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notesMasterIdLst>
    <p:notesMasterId r:id="rId18"/>
  </p:notesMasterIdLst>
  <p:sldIdLst>
    <p:sldId id="258" r:id="rId2"/>
    <p:sldId id="401" r:id="rId3"/>
    <p:sldId id="402" r:id="rId4"/>
    <p:sldId id="403" r:id="rId5"/>
    <p:sldId id="404" r:id="rId6"/>
    <p:sldId id="405" r:id="rId7"/>
    <p:sldId id="406" r:id="rId8"/>
    <p:sldId id="407" r:id="rId9"/>
    <p:sldId id="408" r:id="rId10"/>
    <p:sldId id="409" r:id="rId11"/>
    <p:sldId id="410" r:id="rId12"/>
    <p:sldId id="411" r:id="rId13"/>
    <p:sldId id="412" r:id="rId14"/>
    <p:sldId id="413" r:id="rId15"/>
    <p:sldId id="414" r:id="rId16"/>
    <p:sldId id="39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E8"/>
    <a:srgbClr val="88D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74768" autoAdjust="0"/>
  </p:normalViewPr>
  <p:slideViewPr>
    <p:cSldViewPr snapToGrid="0">
      <p:cViewPr varScale="1">
        <p:scale>
          <a:sx n="55" d="100"/>
          <a:sy n="55" d="100"/>
        </p:scale>
        <p:origin x="660" y="78"/>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57" d="100"/>
          <a:sy n="57" d="100"/>
        </p:scale>
        <p:origin x="280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D145D-813C-48A6-BC01-53AC533A4D03}" type="datetimeFigureOut">
              <a:rPr lang="en-US" smtClean="0"/>
              <a:pPr/>
              <a:t>6/9/2016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72F31-4FCB-4D0A-9E1D-8DFC8F5310C9}" type="slidenum">
              <a:rPr lang="en-US" smtClean="0"/>
              <a:pPr/>
              <a:t>‹#›</a:t>
            </a:fld>
            <a:endParaRPr lang="en-US"/>
          </a:p>
        </p:txBody>
      </p:sp>
    </p:spTree>
    <p:extLst>
      <p:ext uri="{BB962C8B-B14F-4D97-AF65-F5344CB8AC3E}">
        <p14:creationId xmlns:p14="http://schemas.microsoft.com/office/powerpoint/2010/main" val="372186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8DE1000-F7CB-4959-98C0-7CCA3D63015C}" type="slidenum">
              <a:rPr lang="en-US" smtClean="0"/>
              <a:pPr/>
              <a:t>1</a:t>
            </a:fld>
            <a:endParaRPr lang="en-US"/>
          </a:p>
        </p:txBody>
      </p:sp>
    </p:spTree>
    <p:extLst>
      <p:ext uri="{BB962C8B-B14F-4D97-AF65-F5344CB8AC3E}">
        <p14:creationId xmlns:p14="http://schemas.microsoft.com/office/powerpoint/2010/main" val="1360705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做这一步的动机是，在进行谣言判定时，原系统仅考虑了种类很少的十几个特征输入分类器，由于特征多样性不足，直接影响了系统的谣言检测准确率，使其不高。而本文的改进方案是，向原系统引进更多谣言检测中常用的特征；但由于输入太多特征，会导致训练容易走向过拟合，而且一些噪声的、冗余的特征会影响分类器的训练。因此，本文引入特征选择技术，这类技术能自动化地选择出有效的特征子集。</a:t>
            </a:r>
            <a:endParaRPr lang="en-US" altLang="zh-C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实验放在第</a:t>
            </a:r>
            <a:r>
              <a:rPr lang="en-US" altLang="zh-CN" sz="1200" b="0" i="0" kern="1200" dirty="0" smtClean="0">
                <a:solidFill>
                  <a:schemeClr val="tx1"/>
                </a:solidFill>
                <a:latin typeface="+mn-lt"/>
                <a:ea typeface="+mn-ea"/>
                <a:cs typeface="+mn-cs"/>
              </a:rPr>
              <a:t>5</a:t>
            </a:r>
            <a:r>
              <a:rPr lang="zh-CN" altLang="en-US" sz="1200" b="0" i="0" kern="1200" dirty="0" smtClean="0">
                <a:solidFill>
                  <a:schemeClr val="tx1"/>
                </a:solidFill>
                <a:latin typeface="+mn-lt"/>
                <a:ea typeface="+mn-ea"/>
                <a:cs typeface="+mn-cs"/>
              </a:rPr>
              <a:t>章中。</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848805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75235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此实验基本任务是分类。表中，分类器一列，</a:t>
            </a:r>
            <a:r>
              <a:rPr lang="en-US" altLang="zh-CN" sz="1200" b="0" i="0" kern="1200" dirty="0" smtClean="0">
                <a:solidFill>
                  <a:schemeClr val="tx1"/>
                </a:solidFill>
                <a:latin typeface="+mn-lt"/>
                <a:ea typeface="+mn-ea"/>
                <a:cs typeface="+mn-cs"/>
              </a:rPr>
              <a:t>DT</a:t>
            </a:r>
            <a:r>
              <a:rPr lang="zh-CN" altLang="en-US" sz="1200" b="0" i="0" kern="1200" dirty="0" smtClean="0">
                <a:solidFill>
                  <a:schemeClr val="tx1"/>
                </a:solidFill>
                <a:latin typeface="+mn-lt"/>
                <a:ea typeface="+mn-ea"/>
                <a:cs typeface="+mn-cs"/>
              </a:rPr>
              <a:t>是决策树，</a:t>
            </a:r>
            <a:r>
              <a:rPr lang="en-US" altLang="zh-CN" sz="1200" b="0" i="0" kern="1200" dirty="0" smtClean="0">
                <a:solidFill>
                  <a:schemeClr val="tx1"/>
                </a:solidFill>
                <a:latin typeface="+mn-lt"/>
                <a:ea typeface="+mn-ea"/>
                <a:cs typeface="+mn-cs"/>
              </a:rPr>
              <a:t>NB</a:t>
            </a:r>
            <a:r>
              <a:rPr lang="zh-CN" altLang="en-US" sz="1200" b="0" i="0" kern="1200" dirty="0" smtClean="0">
                <a:solidFill>
                  <a:schemeClr val="tx1"/>
                </a:solidFill>
                <a:latin typeface="+mn-lt"/>
                <a:ea typeface="+mn-ea"/>
                <a:cs typeface="+mn-cs"/>
              </a:rPr>
              <a:t>是朴素贝叶斯，加了</a:t>
            </a:r>
            <a:r>
              <a:rPr lang="en-US" altLang="zh-CN" sz="1200" b="0" i="0" kern="1200" dirty="0" smtClean="0">
                <a:solidFill>
                  <a:schemeClr val="tx1"/>
                </a:solidFill>
                <a:latin typeface="+mn-lt"/>
                <a:ea typeface="+mn-ea"/>
                <a:cs typeface="+mn-cs"/>
              </a:rPr>
              <a:t>-V</a:t>
            </a:r>
            <a:r>
              <a:rPr lang="zh-CN" altLang="en-US" sz="1200" b="0" i="0" kern="1200" dirty="0" smtClean="0">
                <a:solidFill>
                  <a:schemeClr val="tx1"/>
                </a:solidFill>
                <a:latin typeface="+mn-lt"/>
                <a:ea typeface="+mn-ea"/>
                <a:cs typeface="+mn-cs"/>
              </a:rPr>
              <a:t>的是采用了多分类器共同投票判定谣言的复合分类器。特征选择一列，有仅使用原系统</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类特征的方案，有使用新系统全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类特征的方案，</a:t>
            </a:r>
            <a:r>
              <a:rPr lang="en-US" altLang="zh-CN" sz="1200" b="0" i="0" kern="1200" dirty="0" smtClean="0">
                <a:solidFill>
                  <a:schemeClr val="tx1"/>
                </a:solidFill>
                <a:latin typeface="+mn-lt"/>
                <a:ea typeface="+mn-ea"/>
                <a:cs typeface="+mn-cs"/>
              </a:rPr>
              <a:t>Filter</a:t>
            </a:r>
            <a:r>
              <a:rPr lang="zh-CN" altLang="en-US" sz="1200" b="0" i="0" kern="1200" dirty="0" smtClean="0">
                <a:solidFill>
                  <a:schemeClr val="tx1"/>
                </a:solidFill>
                <a:latin typeface="+mn-lt"/>
                <a:ea typeface="+mn-ea"/>
                <a:cs typeface="+mn-cs"/>
              </a:rPr>
              <a:t>打头的是各类过滤器特征选择技术，</a:t>
            </a:r>
            <a:r>
              <a:rPr lang="en-US" altLang="zh-CN" sz="1200" b="0" i="0" kern="1200" dirty="0" smtClean="0">
                <a:solidFill>
                  <a:schemeClr val="tx1"/>
                </a:solidFill>
                <a:latin typeface="+mn-lt"/>
                <a:ea typeface="+mn-ea"/>
                <a:cs typeface="+mn-cs"/>
              </a:rPr>
              <a:t>Wrapper</a:t>
            </a:r>
            <a:r>
              <a:rPr lang="zh-CN" altLang="en-US" sz="1200" b="0" i="0" kern="1200" dirty="0" smtClean="0">
                <a:solidFill>
                  <a:schemeClr val="tx1"/>
                </a:solidFill>
                <a:latin typeface="+mn-lt"/>
                <a:ea typeface="+mn-ea"/>
                <a:cs typeface="+mn-cs"/>
              </a:rPr>
              <a:t>打头的是各类包装器特征选择技术，其中</a:t>
            </a:r>
            <a:r>
              <a:rPr lang="en-US" altLang="zh-CN" sz="1200" b="0" i="0" kern="1200" dirty="0" smtClean="0">
                <a:solidFill>
                  <a:schemeClr val="tx1"/>
                </a:solidFill>
                <a:latin typeface="+mn-lt"/>
                <a:ea typeface="+mn-ea"/>
                <a:cs typeface="+mn-cs"/>
              </a:rPr>
              <a:t>Wrapper-Float</a:t>
            </a:r>
            <a:r>
              <a:rPr lang="zh-CN" altLang="en-US" sz="1200" b="0" i="0" kern="1200" dirty="0" smtClean="0">
                <a:solidFill>
                  <a:schemeClr val="tx1"/>
                </a:solidFill>
                <a:latin typeface="+mn-lt"/>
                <a:ea typeface="+mn-ea"/>
                <a:cs typeface="+mn-cs"/>
              </a:rPr>
              <a:t>是本文提出的以过滤器指导起点的浮动包装器。</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对于谣言检测系统，主要看的指标是对谣言的</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度量。表中可以看到，使用</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类特征的表现都不好，而引入了各类特征选择技术后，</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度量有了明显的提高，说明改进方案的有效性。而实验中可以印证，过滤器的特征选择总体不如进行迭代搜索的包装器有效，虽然有时会获得很好的效果，但也仅是极少数情况，其稳定性不高。</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至于本文提出的浮动包装器，可以看到其表现在两类分类器中都是前三，朴素分类器下排第一，比第二名反向搜索的包装器还要高不少，证明浮动包装器有一定在分类任务中有一定的优势。</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而多分类器共同投票的复合分类器中，上面这项是使用了不同特征选择训练而成的</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棵决策树，其谣言</a:t>
            </a:r>
            <a:r>
              <a:rPr lang="en-US" altLang="zh-CN" sz="1200" b="0" i="0" kern="1200" dirty="0" smtClean="0">
                <a:solidFill>
                  <a:schemeClr val="tx1"/>
                </a:solidFill>
                <a:latin typeface="+mn-lt"/>
                <a:ea typeface="+mn-ea"/>
                <a:cs typeface="+mn-cs"/>
              </a:rPr>
              <a:t>F1</a:t>
            </a:r>
            <a:r>
              <a:rPr lang="zh-CN" altLang="en-US" sz="1200" b="0" i="0" kern="1200" dirty="0" smtClean="0">
                <a:solidFill>
                  <a:schemeClr val="tx1"/>
                </a:solidFill>
                <a:latin typeface="+mn-lt"/>
                <a:ea typeface="+mn-ea"/>
                <a:cs typeface="+mn-cs"/>
              </a:rPr>
              <a:t>度量表现远高于所有决策树分类器；而下面这项使用</a:t>
            </a:r>
            <a:r>
              <a:rPr lang="zh-CN" altLang="en-US" sz="1200" b="0" i="0" kern="1200" baseline="0" dirty="0" smtClean="0">
                <a:solidFill>
                  <a:schemeClr val="tx1"/>
                </a:solidFill>
                <a:latin typeface="+mn-lt"/>
                <a:ea typeface="+mn-ea"/>
                <a:cs typeface="+mn-cs"/>
              </a:rPr>
              <a:t>了</a:t>
            </a:r>
            <a:r>
              <a:rPr lang="en-US" altLang="zh-CN" sz="1200" b="0" i="0" kern="1200" baseline="0" dirty="0" smtClean="0">
                <a:solidFill>
                  <a:schemeClr val="tx1"/>
                </a:solidFill>
                <a:latin typeface="+mn-lt"/>
                <a:ea typeface="+mn-ea"/>
                <a:cs typeface="+mn-cs"/>
              </a:rPr>
              <a:t>6</a:t>
            </a:r>
            <a:r>
              <a:rPr lang="zh-CN" altLang="en-US" sz="1200" b="0" i="0" kern="1200" baseline="0" dirty="0" smtClean="0">
                <a:solidFill>
                  <a:schemeClr val="tx1"/>
                </a:solidFill>
                <a:latin typeface="+mn-lt"/>
                <a:ea typeface="+mn-ea"/>
                <a:cs typeface="+mn-cs"/>
              </a:rPr>
              <a:t>个朴素贝叶斯的分类器，其表现也很高，仅此于最高的浮动包装器生成的子分类器，但没有超过它。而使用了</a:t>
            </a:r>
            <a:r>
              <a:rPr lang="en-US" altLang="zh-CN" sz="1200" b="0" i="0" kern="1200" baseline="0" dirty="0" smtClean="0">
                <a:solidFill>
                  <a:schemeClr val="tx1"/>
                </a:solidFill>
                <a:latin typeface="+mn-lt"/>
                <a:ea typeface="+mn-ea"/>
                <a:cs typeface="+mn-cs"/>
              </a:rPr>
              <a:t>6</a:t>
            </a:r>
            <a:r>
              <a:rPr lang="zh-CN" altLang="en-US" sz="1200" b="0" i="0" kern="1200" baseline="0" dirty="0" smtClean="0">
                <a:solidFill>
                  <a:schemeClr val="tx1"/>
                </a:solidFill>
                <a:latin typeface="+mn-lt"/>
                <a:ea typeface="+mn-ea"/>
                <a:cs typeface="+mn-cs"/>
              </a:rPr>
              <a:t>决策树加</a:t>
            </a:r>
            <a:r>
              <a:rPr lang="en-US" altLang="zh-CN" sz="1200" b="0" i="0" kern="1200" baseline="0" dirty="0" smtClean="0">
                <a:solidFill>
                  <a:schemeClr val="tx1"/>
                </a:solidFill>
                <a:latin typeface="+mn-lt"/>
                <a:ea typeface="+mn-ea"/>
                <a:cs typeface="+mn-cs"/>
              </a:rPr>
              <a:t>6</a:t>
            </a:r>
            <a:r>
              <a:rPr lang="zh-CN" altLang="en-US" sz="1200" b="0" i="0" kern="1200" baseline="0" dirty="0" smtClean="0">
                <a:solidFill>
                  <a:schemeClr val="tx1"/>
                </a:solidFill>
                <a:latin typeface="+mn-lt"/>
                <a:ea typeface="+mn-ea"/>
                <a:cs typeface="+mn-cs"/>
              </a:rPr>
              <a:t>分类器的复合分类器，其分类结果位于两者之间，结果不让人满意。这说明，对于分类任务而言，多分类器共同投票有时效果很好，有时并不怎么有效。</a:t>
            </a:r>
            <a:endParaRPr lang="en-US" altLang="zh-CN" sz="1200" b="0" i="0" kern="1200" baseline="0" dirty="0" smtClean="0">
              <a:solidFill>
                <a:schemeClr val="tx1"/>
              </a:solidFill>
              <a:latin typeface="+mn-lt"/>
              <a:ea typeface="+mn-ea"/>
              <a:cs typeface="+mn-cs"/>
            </a:endParaRPr>
          </a:p>
          <a:p>
            <a:endParaRPr lang="en-US" altLang="zh-CN" sz="1200" b="0" i="0" kern="1200" baseline="0" dirty="0" smtClean="0">
              <a:solidFill>
                <a:schemeClr val="tx1"/>
              </a:solidFill>
              <a:latin typeface="+mn-lt"/>
              <a:ea typeface="+mn-ea"/>
              <a:cs typeface="+mn-cs"/>
            </a:endParaRPr>
          </a:p>
          <a:p>
            <a:r>
              <a:rPr lang="zh-CN" altLang="en-US" sz="1200" b="0" i="0" kern="1200" baseline="0" dirty="0" smtClean="0">
                <a:solidFill>
                  <a:schemeClr val="tx1"/>
                </a:solidFill>
                <a:latin typeface="+mn-lt"/>
                <a:ea typeface="+mn-ea"/>
                <a:cs typeface="+mn-cs"/>
              </a:rPr>
              <a:t>但本文的谣言检测系统并不是分类，而是要进行排名，可疑度的排名，两者区别很大。下一个实验将论证本文提出的多分类器投票排名方案的有效性。</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87910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此实验数据集大，且评估的是可疑度排名后的</a:t>
            </a:r>
            <a:r>
              <a:rPr lang="en-US" altLang="zh-CN" sz="1200" b="0" i="0" kern="1200" dirty="0" smtClean="0">
                <a:solidFill>
                  <a:schemeClr val="tx1"/>
                </a:solidFill>
                <a:latin typeface="+mn-lt"/>
                <a:ea typeface="+mn-ea"/>
                <a:cs typeface="+mn-cs"/>
              </a:rPr>
              <a:t>Top-N</a:t>
            </a:r>
            <a:r>
              <a:rPr lang="zh-CN" altLang="en-US" sz="1200" b="0" i="0" kern="1200" dirty="0" smtClean="0">
                <a:solidFill>
                  <a:schemeClr val="tx1"/>
                </a:solidFill>
                <a:latin typeface="+mn-lt"/>
                <a:ea typeface="+mn-ea"/>
                <a:cs typeface="+mn-cs"/>
              </a:rPr>
              <a:t>的谣言准确率，更贴近系统的真实应用场景。</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实验数据可以直接关注</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准确率，原系统</a:t>
            </a:r>
            <a:r>
              <a:rPr lang="en-US" altLang="zh-CN" sz="1200" b="0" i="0" kern="1200" dirty="0" smtClean="0">
                <a:solidFill>
                  <a:schemeClr val="tx1"/>
                </a:solidFill>
                <a:latin typeface="+mn-lt"/>
                <a:ea typeface="+mn-ea"/>
                <a:cs typeface="+mn-cs"/>
              </a:rPr>
              <a:t>15</a:t>
            </a:r>
            <a:r>
              <a:rPr lang="zh-CN" altLang="en-US" sz="1200" b="0" i="0" kern="1200" dirty="0" smtClean="0">
                <a:solidFill>
                  <a:schemeClr val="tx1"/>
                </a:solidFill>
                <a:latin typeface="+mn-lt"/>
                <a:ea typeface="+mn-ea"/>
                <a:cs typeface="+mn-cs"/>
              </a:rPr>
              <a:t>类或新系统全</a:t>
            </a:r>
            <a:r>
              <a:rPr lang="en-US" altLang="zh-CN" sz="1200" b="0" i="0" kern="1200" dirty="0" smtClean="0">
                <a:solidFill>
                  <a:schemeClr val="tx1"/>
                </a:solidFill>
                <a:latin typeface="+mn-lt"/>
                <a:ea typeface="+mn-ea"/>
                <a:cs typeface="+mn-cs"/>
              </a:rPr>
              <a:t>45</a:t>
            </a:r>
            <a:r>
              <a:rPr lang="zh-CN" altLang="en-US" sz="1200" b="0" i="0" kern="1200" dirty="0" smtClean="0">
                <a:solidFill>
                  <a:schemeClr val="tx1"/>
                </a:solidFill>
                <a:latin typeface="+mn-lt"/>
                <a:ea typeface="+mn-ea"/>
                <a:cs typeface="+mn-cs"/>
              </a:rPr>
              <a:t>类的表现都不好，而加入了各类特征选择技术后，</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准确率有了一定提高，朴素贝叶斯中更是提高得非常明显，这说明改进方案引入特征选择技术的必要性。</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而本文提出的以过滤器指导起点的浮动包装器，在两类分类器中排名第一和第二，表现非常好，并且都比落后他们的分类器的</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准确率高出很多，充分说明了其有效性。</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至于多分类器投票排名方案，本实验充分显示了其有效性。无论是</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决策树的复合分类器，还是</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朴素贝叶斯的复合分类器，他们都比各自的子分类器</a:t>
            </a:r>
            <a:r>
              <a:rPr lang="en-US" altLang="zh-CN" sz="1200" b="0" i="0" kern="1200" dirty="0" smtClean="0">
                <a:solidFill>
                  <a:schemeClr val="tx1"/>
                </a:solidFill>
                <a:latin typeface="+mn-lt"/>
                <a:ea typeface="+mn-ea"/>
                <a:cs typeface="+mn-cs"/>
              </a:rPr>
              <a:t>Top-100</a:t>
            </a:r>
            <a:r>
              <a:rPr lang="zh-CN" altLang="en-US" sz="1200" b="0" i="0" kern="1200" dirty="0" smtClean="0">
                <a:solidFill>
                  <a:schemeClr val="tx1"/>
                </a:solidFill>
                <a:latin typeface="+mn-lt"/>
                <a:ea typeface="+mn-ea"/>
                <a:cs typeface="+mn-cs"/>
              </a:rPr>
              <a:t>准确率都要高，而且高出幅度不小。另外值得注意的是他们的</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准确率都很高，而</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决策树</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朴素贝叶斯的复合分类器</a:t>
            </a:r>
            <a:r>
              <a:rPr lang="en-US" altLang="zh-CN" sz="1200" b="0" i="0" kern="1200" dirty="0" smtClean="0">
                <a:solidFill>
                  <a:schemeClr val="tx1"/>
                </a:solidFill>
                <a:latin typeface="+mn-lt"/>
                <a:ea typeface="+mn-ea"/>
                <a:cs typeface="+mn-cs"/>
              </a:rPr>
              <a:t>Top-20</a:t>
            </a:r>
            <a:r>
              <a:rPr lang="zh-CN" altLang="en-US" sz="1200" b="0" i="0" kern="1200" dirty="0" smtClean="0">
                <a:solidFill>
                  <a:schemeClr val="tx1"/>
                </a:solidFill>
                <a:latin typeface="+mn-lt"/>
                <a:ea typeface="+mn-ea"/>
                <a:cs typeface="+mn-cs"/>
              </a:rPr>
              <a:t>谣言准确率更是高达</a:t>
            </a:r>
            <a:r>
              <a:rPr lang="en-US" altLang="zh-CN" sz="1200" b="0" i="0" kern="1200" dirty="0" smtClean="0">
                <a:solidFill>
                  <a:schemeClr val="tx1"/>
                </a:solidFill>
                <a:latin typeface="+mn-lt"/>
                <a:ea typeface="+mn-ea"/>
                <a:cs typeface="+mn-cs"/>
              </a:rPr>
              <a:t>90%</a:t>
            </a:r>
            <a:r>
              <a:rPr lang="zh-CN" altLang="en-US" sz="1200" b="0" i="0" kern="1200" dirty="0" smtClean="0">
                <a:solidFill>
                  <a:schemeClr val="tx1"/>
                </a:solidFill>
                <a:latin typeface="+mn-lt"/>
                <a:ea typeface="+mn-ea"/>
                <a:cs typeface="+mn-cs"/>
              </a:rPr>
              <a:t>。这并不是偶然，而是多分类器投票排名方案有助于将典型的可疑度较高的谣言通过重新排名排在最前面，这与“集体决策”和“抹消偏见”有关，在文章中有更多的解释。这种改变候选谣言分布的特性非常有利于系统的真实应用场景，因为人力有限，只能人工审核排在最前面的候选消息，因此这部分消息的准确率越高，越能降低人力成本。因此新的排名方案将有利于提高系统的实用性。</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785048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这些实例的</a:t>
            </a:r>
            <a:r>
              <a:rPr lang="zh-CN" altLang="en-US" sz="1200" b="0" i="0" kern="1200" baseline="0" dirty="0" smtClean="0">
                <a:solidFill>
                  <a:schemeClr val="tx1"/>
                </a:solidFill>
                <a:latin typeface="+mn-lt"/>
                <a:ea typeface="+mn-ea"/>
                <a:cs typeface="+mn-cs"/>
              </a:rPr>
              <a:t>范围</a:t>
            </a:r>
            <a:r>
              <a:rPr lang="zh-CN" altLang="zh-CN" sz="1200" kern="1200" dirty="0" smtClean="0">
                <a:solidFill>
                  <a:schemeClr val="tx1"/>
                </a:solidFill>
                <a:effectLst/>
                <a:latin typeface="+mn-lt"/>
                <a:ea typeface="+mn-ea"/>
                <a:cs typeface="+mn-cs"/>
              </a:rPr>
              <a:t>广阔：有关于谣传体育明星感染埃博拉病毒的话题，有关于某地区出现埃博拉病例的话题，有埃博拉是美国虚构出来的阴谋的谣言，还有称埃博拉疫苗只对白人有效的谣言。</a:t>
            </a:r>
            <a:r>
              <a:rPr lang="zh-CN" altLang="en-US" sz="1200" kern="1200" dirty="0" smtClean="0">
                <a:solidFill>
                  <a:schemeClr val="tx1"/>
                </a:solidFill>
                <a:effectLst/>
                <a:latin typeface="+mn-lt"/>
                <a:ea typeface="+mn-ea"/>
                <a:cs typeface="+mn-cs"/>
              </a:rPr>
              <a:t>大部分检测出来的消息</a:t>
            </a:r>
            <a:r>
              <a:rPr lang="zh-CN" altLang="zh-CN" sz="1200" kern="1200" dirty="0" smtClean="0">
                <a:solidFill>
                  <a:schemeClr val="tx1"/>
                </a:solidFill>
                <a:effectLst/>
                <a:latin typeface="+mn-lt"/>
                <a:ea typeface="+mn-ea"/>
                <a:cs typeface="+mn-cs"/>
              </a:rPr>
              <a:t>都带有</a:t>
            </a:r>
            <a:r>
              <a:rPr lang="zh-CN" altLang="en-US" sz="1200" kern="1200" dirty="0" smtClean="0">
                <a:solidFill>
                  <a:schemeClr val="tx1"/>
                </a:solidFill>
                <a:effectLst/>
                <a:latin typeface="+mn-lt"/>
                <a:ea typeface="+mn-ea"/>
                <a:cs typeface="+mn-cs"/>
              </a:rPr>
              <a:t>对谣言</a:t>
            </a:r>
            <a:r>
              <a:rPr lang="zh-CN" altLang="zh-CN" sz="1200" kern="1200" dirty="0" smtClean="0">
                <a:solidFill>
                  <a:schemeClr val="tx1"/>
                </a:solidFill>
                <a:effectLst/>
                <a:latin typeface="+mn-lt"/>
                <a:ea typeface="+mn-ea"/>
                <a:cs typeface="+mn-cs"/>
              </a:rPr>
              <a:t>强烈的惊讶、不确定、怀疑、质疑</a:t>
            </a:r>
            <a:r>
              <a:rPr lang="zh-CN" altLang="en-US" sz="1200" kern="1200" dirty="0" smtClean="0">
                <a:solidFill>
                  <a:schemeClr val="tx1"/>
                </a:solidFill>
                <a:effectLst/>
                <a:latin typeface="+mn-lt"/>
                <a:ea typeface="+mn-ea"/>
                <a:cs typeface="+mn-cs"/>
              </a:rPr>
              <a:t>，这是原系统的设计，将这些怀疑和质疑的文本作为快速筛选的线索，实用性很高。</a:t>
            </a:r>
            <a:endParaRPr lang="en-US" altLang="zh-CN"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1671707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15</a:t>
            </a:fld>
            <a:endParaRPr lang="en-US"/>
          </a:p>
        </p:txBody>
      </p:sp>
    </p:spTree>
    <p:extLst>
      <p:ext uri="{BB962C8B-B14F-4D97-AF65-F5344CB8AC3E}">
        <p14:creationId xmlns:p14="http://schemas.microsoft.com/office/powerpoint/2010/main" val="1544347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D072F31-4FCB-4D0A-9E1D-8DFC8F5310C9}" type="slidenum">
              <a:rPr lang="en-US" smtClean="0"/>
              <a:pPr/>
              <a:t>16</a:t>
            </a:fld>
            <a:endParaRPr lang="en-US"/>
          </a:p>
        </p:txBody>
      </p:sp>
    </p:spTree>
    <p:extLst>
      <p:ext uri="{BB962C8B-B14F-4D97-AF65-F5344CB8AC3E}">
        <p14:creationId xmlns:p14="http://schemas.microsoft.com/office/powerpoint/2010/main" val="2802784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pPr/>
              <a:t>2</a:t>
            </a:fld>
            <a:endParaRPr lang="en-US"/>
          </a:p>
        </p:txBody>
      </p:sp>
    </p:spTree>
    <p:extLst>
      <p:ext uri="{BB962C8B-B14F-4D97-AF65-F5344CB8AC3E}">
        <p14:creationId xmlns:p14="http://schemas.microsoft.com/office/powerpoint/2010/main" val="1781647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20083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482136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97330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最左边是聚类方法，然后是</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种因素的相似度矩阵作为内核，然后是加权相似度，接着是两个</a:t>
            </a:r>
            <a:r>
              <a:rPr lang="en-US" altLang="zh-CN" sz="1200" b="0" i="0" kern="1200" dirty="0" smtClean="0">
                <a:solidFill>
                  <a:schemeClr val="tx1"/>
                </a:solidFill>
                <a:latin typeface="+mn-lt"/>
                <a:ea typeface="+mn-ea"/>
                <a:cs typeface="+mn-cs"/>
              </a:rPr>
              <a:t>baseline</a:t>
            </a:r>
            <a:r>
              <a:rPr lang="zh-CN" altLang="en-US" sz="1200" b="0" i="0" kern="1200" dirty="0" smtClean="0">
                <a:solidFill>
                  <a:schemeClr val="tx1"/>
                </a:solidFill>
                <a:latin typeface="+mn-lt"/>
                <a:ea typeface="+mn-ea"/>
                <a:cs typeface="+mn-cs"/>
              </a:rPr>
              <a:t>算法，语义相似度。</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加权相似度表现最好，因为考虑了</a:t>
            </a:r>
            <a:r>
              <a:rPr lang="en-US" altLang="zh-CN" sz="1200" b="0" i="0" kern="1200" dirty="0" smtClean="0">
                <a:solidFill>
                  <a:schemeClr val="tx1"/>
                </a:solidFill>
                <a:latin typeface="+mn-lt"/>
                <a:ea typeface="+mn-ea"/>
                <a:cs typeface="+mn-cs"/>
              </a:rPr>
              <a:t>6</a:t>
            </a:r>
            <a:r>
              <a:rPr lang="zh-CN" altLang="en-US" sz="1200" b="0" i="0" kern="1200" dirty="0" smtClean="0">
                <a:solidFill>
                  <a:schemeClr val="tx1"/>
                </a:solidFill>
                <a:latin typeface="+mn-lt"/>
                <a:ea typeface="+mn-ea"/>
                <a:cs typeface="+mn-cs"/>
              </a:rPr>
              <a:t>种因素。</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层级聚类法最好，因为用户经常是看了某个好友的消息后转发他的消息，因此对大部分消息，至少有一个同类的消息与他高度相似，符合层级聚类法的贪心原理。</a:t>
            </a:r>
            <a:endParaRPr lang="en-US" altLang="zh-CN"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449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单个相似度中，</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、单词</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、时间相似度排名前三，</a:t>
            </a:r>
            <a:r>
              <a:rPr lang="en-US" altLang="zh-CN" sz="1200" b="0" i="0" kern="1200" dirty="0" smtClean="0">
                <a:solidFill>
                  <a:schemeClr val="tx1"/>
                </a:solidFill>
                <a:latin typeface="+mn-lt"/>
                <a:ea typeface="+mn-ea"/>
                <a:cs typeface="+mn-cs"/>
              </a:rPr>
              <a:t>hashtag</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name</a:t>
            </a:r>
            <a:r>
              <a:rPr lang="en-US" altLang="zh-CN" sz="1200" b="0" i="0" kern="1200" baseline="0" dirty="0" smtClean="0">
                <a:solidFill>
                  <a:schemeClr val="tx1"/>
                </a:solidFill>
                <a:latin typeface="+mn-lt"/>
                <a:ea typeface="+mn-ea"/>
                <a:cs typeface="+mn-cs"/>
              </a:rPr>
              <a:t> entity</a:t>
            </a:r>
            <a:r>
              <a:rPr lang="zh-CN" altLang="en-US" sz="1200" b="0" i="0" kern="1200" baseline="0" dirty="0" smtClean="0">
                <a:solidFill>
                  <a:schemeClr val="tx1"/>
                </a:solidFill>
                <a:latin typeface="+mn-lt"/>
                <a:ea typeface="+mn-ea"/>
                <a:cs typeface="+mn-cs"/>
              </a:rPr>
              <a:t>和用户互动相似度单独使用效果很差，还在</a:t>
            </a:r>
            <a:r>
              <a:rPr lang="en-US" altLang="zh-CN" sz="1200" b="0" i="0" kern="1200" baseline="0" dirty="0" smtClean="0">
                <a:solidFill>
                  <a:schemeClr val="tx1"/>
                </a:solidFill>
                <a:latin typeface="+mn-lt"/>
                <a:ea typeface="+mn-ea"/>
                <a:cs typeface="+mn-cs"/>
              </a:rPr>
              <a:t>baseline</a:t>
            </a:r>
            <a:r>
              <a:rPr lang="zh-CN" altLang="en-US" sz="1200" b="0" i="0" kern="1200" baseline="0" dirty="0" smtClean="0">
                <a:solidFill>
                  <a:schemeClr val="tx1"/>
                </a:solidFill>
                <a:latin typeface="+mn-lt"/>
                <a:ea typeface="+mn-ea"/>
                <a:cs typeface="+mn-cs"/>
              </a:rPr>
              <a:t>之下，原因是这三种要素不是必然出现的，其矩阵都非常稀疏，虽然不能单独使用，但可以做辅助因素</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07215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加权相似度的权重该如何分配？在实际问题中无法网格搜索最优，但是可以在训练集中求得各个方法的最优配比的平均值，这样的配比大致反应出各相似度矩阵在话题聚类中的重要程度，可用于实际问题的权重配比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表</a:t>
            </a:r>
            <a:r>
              <a:rPr lang="en-US" altLang="zh-CN" sz="1200" b="0" i="0" kern="1200" dirty="0" smtClean="0">
                <a:solidFill>
                  <a:schemeClr val="tx1"/>
                </a:solidFill>
                <a:latin typeface="+mn-lt"/>
                <a:ea typeface="+mn-ea"/>
                <a:cs typeface="+mn-cs"/>
              </a:rPr>
              <a:t>3.3</a:t>
            </a:r>
            <a:r>
              <a:rPr lang="zh-CN" altLang="en-US" sz="1200" b="0" i="0" kern="1200" dirty="0" smtClean="0">
                <a:solidFill>
                  <a:schemeClr val="tx1"/>
                </a:solidFill>
                <a:latin typeface="+mn-lt"/>
                <a:ea typeface="+mn-ea"/>
                <a:cs typeface="+mn-cs"/>
              </a:rPr>
              <a:t>就是实验中各方法下参数网格搜索得到的最优配比，平均配比在最下一行。这与本文的理论分析基本相符，</a:t>
            </a:r>
            <a:r>
              <a:rPr lang="en-US" altLang="zh-CN" sz="1200" b="0" i="0" kern="1200" dirty="0" err="1" smtClean="0">
                <a:solidFill>
                  <a:schemeClr val="tx1"/>
                </a:solidFill>
                <a:latin typeface="+mn-lt"/>
                <a:ea typeface="+mn-ea"/>
                <a:cs typeface="+mn-cs"/>
              </a:rPr>
              <a:t>tf-idf</a:t>
            </a:r>
            <a:r>
              <a:rPr lang="zh-CN" altLang="en-US" sz="1200" b="0" i="0" kern="1200" dirty="0" smtClean="0">
                <a:solidFill>
                  <a:schemeClr val="tx1"/>
                </a:solidFill>
                <a:latin typeface="+mn-lt"/>
                <a:ea typeface="+mn-ea"/>
                <a:cs typeface="+mn-cs"/>
              </a:rPr>
              <a:t>、单词</a:t>
            </a:r>
            <a:r>
              <a:rPr lang="en-US" altLang="zh-CN" sz="1200" b="0" i="0" kern="1200" dirty="0" err="1" smtClean="0">
                <a:solidFill>
                  <a:schemeClr val="tx1"/>
                </a:solidFill>
                <a:latin typeface="+mn-lt"/>
                <a:ea typeface="+mn-ea"/>
                <a:cs typeface="+mn-cs"/>
              </a:rPr>
              <a:t>jaccard</a:t>
            </a:r>
            <a:r>
              <a:rPr lang="zh-CN" altLang="en-US" sz="1200" b="0" i="0" kern="1200" dirty="0" smtClean="0">
                <a:solidFill>
                  <a:schemeClr val="tx1"/>
                </a:solidFill>
                <a:latin typeface="+mn-lt"/>
                <a:ea typeface="+mn-ea"/>
                <a:cs typeface="+mn-cs"/>
              </a:rPr>
              <a:t>、时间相似度的比例都很高，</a:t>
            </a:r>
            <a:r>
              <a:rPr lang="en-US" altLang="zh-CN" sz="1200" b="0" i="0" kern="1200" dirty="0" smtClean="0">
                <a:solidFill>
                  <a:schemeClr val="tx1"/>
                </a:solidFill>
                <a:latin typeface="+mn-lt"/>
                <a:ea typeface="+mn-ea"/>
                <a:cs typeface="+mn-cs"/>
              </a:rPr>
              <a:t>name</a:t>
            </a:r>
            <a:r>
              <a:rPr lang="en-US" altLang="zh-CN" sz="1200" b="0" i="0" kern="1200" baseline="0" dirty="0" smtClean="0">
                <a:solidFill>
                  <a:schemeClr val="tx1"/>
                </a:solidFill>
                <a:latin typeface="+mn-lt"/>
                <a:ea typeface="+mn-ea"/>
                <a:cs typeface="+mn-cs"/>
              </a:rPr>
              <a:t> entity</a:t>
            </a:r>
            <a:r>
              <a:rPr lang="zh-CN" altLang="en-US" sz="1200" b="0" i="0" kern="1200" baseline="0" dirty="0" smtClean="0">
                <a:solidFill>
                  <a:schemeClr val="tx1"/>
                </a:solidFill>
                <a:latin typeface="+mn-lt"/>
                <a:ea typeface="+mn-ea"/>
                <a:cs typeface="+mn-cs"/>
              </a:rPr>
              <a:t>，用户互动相似度比例都很低，但是比较出乎意料的是单独使用时很差的</a:t>
            </a:r>
            <a:r>
              <a:rPr lang="en-US" altLang="zh-CN" sz="1200" b="0" i="0" kern="1200" baseline="0" dirty="0" smtClean="0">
                <a:solidFill>
                  <a:schemeClr val="tx1"/>
                </a:solidFill>
                <a:latin typeface="+mn-lt"/>
                <a:ea typeface="+mn-ea"/>
                <a:cs typeface="+mn-cs"/>
              </a:rPr>
              <a:t>hashtag</a:t>
            </a:r>
            <a:r>
              <a:rPr lang="zh-CN" altLang="en-US" sz="1200" b="0" i="0" kern="1200" baseline="0" dirty="0" smtClean="0">
                <a:solidFill>
                  <a:schemeClr val="tx1"/>
                </a:solidFill>
                <a:latin typeface="+mn-lt"/>
                <a:ea typeface="+mn-ea"/>
                <a:cs typeface="+mn-cs"/>
              </a:rPr>
              <a:t>相似度在平均相似度中却很高，而各最优配比中它的权重也不低，说明它作为辅助因素对话题聚类有很大的帮助。</a:t>
            </a:r>
            <a:endParaRPr lang="en-US" altLang="zh-CN" sz="1200" b="0" i="0" kern="1200" baseline="0" dirty="0" smtClean="0">
              <a:solidFill>
                <a:schemeClr val="tx1"/>
              </a:solidFill>
              <a:latin typeface="+mn-lt"/>
              <a:ea typeface="+mn-ea"/>
              <a:cs typeface="+mn-cs"/>
            </a:endParaRPr>
          </a:p>
          <a:p>
            <a:endParaRPr lang="en-US" altLang="zh-CN" sz="1200" b="0" i="0" kern="1200" baseline="0" dirty="0" smtClean="0">
              <a:solidFill>
                <a:schemeClr val="tx1"/>
              </a:solidFill>
              <a:latin typeface="+mn-lt"/>
              <a:ea typeface="+mn-ea"/>
              <a:cs typeface="+mn-cs"/>
            </a:endParaRPr>
          </a:p>
          <a:p>
            <a:r>
              <a:rPr lang="zh-CN" altLang="en-US" sz="1200" b="0" i="0" kern="1200" baseline="0" dirty="0" smtClean="0">
                <a:solidFill>
                  <a:schemeClr val="tx1"/>
                </a:solidFill>
                <a:latin typeface="+mn-lt"/>
                <a:ea typeface="+mn-ea"/>
                <a:cs typeface="+mn-cs"/>
              </a:rPr>
              <a:t>为了证明统计平均的配比在各种情况下都不会太差，又将此配比应用于强权相似度重新再数据集</a:t>
            </a:r>
            <a:r>
              <a:rPr lang="en-US" altLang="zh-CN" sz="1200" b="0" i="0" kern="1200" baseline="0" dirty="0" smtClean="0">
                <a:solidFill>
                  <a:schemeClr val="tx1"/>
                </a:solidFill>
                <a:latin typeface="+mn-lt"/>
                <a:ea typeface="+mn-ea"/>
                <a:cs typeface="+mn-cs"/>
              </a:rPr>
              <a:t>A</a:t>
            </a:r>
            <a:r>
              <a:rPr lang="zh-CN" altLang="en-US" sz="1200" b="0" i="0" kern="1200" baseline="0" dirty="0" smtClean="0">
                <a:solidFill>
                  <a:schemeClr val="tx1"/>
                </a:solidFill>
                <a:latin typeface="+mn-lt"/>
                <a:ea typeface="+mn-ea"/>
                <a:cs typeface="+mn-cs"/>
              </a:rPr>
              <a:t>、</a:t>
            </a:r>
            <a:r>
              <a:rPr lang="en-US" altLang="zh-CN" sz="1200" b="0" i="0" kern="1200" baseline="0" dirty="0" smtClean="0">
                <a:solidFill>
                  <a:schemeClr val="tx1"/>
                </a:solidFill>
                <a:latin typeface="+mn-lt"/>
                <a:ea typeface="+mn-ea"/>
                <a:cs typeface="+mn-cs"/>
              </a:rPr>
              <a:t>B</a:t>
            </a:r>
            <a:r>
              <a:rPr lang="zh-CN" altLang="en-US" sz="1200" b="0" i="0" kern="1200" baseline="0" dirty="0" smtClean="0">
                <a:solidFill>
                  <a:schemeClr val="tx1"/>
                </a:solidFill>
                <a:latin typeface="+mn-lt"/>
                <a:ea typeface="+mn-ea"/>
                <a:cs typeface="+mn-cs"/>
              </a:rPr>
              <a:t>上做实验，右上就是结果，右下是网格搜索的最优配比的实验结果。发现平均配比确实整体不如最优配比，但相差平均在</a:t>
            </a:r>
            <a:r>
              <a:rPr lang="en-US" altLang="zh-CN" sz="1200" b="0" i="0" kern="1200" baseline="0" dirty="0" smtClean="0">
                <a:solidFill>
                  <a:schemeClr val="tx1"/>
                </a:solidFill>
                <a:latin typeface="+mn-lt"/>
                <a:ea typeface="+mn-ea"/>
                <a:cs typeface="+mn-cs"/>
              </a:rPr>
              <a:t>3%</a:t>
            </a:r>
            <a:r>
              <a:rPr lang="zh-CN" altLang="en-US" sz="1200" b="0" i="0" kern="1200" baseline="0" dirty="0" smtClean="0">
                <a:solidFill>
                  <a:schemeClr val="tx1"/>
                </a:solidFill>
                <a:latin typeface="+mn-lt"/>
                <a:ea typeface="+mn-ea"/>
                <a:cs typeface="+mn-cs"/>
              </a:rPr>
              <a:t>左右，最高也只有</a:t>
            </a:r>
            <a:r>
              <a:rPr lang="en-US" altLang="zh-CN" sz="1200" b="0" i="0" kern="1200" baseline="0" dirty="0" smtClean="0">
                <a:solidFill>
                  <a:schemeClr val="tx1"/>
                </a:solidFill>
                <a:latin typeface="+mn-lt"/>
                <a:ea typeface="+mn-ea"/>
                <a:cs typeface="+mn-cs"/>
              </a:rPr>
              <a:t>6%</a:t>
            </a:r>
            <a:r>
              <a:rPr lang="zh-CN" altLang="en-US" sz="1200" b="0" i="0" kern="1200" baseline="0" dirty="0" smtClean="0">
                <a:solidFill>
                  <a:schemeClr val="tx1"/>
                </a:solidFill>
                <a:latin typeface="+mn-lt"/>
                <a:ea typeface="+mn-ea"/>
                <a:cs typeface="+mn-cs"/>
              </a:rPr>
              <a:t>。因此平均配比一定程度来说适用于各种情况的聚类。而有时候甚至平均配比表现会比网格搜索的最优配比还好，这是因为网格搜索实际不能覆盖到所有权重配比方案，也进一步说明求出的平均配比是可用的。</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211890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latin typeface="+mn-lt"/>
                <a:ea typeface="+mn-ea"/>
                <a:cs typeface="+mn-cs"/>
              </a:rPr>
              <a:t>原系统的问题之一，以及谣言检测实际应用面临的主要问题，就是检测出来的候选话题重复率太高，加大人工进行复核的成本。下面来看看本文的改进有没有解决这一问题。由于在聚类问题中类数</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是人为可变的值，因此本文实验取不同的</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值，聚类效果最优时，新方法将话题重复率降到了多少。用的是数据集</a:t>
            </a:r>
            <a:r>
              <a:rPr lang="en-US" altLang="zh-CN" sz="1200" b="0" i="0" kern="1200" dirty="0" smtClean="0">
                <a:solidFill>
                  <a:schemeClr val="tx1"/>
                </a:solidFill>
                <a:latin typeface="+mn-lt"/>
                <a:ea typeface="+mn-ea"/>
                <a:cs typeface="+mn-cs"/>
              </a:rPr>
              <a:t>B</a:t>
            </a:r>
            <a:r>
              <a:rPr lang="zh-CN" altLang="en-US" sz="1200" b="0" i="0" kern="1200" dirty="0" smtClean="0">
                <a:solidFill>
                  <a:schemeClr val="tx1"/>
                </a:solidFill>
                <a:latin typeface="+mn-lt"/>
                <a:ea typeface="+mn-ea"/>
                <a:cs typeface="+mn-cs"/>
              </a:rPr>
              <a:t>，原系统候选话题有</a:t>
            </a:r>
            <a:r>
              <a:rPr lang="en-US" altLang="zh-CN" sz="1200" b="0" i="0" kern="1200" dirty="0" smtClean="0">
                <a:solidFill>
                  <a:schemeClr val="tx1"/>
                </a:solidFill>
                <a:latin typeface="+mn-lt"/>
                <a:ea typeface="+mn-ea"/>
                <a:cs typeface="+mn-cs"/>
              </a:rPr>
              <a:t>214</a:t>
            </a:r>
            <a:r>
              <a:rPr lang="zh-CN" altLang="en-US" sz="1200" b="0" i="0" kern="1200" dirty="0" smtClean="0">
                <a:solidFill>
                  <a:schemeClr val="tx1"/>
                </a:solidFill>
                <a:latin typeface="+mn-lt"/>
                <a:ea typeface="+mn-ea"/>
                <a:cs typeface="+mn-cs"/>
              </a:rPr>
              <a:t>个，但真实话题只有</a:t>
            </a:r>
            <a:r>
              <a:rPr lang="en-US" altLang="zh-CN" sz="1200" b="0" i="0" kern="1200" dirty="0" smtClean="0">
                <a:solidFill>
                  <a:schemeClr val="tx1"/>
                </a:solidFill>
                <a:latin typeface="+mn-lt"/>
                <a:ea typeface="+mn-ea"/>
                <a:cs typeface="+mn-cs"/>
              </a:rPr>
              <a:t>67</a:t>
            </a:r>
            <a:r>
              <a:rPr lang="zh-CN" altLang="en-US" sz="1200" b="0" i="0" kern="1200" dirty="0" smtClean="0">
                <a:solidFill>
                  <a:schemeClr val="tx1"/>
                </a:solidFill>
                <a:latin typeface="+mn-lt"/>
                <a:ea typeface="+mn-ea"/>
                <a:cs typeface="+mn-cs"/>
              </a:rPr>
              <a:t>个，话题重复率高达</a:t>
            </a:r>
            <a:r>
              <a:rPr lang="en-US" altLang="zh-CN" sz="1200" b="0" i="0" kern="1200" dirty="0" smtClean="0">
                <a:solidFill>
                  <a:schemeClr val="tx1"/>
                </a:solidFill>
                <a:latin typeface="+mn-lt"/>
                <a:ea typeface="+mn-ea"/>
                <a:cs typeface="+mn-cs"/>
              </a:rPr>
              <a:t>3.2</a:t>
            </a:r>
            <a:r>
              <a:rPr lang="zh-CN" altLang="en-US" sz="1200" b="0" i="0" kern="1200" dirty="0" smtClean="0">
                <a:solidFill>
                  <a:schemeClr val="tx1"/>
                </a:solidFill>
                <a:latin typeface="+mn-lt"/>
                <a:ea typeface="+mn-ea"/>
                <a:cs typeface="+mn-cs"/>
              </a:rPr>
              <a:t>，在达到最佳的聚类效果时</a:t>
            </a:r>
            <a:r>
              <a:rPr lang="en-US" altLang="zh-CN" sz="1200" b="0" i="0" kern="1200" dirty="0" smtClean="0">
                <a:solidFill>
                  <a:schemeClr val="tx1"/>
                </a:solidFill>
                <a:latin typeface="+mn-lt"/>
                <a:ea typeface="+mn-ea"/>
                <a:cs typeface="+mn-cs"/>
              </a:rPr>
              <a:t>NMI</a:t>
            </a:r>
            <a:r>
              <a:rPr lang="zh-CN" altLang="en-US" sz="1200" b="0" i="0" kern="1200" dirty="0" smtClean="0">
                <a:solidFill>
                  <a:schemeClr val="tx1"/>
                </a:solidFill>
                <a:latin typeface="+mn-lt"/>
                <a:ea typeface="+mn-ea"/>
                <a:cs typeface="+mn-cs"/>
              </a:rPr>
              <a:t>一半都在</a:t>
            </a:r>
            <a:r>
              <a:rPr lang="en-US" altLang="zh-CN" sz="1200" b="0" i="0" kern="1200" dirty="0" smtClean="0">
                <a:solidFill>
                  <a:schemeClr val="tx1"/>
                </a:solidFill>
                <a:latin typeface="+mn-lt"/>
                <a:ea typeface="+mn-ea"/>
                <a:cs typeface="+mn-cs"/>
              </a:rPr>
              <a:t>0.90</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0.91</a:t>
            </a:r>
            <a:r>
              <a:rPr lang="zh-CN" altLang="en-US" sz="1200" b="0" i="0" kern="1200" dirty="0" smtClean="0">
                <a:solidFill>
                  <a:schemeClr val="tx1"/>
                </a:solidFill>
                <a:latin typeface="+mn-lt"/>
                <a:ea typeface="+mn-ea"/>
                <a:cs typeface="+mn-cs"/>
              </a:rPr>
              <a:t>间，这个数值说明聚类基本合理，而此时类数</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95</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120</a:t>
            </a:r>
            <a:r>
              <a:rPr lang="zh-CN" altLang="en-US" sz="1200" b="0" i="0" kern="1200" dirty="0" smtClean="0">
                <a:solidFill>
                  <a:schemeClr val="tx1"/>
                </a:solidFill>
                <a:latin typeface="+mn-lt"/>
                <a:ea typeface="+mn-ea"/>
                <a:cs typeface="+mn-cs"/>
              </a:rPr>
              <a:t>之间，话题的重复率在</a:t>
            </a:r>
            <a:r>
              <a:rPr lang="en-US" altLang="zh-CN" sz="1200" b="0" i="0" kern="1200" dirty="0" smtClean="0">
                <a:solidFill>
                  <a:schemeClr val="tx1"/>
                </a:solidFill>
                <a:latin typeface="+mn-lt"/>
                <a:ea typeface="+mn-ea"/>
                <a:cs typeface="+mn-cs"/>
              </a:rPr>
              <a:t>1.4</a:t>
            </a:r>
            <a:r>
              <a:rPr lang="zh-CN" altLang="en-US" sz="1200" b="0" i="0" kern="1200" dirty="0" smtClean="0">
                <a:solidFill>
                  <a:schemeClr val="tx1"/>
                </a:solidFill>
                <a:latin typeface="+mn-lt"/>
                <a:ea typeface="+mn-ea"/>
                <a:cs typeface="+mn-cs"/>
              </a:rPr>
              <a:t>到</a:t>
            </a:r>
            <a:r>
              <a:rPr lang="en-US" altLang="zh-CN" sz="1200" b="0" i="0" kern="1200" dirty="0" smtClean="0">
                <a:solidFill>
                  <a:schemeClr val="tx1"/>
                </a:solidFill>
                <a:latin typeface="+mn-lt"/>
                <a:ea typeface="+mn-ea"/>
                <a:cs typeface="+mn-cs"/>
              </a:rPr>
              <a:t>1.8</a:t>
            </a:r>
            <a:r>
              <a:rPr lang="zh-CN" altLang="en-US" sz="1200" b="0" i="0" kern="1200" dirty="0" smtClean="0">
                <a:solidFill>
                  <a:schemeClr val="tx1"/>
                </a:solidFill>
                <a:latin typeface="+mn-lt"/>
                <a:ea typeface="+mn-ea"/>
                <a:cs typeface="+mn-cs"/>
              </a:rPr>
              <a:t>之间，平均</a:t>
            </a:r>
            <a:r>
              <a:rPr lang="en-US" altLang="zh-CN" sz="1200" b="0" i="0" kern="1200" dirty="0" smtClean="0">
                <a:solidFill>
                  <a:schemeClr val="tx1"/>
                </a:solidFill>
                <a:latin typeface="+mn-lt"/>
                <a:ea typeface="+mn-ea"/>
                <a:cs typeface="+mn-cs"/>
              </a:rPr>
              <a:t>1.6</a:t>
            </a:r>
            <a:r>
              <a:rPr lang="zh-CN" altLang="en-US" sz="1200" b="0" i="0" kern="1200" dirty="0" smtClean="0">
                <a:solidFill>
                  <a:schemeClr val="tx1"/>
                </a:solidFill>
                <a:latin typeface="+mn-lt"/>
                <a:ea typeface="+mn-ea"/>
                <a:cs typeface="+mn-cs"/>
              </a:rPr>
              <a:t>，比起原系统的话题重复率</a:t>
            </a:r>
            <a:r>
              <a:rPr lang="en-US" altLang="zh-CN" sz="1200" b="0" i="0" kern="1200" dirty="0" smtClean="0">
                <a:solidFill>
                  <a:schemeClr val="tx1"/>
                </a:solidFill>
                <a:latin typeface="+mn-lt"/>
                <a:ea typeface="+mn-ea"/>
                <a:cs typeface="+mn-cs"/>
              </a:rPr>
              <a:t>3.2</a:t>
            </a:r>
            <a:r>
              <a:rPr lang="zh-CN" altLang="en-US" sz="1200" b="0" i="0" kern="1200" dirty="0" smtClean="0">
                <a:solidFill>
                  <a:schemeClr val="tx1"/>
                </a:solidFill>
                <a:latin typeface="+mn-lt"/>
                <a:ea typeface="+mn-ea"/>
                <a:cs typeface="+mn-cs"/>
              </a:rPr>
              <a:t>，降了整整一半。另外，当类数</a:t>
            </a:r>
            <a:r>
              <a:rPr lang="en-US" altLang="zh-CN" sz="1200" b="0" i="0" kern="1200" dirty="0" smtClean="0">
                <a:solidFill>
                  <a:schemeClr val="tx1"/>
                </a:solidFill>
                <a:latin typeface="+mn-lt"/>
                <a:ea typeface="+mn-ea"/>
                <a:cs typeface="+mn-cs"/>
              </a:rPr>
              <a:t>K</a:t>
            </a:r>
            <a:r>
              <a:rPr lang="zh-CN" altLang="en-US" sz="1200" b="0" i="0" kern="1200" dirty="0" smtClean="0">
                <a:solidFill>
                  <a:schemeClr val="tx1"/>
                </a:solidFill>
                <a:latin typeface="+mn-lt"/>
                <a:ea typeface="+mn-ea"/>
                <a:cs typeface="+mn-cs"/>
              </a:rPr>
              <a:t>设置为真实类数</a:t>
            </a:r>
            <a:r>
              <a:rPr lang="en-US" altLang="zh-CN" sz="1200" b="0" i="0" kern="1200" dirty="0" smtClean="0">
                <a:solidFill>
                  <a:schemeClr val="tx1"/>
                </a:solidFill>
                <a:latin typeface="+mn-lt"/>
                <a:ea typeface="+mn-ea"/>
                <a:cs typeface="+mn-cs"/>
              </a:rPr>
              <a:t>67</a:t>
            </a:r>
            <a:r>
              <a:rPr lang="zh-CN" altLang="en-US" sz="1200" b="0" i="0" kern="1200" dirty="0" smtClean="0">
                <a:solidFill>
                  <a:schemeClr val="tx1"/>
                </a:solidFill>
                <a:latin typeface="+mn-lt"/>
                <a:ea typeface="+mn-ea"/>
                <a:cs typeface="+mn-cs"/>
              </a:rPr>
              <a:t>正负</a:t>
            </a:r>
            <a:r>
              <a:rPr lang="en-US" altLang="zh-CN" sz="1200" b="0" i="0" kern="1200" dirty="0" smtClean="0">
                <a:solidFill>
                  <a:schemeClr val="tx1"/>
                </a:solidFill>
                <a:latin typeface="+mn-lt"/>
                <a:ea typeface="+mn-ea"/>
                <a:cs typeface="+mn-cs"/>
              </a:rPr>
              <a:t>20</a:t>
            </a:r>
            <a:r>
              <a:rPr lang="zh-CN" altLang="en-US" sz="1200" b="0" i="0" kern="1200" dirty="0" smtClean="0">
                <a:solidFill>
                  <a:schemeClr val="tx1"/>
                </a:solidFill>
                <a:latin typeface="+mn-lt"/>
                <a:ea typeface="+mn-ea"/>
                <a:cs typeface="+mn-cs"/>
              </a:rPr>
              <a:t>左右，聚类效果也</a:t>
            </a:r>
            <a:r>
              <a:rPr lang="zh-CN" altLang="en-US" sz="1200" b="0" i="0" kern="1200" baseline="0" dirty="0" smtClean="0">
                <a:solidFill>
                  <a:schemeClr val="tx1"/>
                </a:solidFill>
                <a:latin typeface="+mn-lt"/>
                <a:ea typeface="+mn-ea"/>
                <a:cs typeface="+mn-cs"/>
              </a:rPr>
              <a:t>大多在</a:t>
            </a:r>
            <a:r>
              <a:rPr lang="en-US" altLang="zh-CN" sz="1200" b="0" i="0" kern="1200" baseline="0" dirty="0" smtClean="0">
                <a:solidFill>
                  <a:schemeClr val="tx1"/>
                </a:solidFill>
                <a:latin typeface="+mn-lt"/>
                <a:ea typeface="+mn-ea"/>
                <a:cs typeface="+mn-cs"/>
              </a:rPr>
              <a:t>0.8</a:t>
            </a:r>
            <a:r>
              <a:rPr lang="zh-CN" altLang="en-US" sz="1200" b="0" i="0" kern="1200" baseline="0" dirty="0" smtClean="0">
                <a:solidFill>
                  <a:schemeClr val="tx1"/>
                </a:solidFill>
                <a:latin typeface="+mn-lt"/>
                <a:ea typeface="+mn-ea"/>
                <a:cs typeface="+mn-cs"/>
              </a:rPr>
              <a:t>以上，说明当类数接近真实值时，新方法的聚类效果也还能保持较好。这个实验论证了新方法的聚类确实能降低原检测系统中候选话题重复率过高的问题。</a:t>
            </a:r>
            <a:endParaRPr lang="en-US" altLang="zh-CN" sz="1200" b="0" i="0" kern="1200" baseline="0" dirty="0" smtClean="0">
              <a:solidFill>
                <a:schemeClr val="tx1"/>
              </a:solidFill>
              <a:latin typeface="+mn-lt"/>
              <a:ea typeface="+mn-ea"/>
              <a:cs typeface="+mn-cs"/>
            </a:endParaRPr>
          </a:p>
          <a:p>
            <a:endParaRPr lang="en-US" altLang="zh-CN" sz="1200" b="0" i="0" kern="1200" baseline="0" dirty="0" smtClean="0">
              <a:solidFill>
                <a:schemeClr val="tx1"/>
              </a:solidFill>
              <a:latin typeface="+mn-lt"/>
              <a:ea typeface="+mn-ea"/>
              <a:cs typeface="+mn-cs"/>
            </a:endParaRPr>
          </a:p>
          <a:p>
            <a:r>
              <a:rPr lang="zh-CN" altLang="en-US" sz="1200" b="0" i="0" kern="1200" baseline="0" dirty="0" smtClean="0">
                <a:solidFill>
                  <a:schemeClr val="tx1"/>
                </a:solidFill>
                <a:latin typeface="+mn-lt"/>
                <a:ea typeface="+mn-ea"/>
                <a:cs typeface="+mn-cs"/>
              </a:rPr>
              <a:t>右边的表格是一些系统实际的聚类例子，截取论文表</a:t>
            </a:r>
            <a:r>
              <a:rPr lang="en-US" altLang="zh-CN" sz="1200" b="0" i="0" kern="1200" baseline="0" dirty="0" smtClean="0">
                <a:solidFill>
                  <a:schemeClr val="tx1"/>
                </a:solidFill>
                <a:latin typeface="+mn-lt"/>
                <a:ea typeface="+mn-ea"/>
                <a:cs typeface="+mn-cs"/>
              </a:rPr>
              <a:t>3.5</a:t>
            </a:r>
            <a:r>
              <a:rPr lang="zh-CN" altLang="en-US" sz="1200" b="0" i="0" kern="1200" baseline="0" dirty="0" smtClean="0">
                <a:solidFill>
                  <a:schemeClr val="tx1"/>
                </a:solidFill>
                <a:latin typeface="+mn-lt"/>
                <a:ea typeface="+mn-ea"/>
                <a:cs typeface="+mn-cs"/>
              </a:rPr>
              <a:t>的一部分。看真实话题</a:t>
            </a:r>
            <a:r>
              <a:rPr lang="en-US" altLang="zh-CN" sz="1200" b="0" i="0" kern="1200" baseline="0" dirty="0" smtClean="0">
                <a:solidFill>
                  <a:schemeClr val="tx1"/>
                </a:solidFill>
                <a:latin typeface="+mn-lt"/>
                <a:ea typeface="+mn-ea"/>
                <a:cs typeface="+mn-cs"/>
              </a:rPr>
              <a:t>1</a:t>
            </a:r>
            <a:r>
              <a:rPr lang="zh-CN" altLang="en-US" sz="1200" b="0" i="0" kern="1200" baseline="0" dirty="0" smtClean="0">
                <a:solidFill>
                  <a:schemeClr val="tx1"/>
                </a:solidFill>
                <a:latin typeface="+mn-lt"/>
                <a:ea typeface="+mn-ea"/>
                <a:cs typeface="+mn-cs"/>
              </a:rPr>
              <a:t>，原系统中讨论这个话题的共聚类出</a:t>
            </a:r>
            <a:r>
              <a:rPr lang="en-US" altLang="zh-CN" sz="1200" b="0" i="0" kern="1200" baseline="0" dirty="0" smtClean="0">
                <a:solidFill>
                  <a:schemeClr val="tx1"/>
                </a:solidFill>
                <a:latin typeface="+mn-lt"/>
                <a:ea typeface="+mn-ea"/>
                <a:cs typeface="+mn-cs"/>
              </a:rPr>
              <a:t>6</a:t>
            </a:r>
            <a:r>
              <a:rPr lang="zh-CN" altLang="en-US" sz="1200" b="0" i="0" kern="1200" baseline="0" dirty="0" smtClean="0">
                <a:solidFill>
                  <a:schemeClr val="tx1"/>
                </a:solidFill>
                <a:latin typeface="+mn-lt"/>
                <a:ea typeface="+mn-ea"/>
                <a:cs typeface="+mn-cs"/>
              </a:rPr>
              <a:t>个候选消息类。新系统二次聚类后将其中</a:t>
            </a:r>
            <a:r>
              <a:rPr lang="en-US" altLang="zh-CN" sz="1200" b="0" i="0" kern="1200" baseline="0" dirty="0" smtClean="0">
                <a:solidFill>
                  <a:schemeClr val="tx1"/>
                </a:solidFill>
                <a:latin typeface="+mn-lt"/>
                <a:ea typeface="+mn-ea"/>
                <a:cs typeface="+mn-cs"/>
              </a:rPr>
              <a:t>5</a:t>
            </a:r>
            <a:r>
              <a:rPr lang="zh-CN" altLang="en-US" sz="1200" b="0" i="0" kern="1200" baseline="0" dirty="0" smtClean="0">
                <a:solidFill>
                  <a:schemeClr val="tx1"/>
                </a:solidFill>
                <a:latin typeface="+mn-lt"/>
                <a:ea typeface="+mn-ea"/>
                <a:cs typeface="+mn-cs"/>
              </a:rPr>
              <a:t>个都聚成一类，仅有一个漏掉的。这五个例子在文本上其实都不是很相似，但是它们都带有同样的话题标签，以及它们的发布时间都很接近，因此可以被加权相似度内核的新方法聚类在一起。而第二个话题中的三个原候选消息类，也被成功聚在一起，因为他们有共同的关键词</a:t>
            </a:r>
            <a:r>
              <a:rPr lang="en-US" altLang="zh-CN" sz="1200" b="0" i="0" kern="1200" baseline="0" dirty="0" smtClean="0">
                <a:solidFill>
                  <a:schemeClr val="tx1"/>
                </a:solidFill>
                <a:latin typeface="+mn-lt"/>
                <a:ea typeface="+mn-ea"/>
                <a:cs typeface="+mn-cs"/>
              </a:rPr>
              <a:t>Trenton</a:t>
            </a:r>
            <a:r>
              <a:rPr lang="zh-CN" altLang="en-US" sz="1200" b="0" i="0" kern="1200" baseline="0" dirty="0" smtClean="0">
                <a:solidFill>
                  <a:schemeClr val="tx1"/>
                </a:solidFill>
                <a:latin typeface="+mn-lt"/>
                <a:ea typeface="+mn-ea"/>
                <a:cs typeface="+mn-cs"/>
              </a:rPr>
              <a:t>，以</a:t>
            </a:r>
            <a:r>
              <a:rPr lang="en-US" altLang="zh-CN" sz="1200" b="0" i="0" kern="1200" baseline="0" dirty="0" err="1" smtClean="0">
                <a:solidFill>
                  <a:schemeClr val="tx1"/>
                </a:solidFill>
                <a:latin typeface="+mn-lt"/>
                <a:ea typeface="+mn-ea"/>
                <a:cs typeface="+mn-cs"/>
              </a:rPr>
              <a:t>tf-idf</a:t>
            </a:r>
            <a:r>
              <a:rPr lang="zh-CN" altLang="en-US" sz="1200" b="0" i="0" kern="1200" baseline="0" dirty="0" smtClean="0">
                <a:solidFill>
                  <a:schemeClr val="tx1"/>
                </a:solidFill>
                <a:latin typeface="+mn-lt"/>
                <a:ea typeface="+mn-ea"/>
                <a:cs typeface="+mn-cs"/>
              </a:rPr>
              <a:t>的权重为主导的加权相似度对这样的消息聚类效果非常好。</a:t>
            </a:r>
            <a:endParaRPr lang="en-US" altLang="zh-CN" sz="1200" b="0" i="0" kern="1200" baseline="0" dirty="0" smtClean="0">
              <a:solidFill>
                <a:schemeClr val="tx1"/>
              </a:solidFill>
              <a:latin typeface="+mn-lt"/>
              <a:ea typeface="+mn-ea"/>
              <a:cs typeface="+mn-cs"/>
            </a:endParaRPr>
          </a:p>
          <a:p>
            <a:endParaRPr lang="en-US" altLang="zh-CN" sz="1200" b="0" i="0" kern="1200" baseline="0" dirty="0" smtClean="0">
              <a:solidFill>
                <a:schemeClr val="tx1"/>
              </a:solidFill>
              <a:latin typeface="+mn-lt"/>
              <a:ea typeface="+mn-ea"/>
              <a:cs typeface="+mn-cs"/>
            </a:endParaRPr>
          </a:p>
          <a:p>
            <a:r>
              <a:rPr lang="zh-CN" altLang="en-US" sz="1200" b="0" i="0" kern="1200" baseline="0" dirty="0" smtClean="0">
                <a:solidFill>
                  <a:schemeClr val="tx1"/>
                </a:solidFill>
                <a:latin typeface="+mn-lt"/>
                <a:ea typeface="+mn-ea"/>
                <a:cs typeface="+mn-cs"/>
              </a:rPr>
              <a:t>以上实验说明，本文做的改进对降低原系统候选消息的话题重复率有明显的作用。</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D072F31-4FCB-4D0A-9E1D-8DFC8F5310C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6137148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B381CC7-0F0E-4BC7-B064-04D2EEE77EBA}" type="datetime1">
              <a:rPr lang="zh-CN" altLang="en-US" smtClean="0"/>
              <a:pPr/>
              <a:t>2016/6/9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图片 9"/>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314800" y="29116"/>
            <a:ext cx="2847079" cy="1414395"/>
          </a:xfrm>
          <a:prstGeom prst="rect">
            <a:avLst/>
          </a:prstGeom>
        </p:spPr>
      </p:pic>
    </p:spTree>
    <p:extLst>
      <p:ext uri="{BB962C8B-B14F-4D97-AF65-F5344CB8AC3E}">
        <p14:creationId xmlns:p14="http://schemas.microsoft.com/office/powerpoint/2010/main" val="65225699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23F6A9-EEFB-4510-9FB9-B809668B341F}" type="datetime1">
              <a:rPr lang="zh-CN" altLang="en-US" smtClean="0"/>
              <a:pPr/>
              <a:t>2016/6/9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2871173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0B2A0F-63F4-4262-B091-25FD76C43D69}" type="datetime1">
              <a:rPr lang="zh-CN" altLang="en-US" smtClean="0"/>
              <a:pPr/>
              <a:t>2016/6/9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304217335"/>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682"/>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a:xfrm>
            <a:off x="838200" y="1494064"/>
            <a:ext cx="10515600" cy="4682899"/>
          </a:xfrm>
        </p:spPr>
        <p:txBody>
          <a:bodyPr/>
          <a:lstStyle>
            <a:lvl1pPr>
              <a:defRPr sz="3200"/>
            </a:lvl1pPr>
            <a:lvl2pPr>
              <a:defRPr sz="2800"/>
            </a:lvl2pPr>
            <a:lvl3pPr>
              <a:defRPr sz="24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658A3A6-ED94-437B-A235-D1ECAB7C8E73}" type="datetime1">
              <a:rPr lang="zh-CN" altLang="en-US" smtClean="0"/>
              <a:pPr/>
              <a:t>2016/6/9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8" name="Picture 7"/>
          <p:cNvPicPr>
            <a:picLocks noChangeAspect="1"/>
          </p:cNvPicPr>
          <p:nvPr userDrawn="1"/>
        </p:nvPicPr>
        <p:blipFill rotWithShape="1">
          <a:blip r:embed="rId2"/>
          <a:srcRect t="18900" b="24401"/>
          <a:stretch/>
        </p:blipFill>
        <p:spPr>
          <a:xfrm>
            <a:off x="239144" y="1255424"/>
            <a:ext cx="11713712" cy="216024"/>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100858712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CD7B5-33DB-4742-832E-8E12AEA5BBBD}" type="datetime1">
              <a:rPr lang="zh-CN" altLang="en-US" smtClean="0"/>
              <a:pPr/>
              <a:t>2016/6/9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98522" y="1896"/>
            <a:ext cx="1268078" cy="1261981"/>
          </a:xfrm>
          <a:prstGeom prst="rect">
            <a:avLst/>
          </a:prstGeom>
        </p:spPr>
      </p:pic>
    </p:spTree>
    <p:extLst>
      <p:ext uri="{BB962C8B-B14F-4D97-AF65-F5344CB8AC3E}">
        <p14:creationId xmlns:p14="http://schemas.microsoft.com/office/powerpoint/2010/main" val="2238973002"/>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639136-2340-4A6B-AB5F-7E819C3A11E4}" type="datetime1">
              <a:rPr lang="zh-CN" altLang="en-US" smtClean="0"/>
              <a:pPr/>
              <a:t>2016/6/9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3325432703"/>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EEC0BF-188B-4F85-AF59-8987DE33B2AB}" type="datetime1">
              <a:rPr lang="zh-CN" altLang="en-US" smtClean="0"/>
              <a:pPr/>
              <a:t>2016/6/9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0"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952499437"/>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2ABBE7-9B59-47AA-ADF5-CF6B42D6DB18}" type="datetime1">
              <a:rPr lang="zh-CN" altLang="en-US" smtClean="0"/>
              <a:pPr/>
              <a:t>2016/6/9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12"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893783541"/>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F394E39-C531-4410-9C1A-62C19B48A411}" type="datetime1">
              <a:rPr lang="zh-CN" altLang="en-US" smtClean="0"/>
              <a:pPr/>
              <a:t>2016/6/9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7"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1551549080"/>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569CD0-B630-483C-B3CD-0022FDF35087}" type="datetime1">
              <a:rPr lang="zh-CN" altLang="en-US" smtClean="0"/>
              <a:pPr/>
              <a:t>2016/6/9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2602467148"/>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27CC16-68ED-4100-B3FF-8055CEC3CB97}" type="datetime1">
              <a:rPr lang="zh-CN" altLang="en-US" smtClean="0"/>
              <a:pPr/>
              <a:t>2016/6/9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F463926-53FD-4ECB-B19C-E4EF13DB6407}" type="slidenum">
              <a:rPr lang="zh-CN" altLang="en-US" smtClean="0"/>
              <a:pPr/>
              <a:t>‹#›</a:t>
            </a:fld>
            <a:endParaRPr lang="zh-CN" altLang="en-US"/>
          </a:p>
        </p:txBody>
      </p:sp>
      <p:pic>
        <p:nvPicPr>
          <p:cNvPr id="9" name="Picture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899321" y="0"/>
            <a:ext cx="1266540" cy="1264725"/>
          </a:xfrm>
          <a:prstGeom prst="rect">
            <a:avLst/>
          </a:prstGeom>
        </p:spPr>
      </p:pic>
    </p:spTree>
    <p:extLst>
      <p:ext uri="{BB962C8B-B14F-4D97-AF65-F5344CB8AC3E}">
        <p14:creationId xmlns:p14="http://schemas.microsoft.com/office/powerpoint/2010/main" val="4219970486"/>
      </p:ext>
    </p:extLst>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CFBA0-5906-43C9-8036-5ACB8D6DCDAD}" type="datetime1">
              <a:rPr lang="zh-CN" altLang="en-US" smtClean="0"/>
              <a:pPr/>
              <a:t>2016/6/9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63926-53FD-4ECB-B19C-E4EF13DB6407}" type="slidenum">
              <a:rPr lang="zh-CN" altLang="en-US" smtClean="0"/>
              <a:pPr/>
              <a:t>‹#›</a:t>
            </a:fld>
            <a:endParaRPr lang="zh-CN" altLang="en-US"/>
          </a:p>
        </p:txBody>
      </p:sp>
    </p:spTree>
    <p:extLst>
      <p:ext uri="{BB962C8B-B14F-4D97-AF65-F5344CB8AC3E}">
        <p14:creationId xmlns:p14="http://schemas.microsoft.com/office/powerpoint/2010/main" val="38518708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 id="2147483675" r:id="rId4"/>
    <p:sldLayoutId id="2147483676" r:id="rId5"/>
    <p:sldLayoutId id="2147483677" r:id="rId6"/>
    <p:sldLayoutId id="2147483678"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472" y="1122363"/>
            <a:ext cx="9662474" cy="2387600"/>
          </a:xfrm>
        </p:spPr>
        <p:txBody>
          <a:bodyPr>
            <a:normAutofit/>
          </a:bodyPr>
          <a:lstStyle/>
          <a:p>
            <a:r>
              <a:rPr lang="zh-CN" altLang="en-US" dirty="0" smtClean="0">
                <a:latin typeface="黑体" pitchFamily="49" charset="-122"/>
                <a:ea typeface="黑体" pitchFamily="49" charset="-122"/>
              </a:rPr>
              <a:t>社交网络中的谣言检测</a:t>
            </a:r>
            <a:endParaRPr lang="zh-CN" altLang="en-US" dirty="0">
              <a:latin typeface="黑体" pitchFamily="49" charset="-122"/>
              <a:ea typeface="黑体" pitchFamily="49" charset="-122"/>
            </a:endParaRPr>
          </a:p>
        </p:txBody>
      </p:sp>
      <p:sp>
        <p:nvSpPr>
          <p:cNvPr id="3" name="Subtitle 2"/>
          <p:cNvSpPr>
            <a:spLocks noGrp="1"/>
          </p:cNvSpPr>
          <p:nvPr>
            <p:ph type="subTitle" idx="1"/>
          </p:nvPr>
        </p:nvSpPr>
        <p:spPr>
          <a:xfrm>
            <a:off x="1167601" y="4169664"/>
            <a:ext cx="9949578" cy="1942377"/>
          </a:xfrm>
        </p:spPr>
        <p:txBody>
          <a:bodyPr>
            <a:normAutofit/>
          </a:bodyPr>
          <a:lstStyle/>
          <a:p>
            <a:r>
              <a:rPr lang="zh-CN" altLang="en-US" sz="2800" dirty="0" smtClean="0"/>
              <a:t>钟仰新</a:t>
            </a:r>
            <a:r>
              <a:rPr lang="en-US" altLang="zh-CN" sz="2800" dirty="0" smtClean="0"/>
              <a:t>    2016-6-12</a:t>
            </a:r>
          </a:p>
        </p:txBody>
      </p:sp>
      <p:sp>
        <p:nvSpPr>
          <p:cNvPr id="4" name="灯片编号占位符 3"/>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a:t>
            </a:fld>
            <a:endParaRPr lang="zh-CN" altLang="en-US" sz="1600" dirty="0">
              <a:solidFill>
                <a:schemeClr val="tx1"/>
              </a:solidFill>
            </a:endParaRPr>
          </a:p>
        </p:txBody>
      </p:sp>
    </p:spTree>
    <p:extLst>
      <p:ext uri="{BB962C8B-B14F-4D97-AF65-F5344CB8AC3E}">
        <p14:creationId xmlns:p14="http://schemas.microsoft.com/office/powerpoint/2010/main" val="2578028081"/>
      </p:ext>
    </p:extLst>
  </p:cSld>
  <p:clrMapOvr>
    <a:masterClrMapping/>
  </p:clrMapOvr>
  <p:transition spd="slow" advTm="1897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517064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4.1 </a:t>
            </a:r>
            <a:r>
              <a:rPr lang="zh-CN" altLang="en-US" sz="2800" dirty="0" smtClean="0">
                <a:solidFill>
                  <a:prstClr val="black"/>
                </a:solidFill>
                <a:latin typeface="黑体" pitchFamily="49" charset="-122"/>
                <a:ea typeface="黑体" pitchFamily="49" charset="-122"/>
              </a:rPr>
              <a:t>特征选择</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4.2 </a:t>
            </a:r>
            <a:r>
              <a:rPr lang="zh-CN" altLang="en-US" sz="2800" dirty="0" smtClean="0">
                <a:solidFill>
                  <a:prstClr val="black"/>
                </a:solidFill>
                <a:latin typeface="黑体" pitchFamily="49" charset="-122"/>
                <a:ea typeface="黑体" pitchFamily="49" charset="-122"/>
              </a:rPr>
              <a:t>过滤器</a:t>
            </a:r>
            <a:r>
              <a:rPr lang="zh-CN" altLang="en-US" sz="2800" dirty="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仅凭样本特征数据和类别标签进行相关度分析，找到相关特征，不依赖分类器</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4.3 </a:t>
            </a:r>
            <a:r>
              <a:rPr lang="zh-CN" altLang="en-US" sz="2800" dirty="0">
                <a:solidFill>
                  <a:prstClr val="black"/>
                </a:solidFill>
                <a:latin typeface="黑体" pitchFamily="49" charset="-122"/>
                <a:ea typeface="黑体" pitchFamily="49" charset="-122"/>
              </a:rPr>
              <a:t>包装器</a:t>
            </a:r>
            <a:r>
              <a:rPr lang="zh-CN" altLang="en-US" sz="2800" dirty="0" smtClean="0">
                <a:solidFill>
                  <a:prstClr val="black"/>
                </a:solidFill>
                <a:latin typeface="黑体" pitchFamily="49" charset="-122"/>
                <a:ea typeface="黑体" pitchFamily="49" charset="-122"/>
              </a:rPr>
              <a:t>特征选择技术</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依靠特定分类器的训练</a:t>
            </a:r>
            <a:r>
              <a:rPr lang="zh-CN" altLang="en-US" sz="2000" dirty="0">
                <a:solidFill>
                  <a:prstClr val="black"/>
                </a:solidFill>
                <a:latin typeface="黑体" pitchFamily="49" charset="-122"/>
                <a:ea typeface="黑体" pitchFamily="49" charset="-122"/>
              </a:rPr>
              <a:t>和测试，启发式</a:t>
            </a:r>
            <a:r>
              <a:rPr lang="zh-CN" altLang="en-US" sz="2000" dirty="0" smtClean="0">
                <a:solidFill>
                  <a:prstClr val="black"/>
                </a:solidFill>
                <a:latin typeface="黑体" pitchFamily="49" charset="-122"/>
                <a:ea typeface="黑体" pitchFamily="49" charset="-122"/>
              </a:rPr>
              <a:t>地搜索不同的特征</a:t>
            </a:r>
            <a:r>
              <a:rPr lang="zh-CN" altLang="en-US" sz="2000" dirty="0">
                <a:solidFill>
                  <a:prstClr val="black"/>
                </a:solidFill>
                <a:latin typeface="黑体" pitchFamily="49" charset="-122"/>
                <a:ea typeface="黑体" pitchFamily="49" charset="-122"/>
              </a:rPr>
              <a:t>子集，找出最优的一</a:t>
            </a:r>
            <a:r>
              <a:rPr lang="zh-CN" altLang="en-US" sz="2000" dirty="0" smtClean="0">
                <a:solidFill>
                  <a:prstClr val="black"/>
                </a:solidFill>
                <a:latin typeface="黑体" pitchFamily="49" charset="-122"/>
                <a:ea typeface="黑体" pitchFamily="49" charset="-122"/>
              </a:rPr>
              <a:t>组</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4.4 </a:t>
            </a:r>
            <a:r>
              <a:rPr lang="zh-CN" altLang="en-US" sz="2800" dirty="0" smtClean="0">
                <a:solidFill>
                  <a:prstClr val="black"/>
                </a:solidFill>
                <a:latin typeface="黑体" pitchFamily="49" charset="-122"/>
                <a:ea typeface="黑体" pitchFamily="49" charset="-122"/>
              </a:rPr>
              <a:t>以</a:t>
            </a:r>
            <a:r>
              <a:rPr lang="zh-CN" altLang="en-US" sz="2800" dirty="0">
                <a:solidFill>
                  <a:prstClr val="black"/>
                </a:solidFill>
                <a:latin typeface="黑体" pitchFamily="49" charset="-122"/>
                <a:ea typeface="黑体" pitchFamily="49" charset="-122"/>
              </a:rPr>
              <a:t>过滤器指导起点的浮动式包装</a:t>
            </a:r>
            <a:r>
              <a:rPr lang="zh-CN" altLang="en-US" sz="2800" dirty="0" smtClean="0">
                <a:solidFill>
                  <a:prstClr val="black"/>
                </a:solidFill>
                <a:latin typeface="黑体" pitchFamily="49" charset="-122"/>
                <a:ea typeface="黑体" pitchFamily="49" charset="-122"/>
              </a:rPr>
              <a:t>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动机：过滤器脱离分类器有时不可靠，分类器容易陷入局部最优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方案：以过滤器选择的多组特征子集作为包装器的搜素起点，进行浮动搜索</a:t>
            </a:r>
            <a:endParaRPr lang="en-US" altLang="zh-CN" sz="2800" dirty="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4.5 </a:t>
            </a:r>
            <a:r>
              <a:rPr lang="zh-CN" altLang="en-US" sz="2800" dirty="0" smtClean="0">
                <a:solidFill>
                  <a:prstClr val="black"/>
                </a:solidFill>
                <a:latin typeface="黑体" pitchFamily="49" charset="-122"/>
                <a:ea typeface="黑体" pitchFamily="49" charset="-122"/>
              </a:rPr>
              <a:t>系统</a:t>
            </a:r>
            <a:r>
              <a:rPr lang="zh-CN" altLang="en-US" sz="2800" dirty="0">
                <a:solidFill>
                  <a:prstClr val="black"/>
                </a:solidFill>
                <a:latin typeface="黑体" pitchFamily="49" charset="-122"/>
                <a:ea typeface="黑体" pitchFamily="49" charset="-122"/>
              </a:rPr>
              <a:t>特征列表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从原系统</a:t>
            </a:r>
            <a:r>
              <a:rPr lang="en-US" altLang="zh-CN" sz="2000" dirty="0" smtClean="0">
                <a:solidFill>
                  <a:prstClr val="black"/>
                </a:solidFill>
                <a:latin typeface="黑体" pitchFamily="49" charset="-122"/>
                <a:ea typeface="黑体" pitchFamily="49" charset="-122"/>
              </a:rPr>
              <a:t>15</a:t>
            </a:r>
            <a:r>
              <a:rPr lang="zh-CN" altLang="en-US" sz="2000" dirty="0" smtClean="0">
                <a:solidFill>
                  <a:prstClr val="black"/>
                </a:solidFill>
                <a:latin typeface="黑体" pitchFamily="49" charset="-122"/>
                <a:ea typeface="黑体" pitchFamily="49" charset="-122"/>
              </a:rPr>
              <a:t>类扩充到新系统</a:t>
            </a:r>
            <a:r>
              <a:rPr lang="en-US" altLang="zh-CN" sz="2000" dirty="0" smtClean="0">
                <a:solidFill>
                  <a:prstClr val="black"/>
                </a:solidFill>
                <a:latin typeface="黑体" pitchFamily="49" charset="-122"/>
                <a:ea typeface="黑体" pitchFamily="49" charset="-122"/>
              </a:rPr>
              <a:t>45</a:t>
            </a:r>
            <a:r>
              <a:rPr lang="zh-CN" altLang="en-US" sz="2000" dirty="0" smtClean="0">
                <a:solidFill>
                  <a:prstClr val="black"/>
                </a:solidFill>
                <a:latin typeface="黑体" pitchFamily="49" charset="-122"/>
                <a:ea typeface="黑体" pitchFamily="49" charset="-122"/>
              </a:rPr>
              <a:t>类：消息特征，用户特征，传播特征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10</a:t>
            </a:fld>
            <a:endParaRPr lang="zh-CN" altLang="en-US" sz="1600" dirty="0">
              <a:solidFill>
                <a:prstClr val="black"/>
              </a:solidFill>
            </a:endParaRPr>
          </a:p>
        </p:txBody>
      </p:sp>
      <p:sp>
        <p:nvSpPr>
          <p:cNvPr id="35" name="TextBox 4"/>
          <p:cNvSpPr txBox="1"/>
          <p:nvPr/>
        </p:nvSpPr>
        <p:spPr>
          <a:xfrm>
            <a:off x="445590" y="275657"/>
            <a:ext cx="433965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4</a:t>
            </a:r>
            <a:r>
              <a:rPr lang="zh-CN" altLang="en-US" sz="3600" dirty="0" smtClean="0">
                <a:solidFill>
                  <a:prstClr val="black"/>
                </a:solidFill>
                <a:latin typeface="黑体" pitchFamily="49" charset="-122"/>
                <a:ea typeface="黑体" pitchFamily="49" charset="-122"/>
              </a:rPr>
              <a:t>章 特征选择技术</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4397150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xEl>
                                              <p:pRg st="7" end="7"/>
                                            </p:txEl>
                                          </p:spTgt>
                                        </p:tgtEl>
                                        <p:attrNameLst>
                                          <p:attrName>style.visibility</p:attrName>
                                        </p:attrNameLst>
                                      </p:cBhvr>
                                      <p:to>
                                        <p:strVal val="visible"/>
                                      </p:to>
                                    </p:set>
                                    <p:animEffect transition="in" filter="fade">
                                      <p:cBhvr>
                                        <p:cTn id="42" dur="500"/>
                                        <p:tgtEl>
                                          <p:spTgt spid="2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
                                            <p:txEl>
                                              <p:pRg st="8" end="8"/>
                                            </p:txEl>
                                          </p:spTgt>
                                        </p:tgtEl>
                                        <p:attrNameLst>
                                          <p:attrName>style.visibility</p:attrName>
                                        </p:attrNameLst>
                                      </p:cBhvr>
                                      <p:to>
                                        <p:strVal val="visible"/>
                                      </p:to>
                                    </p:set>
                                    <p:animEffect transition="in" filter="fade">
                                      <p:cBhvr>
                                        <p:cTn id="47" dur="500"/>
                                        <p:tgtEl>
                                          <p:spTgt spid="2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1">
                                            <p:txEl>
                                              <p:pRg st="9" end="9"/>
                                            </p:txEl>
                                          </p:spTgt>
                                        </p:tgtEl>
                                        <p:attrNameLst>
                                          <p:attrName>style.visibility</p:attrName>
                                        </p:attrNameLst>
                                      </p:cBhvr>
                                      <p:to>
                                        <p:strVal val="visible"/>
                                      </p:to>
                                    </p:set>
                                    <p:animEffect transition="in" filter="fade">
                                      <p:cBhvr>
                                        <p:cTn id="52" dur="500"/>
                                        <p:tgtEl>
                                          <p:spTgt spid="2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415498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a:solidFill>
                  <a:prstClr val="black"/>
                </a:solidFill>
                <a:latin typeface="黑体" pitchFamily="49" charset="-122"/>
                <a:ea typeface="黑体" pitchFamily="49" charset="-122"/>
              </a:rPr>
              <a:t>5.1 </a:t>
            </a:r>
            <a:r>
              <a:rPr lang="zh-CN" altLang="en-US" sz="2800" dirty="0" smtClean="0">
                <a:solidFill>
                  <a:prstClr val="black"/>
                </a:solidFill>
                <a:latin typeface="黑体" pitchFamily="49" charset="-122"/>
                <a:ea typeface="黑体" pitchFamily="49" charset="-122"/>
              </a:rPr>
              <a:t>监督学习</a:t>
            </a:r>
            <a:r>
              <a:rPr lang="zh-CN" altLang="en-US" sz="2800" dirty="0">
                <a:solidFill>
                  <a:prstClr val="black"/>
                </a:solidFill>
                <a:latin typeface="黑体" pitchFamily="49" charset="-122"/>
                <a:ea typeface="黑体" pitchFamily="49" charset="-122"/>
              </a:rPr>
              <a:t>技术简介</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5.2 </a:t>
            </a:r>
            <a:r>
              <a:rPr lang="zh-CN" altLang="en-US" sz="2800" dirty="0" smtClean="0">
                <a:solidFill>
                  <a:prstClr val="black"/>
                </a:solidFill>
                <a:latin typeface="黑体" pitchFamily="49" charset="-122"/>
                <a:ea typeface="黑体" pitchFamily="49" charset="-122"/>
              </a:rPr>
              <a:t>系统</a:t>
            </a:r>
            <a:r>
              <a:rPr lang="zh-CN" altLang="en-US" sz="2800" dirty="0">
                <a:solidFill>
                  <a:prstClr val="black"/>
                </a:solidFill>
                <a:latin typeface="黑体" pitchFamily="49" charset="-122"/>
                <a:ea typeface="黑体" pitchFamily="49" charset="-122"/>
              </a:rPr>
              <a:t>采用的分类器</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决策树、朴素贝叶斯分类器，可疑度排名时利用谣言后验概率</a:t>
            </a:r>
            <a:endParaRPr lang="en-US" altLang="zh-CN" sz="20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5.3 </a:t>
            </a:r>
            <a:r>
              <a:rPr lang="zh-CN" altLang="en-US" sz="2800" dirty="0" smtClean="0">
                <a:solidFill>
                  <a:prstClr val="black"/>
                </a:solidFill>
                <a:latin typeface="黑体" pitchFamily="49" charset="-122"/>
                <a:ea typeface="黑体" pitchFamily="49" charset="-122"/>
              </a:rPr>
              <a:t>多</a:t>
            </a:r>
            <a:r>
              <a:rPr lang="zh-CN" altLang="en-US" sz="2800" dirty="0">
                <a:solidFill>
                  <a:prstClr val="black"/>
                </a:solidFill>
                <a:latin typeface="黑体" pitchFamily="49" charset="-122"/>
                <a:ea typeface="黑体" pitchFamily="49" charset="-122"/>
              </a:rPr>
              <a:t>分类器投票排名方案</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动因：原系统仅用决策树，能否将不同分类器的“智慧”结合，提高谣言检测率？</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方案：可疑度排名时，如果需要排出</a:t>
            </a:r>
            <a:r>
              <a:rPr lang="en-US" altLang="zh-CN" sz="2000" dirty="0" smtClean="0">
                <a:solidFill>
                  <a:prstClr val="black"/>
                </a:solidFill>
                <a:latin typeface="黑体" pitchFamily="49" charset="-122"/>
                <a:ea typeface="黑体" pitchFamily="49" charset="-122"/>
              </a:rPr>
              <a:t>Top100</a:t>
            </a:r>
            <a:r>
              <a:rPr lang="zh-CN" altLang="en-US" sz="2000" dirty="0" smtClean="0">
                <a:solidFill>
                  <a:prstClr val="black"/>
                </a:solidFill>
                <a:latin typeface="黑体" pitchFamily="49" charset="-122"/>
                <a:ea typeface="黑体" pitchFamily="49" charset="-122"/>
              </a:rPr>
              <a:t>的候选消息，则先让多个分类器各自排名，将每个分类器的</a:t>
            </a:r>
            <a:r>
              <a:rPr lang="en-US" altLang="zh-CN" sz="2000" dirty="0" smtClean="0">
                <a:solidFill>
                  <a:prstClr val="black"/>
                </a:solidFill>
                <a:latin typeface="黑体" pitchFamily="49" charset="-122"/>
                <a:ea typeface="黑体" pitchFamily="49" charset="-122"/>
              </a:rPr>
              <a:t>Top200</a:t>
            </a:r>
            <a:r>
              <a:rPr lang="zh-CN" altLang="en-US" sz="2000" dirty="0" smtClean="0">
                <a:solidFill>
                  <a:prstClr val="black"/>
                </a:solidFill>
                <a:latin typeface="黑体" pitchFamily="49" charset="-122"/>
                <a:ea typeface="黑体" pitchFamily="49" charset="-122"/>
              </a:rPr>
              <a:t>并成一个集合，按被不同分类器判断为谣言的频次进行重新排名，选出被分类器们“投票”次数最高的</a:t>
            </a:r>
            <a:r>
              <a:rPr lang="en-US" altLang="zh-CN" sz="2000" dirty="0" smtClean="0">
                <a:solidFill>
                  <a:prstClr val="black"/>
                </a:solidFill>
                <a:latin typeface="黑体" pitchFamily="49" charset="-122"/>
                <a:ea typeface="黑体" pitchFamily="49" charset="-122"/>
              </a:rPr>
              <a:t>100</a:t>
            </a:r>
            <a:r>
              <a:rPr lang="zh-CN" altLang="en-US" sz="2000" dirty="0" smtClean="0">
                <a:solidFill>
                  <a:prstClr val="black"/>
                </a:solidFill>
                <a:latin typeface="黑体" pitchFamily="49" charset="-122"/>
                <a:ea typeface="黑体" pitchFamily="49" charset="-122"/>
              </a:rPr>
              <a:t>个候选消息进行输出。</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优点：“集体决策”，抹去个别分类器的“偏见”，能找出特征典型的谣言消息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11</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262904422"/>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5" end="5"/>
                                            </p:txEl>
                                          </p:spTgt>
                                        </p:tgtEl>
                                        <p:attrNameLst>
                                          <p:attrName>style.visibility</p:attrName>
                                        </p:attrNameLst>
                                      </p:cBhvr>
                                      <p:to>
                                        <p:strVal val="visible"/>
                                      </p:to>
                                    </p:set>
                                    <p:animEffect transition="in" filter="fade">
                                      <p:cBhvr>
                                        <p:cTn id="32" dur="500"/>
                                        <p:tgtEl>
                                          <p:spTgt spid="2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
                                            <p:txEl>
                                              <p:pRg st="6" end="6"/>
                                            </p:txEl>
                                          </p:spTgt>
                                        </p:tgtEl>
                                        <p:attrNameLst>
                                          <p:attrName>style.visibility</p:attrName>
                                        </p:attrNameLst>
                                      </p:cBhvr>
                                      <p:to>
                                        <p:strVal val="visible"/>
                                      </p:to>
                                    </p:set>
                                    <p:animEffect transition="in" filter="fade">
                                      <p:cBhvr>
                                        <p:cTn id="3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215991"/>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实验数据集：数据集</a:t>
            </a:r>
            <a:r>
              <a:rPr lang="en-US" altLang="zh-CN" sz="2000" dirty="0" smtClean="0">
                <a:solidFill>
                  <a:prstClr val="black"/>
                </a:solidFill>
                <a:latin typeface="黑体" pitchFamily="49" charset="-122"/>
                <a:ea typeface="黑体" pitchFamily="49" charset="-122"/>
              </a:rPr>
              <a:t>A</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评估指标：全类别准确度、</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对谣言准确率、对谣言</a:t>
            </a:r>
            <a:r>
              <a:rPr lang="en-US" altLang="zh-CN" sz="2000" dirty="0" smtClean="0">
                <a:solidFill>
                  <a:prstClr val="black"/>
                </a:solidFill>
                <a:latin typeface="黑体" pitchFamily="49" charset="-122"/>
                <a:ea typeface="黑体" pitchFamily="49" charset="-122"/>
              </a:rPr>
              <a:t>F1</a:t>
            </a:r>
            <a:r>
              <a:rPr lang="zh-CN" altLang="en-US" sz="2000" dirty="0" smtClean="0">
                <a:solidFill>
                  <a:prstClr val="black"/>
                </a:solidFill>
                <a:latin typeface="黑体" pitchFamily="49" charset="-122"/>
                <a:ea typeface="黑体" pitchFamily="49" charset="-122"/>
              </a:rPr>
              <a:t>度量</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评估方法：</a:t>
            </a:r>
            <a:r>
              <a:rPr lang="en-US" altLang="zh-CN" sz="2000" dirty="0" smtClean="0">
                <a:solidFill>
                  <a:prstClr val="black"/>
                </a:solidFill>
                <a:latin typeface="黑体" pitchFamily="49" charset="-122"/>
                <a:ea typeface="黑体" pitchFamily="49" charset="-122"/>
              </a:rPr>
              <a:t>10</a:t>
            </a:r>
            <a:r>
              <a:rPr lang="zh-CN" altLang="en-US" sz="2000" dirty="0" smtClean="0">
                <a:solidFill>
                  <a:prstClr val="black"/>
                </a:solidFill>
                <a:latin typeface="黑体" pitchFamily="49" charset="-122"/>
                <a:ea typeface="黑体" pitchFamily="49" charset="-122"/>
              </a:rPr>
              <a:t>折交叉验证</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12</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6" name="图片 5"/>
          <p:cNvPicPr>
            <a:picLocks noChangeAspect="1"/>
          </p:cNvPicPr>
          <p:nvPr/>
        </p:nvPicPr>
        <p:blipFill>
          <a:blip r:embed="rId4"/>
          <a:stretch>
            <a:fillRect/>
          </a:stretch>
        </p:blipFill>
        <p:spPr>
          <a:xfrm>
            <a:off x="5506515" y="1239661"/>
            <a:ext cx="4714875" cy="5372100"/>
          </a:xfrm>
          <a:prstGeom prst="rect">
            <a:avLst/>
          </a:prstGeom>
        </p:spPr>
      </p:pic>
      <p:sp>
        <p:nvSpPr>
          <p:cNvPr id="9" name="矩形 8"/>
          <p:cNvSpPr/>
          <p:nvPr/>
        </p:nvSpPr>
        <p:spPr>
          <a:xfrm>
            <a:off x="6207369" y="1811214"/>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01504" y="4091351"/>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01504" y="362243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213224" y="590257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1345" y="384272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447899" y="612286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4243672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83154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实验数据集：完整的埃博拉数</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据集，近</a:t>
            </a:r>
            <a:r>
              <a:rPr lang="en-US" altLang="zh-CN" sz="2000" dirty="0" smtClean="0">
                <a:solidFill>
                  <a:prstClr val="black"/>
                </a:solidFill>
                <a:latin typeface="黑体" pitchFamily="49" charset="-122"/>
                <a:ea typeface="黑体" pitchFamily="49" charset="-122"/>
              </a:rPr>
              <a:t>1700</a:t>
            </a:r>
            <a:r>
              <a:rPr lang="zh-CN" altLang="en-US" sz="2000" dirty="0" smtClean="0">
                <a:solidFill>
                  <a:prstClr val="black"/>
                </a:solidFill>
                <a:latin typeface="黑体" pitchFamily="49" charset="-122"/>
                <a:ea typeface="黑体" pitchFamily="49" charset="-122"/>
              </a:rPr>
              <a:t>万消息，时间跨</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度从</a:t>
            </a:r>
            <a:r>
              <a:rPr lang="en-US" altLang="zh-CN" sz="2000" dirty="0" smtClean="0">
                <a:solidFill>
                  <a:prstClr val="black"/>
                </a:solidFill>
                <a:latin typeface="黑体" pitchFamily="49" charset="-122"/>
                <a:ea typeface="黑体" pitchFamily="49" charset="-122"/>
              </a:rPr>
              <a:t>2006</a:t>
            </a:r>
            <a:r>
              <a:rPr lang="zh-CN" altLang="en-US" sz="2000" dirty="0" smtClean="0">
                <a:solidFill>
                  <a:prstClr val="black"/>
                </a:solidFill>
                <a:latin typeface="黑体" pitchFamily="49" charset="-122"/>
                <a:ea typeface="黑体" pitchFamily="49" charset="-122"/>
              </a:rPr>
              <a:t>年到</a:t>
            </a:r>
            <a:r>
              <a:rPr lang="en-US" altLang="zh-CN" sz="2000" dirty="0" smtClean="0">
                <a:solidFill>
                  <a:prstClr val="black"/>
                </a:solidFill>
                <a:latin typeface="黑体" pitchFamily="49" charset="-122"/>
                <a:ea typeface="黑体" pitchFamily="49" charset="-122"/>
              </a:rPr>
              <a:t>2016</a:t>
            </a:r>
            <a:r>
              <a:rPr lang="zh-CN" altLang="en-US" sz="2000" dirty="0" smtClean="0">
                <a:solidFill>
                  <a:prstClr val="black"/>
                </a:solidFill>
                <a:latin typeface="黑体" pitchFamily="49" charset="-122"/>
                <a:ea typeface="黑体" pitchFamily="49" charset="-122"/>
              </a:rPr>
              <a:t>年</a:t>
            </a:r>
            <a:endParaRPr lang="en-US" altLang="zh-CN" sz="2000" dirty="0" smtClean="0">
              <a:solidFill>
                <a:prstClr val="black"/>
              </a:solidFill>
              <a:latin typeface="黑体" pitchFamily="49" charset="-122"/>
              <a:ea typeface="黑体" pitchFamily="49" charset="-122"/>
            </a:endParaRP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评估指标：可疑度</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的候选</a:t>
            </a:r>
            <a:r>
              <a:rPr lang="en-US" altLang="zh-CN" sz="2000" dirty="0" smtClean="0">
                <a:solidFill>
                  <a:prstClr val="black"/>
                </a:solidFill>
                <a:latin typeface="黑体" pitchFamily="49" charset="-122"/>
                <a:ea typeface="黑体" pitchFamily="49" charset="-122"/>
              </a:rPr>
              <a:t/>
            </a:r>
            <a:br>
              <a:rPr lang="en-US" altLang="zh-CN" sz="2000" dirty="0" smtClean="0">
                <a:solidFill>
                  <a:prstClr val="black"/>
                </a:solidFill>
                <a:latin typeface="黑体" pitchFamily="49" charset="-122"/>
                <a:ea typeface="黑体" pitchFamily="49" charset="-122"/>
              </a:rPr>
            </a:br>
            <a:r>
              <a:rPr lang="zh-CN" altLang="en-US" sz="2000" dirty="0" smtClean="0">
                <a:solidFill>
                  <a:prstClr val="black"/>
                </a:solidFill>
                <a:latin typeface="黑体" pitchFamily="49" charset="-122"/>
                <a:ea typeface="黑体" pitchFamily="49" charset="-122"/>
              </a:rPr>
              <a:t>消息的谣言准确率</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更贴近系统的真实应用场景</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13</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636235" y="1239661"/>
            <a:ext cx="4752975" cy="5086350"/>
          </a:xfrm>
          <a:prstGeom prst="rect">
            <a:avLst/>
          </a:prstGeom>
        </p:spPr>
      </p:pic>
      <p:sp>
        <p:nvSpPr>
          <p:cNvPr id="14" name="矩形 13"/>
          <p:cNvSpPr/>
          <p:nvPr/>
        </p:nvSpPr>
        <p:spPr>
          <a:xfrm>
            <a:off x="6330464" y="1987062"/>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324599" y="4038596"/>
            <a:ext cx="4014021" cy="457201"/>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324599" y="3569675"/>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6336319" y="5621210"/>
            <a:ext cx="4014021" cy="20515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629605" y="3807559"/>
            <a:ext cx="4833237" cy="225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606159" y="5841509"/>
            <a:ext cx="4833237" cy="488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877908" y="6066692"/>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872045" y="581464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872043" y="3774825"/>
            <a:ext cx="439615" cy="289658"/>
          </a:xfrm>
          <a:prstGeom prst="ellipse">
            <a:avLst/>
          </a:prstGeom>
          <a:noFill/>
          <a:ln w="381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47983943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fade">
                                      <p:cBhvr>
                                        <p:cTn id="56" dur="500"/>
                                        <p:tgtEl>
                                          <p:spTgt spid="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3"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98488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5.4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系统检测出的谣言实例</a:t>
            </a:r>
            <a:endParaRPr lang="en-US" altLang="zh-CN" sz="2000" dirty="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14</a:t>
            </a:fld>
            <a:endParaRPr lang="zh-CN" altLang="en-US" sz="1600" dirty="0">
              <a:solidFill>
                <a:prstClr val="black"/>
              </a:solidFill>
            </a:endParaRPr>
          </a:p>
        </p:txBody>
      </p:sp>
      <p:sp>
        <p:nvSpPr>
          <p:cNvPr id="35" name="TextBox 4"/>
          <p:cNvSpPr txBox="1"/>
          <p:nvPr/>
        </p:nvSpPr>
        <p:spPr>
          <a:xfrm>
            <a:off x="445590" y="275657"/>
            <a:ext cx="6647974"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5</a:t>
            </a:r>
            <a:r>
              <a:rPr lang="zh-CN" altLang="en-US" sz="3600" dirty="0" smtClean="0">
                <a:solidFill>
                  <a:prstClr val="black"/>
                </a:solidFill>
                <a:latin typeface="黑体" pitchFamily="49" charset="-122"/>
                <a:ea typeface="黑体" pitchFamily="49" charset="-122"/>
              </a:rPr>
              <a:t>章 分类器</a:t>
            </a:r>
            <a:r>
              <a:rPr lang="zh-CN" altLang="en-US" sz="3600" dirty="0">
                <a:solidFill>
                  <a:prstClr val="black"/>
                </a:solidFill>
                <a:latin typeface="黑体" pitchFamily="49" charset="-122"/>
                <a:ea typeface="黑体" pitchFamily="49" charset="-122"/>
              </a:rPr>
              <a:t>与话题可疑度排名</a:t>
            </a:r>
            <a:endParaRPr lang="en-US" altLang="zh-CN" sz="3600" dirty="0">
              <a:solidFill>
                <a:prstClr val="black"/>
              </a:solidFill>
              <a:latin typeface="黑体" pitchFamily="49" charset="-122"/>
              <a:ea typeface="黑体" pitchFamily="49" charset="-122"/>
            </a:endParaRPr>
          </a:p>
        </p:txBody>
      </p:sp>
      <p:pic>
        <p:nvPicPr>
          <p:cNvPr id="4" name="图片 3"/>
          <p:cNvPicPr>
            <a:picLocks noChangeAspect="1"/>
          </p:cNvPicPr>
          <p:nvPr/>
        </p:nvPicPr>
        <p:blipFill>
          <a:blip r:embed="rId4"/>
          <a:stretch>
            <a:fillRect/>
          </a:stretch>
        </p:blipFill>
        <p:spPr>
          <a:xfrm>
            <a:off x="1440714" y="2392043"/>
            <a:ext cx="4657725" cy="3867150"/>
          </a:xfrm>
          <a:prstGeom prst="rect">
            <a:avLst/>
          </a:prstGeom>
        </p:spPr>
      </p:pic>
      <p:pic>
        <p:nvPicPr>
          <p:cNvPr id="6" name="图片 5"/>
          <p:cNvPicPr>
            <a:picLocks noChangeAspect="1"/>
          </p:cNvPicPr>
          <p:nvPr/>
        </p:nvPicPr>
        <p:blipFill>
          <a:blip r:embed="rId5"/>
          <a:stretch>
            <a:fillRect/>
          </a:stretch>
        </p:blipFill>
        <p:spPr>
          <a:xfrm>
            <a:off x="6400796" y="2804383"/>
            <a:ext cx="4946769" cy="3449123"/>
          </a:xfrm>
          <a:prstGeom prst="rect">
            <a:avLst/>
          </a:prstGeom>
        </p:spPr>
      </p:pic>
    </p:spTree>
    <p:custDataLst>
      <p:tags r:id="rId1"/>
    </p:custDataLst>
    <p:extLst>
      <p:ext uri="{BB962C8B-B14F-4D97-AF65-F5344CB8AC3E}">
        <p14:creationId xmlns:p14="http://schemas.microsoft.com/office/powerpoint/2010/main" val="1090121693"/>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3570208"/>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a:t>
            </a:r>
            <a:r>
              <a:rPr lang="en-US" altLang="zh-CN" sz="2800" dirty="0" smtClean="0">
                <a:latin typeface="黑体" pitchFamily="49" charset="-122"/>
                <a:ea typeface="黑体" pitchFamily="49" charset="-122"/>
              </a:rPr>
              <a:t>6.1 </a:t>
            </a:r>
            <a:r>
              <a:rPr lang="zh-CN" altLang="en-US" sz="2800" dirty="0" smtClean="0">
                <a:latin typeface="黑体" pitchFamily="49" charset="-122"/>
                <a:ea typeface="黑体" pitchFamily="49" charset="-122"/>
              </a:rPr>
              <a:t>总结</a:t>
            </a:r>
            <a:endParaRPr lang="en-US" altLang="zh-CN" sz="2800" dirty="0" smtClean="0">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本文基于一个已有的谣言检测系统，对它的两点不足进行改进提高</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二</a:t>
            </a:r>
            <a:r>
              <a:rPr lang="zh-CN" altLang="en-US" sz="2000" dirty="0" smtClean="0">
                <a:solidFill>
                  <a:prstClr val="black"/>
                </a:solidFill>
                <a:latin typeface="黑体" pitchFamily="49" charset="-122"/>
                <a:ea typeface="黑体" pitchFamily="49" charset="-122"/>
              </a:rPr>
              <a:t>次聚类探讨了</a:t>
            </a:r>
            <a:r>
              <a:rPr lang="en-US" altLang="zh-CN" sz="2000" dirty="0" smtClean="0">
                <a:solidFill>
                  <a:prstClr val="black"/>
                </a:solidFill>
                <a:latin typeface="黑体" pitchFamily="49" charset="-122"/>
                <a:ea typeface="黑体" pitchFamily="49" charset="-122"/>
              </a:rPr>
              <a:t>6</a:t>
            </a:r>
            <a:r>
              <a:rPr lang="zh-CN" altLang="en-US" sz="2000" dirty="0" smtClean="0">
                <a:solidFill>
                  <a:prstClr val="black"/>
                </a:solidFill>
                <a:latin typeface="黑体" pitchFamily="49" charset="-122"/>
                <a:ea typeface="黑体" pitchFamily="49" charset="-122"/>
              </a:rPr>
              <a:t>种相似度度量，引入了加权相似度，讨论了配比方案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可疑</a:t>
            </a:r>
            <a:r>
              <a:rPr lang="zh-CN" altLang="en-US" sz="2000" dirty="0" smtClean="0">
                <a:solidFill>
                  <a:prstClr val="black"/>
                </a:solidFill>
                <a:latin typeface="黑体" pitchFamily="49" charset="-122"/>
                <a:ea typeface="黑体" pitchFamily="49" charset="-122"/>
              </a:rPr>
              <a:t>度排名中引入了更多特征和各类特征选择技术，提出了一种以过滤器指导起点的浮动包装器特征选择技术，设计了一种多分类器投票的可疑度排名方案</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大量实验论证了本文改进方案的有效性：能降低原系统的候选消息话题重复率、提高原系统的</a:t>
            </a:r>
            <a:r>
              <a:rPr lang="en-US" altLang="zh-CN" sz="2000" dirty="0" smtClean="0">
                <a:solidFill>
                  <a:prstClr val="black"/>
                </a:solidFill>
                <a:latin typeface="黑体" pitchFamily="49" charset="-122"/>
                <a:ea typeface="黑体" pitchFamily="49" charset="-122"/>
              </a:rPr>
              <a:t>Top-N</a:t>
            </a:r>
            <a:r>
              <a:rPr lang="zh-CN" altLang="en-US" sz="2000" dirty="0" smtClean="0">
                <a:solidFill>
                  <a:prstClr val="black"/>
                </a:solidFill>
                <a:latin typeface="黑体" pitchFamily="49" charset="-122"/>
                <a:ea typeface="黑体" pitchFamily="49" charset="-122"/>
              </a:rPr>
              <a:t>谣言检测率、提高系统在真实场景下的实用性</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a:t>
            </a:r>
            <a:r>
              <a:rPr lang="en-US" altLang="zh-CN" sz="2800" dirty="0">
                <a:latin typeface="黑体" pitchFamily="49" charset="-122"/>
                <a:ea typeface="黑体" pitchFamily="49" charset="-122"/>
              </a:rPr>
              <a:t>6</a:t>
            </a:r>
            <a:r>
              <a:rPr lang="en-US" altLang="zh-CN" sz="2800" dirty="0" smtClean="0">
                <a:latin typeface="黑体" pitchFamily="49" charset="-122"/>
                <a:ea typeface="黑体" pitchFamily="49" charset="-122"/>
              </a:rPr>
              <a:t>.2 </a:t>
            </a:r>
            <a:r>
              <a:rPr lang="zh-CN" altLang="en-US" sz="2800" dirty="0">
                <a:latin typeface="黑体" pitchFamily="49" charset="-122"/>
                <a:ea typeface="黑体" pitchFamily="49" charset="-122"/>
              </a:rPr>
              <a:t>展望</a:t>
            </a:r>
            <a:endParaRPr lang="en-US" altLang="zh-CN" sz="28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15</a:t>
            </a:fld>
            <a:endParaRPr lang="zh-CN" altLang="en-US" sz="1600" dirty="0">
              <a:solidFill>
                <a:schemeClr val="tx1"/>
              </a:solidFill>
            </a:endParaRPr>
          </a:p>
        </p:txBody>
      </p:sp>
      <p:sp>
        <p:nvSpPr>
          <p:cNvPr id="35" name="TextBox 4"/>
          <p:cNvSpPr txBox="1"/>
          <p:nvPr/>
        </p:nvSpPr>
        <p:spPr>
          <a:xfrm>
            <a:off x="445590" y="275657"/>
            <a:ext cx="3877985"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a:latin typeface="黑体" pitchFamily="49" charset="-122"/>
                <a:ea typeface="黑体" pitchFamily="49" charset="-122"/>
              </a:rPr>
              <a:t>6</a:t>
            </a:r>
            <a:r>
              <a:rPr lang="zh-CN" altLang="en-US" sz="3600" dirty="0" smtClean="0">
                <a:latin typeface="黑体" pitchFamily="49" charset="-122"/>
                <a:ea typeface="黑体" pitchFamily="49" charset="-122"/>
              </a:rPr>
              <a:t>章 </a:t>
            </a:r>
            <a:r>
              <a:rPr lang="zh-CN" altLang="en-US" sz="3600" dirty="0" smtClean="0">
                <a:latin typeface="黑体" pitchFamily="49" charset="-122"/>
                <a:ea typeface="黑体" pitchFamily="49" charset="-122"/>
              </a:rPr>
              <a:t>总结与展望</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2073781334"/>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5" end="5"/>
                                            </p:txEl>
                                          </p:spTgt>
                                        </p:tgtEl>
                                        <p:attrNameLst>
                                          <p:attrName>style.visibility</p:attrName>
                                        </p:attrNameLst>
                                      </p:cBhvr>
                                      <p:to>
                                        <p:strVal val="visible"/>
                                      </p:to>
                                    </p:set>
                                    <p:animEffect transition="in" filter="fade">
                                      <p:cBhvr>
                                        <p:cTn id="10" dur="500"/>
                                        <p:tgtEl>
                                          <p:spTgt spid="21">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animEffect transition="in" filter="fade">
                                      <p:cBhvr>
                                        <p:cTn id="15" dur="500"/>
                                        <p:tgtEl>
                                          <p:spTgt spid="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fade">
                                      <p:cBhvr>
                                        <p:cTn id="20" dur="500"/>
                                        <p:tgtEl>
                                          <p:spTgt spid="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1">
                                            <p:txEl>
                                              <p:pRg st="3" end="3"/>
                                            </p:txEl>
                                          </p:spTgt>
                                        </p:tgtEl>
                                        <p:attrNameLst>
                                          <p:attrName>style.visibility</p:attrName>
                                        </p:attrNameLst>
                                      </p:cBhvr>
                                      <p:to>
                                        <p:strVal val="visible"/>
                                      </p:to>
                                    </p:set>
                                    <p:animEffect transition="in" filter="fade">
                                      <p:cBhvr>
                                        <p:cTn id="25" dur="500"/>
                                        <p:tgtEl>
                                          <p:spTgt spid="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16</a:t>
            </a:fld>
            <a:endParaRPr lang="zh-CN" altLang="en-US" sz="1600" dirty="0">
              <a:solidFill>
                <a:schemeClr val="tx1"/>
              </a:solidFill>
            </a:endParaRPr>
          </a:p>
        </p:txBody>
      </p:sp>
      <p:sp>
        <p:nvSpPr>
          <p:cNvPr id="5" name="TextBox 4"/>
          <p:cNvSpPr txBox="1"/>
          <p:nvPr/>
        </p:nvSpPr>
        <p:spPr>
          <a:xfrm>
            <a:off x="4184833" y="2439571"/>
            <a:ext cx="3472425" cy="1954381"/>
          </a:xfrm>
          <a:prstGeom prst="rect">
            <a:avLst/>
          </a:prstGeom>
          <a:noFill/>
          <a:ln>
            <a:noFill/>
          </a:ln>
        </p:spPr>
        <p:txBody>
          <a:bodyPr wrap="none" rtlCol="0">
            <a:spAutoFit/>
          </a:bodyPr>
          <a:lstStyle/>
          <a:p>
            <a:r>
              <a:rPr lang="en-US" sz="4800" b="1" kern="0" cap="all" dirty="0" smtClean="0">
                <a:solidFill>
                  <a:schemeClr val="accent2">
                    <a:lumMod val="75000"/>
                  </a:schemeClr>
                </a:solidFill>
                <a:ea typeface="+mj-ea"/>
                <a:cs typeface="Arial"/>
              </a:rPr>
              <a:t>Thank you</a:t>
            </a:r>
            <a:r>
              <a:rPr lang="en-US" sz="4800" b="1" kern="0" cap="all" dirty="0" smtClean="0">
                <a:solidFill>
                  <a:schemeClr val="accent2">
                    <a:lumMod val="75000"/>
                  </a:schemeClr>
                </a:solidFill>
                <a:ea typeface="+mj-ea"/>
                <a:cs typeface="Arial"/>
              </a:rPr>
              <a:t>!</a:t>
            </a:r>
          </a:p>
          <a:p>
            <a:pPr algn="ctr">
              <a:spcBef>
                <a:spcPts val="3000"/>
              </a:spcBef>
            </a:pPr>
            <a:r>
              <a:rPr lang="en-US" altLang="zh-CN" sz="4800" b="1" dirty="0" smtClean="0">
                <a:solidFill>
                  <a:schemeClr val="accent2">
                    <a:lumMod val="75000"/>
                  </a:schemeClr>
                </a:solidFill>
              </a:rPr>
              <a:t>Q &amp; A</a:t>
            </a:r>
            <a:endParaRPr lang="en-US" altLang="zh-CN" sz="4800" b="1" kern="0" cap="all" dirty="0">
              <a:solidFill>
                <a:schemeClr val="accent2">
                  <a:lumMod val="75000"/>
                </a:schemeClr>
              </a:solidFill>
              <a:ea typeface="+mj-ea"/>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1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862322"/>
          </a:xfrm>
          <a:prstGeom prst="rect">
            <a:avLst/>
          </a:prstGeom>
          <a:noFill/>
        </p:spPr>
        <p:txBody>
          <a:bodyPr wrap="square" rtlCol="0">
            <a:spAutoFit/>
          </a:bodyPr>
          <a:lstStyle/>
          <a:p>
            <a:pPr algn="just">
              <a:spcAft>
                <a:spcPts val="1200"/>
              </a:spcAft>
              <a:buClr>
                <a:schemeClr val="accent4"/>
              </a:buClr>
              <a:buFont typeface="Wingdings" pitchFamily="2" charset="2"/>
              <a:buChar char="n"/>
            </a:pPr>
            <a:r>
              <a:rPr lang="en-US" altLang="zh-CN" sz="2800" dirty="0" smtClean="0">
                <a:latin typeface="黑体" pitchFamily="49" charset="-122"/>
                <a:ea typeface="黑体" pitchFamily="49" charset="-122"/>
              </a:rPr>
              <a:t> 1.1 </a:t>
            </a:r>
            <a:r>
              <a:rPr lang="zh-CN" altLang="en-US" sz="2800" dirty="0" smtClean="0">
                <a:latin typeface="黑体" pitchFamily="49" charset="-122"/>
                <a:ea typeface="黑体" pitchFamily="49" charset="-122"/>
              </a:rPr>
              <a:t>社交网络</a:t>
            </a:r>
            <a:endParaRPr lang="en-US" altLang="zh-CN" sz="2800" dirty="0" smtClean="0">
              <a:latin typeface="黑体" pitchFamily="49" charset="-122"/>
              <a:ea typeface="黑体" pitchFamily="49" charset="-122"/>
            </a:endParaRPr>
          </a:p>
          <a:p>
            <a:pPr algn="just">
              <a:spcAft>
                <a:spcPts val="1200"/>
              </a:spcAft>
              <a:buClr>
                <a:schemeClr val="accent4"/>
              </a:buClr>
              <a:buFont typeface="Wingdings" pitchFamily="2" charset="2"/>
              <a:buChar char="n"/>
            </a:pPr>
            <a:r>
              <a:rPr lang="en-US" altLang="zh-CN" sz="2800" dirty="0">
                <a:latin typeface="黑体" pitchFamily="49" charset="-122"/>
                <a:ea typeface="黑体" pitchFamily="49" charset="-122"/>
              </a:rPr>
              <a:t> </a:t>
            </a:r>
            <a:r>
              <a:rPr lang="en-US" altLang="zh-CN" sz="2800" dirty="0" smtClean="0">
                <a:latin typeface="黑体" pitchFamily="49" charset="-122"/>
                <a:ea typeface="黑体" pitchFamily="49" charset="-122"/>
              </a:rPr>
              <a:t>1.2 </a:t>
            </a:r>
            <a:r>
              <a:rPr lang="zh-CN" altLang="en-US" sz="2800" dirty="0" smtClean="0">
                <a:latin typeface="黑体" pitchFamily="49" charset="-122"/>
                <a:ea typeface="黑体" pitchFamily="49" charset="-122"/>
              </a:rPr>
              <a:t>社交网络中的谣言</a:t>
            </a:r>
            <a:endParaRPr lang="en-US" altLang="zh-CN" sz="2800" dirty="0" smtClean="0">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1.3 </a:t>
            </a:r>
            <a:r>
              <a:rPr lang="zh-CN" altLang="en-US" sz="2800" dirty="0">
                <a:solidFill>
                  <a:prstClr val="black"/>
                </a:solidFill>
                <a:latin typeface="黑体" pitchFamily="49" charset="-122"/>
                <a:ea typeface="黑体" pitchFamily="49" charset="-122"/>
              </a:rPr>
              <a:t>谣言检测技术与其面临的挑</a:t>
            </a:r>
            <a:r>
              <a:rPr lang="zh-CN" altLang="en-US" sz="2800" dirty="0" smtClean="0">
                <a:solidFill>
                  <a:prstClr val="black"/>
                </a:solidFill>
                <a:latin typeface="黑体" pitchFamily="49" charset="-122"/>
                <a:ea typeface="黑体" pitchFamily="49" charset="-122"/>
              </a:rPr>
              <a:t>战</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1.4 </a:t>
            </a:r>
            <a:r>
              <a:rPr lang="zh-CN" altLang="en-US" sz="2800" dirty="0" smtClean="0">
                <a:solidFill>
                  <a:prstClr val="black"/>
                </a:solidFill>
                <a:latin typeface="黑体" pitchFamily="49" charset="-122"/>
                <a:ea typeface="黑体" pitchFamily="49" charset="-122"/>
              </a:rPr>
              <a:t>相关研究概述</a:t>
            </a:r>
            <a:endParaRPr lang="en-US" altLang="zh-CN" sz="2800" dirty="0" smtClean="0">
              <a:solidFill>
                <a:prstClr val="black"/>
              </a:solidFill>
              <a:latin typeface="黑体" pitchFamily="49" charset="-122"/>
              <a:ea typeface="黑体" pitchFamily="49" charset="-122"/>
            </a:endParaRPr>
          </a:p>
          <a:p>
            <a:pPr lvl="0"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1.5 </a:t>
            </a:r>
            <a:r>
              <a:rPr lang="zh-CN" altLang="en-US" sz="2800" dirty="0">
                <a:solidFill>
                  <a:prstClr val="black"/>
                </a:solidFill>
                <a:latin typeface="黑体" pitchFamily="49" charset="-122"/>
                <a:ea typeface="黑体" pitchFamily="49" charset="-122"/>
              </a:rPr>
              <a:t>论文组织结构</a:t>
            </a:r>
            <a:endParaRPr lang="en-US" altLang="zh-CN" sz="2000" dirty="0" smtClean="0">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schemeClr val="tx1"/>
                </a:solidFill>
              </a:rPr>
              <a:t>Page</a:t>
            </a:r>
            <a:r>
              <a:rPr lang="zh-CN" altLang="en-US" sz="1600" dirty="0" smtClean="0">
                <a:solidFill>
                  <a:schemeClr val="tx1"/>
                </a:solidFill>
              </a:rPr>
              <a:t> </a:t>
            </a:r>
            <a:fld id="{6F463926-53FD-4ECB-B19C-E4EF13DB6407}" type="slidenum">
              <a:rPr lang="zh-CN" altLang="en-US" sz="1600" smtClean="0">
                <a:solidFill>
                  <a:schemeClr val="tx1"/>
                </a:solidFill>
              </a:rPr>
              <a:pPr/>
              <a:t>2</a:t>
            </a:fld>
            <a:endParaRPr lang="zh-CN" altLang="en-US" sz="1600" dirty="0">
              <a:solidFill>
                <a:schemeClr val="tx1"/>
              </a:solidFill>
            </a:endParaRPr>
          </a:p>
        </p:txBody>
      </p:sp>
      <p:sp>
        <p:nvSpPr>
          <p:cNvPr id="35" name="TextBox 4"/>
          <p:cNvSpPr txBox="1"/>
          <p:nvPr/>
        </p:nvSpPr>
        <p:spPr>
          <a:xfrm>
            <a:off x="445590" y="275657"/>
            <a:ext cx="2492990" cy="646331"/>
          </a:xfrm>
          <a:prstGeom prst="rect">
            <a:avLst/>
          </a:prstGeom>
          <a:noFill/>
        </p:spPr>
        <p:txBody>
          <a:bodyPr wrap="none" rtlCol="0">
            <a:spAutoFit/>
          </a:bodyPr>
          <a:lstStyle/>
          <a:p>
            <a:r>
              <a:rPr lang="zh-CN" altLang="en-US" sz="3600" dirty="0" smtClean="0">
                <a:latin typeface="黑体" pitchFamily="49" charset="-122"/>
                <a:ea typeface="黑体" pitchFamily="49" charset="-122"/>
              </a:rPr>
              <a:t>第</a:t>
            </a:r>
            <a:r>
              <a:rPr lang="en-US" altLang="zh-CN" sz="3600" dirty="0" smtClean="0">
                <a:latin typeface="黑体" pitchFamily="49" charset="-122"/>
                <a:ea typeface="黑体" pitchFamily="49" charset="-122"/>
              </a:rPr>
              <a:t>1</a:t>
            </a:r>
            <a:r>
              <a:rPr lang="zh-CN" altLang="en-US" sz="3600" dirty="0" smtClean="0">
                <a:latin typeface="黑体" pitchFamily="49" charset="-122"/>
                <a:ea typeface="黑体" pitchFamily="49" charset="-122"/>
              </a:rPr>
              <a:t>章 引言</a:t>
            </a:r>
            <a:endParaRPr lang="en-US" altLang="zh-CN" sz="3600" dirty="0">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4195668840"/>
      </p:ext>
    </p:extLst>
  </p:cSld>
  <p:clrMapOvr>
    <a:masterClrMapping/>
  </p:clrMapOvr>
  <p:transition spd="slow" advTm="176032"/>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031325"/>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2.1 </a:t>
            </a:r>
            <a:r>
              <a:rPr lang="zh-CN" altLang="en-US" sz="2800" dirty="0">
                <a:solidFill>
                  <a:prstClr val="black"/>
                </a:solidFill>
                <a:latin typeface="黑体" pitchFamily="49" charset="-122"/>
                <a:ea typeface="黑体" pitchFamily="49" charset="-122"/>
              </a:rPr>
              <a:t>一个实用的谣言检测系统</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a:solidFill>
                  <a:prstClr val="black"/>
                </a:solidFill>
                <a:latin typeface="黑体" pitchFamily="49" charset="-122"/>
                <a:ea typeface="黑体" pitchFamily="49" charset="-122"/>
              </a:rPr>
              <a:t> </a:t>
            </a:r>
            <a:r>
              <a:rPr lang="en-US" altLang="zh-CN" sz="2800" dirty="0" smtClean="0">
                <a:solidFill>
                  <a:prstClr val="black"/>
                </a:solidFill>
                <a:latin typeface="黑体" pitchFamily="49" charset="-122"/>
                <a:ea typeface="黑体" pitchFamily="49" charset="-122"/>
              </a:rPr>
              <a:t>2.2 </a:t>
            </a:r>
            <a:r>
              <a:rPr lang="zh-CN" altLang="en-US" sz="2800" dirty="0">
                <a:solidFill>
                  <a:prstClr val="black"/>
                </a:solidFill>
                <a:latin typeface="黑体" pitchFamily="49" charset="-122"/>
                <a:ea typeface="黑体" pitchFamily="49" charset="-122"/>
              </a:rPr>
              <a:t>原系统的不足与改进方</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问题：谣言候选话题重复率过高。         改进方案：二次聚类</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问</a:t>
            </a:r>
            <a:r>
              <a:rPr lang="zh-CN" altLang="en-US" sz="2000" dirty="0" smtClean="0">
                <a:solidFill>
                  <a:prstClr val="black"/>
                </a:solidFill>
                <a:latin typeface="黑体" pitchFamily="49" charset="-122"/>
                <a:ea typeface="黑体" pitchFamily="49" charset="-122"/>
              </a:rPr>
              <a:t>题：特征不足，谣言检测准确率不高。   改进方案：特征选择，改进排名方案</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3</a:t>
            </a:fld>
            <a:endParaRPr lang="zh-CN" altLang="en-US" sz="1600" dirty="0">
              <a:solidFill>
                <a:prstClr val="black"/>
              </a:solidFill>
            </a:endParaRPr>
          </a:p>
        </p:txBody>
      </p:sp>
      <p:sp>
        <p:nvSpPr>
          <p:cNvPr id="35" name="TextBox 4"/>
          <p:cNvSpPr txBox="1"/>
          <p:nvPr/>
        </p:nvSpPr>
        <p:spPr>
          <a:xfrm>
            <a:off x="445590" y="275657"/>
            <a:ext cx="3416320"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smtClean="0">
                <a:solidFill>
                  <a:prstClr val="black"/>
                </a:solidFill>
                <a:latin typeface="黑体" pitchFamily="49" charset="-122"/>
                <a:ea typeface="黑体" pitchFamily="49" charset="-122"/>
              </a:rPr>
              <a:t>2</a:t>
            </a:r>
            <a:r>
              <a:rPr lang="zh-CN" altLang="en-US" sz="3600" dirty="0" smtClean="0">
                <a:solidFill>
                  <a:prstClr val="black"/>
                </a:solidFill>
                <a:latin typeface="黑体" pitchFamily="49" charset="-122"/>
                <a:ea typeface="黑体" pitchFamily="49" charset="-122"/>
              </a:rPr>
              <a:t>章 方法概述</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285912352"/>
      </p:ext>
    </p:extLst>
  </p:cSld>
  <p:clrMapOvr>
    <a:masterClrMapping/>
  </p:clrMapOvr>
  <p:transition spd="slow" advTm="176032"/>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TextBox 20"/>
              <p:cNvSpPr txBox="1"/>
              <p:nvPr/>
            </p:nvSpPr>
            <p:spPr>
              <a:xfrm>
                <a:off x="908518" y="1239661"/>
                <a:ext cx="10009418" cy="4879734"/>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3.1 </a:t>
                </a:r>
                <a:r>
                  <a:rPr lang="zh-CN" altLang="en-US" sz="2800" dirty="0">
                    <a:solidFill>
                      <a:prstClr val="black"/>
                    </a:solidFill>
                    <a:latin typeface="黑体" pitchFamily="49" charset="-122"/>
                    <a:ea typeface="黑体" pitchFamily="49" charset="-122"/>
                  </a:rPr>
                  <a:t>系统采用的聚类算</a:t>
                </a:r>
                <a:r>
                  <a:rPr lang="zh-CN" altLang="en-US" sz="2800" dirty="0" smtClean="0">
                    <a:solidFill>
                      <a:prstClr val="black"/>
                    </a:solidFill>
                    <a:latin typeface="黑体" pitchFamily="49" charset="-122"/>
                    <a:ea typeface="黑体" pitchFamily="49" charset="-122"/>
                  </a:rPr>
                  <a:t>法</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均值聚类法、基于核函数的</a:t>
                </a:r>
                <a:r>
                  <a:rPr lang="en-US" altLang="zh-CN" sz="2000" dirty="0" smtClean="0">
                    <a:solidFill>
                      <a:prstClr val="black"/>
                    </a:solidFill>
                    <a:latin typeface="黑体" pitchFamily="49" charset="-122"/>
                    <a:ea typeface="黑体" pitchFamily="49" charset="-122"/>
                  </a:rPr>
                  <a:t>K</a:t>
                </a:r>
                <a:r>
                  <a:rPr lang="zh-CN" altLang="en-US" sz="2000" dirty="0" smtClean="0">
                    <a:solidFill>
                      <a:prstClr val="black"/>
                    </a:solidFill>
                    <a:latin typeface="黑体" pitchFamily="49" charset="-122"/>
                    <a:ea typeface="黑体" pitchFamily="49" charset="-122"/>
                  </a:rPr>
                  <a:t>均值聚类法、</a:t>
                </a:r>
                <a:r>
                  <a:rPr lang="zh-CN" altLang="en-US" sz="2000" dirty="0" smtClean="0">
                    <a:solidFill>
                      <a:srgbClr val="FF0000"/>
                    </a:solidFill>
                    <a:latin typeface="黑体" pitchFamily="49" charset="-122"/>
                    <a:ea typeface="黑体" pitchFamily="49" charset="-122"/>
                  </a:rPr>
                  <a:t>层级聚类法</a:t>
                </a:r>
                <a:r>
                  <a:rPr lang="zh-CN" altLang="en-US" sz="2000" dirty="0" smtClean="0">
                    <a:solidFill>
                      <a:prstClr val="black"/>
                    </a:solidFill>
                    <a:latin typeface="黑体" pitchFamily="49" charset="-122"/>
                    <a:ea typeface="黑体" pitchFamily="49" charset="-122"/>
                  </a:rPr>
                  <a:t>、谱聚类法</a:t>
                </a:r>
                <a:endParaRPr lang="en-US" altLang="zh-CN" sz="2800" dirty="0" smtClean="0">
                  <a:solidFill>
                    <a:prstClr val="black"/>
                  </a:solidFill>
                  <a:latin typeface="黑体" pitchFamily="49" charset="-122"/>
                  <a:ea typeface="黑体" pitchFamily="49" charset="-122"/>
                </a:endParaRPr>
              </a:p>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3.2 </a:t>
                </a:r>
                <a:r>
                  <a:rPr lang="zh-CN" altLang="en-US" sz="2800" dirty="0" smtClean="0">
                    <a:solidFill>
                      <a:prstClr val="black"/>
                    </a:solidFill>
                    <a:latin typeface="黑体" pitchFamily="49" charset="-122"/>
                    <a:ea typeface="黑体" pitchFamily="49" charset="-122"/>
                  </a:rPr>
                  <a:t>针对社交网络的消息相似度度量</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时间相似度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𝑡𝑖𝑚𝑒</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用</a:t>
                </a:r>
                <a:r>
                  <a:rPr lang="zh-CN" altLang="en-US" sz="2000" dirty="0" smtClean="0">
                    <a:solidFill>
                      <a:prstClr val="black"/>
                    </a:solidFill>
                    <a:latin typeface="黑体" pitchFamily="49" charset="-122"/>
                    <a:ea typeface="黑体" pitchFamily="49" charset="-122"/>
                  </a:rPr>
                  <a:t>户</a:t>
                </a:r>
                <a:r>
                  <a:rPr lang="zh-CN" altLang="en-US" sz="2000" dirty="0">
                    <a:solidFill>
                      <a:prstClr val="black"/>
                    </a:solidFill>
                    <a:latin typeface="黑体" pitchFamily="49" charset="-122"/>
                    <a:ea typeface="黑体" pitchFamily="49" charset="-122"/>
                  </a:rPr>
                  <a:t>互</a:t>
                </a:r>
                <a:r>
                  <a:rPr lang="zh-CN" altLang="en-US" sz="2000" dirty="0" smtClean="0">
                    <a:solidFill>
                      <a:prstClr val="black"/>
                    </a:solidFill>
                    <a:latin typeface="黑体" pitchFamily="49" charset="-122"/>
                    <a:ea typeface="黑体" pitchFamily="49" charset="-122"/>
                  </a:rPr>
                  <a:t>动相似度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𝑖𝑡𝑟</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话</a:t>
                </a:r>
                <a:r>
                  <a:rPr lang="zh-CN" altLang="en-US" sz="2000" dirty="0" smtClean="0">
                    <a:solidFill>
                      <a:prstClr val="black"/>
                    </a:solidFill>
                    <a:latin typeface="黑体" pitchFamily="49" charset="-122"/>
                    <a:ea typeface="黑体" pitchFamily="49" charset="-122"/>
                  </a:rPr>
                  <a:t>题标签相似度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i="1">
                            <a:latin typeface="Cambria Math" panose="02040503050406030204" pitchFamily="18" charset="0"/>
                          </a:rPr>
                          <m:t>h𝑡𝑔</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命</a:t>
                </a:r>
                <a:r>
                  <a:rPr lang="zh-CN" altLang="en-US" sz="2000" dirty="0" smtClean="0">
                    <a:solidFill>
                      <a:prstClr val="black"/>
                    </a:solidFill>
                    <a:latin typeface="黑体" pitchFamily="49" charset="-122"/>
                    <a:ea typeface="黑体" pitchFamily="49" charset="-122"/>
                  </a:rPr>
                  <a:t>名实体相似度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sz="2000" b="0" i="1" smtClean="0">
                            <a:latin typeface="Cambria Math" panose="02040503050406030204" pitchFamily="18" charset="0"/>
                          </a:rPr>
                          <m:t>𝑁𝐸</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a:solidFill>
                      <a:prstClr val="black"/>
                    </a:solidFill>
                    <a:latin typeface="黑体" pitchFamily="49" charset="-122"/>
                    <a:ea typeface="黑体" pitchFamily="49" charset="-122"/>
                  </a:rPr>
                  <a:t>单</a:t>
                </a:r>
                <a:r>
                  <a:rPr lang="zh-CN" altLang="en-US" sz="2000" dirty="0" smtClean="0">
                    <a:solidFill>
                      <a:prstClr val="black"/>
                    </a:solidFill>
                    <a:latin typeface="黑体" pitchFamily="49" charset="-122"/>
                    <a:ea typeface="黑体" pitchFamily="49" charset="-122"/>
                  </a:rPr>
                  <a:t>词集合</a:t>
                </a:r>
                <a:r>
                  <a:rPr lang="en-US" altLang="zh-CN" sz="2000" dirty="0" err="1" smtClean="0">
                    <a:solidFill>
                      <a:prstClr val="black"/>
                    </a:solidFill>
                    <a:latin typeface="黑体" pitchFamily="49" charset="-122"/>
                    <a:ea typeface="黑体" pitchFamily="49" charset="-122"/>
                  </a:rPr>
                  <a:t>Jaccard</a:t>
                </a:r>
                <a:r>
                  <a:rPr lang="zh-CN" altLang="en-US" sz="2000" dirty="0" smtClean="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𝑗𝑎𝑐𝑐</m:t>
                        </m:r>
                      </m:sub>
                    </m:sSub>
                  </m:oMath>
                </a14:m>
                <a:endParaRPr lang="en-US" altLang="zh-CN" sz="2000" i="1"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词频</a:t>
                </a:r>
                <a:r>
                  <a:rPr lang="en-US" altLang="zh-CN" sz="2000" dirty="0" smtClean="0">
                    <a:solidFill>
                      <a:prstClr val="black"/>
                    </a:solidFill>
                    <a:latin typeface="黑体" pitchFamily="49" charset="-122"/>
                    <a:ea typeface="黑体" pitchFamily="49" charset="-122"/>
                  </a:rPr>
                  <a:t>-</a:t>
                </a:r>
                <a:r>
                  <a:rPr lang="zh-CN" altLang="en-US" sz="2000" dirty="0" smtClean="0">
                    <a:solidFill>
                      <a:prstClr val="black"/>
                    </a:solidFill>
                    <a:latin typeface="黑体" pitchFamily="49" charset="-122"/>
                    <a:ea typeface="黑体" pitchFamily="49" charset="-122"/>
                  </a:rPr>
                  <a:t>逆文档频率</a:t>
                </a:r>
                <a:r>
                  <a:rPr lang="zh-CN" altLang="en-US" sz="2000" dirty="0">
                    <a:solidFill>
                      <a:prstClr val="black"/>
                    </a:solidFill>
                    <a:latin typeface="黑体" pitchFamily="49" charset="-122"/>
                    <a:ea typeface="黑体" pitchFamily="49" charset="-122"/>
                  </a:rPr>
                  <a:t>相似度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𝑡𝑓</m:t>
                        </m:r>
                        <m:r>
                          <a:rPr lang="en-US" altLang="zh-CN" sz="2000" i="1">
                            <a:latin typeface="Cambria Math" panose="02040503050406030204" pitchFamily="18" charset="0"/>
                          </a:rPr>
                          <m:t>−</m:t>
                        </m:r>
                        <m:r>
                          <a:rPr lang="en-US" altLang="zh-CN" sz="2000" i="1">
                            <a:latin typeface="Cambria Math" panose="02040503050406030204" pitchFamily="18" charset="0"/>
                          </a:rPr>
                          <m:t>𝑖𝑑𝑓</m:t>
                        </m:r>
                      </m:sub>
                    </m:sSub>
                  </m:oMath>
                </a14:m>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srgbClr val="FF0000"/>
                    </a:solidFill>
                    <a:latin typeface="黑体" pitchFamily="49" charset="-122"/>
                    <a:ea typeface="黑体" pitchFamily="49" charset="-122"/>
                  </a:rPr>
                  <a:t>加权相</a:t>
                </a:r>
                <a:r>
                  <a:rPr lang="zh-CN" altLang="en-US" sz="2000" dirty="0">
                    <a:solidFill>
                      <a:srgbClr val="FF0000"/>
                    </a:solidFill>
                    <a:latin typeface="黑体" pitchFamily="49" charset="-122"/>
                    <a:ea typeface="黑体" pitchFamily="49" charset="-122"/>
                  </a:rPr>
                  <a:t>似度</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𝑠𝑖𝑚</m:t>
                        </m:r>
                      </m:e>
                      <m:sub>
                        <m:r>
                          <a:rPr lang="en-US" altLang="zh-CN" sz="2000" i="1">
                            <a:latin typeface="Cambria Math" panose="02040503050406030204" pitchFamily="18" charset="0"/>
                          </a:rPr>
                          <m:t>𝑤</m:t>
                        </m:r>
                      </m:sub>
                    </m:sSub>
                  </m:oMath>
                </a14:m>
                <a:endParaRPr lang="en-US" altLang="zh-CN" sz="2000" i="1" dirty="0" smtClean="0">
                  <a:solidFill>
                    <a:prstClr val="black"/>
                  </a:solidFill>
                  <a:latin typeface="黑体" pitchFamily="49" charset="-122"/>
                  <a:ea typeface="黑体" pitchFamily="49" charset="-122"/>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908518" y="1239661"/>
                <a:ext cx="10009418" cy="4879734"/>
              </a:xfrm>
              <a:prstGeom prst="rect">
                <a:avLst/>
              </a:prstGeom>
              <a:blipFill rotWithShape="0">
                <a:blip r:embed="rId4"/>
                <a:stretch>
                  <a:fillRect l="-1035" t="-1248" b="-1124"/>
                </a:stretch>
              </a:blipFill>
            </p:spPr>
            <p:txBody>
              <a:bodyPr/>
              <a:lstStyle/>
              <a:p>
                <a:r>
                  <a:rPr lang="en-US">
                    <a:noFill/>
                  </a:rPr>
                  <a:t> </a:t>
                </a:r>
              </a:p>
            </p:txBody>
          </p:sp>
        </mc:Fallback>
      </mc:AlternateContent>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4</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Picture 2"/>
          <p:cNvPicPr>
            <a:picLocks noChangeAspect="1"/>
          </p:cNvPicPr>
          <p:nvPr/>
        </p:nvPicPr>
        <p:blipFill>
          <a:blip r:embed="rId5"/>
          <a:stretch>
            <a:fillRect/>
          </a:stretch>
        </p:blipFill>
        <p:spPr>
          <a:xfrm>
            <a:off x="5165089" y="2786823"/>
            <a:ext cx="1724025" cy="469774"/>
          </a:xfrm>
          <a:prstGeom prst="rect">
            <a:avLst/>
          </a:prstGeom>
        </p:spPr>
      </p:pic>
      <p:pic>
        <p:nvPicPr>
          <p:cNvPr id="4" name="Picture 3"/>
          <p:cNvPicPr>
            <a:picLocks noChangeAspect="1"/>
          </p:cNvPicPr>
          <p:nvPr/>
        </p:nvPicPr>
        <p:blipFill>
          <a:blip r:embed="rId6"/>
          <a:stretch>
            <a:fillRect/>
          </a:stretch>
        </p:blipFill>
        <p:spPr>
          <a:xfrm>
            <a:off x="5154571" y="3308939"/>
            <a:ext cx="5130165" cy="902824"/>
          </a:xfrm>
          <a:prstGeom prst="rect">
            <a:avLst/>
          </a:prstGeom>
        </p:spPr>
      </p:pic>
      <p:pic>
        <p:nvPicPr>
          <p:cNvPr id="6" name="Picture 5"/>
          <p:cNvPicPr>
            <a:picLocks noChangeAspect="1"/>
          </p:cNvPicPr>
          <p:nvPr/>
        </p:nvPicPr>
        <p:blipFill>
          <a:blip r:embed="rId7"/>
          <a:stretch>
            <a:fillRect/>
          </a:stretch>
        </p:blipFill>
        <p:spPr>
          <a:xfrm>
            <a:off x="6305393" y="5074920"/>
            <a:ext cx="5609291" cy="1096817"/>
          </a:xfrm>
          <a:prstGeom prst="rect">
            <a:avLst/>
          </a:prstGeom>
        </p:spPr>
      </p:pic>
    </p:spTree>
    <p:custDataLst>
      <p:tags r:id="rId1"/>
    </p:custDataLst>
    <p:extLst>
      <p:ext uri="{BB962C8B-B14F-4D97-AF65-F5344CB8AC3E}">
        <p14:creationId xmlns:p14="http://schemas.microsoft.com/office/powerpoint/2010/main" val="224038817"/>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xEl>
                                              <p:pRg st="3" end="3"/>
                                            </p:txEl>
                                          </p:spTgt>
                                        </p:tgtEl>
                                        <p:attrNameLst>
                                          <p:attrName>style.visibility</p:attrName>
                                        </p:attrNameLst>
                                      </p:cBhvr>
                                      <p:to>
                                        <p:strVal val="visible"/>
                                      </p:to>
                                    </p:set>
                                    <p:animEffect transition="in" filter="fade">
                                      <p:cBhvr>
                                        <p:cTn id="20" dur="500"/>
                                        <p:tgtEl>
                                          <p:spTgt spid="2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animEffect transition="in" filter="fade">
                                      <p:cBhvr>
                                        <p:cTn id="30" dur="500"/>
                                        <p:tgtEl>
                                          <p:spTgt spid="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xEl>
                                              <p:pRg st="5" end="5"/>
                                            </p:txEl>
                                          </p:spTgt>
                                        </p:tgtEl>
                                        <p:attrNameLst>
                                          <p:attrName>style.visibility</p:attrName>
                                        </p:attrNameLst>
                                      </p:cBhvr>
                                      <p:to>
                                        <p:strVal val="visible"/>
                                      </p:to>
                                    </p:set>
                                    <p:animEffect transition="in" filter="fade">
                                      <p:cBhvr>
                                        <p:cTn id="40" dur="500"/>
                                        <p:tgtEl>
                                          <p:spTgt spid="2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xEl>
                                              <p:pRg st="6" end="6"/>
                                            </p:txEl>
                                          </p:spTgt>
                                        </p:tgtEl>
                                        <p:attrNameLst>
                                          <p:attrName>style.visibility</p:attrName>
                                        </p:attrNameLst>
                                      </p:cBhvr>
                                      <p:to>
                                        <p:strVal val="visible"/>
                                      </p:to>
                                    </p:set>
                                    <p:animEffect transition="in" filter="fade">
                                      <p:cBhvr>
                                        <p:cTn id="45" dur="500"/>
                                        <p:tgtEl>
                                          <p:spTgt spid="2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1">
                                            <p:txEl>
                                              <p:pRg st="7" end="7"/>
                                            </p:txEl>
                                          </p:spTgt>
                                        </p:tgtEl>
                                        <p:attrNameLst>
                                          <p:attrName>style.visibility</p:attrName>
                                        </p:attrNameLst>
                                      </p:cBhvr>
                                      <p:to>
                                        <p:strVal val="visible"/>
                                      </p:to>
                                    </p:set>
                                    <p:animEffect transition="in" filter="fade">
                                      <p:cBhvr>
                                        <p:cTn id="50" dur="500"/>
                                        <p:tgtEl>
                                          <p:spTgt spid="21">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xEl>
                                              <p:pRg st="8" end="8"/>
                                            </p:txEl>
                                          </p:spTgt>
                                        </p:tgtEl>
                                        <p:attrNameLst>
                                          <p:attrName>style.visibility</p:attrName>
                                        </p:attrNameLst>
                                      </p:cBhvr>
                                      <p:to>
                                        <p:strVal val="visible"/>
                                      </p:to>
                                    </p:set>
                                    <p:animEffect transition="in" filter="fade">
                                      <p:cBhvr>
                                        <p:cTn id="55" dur="500"/>
                                        <p:tgtEl>
                                          <p:spTgt spid="21">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animEffect transition="in" filter="fade">
                                      <p:cBhvr>
                                        <p:cTn id="60" dur="500"/>
                                        <p:tgtEl>
                                          <p:spTgt spid="21">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267765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3.3 </a:t>
            </a:r>
            <a:r>
              <a:rPr lang="zh-CN" altLang="en-US" sz="2800" dirty="0">
                <a:solidFill>
                  <a:prstClr val="black"/>
                </a:solidFill>
                <a:latin typeface="黑体" pitchFamily="49" charset="-122"/>
                <a:ea typeface="黑体" pitchFamily="49" charset="-122"/>
              </a:rPr>
              <a:t>实验数据集与聚类评价指标</a:t>
            </a:r>
            <a:endParaRPr lang="en-US" altLang="zh-CN" sz="28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推特中的埃博拉消息数据集：</a:t>
            </a:r>
            <a:r>
              <a:rPr lang="en-US" altLang="zh-CN" sz="2000" dirty="0" smtClean="0">
                <a:solidFill>
                  <a:prstClr val="black"/>
                </a:solidFill>
                <a:latin typeface="黑体" pitchFamily="49" charset="-122"/>
                <a:ea typeface="黑体" pitchFamily="49" charset="-122"/>
              </a:rPr>
              <a:t>16,711,671</a:t>
            </a:r>
            <a:r>
              <a:rPr lang="zh-CN" altLang="en-US" sz="2000" dirty="0">
                <a:solidFill>
                  <a:prstClr val="black"/>
                </a:solidFill>
                <a:latin typeface="黑体" pitchFamily="49" charset="-122"/>
                <a:ea typeface="黑体" pitchFamily="49" charset="-122"/>
              </a:rPr>
              <a:t>条推特消息，共</a:t>
            </a:r>
            <a:r>
              <a:rPr lang="en-US" altLang="zh-CN" sz="2000" dirty="0">
                <a:solidFill>
                  <a:prstClr val="black"/>
                </a:solidFill>
                <a:latin typeface="黑体" pitchFamily="49" charset="-122"/>
                <a:ea typeface="黑体" pitchFamily="49" charset="-122"/>
              </a:rPr>
              <a:t>1,240,415</a:t>
            </a:r>
            <a:r>
              <a:rPr lang="zh-CN" altLang="en-US" sz="2000" dirty="0">
                <a:solidFill>
                  <a:prstClr val="black"/>
                </a:solidFill>
                <a:latin typeface="黑体" pitchFamily="49" charset="-122"/>
                <a:ea typeface="黑体" pitchFamily="49" charset="-122"/>
              </a:rPr>
              <a:t>个用户，时间范</a:t>
            </a:r>
            <a:r>
              <a:rPr lang="zh-CN" altLang="en-US" sz="2000" dirty="0" smtClean="0">
                <a:solidFill>
                  <a:prstClr val="black"/>
                </a:solidFill>
                <a:latin typeface="黑体" pitchFamily="49" charset="-122"/>
                <a:ea typeface="黑体" pitchFamily="49" charset="-122"/>
              </a:rPr>
              <a:t>围从</a:t>
            </a:r>
            <a:r>
              <a:rPr lang="en-US" altLang="zh-CN" sz="2000" dirty="0">
                <a:solidFill>
                  <a:prstClr val="black"/>
                </a:solidFill>
                <a:latin typeface="黑体" pitchFamily="49" charset="-122"/>
                <a:ea typeface="黑体" pitchFamily="49" charset="-122"/>
              </a:rPr>
              <a:t>2006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12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25</a:t>
            </a:r>
            <a:r>
              <a:rPr lang="zh-CN" altLang="en-US" sz="2000" dirty="0">
                <a:solidFill>
                  <a:prstClr val="black"/>
                </a:solidFill>
                <a:latin typeface="黑体" pitchFamily="49" charset="-122"/>
                <a:ea typeface="黑体" pitchFamily="49" charset="-122"/>
              </a:rPr>
              <a:t>日到</a:t>
            </a:r>
            <a:r>
              <a:rPr lang="en-US" altLang="zh-CN" sz="2000" dirty="0">
                <a:solidFill>
                  <a:prstClr val="black"/>
                </a:solidFill>
                <a:latin typeface="黑体" pitchFamily="49" charset="-122"/>
                <a:ea typeface="黑体" pitchFamily="49" charset="-122"/>
              </a:rPr>
              <a:t>2016</a:t>
            </a:r>
            <a:r>
              <a:rPr lang="zh-CN" altLang="en-US" sz="2000" dirty="0">
                <a:solidFill>
                  <a:prstClr val="black"/>
                </a:solidFill>
                <a:latin typeface="黑体" pitchFamily="49" charset="-122"/>
                <a:ea typeface="黑体" pitchFamily="49" charset="-122"/>
              </a:rPr>
              <a:t>年</a:t>
            </a:r>
            <a:r>
              <a:rPr lang="en-US" altLang="zh-CN" sz="2000" dirty="0">
                <a:solidFill>
                  <a:prstClr val="black"/>
                </a:solidFill>
                <a:latin typeface="黑体" pitchFamily="49" charset="-122"/>
                <a:ea typeface="黑体" pitchFamily="49" charset="-122"/>
              </a:rPr>
              <a:t>2</a:t>
            </a:r>
            <a:r>
              <a:rPr lang="zh-CN" altLang="en-US" sz="2000" dirty="0">
                <a:solidFill>
                  <a:prstClr val="black"/>
                </a:solidFill>
                <a:latin typeface="黑体" pitchFamily="49" charset="-122"/>
                <a:ea typeface="黑体" pitchFamily="49" charset="-122"/>
              </a:rPr>
              <a:t>月</a:t>
            </a:r>
            <a:r>
              <a:rPr lang="en-US" altLang="zh-CN" sz="2000" dirty="0">
                <a:solidFill>
                  <a:prstClr val="black"/>
                </a:solidFill>
                <a:latin typeface="黑体" pitchFamily="49" charset="-122"/>
                <a:ea typeface="黑体" pitchFamily="49" charset="-122"/>
              </a:rPr>
              <a:t>21</a:t>
            </a:r>
            <a:r>
              <a:rPr lang="zh-CN" altLang="en-US" sz="2000" dirty="0" smtClean="0">
                <a:solidFill>
                  <a:prstClr val="black"/>
                </a:solidFill>
                <a:latin typeface="黑体" pitchFamily="49" charset="-122"/>
                <a:ea typeface="黑体" pitchFamily="49" charset="-122"/>
              </a:rPr>
              <a:t>日</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：完整数据集在</a:t>
            </a:r>
            <a:r>
              <a:rPr lang="en-US" altLang="zh-CN" sz="2000" dirty="0" smtClean="0">
                <a:solidFill>
                  <a:prstClr val="black"/>
                </a:solidFill>
                <a:latin typeface="黑体" pitchFamily="49" charset="-122"/>
                <a:ea typeface="黑体" pitchFamily="49" charset="-122"/>
              </a:rPr>
              <a:t>2014</a:t>
            </a:r>
            <a:r>
              <a:rPr lang="zh-CN" altLang="en-US" sz="2000" dirty="0" smtClean="0">
                <a:solidFill>
                  <a:prstClr val="black"/>
                </a:solidFill>
                <a:latin typeface="黑体" pitchFamily="49" charset="-122"/>
                <a:ea typeface="黑体" pitchFamily="49" charset="-122"/>
              </a:rPr>
              <a:t>年</a:t>
            </a:r>
            <a:r>
              <a:rPr lang="en-US" altLang="zh-CN" sz="2000" dirty="0" smtClean="0">
                <a:solidFill>
                  <a:prstClr val="black"/>
                </a:solidFill>
                <a:latin typeface="黑体" pitchFamily="49" charset="-122"/>
                <a:ea typeface="黑体" pitchFamily="49" charset="-122"/>
              </a:rPr>
              <a:t>11</a:t>
            </a:r>
            <a:r>
              <a:rPr lang="zh-CN" altLang="en-US" sz="2000" dirty="0" smtClean="0">
                <a:solidFill>
                  <a:prstClr val="black"/>
                </a:solidFill>
                <a:latin typeface="黑体" pitchFamily="49" charset="-122"/>
                <a:ea typeface="黑体" pitchFamily="49" charset="-122"/>
              </a:rPr>
              <a:t>月的子集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B</a:t>
            </a:r>
            <a:r>
              <a:rPr lang="zh-CN" altLang="en-US" sz="2000" dirty="0" smtClean="0">
                <a:solidFill>
                  <a:prstClr val="black"/>
                </a:solidFill>
                <a:latin typeface="黑体" pitchFamily="49" charset="-122"/>
                <a:ea typeface="黑体" pitchFamily="49" charset="-122"/>
              </a:rPr>
              <a:t>：数据集</a:t>
            </a:r>
            <a:r>
              <a:rPr lang="en-US" altLang="zh-CN" sz="2000" dirty="0" smtClean="0">
                <a:solidFill>
                  <a:prstClr val="black"/>
                </a:solidFill>
                <a:latin typeface="黑体" pitchFamily="49" charset="-122"/>
                <a:ea typeface="黑体" pitchFamily="49" charset="-122"/>
              </a:rPr>
              <a:t>A</a:t>
            </a:r>
            <a:r>
              <a:rPr lang="zh-CN" altLang="en-US" sz="2000" dirty="0" smtClean="0">
                <a:solidFill>
                  <a:prstClr val="black"/>
                </a:solidFill>
                <a:latin typeface="黑体" pitchFamily="49" charset="-122"/>
                <a:ea typeface="黑体" pitchFamily="49" charset="-122"/>
              </a:rPr>
              <a:t>去除传播不广的“冷门话题”后的数据集</a:t>
            </a:r>
            <a:endParaRPr lang="en-US" altLang="zh-CN" sz="2000" dirty="0" smtClean="0">
              <a:solidFill>
                <a:prstClr val="black"/>
              </a:solidFill>
              <a:latin typeface="黑体" pitchFamily="49" charset="-122"/>
              <a:ea typeface="黑体" pitchFamily="49" charset="-122"/>
            </a:endParaRPr>
          </a:p>
          <a:p>
            <a:pPr marL="800100" lvl="1" indent="-342900" algn="just">
              <a:spcAft>
                <a:spcPts val="1200"/>
              </a:spcAft>
              <a:buClr>
                <a:srgbClr val="FFC000"/>
              </a:buClr>
              <a:buFont typeface="Arial" panose="020B0604020202020204" pitchFamily="34" charset="0"/>
              <a:buChar char="•"/>
            </a:pPr>
            <a:r>
              <a:rPr lang="zh-CN" altLang="en-US" sz="2000" dirty="0" smtClean="0">
                <a:solidFill>
                  <a:prstClr val="black"/>
                </a:solidFill>
                <a:latin typeface="黑体" pitchFamily="49" charset="-122"/>
                <a:ea typeface="黑体" pitchFamily="49" charset="-122"/>
              </a:rPr>
              <a:t>聚类评价指标：归一化互信息（</a:t>
            </a:r>
            <a:r>
              <a:rPr lang="en-US" altLang="zh-CN" sz="2000" dirty="0" smtClean="0">
                <a:solidFill>
                  <a:prstClr val="black"/>
                </a:solidFill>
                <a:latin typeface="黑体" pitchFamily="49" charset="-122"/>
                <a:ea typeface="黑体" pitchFamily="49" charset="-122"/>
              </a:rPr>
              <a:t>NMI</a:t>
            </a:r>
            <a:r>
              <a:rPr lang="zh-CN" altLang="en-US" sz="2000" dirty="0" smtClean="0">
                <a:solidFill>
                  <a:prstClr val="black"/>
                </a:solidFill>
                <a:latin typeface="黑体" pitchFamily="49" charset="-122"/>
                <a:ea typeface="黑体" pitchFamily="49" charset="-122"/>
              </a:rPr>
              <a:t>）</a:t>
            </a: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5</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spTree>
    <p:custDataLst>
      <p:tags r:id="rId1"/>
    </p:custDataLst>
    <p:extLst>
      <p:ext uri="{BB962C8B-B14F-4D97-AF65-F5344CB8AC3E}">
        <p14:creationId xmlns:p14="http://schemas.microsoft.com/office/powerpoint/2010/main" val="3059300031"/>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fade">
                                      <p:cBhvr>
                                        <p:cTn id="17" dur="500"/>
                                        <p:tgtEl>
                                          <p:spTgt spid="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animEffect transition="in" filter="fade">
                                      <p:cBhvr>
                                        <p:cTn id="22" dur="500"/>
                                        <p:tgtEl>
                                          <p:spTgt spid="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4" end="4"/>
                                            </p:txEl>
                                          </p:spTgt>
                                        </p:tgtEl>
                                        <p:attrNameLst>
                                          <p:attrName>style.visibility</p:attrName>
                                        </p:attrNameLst>
                                      </p:cBhvr>
                                      <p:to>
                                        <p:strVal val="visible"/>
                                      </p:to>
                                    </p:set>
                                    <p:animEffect transition="in" filter="fade">
                                      <p:cBhvr>
                                        <p:cTn id="27" dur="500"/>
                                        <p:tgtEl>
                                          <p:spTgt spid="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6</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4" name="Picture 3"/>
          <p:cNvPicPr>
            <a:picLocks noChangeAspect="1"/>
          </p:cNvPicPr>
          <p:nvPr/>
        </p:nvPicPr>
        <p:blipFill>
          <a:blip r:embed="rId4"/>
          <a:stretch>
            <a:fillRect/>
          </a:stretch>
        </p:blipFill>
        <p:spPr>
          <a:xfrm>
            <a:off x="1704273" y="1805049"/>
            <a:ext cx="8625687" cy="4678878"/>
          </a:xfrm>
          <a:prstGeom prst="rect">
            <a:avLst/>
          </a:prstGeom>
        </p:spPr>
      </p:pic>
      <p:sp>
        <p:nvSpPr>
          <p:cNvPr id="2" name="矩形 1"/>
          <p:cNvSpPr/>
          <p:nvPr/>
        </p:nvSpPr>
        <p:spPr>
          <a:xfrm>
            <a:off x="7367954" y="2312487"/>
            <a:ext cx="615461"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63969" y="3938954"/>
            <a:ext cx="8247185" cy="703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355468543"/>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7</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10" name="图片 9"/>
          <p:cNvPicPr>
            <a:picLocks noChangeAspect="1"/>
          </p:cNvPicPr>
          <p:nvPr/>
        </p:nvPicPr>
        <p:blipFill>
          <a:blip r:embed="rId4"/>
          <a:stretch>
            <a:fillRect/>
          </a:stretch>
        </p:blipFill>
        <p:spPr>
          <a:xfrm>
            <a:off x="1670539" y="1751623"/>
            <a:ext cx="8659422" cy="4686174"/>
          </a:xfrm>
          <a:prstGeom prst="rect">
            <a:avLst/>
          </a:prstGeom>
        </p:spPr>
      </p:pic>
      <p:sp>
        <p:nvSpPr>
          <p:cNvPr id="2" name="矩形 1"/>
          <p:cNvSpPr/>
          <p:nvPr/>
        </p:nvSpPr>
        <p:spPr>
          <a:xfrm>
            <a:off x="7367954" y="2312487"/>
            <a:ext cx="615461" cy="3920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863969" y="3938954"/>
            <a:ext cx="8247185" cy="7033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9989494"/>
      </p:ext>
    </p:extLst>
  </p:cSld>
  <p:clrMapOvr>
    <a:masterClrMapping/>
  </p:clrMapOvr>
  <p:transition spd="slow" advTm="176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8</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3" name="图片 2"/>
          <p:cNvPicPr>
            <a:picLocks noChangeAspect="1"/>
          </p:cNvPicPr>
          <p:nvPr/>
        </p:nvPicPr>
        <p:blipFill>
          <a:blip r:embed="rId4"/>
          <a:stretch>
            <a:fillRect/>
          </a:stretch>
        </p:blipFill>
        <p:spPr>
          <a:xfrm>
            <a:off x="666892" y="1961522"/>
            <a:ext cx="5246335" cy="4577390"/>
          </a:xfrm>
          <a:prstGeom prst="rect">
            <a:avLst/>
          </a:prstGeom>
        </p:spPr>
      </p:pic>
      <p:pic>
        <p:nvPicPr>
          <p:cNvPr id="4" name="图片 3"/>
          <p:cNvPicPr>
            <a:picLocks noChangeAspect="1"/>
          </p:cNvPicPr>
          <p:nvPr/>
        </p:nvPicPr>
        <p:blipFill>
          <a:blip r:embed="rId5"/>
          <a:stretch>
            <a:fillRect/>
          </a:stretch>
        </p:blipFill>
        <p:spPr>
          <a:xfrm>
            <a:off x="6154853" y="2805583"/>
            <a:ext cx="5632938" cy="1131507"/>
          </a:xfrm>
          <a:prstGeom prst="rect">
            <a:avLst/>
          </a:prstGeom>
        </p:spPr>
      </p:pic>
      <p:pic>
        <p:nvPicPr>
          <p:cNvPr id="7" name="图片 6"/>
          <p:cNvPicPr>
            <a:picLocks noChangeAspect="1"/>
          </p:cNvPicPr>
          <p:nvPr/>
        </p:nvPicPr>
        <p:blipFill>
          <a:blip r:embed="rId6"/>
          <a:stretch>
            <a:fillRect/>
          </a:stretch>
        </p:blipFill>
        <p:spPr>
          <a:xfrm>
            <a:off x="6172438" y="4095354"/>
            <a:ext cx="5596923" cy="1180033"/>
          </a:xfrm>
          <a:prstGeom prst="rect">
            <a:avLst/>
          </a:prstGeom>
        </p:spPr>
      </p:pic>
      <p:sp>
        <p:nvSpPr>
          <p:cNvPr id="13" name="矩形 12"/>
          <p:cNvSpPr/>
          <p:nvPr/>
        </p:nvSpPr>
        <p:spPr>
          <a:xfrm>
            <a:off x="8458198" y="3428620"/>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452336" y="4724018"/>
            <a:ext cx="562707" cy="1586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651893420"/>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08518" y="1239661"/>
            <a:ext cx="10009418" cy="1107996"/>
          </a:xfrm>
          <a:prstGeom prst="rect">
            <a:avLst/>
          </a:prstGeom>
          <a:noFill/>
        </p:spPr>
        <p:txBody>
          <a:bodyPr wrap="square" rtlCol="0">
            <a:spAutoFit/>
          </a:bodyPr>
          <a:lstStyle/>
          <a:p>
            <a:pPr algn="just">
              <a:spcAft>
                <a:spcPts val="1200"/>
              </a:spcAft>
              <a:buClr>
                <a:srgbClr val="FFC000"/>
              </a:buClr>
              <a:buFont typeface="Wingdings" pitchFamily="2" charset="2"/>
              <a:buChar char="n"/>
            </a:pPr>
            <a:r>
              <a:rPr lang="en-US" altLang="zh-CN" sz="2800" dirty="0" smtClean="0">
                <a:solidFill>
                  <a:prstClr val="black"/>
                </a:solidFill>
                <a:latin typeface="黑体" pitchFamily="49" charset="-122"/>
                <a:ea typeface="黑体" pitchFamily="49" charset="-122"/>
              </a:rPr>
              <a:t> 3.4 </a:t>
            </a:r>
            <a:r>
              <a:rPr lang="zh-CN" altLang="en-US" sz="2800" dirty="0">
                <a:solidFill>
                  <a:prstClr val="black"/>
                </a:solidFill>
                <a:latin typeface="黑体" pitchFamily="49" charset="-122"/>
                <a:ea typeface="黑体" pitchFamily="49" charset="-122"/>
              </a:rPr>
              <a:t>实</a:t>
            </a:r>
            <a:r>
              <a:rPr lang="zh-CN" altLang="en-US" sz="2800" dirty="0" smtClean="0">
                <a:solidFill>
                  <a:prstClr val="black"/>
                </a:solidFill>
                <a:latin typeface="黑体" pitchFamily="49" charset="-122"/>
                <a:ea typeface="黑体" pitchFamily="49" charset="-122"/>
              </a:rPr>
              <a:t>验与分析</a:t>
            </a:r>
          </a:p>
          <a:p>
            <a:pPr marL="800100" lvl="1" indent="-342900" algn="just">
              <a:spcAft>
                <a:spcPts val="1200"/>
              </a:spcAft>
              <a:buClr>
                <a:srgbClr val="FFC000"/>
              </a:buClr>
              <a:buFont typeface="Arial" panose="020B0604020202020204" pitchFamily="34" charset="0"/>
              <a:buChar char="•"/>
            </a:pPr>
            <a:endParaRPr lang="en-US" altLang="zh-CN" sz="2800" dirty="0" smtClean="0">
              <a:solidFill>
                <a:prstClr val="black"/>
              </a:solidFill>
              <a:latin typeface="黑体" pitchFamily="49" charset="-122"/>
              <a:ea typeface="黑体" pitchFamily="49" charset="-122"/>
            </a:endParaRPr>
          </a:p>
        </p:txBody>
      </p:sp>
      <p:sp>
        <p:nvSpPr>
          <p:cNvPr id="5" name="灯片编号占位符 4"/>
          <p:cNvSpPr>
            <a:spLocks noGrp="1"/>
          </p:cNvSpPr>
          <p:nvPr>
            <p:ph type="sldNum" sz="quarter" idx="12"/>
          </p:nvPr>
        </p:nvSpPr>
        <p:spPr/>
        <p:txBody>
          <a:bodyPr/>
          <a:lstStyle/>
          <a:p>
            <a:r>
              <a:rPr lang="en-US" altLang="zh-CN" sz="1600" dirty="0" smtClean="0">
                <a:solidFill>
                  <a:prstClr val="black"/>
                </a:solidFill>
              </a:rPr>
              <a:t>Page</a:t>
            </a:r>
            <a:r>
              <a:rPr lang="zh-CN" altLang="en-US" sz="1600" dirty="0" smtClean="0">
                <a:solidFill>
                  <a:prstClr val="black"/>
                </a:solidFill>
              </a:rPr>
              <a:t> </a:t>
            </a:r>
            <a:fld id="{6F463926-53FD-4ECB-B19C-E4EF13DB6407}" type="slidenum">
              <a:rPr lang="zh-CN" altLang="en-US" sz="1600" smtClean="0">
                <a:solidFill>
                  <a:prstClr val="black"/>
                </a:solidFill>
              </a:rPr>
              <a:pPr/>
              <a:t>9</a:t>
            </a:fld>
            <a:endParaRPr lang="zh-CN" altLang="en-US" sz="1600" dirty="0">
              <a:solidFill>
                <a:prstClr val="black"/>
              </a:solidFill>
            </a:endParaRPr>
          </a:p>
        </p:txBody>
      </p:sp>
      <p:sp>
        <p:nvSpPr>
          <p:cNvPr id="35" name="TextBox 4"/>
          <p:cNvSpPr txBox="1"/>
          <p:nvPr/>
        </p:nvSpPr>
        <p:spPr>
          <a:xfrm>
            <a:off x="445590" y="275657"/>
            <a:ext cx="9417963" cy="646331"/>
          </a:xfrm>
          <a:prstGeom prst="rect">
            <a:avLst/>
          </a:prstGeom>
          <a:noFill/>
        </p:spPr>
        <p:txBody>
          <a:bodyPr wrap="none" rtlCol="0">
            <a:spAutoFit/>
          </a:bodyPr>
          <a:lstStyle/>
          <a:p>
            <a:r>
              <a:rPr lang="zh-CN" altLang="en-US" sz="3600" dirty="0" smtClean="0">
                <a:solidFill>
                  <a:prstClr val="black"/>
                </a:solidFill>
                <a:latin typeface="黑体" pitchFamily="49" charset="-122"/>
                <a:ea typeface="黑体" pitchFamily="49" charset="-122"/>
              </a:rPr>
              <a:t>第</a:t>
            </a:r>
            <a:r>
              <a:rPr lang="en-US" altLang="zh-CN" sz="3600" dirty="0">
                <a:solidFill>
                  <a:prstClr val="black"/>
                </a:solidFill>
                <a:latin typeface="黑体" pitchFamily="49" charset="-122"/>
                <a:ea typeface="黑体" pitchFamily="49" charset="-122"/>
              </a:rPr>
              <a:t>3</a:t>
            </a:r>
            <a:r>
              <a:rPr lang="zh-CN" altLang="en-US" sz="3600" dirty="0">
                <a:solidFill>
                  <a:prstClr val="black"/>
                </a:solidFill>
                <a:latin typeface="黑体" pitchFamily="49" charset="-122"/>
                <a:ea typeface="黑体" pitchFamily="49" charset="-122"/>
              </a:rPr>
              <a:t>章 社交网络的话题聚类与消息相似度度量</a:t>
            </a:r>
            <a:endParaRPr lang="en-US" altLang="zh-CN" sz="3600" dirty="0">
              <a:solidFill>
                <a:prstClr val="black"/>
              </a:solidFill>
              <a:latin typeface="黑体" pitchFamily="49" charset="-122"/>
              <a:ea typeface="黑体" pitchFamily="49" charset="-122"/>
            </a:endParaRPr>
          </a:p>
        </p:txBody>
      </p:sp>
      <p:pic>
        <p:nvPicPr>
          <p:cNvPr id="2" name="图片 1"/>
          <p:cNvPicPr>
            <a:picLocks noChangeAspect="1"/>
          </p:cNvPicPr>
          <p:nvPr/>
        </p:nvPicPr>
        <p:blipFill>
          <a:blip r:embed="rId4"/>
          <a:stretch>
            <a:fillRect/>
          </a:stretch>
        </p:blipFill>
        <p:spPr>
          <a:xfrm>
            <a:off x="580288" y="1793659"/>
            <a:ext cx="5501454" cy="4834867"/>
          </a:xfrm>
          <a:prstGeom prst="rect">
            <a:avLst/>
          </a:prstGeom>
        </p:spPr>
      </p:pic>
      <p:sp>
        <p:nvSpPr>
          <p:cNvPr id="12" name="矩形 11"/>
          <p:cNvSpPr/>
          <p:nvPr/>
        </p:nvSpPr>
        <p:spPr>
          <a:xfrm>
            <a:off x="738549" y="4466492"/>
            <a:ext cx="5169877" cy="1507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5"/>
          <a:stretch>
            <a:fillRect/>
          </a:stretch>
        </p:blipFill>
        <p:spPr>
          <a:xfrm>
            <a:off x="6755841" y="1793659"/>
            <a:ext cx="5119962" cy="4246196"/>
          </a:xfrm>
          <a:prstGeom prst="rect">
            <a:avLst/>
          </a:prstGeom>
        </p:spPr>
      </p:pic>
      <p:sp>
        <p:nvSpPr>
          <p:cNvPr id="15" name="矩形 14"/>
          <p:cNvSpPr/>
          <p:nvPr/>
        </p:nvSpPr>
        <p:spPr>
          <a:xfrm>
            <a:off x="6755841" y="2227029"/>
            <a:ext cx="5169877" cy="25735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582199" y="2479337"/>
            <a:ext cx="986155" cy="1056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837787" y="2919046"/>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500142" y="3229710"/>
            <a:ext cx="892366" cy="1406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8708832" y="3704495"/>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9336011" y="4015160"/>
            <a:ext cx="816168" cy="13482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473151" y="480060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41876" y="5251940"/>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303166" y="5720866"/>
            <a:ext cx="462370" cy="13483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24629621"/>
      </p:ext>
    </p:extLst>
  </p:cSld>
  <p:clrMapOvr>
    <a:masterClrMapping/>
  </p:clrMapOvr>
  <mc:AlternateContent xmlns:mc="http://schemas.openxmlformats.org/markup-compatibility/2006" xmlns:p14="http://schemas.microsoft.com/office/powerpoint/2010/main">
    <mc:Choice Requires="p14">
      <p:transition spd="slow" p14:dur="12000" advTm="176032"/>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0.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1.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1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2.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3.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4.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5.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6.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7.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8.xml><?xml version="1.0" encoding="utf-8"?>
<p:tagLst xmlns:a="http://schemas.openxmlformats.org/drawingml/2006/main" xmlns:r="http://schemas.openxmlformats.org/officeDocument/2006/relationships" xmlns:p="http://schemas.openxmlformats.org/presentationml/2006/main">
  <p:tag name="TIMING" val="|2|2.9|5.7|8.8|14.3|2.9|11.7|71.7"/>
</p:tagLst>
</file>

<file path=ppt/tags/tag9.xml><?xml version="1.0" encoding="utf-8"?>
<p:tagLst xmlns:a="http://schemas.openxmlformats.org/drawingml/2006/main" xmlns:r="http://schemas.openxmlformats.org/officeDocument/2006/relationships" xmlns:p="http://schemas.openxmlformats.org/presentationml/2006/main">
  <p:tag name="TIMING" val="|2|2.9|5.7|8.8|14.3|2.9|11.7|71.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22507</TotalTime>
  <Words>2628</Words>
  <Application>Microsoft Office PowerPoint</Application>
  <PresentationFormat>宽屏</PresentationFormat>
  <Paragraphs>147</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黑体</vt:lpstr>
      <vt:lpstr>宋体</vt:lpstr>
      <vt:lpstr>Arial</vt:lpstr>
      <vt:lpstr>Calibri</vt:lpstr>
      <vt:lpstr>Calibri Light</vt:lpstr>
      <vt:lpstr>Cambria Math</vt:lpstr>
      <vt:lpstr>Wingdings</vt:lpstr>
      <vt:lpstr>Office Theme</vt:lpstr>
      <vt:lpstr>社交网络中的谣言检测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shixia</dc:creator>
  <cp:lastModifiedBy>admin</cp:lastModifiedBy>
  <cp:revision>1594</cp:revision>
  <dcterms:created xsi:type="dcterms:W3CDTF">2015-06-05T08:41:07Z</dcterms:created>
  <dcterms:modified xsi:type="dcterms:W3CDTF">2016-06-09T18:31:54Z</dcterms:modified>
</cp:coreProperties>
</file>