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18"/>
  </p:notesMasterIdLst>
  <p:sldIdLst>
    <p:sldId id="258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3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88D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9" autoAdjust="0"/>
    <p:restoredTop sz="74768" autoAdjust="0"/>
  </p:normalViewPr>
  <p:slideViewPr>
    <p:cSldViewPr snapToGrid="0">
      <p:cViewPr varScale="1">
        <p:scale>
          <a:sx n="55" d="100"/>
          <a:sy n="55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145D-813C-48A6-BC01-53AC533A4D03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2F31-4FCB-4D0A-9E1D-8DFC8F531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各位老师早上好，我即将开始我的论文答辩</a:t>
            </a:r>
            <a:r>
              <a:rPr lang="zh-CN" altLang="en-US" dirty="0" smtClean="0"/>
              <a:t>。我的答辩没有系统演示环节，但实验分析较多。我的论文</a:t>
            </a:r>
            <a:r>
              <a:rPr lang="zh-CN" altLang="en-US" dirty="0" smtClean="0"/>
              <a:t>题目是“社交网络中的谣言检测”，指导老师是刘世霞老师。答辩将按照论文的章节顺序逐步展开。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E1000-F7CB-4959-98C0-7CCA3D6301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（点）第四章阐述了改进方案第二部分的特征选择技术。在进行谣言判定时，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原框架仅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考虑了种类很少的十几个特征，由于多样性不足，直接影响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了框架的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检测准确率。而本文的改进方案是，向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原框架引进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更多特征；但如果输入太多特征，会导致训练过拟合，因此需要特征选择技术来去除噪声的、冗余的特征。（点四下）本章介绍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了框架采用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两类特征选择技术：过滤器和包装器，前者基于相关度分析，后者基于启发式搜索。（点三下）本文提出了一种将两者结合在一起的特征选择方法：以过滤器指导包装器的搜索起点，并且其搜索路径不同于传统的前向和后向搜索，是一个将两者结合的浮动式搜索。（点两下）而特征数量上，本文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类特征拓展成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类，包括谣言检测常用的消息、用户和传播特征。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0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（点三下）第五章阐述改进方案中使用到的分类器，包括决策树和朴素贝叶斯。（点四下）并提出了对可疑度排名的改进方案，基于多分类器投票的排名方案。做法是，如果要排出前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，则先让各分类器独自选出比较可疑的前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个候选消息，对它们各投一票，最后按多分类器的总票数高低重新排出得票最高的前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个候选。其优点在于用“集体决策”的方式，抹去了个别分类器的“偏见”，能将典型的谣言消息集中排在最前面。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3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（点）本章共两个实验。（点三下）实验一的基本任务是分类，使用数据集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，评估指标是全类别准确率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，谣言准确率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和谣言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度量，评估方法是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折交叉验证。（点）表中最左边一列是分类器，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是决策树，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是朴素贝叶斯，加了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的是采用了多分类器共同投票的复合分类器。对于谣言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检测框架，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主要看的指标是最后一列的谣言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度量。（点）表中可以看到，使用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类或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新框架全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类特征的表现都不好，而引入了各类特征选择技术后，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度量有了明显的提高，说明改进方案的有效性。（点）而本文提出的浮动包装器特征选择技术，其表现在两类分类器中排名第一和第三，（点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）说明浮动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包装器在分类任务中有一定的优势。（点）而多分类器共同投票技术，在分类任务下表现很好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，比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绝大部分子分类器准确率更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0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而实验二更贴近真实应用场景，其任务是可疑度排名。（点三下）使用的数据集是完整的埃博拉数据集。评估指标是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准确率。（点）对实验表格我们可以先直接关注最后一列的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Top-100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准确率。（点）同样，使用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类或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新框架全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类特征的表现都不好，而加入了各类特征选择技术后，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Top-100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准确率有了明显提高。（点）而本文提出的浮动包装器特征选择技术，在两种分类器下分别排名第一和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至于多分类器投票排名方案，本实验充分显示了其优越性。（点）无论是利用了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决策树共同排名，还是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朴素贝叶斯共同排名，他们比其它方案的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Top-100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准确率都要高很多。（点）另外值得注意的是他们的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Top-20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准确率都很高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，其中最优方案的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Top-20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谣言准确率更是高达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。这并不是偶然，而是多分类器投票排名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方案能通过“集体决策”的方式将可疑度高的真谣言重新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排在最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前面。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这种改变候选谣言分布的特性非常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有利于框架的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真实应用场景：由于人力、时间有限，对候选消息仅能人工审核排在最前面的一些，因此这部分消息的准确率越高，越能提高审核效率。所以说新的排名方法有利于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提高框架的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实用性。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4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（点三下）最后，本文检查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了框架检测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出的谣言实例。这些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谣言话题的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范围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广阔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，这进一步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本框架是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一项相当实用的谣言检测技术。以上是第五章的全部。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0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（点）第六章，总结与展望。这里仅进行总结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（点）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本文基于一个已有的谣言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检测框架，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对它的两点不足进行改进，（点）改进方案第一部分，话题聚类中讨论了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种相似度度量，引入了加权相似度，讨论了权重配比方案；（点）方案第二部分在可疑度排名上引入了更多特征和特征选择技术，提出了一种新的特征选择方法和一种新的可疑度排名方法。（点）大量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实验说明了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本文改进方案和新方法的有效性与实用性。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7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以上就是我答辩的全部内容，欢迎提问。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章，引言。在这一章，本文主要介绍了社交网络中的谣言和谣言检测技术，以及此类技术面临的两个挑战。第一，此类技术检测出的谣言候选消息，它们讨论相同话题的重复率过高。由于实际应用中检测出来的候选消息还需要人工审核，看是不是真谣言，然后才能进行辟谣或者追责。如果检测出来的很多候选消息讨论的是一个谣言话题，那么审查员将重复审核这些话题，这将大大增加审核的时间成本。因此，理想的情况是检测出的每一类候选消息代表一个候选的话题。而第二个挑战，就是谣言检测技术的准确率不高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第二章介绍了本文的检测方法。本文基于一个已有工作的谣言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检测框架对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其进行了提高和改进。经过分析，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原理上就不可避免地会引起刚刚我谈到的两个问题。本文针对这两个问题分别提出了改进方案：对候选消息重复率过高这个问题，本文的改进是对检测出的候选进行重新的话题聚类；对检测准确率不高的问题，本文的改进是引入更多的消息特征，并使用特征选择技术挑选出有用的特征组合，提高分类器的准确率，另外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基于可疑度排名的方法检测出最可疑的消息，将它们作为谣言候选消息，对此本文提出了新的可疑度排名方案来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提高框架的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检测准确率。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3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第三章，阐述了本文第一个改进方案，话题聚类。（点）本文尝试了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种聚类方法，并从原理和实验的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角度说明了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层级聚类法在社交网络中的话题聚类的优越性。（点）聚类算法依赖于消息的相似度度量，本文探讨了什么样的相似度度量适合于社交网络的话题聚类，并讨论了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种相似度。（点两下）第一，本文提出了时间相似度，公式如右，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 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是两消息的发布时间间隔，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是相似度半衰期，指数衰减的设计思想是，社交网络中讨论同一个谣言话题的消息应该是集中爆发的，发布时间应该非常接近。（点两下）第二，本文提出了用户互动的相似度，当两则消息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了同一个用户，或者它们一个消息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另一个消息的作者，认为他们的消息间产生了互动，消息相似度较高。除此以外，本文提出还应该考虑消息的话题标签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相似度（点四下），命名实体的相似度，单词集合的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jaccard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相似度，和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这个比较有效的文本相似度。（点两下）最终本文提出应当使用加权平均的方式，将这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种因素结合考虑，成为加权相似度。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3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（点两下）本文实验使用的是推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特上的埃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博拉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病毒相关消息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集，共有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万条消息，时间跨度为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年的十年。（点）由于消息比较集中于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月，因此这个月的消息子集被用在聚类实验中，作为数据集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。（点）而数据集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则是它去除传播不广的冷门话题，也即去除噪声后，产生的数据集。（点）聚类的评价指标是广泛使用的归一化互信息，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3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（点两下）实验在数据集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分别展开，先是数据集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，（点）实验可以看到加权相似度在各聚类算法中的聚类表现都最好，因为其综合考虑了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相似度因素。（点）而聚类算法中是层级聚类法最好，因为用户经常是看了某个好友的消息后转发评论了他的消息，因此对大部分消息而言，至少有一个同类的消息与他高度相似，因此使用层级聚类法的贪心原理很适合社交网络中的话题聚类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（点）数据集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的实验结果也是类似的，加权相似度和层级聚类的效果也是最好。而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种相似度如果单独使用，（点两下）则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、单词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jaccard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与时间相似度表现最好，（点）但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、命名实体、用户互动相似度单独的表现不好，（点）甚至不如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，这是因为这三种元素不是每则消息都必然出现的，因此其相似度矩阵非常稀疏。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5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虽然加权相似度表现良好，但其权重该如何分配呢？（点）本文进行了讨论。实验中在各种情况下使用网格搜索寻找最优权重配比，然后对这些最优配比进行平均（点），查看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种相似度的重要性，发现其重要度排序基本符合之前的分析，（点）比较意外的是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相似度单独使用时表现不好，但在综合考虑时却获得了较高权重，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这说明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其辅助作用在加权相似度中非常明显。（点两下）用这个平均的配比重新进行实验，发现它比各网格搜索出的最优配比的聚类效果仅相差了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3%~6%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，（点两下）有的情况下结果还比网格搜索的最优好，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这说明了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平均权重配比的合理性，可以被用于实际问题当中。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9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（点三下）本文还用实验说明，改进方案在聚类效果最优时，能将候选消息的话题重复率降到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1.4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1.8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之间，与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相比足足缩减了一半，这充分说明方案对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原框架第一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个问题有很好的改进成效。（点）右边的表格是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一些框架实际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的聚类例子，这些消息的文本都不太相似，（点）在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原框架中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被分成了好多候选消息，但在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新框架中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都基本被正确聚类，因为它们的时间相似度高、（点两下）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hashtag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相似度高或者是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关键词的相似度高，而加权相似度综合考虑了这些因素。以上是第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章的全部内容。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7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1CC7-0F0E-4BC7-B064-04D2EEE77EBA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00" y="29116"/>
            <a:ext cx="2847079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F6A9-EEFB-4510-9FB9-B809668B341F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2A0F-63F4-4262-B091-25FD76C43D69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68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6828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3A6-ED94-437B-A235-D1ECAB7C8E73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18900" b="24401"/>
          <a:stretch/>
        </p:blipFill>
        <p:spPr>
          <a:xfrm>
            <a:off x="239144" y="1255424"/>
            <a:ext cx="11713712" cy="2160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2" y="1896"/>
            <a:ext cx="1268078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7B5-33DB-4742-832E-8E12AEA5BBBD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2" y="1896"/>
            <a:ext cx="1268078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136-2340-4A6B-AB5F-7E819C3A11E4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C0BF-188B-4F85-AF59-8987DE33B2AB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BBE7-9B59-47AA-ADF5-CF6B42D6DB18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4E39-C531-4410-9C1A-62C19B48A411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9CD0-B630-483C-B3CD-0022FDF35087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CC16-68ED-4100-B3FF-8055CEC3CB97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FBA0-5906-43C9-8036-5ACB8D6DCDAD}" type="datetime1">
              <a:rPr lang="zh-CN" altLang="en-US" smtClean="0"/>
              <a:pPr/>
              <a:t>2016/6/12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5" r:id="rId4"/>
    <p:sldLayoutId id="2147483676" r:id="rId5"/>
    <p:sldLayoutId id="2147483677" r:id="rId6"/>
    <p:sldLayoutId id="2147483678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472" y="1122363"/>
            <a:ext cx="9662474" cy="2387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社交网络中的谣言检测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601" y="4169664"/>
            <a:ext cx="9949578" cy="1942377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指导老师：刘世霞老师</a:t>
            </a:r>
            <a:endParaRPr lang="en-US" altLang="zh-CN" sz="32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钟仰新</a:t>
            </a:r>
            <a:r>
              <a:rPr lang="en-US" altLang="zh-CN" sz="2800" dirty="0" smtClean="0"/>
              <a:t>    2016-6-12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28081"/>
      </p:ext>
    </p:extLst>
  </p:cSld>
  <p:clrMapOvr>
    <a:masterClrMapping/>
  </p:clrMapOvr>
  <p:transition spd="slow" advTm="1897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特征选择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技术简介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4.2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过滤器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特征选择技术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仅凭样本特征数据和类别标签进行相关度分析，找到相关特征，不依赖分类器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4.3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包装器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特征选择技术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依靠特定分类器的训练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和测试，启发式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地搜索不同的特征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子集，找出最优的一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组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4.4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过滤器指导起点的浮动式包装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器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动机：过滤器脱离分类器有时不可靠，分类器容易陷入局部最优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方案：以过滤器选择的多组特征子集作为包装器的搜素起点，进行浮动搜索</a:t>
            </a:r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4.5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框架特征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列表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原框架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类扩充到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新框架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45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类：消息特征，用户特征，传播特征</a:t>
            </a:r>
            <a:endParaRPr lang="en-US" altLang="zh-CN" sz="20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10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特征选择技术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监督学习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技术简介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5.2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框架采用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的分类器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决策树、朴素贝叶斯分类器，可疑度排名时利用谣言后验概率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5.3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多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分类器投票排名方案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动因：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原框架仅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用决策树，能否将不同分类器的“智慧”结合，提高谣言检测率？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方案：可疑度排名时，如果需要排出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Top100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的候选消息，则先让多个分类器各自排名，将每个分类器的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Top200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并成一个集合，按被不同分类器判断为谣言的频次进行重新排名，选出被分类器们“投票”次数最高的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个候选消息进行输出。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优点：“集体决策”，抹去个别分类器的“偏见”，能找出特征典型的谣言消息</a:t>
            </a:r>
            <a:endParaRPr lang="en-US" altLang="zh-CN" sz="20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11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分类器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与话题可疑度排名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29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5.4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实验数据集：数据集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  <a:p>
            <a:pPr marL="800100" lvl="1" indent="-342900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评估指标：全类别准确度、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对谣言准确率、对谣言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F1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度量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评估方法：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折交叉验证</a:t>
            </a:r>
            <a:endParaRPr lang="en-US" altLang="zh-CN" sz="20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12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分类器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与话题可疑度排名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515" y="1239661"/>
            <a:ext cx="4714875" cy="5372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07369" y="1811214"/>
            <a:ext cx="4014021" cy="4572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01504" y="4091351"/>
            <a:ext cx="4014021" cy="4572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01504" y="3622430"/>
            <a:ext cx="4014021" cy="2051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13224" y="5902570"/>
            <a:ext cx="4014021" cy="2051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71345" y="3842729"/>
            <a:ext cx="4833237" cy="225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47899" y="6122869"/>
            <a:ext cx="4833237" cy="488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24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5.4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实验数据集：完整的埃博拉数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据集，近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1700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万消息，时间跨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度从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2006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年到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评估指标：可疑度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Top-N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的候选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消息的谣言准确率</a:t>
            </a:r>
          </a:p>
          <a:p>
            <a:pPr marL="800100" lvl="1" indent="-342900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更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贴近框架的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真实应用场景</a:t>
            </a:r>
            <a:endParaRPr lang="en-US" altLang="zh-CN" sz="20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13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分类器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与话题可疑度排名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235" y="1239661"/>
            <a:ext cx="4752975" cy="50863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30464" y="1987062"/>
            <a:ext cx="4014021" cy="4572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24599" y="4038596"/>
            <a:ext cx="4014021" cy="4572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24599" y="3569675"/>
            <a:ext cx="4014021" cy="2051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336319" y="5621210"/>
            <a:ext cx="4014021" cy="2051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29605" y="3807559"/>
            <a:ext cx="4833237" cy="225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06159" y="5841509"/>
            <a:ext cx="4833237" cy="488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877908" y="6066692"/>
            <a:ext cx="439615" cy="289658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872045" y="5814645"/>
            <a:ext cx="439615" cy="289658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872043" y="3774825"/>
            <a:ext cx="439615" cy="289658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8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5.4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框架检测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出的谣言实例</a:t>
            </a:r>
            <a:endParaRPr lang="en-US" altLang="zh-CN" sz="20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14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分类器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与话题可疑度排名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714" y="2392043"/>
            <a:ext cx="4657725" cy="3867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6" y="2804383"/>
            <a:ext cx="4946769" cy="3449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01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6.1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总结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本文基于一个已有的谣言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检测框架，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对它的两点不足进行改进提高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话题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聚类探讨了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种相似度度量，引入了加权相似度，讨论了配比方案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可疑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度排名中引入了更多特征和各类特征选择技术，提出了一种以过滤器指导起点的浮动包装器特征选择技术，设计了一种多分类器投票的可疑度排名方案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大量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实验说明了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本文改进方案的有效性：能降低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原框架的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候选消息话题重复率、提高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原框架的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Top-N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谣言检测率、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提高框架在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真实场景下的实用性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.2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展望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15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章 总结与展望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7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16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4833" y="2439571"/>
            <a:ext cx="3472425" cy="19543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b="1" kern="0" cap="all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/>
              </a:rPr>
              <a:t>Thank you!</a:t>
            </a:r>
          </a:p>
          <a:p>
            <a:pPr algn="ctr">
              <a:spcBef>
                <a:spcPts val="3000"/>
              </a:spcBef>
            </a:pPr>
            <a:r>
              <a:rPr lang="en-US" altLang="zh-CN" sz="4800" b="1" dirty="0" smtClean="0">
                <a:solidFill>
                  <a:schemeClr val="accent2">
                    <a:lumMod val="75000"/>
                  </a:schemeClr>
                </a:solidFill>
              </a:rPr>
              <a:t>Q &amp; A</a:t>
            </a:r>
            <a:endParaRPr lang="en-US" altLang="zh-CN" sz="4800" b="1" kern="0" cap="all" dirty="0">
              <a:solidFill>
                <a:schemeClr val="accent2">
                  <a:lumMod val="75000"/>
                </a:schemeClr>
              </a:solidFill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1.1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社交网络中的谣言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1.2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谣言检测技术与其面临的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挑战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挑战：检测出的候选消息重复率过高，检测出的候选是谣言的准确率不高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1.3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相关研究概述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论文组织结构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2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章 引言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668840"/>
      </p:ext>
    </p:extLst>
  </p:cSld>
  <p:clrMapOvr>
    <a:masterClrMapping/>
  </p:clrMapOvr>
  <p:transition spd="slow" advTm="17603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2.1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一个实用的谣言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检测框架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2.2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原框架的不足与改进方法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问题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：谣言候选话题重复率过高。         改进方案：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话题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聚类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问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题：特征不足，谣言检测准确率不高。   改进方案：特征选择，改进排名方案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3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方法概述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912352"/>
      </p:ext>
    </p:extLst>
  </p:cSld>
  <p:clrMapOvr>
    <a:masterClrMapping/>
  </p:clrMapOvr>
  <p:transition spd="slow" advTm="17603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08518" y="1239661"/>
                <a:ext cx="10009418" cy="487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FFC000"/>
                  </a:buClr>
                  <a:buFont typeface="Wingdings" pitchFamily="2" charset="2"/>
                  <a:buChar char="n"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 3.1 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框架采用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的聚类算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法</a:t>
                </a:r>
                <a:endParaRPr lang="en-US" altLang="zh-CN" sz="2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均值聚类法、基于核函数的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均值聚类法、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层级聚类法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、谱聚类法</a:t>
                </a:r>
                <a:endParaRPr lang="en-US" altLang="zh-CN" sz="2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just">
                  <a:spcAft>
                    <a:spcPts val="1200"/>
                  </a:spcAft>
                  <a:buClr>
                    <a:srgbClr val="FFC000"/>
                  </a:buClr>
                  <a:buFont typeface="Wingdings" pitchFamily="2" charset="2"/>
                  <a:buChar char="n"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 3.2 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针对社交网络的消息相似度度量</a:t>
                </a:r>
                <a:endParaRPr lang="en-US" altLang="zh-CN" sz="2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时间相似度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用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户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互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动相似度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𝑖𝑡𝑟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话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题标签相似度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h𝑡𝑔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命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名实体相似度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𝑁𝐸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单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词集合</a:t>
                </a:r>
                <a:r>
                  <a:rPr lang="en-US" altLang="zh-CN" sz="2000" dirty="0" err="1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Jaccard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𝑗𝑎𝑐𝑐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词频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-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逆文档频率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𝑖𝑑𝑓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加权相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8" y="1239661"/>
                <a:ext cx="10009418" cy="4879734"/>
              </a:xfrm>
              <a:prstGeom prst="rect">
                <a:avLst/>
              </a:prstGeom>
              <a:blipFill rotWithShape="0">
                <a:blip r:embed="rId4"/>
                <a:stretch>
                  <a:fillRect l="-1035" t="-1248" b="-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4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089" y="2786823"/>
            <a:ext cx="1724025" cy="469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571" y="3308939"/>
            <a:ext cx="5130165" cy="902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393" y="5074920"/>
            <a:ext cx="5609291" cy="1096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038817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3.3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实验数据集与聚类评价指标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推特中的埃博拉消息数据集：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16,711,671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条推特消息，共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1,240,415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个用户，时间范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围从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2006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日到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日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数据集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：完整数据集在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月的子集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数据集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：数据集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去除传播不广的“冷门话题”后的数据集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聚类评价指标：归一化互信息（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NMI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5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300031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981" y="1828800"/>
            <a:ext cx="8587183" cy="45451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8518" y="1239661"/>
            <a:ext cx="10009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3.4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6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7954" y="2312487"/>
            <a:ext cx="615461" cy="3920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63969" y="3938954"/>
            <a:ext cx="8247185" cy="703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468543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54" y="1828800"/>
            <a:ext cx="8707199" cy="45978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8518" y="1239661"/>
            <a:ext cx="10009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3.4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7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5550" y="2330262"/>
            <a:ext cx="761036" cy="3920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11989" y="2321279"/>
            <a:ext cx="1671004" cy="3920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450426" y="5952388"/>
            <a:ext cx="558867" cy="29864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71393" y="5952388"/>
            <a:ext cx="558867" cy="29864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97717" y="5946527"/>
            <a:ext cx="558867" cy="29864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22074" y="5946527"/>
            <a:ext cx="558867" cy="2986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90288" y="5928942"/>
            <a:ext cx="558867" cy="2986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9494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63" y="2825054"/>
            <a:ext cx="5468577" cy="11276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22" y="2022230"/>
            <a:ext cx="4969637" cy="44882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8518" y="1239661"/>
            <a:ext cx="10009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3.4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8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438" y="4095354"/>
            <a:ext cx="5596923" cy="118003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58198" y="3428620"/>
            <a:ext cx="562707" cy="158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52336" y="4724018"/>
            <a:ext cx="562707" cy="158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8518" y="6162533"/>
            <a:ext cx="4806482" cy="341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49164" y="6144948"/>
            <a:ext cx="558867" cy="298641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21" y="1764142"/>
            <a:ext cx="5213063" cy="4261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29" y="1828829"/>
            <a:ext cx="5568348" cy="47693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8518" y="1239661"/>
            <a:ext cx="10009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3.4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9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8549" y="4466492"/>
            <a:ext cx="5169877" cy="1507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5841" y="2227029"/>
            <a:ext cx="5169877" cy="2573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582199" y="2479337"/>
            <a:ext cx="986155" cy="105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837787" y="2919046"/>
            <a:ext cx="816168" cy="134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500142" y="3229710"/>
            <a:ext cx="892366" cy="14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708832" y="3704495"/>
            <a:ext cx="816168" cy="134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336011" y="4015160"/>
            <a:ext cx="816168" cy="134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73151" y="4800600"/>
            <a:ext cx="462370" cy="1348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41876" y="5269525"/>
            <a:ext cx="462370" cy="1348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303166" y="5720866"/>
            <a:ext cx="462370" cy="1348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340271" y="4422042"/>
            <a:ext cx="664375" cy="161781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6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 advTm="176032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22839</TotalTime>
  <Words>3135</Words>
  <Application>Microsoft Office PowerPoint</Application>
  <PresentationFormat>宽屏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Cambria Math</vt:lpstr>
      <vt:lpstr>Wingdings</vt:lpstr>
      <vt:lpstr>Office Theme</vt:lpstr>
      <vt:lpstr>社交网络中的谣言检测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shixia</dc:creator>
  <cp:lastModifiedBy>admin</cp:lastModifiedBy>
  <cp:revision>1721</cp:revision>
  <dcterms:created xsi:type="dcterms:W3CDTF">2015-06-05T08:41:07Z</dcterms:created>
  <dcterms:modified xsi:type="dcterms:W3CDTF">2016-06-12T12:50:56Z</dcterms:modified>
</cp:coreProperties>
</file>