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tags/tag3.xml" ContentType="application/vnd.openxmlformats-officedocument.presentationml.tags+xml"/>
  <Override PartName="/ppt/notesSlides/notesSlide4.xml" ContentType="application/vnd.openxmlformats-officedocument.presentationml.notesSlide+xml"/>
  <Override PartName="/ppt/tags/tag4.xml" ContentType="application/vnd.openxmlformats-officedocument.presentationml.tags+xml"/>
  <Override PartName="/ppt/notesSlides/notesSlide5.xml" ContentType="application/vnd.openxmlformats-officedocument.presentationml.notesSlide+xml"/>
  <Override PartName="/ppt/tags/tag5.xml" ContentType="application/vnd.openxmlformats-officedocument.presentationml.tags+xml"/>
  <Override PartName="/ppt/notesSlides/notesSlide6.xml" ContentType="application/vnd.openxmlformats-officedocument.presentationml.notesSlide+xml"/>
  <Override PartName="/ppt/tags/tag6.xml" ContentType="application/vnd.openxmlformats-officedocument.presentationml.tags+xml"/>
  <Override PartName="/ppt/notesSlides/notesSlide7.xml" ContentType="application/vnd.openxmlformats-officedocument.presentationml.notesSlide+xml"/>
  <Override PartName="/ppt/tags/tag7.xml" ContentType="application/vnd.openxmlformats-officedocument.presentationml.tags+xml"/>
  <Override PartName="/ppt/notesSlides/notesSlide8.xml" ContentType="application/vnd.openxmlformats-officedocument.presentationml.notesSlide+xml"/>
  <Override PartName="/ppt/tags/tag8.xml" ContentType="application/vnd.openxmlformats-officedocument.presentationml.tags+xml"/>
  <Override PartName="/ppt/notesSlides/notesSlide9.xml" ContentType="application/vnd.openxmlformats-officedocument.presentationml.notesSlide+xml"/>
  <Override PartName="/ppt/tags/tag9.xml" ContentType="application/vnd.openxmlformats-officedocument.presentationml.tags+xml"/>
  <Override PartName="/ppt/notesSlides/notesSlide10.xml" ContentType="application/vnd.openxmlformats-officedocument.presentationml.notesSlide+xml"/>
  <Override PartName="/ppt/tags/tag10.xml" ContentType="application/vnd.openxmlformats-officedocument.presentationml.tags+xml"/>
  <Override PartName="/ppt/notesSlides/notesSlide11.xml" ContentType="application/vnd.openxmlformats-officedocument.presentationml.notesSlide+xml"/>
  <Override PartName="/ppt/tags/tag11.xml" ContentType="application/vnd.openxmlformats-officedocument.presentationml.tags+xml"/>
  <Override PartName="/ppt/notesSlides/notesSlide12.xml" ContentType="application/vnd.openxmlformats-officedocument.presentationml.notesSlide+xml"/>
  <Override PartName="/ppt/tags/tag12.xml" ContentType="application/vnd.openxmlformats-officedocument.presentationml.tags+xml"/>
  <Override PartName="/ppt/notesSlides/notesSlide13.xml" ContentType="application/vnd.openxmlformats-officedocument.presentationml.notesSlide+xml"/>
  <Override PartName="/ppt/tags/tag13.xml" ContentType="application/vnd.openxmlformats-officedocument.presentationml.tags+xml"/>
  <Override PartName="/ppt/notesSlides/notesSlide14.xml" ContentType="application/vnd.openxmlformats-officedocument.presentationml.notesSlide+xml"/>
  <Override PartName="/ppt/tags/tag14.xml" ContentType="application/vnd.openxmlformats-officedocument.presentationml.tags+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4">
  <p:sldMasterIdLst>
    <p:sldMasterId id="2147483672" r:id="rId1"/>
  </p:sldMasterIdLst>
  <p:notesMasterIdLst>
    <p:notesMasterId r:id="rId18"/>
  </p:notesMasterIdLst>
  <p:sldIdLst>
    <p:sldId id="258" r:id="rId2"/>
    <p:sldId id="401" r:id="rId3"/>
    <p:sldId id="402" r:id="rId4"/>
    <p:sldId id="403" r:id="rId5"/>
    <p:sldId id="404" r:id="rId6"/>
    <p:sldId id="405" r:id="rId7"/>
    <p:sldId id="406" r:id="rId8"/>
    <p:sldId id="407" r:id="rId9"/>
    <p:sldId id="408" r:id="rId10"/>
    <p:sldId id="409" r:id="rId11"/>
    <p:sldId id="410" r:id="rId12"/>
    <p:sldId id="411" r:id="rId13"/>
    <p:sldId id="412" r:id="rId14"/>
    <p:sldId id="413" r:id="rId15"/>
    <p:sldId id="414" r:id="rId16"/>
    <p:sldId id="394" r:id="rId1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A2E8"/>
    <a:srgbClr val="88D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12C8C85-51F0-491E-9774-3900AFEF0FD7}" styleName="浅色样式 2 - 强调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529" autoAdjust="0"/>
    <p:restoredTop sz="74768" autoAdjust="0"/>
  </p:normalViewPr>
  <p:slideViewPr>
    <p:cSldViewPr snapToGrid="0">
      <p:cViewPr varScale="1">
        <p:scale>
          <a:sx n="55" d="100"/>
          <a:sy n="55" d="100"/>
        </p:scale>
        <p:origin x="1194" y="78"/>
      </p:cViewPr>
      <p:guideLst>
        <p:guide orient="horz" pos="2160"/>
        <p:guide pos="3840"/>
      </p:guideLst>
    </p:cSldViewPr>
  </p:slideViewPr>
  <p:notesTextViewPr>
    <p:cViewPr>
      <p:scale>
        <a:sx n="3" d="2"/>
        <a:sy n="3" d="2"/>
      </p:scale>
      <p:origin x="0" y="0"/>
    </p:cViewPr>
  </p:notesTextViewPr>
  <p:sorterViewPr>
    <p:cViewPr>
      <p:scale>
        <a:sx n="66" d="100"/>
        <a:sy n="66" d="100"/>
      </p:scale>
      <p:origin x="0" y="0"/>
    </p:cViewPr>
  </p:sorterViewPr>
  <p:notesViewPr>
    <p:cSldViewPr snapToGrid="0">
      <p:cViewPr varScale="1">
        <p:scale>
          <a:sx n="57" d="100"/>
          <a:sy n="57" d="100"/>
        </p:scale>
        <p:origin x="2808" y="3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54D145D-813C-48A6-BC01-53AC533A4D03}" type="datetimeFigureOut">
              <a:rPr lang="en-US" smtClean="0"/>
              <a:pPr/>
              <a:t>6/12/2016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D072F31-4FCB-4D0A-9E1D-8DFC8F5310C9}" type="slidenum">
              <a:rPr lang="en-US" smtClean="0"/>
              <a:pPr/>
              <a:t>‹#›</a:t>
            </a:fld>
            <a:endParaRPr lang="en-US"/>
          </a:p>
        </p:txBody>
      </p:sp>
    </p:spTree>
    <p:extLst>
      <p:ext uri="{BB962C8B-B14F-4D97-AF65-F5344CB8AC3E}">
        <p14:creationId xmlns:p14="http://schemas.microsoft.com/office/powerpoint/2010/main" val="37218605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smtClean="0"/>
              <a:t>各位老师早上好，我即将开始我的论文答辩。我的答辩没有系统演示环节，但实验分析较多。我的论文题目是“社交网络中的谣言检测”，指导老师是刘世霞老师。答辩将按照论文的章节顺序逐步展开。</a:t>
            </a:r>
            <a:endParaRPr lang="en-US" dirty="0" smtClean="0"/>
          </a:p>
        </p:txBody>
      </p:sp>
      <p:sp>
        <p:nvSpPr>
          <p:cNvPr id="4" name="Slide Number Placeholder 3"/>
          <p:cNvSpPr>
            <a:spLocks noGrp="1"/>
          </p:cNvSpPr>
          <p:nvPr>
            <p:ph type="sldNum" sz="quarter" idx="10"/>
          </p:nvPr>
        </p:nvSpPr>
        <p:spPr/>
        <p:txBody>
          <a:bodyPr/>
          <a:lstStyle/>
          <a:p>
            <a:fld id="{A8DE1000-F7CB-4959-98C0-7CCA3D63015C}" type="slidenum">
              <a:rPr lang="en-US" smtClean="0"/>
              <a:pPr/>
              <a:t>1</a:t>
            </a:fld>
            <a:endParaRPr lang="en-US"/>
          </a:p>
        </p:txBody>
      </p:sp>
    </p:spTree>
    <p:extLst>
      <p:ext uri="{BB962C8B-B14F-4D97-AF65-F5344CB8AC3E}">
        <p14:creationId xmlns:p14="http://schemas.microsoft.com/office/powerpoint/2010/main" val="13607056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sz="1200" b="0" i="0" kern="1200" dirty="0" smtClean="0">
                <a:solidFill>
                  <a:schemeClr val="tx1"/>
                </a:solidFill>
                <a:latin typeface="+mn-lt"/>
                <a:ea typeface="+mn-ea"/>
                <a:cs typeface="+mn-cs"/>
              </a:rPr>
              <a:t>（点）第四章阐述了改进方案第二部分的特征选择技术。在进行谣言判定时，原框架仅考虑了种类很少的十几个特征，由于多样性不足，直接影响了框架的检测准确率。而本文的改进方案是，向原框架引进更多特征；但如果输入太多特征，会导致训练过拟合，因此需要特征选择技术来去除噪声的、冗余的特征。（点四下）本章介绍了框架采用的两类特征选择技术：过滤器和包装器，前者基于相关度分析，后者基于启发式搜索。（点三下）本文提出了一种将两者结合在一起的特征选择方法：以过滤器指导包装器的搜索起点，并且其搜索路径不同于传统的前向和后向搜索，是一个将两者结合的浮动式搜索。（点两下）而特征数量上，本文将原框架的</a:t>
            </a:r>
            <a:r>
              <a:rPr lang="en-US" altLang="zh-CN" sz="1200" b="0" i="0" kern="1200" dirty="0" smtClean="0">
                <a:solidFill>
                  <a:schemeClr val="tx1"/>
                </a:solidFill>
                <a:latin typeface="+mn-lt"/>
                <a:ea typeface="+mn-ea"/>
                <a:cs typeface="+mn-cs"/>
              </a:rPr>
              <a:t>15</a:t>
            </a:r>
            <a:r>
              <a:rPr lang="zh-CN" altLang="en-US" sz="1200" b="0" i="0" kern="1200" dirty="0" smtClean="0">
                <a:solidFill>
                  <a:schemeClr val="tx1"/>
                </a:solidFill>
                <a:latin typeface="+mn-lt"/>
                <a:ea typeface="+mn-ea"/>
                <a:cs typeface="+mn-cs"/>
              </a:rPr>
              <a:t>类特征拓展成</a:t>
            </a:r>
            <a:r>
              <a:rPr lang="en-US" altLang="zh-CN" sz="1200" b="0" i="0" kern="1200" dirty="0" smtClean="0">
                <a:solidFill>
                  <a:schemeClr val="tx1"/>
                </a:solidFill>
                <a:latin typeface="+mn-lt"/>
                <a:ea typeface="+mn-ea"/>
                <a:cs typeface="+mn-cs"/>
              </a:rPr>
              <a:t>45</a:t>
            </a:r>
            <a:r>
              <a:rPr lang="zh-CN" altLang="en-US" sz="1200" b="0" i="0" kern="1200" dirty="0" smtClean="0">
                <a:solidFill>
                  <a:schemeClr val="tx1"/>
                </a:solidFill>
                <a:latin typeface="+mn-lt"/>
                <a:ea typeface="+mn-ea"/>
                <a:cs typeface="+mn-cs"/>
              </a:rPr>
              <a:t>类，包括谣言检测常用的消息、用户和传播特征。</a:t>
            </a:r>
            <a:endParaRPr lang="en-US" sz="1200" b="0" i="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9D072F31-4FCB-4D0A-9E1D-8DFC8F5310C9}" type="slidenum">
              <a:rPr lang="en-US" smtClean="0">
                <a:solidFill>
                  <a:prstClr val="black"/>
                </a:solidFill>
              </a:rPr>
              <a:pPr/>
              <a:t>10</a:t>
            </a:fld>
            <a:endParaRPr lang="en-US">
              <a:solidFill>
                <a:prstClr val="black"/>
              </a:solidFill>
            </a:endParaRPr>
          </a:p>
        </p:txBody>
      </p:sp>
    </p:spTree>
    <p:extLst>
      <p:ext uri="{BB962C8B-B14F-4D97-AF65-F5344CB8AC3E}">
        <p14:creationId xmlns:p14="http://schemas.microsoft.com/office/powerpoint/2010/main" val="38488053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sz="1200" b="0" i="0" kern="1200" dirty="0" smtClean="0">
                <a:solidFill>
                  <a:schemeClr val="tx1"/>
                </a:solidFill>
                <a:latin typeface="+mn-lt"/>
                <a:ea typeface="+mn-ea"/>
                <a:cs typeface="+mn-cs"/>
              </a:rPr>
              <a:t>（点三下）第五章阐述改进方案中使用到的分类器，包括决策树和朴素贝叶斯。（点四下）并提出了对可疑度排名的改进方案，基于多分类器投票的排名方案。做法是，如果要排出前</a:t>
            </a:r>
            <a:r>
              <a:rPr lang="en-US" altLang="zh-CN" sz="1200" b="0" i="0" kern="1200" dirty="0" smtClean="0">
                <a:solidFill>
                  <a:schemeClr val="tx1"/>
                </a:solidFill>
                <a:latin typeface="+mn-lt"/>
                <a:ea typeface="+mn-ea"/>
                <a:cs typeface="+mn-cs"/>
              </a:rPr>
              <a:t>100</a:t>
            </a:r>
            <a:r>
              <a:rPr lang="zh-CN" altLang="en-US" sz="1200" b="0" i="0" kern="1200" dirty="0" smtClean="0">
                <a:solidFill>
                  <a:schemeClr val="tx1"/>
                </a:solidFill>
                <a:latin typeface="+mn-lt"/>
                <a:ea typeface="+mn-ea"/>
                <a:cs typeface="+mn-cs"/>
              </a:rPr>
              <a:t>，则先让各分类器独自选出比较可疑的前</a:t>
            </a:r>
            <a:r>
              <a:rPr lang="en-US" altLang="zh-CN" sz="1200" b="0" i="0" kern="1200" dirty="0" smtClean="0">
                <a:solidFill>
                  <a:schemeClr val="tx1"/>
                </a:solidFill>
                <a:latin typeface="+mn-lt"/>
                <a:ea typeface="+mn-ea"/>
                <a:cs typeface="+mn-cs"/>
              </a:rPr>
              <a:t>200</a:t>
            </a:r>
            <a:r>
              <a:rPr lang="zh-CN" altLang="en-US" sz="1200" b="0" i="0" kern="1200" dirty="0" smtClean="0">
                <a:solidFill>
                  <a:schemeClr val="tx1"/>
                </a:solidFill>
                <a:latin typeface="+mn-lt"/>
                <a:ea typeface="+mn-ea"/>
                <a:cs typeface="+mn-cs"/>
              </a:rPr>
              <a:t>个候选消息，对它们各投一票，最后按多分类器的总票数高低重新排出得票最高的前</a:t>
            </a:r>
            <a:r>
              <a:rPr lang="en-US" altLang="zh-CN" sz="1200" b="0" i="0" kern="1200" dirty="0" smtClean="0">
                <a:solidFill>
                  <a:schemeClr val="tx1"/>
                </a:solidFill>
                <a:latin typeface="+mn-lt"/>
                <a:ea typeface="+mn-ea"/>
                <a:cs typeface="+mn-cs"/>
              </a:rPr>
              <a:t>100</a:t>
            </a:r>
            <a:r>
              <a:rPr lang="zh-CN" altLang="en-US" sz="1200" b="0" i="0" kern="1200" dirty="0" smtClean="0">
                <a:solidFill>
                  <a:schemeClr val="tx1"/>
                </a:solidFill>
                <a:latin typeface="+mn-lt"/>
                <a:ea typeface="+mn-ea"/>
                <a:cs typeface="+mn-cs"/>
              </a:rPr>
              <a:t>个候选。其优点在于用“集体决策”的方式，抹去了个别分类器的“偏见”，能将典型的谣言消息集中排在最前面。</a:t>
            </a:r>
            <a:endParaRPr lang="en-US" sz="1200" b="0" i="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9D072F31-4FCB-4D0A-9E1D-8DFC8F5310C9}" type="slidenum">
              <a:rPr lang="en-US" smtClean="0">
                <a:solidFill>
                  <a:prstClr val="black"/>
                </a:solidFill>
              </a:rPr>
              <a:pPr/>
              <a:t>11</a:t>
            </a:fld>
            <a:endParaRPr lang="en-US">
              <a:solidFill>
                <a:prstClr val="black"/>
              </a:solidFill>
            </a:endParaRPr>
          </a:p>
        </p:txBody>
      </p:sp>
    </p:spTree>
    <p:extLst>
      <p:ext uri="{BB962C8B-B14F-4D97-AF65-F5344CB8AC3E}">
        <p14:creationId xmlns:p14="http://schemas.microsoft.com/office/powerpoint/2010/main" val="27752352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sz="1200" b="0" i="0" kern="1200" dirty="0" smtClean="0">
                <a:solidFill>
                  <a:schemeClr val="tx1"/>
                </a:solidFill>
                <a:latin typeface="+mn-lt"/>
                <a:ea typeface="+mn-ea"/>
                <a:cs typeface="+mn-cs"/>
              </a:rPr>
              <a:t>（点）本章共两个实验。（点三下）实验一的基本任务是分类，使用数据集</a:t>
            </a:r>
            <a:r>
              <a:rPr lang="en-US" altLang="zh-CN" sz="1200" b="0" i="0" kern="1200" dirty="0" smtClean="0">
                <a:solidFill>
                  <a:schemeClr val="tx1"/>
                </a:solidFill>
                <a:latin typeface="+mn-lt"/>
                <a:ea typeface="+mn-ea"/>
                <a:cs typeface="+mn-cs"/>
              </a:rPr>
              <a:t>A</a:t>
            </a:r>
            <a:r>
              <a:rPr lang="zh-CN" altLang="en-US" sz="1200" b="0" i="0" kern="1200" dirty="0" smtClean="0">
                <a:solidFill>
                  <a:schemeClr val="tx1"/>
                </a:solidFill>
                <a:latin typeface="+mn-lt"/>
                <a:ea typeface="+mn-ea"/>
                <a:cs typeface="+mn-cs"/>
              </a:rPr>
              <a:t>，评估指标是全类别准确率</a:t>
            </a:r>
            <a:r>
              <a:rPr lang="en-US" altLang="zh-CN" sz="1200" b="0" i="0" kern="1200" dirty="0" smtClean="0">
                <a:solidFill>
                  <a:schemeClr val="tx1"/>
                </a:solidFill>
                <a:latin typeface="+mn-lt"/>
                <a:ea typeface="+mn-ea"/>
                <a:cs typeface="+mn-cs"/>
              </a:rPr>
              <a:t>accuracy</a:t>
            </a:r>
            <a:r>
              <a:rPr lang="zh-CN" altLang="en-US" sz="1200" b="0" i="0" kern="1200" dirty="0" smtClean="0">
                <a:solidFill>
                  <a:schemeClr val="tx1"/>
                </a:solidFill>
                <a:latin typeface="+mn-lt"/>
                <a:ea typeface="+mn-ea"/>
                <a:cs typeface="+mn-cs"/>
              </a:rPr>
              <a:t>，谣言准确率</a:t>
            </a:r>
            <a:r>
              <a:rPr lang="en-US" altLang="zh-CN" sz="1200" b="0" i="0" kern="1200" dirty="0" smtClean="0">
                <a:solidFill>
                  <a:schemeClr val="tx1"/>
                </a:solidFill>
                <a:latin typeface="+mn-lt"/>
                <a:ea typeface="+mn-ea"/>
                <a:cs typeface="+mn-cs"/>
              </a:rPr>
              <a:t>precision</a:t>
            </a:r>
            <a:r>
              <a:rPr lang="zh-CN" altLang="en-US" sz="1200" b="0" i="0" kern="1200" dirty="0" smtClean="0">
                <a:solidFill>
                  <a:schemeClr val="tx1"/>
                </a:solidFill>
                <a:latin typeface="+mn-lt"/>
                <a:ea typeface="+mn-ea"/>
                <a:cs typeface="+mn-cs"/>
              </a:rPr>
              <a:t>和谣言</a:t>
            </a:r>
            <a:r>
              <a:rPr lang="en-US" altLang="zh-CN" sz="1200" b="0" i="0" kern="1200" dirty="0" smtClean="0">
                <a:solidFill>
                  <a:schemeClr val="tx1"/>
                </a:solidFill>
                <a:latin typeface="+mn-lt"/>
                <a:ea typeface="+mn-ea"/>
                <a:cs typeface="+mn-cs"/>
              </a:rPr>
              <a:t>F1</a:t>
            </a:r>
            <a:r>
              <a:rPr lang="zh-CN" altLang="en-US" sz="1200" b="0" i="0" kern="1200" dirty="0" smtClean="0">
                <a:solidFill>
                  <a:schemeClr val="tx1"/>
                </a:solidFill>
                <a:latin typeface="+mn-lt"/>
                <a:ea typeface="+mn-ea"/>
                <a:cs typeface="+mn-cs"/>
              </a:rPr>
              <a:t>度量，评估方法是</a:t>
            </a:r>
            <a:r>
              <a:rPr lang="en-US" altLang="zh-CN" sz="1200" b="0" i="0" kern="1200" dirty="0" smtClean="0">
                <a:solidFill>
                  <a:schemeClr val="tx1"/>
                </a:solidFill>
                <a:latin typeface="+mn-lt"/>
                <a:ea typeface="+mn-ea"/>
                <a:cs typeface="+mn-cs"/>
              </a:rPr>
              <a:t>10</a:t>
            </a:r>
            <a:r>
              <a:rPr lang="zh-CN" altLang="en-US" sz="1200" b="0" i="0" kern="1200" dirty="0" smtClean="0">
                <a:solidFill>
                  <a:schemeClr val="tx1"/>
                </a:solidFill>
                <a:latin typeface="+mn-lt"/>
                <a:ea typeface="+mn-ea"/>
                <a:cs typeface="+mn-cs"/>
              </a:rPr>
              <a:t>折交叉验证。（点）表中最左边一列是分类器，</a:t>
            </a:r>
            <a:r>
              <a:rPr lang="en-US" altLang="zh-CN" sz="1200" b="0" i="0" kern="1200" dirty="0" smtClean="0">
                <a:solidFill>
                  <a:schemeClr val="tx1"/>
                </a:solidFill>
                <a:latin typeface="+mn-lt"/>
                <a:ea typeface="+mn-ea"/>
                <a:cs typeface="+mn-cs"/>
              </a:rPr>
              <a:t>DT</a:t>
            </a:r>
            <a:r>
              <a:rPr lang="zh-CN" altLang="en-US" sz="1200" b="0" i="0" kern="1200" dirty="0" smtClean="0">
                <a:solidFill>
                  <a:schemeClr val="tx1"/>
                </a:solidFill>
                <a:latin typeface="+mn-lt"/>
                <a:ea typeface="+mn-ea"/>
                <a:cs typeface="+mn-cs"/>
              </a:rPr>
              <a:t>是决策树，</a:t>
            </a:r>
            <a:r>
              <a:rPr lang="en-US" altLang="zh-CN" sz="1200" b="0" i="0" kern="1200" dirty="0" smtClean="0">
                <a:solidFill>
                  <a:schemeClr val="tx1"/>
                </a:solidFill>
                <a:latin typeface="+mn-lt"/>
                <a:ea typeface="+mn-ea"/>
                <a:cs typeface="+mn-cs"/>
              </a:rPr>
              <a:t>NB</a:t>
            </a:r>
            <a:r>
              <a:rPr lang="zh-CN" altLang="en-US" sz="1200" b="0" i="0" kern="1200" dirty="0" smtClean="0">
                <a:solidFill>
                  <a:schemeClr val="tx1"/>
                </a:solidFill>
                <a:latin typeface="+mn-lt"/>
                <a:ea typeface="+mn-ea"/>
                <a:cs typeface="+mn-cs"/>
              </a:rPr>
              <a:t>是朴素贝叶斯，加了</a:t>
            </a:r>
            <a:r>
              <a:rPr lang="en-US" altLang="zh-CN" sz="1200" b="0" i="0" kern="1200" dirty="0" smtClean="0">
                <a:solidFill>
                  <a:schemeClr val="tx1"/>
                </a:solidFill>
                <a:latin typeface="+mn-lt"/>
                <a:ea typeface="+mn-ea"/>
                <a:cs typeface="+mn-cs"/>
              </a:rPr>
              <a:t>-V</a:t>
            </a:r>
            <a:r>
              <a:rPr lang="zh-CN" altLang="en-US" sz="1200" b="0" i="0" kern="1200" dirty="0" smtClean="0">
                <a:solidFill>
                  <a:schemeClr val="tx1"/>
                </a:solidFill>
                <a:latin typeface="+mn-lt"/>
                <a:ea typeface="+mn-ea"/>
                <a:cs typeface="+mn-cs"/>
              </a:rPr>
              <a:t>的是采用了多分类器共同投票的复合分类器。对于谣言检测框架，主要看的指标是最后一列的谣言</a:t>
            </a:r>
            <a:r>
              <a:rPr lang="en-US" altLang="zh-CN" sz="1200" b="0" i="0" kern="1200" dirty="0" smtClean="0">
                <a:solidFill>
                  <a:schemeClr val="tx1"/>
                </a:solidFill>
                <a:latin typeface="+mn-lt"/>
                <a:ea typeface="+mn-ea"/>
                <a:cs typeface="+mn-cs"/>
              </a:rPr>
              <a:t>F1</a:t>
            </a:r>
            <a:r>
              <a:rPr lang="zh-CN" altLang="en-US" sz="1200" b="0" i="0" kern="1200" dirty="0" smtClean="0">
                <a:solidFill>
                  <a:schemeClr val="tx1"/>
                </a:solidFill>
                <a:latin typeface="+mn-lt"/>
                <a:ea typeface="+mn-ea"/>
                <a:cs typeface="+mn-cs"/>
              </a:rPr>
              <a:t>度量。（点）表中可以看到，使用原框架</a:t>
            </a:r>
            <a:r>
              <a:rPr lang="en-US" altLang="zh-CN" sz="1200" b="0" i="0" kern="1200" dirty="0" smtClean="0">
                <a:solidFill>
                  <a:schemeClr val="tx1"/>
                </a:solidFill>
                <a:latin typeface="+mn-lt"/>
                <a:ea typeface="+mn-ea"/>
                <a:cs typeface="+mn-cs"/>
              </a:rPr>
              <a:t>15</a:t>
            </a:r>
            <a:r>
              <a:rPr lang="zh-CN" altLang="en-US" sz="1200" b="0" i="0" kern="1200" dirty="0" smtClean="0">
                <a:solidFill>
                  <a:schemeClr val="tx1"/>
                </a:solidFill>
                <a:latin typeface="+mn-lt"/>
                <a:ea typeface="+mn-ea"/>
                <a:cs typeface="+mn-cs"/>
              </a:rPr>
              <a:t>类或新框架全</a:t>
            </a:r>
            <a:r>
              <a:rPr lang="en-US" altLang="zh-CN" sz="1200" b="0" i="0" kern="1200" dirty="0" smtClean="0">
                <a:solidFill>
                  <a:schemeClr val="tx1"/>
                </a:solidFill>
                <a:latin typeface="+mn-lt"/>
                <a:ea typeface="+mn-ea"/>
                <a:cs typeface="+mn-cs"/>
              </a:rPr>
              <a:t>45</a:t>
            </a:r>
            <a:r>
              <a:rPr lang="zh-CN" altLang="en-US" sz="1200" b="0" i="0" kern="1200" dirty="0" smtClean="0">
                <a:solidFill>
                  <a:schemeClr val="tx1"/>
                </a:solidFill>
                <a:latin typeface="+mn-lt"/>
                <a:ea typeface="+mn-ea"/>
                <a:cs typeface="+mn-cs"/>
              </a:rPr>
              <a:t>类特征的表现都不好，而引入了各类特征选择技术后，</a:t>
            </a:r>
            <a:r>
              <a:rPr lang="en-US" altLang="zh-CN" sz="1200" b="0" i="0" kern="1200" dirty="0" smtClean="0">
                <a:solidFill>
                  <a:schemeClr val="tx1"/>
                </a:solidFill>
                <a:latin typeface="+mn-lt"/>
                <a:ea typeface="+mn-ea"/>
                <a:cs typeface="+mn-cs"/>
              </a:rPr>
              <a:t>F1</a:t>
            </a:r>
            <a:r>
              <a:rPr lang="zh-CN" altLang="en-US" sz="1200" b="0" i="0" kern="1200" dirty="0" smtClean="0">
                <a:solidFill>
                  <a:schemeClr val="tx1"/>
                </a:solidFill>
                <a:latin typeface="+mn-lt"/>
                <a:ea typeface="+mn-ea"/>
                <a:cs typeface="+mn-cs"/>
              </a:rPr>
              <a:t>度量有了明显的提高，说明改进方案的有效性。（点）而本文提出的浮动包装器特征选择技术，其表现在两类分类器中排名第一和第三，（点）说明浮动包装器在分类任务中有一定的优势。（点）而多分类器共同投票技术，在分类任务下表现很好，比绝大部分子分类器准确率更高。</a:t>
            </a:r>
            <a:endParaRPr lang="en-US" altLang="zh-CN" sz="1200" b="0" i="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9D072F31-4FCB-4D0A-9E1D-8DFC8F5310C9}" type="slidenum">
              <a:rPr lang="en-US" smtClean="0">
                <a:solidFill>
                  <a:prstClr val="black"/>
                </a:solidFill>
              </a:rPr>
              <a:pPr/>
              <a:t>12</a:t>
            </a:fld>
            <a:endParaRPr lang="en-US">
              <a:solidFill>
                <a:prstClr val="black"/>
              </a:solidFill>
            </a:endParaRPr>
          </a:p>
        </p:txBody>
      </p:sp>
    </p:spTree>
    <p:extLst>
      <p:ext uri="{BB962C8B-B14F-4D97-AF65-F5344CB8AC3E}">
        <p14:creationId xmlns:p14="http://schemas.microsoft.com/office/powerpoint/2010/main" val="38791056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sz="1200" b="0" i="0" kern="1200" dirty="0" smtClean="0">
                <a:solidFill>
                  <a:schemeClr val="tx1"/>
                </a:solidFill>
                <a:latin typeface="+mn-lt"/>
                <a:ea typeface="+mn-ea"/>
                <a:cs typeface="+mn-cs"/>
              </a:rPr>
              <a:t>而实验二更贴近真实应用场景，其任务是可疑度排名。（点三下）使用的数据集是完整的埃博拉数据集。评估指标是</a:t>
            </a:r>
            <a:r>
              <a:rPr lang="en-US" altLang="zh-CN" sz="1200" b="0" i="0" kern="1200" dirty="0" smtClean="0">
                <a:solidFill>
                  <a:schemeClr val="tx1"/>
                </a:solidFill>
                <a:latin typeface="+mn-lt"/>
                <a:ea typeface="+mn-ea"/>
                <a:cs typeface="+mn-cs"/>
              </a:rPr>
              <a:t>Top-N</a:t>
            </a:r>
            <a:r>
              <a:rPr lang="zh-CN" altLang="en-US" sz="1200" b="0" i="0" kern="1200" dirty="0" smtClean="0">
                <a:solidFill>
                  <a:schemeClr val="tx1"/>
                </a:solidFill>
                <a:latin typeface="+mn-lt"/>
                <a:ea typeface="+mn-ea"/>
                <a:cs typeface="+mn-cs"/>
              </a:rPr>
              <a:t>准确率。（点）对实验表格我们可以先直接关注最后一列的</a:t>
            </a:r>
            <a:r>
              <a:rPr lang="en-US" altLang="zh-CN" sz="1200" b="0" i="0" kern="1200" dirty="0" smtClean="0">
                <a:solidFill>
                  <a:schemeClr val="tx1"/>
                </a:solidFill>
                <a:latin typeface="+mn-lt"/>
                <a:ea typeface="+mn-ea"/>
                <a:cs typeface="+mn-cs"/>
              </a:rPr>
              <a:t>Top-100</a:t>
            </a:r>
            <a:r>
              <a:rPr lang="zh-CN" altLang="en-US" sz="1200" b="0" i="0" kern="1200" dirty="0" smtClean="0">
                <a:solidFill>
                  <a:schemeClr val="tx1"/>
                </a:solidFill>
                <a:latin typeface="+mn-lt"/>
                <a:ea typeface="+mn-ea"/>
                <a:cs typeface="+mn-cs"/>
              </a:rPr>
              <a:t>准确率。（点）同样，使用原框架</a:t>
            </a:r>
            <a:r>
              <a:rPr lang="en-US" altLang="zh-CN" sz="1200" b="0" i="0" kern="1200" dirty="0" smtClean="0">
                <a:solidFill>
                  <a:schemeClr val="tx1"/>
                </a:solidFill>
                <a:latin typeface="+mn-lt"/>
                <a:ea typeface="+mn-ea"/>
                <a:cs typeface="+mn-cs"/>
              </a:rPr>
              <a:t>15</a:t>
            </a:r>
            <a:r>
              <a:rPr lang="zh-CN" altLang="en-US" sz="1200" b="0" i="0" kern="1200" dirty="0" smtClean="0">
                <a:solidFill>
                  <a:schemeClr val="tx1"/>
                </a:solidFill>
                <a:latin typeface="+mn-lt"/>
                <a:ea typeface="+mn-ea"/>
                <a:cs typeface="+mn-cs"/>
              </a:rPr>
              <a:t>类或新框架全</a:t>
            </a:r>
            <a:r>
              <a:rPr lang="en-US" altLang="zh-CN" sz="1200" b="0" i="0" kern="1200" dirty="0" smtClean="0">
                <a:solidFill>
                  <a:schemeClr val="tx1"/>
                </a:solidFill>
                <a:latin typeface="+mn-lt"/>
                <a:ea typeface="+mn-ea"/>
                <a:cs typeface="+mn-cs"/>
              </a:rPr>
              <a:t>45</a:t>
            </a:r>
            <a:r>
              <a:rPr lang="zh-CN" altLang="en-US" sz="1200" b="0" i="0" kern="1200" dirty="0" smtClean="0">
                <a:solidFill>
                  <a:schemeClr val="tx1"/>
                </a:solidFill>
                <a:latin typeface="+mn-lt"/>
                <a:ea typeface="+mn-ea"/>
                <a:cs typeface="+mn-cs"/>
              </a:rPr>
              <a:t>类特征的表现都不好，而加入了各类特征选择技术后，</a:t>
            </a:r>
            <a:r>
              <a:rPr lang="en-US" altLang="zh-CN" sz="1200" b="0" i="0" kern="1200" dirty="0" smtClean="0">
                <a:solidFill>
                  <a:schemeClr val="tx1"/>
                </a:solidFill>
                <a:latin typeface="+mn-lt"/>
                <a:ea typeface="+mn-ea"/>
                <a:cs typeface="+mn-cs"/>
              </a:rPr>
              <a:t>Top-100</a:t>
            </a:r>
            <a:r>
              <a:rPr lang="zh-CN" altLang="en-US" sz="1200" b="0" i="0" kern="1200" dirty="0" smtClean="0">
                <a:solidFill>
                  <a:schemeClr val="tx1"/>
                </a:solidFill>
                <a:latin typeface="+mn-lt"/>
                <a:ea typeface="+mn-ea"/>
                <a:cs typeface="+mn-cs"/>
              </a:rPr>
              <a:t>准确率有了明显提高。（点）而本文提出的浮动包装器特征选择技术，在两种分类器下分别排名第一和第二。至于多分类器投票排名方案，本实验充分显示了其优越性。（点）无论是利用了</a:t>
            </a:r>
            <a:r>
              <a:rPr lang="en-US" altLang="zh-CN" sz="1200" b="0" i="0" kern="1200" dirty="0" smtClean="0">
                <a:solidFill>
                  <a:schemeClr val="tx1"/>
                </a:solidFill>
                <a:latin typeface="+mn-lt"/>
                <a:ea typeface="+mn-ea"/>
                <a:cs typeface="+mn-cs"/>
              </a:rPr>
              <a:t>6</a:t>
            </a:r>
            <a:r>
              <a:rPr lang="zh-CN" altLang="en-US" sz="1200" b="0" i="0" kern="1200" dirty="0" smtClean="0">
                <a:solidFill>
                  <a:schemeClr val="tx1"/>
                </a:solidFill>
                <a:latin typeface="+mn-lt"/>
                <a:ea typeface="+mn-ea"/>
                <a:cs typeface="+mn-cs"/>
              </a:rPr>
              <a:t>决策树共同排名，还是</a:t>
            </a:r>
            <a:r>
              <a:rPr lang="en-US" altLang="zh-CN" sz="1200" b="0" i="0" kern="1200" dirty="0" smtClean="0">
                <a:solidFill>
                  <a:schemeClr val="tx1"/>
                </a:solidFill>
                <a:latin typeface="+mn-lt"/>
                <a:ea typeface="+mn-ea"/>
                <a:cs typeface="+mn-cs"/>
              </a:rPr>
              <a:t>6</a:t>
            </a:r>
            <a:r>
              <a:rPr lang="zh-CN" altLang="en-US" sz="1200" b="0" i="0" kern="1200" dirty="0" smtClean="0">
                <a:solidFill>
                  <a:schemeClr val="tx1"/>
                </a:solidFill>
                <a:latin typeface="+mn-lt"/>
                <a:ea typeface="+mn-ea"/>
                <a:cs typeface="+mn-cs"/>
              </a:rPr>
              <a:t>朴素贝叶斯共同排名，他们比其它方案的</a:t>
            </a:r>
            <a:r>
              <a:rPr lang="en-US" altLang="zh-CN" sz="1200" b="0" i="0" kern="1200" dirty="0" smtClean="0">
                <a:solidFill>
                  <a:schemeClr val="tx1"/>
                </a:solidFill>
                <a:latin typeface="+mn-lt"/>
                <a:ea typeface="+mn-ea"/>
                <a:cs typeface="+mn-cs"/>
              </a:rPr>
              <a:t>Top-100</a:t>
            </a:r>
            <a:r>
              <a:rPr lang="zh-CN" altLang="en-US" sz="1200" b="0" i="0" kern="1200" dirty="0" smtClean="0">
                <a:solidFill>
                  <a:schemeClr val="tx1"/>
                </a:solidFill>
                <a:latin typeface="+mn-lt"/>
                <a:ea typeface="+mn-ea"/>
                <a:cs typeface="+mn-cs"/>
              </a:rPr>
              <a:t>准确率都要高很多。（点）另外值得注意的是他们的</a:t>
            </a:r>
            <a:r>
              <a:rPr lang="en-US" altLang="zh-CN" sz="1200" b="0" i="0" kern="1200" dirty="0" smtClean="0">
                <a:solidFill>
                  <a:schemeClr val="tx1"/>
                </a:solidFill>
                <a:latin typeface="+mn-lt"/>
                <a:ea typeface="+mn-ea"/>
                <a:cs typeface="+mn-cs"/>
              </a:rPr>
              <a:t>Top-20</a:t>
            </a:r>
            <a:r>
              <a:rPr lang="zh-CN" altLang="en-US" sz="1200" b="0" i="0" kern="1200" dirty="0" smtClean="0">
                <a:solidFill>
                  <a:schemeClr val="tx1"/>
                </a:solidFill>
                <a:latin typeface="+mn-lt"/>
                <a:ea typeface="+mn-ea"/>
                <a:cs typeface="+mn-cs"/>
              </a:rPr>
              <a:t>准确率都很高，其中最优方案的</a:t>
            </a:r>
            <a:r>
              <a:rPr lang="en-US" altLang="zh-CN" sz="1200" b="0" i="0" kern="1200" dirty="0" smtClean="0">
                <a:solidFill>
                  <a:schemeClr val="tx1"/>
                </a:solidFill>
                <a:latin typeface="+mn-lt"/>
                <a:ea typeface="+mn-ea"/>
                <a:cs typeface="+mn-cs"/>
              </a:rPr>
              <a:t>Top-20</a:t>
            </a:r>
            <a:r>
              <a:rPr lang="zh-CN" altLang="en-US" sz="1200" b="0" i="0" kern="1200" dirty="0" smtClean="0">
                <a:solidFill>
                  <a:schemeClr val="tx1"/>
                </a:solidFill>
                <a:latin typeface="+mn-lt"/>
                <a:ea typeface="+mn-ea"/>
                <a:cs typeface="+mn-cs"/>
              </a:rPr>
              <a:t>谣言准确率更是高达</a:t>
            </a:r>
            <a:r>
              <a:rPr lang="en-US" altLang="zh-CN" sz="1200" b="0" i="0" kern="1200" dirty="0" smtClean="0">
                <a:solidFill>
                  <a:schemeClr val="tx1"/>
                </a:solidFill>
                <a:latin typeface="+mn-lt"/>
                <a:ea typeface="+mn-ea"/>
                <a:cs typeface="+mn-cs"/>
              </a:rPr>
              <a:t>90%</a:t>
            </a:r>
            <a:r>
              <a:rPr lang="zh-CN" altLang="en-US" sz="1200" b="0" i="0" kern="1200" dirty="0" smtClean="0">
                <a:solidFill>
                  <a:schemeClr val="tx1"/>
                </a:solidFill>
                <a:latin typeface="+mn-lt"/>
                <a:ea typeface="+mn-ea"/>
                <a:cs typeface="+mn-cs"/>
              </a:rPr>
              <a:t>。这并不是偶然，而是多分类器投票排名方案能通过“集体决策”的方式将可疑度高的真谣言重新排在最前面。这种改变候选谣言分布的特性非常有利于框架的真实应用场景：由于人力、时间有限，对候选消息仅能人工审核排在最前面的一些，因此这部分消息的准确率越高，越能提高审核效率。所以说新的排名方法有利于提高框架的实用性。</a:t>
            </a:r>
            <a:endParaRPr lang="en-US" altLang="zh-CN" sz="1200" b="0" i="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9D072F31-4FCB-4D0A-9E1D-8DFC8F5310C9}" type="slidenum">
              <a:rPr lang="en-US" smtClean="0">
                <a:solidFill>
                  <a:prstClr val="black"/>
                </a:solidFill>
              </a:rPr>
              <a:pPr/>
              <a:t>13</a:t>
            </a:fld>
            <a:endParaRPr lang="en-US">
              <a:solidFill>
                <a:prstClr val="black"/>
              </a:solidFill>
            </a:endParaRPr>
          </a:p>
        </p:txBody>
      </p:sp>
    </p:spTree>
    <p:extLst>
      <p:ext uri="{BB962C8B-B14F-4D97-AF65-F5344CB8AC3E}">
        <p14:creationId xmlns:p14="http://schemas.microsoft.com/office/powerpoint/2010/main" val="37850480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sz="1200" b="0" i="0" kern="1200" dirty="0" smtClean="0">
                <a:solidFill>
                  <a:schemeClr val="tx1"/>
                </a:solidFill>
                <a:latin typeface="+mn-lt"/>
                <a:ea typeface="+mn-ea"/>
                <a:cs typeface="+mn-cs"/>
              </a:rPr>
              <a:t>（点三下）最后，本文检查了框架检测出的谣言实例。这些谣言话题的</a:t>
            </a:r>
            <a:r>
              <a:rPr lang="zh-CN" altLang="en-US" sz="1200" b="0" i="0" kern="1200" baseline="0" dirty="0" smtClean="0">
                <a:solidFill>
                  <a:schemeClr val="tx1"/>
                </a:solidFill>
                <a:latin typeface="+mn-lt"/>
                <a:ea typeface="+mn-ea"/>
                <a:cs typeface="+mn-cs"/>
              </a:rPr>
              <a:t>范围</a:t>
            </a:r>
            <a:r>
              <a:rPr lang="zh-CN" altLang="zh-CN" sz="1200" kern="1200" dirty="0" smtClean="0">
                <a:solidFill>
                  <a:schemeClr val="tx1"/>
                </a:solidFill>
                <a:effectLst/>
                <a:latin typeface="+mn-lt"/>
                <a:ea typeface="+mn-ea"/>
                <a:cs typeface="+mn-cs"/>
              </a:rPr>
              <a:t>广阔</a:t>
            </a:r>
            <a:r>
              <a:rPr lang="zh-CN" altLang="en-US" sz="1200" kern="1200" dirty="0" smtClean="0">
                <a:solidFill>
                  <a:schemeClr val="tx1"/>
                </a:solidFill>
                <a:effectLst/>
                <a:latin typeface="+mn-lt"/>
                <a:ea typeface="+mn-ea"/>
                <a:cs typeface="+mn-cs"/>
              </a:rPr>
              <a:t>，这进一步说明本框架是一项相当实用的谣言检测技术。以上是第五章的全部。</a:t>
            </a:r>
            <a:endParaRPr lang="en-US" altLang="zh-CN" sz="1200" b="0" i="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9D072F31-4FCB-4D0A-9E1D-8DFC8F5310C9}" type="slidenum">
              <a:rPr lang="en-US" smtClean="0">
                <a:solidFill>
                  <a:prstClr val="black"/>
                </a:solidFill>
              </a:rPr>
              <a:pPr/>
              <a:t>14</a:t>
            </a:fld>
            <a:endParaRPr lang="en-US">
              <a:solidFill>
                <a:prstClr val="black"/>
              </a:solidFill>
            </a:endParaRPr>
          </a:p>
        </p:txBody>
      </p:sp>
    </p:spTree>
    <p:extLst>
      <p:ext uri="{BB962C8B-B14F-4D97-AF65-F5344CB8AC3E}">
        <p14:creationId xmlns:p14="http://schemas.microsoft.com/office/powerpoint/2010/main" val="16717076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sz="1200" b="0" i="0" kern="1200" dirty="0" smtClean="0">
                <a:solidFill>
                  <a:schemeClr val="tx1"/>
                </a:solidFill>
                <a:latin typeface="+mn-lt"/>
                <a:ea typeface="+mn-ea"/>
                <a:cs typeface="+mn-cs"/>
              </a:rPr>
              <a:t>（点）第六章，总结与展望。这里仅进行总结</a:t>
            </a:r>
            <a:r>
              <a:rPr lang="zh-CN" altLang="en-US" sz="1200" b="0" i="0" kern="1200" dirty="0" smtClean="0">
                <a:solidFill>
                  <a:schemeClr val="tx1"/>
                </a:solidFill>
                <a:latin typeface="+mn-lt"/>
                <a:ea typeface="+mn-ea"/>
                <a:cs typeface="+mn-cs"/>
                <a:sym typeface="Wingdings" panose="05000000000000000000" pitchFamily="2" charset="2"/>
              </a:rPr>
              <a:t>（点）</a:t>
            </a:r>
            <a:r>
              <a:rPr lang="zh-CN" altLang="en-US" sz="1200" b="0" i="0" kern="1200" dirty="0" smtClean="0">
                <a:solidFill>
                  <a:schemeClr val="tx1"/>
                </a:solidFill>
                <a:latin typeface="+mn-lt"/>
                <a:ea typeface="+mn-ea"/>
                <a:cs typeface="+mn-cs"/>
              </a:rPr>
              <a:t>本文基于一个已有的谣言检测框架，对它的两点不足进行改进，（点）改进方案第一部分，话题聚类中讨论了</a:t>
            </a:r>
            <a:r>
              <a:rPr lang="en-US" altLang="zh-CN" sz="1200" b="0" i="0" kern="1200" dirty="0" smtClean="0">
                <a:solidFill>
                  <a:schemeClr val="tx1"/>
                </a:solidFill>
                <a:latin typeface="+mn-lt"/>
                <a:ea typeface="+mn-ea"/>
                <a:cs typeface="+mn-cs"/>
              </a:rPr>
              <a:t>6</a:t>
            </a:r>
            <a:r>
              <a:rPr lang="zh-CN" altLang="en-US" sz="1200" b="0" i="0" kern="1200" dirty="0" smtClean="0">
                <a:solidFill>
                  <a:schemeClr val="tx1"/>
                </a:solidFill>
                <a:latin typeface="+mn-lt"/>
                <a:ea typeface="+mn-ea"/>
                <a:cs typeface="+mn-cs"/>
              </a:rPr>
              <a:t>种相似度度量，引入了加权相似度，讨论了权重配比方案；（点）方案第二部分在可疑度排名上引入了更多特征和特征选择技术，提出了一种新的特征选择方法和一种新的可疑度排名方法。（点）大量实验说明了本文改进方案和新方法的有效性与实用性。</a:t>
            </a:r>
            <a:endParaRPr lang="en-US" sz="1200" b="0" i="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9D072F31-4FCB-4D0A-9E1D-8DFC8F5310C9}" type="slidenum">
              <a:rPr lang="en-US" smtClean="0"/>
              <a:pPr/>
              <a:t>15</a:t>
            </a:fld>
            <a:endParaRPr lang="en-US"/>
          </a:p>
        </p:txBody>
      </p:sp>
    </p:spTree>
    <p:extLst>
      <p:ext uri="{BB962C8B-B14F-4D97-AF65-F5344CB8AC3E}">
        <p14:creationId xmlns:p14="http://schemas.microsoft.com/office/powerpoint/2010/main" val="15443471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以上就是我答辩的全部内容，欢迎提问。</a:t>
            </a:r>
            <a:endParaRPr lang="zh-CN" altLang="en-US" dirty="0"/>
          </a:p>
        </p:txBody>
      </p:sp>
      <p:sp>
        <p:nvSpPr>
          <p:cNvPr id="4" name="灯片编号占位符 3"/>
          <p:cNvSpPr>
            <a:spLocks noGrp="1"/>
          </p:cNvSpPr>
          <p:nvPr>
            <p:ph type="sldNum" sz="quarter" idx="10"/>
          </p:nvPr>
        </p:nvSpPr>
        <p:spPr/>
        <p:txBody>
          <a:bodyPr/>
          <a:lstStyle/>
          <a:p>
            <a:fld id="{9D072F31-4FCB-4D0A-9E1D-8DFC8F5310C9}" type="slidenum">
              <a:rPr lang="en-US" smtClean="0"/>
              <a:pPr/>
              <a:t>16</a:t>
            </a:fld>
            <a:endParaRPr lang="en-US"/>
          </a:p>
        </p:txBody>
      </p:sp>
    </p:spTree>
    <p:extLst>
      <p:ext uri="{BB962C8B-B14F-4D97-AF65-F5344CB8AC3E}">
        <p14:creationId xmlns:p14="http://schemas.microsoft.com/office/powerpoint/2010/main" val="28027845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sz="1200" b="0" i="0" kern="1200" dirty="0" smtClean="0">
                <a:solidFill>
                  <a:schemeClr val="tx1"/>
                </a:solidFill>
                <a:latin typeface="+mn-lt"/>
                <a:ea typeface="+mn-ea"/>
                <a:cs typeface="+mn-cs"/>
              </a:rPr>
              <a:t>第一章，引言。在这一章，本文主要介绍了社交网络中的谣言和谣言检测技术，以及此类技术面临的两个挑战。第一，此类技术检测出的谣言候选消息，它们讨论相同话题的重复率过高。由于实际应用中检测出来的候选消息还需要人工审核，看是不是真谣言，然后才能进行辟谣或者追责。如果检测出来的很多候选消息讨论的是一个谣言话题，那么审查员将重复审核这些话题，这将大大增加审核的时间成本。因此，理想的情况是检测出的每一类候选消息代表一个候选的话题。而第二个挑战，就是谣言检测技术的准确率不高。</a:t>
            </a:r>
            <a:endParaRPr lang="en-US" sz="1200" b="0" i="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9D072F31-4FCB-4D0A-9E1D-8DFC8F5310C9}" type="slidenum">
              <a:rPr lang="en-US" smtClean="0"/>
              <a:pPr/>
              <a:t>2</a:t>
            </a:fld>
            <a:endParaRPr lang="en-US"/>
          </a:p>
        </p:txBody>
      </p:sp>
    </p:spTree>
    <p:extLst>
      <p:ext uri="{BB962C8B-B14F-4D97-AF65-F5344CB8AC3E}">
        <p14:creationId xmlns:p14="http://schemas.microsoft.com/office/powerpoint/2010/main" val="17816471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sz="1200" b="0" i="0" kern="1200" dirty="0" smtClean="0">
                <a:solidFill>
                  <a:schemeClr val="tx1"/>
                </a:solidFill>
                <a:latin typeface="+mn-lt"/>
                <a:ea typeface="+mn-ea"/>
                <a:cs typeface="+mn-cs"/>
              </a:rPr>
              <a:t>第二章介绍了本文的检测方法。本文基于一个已有工作的谣言检测框架对其进行了提高和改进。经过分析，原框架在设计原理上就不可避免地会引起刚刚我谈到的两个问题。本文针对这两个问题分别提出了改进方案：对候选消息重复率过高这个问题，本文的改进是对检测出的候选进行重新的话题聚类；对检测准确率不高的问题，本文的改进是引入更多的消息特征，并使用特征选择技术挑选出有用的特征组合，提高分类器的准确率，另外原框架是基于可疑度排名的方法检测出最可疑的消息，将它们作为谣言候选消息，对此本文提出了新的可疑度排名方案来提高框架的检测准确率。</a:t>
            </a:r>
            <a:endParaRPr lang="en-US" sz="1200" b="0" i="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9D072F31-4FCB-4D0A-9E1D-8DFC8F5310C9}" type="slidenum">
              <a:rPr lang="en-US" smtClean="0">
                <a:solidFill>
                  <a:prstClr val="black"/>
                </a:solidFill>
              </a:rPr>
              <a:pPr/>
              <a:t>3</a:t>
            </a:fld>
            <a:endParaRPr lang="en-US">
              <a:solidFill>
                <a:prstClr val="black"/>
              </a:solidFill>
            </a:endParaRPr>
          </a:p>
        </p:txBody>
      </p:sp>
    </p:spTree>
    <p:extLst>
      <p:ext uri="{BB962C8B-B14F-4D97-AF65-F5344CB8AC3E}">
        <p14:creationId xmlns:p14="http://schemas.microsoft.com/office/powerpoint/2010/main" val="22008377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sz="1200" b="0" i="0" kern="1200" dirty="0" smtClean="0">
                <a:solidFill>
                  <a:schemeClr val="tx1"/>
                </a:solidFill>
                <a:latin typeface="+mn-lt"/>
                <a:ea typeface="+mn-ea"/>
                <a:cs typeface="+mn-cs"/>
              </a:rPr>
              <a:t>第三章，阐述了本文第一个改进方案，话题聚类。（点）本文尝试了</a:t>
            </a:r>
            <a:r>
              <a:rPr lang="en-US" altLang="zh-CN" sz="1200" b="0" i="0" kern="1200" dirty="0" smtClean="0">
                <a:solidFill>
                  <a:schemeClr val="tx1"/>
                </a:solidFill>
                <a:latin typeface="+mn-lt"/>
                <a:ea typeface="+mn-ea"/>
                <a:cs typeface="+mn-cs"/>
              </a:rPr>
              <a:t>4</a:t>
            </a:r>
            <a:r>
              <a:rPr lang="zh-CN" altLang="en-US" sz="1200" b="0" i="0" kern="1200" dirty="0" smtClean="0">
                <a:solidFill>
                  <a:schemeClr val="tx1"/>
                </a:solidFill>
                <a:latin typeface="+mn-lt"/>
                <a:ea typeface="+mn-ea"/>
                <a:cs typeface="+mn-cs"/>
              </a:rPr>
              <a:t>种聚类方法，并从原理和实验的角度说明了层级聚类法在社交网络中的话题聚类的优越性。（点）聚类算法依赖于消息的相似度度量，本文探讨了什么样的相似度度量适合于社交网络的话题聚类，并讨论了</a:t>
            </a:r>
            <a:r>
              <a:rPr lang="en-US" altLang="zh-CN" sz="1200" b="0" i="0" kern="1200" dirty="0" smtClean="0">
                <a:solidFill>
                  <a:schemeClr val="tx1"/>
                </a:solidFill>
                <a:latin typeface="+mn-lt"/>
                <a:ea typeface="+mn-ea"/>
                <a:cs typeface="+mn-cs"/>
              </a:rPr>
              <a:t>6</a:t>
            </a:r>
            <a:r>
              <a:rPr lang="zh-CN" altLang="en-US" sz="1200" b="0" i="0" kern="1200" dirty="0" smtClean="0">
                <a:solidFill>
                  <a:schemeClr val="tx1"/>
                </a:solidFill>
                <a:latin typeface="+mn-lt"/>
                <a:ea typeface="+mn-ea"/>
                <a:cs typeface="+mn-cs"/>
              </a:rPr>
              <a:t>种相似度。（点两下）第一，本文提出了时间相似度，公式如右，</a:t>
            </a:r>
            <a:r>
              <a:rPr lang="en-US" altLang="zh-CN" sz="1200" b="0" i="0" kern="1200" dirty="0" smtClean="0">
                <a:solidFill>
                  <a:schemeClr val="tx1"/>
                </a:solidFill>
                <a:latin typeface="+mn-lt"/>
                <a:ea typeface="+mn-ea"/>
                <a:cs typeface="+mn-cs"/>
              </a:rPr>
              <a:t>delta t</a:t>
            </a:r>
            <a:r>
              <a:rPr lang="zh-CN" altLang="en-US" sz="1200" b="0" i="0" kern="1200" dirty="0" smtClean="0">
                <a:solidFill>
                  <a:schemeClr val="tx1"/>
                </a:solidFill>
                <a:latin typeface="+mn-lt"/>
                <a:ea typeface="+mn-ea"/>
                <a:cs typeface="+mn-cs"/>
              </a:rPr>
              <a:t>是两消息的发布时间间隔，</a:t>
            </a:r>
            <a:r>
              <a:rPr lang="en-US" altLang="zh-CN" sz="1200" b="0" i="0" kern="1200" dirty="0" err="1" smtClean="0">
                <a:solidFill>
                  <a:schemeClr val="tx1"/>
                </a:solidFill>
                <a:latin typeface="+mn-lt"/>
                <a:ea typeface="+mn-ea"/>
                <a:cs typeface="+mn-cs"/>
              </a:rPr>
              <a:t>tao</a:t>
            </a:r>
            <a:r>
              <a:rPr lang="zh-CN" altLang="en-US" sz="1200" b="0" i="0" kern="1200" dirty="0" smtClean="0">
                <a:solidFill>
                  <a:schemeClr val="tx1"/>
                </a:solidFill>
                <a:latin typeface="+mn-lt"/>
                <a:ea typeface="+mn-ea"/>
                <a:cs typeface="+mn-cs"/>
              </a:rPr>
              <a:t>是相似度半衰期，指数衰减的设计思想是，社交网络中讨论同一个谣言话题的消息应该是集中爆发的，发布时间应该非常接近。（点两下）第二，本文提出了用户互动的相似度，当两则消息</a:t>
            </a:r>
            <a:r>
              <a:rPr lang="en-US" altLang="zh-CN" sz="1200" b="0" i="0" kern="1200" dirty="0" smtClean="0">
                <a:solidFill>
                  <a:schemeClr val="tx1"/>
                </a:solidFill>
                <a:latin typeface="+mn-lt"/>
                <a:ea typeface="+mn-ea"/>
                <a:cs typeface="+mn-cs"/>
              </a:rPr>
              <a:t>@</a:t>
            </a:r>
            <a:r>
              <a:rPr lang="zh-CN" altLang="en-US" sz="1200" b="0" i="0" kern="1200" dirty="0" smtClean="0">
                <a:solidFill>
                  <a:schemeClr val="tx1"/>
                </a:solidFill>
                <a:latin typeface="+mn-lt"/>
                <a:ea typeface="+mn-ea"/>
                <a:cs typeface="+mn-cs"/>
              </a:rPr>
              <a:t>了同一个用户，或者它们一个消息</a:t>
            </a:r>
            <a:r>
              <a:rPr lang="en-US" altLang="zh-CN" sz="1200" b="0" i="0" kern="1200" dirty="0" smtClean="0">
                <a:solidFill>
                  <a:schemeClr val="tx1"/>
                </a:solidFill>
                <a:latin typeface="+mn-lt"/>
                <a:ea typeface="+mn-ea"/>
                <a:cs typeface="+mn-cs"/>
              </a:rPr>
              <a:t>@</a:t>
            </a:r>
            <a:r>
              <a:rPr lang="zh-CN" altLang="en-US" sz="1200" b="0" i="0" kern="1200" dirty="0" smtClean="0">
                <a:solidFill>
                  <a:schemeClr val="tx1"/>
                </a:solidFill>
                <a:latin typeface="+mn-lt"/>
                <a:ea typeface="+mn-ea"/>
                <a:cs typeface="+mn-cs"/>
              </a:rPr>
              <a:t>另一个消息的作者，认为他们的消息间产生了互动，消息相似度较高。除此以外，本文提出还应该考虑消息的话题标签</a:t>
            </a:r>
            <a:r>
              <a:rPr lang="en-US" altLang="zh-CN" sz="1200" b="0" i="0" kern="1200" dirty="0" smtClean="0">
                <a:solidFill>
                  <a:schemeClr val="tx1"/>
                </a:solidFill>
                <a:latin typeface="+mn-lt"/>
                <a:ea typeface="+mn-ea"/>
                <a:cs typeface="+mn-cs"/>
              </a:rPr>
              <a:t>hashtag</a:t>
            </a:r>
            <a:r>
              <a:rPr lang="zh-CN" altLang="en-US" sz="1200" b="0" i="0" kern="1200" dirty="0" smtClean="0">
                <a:solidFill>
                  <a:schemeClr val="tx1"/>
                </a:solidFill>
                <a:latin typeface="+mn-lt"/>
                <a:ea typeface="+mn-ea"/>
                <a:cs typeface="+mn-cs"/>
              </a:rPr>
              <a:t>相似度（点四下），命名实体的相似度，单词集合的</a:t>
            </a:r>
            <a:r>
              <a:rPr lang="en-US" altLang="zh-CN" sz="1200" b="0" i="0" kern="1200" dirty="0" err="1" smtClean="0">
                <a:solidFill>
                  <a:schemeClr val="tx1"/>
                </a:solidFill>
                <a:latin typeface="+mn-lt"/>
                <a:ea typeface="+mn-ea"/>
                <a:cs typeface="+mn-cs"/>
              </a:rPr>
              <a:t>jaccard</a:t>
            </a:r>
            <a:r>
              <a:rPr lang="zh-CN" altLang="en-US" sz="1200" b="0" i="0" kern="1200" dirty="0" smtClean="0">
                <a:solidFill>
                  <a:schemeClr val="tx1"/>
                </a:solidFill>
                <a:latin typeface="+mn-lt"/>
                <a:ea typeface="+mn-ea"/>
                <a:cs typeface="+mn-cs"/>
              </a:rPr>
              <a:t>相似度，和</a:t>
            </a:r>
            <a:r>
              <a:rPr lang="en-US" altLang="zh-CN" sz="1200" b="0" i="0" kern="1200" dirty="0" err="1" smtClean="0">
                <a:solidFill>
                  <a:schemeClr val="tx1"/>
                </a:solidFill>
                <a:latin typeface="+mn-lt"/>
                <a:ea typeface="+mn-ea"/>
                <a:cs typeface="+mn-cs"/>
              </a:rPr>
              <a:t>tf-idf</a:t>
            </a:r>
            <a:r>
              <a:rPr lang="zh-CN" altLang="en-US" sz="1200" b="0" i="0" kern="1200" dirty="0" smtClean="0">
                <a:solidFill>
                  <a:schemeClr val="tx1"/>
                </a:solidFill>
                <a:latin typeface="+mn-lt"/>
                <a:ea typeface="+mn-ea"/>
                <a:cs typeface="+mn-cs"/>
              </a:rPr>
              <a:t>这个比较有效的文本相似度。（点两下）最终本文提出应当使用加权平均的方式，将这</a:t>
            </a:r>
            <a:r>
              <a:rPr lang="en-US" altLang="zh-CN" sz="1200" b="0" i="0" kern="1200" dirty="0" smtClean="0">
                <a:solidFill>
                  <a:schemeClr val="tx1"/>
                </a:solidFill>
                <a:latin typeface="+mn-lt"/>
                <a:ea typeface="+mn-ea"/>
                <a:cs typeface="+mn-cs"/>
              </a:rPr>
              <a:t>6</a:t>
            </a:r>
            <a:r>
              <a:rPr lang="zh-CN" altLang="en-US" sz="1200" b="0" i="0" kern="1200" dirty="0" smtClean="0">
                <a:solidFill>
                  <a:schemeClr val="tx1"/>
                </a:solidFill>
                <a:latin typeface="+mn-lt"/>
                <a:ea typeface="+mn-ea"/>
                <a:cs typeface="+mn-cs"/>
              </a:rPr>
              <a:t>种因素结合考虑，成为加权相似度。</a:t>
            </a:r>
            <a:endParaRPr lang="en-US" altLang="zh-CN" sz="1200" b="0" i="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9D072F31-4FCB-4D0A-9E1D-8DFC8F5310C9}" type="slidenum">
              <a:rPr lang="en-US" smtClean="0">
                <a:solidFill>
                  <a:prstClr val="black"/>
                </a:solidFill>
              </a:rPr>
              <a:pPr/>
              <a:t>4</a:t>
            </a:fld>
            <a:endParaRPr lang="en-US">
              <a:solidFill>
                <a:prstClr val="black"/>
              </a:solidFill>
            </a:endParaRPr>
          </a:p>
        </p:txBody>
      </p:sp>
    </p:spTree>
    <p:extLst>
      <p:ext uri="{BB962C8B-B14F-4D97-AF65-F5344CB8AC3E}">
        <p14:creationId xmlns:p14="http://schemas.microsoft.com/office/powerpoint/2010/main" val="34821365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sz="1200" b="0" i="0" kern="1200" dirty="0" smtClean="0">
                <a:solidFill>
                  <a:schemeClr val="tx1"/>
                </a:solidFill>
                <a:latin typeface="+mn-lt"/>
                <a:ea typeface="+mn-ea"/>
                <a:cs typeface="+mn-cs"/>
              </a:rPr>
              <a:t>（点两下）本文实验使用的是推特上的埃博拉病毒相关消息集，共有</a:t>
            </a:r>
            <a:r>
              <a:rPr lang="en-US" altLang="zh-CN" sz="1200" b="0" i="0" kern="1200" dirty="0" smtClean="0">
                <a:solidFill>
                  <a:schemeClr val="tx1"/>
                </a:solidFill>
                <a:latin typeface="+mn-lt"/>
                <a:ea typeface="+mn-ea"/>
                <a:cs typeface="+mn-cs"/>
              </a:rPr>
              <a:t>1700</a:t>
            </a:r>
            <a:r>
              <a:rPr lang="zh-CN" altLang="en-US" sz="1200" b="0" i="0" kern="1200" dirty="0" smtClean="0">
                <a:solidFill>
                  <a:schemeClr val="tx1"/>
                </a:solidFill>
                <a:latin typeface="+mn-lt"/>
                <a:ea typeface="+mn-ea"/>
                <a:cs typeface="+mn-cs"/>
              </a:rPr>
              <a:t>万条消息，时间跨度为</a:t>
            </a:r>
            <a:r>
              <a:rPr lang="en-US" altLang="zh-CN" sz="1200" b="0" i="0" kern="1200" dirty="0" smtClean="0">
                <a:solidFill>
                  <a:schemeClr val="tx1"/>
                </a:solidFill>
                <a:latin typeface="+mn-lt"/>
                <a:ea typeface="+mn-ea"/>
                <a:cs typeface="+mn-cs"/>
              </a:rPr>
              <a:t>06</a:t>
            </a:r>
            <a:r>
              <a:rPr lang="zh-CN" altLang="en-US" sz="1200" b="0" i="0" kern="1200" dirty="0" smtClean="0">
                <a:solidFill>
                  <a:schemeClr val="tx1"/>
                </a:solidFill>
                <a:latin typeface="+mn-lt"/>
                <a:ea typeface="+mn-ea"/>
                <a:cs typeface="+mn-cs"/>
              </a:rPr>
              <a:t>年到</a:t>
            </a:r>
            <a:r>
              <a:rPr lang="en-US" altLang="zh-CN" sz="1200" b="0" i="0" kern="1200" dirty="0" smtClean="0">
                <a:solidFill>
                  <a:schemeClr val="tx1"/>
                </a:solidFill>
                <a:latin typeface="+mn-lt"/>
                <a:ea typeface="+mn-ea"/>
                <a:cs typeface="+mn-cs"/>
              </a:rPr>
              <a:t>16</a:t>
            </a:r>
            <a:r>
              <a:rPr lang="zh-CN" altLang="en-US" sz="1200" b="0" i="0" kern="1200" dirty="0" smtClean="0">
                <a:solidFill>
                  <a:schemeClr val="tx1"/>
                </a:solidFill>
                <a:latin typeface="+mn-lt"/>
                <a:ea typeface="+mn-ea"/>
                <a:cs typeface="+mn-cs"/>
              </a:rPr>
              <a:t>年的十年。（点）由于消息比较集中于</a:t>
            </a:r>
            <a:r>
              <a:rPr lang="en-US" altLang="zh-CN" sz="1200" b="0" i="0" kern="1200" dirty="0" smtClean="0">
                <a:solidFill>
                  <a:schemeClr val="tx1"/>
                </a:solidFill>
                <a:latin typeface="+mn-lt"/>
                <a:ea typeface="+mn-ea"/>
                <a:cs typeface="+mn-cs"/>
              </a:rPr>
              <a:t>2014</a:t>
            </a:r>
            <a:r>
              <a:rPr lang="zh-CN" altLang="en-US" sz="1200" b="0" i="0" kern="1200" dirty="0" smtClean="0">
                <a:solidFill>
                  <a:schemeClr val="tx1"/>
                </a:solidFill>
                <a:latin typeface="+mn-lt"/>
                <a:ea typeface="+mn-ea"/>
                <a:cs typeface="+mn-cs"/>
              </a:rPr>
              <a:t>年</a:t>
            </a:r>
            <a:r>
              <a:rPr lang="en-US" altLang="zh-CN" sz="1200" b="0" i="0" kern="1200" dirty="0" smtClean="0">
                <a:solidFill>
                  <a:schemeClr val="tx1"/>
                </a:solidFill>
                <a:latin typeface="+mn-lt"/>
                <a:ea typeface="+mn-ea"/>
                <a:cs typeface="+mn-cs"/>
              </a:rPr>
              <a:t>11</a:t>
            </a:r>
            <a:r>
              <a:rPr lang="zh-CN" altLang="en-US" sz="1200" b="0" i="0" kern="1200" dirty="0" smtClean="0">
                <a:solidFill>
                  <a:schemeClr val="tx1"/>
                </a:solidFill>
                <a:latin typeface="+mn-lt"/>
                <a:ea typeface="+mn-ea"/>
                <a:cs typeface="+mn-cs"/>
              </a:rPr>
              <a:t>月，因此这个月的消息子集被用在聚类实验中，作为数据集</a:t>
            </a:r>
            <a:r>
              <a:rPr lang="en-US" altLang="zh-CN" sz="1200" b="0" i="0" kern="1200" dirty="0" smtClean="0">
                <a:solidFill>
                  <a:schemeClr val="tx1"/>
                </a:solidFill>
                <a:latin typeface="+mn-lt"/>
                <a:ea typeface="+mn-ea"/>
                <a:cs typeface="+mn-cs"/>
              </a:rPr>
              <a:t>A</a:t>
            </a:r>
            <a:r>
              <a:rPr lang="zh-CN" altLang="en-US" sz="1200" b="0" i="0" kern="1200" dirty="0" smtClean="0">
                <a:solidFill>
                  <a:schemeClr val="tx1"/>
                </a:solidFill>
                <a:latin typeface="+mn-lt"/>
                <a:ea typeface="+mn-ea"/>
                <a:cs typeface="+mn-cs"/>
              </a:rPr>
              <a:t>。（点）而数据集</a:t>
            </a:r>
            <a:r>
              <a:rPr lang="en-US" altLang="zh-CN" sz="1200" b="0" i="0" kern="1200" dirty="0" smtClean="0">
                <a:solidFill>
                  <a:schemeClr val="tx1"/>
                </a:solidFill>
                <a:latin typeface="+mn-lt"/>
                <a:ea typeface="+mn-ea"/>
                <a:cs typeface="+mn-cs"/>
              </a:rPr>
              <a:t>B</a:t>
            </a:r>
            <a:r>
              <a:rPr lang="zh-CN" altLang="en-US" sz="1200" b="0" i="0" kern="1200" dirty="0" smtClean="0">
                <a:solidFill>
                  <a:schemeClr val="tx1"/>
                </a:solidFill>
                <a:latin typeface="+mn-lt"/>
                <a:ea typeface="+mn-ea"/>
                <a:cs typeface="+mn-cs"/>
              </a:rPr>
              <a:t>则是它去除传播不广的冷门话题，也即去除噪声后，产生的数据集。（点）聚类的评价指标是广泛使用的归一化互信息，</a:t>
            </a:r>
            <a:r>
              <a:rPr lang="en-US" altLang="zh-CN" sz="1200" b="0" i="0" kern="1200" dirty="0" smtClean="0">
                <a:solidFill>
                  <a:schemeClr val="tx1"/>
                </a:solidFill>
                <a:latin typeface="+mn-lt"/>
                <a:ea typeface="+mn-ea"/>
                <a:cs typeface="+mn-cs"/>
              </a:rPr>
              <a:t>NMI</a:t>
            </a:r>
            <a:r>
              <a:rPr lang="zh-CN" altLang="en-US" sz="1200" b="0" i="0" kern="1200" dirty="0" smtClean="0">
                <a:solidFill>
                  <a:schemeClr val="tx1"/>
                </a:solidFill>
                <a:latin typeface="+mn-lt"/>
                <a:ea typeface="+mn-ea"/>
                <a:cs typeface="+mn-cs"/>
              </a:rPr>
              <a:t>。</a:t>
            </a:r>
            <a:endParaRPr lang="en-US" sz="1200" b="0" i="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9D072F31-4FCB-4D0A-9E1D-8DFC8F5310C9}" type="slidenum">
              <a:rPr lang="en-US" smtClean="0">
                <a:solidFill>
                  <a:prstClr val="black"/>
                </a:solidFill>
              </a:rPr>
              <a:pPr/>
              <a:t>5</a:t>
            </a:fld>
            <a:endParaRPr lang="en-US">
              <a:solidFill>
                <a:prstClr val="black"/>
              </a:solidFill>
            </a:endParaRPr>
          </a:p>
        </p:txBody>
      </p:sp>
    </p:spTree>
    <p:extLst>
      <p:ext uri="{BB962C8B-B14F-4D97-AF65-F5344CB8AC3E}">
        <p14:creationId xmlns:p14="http://schemas.microsoft.com/office/powerpoint/2010/main" val="39973309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sz="1200" b="0" i="0" kern="1200" dirty="0" smtClean="0">
                <a:solidFill>
                  <a:schemeClr val="tx1"/>
                </a:solidFill>
                <a:latin typeface="+mn-lt"/>
                <a:ea typeface="+mn-ea"/>
                <a:cs typeface="+mn-cs"/>
              </a:rPr>
              <a:t>（点两下）实验在数据集</a:t>
            </a:r>
            <a:r>
              <a:rPr lang="en-US" altLang="zh-CN" sz="1200" b="0" i="0" kern="1200" dirty="0" smtClean="0">
                <a:solidFill>
                  <a:schemeClr val="tx1"/>
                </a:solidFill>
                <a:latin typeface="+mn-lt"/>
                <a:ea typeface="+mn-ea"/>
                <a:cs typeface="+mn-cs"/>
              </a:rPr>
              <a:t>A</a:t>
            </a:r>
            <a:r>
              <a:rPr lang="zh-CN" altLang="en-US" sz="1200" b="0" i="0" kern="1200" dirty="0" smtClean="0">
                <a:solidFill>
                  <a:schemeClr val="tx1"/>
                </a:solidFill>
                <a:latin typeface="+mn-lt"/>
                <a:ea typeface="+mn-ea"/>
                <a:cs typeface="+mn-cs"/>
              </a:rPr>
              <a:t>、</a:t>
            </a:r>
            <a:r>
              <a:rPr lang="en-US" altLang="zh-CN" sz="1200" b="0" i="0" kern="1200" dirty="0" smtClean="0">
                <a:solidFill>
                  <a:schemeClr val="tx1"/>
                </a:solidFill>
                <a:latin typeface="+mn-lt"/>
                <a:ea typeface="+mn-ea"/>
                <a:cs typeface="+mn-cs"/>
              </a:rPr>
              <a:t>B</a:t>
            </a:r>
            <a:r>
              <a:rPr lang="zh-CN" altLang="en-US" sz="1200" b="0" i="0" kern="1200" dirty="0" smtClean="0">
                <a:solidFill>
                  <a:schemeClr val="tx1"/>
                </a:solidFill>
                <a:latin typeface="+mn-lt"/>
                <a:ea typeface="+mn-ea"/>
                <a:cs typeface="+mn-cs"/>
              </a:rPr>
              <a:t>分别展开，先是数据集</a:t>
            </a:r>
            <a:r>
              <a:rPr lang="en-US" altLang="zh-CN" sz="1200" b="0" i="0" kern="1200" dirty="0" smtClean="0">
                <a:solidFill>
                  <a:schemeClr val="tx1"/>
                </a:solidFill>
                <a:latin typeface="+mn-lt"/>
                <a:ea typeface="+mn-ea"/>
                <a:cs typeface="+mn-cs"/>
              </a:rPr>
              <a:t>A</a:t>
            </a:r>
            <a:r>
              <a:rPr lang="zh-CN" altLang="en-US" sz="1200" b="0" i="0" kern="1200" dirty="0" smtClean="0">
                <a:solidFill>
                  <a:schemeClr val="tx1"/>
                </a:solidFill>
                <a:latin typeface="+mn-lt"/>
                <a:ea typeface="+mn-ea"/>
                <a:cs typeface="+mn-cs"/>
              </a:rPr>
              <a:t>，（点）实验可以看到加权相似度在各聚类算法中的聚类表现都最好，因为其综合考虑了</a:t>
            </a:r>
            <a:r>
              <a:rPr lang="en-US" altLang="zh-CN" sz="1200" b="0" i="0" kern="1200" dirty="0" smtClean="0">
                <a:solidFill>
                  <a:schemeClr val="tx1"/>
                </a:solidFill>
                <a:latin typeface="+mn-lt"/>
                <a:ea typeface="+mn-ea"/>
                <a:cs typeface="+mn-cs"/>
              </a:rPr>
              <a:t>6</a:t>
            </a:r>
            <a:r>
              <a:rPr lang="zh-CN" altLang="en-US" sz="1200" b="0" i="0" kern="1200" dirty="0" smtClean="0">
                <a:solidFill>
                  <a:schemeClr val="tx1"/>
                </a:solidFill>
                <a:latin typeface="+mn-lt"/>
                <a:ea typeface="+mn-ea"/>
                <a:cs typeface="+mn-cs"/>
              </a:rPr>
              <a:t>种相似度因素。（点）而聚类算法中是层级聚类法最好，因为用户经常是看了某个好友的消息后转发评论了他的消息，因此对大部分消息而言，至少有一个同类的消息与他高度相似，因此使用层级聚类法的贪心原理很适合社交网络中的话题聚类。</a:t>
            </a:r>
            <a:endParaRPr lang="en-US" altLang="zh-CN" sz="1200" b="0" i="0" kern="1200" dirty="0" smtClean="0">
              <a:solidFill>
                <a:schemeClr val="tx1"/>
              </a:solidFill>
              <a:latin typeface="+mn-lt"/>
              <a:ea typeface="+mn-ea"/>
              <a:cs typeface="+mn-cs"/>
            </a:endParaRPr>
          </a:p>
          <a:p>
            <a:endParaRPr lang="en-US" sz="1200" b="0" i="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9D072F31-4FCB-4D0A-9E1D-8DFC8F5310C9}" type="slidenum">
              <a:rPr lang="en-US" smtClean="0">
                <a:solidFill>
                  <a:prstClr val="black"/>
                </a:solidFill>
              </a:rPr>
              <a:pPr/>
              <a:t>6</a:t>
            </a:fld>
            <a:endParaRPr lang="en-US">
              <a:solidFill>
                <a:prstClr val="black"/>
              </a:solidFill>
            </a:endParaRPr>
          </a:p>
        </p:txBody>
      </p:sp>
    </p:spTree>
    <p:extLst>
      <p:ext uri="{BB962C8B-B14F-4D97-AF65-F5344CB8AC3E}">
        <p14:creationId xmlns:p14="http://schemas.microsoft.com/office/powerpoint/2010/main" val="324492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sz="1200" b="0" i="0" kern="1200" dirty="0" smtClean="0">
                <a:solidFill>
                  <a:schemeClr val="tx1"/>
                </a:solidFill>
                <a:latin typeface="+mn-lt"/>
                <a:ea typeface="+mn-ea"/>
                <a:cs typeface="+mn-cs"/>
              </a:rPr>
              <a:t>（点）数据集</a:t>
            </a:r>
            <a:r>
              <a:rPr lang="en-US" altLang="zh-CN" sz="1200" b="0" i="0" kern="1200" dirty="0" smtClean="0">
                <a:solidFill>
                  <a:schemeClr val="tx1"/>
                </a:solidFill>
                <a:latin typeface="+mn-lt"/>
                <a:ea typeface="+mn-ea"/>
                <a:cs typeface="+mn-cs"/>
              </a:rPr>
              <a:t>B</a:t>
            </a:r>
            <a:r>
              <a:rPr lang="zh-CN" altLang="en-US" sz="1200" b="0" i="0" kern="1200" dirty="0" smtClean="0">
                <a:solidFill>
                  <a:schemeClr val="tx1"/>
                </a:solidFill>
                <a:latin typeface="+mn-lt"/>
                <a:ea typeface="+mn-ea"/>
                <a:cs typeface="+mn-cs"/>
              </a:rPr>
              <a:t>的实验结果也是类似的，加权相似度和层级聚类的效果也是最好。而</a:t>
            </a:r>
            <a:r>
              <a:rPr lang="en-US" altLang="zh-CN" sz="1200" b="0" i="0" kern="1200" dirty="0" smtClean="0">
                <a:solidFill>
                  <a:schemeClr val="tx1"/>
                </a:solidFill>
                <a:latin typeface="+mn-lt"/>
                <a:ea typeface="+mn-ea"/>
                <a:cs typeface="+mn-cs"/>
              </a:rPr>
              <a:t>6</a:t>
            </a:r>
            <a:r>
              <a:rPr lang="zh-CN" altLang="en-US" sz="1200" b="0" i="0" kern="1200" dirty="0" smtClean="0">
                <a:solidFill>
                  <a:schemeClr val="tx1"/>
                </a:solidFill>
                <a:latin typeface="+mn-lt"/>
                <a:ea typeface="+mn-ea"/>
                <a:cs typeface="+mn-cs"/>
              </a:rPr>
              <a:t>种相似度如果单独使用，（点两下）则</a:t>
            </a:r>
            <a:r>
              <a:rPr lang="en-US" altLang="zh-CN" sz="1200" b="0" i="0" kern="1200" dirty="0" err="1" smtClean="0">
                <a:solidFill>
                  <a:schemeClr val="tx1"/>
                </a:solidFill>
                <a:latin typeface="+mn-lt"/>
                <a:ea typeface="+mn-ea"/>
                <a:cs typeface="+mn-cs"/>
              </a:rPr>
              <a:t>tf-idf</a:t>
            </a:r>
            <a:r>
              <a:rPr lang="zh-CN" altLang="en-US" sz="1200" b="0" i="0" kern="1200" dirty="0" smtClean="0">
                <a:solidFill>
                  <a:schemeClr val="tx1"/>
                </a:solidFill>
                <a:latin typeface="+mn-lt"/>
                <a:ea typeface="+mn-ea"/>
                <a:cs typeface="+mn-cs"/>
              </a:rPr>
              <a:t>、单词</a:t>
            </a:r>
            <a:r>
              <a:rPr lang="en-US" altLang="zh-CN" sz="1200" b="0" i="0" kern="1200" dirty="0" err="1" smtClean="0">
                <a:solidFill>
                  <a:schemeClr val="tx1"/>
                </a:solidFill>
                <a:latin typeface="+mn-lt"/>
                <a:ea typeface="+mn-ea"/>
                <a:cs typeface="+mn-cs"/>
              </a:rPr>
              <a:t>jaccard</a:t>
            </a:r>
            <a:r>
              <a:rPr lang="zh-CN" altLang="en-US" sz="1200" b="0" i="0" kern="1200" dirty="0" smtClean="0">
                <a:solidFill>
                  <a:schemeClr val="tx1"/>
                </a:solidFill>
                <a:latin typeface="+mn-lt"/>
                <a:ea typeface="+mn-ea"/>
                <a:cs typeface="+mn-cs"/>
              </a:rPr>
              <a:t>与时间相似度表现最好，（点）但</a:t>
            </a:r>
            <a:r>
              <a:rPr lang="en-US" altLang="zh-CN" sz="1200" b="0" i="0" kern="1200" dirty="0" smtClean="0">
                <a:solidFill>
                  <a:schemeClr val="tx1"/>
                </a:solidFill>
                <a:latin typeface="+mn-lt"/>
                <a:ea typeface="+mn-ea"/>
                <a:cs typeface="+mn-cs"/>
              </a:rPr>
              <a:t>hashtag</a:t>
            </a:r>
            <a:r>
              <a:rPr lang="zh-CN" altLang="en-US" sz="1200" b="0" i="0" kern="1200" dirty="0" smtClean="0">
                <a:solidFill>
                  <a:schemeClr val="tx1"/>
                </a:solidFill>
                <a:latin typeface="+mn-lt"/>
                <a:ea typeface="+mn-ea"/>
                <a:cs typeface="+mn-cs"/>
              </a:rPr>
              <a:t>、命名实体、用户互动相似度单独的表现不好，（点）甚至不如</a:t>
            </a:r>
            <a:r>
              <a:rPr lang="en-US" altLang="zh-CN" sz="1200" b="0" i="0" kern="1200" dirty="0" smtClean="0">
                <a:solidFill>
                  <a:schemeClr val="tx1"/>
                </a:solidFill>
                <a:latin typeface="+mn-lt"/>
                <a:ea typeface="+mn-ea"/>
                <a:cs typeface="+mn-cs"/>
              </a:rPr>
              <a:t>baseline</a:t>
            </a:r>
            <a:r>
              <a:rPr lang="zh-CN" altLang="en-US" sz="1200" b="0" i="0" kern="1200" dirty="0" smtClean="0">
                <a:solidFill>
                  <a:schemeClr val="tx1"/>
                </a:solidFill>
                <a:latin typeface="+mn-lt"/>
                <a:ea typeface="+mn-ea"/>
                <a:cs typeface="+mn-cs"/>
              </a:rPr>
              <a:t>，这是因为这三种元素不是每则消息都必然出现的，因此其相似度矩阵非常稀疏。</a:t>
            </a:r>
            <a:endParaRPr lang="en-US" sz="1200" b="0" i="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9D072F31-4FCB-4D0A-9E1D-8DFC8F5310C9}" type="slidenum">
              <a:rPr lang="en-US" smtClean="0">
                <a:solidFill>
                  <a:prstClr val="black"/>
                </a:solidFill>
              </a:rPr>
              <a:pPr/>
              <a:t>7</a:t>
            </a:fld>
            <a:endParaRPr lang="en-US">
              <a:solidFill>
                <a:prstClr val="black"/>
              </a:solidFill>
            </a:endParaRPr>
          </a:p>
        </p:txBody>
      </p:sp>
    </p:spTree>
    <p:extLst>
      <p:ext uri="{BB962C8B-B14F-4D97-AF65-F5344CB8AC3E}">
        <p14:creationId xmlns:p14="http://schemas.microsoft.com/office/powerpoint/2010/main" val="10721560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sz="1200" b="0" i="0" kern="1200" dirty="0" smtClean="0">
                <a:solidFill>
                  <a:schemeClr val="tx1"/>
                </a:solidFill>
                <a:latin typeface="+mn-lt"/>
                <a:ea typeface="+mn-ea"/>
                <a:cs typeface="+mn-cs"/>
              </a:rPr>
              <a:t>虽然加权相似度表现良好，但其权重该如何分配呢？（点）本文进行了讨论。实验中在各种情况下使用网格搜索寻找最优权重配比，然后对这些最优配比进行平均（点），查看</a:t>
            </a:r>
            <a:r>
              <a:rPr lang="en-US" altLang="zh-CN" sz="1200" b="0" i="0" kern="1200" dirty="0" smtClean="0">
                <a:solidFill>
                  <a:schemeClr val="tx1"/>
                </a:solidFill>
                <a:latin typeface="+mn-lt"/>
                <a:ea typeface="+mn-ea"/>
                <a:cs typeface="+mn-cs"/>
              </a:rPr>
              <a:t>6</a:t>
            </a:r>
            <a:r>
              <a:rPr lang="zh-CN" altLang="en-US" sz="1200" b="0" i="0" kern="1200" dirty="0" smtClean="0">
                <a:solidFill>
                  <a:schemeClr val="tx1"/>
                </a:solidFill>
                <a:latin typeface="+mn-lt"/>
                <a:ea typeface="+mn-ea"/>
                <a:cs typeface="+mn-cs"/>
              </a:rPr>
              <a:t>种相似度的重要性，发现其重要度排序基本符合之前的分析，（点）比较意外的是</a:t>
            </a:r>
            <a:r>
              <a:rPr lang="en-US" altLang="zh-CN" sz="1200" b="0" i="0" kern="1200" dirty="0" smtClean="0">
                <a:solidFill>
                  <a:schemeClr val="tx1"/>
                </a:solidFill>
                <a:latin typeface="+mn-lt"/>
                <a:ea typeface="+mn-ea"/>
                <a:cs typeface="+mn-cs"/>
              </a:rPr>
              <a:t>hashtag</a:t>
            </a:r>
            <a:r>
              <a:rPr lang="zh-CN" altLang="en-US" sz="1200" b="0" i="0" kern="1200" dirty="0" smtClean="0">
                <a:solidFill>
                  <a:schemeClr val="tx1"/>
                </a:solidFill>
                <a:latin typeface="+mn-lt"/>
                <a:ea typeface="+mn-ea"/>
                <a:cs typeface="+mn-cs"/>
              </a:rPr>
              <a:t>相似度单独使用时表现不好，但在综合考虑时却获得了较高权重，这说明其辅助作用在加权相似度中非常明显。（点两下）用这个平均的配比重新进行实验，发现它比各网格搜索出的最优配比的聚类效果仅相差了</a:t>
            </a:r>
            <a:r>
              <a:rPr lang="en-US" altLang="zh-CN" sz="1200" b="0" i="0" kern="1200" dirty="0" smtClean="0">
                <a:solidFill>
                  <a:schemeClr val="tx1"/>
                </a:solidFill>
                <a:latin typeface="+mn-lt"/>
                <a:ea typeface="+mn-ea"/>
                <a:cs typeface="+mn-cs"/>
              </a:rPr>
              <a:t>3%~6%</a:t>
            </a:r>
            <a:r>
              <a:rPr lang="zh-CN" altLang="en-US" sz="1200" b="0" i="0" kern="1200" dirty="0" smtClean="0">
                <a:solidFill>
                  <a:schemeClr val="tx1"/>
                </a:solidFill>
                <a:latin typeface="+mn-lt"/>
                <a:ea typeface="+mn-ea"/>
                <a:cs typeface="+mn-cs"/>
              </a:rPr>
              <a:t>，（点两下）有的情况下结果还比网格搜索的最优好，这说明了平均权重配比的合理性，可以被用于实际问题当中。</a:t>
            </a:r>
            <a:endParaRPr lang="en-US" altLang="zh-CN" sz="1200" b="0" i="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9D072F31-4FCB-4D0A-9E1D-8DFC8F5310C9}" type="slidenum">
              <a:rPr lang="en-US" smtClean="0">
                <a:solidFill>
                  <a:prstClr val="black"/>
                </a:solidFill>
              </a:rPr>
              <a:pPr/>
              <a:t>8</a:t>
            </a:fld>
            <a:endParaRPr lang="en-US">
              <a:solidFill>
                <a:prstClr val="black"/>
              </a:solidFill>
            </a:endParaRPr>
          </a:p>
        </p:txBody>
      </p:sp>
    </p:spTree>
    <p:extLst>
      <p:ext uri="{BB962C8B-B14F-4D97-AF65-F5344CB8AC3E}">
        <p14:creationId xmlns:p14="http://schemas.microsoft.com/office/powerpoint/2010/main" val="12118908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sz="1200" b="0" i="0" kern="1200" baseline="0" dirty="0" smtClean="0">
                <a:solidFill>
                  <a:schemeClr val="tx1"/>
                </a:solidFill>
                <a:latin typeface="+mn-lt"/>
                <a:ea typeface="+mn-ea"/>
                <a:cs typeface="+mn-cs"/>
              </a:rPr>
              <a:t>（点三下）本文还用实验说明，改进方案在聚类效果最优时，能将候选消息的话题重复率降到</a:t>
            </a:r>
            <a:r>
              <a:rPr lang="en-US" altLang="zh-CN" sz="1200" b="0" i="0" kern="1200" baseline="0" dirty="0" smtClean="0">
                <a:solidFill>
                  <a:schemeClr val="tx1"/>
                </a:solidFill>
                <a:latin typeface="+mn-lt"/>
                <a:ea typeface="+mn-ea"/>
                <a:cs typeface="+mn-cs"/>
              </a:rPr>
              <a:t>1.4</a:t>
            </a:r>
            <a:r>
              <a:rPr lang="zh-CN" altLang="en-US" sz="1200" b="0" i="0" kern="1200" baseline="0" dirty="0" smtClean="0">
                <a:solidFill>
                  <a:schemeClr val="tx1"/>
                </a:solidFill>
                <a:latin typeface="+mn-lt"/>
                <a:ea typeface="+mn-ea"/>
                <a:cs typeface="+mn-cs"/>
              </a:rPr>
              <a:t>到</a:t>
            </a:r>
            <a:r>
              <a:rPr lang="en-US" altLang="zh-CN" sz="1200" b="0" i="0" kern="1200" baseline="0" dirty="0" smtClean="0">
                <a:solidFill>
                  <a:schemeClr val="tx1"/>
                </a:solidFill>
                <a:latin typeface="+mn-lt"/>
                <a:ea typeface="+mn-ea"/>
                <a:cs typeface="+mn-cs"/>
              </a:rPr>
              <a:t>1.8</a:t>
            </a:r>
            <a:r>
              <a:rPr lang="zh-CN" altLang="en-US" sz="1200" b="0" i="0" kern="1200" baseline="0" dirty="0" smtClean="0">
                <a:solidFill>
                  <a:schemeClr val="tx1"/>
                </a:solidFill>
                <a:latin typeface="+mn-lt"/>
                <a:ea typeface="+mn-ea"/>
                <a:cs typeface="+mn-cs"/>
              </a:rPr>
              <a:t>之间，与原框架的</a:t>
            </a:r>
            <a:r>
              <a:rPr lang="en-US" altLang="zh-CN" sz="1200" b="0" i="0" kern="1200" baseline="0" dirty="0" smtClean="0">
                <a:solidFill>
                  <a:schemeClr val="tx1"/>
                </a:solidFill>
                <a:latin typeface="+mn-lt"/>
                <a:ea typeface="+mn-ea"/>
                <a:cs typeface="+mn-cs"/>
              </a:rPr>
              <a:t>3.2</a:t>
            </a:r>
            <a:r>
              <a:rPr lang="zh-CN" altLang="en-US" sz="1200" b="0" i="0" kern="1200" baseline="0" dirty="0" smtClean="0">
                <a:solidFill>
                  <a:schemeClr val="tx1"/>
                </a:solidFill>
                <a:latin typeface="+mn-lt"/>
                <a:ea typeface="+mn-ea"/>
                <a:cs typeface="+mn-cs"/>
              </a:rPr>
              <a:t>相比足足缩减了一半，这充分说明方案对原框架第一个问题有很好的改进成效。（点）右边的表格是一些框架实际的聚类例子，这些消息的文本都不太相似，（点）在原框架中被分成了好多候选消息，但在新框架中都基本被正确聚类，因为它们的时间相似度高、（点两下）</a:t>
            </a:r>
            <a:r>
              <a:rPr lang="en-US" altLang="zh-CN" sz="1200" b="0" i="0" kern="1200" baseline="0" dirty="0" smtClean="0">
                <a:solidFill>
                  <a:schemeClr val="tx1"/>
                </a:solidFill>
                <a:latin typeface="+mn-lt"/>
                <a:ea typeface="+mn-ea"/>
                <a:cs typeface="+mn-cs"/>
              </a:rPr>
              <a:t>hashtag</a:t>
            </a:r>
            <a:r>
              <a:rPr lang="zh-CN" altLang="en-US" sz="1200" b="0" i="0" kern="1200" baseline="0" dirty="0" smtClean="0">
                <a:solidFill>
                  <a:schemeClr val="tx1"/>
                </a:solidFill>
                <a:latin typeface="+mn-lt"/>
                <a:ea typeface="+mn-ea"/>
                <a:cs typeface="+mn-cs"/>
              </a:rPr>
              <a:t>相似度高或者是</a:t>
            </a:r>
            <a:r>
              <a:rPr lang="en-US" altLang="zh-CN" sz="1200" b="0" i="0" kern="1200" baseline="0" dirty="0" err="1" smtClean="0">
                <a:solidFill>
                  <a:schemeClr val="tx1"/>
                </a:solidFill>
                <a:latin typeface="+mn-lt"/>
                <a:ea typeface="+mn-ea"/>
                <a:cs typeface="+mn-cs"/>
              </a:rPr>
              <a:t>tf-idf</a:t>
            </a:r>
            <a:r>
              <a:rPr lang="zh-CN" altLang="en-US" sz="1200" b="0" i="0" kern="1200" baseline="0" dirty="0" smtClean="0">
                <a:solidFill>
                  <a:schemeClr val="tx1"/>
                </a:solidFill>
                <a:latin typeface="+mn-lt"/>
                <a:ea typeface="+mn-ea"/>
                <a:cs typeface="+mn-cs"/>
              </a:rPr>
              <a:t>关键词的相似度高，而加权相似度综合考虑了这些因素。以上是第</a:t>
            </a:r>
            <a:r>
              <a:rPr lang="en-US" altLang="zh-CN" sz="1200" b="0" i="0" kern="1200" baseline="0" dirty="0" smtClean="0">
                <a:solidFill>
                  <a:schemeClr val="tx1"/>
                </a:solidFill>
                <a:latin typeface="+mn-lt"/>
                <a:ea typeface="+mn-ea"/>
                <a:cs typeface="+mn-cs"/>
              </a:rPr>
              <a:t>3</a:t>
            </a:r>
            <a:r>
              <a:rPr lang="zh-CN" altLang="en-US" sz="1200" b="0" i="0" kern="1200" baseline="0" dirty="0" smtClean="0">
                <a:solidFill>
                  <a:schemeClr val="tx1"/>
                </a:solidFill>
                <a:latin typeface="+mn-lt"/>
                <a:ea typeface="+mn-ea"/>
                <a:cs typeface="+mn-cs"/>
              </a:rPr>
              <a:t>章的全部内容。</a:t>
            </a:r>
            <a:endParaRPr lang="en-US" sz="1200" b="0" i="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9D072F31-4FCB-4D0A-9E1D-8DFC8F5310C9}" type="slidenum">
              <a:rPr lang="en-US" smtClean="0">
                <a:solidFill>
                  <a:prstClr val="black"/>
                </a:solidFill>
              </a:rPr>
              <a:pPr/>
              <a:t>9</a:t>
            </a:fld>
            <a:endParaRPr lang="en-US">
              <a:solidFill>
                <a:prstClr val="black"/>
              </a:solidFill>
            </a:endParaRPr>
          </a:p>
        </p:txBody>
      </p:sp>
    </p:spTree>
    <p:extLst>
      <p:ext uri="{BB962C8B-B14F-4D97-AF65-F5344CB8AC3E}">
        <p14:creationId xmlns:p14="http://schemas.microsoft.com/office/powerpoint/2010/main" val="3561371480"/>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B381CC7-0F0E-4BC7-B064-04D2EEE77EBA}" type="datetime1">
              <a:rPr lang="zh-CN" altLang="en-US" smtClean="0"/>
              <a:pPr/>
              <a:t>2016/6/12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F463926-53FD-4ECB-B19C-E4EF13DB6407}" type="slidenum">
              <a:rPr lang="zh-CN" altLang="en-US" smtClean="0"/>
              <a:pPr/>
              <a:t>‹#›</a:t>
            </a:fld>
            <a:endParaRPr lang="zh-CN" altLang="en-US"/>
          </a:p>
        </p:txBody>
      </p:sp>
      <p:pic>
        <p:nvPicPr>
          <p:cNvPr id="10" name="图片 9"/>
          <p:cNvPicPr>
            <a:picLocks noChangeAspect="1"/>
          </p:cNvPicPr>
          <p:nvPr userDrawn="1"/>
        </p:nvPicPr>
        <p:blipFill>
          <a:blip r:embed="rId2">
            <a:extLst>
              <a:ext uri="{BEBA8EAE-BF5A-486C-A8C5-ECC9F3942E4B}">
                <a14:imgProps xmlns:a14="http://schemas.microsoft.com/office/drawing/2010/main">
                  <a14:imgLayer r:embed="rId3">
                    <a14:imgEffect>
                      <a14:brightnessContrast bright="-40000"/>
                    </a14:imgEffect>
                  </a14:imgLayer>
                </a14:imgProps>
              </a:ext>
              <a:ext uri="{28A0092B-C50C-407E-A947-70E740481C1C}">
                <a14:useLocalDpi xmlns:a14="http://schemas.microsoft.com/office/drawing/2010/main" val="0"/>
              </a:ext>
            </a:extLst>
          </a:blip>
          <a:stretch>
            <a:fillRect/>
          </a:stretch>
        </p:blipFill>
        <p:spPr>
          <a:xfrm>
            <a:off x="9314800" y="29116"/>
            <a:ext cx="2847079" cy="1414395"/>
          </a:xfrm>
          <a:prstGeom prst="rect">
            <a:avLst/>
          </a:prstGeom>
        </p:spPr>
      </p:pic>
    </p:spTree>
    <p:extLst>
      <p:ext uri="{BB962C8B-B14F-4D97-AF65-F5344CB8AC3E}">
        <p14:creationId xmlns:p14="http://schemas.microsoft.com/office/powerpoint/2010/main" val="652256991"/>
      </p:ext>
    </p:extLst>
  </p:cSld>
  <p:clrMapOvr>
    <a:masterClrMapping/>
  </p:clrMapOvr>
  <mc:AlternateContent xmlns:mc="http://schemas.openxmlformats.org/markup-compatibility/2006" xmlns:p14="http://schemas.microsoft.com/office/powerpoint/2010/main">
    <mc:Choice Requires="p14">
      <p:transition spd="slow" p14:dur="12000"/>
    </mc:Choice>
    <mc:Fallback xmlns="">
      <p:transition spd="slow"/>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923F6A9-EEFB-4510-9FB9-B809668B341F}" type="datetime1">
              <a:rPr lang="zh-CN" altLang="en-US" smtClean="0"/>
              <a:pPr/>
              <a:t>2016/6/12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F463926-53FD-4ECB-B19C-E4EF13DB6407}" type="slidenum">
              <a:rPr lang="zh-CN" altLang="en-US" smtClean="0"/>
              <a:pPr/>
              <a:t>‹#›</a:t>
            </a:fld>
            <a:endParaRPr lang="zh-CN" altLang="en-US"/>
          </a:p>
        </p:txBody>
      </p:sp>
      <p:pic>
        <p:nvPicPr>
          <p:cNvPr id="8" name="Picture 7"/>
          <p:cNvPicPr>
            <a:picLocks noChangeAspect="1"/>
          </p:cNvPicPr>
          <p:nvPr userDrawn="1"/>
        </p:nvPicPr>
        <p:blipFill>
          <a:blip r:embed="rId2" cstate="print">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10899321" y="0"/>
            <a:ext cx="1266540" cy="1264725"/>
          </a:xfrm>
          <a:prstGeom prst="rect">
            <a:avLst/>
          </a:prstGeom>
        </p:spPr>
      </p:pic>
    </p:spTree>
    <p:extLst>
      <p:ext uri="{BB962C8B-B14F-4D97-AF65-F5344CB8AC3E}">
        <p14:creationId xmlns:p14="http://schemas.microsoft.com/office/powerpoint/2010/main" val="1528711733"/>
      </p:ext>
    </p:extLst>
  </p:cSld>
  <p:clrMapOvr>
    <a:masterClrMapping/>
  </p:clrMapOvr>
  <mc:AlternateContent xmlns:mc="http://schemas.openxmlformats.org/markup-compatibility/2006" xmlns:p14="http://schemas.microsoft.com/office/powerpoint/2010/main">
    <mc:Choice Requires="p14">
      <p:transition spd="slow" p14:dur="12000"/>
    </mc:Choice>
    <mc:Fallback xmlns="">
      <p:transition spd="slow"/>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30B2A0F-63F4-4262-B091-25FD76C43D69}" type="datetime1">
              <a:rPr lang="zh-CN" altLang="en-US" smtClean="0"/>
              <a:pPr/>
              <a:t>2016/6/12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F463926-53FD-4ECB-B19C-E4EF13DB6407}" type="slidenum">
              <a:rPr lang="zh-CN" altLang="en-US" smtClean="0"/>
              <a:pPr/>
              <a:t>‹#›</a:t>
            </a:fld>
            <a:endParaRPr lang="zh-CN" altLang="en-US"/>
          </a:p>
        </p:txBody>
      </p:sp>
      <p:pic>
        <p:nvPicPr>
          <p:cNvPr id="8" name="Picture 7"/>
          <p:cNvPicPr>
            <a:picLocks noChangeAspect="1"/>
          </p:cNvPicPr>
          <p:nvPr userDrawn="1"/>
        </p:nvPicPr>
        <p:blipFill>
          <a:blip r:embed="rId2" cstate="print">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10899321" y="0"/>
            <a:ext cx="1266540" cy="1264725"/>
          </a:xfrm>
          <a:prstGeom prst="rect">
            <a:avLst/>
          </a:prstGeom>
        </p:spPr>
      </p:pic>
    </p:spTree>
    <p:extLst>
      <p:ext uri="{BB962C8B-B14F-4D97-AF65-F5344CB8AC3E}">
        <p14:creationId xmlns:p14="http://schemas.microsoft.com/office/powerpoint/2010/main" val="2304217335"/>
      </p:ext>
    </p:extLst>
  </p:cSld>
  <p:clrMapOvr>
    <a:masterClrMapping/>
  </p:clrMapOvr>
  <mc:AlternateContent xmlns:mc="http://schemas.openxmlformats.org/markup-compatibility/2006" xmlns:p14="http://schemas.microsoft.com/office/powerpoint/2010/main">
    <mc:Choice Requires="p14">
      <p:transition spd="slow" p14:dur="12000"/>
    </mc:Choice>
    <mc:Fallback xmlns="">
      <p:transition spd="slow"/>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67682"/>
          </a:xfrm>
        </p:spPr>
        <p:txBody>
          <a:bodyPr/>
          <a:lstStyle>
            <a:lvl1pPr>
              <a:defRPr b="1"/>
            </a:lvl1pPr>
          </a:lstStyle>
          <a:p>
            <a:r>
              <a:rPr lang="en-US" dirty="0" smtClean="0"/>
              <a:t>Click to edit Master title style</a:t>
            </a:r>
            <a:endParaRPr lang="en-US" dirty="0"/>
          </a:p>
        </p:txBody>
      </p:sp>
      <p:sp>
        <p:nvSpPr>
          <p:cNvPr id="3" name="Content Placeholder 2"/>
          <p:cNvSpPr>
            <a:spLocks noGrp="1"/>
          </p:cNvSpPr>
          <p:nvPr>
            <p:ph idx="1"/>
          </p:nvPr>
        </p:nvSpPr>
        <p:spPr>
          <a:xfrm>
            <a:off x="838200" y="1494064"/>
            <a:ext cx="10515600" cy="4682899"/>
          </a:xfrm>
        </p:spPr>
        <p:txBody>
          <a:bodyPr/>
          <a:lstStyle>
            <a:lvl1pPr>
              <a:defRPr sz="3200"/>
            </a:lvl1pPr>
            <a:lvl2pPr>
              <a:defRPr sz="2800"/>
            </a:lvl2pPr>
            <a:lvl3pPr>
              <a:defRPr sz="2400"/>
            </a:lvl3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6658A3A6-ED94-437B-A235-D1ECAB7C8E73}" type="datetime1">
              <a:rPr lang="zh-CN" altLang="en-US" smtClean="0"/>
              <a:pPr/>
              <a:t>2016/6/12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F463926-53FD-4ECB-B19C-E4EF13DB6407}" type="slidenum">
              <a:rPr lang="zh-CN" altLang="en-US" smtClean="0"/>
              <a:pPr/>
              <a:t>‹#›</a:t>
            </a:fld>
            <a:endParaRPr lang="zh-CN" altLang="en-US"/>
          </a:p>
        </p:txBody>
      </p:sp>
      <p:pic>
        <p:nvPicPr>
          <p:cNvPr id="8" name="Picture 7"/>
          <p:cNvPicPr>
            <a:picLocks noChangeAspect="1"/>
          </p:cNvPicPr>
          <p:nvPr userDrawn="1"/>
        </p:nvPicPr>
        <p:blipFill rotWithShape="1">
          <a:blip r:embed="rId2"/>
          <a:srcRect t="18900" b="24401"/>
          <a:stretch/>
        </p:blipFill>
        <p:spPr>
          <a:xfrm>
            <a:off x="239144" y="1255424"/>
            <a:ext cx="11713712" cy="216024"/>
          </a:xfrm>
          <a:prstGeom prst="rect">
            <a:avLst/>
          </a:prstGeom>
        </p:spPr>
      </p:pic>
      <p:pic>
        <p:nvPicPr>
          <p:cNvPr id="7" name="图片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898522" y="1896"/>
            <a:ext cx="1268078" cy="1261981"/>
          </a:xfrm>
          <a:prstGeom prst="rect">
            <a:avLst/>
          </a:prstGeom>
        </p:spPr>
      </p:pic>
    </p:spTree>
    <p:extLst>
      <p:ext uri="{BB962C8B-B14F-4D97-AF65-F5344CB8AC3E}">
        <p14:creationId xmlns:p14="http://schemas.microsoft.com/office/powerpoint/2010/main" val="1008587127"/>
      </p:ext>
    </p:extLst>
  </p:cSld>
  <p:clrMapOvr>
    <a:masterClrMapping/>
  </p:clrMapOvr>
  <mc:AlternateContent xmlns:mc="http://schemas.openxmlformats.org/markup-compatibility/2006" xmlns:p14="http://schemas.microsoft.com/office/powerpoint/2010/main">
    <mc:Choice Requires="p14">
      <p:transition spd="slow" p14:dur="12000"/>
    </mc:Choice>
    <mc:Fallback xmlns="">
      <p:transition spd="slow"/>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5CD7B5-33DB-4742-832E-8E12AEA5BBBD}" type="datetime1">
              <a:rPr lang="zh-CN" altLang="en-US" smtClean="0"/>
              <a:pPr/>
              <a:t>2016/6/12</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6F463926-53FD-4ECB-B19C-E4EF13DB6407}" type="slidenum">
              <a:rPr lang="zh-CN" altLang="en-US" smtClean="0"/>
              <a:pPr/>
              <a:t>‹#›</a:t>
            </a:fld>
            <a:endParaRPr lang="zh-CN" altLang="en-US"/>
          </a:p>
        </p:txBody>
      </p:sp>
      <p:pic>
        <p:nvPicPr>
          <p:cNvPr id="12" name="图片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898522" y="1896"/>
            <a:ext cx="1268078" cy="1261981"/>
          </a:xfrm>
          <a:prstGeom prst="rect">
            <a:avLst/>
          </a:prstGeom>
        </p:spPr>
      </p:pic>
    </p:spTree>
    <p:extLst>
      <p:ext uri="{BB962C8B-B14F-4D97-AF65-F5344CB8AC3E}">
        <p14:creationId xmlns:p14="http://schemas.microsoft.com/office/powerpoint/2010/main" val="2238973002"/>
      </p:ext>
    </p:extLst>
  </p:cSld>
  <p:clrMapOvr>
    <a:masterClrMapping/>
  </p:clrMapOvr>
  <mc:AlternateContent xmlns:mc="http://schemas.openxmlformats.org/markup-compatibility/2006" xmlns:p14="http://schemas.microsoft.com/office/powerpoint/2010/main">
    <mc:Choice Requires="p14">
      <p:transition spd="slow" p14:dur="12000"/>
    </mc:Choice>
    <mc:Fallback xmlns="">
      <p:transition spd="slow"/>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B639136-2340-4A6B-AB5F-7E819C3A11E4}" type="datetime1">
              <a:rPr lang="zh-CN" altLang="en-US" smtClean="0"/>
              <a:pPr/>
              <a:t>2016/6/12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F463926-53FD-4ECB-B19C-E4EF13DB6407}" type="slidenum">
              <a:rPr lang="zh-CN" altLang="en-US" smtClean="0"/>
              <a:pPr/>
              <a:t>‹#›</a:t>
            </a:fld>
            <a:endParaRPr lang="zh-CN" altLang="en-US"/>
          </a:p>
        </p:txBody>
      </p:sp>
      <p:pic>
        <p:nvPicPr>
          <p:cNvPr id="12"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899321" y="0"/>
            <a:ext cx="1266540" cy="1264725"/>
          </a:xfrm>
          <a:prstGeom prst="rect">
            <a:avLst/>
          </a:prstGeom>
        </p:spPr>
      </p:pic>
    </p:spTree>
    <p:extLst>
      <p:ext uri="{BB962C8B-B14F-4D97-AF65-F5344CB8AC3E}">
        <p14:creationId xmlns:p14="http://schemas.microsoft.com/office/powerpoint/2010/main" val="3325432703"/>
      </p:ext>
    </p:extLst>
  </p:cSld>
  <p:clrMapOvr>
    <a:masterClrMapping/>
  </p:clrMapOvr>
  <mc:AlternateContent xmlns:mc="http://schemas.openxmlformats.org/markup-compatibility/2006" xmlns:p14="http://schemas.microsoft.com/office/powerpoint/2010/main">
    <mc:Choice Requires="p14">
      <p:transition spd="slow" p14:dur="12000"/>
    </mc:Choice>
    <mc:Fallback xmlns="">
      <p:transition spd="slow"/>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BEEC0BF-188B-4F85-AF59-8987DE33B2AB}" type="datetime1">
              <a:rPr lang="zh-CN" altLang="en-US" smtClean="0"/>
              <a:pPr/>
              <a:t>2016/6/12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F463926-53FD-4ECB-B19C-E4EF13DB6407}" type="slidenum">
              <a:rPr lang="zh-CN" altLang="en-US" smtClean="0"/>
              <a:pPr/>
              <a:t>‹#›</a:t>
            </a:fld>
            <a:endParaRPr lang="zh-CN" altLang="en-US"/>
          </a:p>
        </p:txBody>
      </p:sp>
      <p:pic>
        <p:nvPicPr>
          <p:cNvPr id="10"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899321" y="0"/>
            <a:ext cx="1266540" cy="1264725"/>
          </a:xfrm>
          <a:prstGeom prst="rect">
            <a:avLst/>
          </a:prstGeom>
        </p:spPr>
      </p:pic>
    </p:spTree>
    <p:extLst>
      <p:ext uri="{BB962C8B-B14F-4D97-AF65-F5344CB8AC3E}">
        <p14:creationId xmlns:p14="http://schemas.microsoft.com/office/powerpoint/2010/main" val="2952499437"/>
      </p:ext>
    </p:extLst>
  </p:cSld>
  <p:clrMapOvr>
    <a:masterClrMapping/>
  </p:clrMapOvr>
  <mc:AlternateContent xmlns:mc="http://schemas.openxmlformats.org/markup-compatibility/2006" xmlns:p14="http://schemas.microsoft.com/office/powerpoint/2010/main">
    <mc:Choice Requires="p14">
      <p:transition spd="slow" p14:dur="12000"/>
    </mc:Choice>
    <mc:Fallback xmlns="">
      <p:transition spd="slow"/>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72ABBE7-9B59-47AA-ADF5-CF6B42D6DB18}" type="datetime1">
              <a:rPr lang="zh-CN" altLang="en-US" smtClean="0"/>
              <a:pPr/>
              <a:t>2016/6/12</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6F463926-53FD-4ECB-B19C-E4EF13DB6407}" type="slidenum">
              <a:rPr lang="zh-CN" altLang="en-US" smtClean="0"/>
              <a:pPr/>
              <a:t>‹#›</a:t>
            </a:fld>
            <a:endParaRPr lang="zh-CN" altLang="en-US"/>
          </a:p>
        </p:txBody>
      </p:sp>
      <p:pic>
        <p:nvPicPr>
          <p:cNvPr id="12"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899321" y="0"/>
            <a:ext cx="1266540" cy="1264725"/>
          </a:xfrm>
          <a:prstGeom prst="rect">
            <a:avLst/>
          </a:prstGeom>
        </p:spPr>
      </p:pic>
    </p:spTree>
    <p:extLst>
      <p:ext uri="{BB962C8B-B14F-4D97-AF65-F5344CB8AC3E}">
        <p14:creationId xmlns:p14="http://schemas.microsoft.com/office/powerpoint/2010/main" val="1893783541"/>
      </p:ext>
    </p:extLst>
  </p:cSld>
  <p:clrMapOvr>
    <a:masterClrMapping/>
  </p:clrMapOvr>
  <mc:AlternateContent xmlns:mc="http://schemas.openxmlformats.org/markup-compatibility/2006" xmlns:p14="http://schemas.microsoft.com/office/powerpoint/2010/main">
    <mc:Choice Requires="p14">
      <p:transition spd="slow" p14:dur="12000"/>
    </mc:Choice>
    <mc:Fallback xmlns="">
      <p:transition spd="slow"/>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Date Placeholder 2"/>
          <p:cNvSpPr>
            <a:spLocks noGrp="1"/>
          </p:cNvSpPr>
          <p:nvPr>
            <p:ph type="dt" sz="half" idx="10"/>
          </p:nvPr>
        </p:nvSpPr>
        <p:spPr/>
        <p:txBody>
          <a:bodyPr/>
          <a:lstStyle/>
          <a:p>
            <a:fld id="{BF394E39-C531-4410-9C1A-62C19B48A411}" type="datetime1">
              <a:rPr lang="zh-CN" altLang="en-US" smtClean="0"/>
              <a:pPr/>
              <a:t>2016/6/12</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6F463926-53FD-4ECB-B19C-E4EF13DB6407}" type="slidenum">
              <a:rPr lang="zh-CN" altLang="en-US" smtClean="0"/>
              <a:pPr/>
              <a:t>‹#›</a:t>
            </a:fld>
            <a:endParaRPr lang="zh-CN" altLang="en-US"/>
          </a:p>
        </p:txBody>
      </p:sp>
      <p:pic>
        <p:nvPicPr>
          <p:cNvPr id="7" name="Picture 8"/>
          <p:cNvPicPr>
            <a:picLocks noChangeAspect="1"/>
          </p:cNvPicPr>
          <p:nvPr userDrawn="1"/>
        </p:nvPicPr>
        <p:blipFill>
          <a:blip r:embed="rId2" cstate="print">
            <a:extLst>
              <a:ext uri="{BEBA8EAE-BF5A-486C-A8C5-ECC9F3942E4B}">
                <a14:imgProps xmlns:a14="http://schemas.microsoft.com/office/drawing/2010/main">
                  <a14:imgLayer r:embed="rId3">
                    <a14:imgEffect>
                      <a14:brightnessContrast bright="-40000"/>
                    </a14:imgEffect>
                  </a14:imgLayer>
                </a14:imgProps>
              </a:ext>
              <a:ext uri="{28A0092B-C50C-407E-A947-70E740481C1C}">
                <a14:useLocalDpi xmlns:a14="http://schemas.microsoft.com/office/drawing/2010/main" val="0"/>
              </a:ext>
            </a:extLst>
          </a:blip>
          <a:stretch>
            <a:fillRect/>
          </a:stretch>
        </p:blipFill>
        <p:spPr>
          <a:xfrm>
            <a:off x="10899321" y="0"/>
            <a:ext cx="1266540" cy="1264725"/>
          </a:xfrm>
          <a:prstGeom prst="rect">
            <a:avLst/>
          </a:prstGeom>
        </p:spPr>
      </p:pic>
    </p:spTree>
    <p:extLst>
      <p:ext uri="{BB962C8B-B14F-4D97-AF65-F5344CB8AC3E}">
        <p14:creationId xmlns:p14="http://schemas.microsoft.com/office/powerpoint/2010/main" val="1551549080"/>
      </p:ext>
    </p:extLst>
  </p:cSld>
  <p:clrMapOvr>
    <a:masterClrMapping/>
  </p:clrMapOvr>
  <mc:AlternateContent xmlns:mc="http://schemas.openxmlformats.org/markup-compatibility/2006" xmlns:p14="http://schemas.microsoft.com/office/powerpoint/2010/main">
    <mc:Choice Requires="p14">
      <p:transition spd="slow" p14:dur="12000"/>
    </mc:Choice>
    <mc:Fallback xmlns="">
      <p:transition spd="slow"/>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5569CD0-B630-483C-B3CD-0022FDF35087}" type="datetime1">
              <a:rPr lang="zh-CN" altLang="en-US" smtClean="0"/>
              <a:pPr/>
              <a:t>2016/6/12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F463926-53FD-4ECB-B19C-E4EF13DB6407}" type="slidenum">
              <a:rPr lang="zh-CN" altLang="en-US" smtClean="0"/>
              <a:pPr/>
              <a:t>‹#›</a:t>
            </a:fld>
            <a:endParaRPr lang="zh-CN" altLang="en-US"/>
          </a:p>
        </p:txBody>
      </p:sp>
      <p:pic>
        <p:nvPicPr>
          <p:cNvPr id="9" name="Picture 8"/>
          <p:cNvPicPr>
            <a:picLocks noChangeAspect="1"/>
          </p:cNvPicPr>
          <p:nvPr userDrawn="1"/>
        </p:nvPicPr>
        <p:blipFill>
          <a:blip r:embed="rId2" cstate="print">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10899321" y="0"/>
            <a:ext cx="1266540" cy="1264725"/>
          </a:xfrm>
          <a:prstGeom prst="rect">
            <a:avLst/>
          </a:prstGeom>
        </p:spPr>
      </p:pic>
    </p:spTree>
    <p:extLst>
      <p:ext uri="{BB962C8B-B14F-4D97-AF65-F5344CB8AC3E}">
        <p14:creationId xmlns:p14="http://schemas.microsoft.com/office/powerpoint/2010/main" val="2602467148"/>
      </p:ext>
    </p:extLst>
  </p:cSld>
  <p:clrMapOvr>
    <a:masterClrMapping/>
  </p:clrMapOvr>
  <mc:AlternateContent xmlns:mc="http://schemas.openxmlformats.org/markup-compatibility/2006" xmlns:p14="http://schemas.microsoft.com/office/powerpoint/2010/main">
    <mc:Choice Requires="p14">
      <p:transition spd="slow" p14:dur="12000"/>
    </mc:Choice>
    <mc:Fallback xmlns="">
      <p:transition spd="slow"/>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527CC16-68ED-4100-B3FF-8055CEC3CB97}" type="datetime1">
              <a:rPr lang="zh-CN" altLang="en-US" smtClean="0"/>
              <a:pPr/>
              <a:t>2016/6/12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F463926-53FD-4ECB-B19C-E4EF13DB6407}" type="slidenum">
              <a:rPr lang="zh-CN" altLang="en-US" smtClean="0"/>
              <a:pPr/>
              <a:t>‹#›</a:t>
            </a:fld>
            <a:endParaRPr lang="zh-CN" altLang="en-US"/>
          </a:p>
        </p:txBody>
      </p:sp>
      <p:pic>
        <p:nvPicPr>
          <p:cNvPr id="9" name="Picture 8"/>
          <p:cNvPicPr>
            <a:picLocks noChangeAspect="1"/>
          </p:cNvPicPr>
          <p:nvPr userDrawn="1"/>
        </p:nvPicPr>
        <p:blipFill>
          <a:blip r:embed="rId2" cstate="print">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10899321" y="0"/>
            <a:ext cx="1266540" cy="1264725"/>
          </a:xfrm>
          <a:prstGeom prst="rect">
            <a:avLst/>
          </a:prstGeom>
        </p:spPr>
      </p:pic>
    </p:spTree>
    <p:extLst>
      <p:ext uri="{BB962C8B-B14F-4D97-AF65-F5344CB8AC3E}">
        <p14:creationId xmlns:p14="http://schemas.microsoft.com/office/powerpoint/2010/main" val="4219970486"/>
      </p:ext>
    </p:extLst>
  </p:cSld>
  <p:clrMapOvr>
    <a:masterClrMapping/>
  </p:clrMapOvr>
  <mc:AlternateContent xmlns:mc="http://schemas.openxmlformats.org/markup-compatibility/2006" xmlns:p14="http://schemas.microsoft.com/office/powerpoint/2010/main">
    <mc:Choice Requires="p14">
      <p:transition spd="slow" p14:dur="1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9CCFBA0-5906-43C9-8036-5ACB8D6DCDAD}" type="datetime1">
              <a:rPr lang="zh-CN" altLang="en-US" smtClean="0"/>
              <a:pPr/>
              <a:t>2016/6/12</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F463926-53FD-4ECB-B19C-E4EF13DB6407}" type="slidenum">
              <a:rPr lang="zh-CN" altLang="en-US" smtClean="0"/>
              <a:pPr/>
              <a:t>‹#›</a:t>
            </a:fld>
            <a:endParaRPr lang="zh-CN" altLang="en-US"/>
          </a:p>
        </p:txBody>
      </p:sp>
    </p:spTree>
    <p:extLst>
      <p:ext uri="{BB962C8B-B14F-4D97-AF65-F5344CB8AC3E}">
        <p14:creationId xmlns:p14="http://schemas.microsoft.com/office/powerpoint/2010/main" val="385187089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9" r:id="rId3"/>
    <p:sldLayoutId id="2147483675" r:id="rId4"/>
    <p:sldLayoutId id="2147483676" r:id="rId5"/>
    <p:sldLayoutId id="2147483677" r:id="rId6"/>
    <p:sldLayoutId id="2147483678" r:id="rId7"/>
    <p:sldLayoutId id="2147483680" r:id="rId8"/>
    <p:sldLayoutId id="2147483681" r:id="rId9"/>
    <p:sldLayoutId id="2147483682" r:id="rId10"/>
    <p:sldLayoutId id="2147483683" r:id="rId11"/>
  </p:sldLayoutIdLst>
  <mc:AlternateContent xmlns:mc="http://schemas.openxmlformats.org/markup-compatibility/2006" xmlns:p14="http://schemas.microsoft.com/office/powerpoint/2010/main">
    <mc:Choice Requires="p14">
      <p:transition spd="slow" p14:dur="12000"/>
    </mc:Choice>
    <mc:Fallback xmlns="">
      <p:transition spd="slow"/>
    </mc:Fallback>
  </mc:AlternateConten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3.xml"/><Relationship Id="rId1" Type="http://schemas.openxmlformats.org/officeDocument/2006/relationships/tags" Target="../tags/tag9.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3.xml"/><Relationship Id="rId1" Type="http://schemas.openxmlformats.org/officeDocument/2006/relationships/tags" Target="../tags/tag10.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3.xml"/><Relationship Id="rId1" Type="http://schemas.openxmlformats.org/officeDocument/2006/relationships/tags" Target="../tags/tag11.xml"/><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3.xml"/><Relationship Id="rId1" Type="http://schemas.openxmlformats.org/officeDocument/2006/relationships/tags" Target="../tags/tag12.xml"/><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3.xml"/><Relationship Id="rId1" Type="http://schemas.openxmlformats.org/officeDocument/2006/relationships/tags" Target="../tags/tag13.xml"/><Relationship Id="rId5" Type="http://schemas.openxmlformats.org/officeDocument/2006/relationships/image" Target="../media/image20.png"/><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3.xml"/><Relationship Id="rId1" Type="http://schemas.openxmlformats.org/officeDocument/2006/relationships/tags" Target="../tags/tag1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3.xml"/><Relationship Id="rId1" Type="http://schemas.openxmlformats.org/officeDocument/2006/relationships/tags" Target="../tags/tag1.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3.xml"/><Relationship Id="rId1" Type="http://schemas.openxmlformats.org/officeDocument/2006/relationships/tags" Target="../tags/tag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7" Type="http://schemas.openxmlformats.org/officeDocument/2006/relationships/image" Target="../media/image9.png"/><Relationship Id="rId2" Type="http://schemas.openxmlformats.org/officeDocument/2006/relationships/slideLayout" Target="../slideLayouts/slideLayout3.xml"/><Relationship Id="rId1" Type="http://schemas.openxmlformats.org/officeDocument/2006/relationships/tags" Target="../tags/tag3.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3.xml"/><Relationship Id="rId1" Type="http://schemas.openxmlformats.org/officeDocument/2006/relationships/tags" Target="../tags/tag4.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3.xml"/><Relationship Id="rId1" Type="http://schemas.openxmlformats.org/officeDocument/2006/relationships/tags" Target="../tags/tag5.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3.xml"/><Relationship Id="rId1" Type="http://schemas.openxmlformats.org/officeDocument/2006/relationships/tags" Target="../tags/tag6.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3.xml"/><Relationship Id="rId1" Type="http://schemas.openxmlformats.org/officeDocument/2006/relationships/tags" Target="../tags/tag7.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3.xml"/><Relationship Id="rId1" Type="http://schemas.openxmlformats.org/officeDocument/2006/relationships/tags" Target="../tags/tag8.xml"/><Relationship Id="rId5" Type="http://schemas.openxmlformats.org/officeDocument/2006/relationships/image" Target="../media/image16.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91472" y="1122363"/>
            <a:ext cx="9662474" cy="2387600"/>
          </a:xfrm>
        </p:spPr>
        <p:txBody>
          <a:bodyPr>
            <a:normAutofit/>
          </a:bodyPr>
          <a:lstStyle/>
          <a:p>
            <a:r>
              <a:rPr lang="zh-CN" altLang="en-US" dirty="0" smtClean="0">
                <a:latin typeface="黑体" pitchFamily="49" charset="-122"/>
                <a:ea typeface="黑体" pitchFamily="49" charset="-122"/>
              </a:rPr>
              <a:t>社交网络中的谣言检测</a:t>
            </a:r>
            <a:endParaRPr lang="zh-CN" altLang="en-US" dirty="0">
              <a:latin typeface="黑体" pitchFamily="49" charset="-122"/>
              <a:ea typeface="黑体" pitchFamily="49" charset="-122"/>
            </a:endParaRPr>
          </a:p>
        </p:txBody>
      </p:sp>
      <p:sp>
        <p:nvSpPr>
          <p:cNvPr id="3" name="Subtitle 2"/>
          <p:cNvSpPr>
            <a:spLocks noGrp="1"/>
          </p:cNvSpPr>
          <p:nvPr>
            <p:ph type="subTitle" idx="1"/>
          </p:nvPr>
        </p:nvSpPr>
        <p:spPr>
          <a:xfrm>
            <a:off x="1167601" y="4169664"/>
            <a:ext cx="9949578" cy="1942377"/>
          </a:xfrm>
        </p:spPr>
        <p:txBody>
          <a:bodyPr>
            <a:normAutofit/>
          </a:bodyPr>
          <a:lstStyle/>
          <a:p>
            <a:r>
              <a:rPr lang="zh-CN" altLang="en-US" sz="3200" dirty="0" smtClean="0"/>
              <a:t>指导老师：刘世霞老师</a:t>
            </a:r>
            <a:endParaRPr lang="en-US" altLang="zh-CN" sz="3200" dirty="0" smtClean="0"/>
          </a:p>
          <a:p>
            <a:endParaRPr lang="en-US" altLang="zh-CN" sz="2800" dirty="0" smtClean="0"/>
          </a:p>
          <a:p>
            <a:r>
              <a:rPr lang="zh-CN" altLang="en-US" sz="2800" dirty="0" smtClean="0"/>
              <a:t>钟仰新</a:t>
            </a:r>
            <a:r>
              <a:rPr lang="en-US" altLang="zh-CN" sz="2800" dirty="0" smtClean="0"/>
              <a:t>    2016-6-12</a:t>
            </a:r>
          </a:p>
        </p:txBody>
      </p:sp>
      <p:sp>
        <p:nvSpPr>
          <p:cNvPr id="4" name="灯片编号占位符 3"/>
          <p:cNvSpPr>
            <a:spLocks noGrp="1"/>
          </p:cNvSpPr>
          <p:nvPr>
            <p:ph type="sldNum" sz="quarter" idx="12"/>
          </p:nvPr>
        </p:nvSpPr>
        <p:spPr/>
        <p:txBody>
          <a:bodyPr/>
          <a:lstStyle/>
          <a:p>
            <a:r>
              <a:rPr lang="en-US" altLang="zh-CN" sz="1600" dirty="0" smtClean="0">
                <a:solidFill>
                  <a:schemeClr val="tx1"/>
                </a:solidFill>
              </a:rPr>
              <a:t>Page</a:t>
            </a:r>
            <a:r>
              <a:rPr lang="zh-CN" altLang="en-US" sz="1600" dirty="0" smtClean="0">
                <a:solidFill>
                  <a:schemeClr val="tx1"/>
                </a:solidFill>
              </a:rPr>
              <a:t> </a:t>
            </a:r>
            <a:fld id="{6F463926-53FD-4ECB-B19C-E4EF13DB6407}" type="slidenum">
              <a:rPr lang="zh-CN" altLang="en-US" sz="1600" smtClean="0">
                <a:solidFill>
                  <a:schemeClr val="tx1"/>
                </a:solidFill>
              </a:rPr>
              <a:pPr/>
              <a:t>1</a:t>
            </a:fld>
            <a:endParaRPr lang="zh-CN" altLang="en-US" sz="1600" dirty="0">
              <a:solidFill>
                <a:schemeClr val="tx1"/>
              </a:solidFill>
            </a:endParaRPr>
          </a:p>
        </p:txBody>
      </p:sp>
    </p:spTree>
    <p:extLst>
      <p:ext uri="{BB962C8B-B14F-4D97-AF65-F5344CB8AC3E}">
        <p14:creationId xmlns:p14="http://schemas.microsoft.com/office/powerpoint/2010/main" val="2578028081"/>
      </p:ext>
    </p:extLst>
  </p:cSld>
  <p:clrMapOvr>
    <a:masterClrMapping/>
  </p:clrMapOvr>
  <p:transition spd="slow" advTm="18970"/>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20"/>
          <p:cNvSpPr txBox="1"/>
          <p:nvPr/>
        </p:nvSpPr>
        <p:spPr>
          <a:xfrm>
            <a:off x="908518" y="1239661"/>
            <a:ext cx="10009418" cy="5170646"/>
          </a:xfrm>
          <a:prstGeom prst="rect">
            <a:avLst/>
          </a:prstGeom>
          <a:noFill/>
        </p:spPr>
        <p:txBody>
          <a:bodyPr wrap="square" rtlCol="0">
            <a:spAutoFit/>
          </a:bodyPr>
          <a:lstStyle/>
          <a:p>
            <a:pPr algn="just">
              <a:spcAft>
                <a:spcPts val="1200"/>
              </a:spcAft>
              <a:buClr>
                <a:srgbClr val="FFC000"/>
              </a:buClr>
              <a:buFont typeface="Wingdings" pitchFamily="2" charset="2"/>
              <a:buChar char="n"/>
            </a:pPr>
            <a:r>
              <a:rPr lang="en-US" altLang="zh-CN" sz="2800" dirty="0" smtClean="0">
                <a:solidFill>
                  <a:prstClr val="black"/>
                </a:solidFill>
                <a:latin typeface="黑体" pitchFamily="49" charset="-122"/>
                <a:ea typeface="黑体" pitchFamily="49" charset="-122"/>
              </a:rPr>
              <a:t> </a:t>
            </a:r>
            <a:r>
              <a:rPr lang="en-US" altLang="zh-CN" sz="2800" dirty="0">
                <a:solidFill>
                  <a:prstClr val="black"/>
                </a:solidFill>
                <a:latin typeface="黑体" pitchFamily="49" charset="-122"/>
                <a:ea typeface="黑体" pitchFamily="49" charset="-122"/>
              </a:rPr>
              <a:t>4.1 </a:t>
            </a:r>
            <a:r>
              <a:rPr lang="zh-CN" altLang="en-US" sz="2800" dirty="0" smtClean="0">
                <a:solidFill>
                  <a:prstClr val="black"/>
                </a:solidFill>
                <a:latin typeface="黑体" pitchFamily="49" charset="-122"/>
                <a:ea typeface="黑体" pitchFamily="49" charset="-122"/>
              </a:rPr>
              <a:t>特征选择</a:t>
            </a:r>
            <a:r>
              <a:rPr lang="zh-CN" altLang="en-US" sz="2800" dirty="0">
                <a:solidFill>
                  <a:prstClr val="black"/>
                </a:solidFill>
                <a:latin typeface="黑体" pitchFamily="49" charset="-122"/>
                <a:ea typeface="黑体" pitchFamily="49" charset="-122"/>
              </a:rPr>
              <a:t>技术简介</a:t>
            </a:r>
            <a:endParaRPr lang="en-US" altLang="zh-CN" sz="2800" dirty="0" smtClean="0">
              <a:solidFill>
                <a:prstClr val="black"/>
              </a:solidFill>
              <a:latin typeface="黑体" pitchFamily="49" charset="-122"/>
              <a:ea typeface="黑体" pitchFamily="49" charset="-122"/>
            </a:endParaRPr>
          </a:p>
          <a:p>
            <a:pPr algn="just">
              <a:spcAft>
                <a:spcPts val="1200"/>
              </a:spcAft>
              <a:buClr>
                <a:srgbClr val="FFC000"/>
              </a:buClr>
              <a:buFont typeface="Wingdings" pitchFamily="2" charset="2"/>
              <a:buChar char="n"/>
            </a:pPr>
            <a:r>
              <a:rPr lang="en-US" altLang="zh-CN" sz="2800" dirty="0">
                <a:solidFill>
                  <a:prstClr val="black"/>
                </a:solidFill>
                <a:latin typeface="黑体" pitchFamily="49" charset="-122"/>
                <a:ea typeface="黑体" pitchFamily="49" charset="-122"/>
              </a:rPr>
              <a:t> 4.2 </a:t>
            </a:r>
            <a:r>
              <a:rPr lang="zh-CN" altLang="en-US" sz="2800" dirty="0" smtClean="0">
                <a:solidFill>
                  <a:prstClr val="black"/>
                </a:solidFill>
                <a:latin typeface="黑体" pitchFamily="49" charset="-122"/>
                <a:ea typeface="黑体" pitchFamily="49" charset="-122"/>
              </a:rPr>
              <a:t>过滤器</a:t>
            </a:r>
            <a:r>
              <a:rPr lang="zh-CN" altLang="en-US" sz="2800" dirty="0">
                <a:solidFill>
                  <a:prstClr val="black"/>
                </a:solidFill>
                <a:latin typeface="黑体" pitchFamily="49" charset="-122"/>
                <a:ea typeface="黑体" pitchFamily="49" charset="-122"/>
              </a:rPr>
              <a:t>特征选择技术</a:t>
            </a:r>
            <a:endParaRPr lang="en-US" altLang="zh-CN" sz="2800" dirty="0" smtClean="0">
              <a:solidFill>
                <a:prstClr val="black"/>
              </a:solidFill>
              <a:latin typeface="黑体" pitchFamily="49" charset="-122"/>
              <a:ea typeface="黑体" pitchFamily="49" charset="-122"/>
            </a:endParaRPr>
          </a:p>
          <a:p>
            <a:pPr marL="800100" lvl="1" indent="-342900" algn="just">
              <a:spcAft>
                <a:spcPts val="1200"/>
              </a:spcAft>
              <a:buClr>
                <a:srgbClr val="FFC000"/>
              </a:buClr>
              <a:buFont typeface="Arial" panose="020B0604020202020204" pitchFamily="34" charset="0"/>
              <a:buChar char="•"/>
            </a:pPr>
            <a:r>
              <a:rPr lang="zh-CN" altLang="en-US" sz="2000" dirty="0" smtClean="0">
                <a:solidFill>
                  <a:prstClr val="black"/>
                </a:solidFill>
                <a:latin typeface="黑体" pitchFamily="49" charset="-122"/>
                <a:ea typeface="黑体" pitchFamily="49" charset="-122"/>
              </a:rPr>
              <a:t>仅凭样本特征数据和类别标签进行相关度分析，找到相关特征，不依赖分类器</a:t>
            </a:r>
            <a:endParaRPr lang="en-US" altLang="zh-CN" sz="2000" dirty="0" smtClean="0">
              <a:solidFill>
                <a:prstClr val="black"/>
              </a:solidFill>
              <a:latin typeface="黑体" pitchFamily="49" charset="-122"/>
              <a:ea typeface="黑体" pitchFamily="49" charset="-122"/>
            </a:endParaRPr>
          </a:p>
          <a:p>
            <a:pPr lvl="0" algn="just">
              <a:spcAft>
                <a:spcPts val="1200"/>
              </a:spcAft>
              <a:buClr>
                <a:srgbClr val="FFC000"/>
              </a:buClr>
              <a:buFont typeface="Wingdings" pitchFamily="2" charset="2"/>
              <a:buChar char="n"/>
            </a:pPr>
            <a:r>
              <a:rPr lang="en-US" altLang="zh-CN" sz="2800" dirty="0" smtClean="0">
                <a:solidFill>
                  <a:prstClr val="black"/>
                </a:solidFill>
                <a:latin typeface="黑体" pitchFamily="49" charset="-122"/>
                <a:ea typeface="黑体" pitchFamily="49" charset="-122"/>
              </a:rPr>
              <a:t> 4.3 </a:t>
            </a:r>
            <a:r>
              <a:rPr lang="zh-CN" altLang="en-US" sz="2800" dirty="0">
                <a:solidFill>
                  <a:prstClr val="black"/>
                </a:solidFill>
                <a:latin typeface="黑体" pitchFamily="49" charset="-122"/>
                <a:ea typeface="黑体" pitchFamily="49" charset="-122"/>
              </a:rPr>
              <a:t>包装器</a:t>
            </a:r>
            <a:r>
              <a:rPr lang="zh-CN" altLang="en-US" sz="2800" dirty="0" smtClean="0">
                <a:solidFill>
                  <a:prstClr val="black"/>
                </a:solidFill>
                <a:latin typeface="黑体" pitchFamily="49" charset="-122"/>
                <a:ea typeface="黑体" pitchFamily="49" charset="-122"/>
              </a:rPr>
              <a:t>特征选择技术</a:t>
            </a:r>
            <a:endParaRPr lang="en-US" altLang="zh-CN" sz="2800" dirty="0" smtClean="0">
              <a:solidFill>
                <a:prstClr val="black"/>
              </a:solidFill>
              <a:latin typeface="黑体" pitchFamily="49" charset="-122"/>
              <a:ea typeface="黑体" pitchFamily="49" charset="-122"/>
            </a:endParaRPr>
          </a:p>
          <a:p>
            <a:pPr marL="800100" lvl="1" indent="-342900" algn="just">
              <a:spcAft>
                <a:spcPts val="1200"/>
              </a:spcAft>
              <a:buClr>
                <a:srgbClr val="FFC000"/>
              </a:buClr>
              <a:buFont typeface="Arial" panose="020B0604020202020204" pitchFamily="34" charset="0"/>
              <a:buChar char="•"/>
            </a:pPr>
            <a:r>
              <a:rPr lang="zh-CN" altLang="en-US" sz="2000" dirty="0" smtClean="0">
                <a:solidFill>
                  <a:prstClr val="black"/>
                </a:solidFill>
                <a:latin typeface="黑体" pitchFamily="49" charset="-122"/>
                <a:ea typeface="黑体" pitchFamily="49" charset="-122"/>
              </a:rPr>
              <a:t>依靠特定分类器的训练</a:t>
            </a:r>
            <a:r>
              <a:rPr lang="zh-CN" altLang="en-US" sz="2000" dirty="0">
                <a:solidFill>
                  <a:prstClr val="black"/>
                </a:solidFill>
                <a:latin typeface="黑体" pitchFamily="49" charset="-122"/>
                <a:ea typeface="黑体" pitchFamily="49" charset="-122"/>
              </a:rPr>
              <a:t>和测试，启发式</a:t>
            </a:r>
            <a:r>
              <a:rPr lang="zh-CN" altLang="en-US" sz="2000" dirty="0" smtClean="0">
                <a:solidFill>
                  <a:prstClr val="black"/>
                </a:solidFill>
                <a:latin typeface="黑体" pitchFamily="49" charset="-122"/>
                <a:ea typeface="黑体" pitchFamily="49" charset="-122"/>
              </a:rPr>
              <a:t>地搜索不同的特征</a:t>
            </a:r>
            <a:r>
              <a:rPr lang="zh-CN" altLang="en-US" sz="2000" dirty="0">
                <a:solidFill>
                  <a:prstClr val="black"/>
                </a:solidFill>
                <a:latin typeface="黑体" pitchFamily="49" charset="-122"/>
                <a:ea typeface="黑体" pitchFamily="49" charset="-122"/>
              </a:rPr>
              <a:t>子集，找出最优的一</a:t>
            </a:r>
            <a:r>
              <a:rPr lang="zh-CN" altLang="en-US" sz="2000" dirty="0" smtClean="0">
                <a:solidFill>
                  <a:prstClr val="black"/>
                </a:solidFill>
                <a:latin typeface="黑体" pitchFamily="49" charset="-122"/>
                <a:ea typeface="黑体" pitchFamily="49" charset="-122"/>
              </a:rPr>
              <a:t>组</a:t>
            </a:r>
            <a:endParaRPr lang="en-US" altLang="zh-CN" sz="2800" dirty="0" smtClean="0">
              <a:solidFill>
                <a:prstClr val="black"/>
              </a:solidFill>
              <a:latin typeface="黑体" pitchFamily="49" charset="-122"/>
              <a:ea typeface="黑体" pitchFamily="49" charset="-122"/>
            </a:endParaRPr>
          </a:p>
          <a:p>
            <a:pPr algn="just">
              <a:spcAft>
                <a:spcPts val="1200"/>
              </a:spcAft>
              <a:buClr>
                <a:srgbClr val="FFC000"/>
              </a:buClr>
              <a:buFont typeface="Wingdings" pitchFamily="2" charset="2"/>
              <a:buChar char="n"/>
            </a:pPr>
            <a:r>
              <a:rPr lang="en-US" altLang="zh-CN" sz="2800" dirty="0">
                <a:solidFill>
                  <a:prstClr val="black"/>
                </a:solidFill>
                <a:latin typeface="黑体" pitchFamily="49" charset="-122"/>
                <a:ea typeface="黑体" pitchFamily="49" charset="-122"/>
              </a:rPr>
              <a:t> 4.4 </a:t>
            </a:r>
            <a:r>
              <a:rPr lang="zh-CN" altLang="en-US" sz="2800" dirty="0" smtClean="0">
                <a:solidFill>
                  <a:prstClr val="black"/>
                </a:solidFill>
                <a:latin typeface="黑体" pitchFamily="49" charset="-122"/>
                <a:ea typeface="黑体" pitchFamily="49" charset="-122"/>
              </a:rPr>
              <a:t>以</a:t>
            </a:r>
            <a:r>
              <a:rPr lang="zh-CN" altLang="en-US" sz="2800" dirty="0">
                <a:solidFill>
                  <a:prstClr val="black"/>
                </a:solidFill>
                <a:latin typeface="黑体" pitchFamily="49" charset="-122"/>
                <a:ea typeface="黑体" pitchFamily="49" charset="-122"/>
              </a:rPr>
              <a:t>过滤器指导起点的浮动式包装</a:t>
            </a:r>
            <a:r>
              <a:rPr lang="zh-CN" altLang="en-US" sz="2800" dirty="0" smtClean="0">
                <a:solidFill>
                  <a:prstClr val="black"/>
                </a:solidFill>
                <a:latin typeface="黑体" pitchFamily="49" charset="-122"/>
                <a:ea typeface="黑体" pitchFamily="49" charset="-122"/>
              </a:rPr>
              <a:t>器</a:t>
            </a:r>
            <a:endParaRPr lang="en-US" altLang="zh-CN" sz="2800" dirty="0" smtClean="0">
              <a:solidFill>
                <a:prstClr val="black"/>
              </a:solidFill>
              <a:latin typeface="黑体" pitchFamily="49" charset="-122"/>
              <a:ea typeface="黑体" pitchFamily="49" charset="-122"/>
            </a:endParaRPr>
          </a:p>
          <a:p>
            <a:pPr marL="800100" lvl="1" indent="-342900" algn="just">
              <a:spcAft>
                <a:spcPts val="1200"/>
              </a:spcAft>
              <a:buClr>
                <a:srgbClr val="FFC000"/>
              </a:buClr>
              <a:buFont typeface="Arial" panose="020B0604020202020204" pitchFamily="34" charset="0"/>
              <a:buChar char="•"/>
            </a:pPr>
            <a:r>
              <a:rPr lang="zh-CN" altLang="en-US" sz="2000" dirty="0" smtClean="0">
                <a:solidFill>
                  <a:prstClr val="black"/>
                </a:solidFill>
                <a:latin typeface="黑体" pitchFamily="49" charset="-122"/>
                <a:ea typeface="黑体" pitchFamily="49" charset="-122"/>
              </a:rPr>
              <a:t>动机：过滤器脱离分类器有时不可靠，分类器容易陷入局部最优</a:t>
            </a:r>
            <a:endParaRPr lang="en-US" altLang="zh-CN" sz="2000" dirty="0" smtClean="0">
              <a:solidFill>
                <a:prstClr val="black"/>
              </a:solidFill>
              <a:latin typeface="黑体" pitchFamily="49" charset="-122"/>
              <a:ea typeface="黑体" pitchFamily="49" charset="-122"/>
            </a:endParaRPr>
          </a:p>
          <a:p>
            <a:pPr marL="800100" lvl="1" indent="-342900" algn="just">
              <a:spcAft>
                <a:spcPts val="1200"/>
              </a:spcAft>
              <a:buClr>
                <a:srgbClr val="FFC000"/>
              </a:buClr>
              <a:buFont typeface="Arial" panose="020B0604020202020204" pitchFamily="34" charset="0"/>
              <a:buChar char="•"/>
            </a:pPr>
            <a:r>
              <a:rPr lang="zh-CN" altLang="en-US" sz="2000" dirty="0" smtClean="0">
                <a:solidFill>
                  <a:prstClr val="black"/>
                </a:solidFill>
                <a:latin typeface="黑体" pitchFamily="49" charset="-122"/>
                <a:ea typeface="黑体" pitchFamily="49" charset="-122"/>
              </a:rPr>
              <a:t>方案：以过滤器选择的多组特征子集作为包装器的搜素起点，进行浮动搜索</a:t>
            </a:r>
            <a:endParaRPr lang="en-US" altLang="zh-CN" sz="2800" dirty="0">
              <a:solidFill>
                <a:prstClr val="black"/>
              </a:solidFill>
              <a:latin typeface="黑体" pitchFamily="49" charset="-122"/>
              <a:ea typeface="黑体" pitchFamily="49" charset="-122"/>
            </a:endParaRPr>
          </a:p>
          <a:p>
            <a:pPr algn="just">
              <a:spcAft>
                <a:spcPts val="1200"/>
              </a:spcAft>
              <a:buClr>
                <a:srgbClr val="FFC000"/>
              </a:buClr>
              <a:buFont typeface="Wingdings" pitchFamily="2" charset="2"/>
              <a:buChar char="n"/>
            </a:pPr>
            <a:r>
              <a:rPr lang="en-US" altLang="zh-CN" sz="2800" dirty="0">
                <a:solidFill>
                  <a:prstClr val="black"/>
                </a:solidFill>
                <a:latin typeface="黑体" pitchFamily="49" charset="-122"/>
                <a:ea typeface="黑体" pitchFamily="49" charset="-122"/>
              </a:rPr>
              <a:t> 4.5 </a:t>
            </a:r>
            <a:r>
              <a:rPr lang="zh-CN" altLang="en-US" sz="2800" dirty="0" smtClean="0">
                <a:solidFill>
                  <a:prstClr val="black"/>
                </a:solidFill>
                <a:latin typeface="黑体" pitchFamily="49" charset="-122"/>
                <a:ea typeface="黑体" pitchFamily="49" charset="-122"/>
              </a:rPr>
              <a:t>框架特征</a:t>
            </a:r>
            <a:r>
              <a:rPr lang="zh-CN" altLang="en-US" sz="2800" dirty="0">
                <a:solidFill>
                  <a:prstClr val="black"/>
                </a:solidFill>
                <a:latin typeface="黑体" pitchFamily="49" charset="-122"/>
                <a:ea typeface="黑体" pitchFamily="49" charset="-122"/>
              </a:rPr>
              <a:t>列表</a:t>
            </a:r>
            <a:endParaRPr lang="en-US" altLang="zh-CN" sz="2800" dirty="0" smtClean="0">
              <a:solidFill>
                <a:prstClr val="black"/>
              </a:solidFill>
              <a:latin typeface="黑体" pitchFamily="49" charset="-122"/>
              <a:ea typeface="黑体" pitchFamily="49" charset="-122"/>
            </a:endParaRPr>
          </a:p>
          <a:p>
            <a:pPr marL="800100" lvl="1" indent="-342900" algn="just">
              <a:spcAft>
                <a:spcPts val="1200"/>
              </a:spcAft>
              <a:buClr>
                <a:srgbClr val="FFC000"/>
              </a:buClr>
              <a:buFont typeface="Arial" panose="020B0604020202020204" pitchFamily="34" charset="0"/>
              <a:buChar char="•"/>
            </a:pPr>
            <a:r>
              <a:rPr lang="zh-CN" altLang="en-US" sz="2000" dirty="0" smtClean="0">
                <a:solidFill>
                  <a:prstClr val="black"/>
                </a:solidFill>
                <a:latin typeface="黑体" pitchFamily="49" charset="-122"/>
                <a:ea typeface="黑体" pitchFamily="49" charset="-122"/>
              </a:rPr>
              <a:t>从原框架</a:t>
            </a:r>
            <a:r>
              <a:rPr lang="en-US" altLang="zh-CN" sz="2000" dirty="0" smtClean="0">
                <a:solidFill>
                  <a:prstClr val="black"/>
                </a:solidFill>
                <a:latin typeface="黑体" pitchFamily="49" charset="-122"/>
                <a:ea typeface="黑体" pitchFamily="49" charset="-122"/>
              </a:rPr>
              <a:t>15</a:t>
            </a:r>
            <a:r>
              <a:rPr lang="zh-CN" altLang="en-US" sz="2000" dirty="0" smtClean="0">
                <a:solidFill>
                  <a:prstClr val="black"/>
                </a:solidFill>
                <a:latin typeface="黑体" pitchFamily="49" charset="-122"/>
                <a:ea typeface="黑体" pitchFamily="49" charset="-122"/>
              </a:rPr>
              <a:t>类扩充到新框架</a:t>
            </a:r>
            <a:r>
              <a:rPr lang="en-US" altLang="zh-CN" sz="2000" dirty="0" smtClean="0">
                <a:solidFill>
                  <a:prstClr val="black"/>
                </a:solidFill>
                <a:latin typeface="黑体" pitchFamily="49" charset="-122"/>
                <a:ea typeface="黑体" pitchFamily="49" charset="-122"/>
              </a:rPr>
              <a:t>45</a:t>
            </a:r>
            <a:r>
              <a:rPr lang="zh-CN" altLang="en-US" sz="2000" dirty="0" smtClean="0">
                <a:solidFill>
                  <a:prstClr val="black"/>
                </a:solidFill>
                <a:latin typeface="黑体" pitchFamily="49" charset="-122"/>
                <a:ea typeface="黑体" pitchFamily="49" charset="-122"/>
              </a:rPr>
              <a:t>类：消息特征，用户特征，传播特征</a:t>
            </a:r>
            <a:endParaRPr lang="en-US" altLang="zh-CN" sz="2000" dirty="0">
              <a:solidFill>
                <a:prstClr val="black"/>
              </a:solidFill>
              <a:latin typeface="黑体" pitchFamily="49" charset="-122"/>
              <a:ea typeface="黑体" pitchFamily="49" charset="-122"/>
            </a:endParaRPr>
          </a:p>
        </p:txBody>
      </p:sp>
      <p:sp>
        <p:nvSpPr>
          <p:cNvPr id="5" name="灯片编号占位符 4"/>
          <p:cNvSpPr>
            <a:spLocks noGrp="1"/>
          </p:cNvSpPr>
          <p:nvPr>
            <p:ph type="sldNum" sz="quarter" idx="12"/>
          </p:nvPr>
        </p:nvSpPr>
        <p:spPr/>
        <p:txBody>
          <a:bodyPr/>
          <a:lstStyle/>
          <a:p>
            <a:r>
              <a:rPr lang="en-US" altLang="zh-CN" sz="1600" dirty="0" smtClean="0">
                <a:solidFill>
                  <a:prstClr val="black"/>
                </a:solidFill>
              </a:rPr>
              <a:t>Page</a:t>
            </a:r>
            <a:r>
              <a:rPr lang="zh-CN" altLang="en-US" sz="1600" dirty="0" smtClean="0">
                <a:solidFill>
                  <a:prstClr val="black"/>
                </a:solidFill>
              </a:rPr>
              <a:t> </a:t>
            </a:r>
            <a:fld id="{6F463926-53FD-4ECB-B19C-E4EF13DB6407}" type="slidenum">
              <a:rPr lang="zh-CN" altLang="en-US" sz="1600" smtClean="0">
                <a:solidFill>
                  <a:prstClr val="black"/>
                </a:solidFill>
              </a:rPr>
              <a:pPr/>
              <a:t>10</a:t>
            </a:fld>
            <a:endParaRPr lang="zh-CN" altLang="en-US" sz="1600" dirty="0">
              <a:solidFill>
                <a:prstClr val="black"/>
              </a:solidFill>
            </a:endParaRPr>
          </a:p>
        </p:txBody>
      </p:sp>
      <p:sp>
        <p:nvSpPr>
          <p:cNvPr id="35" name="TextBox 4"/>
          <p:cNvSpPr txBox="1"/>
          <p:nvPr/>
        </p:nvSpPr>
        <p:spPr>
          <a:xfrm>
            <a:off x="445590" y="275657"/>
            <a:ext cx="4339650" cy="646331"/>
          </a:xfrm>
          <a:prstGeom prst="rect">
            <a:avLst/>
          </a:prstGeom>
          <a:noFill/>
        </p:spPr>
        <p:txBody>
          <a:bodyPr wrap="none" rtlCol="0">
            <a:spAutoFit/>
          </a:bodyPr>
          <a:lstStyle/>
          <a:p>
            <a:r>
              <a:rPr lang="zh-CN" altLang="en-US" sz="3600" dirty="0" smtClean="0">
                <a:solidFill>
                  <a:prstClr val="black"/>
                </a:solidFill>
                <a:latin typeface="黑体" pitchFamily="49" charset="-122"/>
                <a:ea typeface="黑体" pitchFamily="49" charset="-122"/>
              </a:rPr>
              <a:t>第</a:t>
            </a:r>
            <a:r>
              <a:rPr lang="en-US" altLang="zh-CN" sz="3600" dirty="0" smtClean="0">
                <a:solidFill>
                  <a:prstClr val="black"/>
                </a:solidFill>
                <a:latin typeface="黑体" pitchFamily="49" charset="-122"/>
                <a:ea typeface="黑体" pitchFamily="49" charset="-122"/>
              </a:rPr>
              <a:t>4</a:t>
            </a:r>
            <a:r>
              <a:rPr lang="zh-CN" altLang="en-US" sz="3600" dirty="0" smtClean="0">
                <a:solidFill>
                  <a:prstClr val="black"/>
                </a:solidFill>
                <a:latin typeface="黑体" pitchFamily="49" charset="-122"/>
                <a:ea typeface="黑体" pitchFamily="49" charset="-122"/>
              </a:rPr>
              <a:t>章 特征选择技术</a:t>
            </a:r>
            <a:endParaRPr lang="en-US" altLang="zh-CN" sz="3600" dirty="0">
              <a:solidFill>
                <a:prstClr val="black"/>
              </a:solidFill>
              <a:latin typeface="黑体" pitchFamily="49" charset="-122"/>
              <a:ea typeface="黑体" pitchFamily="49" charset="-122"/>
            </a:endParaRPr>
          </a:p>
        </p:txBody>
      </p:sp>
    </p:spTree>
    <p:custDataLst>
      <p:tags r:id="rId1"/>
    </p:custDataLst>
    <p:extLst>
      <p:ext uri="{BB962C8B-B14F-4D97-AF65-F5344CB8AC3E}">
        <p14:creationId xmlns:p14="http://schemas.microsoft.com/office/powerpoint/2010/main" val="2243971504"/>
      </p:ext>
    </p:extLst>
  </p:cSld>
  <p:clrMapOvr>
    <a:masterClrMapping/>
  </p:clrMapOvr>
  <mc:AlternateContent xmlns:mc="http://schemas.openxmlformats.org/markup-compatibility/2006" xmlns:p14="http://schemas.microsoft.com/office/powerpoint/2010/main">
    <mc:Choice Requires="p14">
      <p:transition spd="slow" p14:dur="12000" advTm="176032"/>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1">
                                            <p:txEl>
                                              <p:pRg st="0" end="0"/>
                                            </p:txEl>
                                          </p:spTgt>
                                        </p:tgtEl>
                                        <p:attrNameLst>
                                          <p:attrName>style.visibility</p:attrName>
                                        </p:attrNameLst>
                                      </p:cBhvr>
                                      <p:to>
                                        <p:strVal val="visible"/>
                                      </p:to>
                                    </p:set>
                                    <p:animEffect transition="in" filter="fade">
                                      <p:cBhvr>
                                        <p:cTn id="7" dur="500"/>
                                        <p:tgtEl>
                                          <p:spTgt spid="2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1">
                                            <p:txEl>
                                              <p:pRg st="1" end="1"/>
                                            </p:txEl>
                                          </p:spTgt>
                                        </p:tgtEl>
                                        <p:attrNameLst>
                                          <p:attrName>style.visibility</p:attrName>
                                        </p:attrNameLst>
                                      </p:cBhvr>
                                      <p:to>
                                        <p:strVal val="visible"/>
                                      </p:to>
                                    </p:set>
                                    <p:animEffect transition="in" filter="fade">
                                      <p:cBhvr>
                                        <p:cTn id="12" dur="500"/>
                                        <p:tgtEl>
                                          <p:spTgt spid="2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1">
                                            <p:txEl>
                                              <p:pRg st="2" end="2"/>
                                            </p:txEl>
                                          </p:spTgt>
                                        </p:tgtEl>
                                        <p:attrNameLst>
                                          <p:attrName>style.visibility</p:attrName>
                                        </p:attrNameLst>
                                      </p:cBhvr>
                                      <p:to>
                                        <p:strVal val="visible"/>
                                      </p:to>
                                    </p:set>
                                    <p:animEffect transition="in" filter="fade">
                                      <p:cBhvr>
                                        <p:cTn id="17" dur="500"/>
                                        <p:tgtEl>
                                          <p:spTgt spid="2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1">
                                            <p:txEl>
                                              <p:pRg st="3" end="3"/>
                                            </p:txEl>
                                          </p:spTgt>
                                        </p:tgtEl>
                                        <p:attrNameLst>
                                          <p:attrName>style.visibility</p:attrName>
                                        </p:attrNameLst>
                                      </p:cBhvr>
                                      <p:to>
                                        <p:strVal val="visible"/>
                                      </p:to>
                                    </p:set>
                                    <p:animEffect transition="in" filter="fade">
                                      <p:cBhvr>
                                        <p:cTn id="22" dur="500"/>
                                        <p:tgtEl>
                                          <p:spTgt spid="2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1">
                                            <p:txEl>
                                              <p:pRg st="4" end="4"/>
                                            </p:txEl>
                                          </p:spTgt>
                                        </p:tgtEl>
                                        <p:attrNameLst>
                                          <p:attrName>style.visibility</p:attrName>
                                        </p:attrNameLst>
                                      </p:cBhvr>
                                      <p:to>
                                        <p:strVal val="visible"/>
                                      </p:to>
                                    </p:set>
                                    <p:animEffect transition="in" filter="fade">
                                      <p:cBhvr>
                                        <p:cTn id="27" dur="500"/>
                                        <p:tgtEl>
                                          <p:spTgt spid="21">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1">
                                            <p:txEl>
                                              <p:pRg st="5" end="5"/>
                                            </p:txEl>
                                          </p:spTgt>
                                        </p:tgtEl>
                                        <p:attrNameLst>
                                          <p:attrName>style.visibility</p:attrName>
                                        </p:attrNameLst>
                                      </p:cBhvr>
                                      <p:to>
                                        <p:strVal val="visible"/>
                                      </p:to>
                                    </p:set>
                                    <p:animEffect transition="in" filter="fade">
                                      <p:cBhvr>
                                        <p:cTn id="32" dur="500"/>
                                        <p:tgtEl>
                                          <p:spTgt spid="21">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1">
                                            <p:txEl>
                                              <p:pRg st="6" end="6"/>
                                            </p:txEl>
                                          </p:spTgt>
                                        </p:tgtEl>
                                        <p:attrNameLst>
                                          <p:attrName>style.visibility</p:attrName>
                                        </p:attrNameLst>
                                      </p:cBhvr>
                                      <p:to>
                                        <p:strVal val="visible"/>
                                      </p:to>
                                    </p:set>
                                    <p:animEffect transition="in" filter="fade">
                                      <p:cBhvr>
                                        <p:cTn id="37" dur="500"/>
                                        <p:tgtEl>
                                          <p:spTgt spid="21">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21">
                                            <p:txEl>
                                              <p:pRg st="7" end="7"/>
                                            </p:txEl>
                                          </p:spTgt>
                                        </p:tgtEl>
                                        <p:attrNameLst>
                                          <p:attrName>style.visibility</p:attrName>
                                        </p:attrNameLst>
                                      </p:cBhvr>
                                      <p:to>
                                        <p:strVal val="visible"/>
                                      </p:to>
                                    </p:set>
                                    <p:animEffect transition="in" filter="fade">
                                      <p:cBhvr>
                                        <p:cTn id="42" dur="500"/>
                                        <p:tgtEl>
                                          <p:spTgt spid="21">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21">
                                            <p:txEl>
                                              <p:pRg st="8" end="8"/>
                                            </p:txEl>
                                          </p:spTgt>
                                        </p:tgtEl>
                                        <p:attrNameLst>
                                          <p:attrName>style.visibility</p:attrName>
                                        </p:attrNameLst>
                                      </p:cBhvr>
                                      <p:to>
                                        <p:strVal val="visible"/>
                                      </p:to>
                                    </p:set>
                                    <p:animEffect transition="in" filter="fade">
                                      <p:cBhvr>
                                        <p:cTn id="47" dur="500"/>
                                        <p:tgtEl>
                                          <p:spTgt spid="21">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21">
                                            <p:txEl>
                                              <p:pRg st="9" end="9"/>
                                            </p:txEl>
                                          </p:spTgt>
                                        </p:tgtEl>
                                        <p:attrNameLst>
                                          <p:attrName>style.visibility</p:attrName>
                                        </p:attrNameLst>
                                      </p:cBhvr>
                                      <p:to>
                                        <p:strVal val="visible"/>
                                      </p:to>
                                    </p:set>
                                    <p:animEffect transition="in" filter="fade">
                                      <p:cBhvr>
                                        <p:cTn id="52" dur="500"/>
                                        <p:tgtEl>
                                          <p:spTgt spid="21">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20"/>
          <p:cNvSpPr txBox="1"/>
          <p:nvPr/>
        </p:nvSpPr>
        <p:spPr>
          <a:xfrm>
            <a:off x="908518" y="1239661"/>
            <a:ext cx="10009418" cy="4154984"/>
          </a:xfrm>
          <a:prstGeom prst="rect">
            <a:avLst/>
          </a:prstGeom>
          <a:noFill/>
        </p:spPr>
        <p:txBody>
          <a:bodyPr wrap="square" rtlCol="0">
            <a:spAutoFit/>
          </a:bodyPr>
          <a:lstStyle/>
          <a:p>
            <a:pPr algn="just">
              <a:spcAft>
                <a:spcPts val="1200"/>
              </a:spcAft>
              <a:buClr>
                <a:srgbClr val="FFC000"/>
              </a:buClr>
              <a:buFont typeface="Wingdings" pitchFamily="2" charset="2"/>
              <a:buChar char="n"/>
            </a:pPr>
            <a:r>
              <a:rPr lang="en-US" altLang="zh-CN" sz="2800" dirty="0" smtClean="0">
                <a:solidFill>
                  <a:prstClr val="black"/>
                </a:solidFill>
                <a:latin typeface="黑体" pitchFamily="49" charset="-122"/>
                <a:ea typeface="黑体" pitchFamily="49" charset="-122"/>
              </a:rPr>
              <a:t> </a:t>
            </a:r>
            <a:r>
              <a:rPr lang="en-US" altLang="zh-CN" sz="2800" dirty="0">
                <a:solidFill>
                  <a:prstClr val="black"/>
                </a:solidFill>
                <a:latin typeface="黑体" pitchFamily="49" charset="-122"/>
                <a:ea typeface="黑体" pitchFamily="49" charset="-122"/>
              </a:rPr>
              <a:t>5.1 </a:t>
            </a:r>
            <a:r>
              <a:rPr lang="zh-CN" altLang="en-US" sz="2800" dirty="0" smtClean="0">
                <a:solidFill>
                  <a:prstClr val="black"/>
                </a:solidFill>
                <a:latin typeface="黑体" pitchFamily="49" charset="-122"/>
                <a:ea typeface="黑体" pitchFamily="49" charset="-122"/>
              </a:rPr>
              <a:t>监督学习</a:t>
            </a:r>
            <a:r>
              <a:rPr lang="zh-CN" altLang="en-US" sz="2800" dirty="0">
                <a:solidFill>
                  <a:prstClr val="black"/>
                </a:solidFill>
                <a:latin typeface="黑体" pitchFamily="49" charset="-122"/>
                <a:ea typeface="黑体" pitchFamily="49" charset="-122"/>
              </a:rPr>
              <a:t>技术简介</a:t>
            </a:r>
            <a:endParaRPr lang="en-US" altLang="zh-CN" sz="2800" dirty="0" smtClean="0">
              <a:solidFill>
                <a:prstClr val="black"/>
              </a:solidFill>
              <a:latin typeface="黑体" pitchFamily="49" charset="-122"/>
              <a:ea typeface="黑体" pitchFamily="49" charset="-122"/>
            </a:endParaRPr>
          </a:p>
          <a:p>
            <a:pPr algn="just">
              <a:spcAft>
                <a:spcPts val="1200"/>
              </a:spcAft>
              <a:buClr>
                <a:srgbClr val="FFC000"/>
              </a:buClr>
              <a:buFont typeface="Wingdings" pitchFamily="2" charset="2"/>
              <a:buChar char="n"/>
            </a:pPr>
            <a:r>
              <a:rPr lang="en-US" altLang="zh-CN" sz="2800" dirty="0">
                <a:solidFill>
                  <a:prstClr val="black"/>
                </a:solidFill>
                <a:latin typeface="黑体" pitchFamily="49" charset="-122"/>
                <a:ea typeface="黑体" pitchFamily="49" charset="-122"/>
              </a:rPr>
              <a:t> 5.2 </a:t>
            </a:r>
            <a:r>
              <a:rPr lang="zh-CN" altLang="en-US" sz="2800" dirty="0" smtClean="0">
                <a:solidFill>
                  <a:prstClr val="black"/>
                </a:solidFill>
                <a:latin typeface="黑体" pitchFamily="49" charset="-122"/>
                <a:ea typeface="黑体" pitchFamily="49" charset="-122"/>
              </a:rPr>
              <a:t>框架采用</a:t>
            </a:r>
            <a:r>
              <a:rPr lang="zh-CN" altLang="en-US" sz="2800" dirty="0">
                <a:solidFill>
                  <a:prstClr val="black"/>
                </a:solidFill>
                <a:latin typeface="黑体" pitchFamily="49" charset="-122"/>
                <a:ea typeface="黑体" pitchFamily="49" charset="-122"/>
              </a:rPr>
              <a:t>的分类器</a:t>
            </a:r>
            <a:endParaRPr lang="en-US" altLang="zh-CN" sz="2800" dirty="0" smtClean="0">
              <a:solidFill>
                <a:prstClr val="black"/>
              </a:solidFill>
              <a:latin typeface="黑体" pitchFamily="49" charset="-122"/>
              <a:ea typeface="黑体" pitchFamily="49" charset="-122"/>
            </a:endParaRPr>
          </a:p>
          <a:p>
            <a:pPr marL="800100" lvl="1" indent="-342900" algn="just">
              <a:spcAft>
                <a:spcPts val="1200"/>
              </a:spcAft>
              <a:buClr>
                <a:srgbClr val="FFC000"/>
              </a:buClr>
              <a:buFont typeface="Arial" panose="020B0604020202020204" pitchFamily="34" charset="0"/>
              <a:buChar char="•"/>
            </a:pPr>
            <a:r>
              <a:rPr lang="zh-CN" altLang="en-US" sz="2000" dirty="0" smtClean="0">
                <a:solidFill>
                  <a:prstClr val="black"/>
                </a:solidFill>
                <a:latin typeface="黑体" pitchFamily="49" charset="-122"/>
                <a:ea typeface="黑体" pitchFamily="49" charset="-122"/>
              </a:rPr>
              <a:t>决策树、朴素贝叶斯分类器，可疑度排名时利用谣言后验概率</a:t>
            </a:r>
            <a:endParaRPr lang="en-US" altLang="zh-CN" sz="2000" dirty="0" smtClean="0">
              <a:solidFill>
                <a:prstClr val="black"/>
              </a:solidFill>
              <a:latin typeface="黑体" pitchFamily="49" charset="-122"/>
              <a:ea typeface="黑体" pitchFamily="49" charset="-122"/>
            </a:endParaRPr>
          </a:p>
          <a:p>
            <a:pPr lvl="0" algn="just">
              <a:spcAft>
                <a:spcPts val="1200"/>
              </a:spcAft>
              <a:buClr>
                <a:srgbClr val="FFC000"/>
              </a:buClr>
              <a:buFont typeface="Wingdings" pitchFamily="2" charset="2"/>
              <a:buChar char="n"/>
            </a:pPr>
            <a:r>
              <a:rPr lang="en-US" altLang="zh-CN" sz="2800" dirty="0">
                <a:solidFill>
                  <a:prstClr val="black"/>
                </a:solidFill>
                <a:latin typeface="黑体" pitchFamily="49" charset="-122"/>
                <a:ea typeface="黑体" pitchFamily="49" charset="-122"/>
              </a:rPr>
              <a:t> 5.3 </a:t>
            </a:r>
            <a:r>
              <a:rPr lang="zh-CN" altLang="en-US" sz="2800" dirty="0" smtClean="0">
                <a:solidFill>
                  <a:prstClr val="black"/>
                </a:solidFill>
                <a:latin typeface="黑体" pitchFamily="49" charset="-122"/>
                <a:ea typeface="黑体" pitchFamily="49" charset="-122"/>
              </a:rPr>
              <a:t>多</a:t>
            </a:r>
            <a:r>
              <a:rPr lang="zh-CN" altLang="en-US" sz="2800" dirty="0">
                <a:solidFill>
                  <a:prstClr val="black"/>
                </a:solidFill>
                <a:latin typeface="黑体" pitchFamily="49" charset="-122"/>
                <a:ea typeface="黑体" pitchFamily="49" charset="-122"/>
              </a:rPr>
              <a:t>分类器投票排名方案</a:t>
            </a:r>
            <a:endParaRPr lang="en-US" altLang="zh-CN" sz="2800" dirty="0" smtClean="0">
              <a:solidFill>
                <a:prstClr val="black"/>
              </a:solidFill>
              <a:latin typeface="黑体" pitchFamily="49" charset="-122"/>
              <a:ea typeface="黑体" pitchFamily="49" charset="-122"/>
            </a:endParaRPr>
          </a:p>
          <a:p>
            <a:pPr marL="800100" lvl="1" indent="-342900" algn="just">
              <a:spcAft>
                <a:spcPts val="1200"/>
              </a:spcAft>
              <a:buClr>
                <a:srgbClr val="FFC000"/>
              </a:buClr>
              <a:buFont typeface="Arial" panose="020B0604020202020204" pitchFamily="34" charset="0"/>
              <a:buChar char="•"/>
            </a:pPr>
            <a:r>
              <a:rPr lang="zh-CN" altLang="en-US" sz="2000" dirty="0" smtClean="0">
                <a:solidFill>
                  <a:prstClr val="black"/>
                </a:solidFill>
                <a:latin typeface="黑体" pitchFamily="49" charset="-122"/>
                <a:ea typeface="黑体" pitchFamily="49" charset="-122"/>
              </a:rPr>
              <a:t>动因：原框架仅用决策树，能否将不同分类器的“智慧”结合，提高谣言检测率？</a:t>
            </a:r>
            <a:endParaRPr lang="en-US" altLang="zh-CN" sz="2000" dirty="0" smtClean="0">
              <a:solidFill>
                <a:prstClr val="black"/>
              </a:solidFill>
              <a:latin typeface="黑体" pitchFamily="49" charset="-122"/>
              <a:ea typeface="黑体" pitchFamily="49" charset="-122"/>
            </a:endParaRPr>
          </a:p>
          <a:p>
            <a:pPr marL="800100" lvl="1" indent="-342900" algn="just">
              <a:spcAft>
                <a:spcPts val="1200"/>
              </a:spcAft>
              <a:buClr>
                <a:srgbClr val="FFC000"/>
              </a:buClr>
              <a:buFont typeface="Arial" panose="020B0604020202020204" pitchFamily="34" charset="0"/>
              <a:buChar char="•"/>
            </a:pPr>
            <a:r>
              <a:rPr lang="zh-CN" altLang="en-US" sz="2000" dirty="0" smtClean="0">
                <a:solidFill>
                  <a:prstClr val="black"/>
                </a:solidFill>
                <a:latin typeface="黑体" pitchFamily="49" charset="-122"/>
                <a:ea typeface="黑体" pitchFamily="49" charset="-122"/>
              </a:rPr>
              <a:t>方案：可疑度排名时，如果需要排出</a:t>
            </a:r>
            <a:r>
              <a:rPr lang="en-US" altLang="zh-CN" sz="2000" dirty="0" smtClean="0">
                <a:solidFill>
                  <a:prstClr val="black"/>
                </a:solidFill>
                <a:latin typeface="黑体" pitchFamily="49" charset="-122"/>
                <a:ea typeface="黑体" pitchFamily="49" charset="-122"/>
              </a:rPr>
              <a:t>Top100</a:t>
            </a:r>
            <a:r>
              <a:rPr lang="zh-CN" altLang="en-US" sz="2000" dirty="0" smtClean="0">
                <a:solidFill>
                  <a:prstClr val="black"/>
                </a:solidFill>
                <a:latin typeface="黑体" pitchFamily="49" charset="-122"/>
                <a:ea typeface="黑体" pitchFamily="49" charset="-122"/>
              </a:rPr>
              <a:t>的候选消息，则先让多个分类器各自排名，将每个分类器的</a:t>
            </a:r>
            <a:r>
              <a:rPr lang="en-US" altLang="zh-CN" sz="2000" dirty="0" smtClean="0">
                <a:solidFill>
                  <a:prstClr val="black"/>
                </a:solidFill>
                <a:latin typeface="黑体" pitchFamily="49" charset="-122"/>
                <a:ea typeface="黑体" pitchFamily="49" charset="-122"/>
              </a:rPr>
              <a:t>Top200</a:t>
            </a:r>
            <a:r>
              <a:rPr lang="zh-CN" altLang="en-US" sz="2000" dirty="0" smtClean="0">
                <a:solidFill>
                  <a:prstClr val="black"/>
                </a:solidFill>
                <a:latin typeface="黑体" pitchFamily="49" charset="-122"/>
                <a:ea typeface="黑体" pitchFamily="49" charset="-122"/>
              </a:rPr>
              <a:t>并成一个集合，按被不同分类器判断为谣言的频次进行重新排名，选出被分类器们“投票”次数最高的</a:t>
            </a:r>
            <a:r>
              <a:rPr lang="en-US" altLang="zh-CN" sz="2000" dirty="0" smtClean="0">
                <a:solidFill>
                  <a:prstClr val="black"/>
                </a:solidFill>
                <a:latin typeface="黑体" pitchFamily="49" charset="-122"/>
                <a:ea typeface="黑体" pitchFamily="49" charset="-122"/>
              </a:rPr>
              <a:t>100</a:t>
            </a:r>
            <a:r>
              <a:rPr lang="zh-CN" altLang="en-US" sz="2000" dirty="0" smtClean="0">
                <a:solidFill>
                  <a:prstClr val="black"/>
                </a:solidFill>
                <a:latin typeface="黑体" pitchFamily="49" charset="-122"/>
                <a:ea typeface="黑体" pitchFamily="49" charset="-122"/>
              </a:rPr>
              <a:t>个候选消息进行输出。</a:t>
            </a:r>
            <a:endParaRPr lang="en-US" altLang="zh-CN" sz="2000" dirty="0" smtClean="0">
              <a:solidFill>
                <a:prstClr val="black"/>
              </a:solidFill>
              <a:latin typeface="黑体" pitchFamily="49" charset="-122"/>
              <a:ea typeface="黑体" pitchFamily="49" charset="-122"/>
            </a:endParaRPr>
          </a:p>
          <a:p>
            <a:pPr marL="800100" lvl="1" indent="-342900" algn="just">
              <a:spcAft>
                <a:spcPts val="1200"/>
              </a:spcAft>
              <a:buClr>
                <a:srgbClr val="FFC000"/>
              </a:buClr>
              <a:buFont typeface="Arial" panose="020B0604020202020204" pitchFamily="34" charset="0"/>
              <a:buChar char="•"/>
            </a:pPr>
            <a:r>
              <a:rPr lang="zh-CN" altLang="en-US" sz="2000" dirty="0" smtClean="0">
                <a:solidFill>
                  <a:prstClr val="black"/>
                </a:solidFill>
                <a:latin typeface="黑体" pitchFamily="49" charset="-122"/>
                <a:ea typeface="黑体" pitchFamily="49" charset="-122"/>
              </a:rPr>
              <a:t>优点：“集体决策”，抹去个别分类器的“偏见”，能找出特征典型的谣言消息</a:t>
            </a:r>
            <a:endParaRPr lang="en-US" altLang="zh-CN" sz="2000" dirty="0">
              <a:solidFill>
                <a:prstClr val="black"/>
              </a:solidFill>
              <a:latin typeface="黑体" pitchFamily="49" charset="-122"/>
              <a:ea typeface="黑体" pitchFamily="49" charset="-122"/>
            </a:endParaRPr>
          </a:p>
        </p:txBody>
      </p:sp>
      <p:sp>
        <p:nvSpPr>
          <p:cNvPr id="5" name="灯片编号占位符 4"/>
          <p:cNvSpPr>
            <a:spLocks noGrp="1"/>
          </p:cNvSpPr>
          <p:nvPr>
            <p:ph type="sldNum" sz="quarter" idx="12"/>
          </p:nvPr>
        </p:nvSpPr>
        <p:spPr/>
        <p:txBody>
          <a:bodyPr/>
          <a:lstStyle/>
          <a:p>
            <a:r>
              <a:rPr lang="en-US" altLang="zh-CN" sz="1600" dirty="0" smtClean="0">
                <a:solidFill>
                  <a:prstClr val="black"/>
                </a:solidFill>
              </a:rPr>
              <a:t>Page</a:t>
            </a:r>
            <a:r>
              <a:rPr lang="zh-CN" altLang="en-US" sz="1600" dirty="0" smtClean="0">
                <a:solidFill>
                  <a:prstClr val="black"/>
                </a:solidFill>
              </a:rPr>
              <a:t> </a:t>
            </a:r>
            <a:fld id="{6F463926-53FD-4ECB-B19C-E4EF13DB6407}" type="slidenum">
              <a:rPr lang="zh-CN" altLang="en-US" sz="1600" smtClean="0">
                <a:solidFill>
                  <a:prstClr val="black"/>
                </a:solidFill>
              </a:rPr>
              <a:pPr/>
              <a:t>11</a:t>
            </a:fld>
            <a:endParaRPr lang="zh-CN" altLang="en-US" sz="1600" dirty="0">
              <a:solidFill>
                <a:prstClr val="black"/>
              </a:solidFill>
            </a:endParaRPr>
          </a:p>
        </p:txBody>
      </p:sp>
      <p:sp>
        <p:nvSpPr>
          <p:cNvPr id="35" name="TextBox 4"/>
          <p:cNvSpPr txBox="1"/>
          <p:nvPr/>
        </p:nvSpPr>
        <p:spPr>
          <a:xfrm>
            <a:off x="445590" y="275657"/>
            <a:ext cx="6647974" cy="646331"/>
          </a:xfrm>
          <a:prstGeom prst="rect">
            <a:avLst/>
          </a:prstGeom>
          <a:noFill/>
        </p:spPr>
        <p:txBody>
          <a:bodyPr wrap="none" rtlCol="0">
            <a:spAutoFit/>
          </a:bodyPr>
          <a:lstStyle/>
          <a:p>
            <a:r>
              <a:rPr lang="zh-CN" altLang="en-US" sz="3600" dirty="0" smtClean="0">
                <a:solidFill>
                  <a:prstClr val="black"/>
                </a:solidFill>
                <a:latin typeface="黑体" pitchFamily="49" charset="-122"/>
                <a:ea typeface="黑体" pitchFamily="49" charset="-122"/>
              </a:rPr>
              <a:t>第</a:t>
            </a:r>
            <a:r>
              <a:rPr lang="en-US" altLang="zh-CN" sz="3600" dirty="0">
                <a:solidFill>
                  <a:prstClr val="black"/>
                </a:solidFill>
                <a:latin typeface="黑体" pitchFamily="49" charset="-122"/>
                <a:ea typeface="黑体" pitchFamily="49" charset="-122"/>
              </a:rPr>
              <a:t>5</a:t>
            </a:r>
            <a:r>
              <a:rPr lang="zh-CN" altLang="en-US" sz="3600" dirty="0" smtClean="0">
                <a:solidFill>
                  <a:prstClr val="black"/>
                </a:solidFill>
                <a:latin typeface="黑体" pitchFamily="49" charset="-122"/>
                <a:ea typeface="黑体" pitchFamily="49" charset="-122"/>
              </a:rPr>
              <a:t>章 分类器</a:t>
            </a:r>
            <a:r>
              <a:rPr lang="zh-CN" altLang="en-US" sz="3600" dirty="0">
                <a:solidFill>
                  <a:prstClr val="black"/>
                </a:solidFill>
                <a:latin typeface="黑体" pitchFamily="49" charset="-122"/>
                <a:ea typeface="黑体" pitchFamily="49" charset="-122"/>
              </a:rPr>
              <a:t>与话题可疑度排名</a:t>
            </a:r>
            <a:endParaRPr lang="en-US" altLang="zh-CN" sz="3600" dirty="0">
              <a:solidFill>
                <a:prstClr val="black"/>
              </a:solidFill>
              <a:latin typeface="黑体" pitchFamily="49" charset="-122"/>
              <a:ea typeface="黑体" pitchFamily="49" charset="-122"/>
            </a:endParaRPr>
          </a:p>
        </p:txBody>
      </p:sp>
    </p:spTree>
    <p:custDataLst>
      <p:tags r:id="rId1"/>
    </p:custDataLst>
    <p:extLst>
      <p:ext uri="{BB962C8B-B14F-4D97-AF65-F5344CB8AC3E}">
        <p14:creationId xmlns:p14="http://schemas.microsoft.com/office/powerpoint/2010/main" val="2262904422"/>
      </p:ext>
    </p:extLst>
  </p:cSld>
  <p:clrMapOvr>
    <a:masterClrMapping/>
  </p:clrMapOvr>
  <mc:AlternateContent xmlns:mc="http://schemas.openxmlformats.org/markup-compatibility/2006" xmlns:p14="http://schemas.microsoft.com/office/powerpoint/2010/main">
    <mc:Choice Requires="p14">
      <p:transition spd="slow" p14:dur="12000" advTm="176032"/>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1">
                                            <p:txEl>
                                              <p:pRg st="0" end="0"/>
                                            </p:txEl>
                                          </p:spTgt>
                                        </p:tgtEl>
                                        <p:attrNameLst>
                                          <p:attrName>style.visibility</p:attrName>
                                        </p:attrNameLst>
                                      </p:cBhvr>
                                      <p:to>
                                        <p:strVal val="visible"/>
                                      </p:to>
                                    </p:set>
                                    <p:animEffect transition="in" filter="fade">
                                      <p:cBhvr>
                                        <p:cTn id="7" dur="500"/>
                                        <p:tgtEl>
                                          <p:spTgt spid="2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1">
                                            <p:txEl>
                                              <p:pRg st="1" end="1"/>
                                            </p:txEl>
                                          </p:spTgt>
                                        </p:tgtEl>
                                        <p:attrNameLst>
                                          <p:attrName>style.visibility</p:attrName>
                                        </p:attrNameLst>
                                      </p:cBhvr>
                                      <p:to>
                                        <p:strVal val="visible"/>
                                      </p:to>
                                    </p:set>
                                    <p:animEffect transition="in" filter="fade">
                                      <p:cBhvr>
                                        <p:cTn id="12" dur="500"/>
                                        <p:tgtEl>
                                          <p:spTgt spid="2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1">
                                            <p:txEl>
                                              <p:pRg st="2" end="2"/>
                                            </p:txEl>
                                          </p:spTgt>
                                        </p:tgtEl>
                                        <p:attrNameLst>
                                          <p:attrName>style.visibility</p:attrName>
                                        </p:attrNameLst>
                                      </p:cBhvr>
                                      <p:to>
                                        <p:strVal val="visible"/>
                                      </p:to>
                                    </p:set>
                                    <p:animEffect transition="in" filter="fade">
                                      <p:cBhvr>
                                        <p:cTn id="17" dur="500"/>
                                        <p:tgtEl>
                                          <p:spTgt spid="2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1">
                                            <p:txEl>
                                              <p:pRg st="3" end="3"/>
                                            </p:txEl>
                                          </p:spTgt>
                                        </p:tgtEl>
                                        <p:attrNameLst>
                                          <p:attrName>style.visibility</p:attrName>
                                        </p:attrNameLst>
                                      </p:cBhvr>
                                      <p:to>
                                        <p:strVal val="visible"/>
                                      </p:to>
                                    </p:set>
                                    <p:animEffect transition="in" filter="fade">
                                      <p:cBhvr>
                                        <p:cTn id="22" dur="500"/>
                                        <p:tgtEl>
                                          <p:spTgt spid="2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1">
                                            <p:txEl>
                                              <p:pRg st="4" end="4"/>
                                            </p:txEl>
                                          </p:spTgt>
                                        </p:tgtEl>
                                        <p:attrNameLst>
                                          <p:attrName>style.visibility</p:attrName>
                                        </p:attrNameLst>
                                      </p:cBhvr>
                                      <p:to>
                                        <p:strVal val="visible"/>
                                      </p:to>
                                    </p:set>
                                    <p:animEffect transition="in" filter="fade">
                                      <p:cBhvr>
                                        <p:cTn id="27" dur="500"/>
                                        <p:tgtEl>
                                          <p:spTgt spid="21">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1">
                                            <p:txEl>
                                              <p:pRg st="5" end="5"/>
                                            </p:txEl>
                                          </p:spTgt>
                                        </p:tgtEl>
                                        <p:attrNameLst>
                                          <p:attrName>style.visibility</p:attrName>
                                        </p:attrNameLst>
                                      </p:cBhvr>
                                      <p:to>
                                        <p:strVal val="visible"/>
                                      </p:to>
                                    </p:set>
                                    <p:animEffect transition="in" filter="fade">
                                      <p:cBhvr>
                                        <p:cTn id="32" dur="500"/>
                                        <p:tgtEl>
                                          <p:spTgt spid="21">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1">
                                            <p:txEl>
                                              <p:pRg st="6" end="6"/>
                                            </p:txEl>
                                          </p:spTgt>
                                        </p:tgtEl>
                                        <p:attrNameLst>
                                          <p:attrName>style.visibility</p:attrName>
                                        </p:attrNameLst>
                                      </p:cBhvr>
                                      <p:to>
                                        <p:strVal val="visible"/>
                                      </p:to>
                                    </p:set>
                                    <p:animEffect transition="in" filter="fade">
                                      <p:cBhvr>
                                        <p:cTn id="37" dur="500"/>
                                        <p:tgtEl>
                                          <p:spTgt spid="2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20"/>
          <p:cNvSpPr txBox="1"/>
          <p:nvPr/>
        </p:nvSpPr>
        <p:spPr>
          <a:xfrm>
            <a:off x="908518" y="1239661"/>
            <a:ext cx="10009418" cy="2215991"/>
          </a:xfrm>
          <a:prstGeom prst="rect">
            <a:avLst/>
          </a:prstGeom>
          <a:noFill/>
        </p:spPr>
        <p:txBody>
          <a:bodyPr wrap="square" rtlCol="0">
            <a:spAutoFit/>
          </a:bodyPr>
          <a:lstStyle/>
          <a:p>
            <a:pPr algn="just">
              <a:spcAft>
                <a:spcPts val="1200"/>
              </a:spcAft>
              <a:buClr>
                <a:srgbClr val="FFC000"/>
              </a:buClr>
              <a:buFont typeface="Wingdings" pitchFamily="2" charset="2"/>
              <a:buChar char="n"/>
            </a:pPr>
            <a:r>
              <a:rPr lang="en-US" altLang="zh-CN" sz="2800" dirty="0" smtClean="0">
                <a:solidFill>
                  <a:prstClr val="black"/>
                </a:solidFill>
                <a:latin typeface="黑体" pitchFamily="49" charset="-122"/>
                <a:ea typeface="黑体" pitchFamily="49" charset="-122"/>
              </a:rPr>
              <a:t> 5.4 </a:t>
            </a:r>
            <a:r>
              <a:rPr lang="zh-CN" altLang="en-US" sz="2800" dirty="0">
                <a:solidFill>
                  <a:prstClr val="black"/>
                </a:solidFill>
                <a:latin typeface="黑体" pitchFamily="49" charset="-122"/>
                <a:ea typeface="黑体" pitchFamily="49" charset="-122"/>
              </a:rPr>
              <a:t>实</a:t>
            </a:r>
            <a:r>
              <a:rPr lang="zh-CN" altLang="en-US" sz="2800" dirty="0" smtClean="0">
                <a:solidFill>
                  <a:prstClr val="black"/>
                </a:solidFill>
                <a:latin typeface="黑体" pitchFamily="49" charset="-122"/>
                <a:ea typeface="黑体" pitchFamily="49" charset="-122"/>
              </a:rPr>
              <a:t>验与分析</a:t>
            </a:r>
          </a:p>
          <a:p>
            <a:pPr marL="800100" lvl="1" indent="-342900" algn="just">
              <a:spcAft>
                <a:spcPts val="1200"/>
              </a:spcAft>
              <a:buClr>
                <a:srgbClr val="FFC000"/>
              </a:buClr>
              <a:buFont typeface="Arial" panose="020B0604020202020204" pitchFamily="34" charset="0"/>
              <a:buChar char="•"/>
            </a:pPr>
            <a:r>
              <a:rPr lang="zh-CN" altLang="en-US" sz="2000" dirty="0" smtClean="0">
                <a:solidFill>
                  <a:prstClr val="black"/>
                </a:solidFill>
                <a:latin typeface="黑体" pitchFamily="49" charset="-122"/>
                <a:ea typeface="黑体" pitchFamily="49" charset="-122"/>
              </a:rPr>
              <a:t>实验数据集：数据集</a:t>
            </a:r>
            <a:r>
              <a:rPr lang="en-US" altLang="zh-CN" sz="2000" dirty="0" smtClean="0">
                <a:solidFill>
                  <a:prstClr val="black"/>
                </a:solidFill>
                <a:latin typeface="黑体" pitchFamily="49" charset="-122"/>
                <a:ea typeface="黑体" pitchFamily="49" charset="-122"/>
              </a:rPr>
              <a:t>A</a:t>
            </a:r>
          </a:p>
          <a:p>
            <a:pPr marL="800100" lvl="1" indent="-342900">
              <a:spcAft>
                <a:spcPts val="1200"/>
              </a:spcAft>
              <a:buClr>
                <a:srgbClr val="FFC000"/>
              </a:buClr>
              <a:buFont typeface="Arial" panose="020B0604020202020204" pitchFamily="34" charset="0"/>
              <a:buChar char="•"/>
            </a:pPr>
            <a:r>
              <a:rPr lang="zh-CN" altLang="en-US" sz="2000" dirty="0" smtClean="0">
                <a:solidFill>
                  <a:prstClr val="black"/>
                </a:solidFill>
                <a:latin typeface="黑体" pitchFamily="49" charset="-122"/>
                <a:ea typeface="黑体" pitchFamily="49" charset="-122"/>
              </a:rPr>
              <a:t>评估指标：全类别准确度、</a:t>
            </a:r>
            <a:r>
              <a:rPr lang="en-US" altLang="zh-CN" sz="2000" dirty="0" smtClean="0">
                <a:solidFill>
                  <a:prstClr val="black"/>
                </a:solidFill>
                <a:latin typeface="黑体" pitchFamily="49" charset="-122"/>
                <a:ea typeface="黑体" pitchFamily="49" charset="-122"/>
              </a:rPr>
              <a:t/>
            </a:r>
            <a:br>
              <a:rPr lang="en-US" altLang="zh-CN" sz="2000" dirty="0" smtClean="0">
                <a:solidFill>
                  <a:prstClr val="black"/>
                </a:solidFill>
                <a:latin typeface="黑体" pitchFamily="49" charset="-122"/>
                <a:ea typeface="黑体" pitchFamily="49" charset="-122"/>
              </a:rPr>
            </a:br>
            <a:r>
              <a:rPr lang="zh-CN" altLang="en-US" sz="2000" dirty="0" smtClean="0">
                <a:solidFill>
                  <a:prstClr val="black"/>
                </a:solidFill>
                <a:latin typeface="黑体" pitchFamily="49" charset="-122"/>
                <a:ea typeface="黑体" pitchFamily="49" charset="-122"/>
              </a:rPr>
              <a:t>对谣言准确率、对谣言</a:t>
            </a:r>
            <a:r>
              <a:rPr lang="en-US" altLang="zh-CN" sz="2000" dirty="0" smtClean="0">
                <a:solidFill>
                  <a:prstClr val="black"/>
                </a:solidFill>
                <a:latin typeface="黑体" pitchFamily="49" charset="-122"/>
                <a:ea typeface="黑体" pitchFamily="49" charset="-122"/>
              </a:rPr>
              <a:t>F1</a:t>
            </a:r>
            <a:r>
              <a:rPr lang="zh-CN" altLang="en-US" sz="2000" dirty="0" smtClean="0">
                <a:solidFill>
                  <a:prstClr val="black"/>
                </a:solidFill>
                <a:latin typeface="黑体" pitchFamily="49" charset="-122"/>
                <a:ea typeface="黑体" pitchFamily="49" charset="-122"/>
              </a:rPr>
              <a:t>度量</a:t>
            </a:r>
            <a:endParaRPr lang="en-US" altLang="zh-CN" sz="2000" dirty="0" smtClean="0">
              <a:solidFill>
                <a:prstClr val="black"/>
              </a:solidFill>
              <a:latin typeface="黑体" pitchFamily="49" charset="-122"/>
              <a:ea typeface="黑体" pitchFamily="49" charset="-122"/>
            </a:endParaRPr>
          </a:p>
          <a:p>
            <a:pPr marL="800100" lvl="1" indent="-342900" algn="just">
              <a:spcAft>
                <a:spcPts val="1200"/>
              </a:spcAft>
              <a:buClr>
                <a:srgbClr val="FFC000"/>
              </a:buClr>
              <a:buFont typeface="Arial" panose="020B0604020202020204" pitchFamily="34" charset="0"/>
              <a:buChar char="•"/>
            </a:pPr>
            <a:r>
              <a:rPr lang="zh-CN" altLang="en-US" sz="2000" dirty="0" smtClean="0">
                <a:solidFill>
                  <a:prstClr val="black"/>
                </a:solidFill>
                <a:latin typeface="黑体" pitchFamily="49" charset="-122"/>
                <a:ea typeface="黑体" pitchFamily="49" charset="-122"/>
              </a:rPr>
              <a:t>评估方法：</a:t>
            </a:r>
            <a:r>
              <a:rPr lang="en-US" altLang="zh-CN" sz="2000" dirty="0" smtClean="0">
                <a:solidFill>
                  <a:prstClr val="black"/>
                </a:solidFill>
                <a:latin typeface="黑体" pitchFamily="49" charset="-122"/>
                <a:ea typeface="黑体" pitchFamily="49" charset="-122"/>
              </a:rPr>
              <a:t>10</a:t>
            </a:r>
            <a:r>
              <a:rPr lang="zh-CN" altLang="en-US" sz="2000" dirty="0" smtClean="0">
                <a:solidFill>
                  <a:prstClr val="black"/>
                </a:solidFill>
                <a:latin typeface="黑体" pitchFamily="49" charset="-122"/>
                <a:ea typeface="黑体" pitchFamily="49" charset="-122"/>
              </a:rPr>
              <a:t>折交叉验证</a:t>
            </a:r>
            <a:endParaRPr lang="en-US" altLang="zh-CN" sz="2000" dirty="0">
              <a:solidFill>
                <a:prstClr val="black"/>
              </a:solidFill>
              <a:latin typeface="黑体" pitchFamily="49" charset="-122"/>
              <a:ea typeface="黑体" pitchFamily="49" charset="-122"/>
            </a:endParaRPr>
          </a:p>
        </p:txBody>
      </p:sp>
      <p:sp>
        <p:nvSpPr>
          <p:cNvPr id="5" name="灯片编号占位符 4"/>
          <p:cNvSpPr>
            <a:spLocks noGrp="1"/>
          </p:cNvSpPr>
          <p:nvPr>
            <p:ph type="sldNum" sz="quarter" idx="12"/>
          </p:nvPr>
        </p:nvSpPr>
        <p:spPr/>
        <p:txBody>
          <a:bodyPr/>
          <a:lstStyle/>
          <a:p>
            <a:r>
              <a:rPr lang="en-US" altLang="zh-CN" sz="1600" dirty="0" smtClean="0">
                <a:solidFill>
                  <a:prstClr val="black"/>
                </a:solidFill>
              </a:rPr>
              <a:t>Page</a:t>
            </a:r>
            <a:r>
              <a:rPr lang="zh-CN" altLang="en-US" sz="1600" dirty="0" smtClean="0">
                <a:solidFill>
                  <a:prstClr val="black"/>
                </a:solidFill>
              </a:rPr>
              <a:t> </a:t>
            </a:r>
            <a:fld id="{6F463926-53FD-4ECB-B19C-E4EF13DB6407}" type="slidenum">
              <a:rPr lang="zh-CN" altLang="en-US" sz="1600" smtClean="0">
                <a:solidFill>
                  <a:prstClr val="black"/>
                </a:solidFill>
              </a:rPr>
              <a:pPr/>
              <a:t>12</a:t>
            </a:fld>
            <a:endParaRPr lang="zh-CN" altLang="en-US" sz="1600" dirty="0">
              <a:solidFill>
                <a:prstClr val="black"/>
              </a:solidFill>
            </a:endParaRPr>
          </a:p>
        </p:txBody>
      </p:sp>
      <p:sp>
        <p:nvSpPr>
          <p:cNvPr id="35" name="TextBox 4"/>
          <p:cNvSpPr txBox="1"/>
          <p:nvPr/>
        </p:nvSpPr>
        <p:spPr>
          <a:xfrm>
            <a:off x="445590" y="275657"/>
            <a:ext cx="6647974" cy="646331"/>
          </a:xfrm>
          <a:prstGeom prst="rect">
            <a:avLst/>
          </a:prstGeom>
          <a:noFill/>
        </p:spPr>
        <p:txBody>
          <a:bodyPr wrap="none" rtlCol="0">
            <a:spAutoFit/>
          </a:bodyPr>
          <a:lstStyle/>
          <a:p>
            <a:r>
              <a:rPr lang="zh-CN" altLang="en-US" sz="3600" dirty="0" smtClean="0">
                <a:solidFill>
                  <a:prstClr val="black"/>
                </a:solidFill>
                <a:latin typeface="黑体" pitchFamily="49" charset="-122"/>
                <a:ea typeface="黑体" pitchFamily="49" charset="-122"/>
              </a:rPr>
              <a:t>第</a:t>
            </a:r>
            <a:r>
              <a:rPr lang="en-US" altLang="zh-CN" sz="3600" dirty="0" smtClean="0">
                <a:solidFill>
                  <a:prstClr val="black"/>
                </a:solidFill>
                <a:latin typeface="黑体" pitchFamily="49" charset="-122"/>
                <a:ea typeface="黑体" pitchFamily="49" charset="-122"/>
              </a:rPr>
              <a:t>5</a:t>
            </a:r>
            <a:r>
              <a:rPr lang="zh-CN" altLang="en-US" sz="3600" dirty="0" smtClean="0">
                <a:solidFill>
                  <a:prstClr val="black"/>
                </a:solidFill>
                <a:latin typeface="黑体" pitchFamily="49" charset="-122"/>
                <a:ea typeface="黑体" pitchFamily="49" charset="-122"/>
              </a:rPr>
              <a:t>章 分类器</a:t>
            </a:r>
            <a:r>
              <a:rPr lang="zh-CN" altLang="en-US" sz="3600" dirty="0">
                <a:solidFill>
                  <a:prstClr val="black"/>
                </a:solidFill>
                <a:latin typeface="黑体" pitchFamily="49" charset="-122"/>
                <a:ea typeface="黑体" pitchFamily="49" charset="-122"/>
              </a:rPr>
              <a:t>与话题可疑度排名</a:t>
            </a:r>
            <a:endParaRPr lang="en-US" altLang="zh-CN" sz="3600" dirty="0">
              <a:solidFill>
                <a:prstClr val="black"/>
              </a:solidFill>
              <a:latin typeface="黑体" pitchFamily="49" charset="-122"/>
              <a:ea typeface="黑体" pitchFamily="49" charset="-122"/>
            </a:endParaRPr>
          </a:p>
        </p:txBody>
      </p:sp>
      <p:pic>
        <p:nvPicPr>
          <p:cNvPr id="6" name="图片 5"/>
          <p:cNvPicPr>
            <a:picLocks noChangeAspect="1"/>
          </p:cNvPicPr>
          <p:nvPr/>
        </p:nvPicPr>
        <p:blipFill>
          <a:blip r:embed="rId4"/>
          <a:stretch>
            <a:fillRect/>
          </a:stretch>
        </p:blipFill>
        <p:spPr>
          <a:xfrm>
            <a:off x="5506515" y="1239661"/>
            <a:ext cx="4714875" cy="5372100"/>
          </a:xfrm>
          <a:prstGeom prst="rect">
            <a:avLst/>
          </a:prstGeom>
        </p:spPr>
      </p:pic>
      <p:sp>
        <p:nvSpPr>
          <p:cNvPr id="9" name="矩形 8"/>
          <p:cNvSpPr/>
          <p:nvPr/>
        </p:nvSpPr>
        <p:spPr>
          <a:xfrm>
            <a:off x="6207369" y="1811214"/>
            <a:ext cx="4014021" cy="457201"/>
          </a:xfrm>
          <a:prstGeom prst="rect">
            <a:avLst/>
          </a:pr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6201504" y="4091351"/>
            <a:ext cx="4014021" cy="457201"/>
          </a:xfrm>
          <a:prstGeom prst="rect">
            <a:avLst/>
          </a:pr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6201504" y="3622430"/>
            <a:ext cx="4014021" cy="205158"/>
          </a:xfrm>
          <a:prstGeom prst="rect">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2" name="矩形 11"/>
          <p:cNvSpPr/>
          <p:nvPr/>
        </p:nvSpPr>
        <p:spPr>
          <a:xfrm>
            <a:off x="6213224" y="5902570"/>
            <a:ext cx="4014021" cy="205158"/>
          </a:xfrm>
          <a:prstGeom prst="rect">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5471345" y="3842729"/>
            <a:ext cx="4833237" cy="22518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5447899" y="6122869"/>
            <a:ext cx="4833237" cy="48889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ustDataLst>
      <p:tags r:id="rId1"/>
    </p:custDataLst>
    <p:extLst>
      <p:ext uri="{BB962C8B-B14F-4D97-AF65-F5344CB8AC3E}">
        <p14:creationId xmlns:p14="http://schemas.microsoft.com/office/powerpoint/2010/main" val="2642436723"/>
      </p:ext>
    </p:extLst>
  </p:cSld>
  <p:clrMapOvr>
    <a:masterClrMapping/>
  </p:clrMapOvr>
  <mc:AlternateContent xmlns:mc="http://schemas.openxmlformats.org/markup-compatibility/2006" xmlns:p14="http://schemas.microsoft.com/office/powerpoint/2010/main">
    <mc:Choice Requires="p14">
      <p:transition spd="slow" p14:dur="12000" advTm="176032"/>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1">
                                            <p:txEl>
                                              <p:pRg st="0" end="0"/>
                                            </p:txEl>
                                          </p:spTgt>
                                        </p:tgtEl>
                                        <p:attrNameLst>
                                          <p:attrName>style.visibility</p:attrName>
                                        </p:attrNameLst>
                                      </p:cBhvr>
                                      <p:to>
                                        <p:strVal val="visible"/>
                                      </p:to>
                                    </p:set>
                                    <p:animEffect transition="in" filter="fade">
                                      <p:cBhvr>
                                        <p:cTn id="7" dur="500"/>
                                        <p:tgtEl>
                                          <p:spTgt spid="2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1">
                                            <p:txEl>
                                              <p:pRg st="1" end="1"/>
                                            </p:txEl>
                                          </p:spTgt>
                                        </p:tgtEl>
                                        <p:attrNameLst>
                                          <p:attrName>style.visibility</p:attrName>
                                        </p:attrNameLst>
                                      </p:cBhvr>
                                      <p:to>
                                        <p:strVal val="visible"/>
                                      </p:to>
                                    </p:set>
                                    <p:animEffect transition="in" filter="fade">
                                      <p:cBhvr>
                                        <p:cTn id="12" dur="500"/>
                                        <p:tgtEl>
                                          <p:spTgt spid="2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1">
                                            <p:txEl>
                                              <p:pRg st="2" end="2"/>
                                            </p:txEl>
                                          </p:spTgt>
                                        </p:tgtEl>
                                        <p:attrNameLst>
                                          <p:attrName>style.visibility</p:attrName>
                                        </p:attrNameLst>
                                      </p:cBhvr>
                                      <p:to>
                                        <p:strVal val="visible"/>
                                      </p:to>
                                    </p:set>
                                    <p:animEffect transition="in" filter="fade">
                                      <p:cBhvr>
                                        <p:cTn id="17" dur="500"/>
                                        <p:tgtEl>
                                          <p:spTgt spid="2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1">
                                            <p:txEl>
                                              <p:pRg st="3" end="3"/>
                                            </p:txEl>
                                          </p:spTgt>
                                        </p:tgtEl>
                                        <p:attrNameLst>
                                          <p:attrName>style.visibility</p:attrName>
                                        </p:attrNameLst>
                                      </p:cBhvr>
                                      <p:to>
                                        <p:strVal val="visible"/>
                                      </p:to>
                                    </p:set>
                                    <p:animEffect transition="in" filter="fade">
                                      <p:cBhvr>
                                        <p:cTn id="22" dur="500"/>
                                        <p:tgtEl>
                                          <p:spTgt spid="2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5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fade">
                                      <p:cBhvr>
                                        <p:cTn id="32" dur="500"/>
                                        <p:tgtEl>
                                          <p:spTgt spid="9"/>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fade">
                                      <p:cBhvr>
                                        <p:cTn id="35" dur="500"/>
                                        <p:tgtEl>
                                          <p:spTgt spid="10"/>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11"/>
                                        </p:tgtEl>
                                        <p:attrNameLst>
                                          <p:attrName>style.visibility</p:attrName>
                                        </p:attrNameLst>
                                      </p:cBhvr>
                                      <p:to>
                                        <p:strVal val="visible"/>
                                      </p:to>
                                    </p:set>
                                    <p:animEffect transition="in" filter="fade">
                                      <p:cBhvr>
                                        <p:cTn id="40" dur="500"/>
                                        <p:tgtEl>
                                          <p:spTgt spid="11"/>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2"/>
                                        </p:tgtEl>
                                        <p:attrNameLst>
                                          <p:attrName>style.visibility</p:attrName>
                                        </p:attrNameLst>
                                      </p:cBhvr>
                                      <p:to>
                                        <p:strVal val="visible"/>
                                      </p:to>
                                    </p:set>
                                    <p:animEffect transition="in" filter="fade">
                                      <p:cBhvr>
                                        <p:cTn id="43" dur="500"/>
                                        <p:tgtEl>
                                          <p:spTgt spid="12"/>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13"/>
                                        </p:tgtEl>
                                        <p:attrNameLst>
                                          <p:attrName>style.visibility</p:attrName>
                                        </p:attrNameLst>
                                      </p:cBhvr>
                                      <p:to>
                                        <p:strVal val="visible"/>
                                      </p:to>
                                    </p:set>
                                    <p:animEffect transition="in" filter="fade">
                                      <p:cBhvr>
                                        <p:cTn id="48" dur="500"/>
                                        <p:tgtEl>
                                          <p:spTgt spid="13"/>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15"/>
                                        </p:tgtEl>
                                        <p:attrNameLst>
                                          <p:attrName>style.visibility</p:attrName>
                                        </p:attrNameLst>
                                      </p:cBhvr>
                                      <p:to>
                                        <p:strVal val="visible"/>
                                      </p:to>
                                    </p:set>
                                    <p:animEffect transition="in" filter="fade">
                                      <p:cBhvr>
                                        <p:cTn id="51"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P spid="13" grpId="0" animBg="1"/>
      <p:bldP spid="1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20"/>
          <p:cNvSpPr txBox="1"/>
          <p:nvPr/>
        </p:nvSpPr>
        <p:spPr>
          <a:xfrm>
            <a:off x="908518" y="1239661"/>
            <a:ext cx="10009418" cy="2831544"/>
          </a:xfrm>
          <a:prstGeom prst="rect">
            <a:avLst/>
          </a:prstGeom>
          <a:noFill/>
        </p:spPr>
        <p:txBody>
          <a:bodyPr wrap="square" rtlCol="0">
            <a:spAutoFit/>
          </a:bodyPr>
          <a:lstStyle/>
          <a:p>
            <a:pPr algn="just">
              <a:spcAft>
                <a:spcPts val="1200"/>
              </a:spcAft>
              <a:buClr>
                <a:srgbClr val="FFC000"/>
              </a:buClr>
              <a:buFont typeface="Wingdings" pitchFamily="2" charset="2"/>
              <a:buChar char="n"/>
            </a:pPr>
            <a:r>
              <a:rPr lang="en-US" altLang="zh-CN" sz="2800" dirty="0" smtClean="0">
                <a:solidFill>
                  <a:prstClr val="black"/>
                </a:solidFill>
                <a:latin typeface="黑体" pitchFamily="49" charset="-122"/>
                <a:ea typeface="黑体" pitchFamily="49" charset="-122"/>
              </a:rPr>
              <a:t> 5.4 </a:t>
            </a:r>
            <a:r>
              <a:rPr lang="zh-CN" altLang="en-US" sz="2800" dirty="0">
                <a:solidFill>
                  <a:prstClr val="black"/>
                </a:solidFill>
                <a:latin typeface="黑体" pitchFamily="49" charset="-122"/>
                <a:ea typeface="黑体" pitchFamily="49" charset="-122"/>
              </a:rPr>
              <a:t>实</a:t>
            </a:r>
            <a:r>
              <a:rPr lang="zh-CN" altLang="en-US" sz="2800" dirty="0" smtClean="0">
                <a:solidFill>
                  <a:prstClr val="black"/>
                </a:solidFill>
                <a:latin typeface="黑体" pitchFamily="49" charset="-122"/>
                <a:ea typeface="黑体" pitchFamily="49" charset="-122"/>
              </a:rPr>
              <a:t>验与分析</a:t>
            </a:r>
          </a:p>
          <a:p>
            <a:pPr marL="800100" lvl="1" indent="-342900">
              <a:spcAft>
                <a:spcPts val="1200"/>
              </a:spcAft>
              <a:buClr>
                <a:srgbClr val="FFC000"/>
              </a:buClr>
              <a:buFont typeface="Arial" panose="020B0604020202020204" pitchFamily="34" charset="0"/>
              <a:buChar char="•"/>
            </a:pPr>
            <a:r>
              <a:rPr lang="zh-CN" altLang="en-US" sz="2000" dirty="0" smtClean="0">
                <a:solidFill>
                  <a:prstClr val="black"/>
                </a:solidFill>
                <a:latin typeface="黑体" pitchFamily="49" charset="-122"/>
                <a:ea typeface="黑体" pitchFamily="49" charset="-122"/>
              </a:rPr>
              <a:t>实验数据集：完整的埃博拉数</a:t>
            </a:r>
            <a:r>
              <a:rPr lang="en-US" altLang="zh-CN" sz="2000" dirty="0" smtClean="0">
                <a:solidFill>
                  <a:prstClr val="black"/>
                </a:solidFill>
                <a:latin typeface="黑体" pitchFamily="49" charset="-122"/>
                <a:ea typeface="黑体" pitchFamily="49" charset="-122"/>
              </a:rPr>
              <a:t/>
            </a:r>
            <a:br>
              <a:rPr lang="en-US" altLang="zh-CN" sz="2000" dirty="0" smtClean="0">
                <a:solidFill>
                  <a:prstClr val="black"/>
                </a:solidFill>
                <a:latin typeface="黑体" pitchFamily="49" charset="-122"/>
                <a:ea typeface="黑体" pitchFamily="49" charset="-122"/>
              </a:rPr>
            </a:br>
            <a:r>
              <a:rPr lang="zh-CN" altLang="en-US" sz="2000" dirty="0" smtClean="0">
                <a:solidFill>
                  <a:prstClr val="black"/>
                </a:solidFill>
                <a:latin typeface="黑体" pitchFamily="49" charset="-122"/>
                <a:ea typeface="黑体" pitchFamily="49" charset="-122"/>
              </a:rPr>
              <a:t>据集，近</a:t>
            </a:r>
            <a:r>
              <a:rPr lang="en-US" altLang="zh-CN" sz="2000" dirty="0" smtClean="0">
                <a:solidFill>
                  <a:prstClr val="black"/>
                </a:solidFill>
                <a:latin typeface="黑体" pitchFamily="49" charset="-122"/>
                <a:ea typeface="黑体" pitchFamily="49" charset="-122"/>
              </a:rPr>
              <a:t>1700</a:t>
            </a:r>
            <a:r>
              <a:rPr lang="zh-CN" altLang="en-US" sz="2000" dirty="0" smtClean="0">
                <a:solidFill>
                  <a:prstClr val="black"/>
                </a:solidFill>
                <a:latin typeface="黑体" pitchFamily="49" charset="-122"/>
                <a:ea typeface="黑体" pitchFamily="49" charset="-122"/>
              </a:rPr>
              <a:t>万消息，时间跨</a:t>
            </a:r>
            <a:r>
              <a:rPr lang="en-US" altLang="zh-CN" sz="2000" dirty="0" smtClean="0">
                <a:solidFill>
                  <a:prstClr val="black"/>
                </a:solidFill>
                <a:latin typeface="黑体" pitchFamily="49" charset="-122"/>
                <a:ea typeface="黑体" pitchFamily="49" charset="-122"/>
              </a:rPr>
              <a:t/>
            </a:r>
            <a:br>
              <a:rPr lang="en-US" altLang="zh-CN" sz="2000" dirty="0" smtClean="0">
                <a:solidFill>
                  <a:prstClr val="black"/>
                </a:solidFill>
                <a:latin typeface="黑体" pitchFamily="49" charset="-122"/>
                <a:ea typeface="黑体" pitchFamily="49" charset="-122"/>
              </a:rPr>
            </a:br>
            <a:r>
              <a:rPr lang="zh-CN" altLang="en-US" sz="2000" dirty="0" smtClean="0">
                <a:solidFill>
                  <a:prstClr val="black"/>
                </a:solidFill>
                <a:latin typeface="黑体" pitchFamily="49" charset="-122"/>
                <a:ea typeface="黑体" pitchFamily="49" charset="-122"/>
              </a:rPr>
              <a:t>度从</a:t>
            </a:r>
            <a:r>
              <a:rPr lang="en-US" altLang="zh-CN" sz="2000" dirty="0" smtClean="0">
                <a:solidFill>
                  <a:prstClr val="black"/>
                </a:solidFill>
                <a:latin typeface="黑体" pitchFamily="49" charset="-122"/>
                <a:ea typeface="黑体" pitchFamily="49" charset="-122"/>
              </a:rPr>
              <a:t>2006</a:t>
            </a:r>
            <a:r>
              <a:rPr lang="zh-CN" altLang="en-US" sz="2000" dirty="0" smtClean="0">
                <a:solidFill>
                  <a:prstClr val="black"/>
                </a:solidFill>
                <a:latin typeface="黑体" pitchFamily="49" charset="-122"/>
                <a:ea typeface="黑体" pitchFamily="49" charset="-122"/>
              </a:rPr>
              <a:t>年到</a:t>
            </a:r>
            <a:r>
              <a:rPr lang="en-US" altLang="zh-CN" sz="2000" dirty="0" smtClean="0">
                <a:solidFill>
                  <a:prstClr val="black"/>
                </a:solidFill>
                <a:latin typeface="黑体" pitchFamily="49" charset="-122"/>
                <a:ea typeface="黑体" pitchFamily="49" charset="-122"/>
              </a:rPr>
              <a:t>2016</a:t>
            </a:r>
            <a:r>
              <a:rPr lang="zh-CN" altLang="en-US" sz="2000" dirty="0" smtClean="0">
                <a:solidFill>
                  <a:prstClr val="black"/>
                </a:solidFill>
                <a:latin typeface="黑体" pitchFamily="49" charset="-122"/>
                <a:ea typeface="黑体" pitchFamily="49" charset="-122"/>
              </a:rPr>
              <a:t>年</a:t>
            </a:r>
            <a:endParaRPr lang="en-US" altLang="zh-CN" sz="2000" dirty="0" smtClean="0">
              <a:solidFill>
                <a:prstClr val="black"/>
              </a:solidFill>
              <a:latin typeface="黑体" pitchFamily="49" charset="-122"/>
              <a:ea typeface="黑体" pitchFamily="49" charset="-122"/>
            </a:endParaRPr>
          </a:p>
          <a:p>
            <a:pPr marL="800100" lvl="1" indent="-342900">
              <a:spcAft>
                <a:spcPts val="1200"/>
              </a:spcAft>
              <a:buClr>
                <a:srgbClr val="FFC000"/>
              </a:buClr>
              <a:buFont typeface="Arial" panose="020B0604020202020204" pitchFamily="34" charset="0"/>
              <a:buChar char="•"/>
            </a:pPr>
            <a:r>
              <a:rPr lang="zh-CN" altLang="en-US" sz="2000" dirty="0" smtClean="0">
                <a:solidFill>
                  <a:prstClr val="black"/>
                </a:solidFill>
                <a:latin typeface="黑体" pitchFamily="49" charset="-122"/>
                <a:ea typeface="黑体" pitchFamily="49" charset="-122"/>
              </a:rPr>
              <a:t>评估指标：可疑度</a:t>
            </a:r>
            <a:r>
              <a:rPr lang="en-US" altLang="zh-CN" sz="2000" dirty="0" smtClean="0">
                <a:solidFill>
                  <a:prstClr val="black"/>
                </a:solidFill>
                <a:latin typeface="黑体" pitchFamily="49" charset="-122"/>
                <a:ea typeface="黑体" pitchFamily="49" charset="-122"/>
              </a:rPr>
              <a:t>Top-N</a:t>
            </a:r>
            <a:r>
              <a:rPr lang="zh-CN" altLang="en-US" sz="2000" dirty="0" smtClean="0">
                <a:solidFill>
                  <a:prstClr val="black"/>
                </a:solidFill>
                <a:latin typeface="黑体" pitchFamily="49" charset="-122"/>
                <a:ea typeface="黑体" pitchFamily="49" charset="-122"/>
              </a:rPr>
              <a:t>的候选</a:t>
            </a:r>
            <a:r>
              <a:rPr lang="en-US" altLang="zh-CN" sz="2000" dirty="0" smtClean="0">
                <a:solidFill>
                  <a:prstClr val="black"/>
                </a:solidFill>
                <a:latin typeface="黑体" pitchFamily="49" charset="-122"/>
                <a:ea typeface="黑体" pitchFamily="49" charset="-122"/>
              </a:rPr>
              <a:t/>
            </a:r>
            <a:br>
              <a:rPr lang="en-US" altLang="zh-CN" sz="2000" dirty="0" smtClean="0">
                <a:solidFill>
                  <a:prstClr val="black"/>
                </a:solidFill>
                <a:latin typeface="黑体" pitchFamily="49" charset="-122"/>
                <a:ea typeface="黑体" pitchFamily="49" charset="-122"/>
              </a:rPr>
            </a:br>
            <a:r>
              <a:rPr lang="zh-CN" altLang="en-US" sz="2000" dirty="0" smtClean="0">
                <a:solidFill>
                  <a:prstClr val="black"/>
                </a:solidFill>
                <a:latin typeface="黑体" pitchFamily="49" charset="-122"/>
                <a:ea typeface="黑体" pitchFamily="49" charset="-122"/>
              </a:rPr>
              <a:t>消息的谣言准确率</a:t>
            </a:r>
          </a:p>
          <a:p>
            <a:pPr marL="800100" lvl="1" indent="-342900">
              <a:spcAft>
                <a:spcPts val="1200"/>
              </a:spcAft>
              <a:buClr>
                <a:srgbClr val="FFC000"/>
              </a:buClr>
              <a:buFont typeface="Arial" panose="020B0604020202020204" pitchFamily="34" charset="0"/>
              <a:buChar char="•"/>
            </a:pPr>
            <a:r>
              <a:rPr lang="zh-CN" altLang="en-US" sz="2000" dirty="0" smtClean="0">
                <a:solidFill>
                  <a:prstClr val="black"/>
                </a:solidFill>
                <a:latin typeface="黑体" pitchFamily="49" charset="-122"/>
                <a:ea typeface="黑体" pitchFamily="49" charset="-122"/>
              </a:rPr>
              <a:t>更贴近框架的真实应用场景</a:t>
            </a:r>
            <a:endParaRPr lang="en-US" altLang="zh-CN" sz="2000" dirty="0">
              <a:solidFill>
                <a:prstClr val="black"/>
              </a:solidFill>
              <a:latin typeface="黑体" pitchFamily="49" charset="-122"/>
              <a:ea typeface="黑体" pitchFamily="49" charset="-122"/>
            </a:endParaRPr>
          </a:p>
        </p:txBody>
      </p:sp>
      <p:sp>
        <p:nvSpPr>
          <p:cNvPr id="5" name="灯片编号占位符 4"/>
          <p:cNvSpPr>
            <a:spLocks noGrp="1"/>
          </p:cNvSpPr>
          <p:nvPr>
            <p:ph type="sldNum" sz="quarter" idx="12"/>
          </p:nvPr>
        </p:nvSpPr>
        <p:spPr/>
        <p:txBody>
          <a:bodyPr/>
          <a:lstStyle/>
          <a:p>
            <a:r>
              <a:rPr lang="en-US" altLang="zh-CN" sz="1600" dirty="0" smtClean="0">
                <a:solidFill>
                  <a:prstClr val="black"/>
                </a:solidFill>
              </a:rPr>
              <a:t>Page</a:t>
            </a:r>
            <a:r>
              <a:rPr lang="zh-CN" altLang="en-US" sz="1600" dirty="0" smtClean="0">
                <a:solidFill>
                  <a:prstClr val="black"/>
                </a:solidFill>
              </a:rPr>
              <a:t> </a:t>
            </a:r>
            <a:fld id="{6F463926-53FD-4ECB-B19C-E4EF13DB6407}" type="slidenum">
              <a:rPr lang="zh-CN" altLang="en-US" sz="1600" smtClean="0">
                <a:solidFill>
                  <a:prstClr val="black"/>
                </a:solidFill>
              </a:rPr>
              <a:pPr/>
              <a:t>13</a:t>
            </a:fld>
            <a:endParaRPr lang="zh-CN" altLang="en-US" sz="1600" dirty="0">
              <a:solidFill>
                <a:prstClr val="black"/>
              </a:solidFill>
            </a:endParaRPr>
          </a:p>
        </p:txBody>
      </p:sp>
      <p:sp>
        <p:nvSpPr>
          <p:cNvPr id="35" name="TextBox 4"/>
          <p:cNvSpPr txBox="1"/>
          <p:nvPr/>
        </p:nvSpPr>
        <p:spPr>
          <a:xfrm>
            <a:off x="445590" y="275657"/>
            <a:ext cx="6647974" cy="646331"/>
          </a:xfrm>
          <a:prstGeom prst="rect">
            <a:avLst/>
          </a:prstGeom>
          <a:noFill/>
        </p:spPr>
        <p:txBody>
          <a:bodyPr wrap="none" rtlCol="0">
            <a:spAutoFit/>
          </a:bodyPr>
          <a:lstStyle/>
          <a:p>
            <a:r>
              <a:rPr lang="zh-CN" altLang="en-US" sz="3600" dirty="0" smtClean="0">
                <a:solidFill>
                  <a:prstClr val="black"/>
                </a:solidFill>
                <a:latin typeface="黑体" pitchFamily="49" charset="-122"/>
                <a:ea typeface="黑体" pitchFamily="49" charset="-122"/>
              </a:rPr>
              <a:t>第</a:t>
            </a:r>
            <a:r>
              <a:rPr lang="en-US" altLang="zh-CN" sz="3600" dirty="0" smtClean="0">
                <a:solidFill>
                  <a:prstClr val="black"/>
                </a:solidFill>
                <a:latin typeface="黑体" pitchFamily="49" charset="-122"/>
                <a:ea typeface="黑体" pitchFamily="49" charset="-122"/>
              </a:rPr>
              <a:t>5</a:t>
            </a:r>
            <a:r>
              <a:rPr lang="zh-CN" altLang="en-US" sz="3600" dirty="0" smtClean="0">
                <a:solidFill>
                  <a:prstClr val="black"/>
                </a:solidFill>
                <a:latin typeface="黑体" pitchFamily="49" charset="-122"/>
                <a:ea typeface="黑体" pitchFamily="49" charset="-122"/>
              </a:rPr>
              <a:t>章 分类器</a:t>
            </a:r>
            <a:r>
              <a:rPr lang="zh-CN" altLang="en-US" sz="3600" dirty="0">
                <a:solidFill>
                  <a:prstClr val="black"/>
                </a:solidFill>
                <a:latin typeface="黑体" pitchFamily="49" charset="-122"/>
                <a:ea typeface="黑体" pitchFamily="49" charset="-122"/>
              </a:rPr>
              <a:t>与话题可疑度排名</a:t>
            </a:r>
            <a:endParaRPr lang="en-US" altLang="zh-CN" sz="3600" dirty="0">
              <a:solidFill>
                <a:prstClr val="black"/>
              </a:solidFill>
              <a:latin typeface="黑体" pitchFamily="49" charset="-122"/>
              <a:ea typeface="黑体" pitchFamily="49" charset="-122"/>
            </a:endParaRPr>
          </a:p>
        </p:txBody>
      </p:sp>
      <p:pic>
        <p:nvPicPr>
          <p:cNvPr id="2" name="图片 1"/>
          <p:cNvPicPr>
            <a:picLocks noChangeAspect="1"/>
          </p:cNvPicPr>
          <p:nvPr/>
        </p:nvPicPr>
        <p:blipFill>
          <a:blip r:embed="rId4"/>
          <a:stretch>
            <a:fillRect/>
          </a:stretch>
        </p:blipFill>
        <p:spPr>
          <a:xfrm>
            <a:off x="5636235" y="1239661"/>
            <a:ext cx="4752975" cy="5086350"/>
          </a:xfrm>
          <a:prstGeom prst="rect">
            <a:avLst/>
          </a:prstGeom>
        </p:spPr>
      </p:pic>
      <p:sp>
        <p:nvSpPr>
          <p:cNvPr id="14" name="矩形 13"/>
          <p:cNvSpPr/>
          <p:nvPr/>
        </p:nvSpPr>
        <p:spPr>
          <a:xfrm>
            <a:off x="6330464" y="1987062"/>
            <a:ext cx="4014021" cy="457201"/>
          </a:xfrm>
          <a:prstGeom prst="rect">
            <a:avLst/>
          </a:pr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6324599" y="4038596"/>
            <a:ext cx="4014021" cy="457201"/>
          </a:xfrm>
          <a:prstGeom prst="rect">
            <a:avLst/>
          </a:pr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6324599" y="3569675"/>
            <a:ext cx="4014021" cy="205158"/>
          </a:xfrm>
          <a:prstGeom prst="rect">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8" name="矩形 17"/>
          <p:cNvSpPr/>
          <p:nvPr/>
        </p:nvSpPr>
        <p:spPr>
          <a:xfrm>
            <a:off x="6336319" y="5621210"/>
            <a:ext cx="4014021" cy="205158"/>
          </a:xfrm>
          <a:prstGeom prst="rect">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5629605" y="3807559"/>
            <a:ext cx="4833237" cy="22518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5606159" y="5841509"/>
            <a:ext cx="4833237" cy="48889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7877908" y="6066692"/>
            <a:ext cx="439615" cy="289658"/>
          </a:xfrm>
          <a:prstGeom prst="ellipse">
            <a:avLst/>
          </a:prstGeom>
          <a:noFill/>
          <a:ln w="381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p:nvSpPr>
        <p:spPr>
          <a:xfrm>
            <a:off x="7872045" y="5814645"/>
            <a:ext cx="439615" cy="289658"/>
          </a:xfrm>
          <a:prstGeom prst="ellipse">
            <a:avLst/>
          </a:prstGeom>
          <a:noFill/>
          <a:ln w="381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7872043" y="3774825"/>
            <a:ext cx="439615" cy="289658"/>
          </a:xfrm>
          <a:prstGeom prst="ellipse">
            <a:avLst/>
          </a:prstGeom>
          <a:noFill/>
          <a:ln w="381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ustDataLst>
      <p:tags r:id="rId1"/>
    </p:custDataLst>
    <p:extLst>
      <p:ext uri="{BB962C8B-B14F-4D97-AF65-F5344CB8AC3E}">
        <p14:creationId xmlns:p14="http://schemas.microsoft.com/office/powerpoint/2010/main" val="1479839430"/>
      </p:ext>
    </p:extLst>
  </p:cSld>
  <p:clrMapOvr>
    <a:masterClrMapping/>
  </p:clrMapOvr>
  <mc:AlternateContent xmlns:mc="http://schemas.openxmlformats.org/markup-compatibility/2006" xmlns:p14="http://schemas.microsoft.com/office/powerpoint/2010/main">
    <mc:Choice Requires="p14">
      <p:transition spd="slow" p14:dur="12000" advTm="176032"/>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1">
                                            <p:txEl>
                                              <p:pRg st="1" end="1"/>
                                            </p:txEl>
                                          </p:spTgt>
                                        </p:tgtEl>
                                        <p:attrNameLst>
                                          <p:attrName>style.visibility</p:attrName>
                                        </p:attrNameLst>
                                      </p:cBhvr>
                                      <p:to>
                                        <p:strVal val="visible"/>
                                      </p:to>
                                    </p:set>
                                    <p:animEffect transition="in" filter="fade">
                                      <p:cBhvr>
                                        <p:cTn id="7" dur="500"/>
                                        <p:tgtEl>
                                          <p:spTgt spid="21">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1">
                                            <p:txEl>
                                              <p:pRg st="2" end="2"/>
                                            </p:txEl>
                                          </p:spTgt>
                                        </p:tgtEl>
                                        <p:attrNameLst>
                                          <p:attrName>style.visibility</p:attrName>
                                        </p:attrNameLst>
                                      </p:cBhvr>
                                      <p:to>
                                        <p:strVal val="visible"/>
                                      </p:to>
                                    </p:set>
                                    <p:animEffect transition="in" filter="fade">
                                      <p:cBhvr>
                                        <p:cTn id="12" dur="500"/>
                                        <p:tgtEl>
                                          <p:spTgt spid="21">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1">
                                            <p:txEl>
                                              <p:pRg st="3" end="3"/>
                                            </p:txEl>
                                          </p:spTgt>
                                        </p:tgtEl>
                                        <p:attrNameLst>
                                          <p:attrName>style.visibility</p:attrName>
                                        </p:attrNameLst>
                                      </p:cBhvr>
                                      <p:to>
                                        <p:strVal val="visible"/>
                                      </p:to>
                                    </p:set>
                                    <p:animEffect transition="in" filter="fade">
                                      <p:cBhvr>
                                        <p:cTn id="17" dur="500"/>
                                        <p:tgtEl>
                                          <p:spTgt spid="21">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fade">
                                      <p:cBhvr>
                                        <p:cTn id="22" dur="500"/>
                                        <p:tgtEl>
                                          <p:spTgt spid="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fade">
                                      <p:cBhvr>
                                        <p:cTn id="27" dur="500"/>
                                        <p:tgtEl>
                                          <p:spTgt spid="14"/>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6"/>
                                        </p:tgtEl>
                                        <p:attrNameLst>
                                          <p:attrName>style.visibility</p:attrName>
                                        </p:attrNameLst>
                                      </p:cBhvr>
                                      <p:to>
                                        <p:strVal val="visible"/>
                                      </p:to>
                                    </p:set>
                                    <p:animEffect transition="in" filter="fade">
                                      <p:cBhvr>
                                        <p:cTn id="30" dur="500"/>
                                        <p:tgtEl>
                                          <p:spTgt spid="16"/>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17"/>
                                        </p:tgtEl>
                                        <p:attrNameLst>
                                          <p:attrName>style.visibility</p:attrName>
                                        </p:attrNameLst>
                                      </p:cBhvr>
                                      <p:to>
                                        <p:strVal val="visible"/>
                                      </p:to>
                                    </p:set>
                                    <p:animEffect transition="in" filter="fade">
                                      <p:cBhvr>
                                        <p:cTn id="35" dur="500"/>
                                        <p:tgtEl>
                                          <p:spTgt spid="17"/>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8"/>
                                        </p:tgtEl>
                                        <p:attrNameLst>
                                          <p:attrName>style.visibility</p:attrName>
                                        </p:attrNameLst>
                                      </p:cBhvr>
                                      <p:to>
                                        <p:strVal val="visible"/>
                                      </p:to>
                                    </p:set>
                                    <p:animEffect transition="in" filter="fade">
                                      <p:cBhvr>
                                        <p:cTn id="38" dur="500"/>
                                        <p:tgtEl>
                                          <p:spTgt spid="18"/>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19"/>
                                        </p:tgtEl>
                                        <p:attrNameLst>
                                          <p:attrName>style.visibility</p:attrName>
                                        </p:attrNameLst>
                                      </p:cBhvr>
                                      <p:to>
                                        <p:strVal val="visible"/>
                                      </p:to>
                                    </p:set>
                                    <p:animEffect transition="in" filter="fade">
                                      <p:cBhvr>
                                        <p:cTn id="43" dur="500"/>
                                        <p:tgtEl>
                                          <p:spTgt spid="19"/>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20"/>
                                        </p:tgtEl>
                                        <p:attrNameLst>
                                          <p:attrName>style.visibility</p:attrName>
                                        </p:attrNameLst>
                                      </p:cBhvr>
                                      <p:to>
                                        <p:strVal val="visible"/>
                                      </p:to>
                                    </p:set>
                                    <p:animEffect transition="in" filter="fade">
                                      <p:cBhvr>
                                        <p:cTn id="46" dur="500"/>
                                        <p:tgtEl>
                                          <p:spTgt spid="20"/>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3"/>
                                        </p:tgtEl>
                                        <p:attrNameLst>
                                          <p:attrName>style.visibility</p:attrName>
                                        </p:attrNameLst>
                                      </p:cBhvr>
                                      <p:to>
                                        <p:strVal val="visible"/>
                                      </p:to>
                                    </p:set>
                                    <p:animEffect transition="in" filter="fade">
                                      <p:cBhvr>
                                        <p:cTn id="51" dur="500"/>
                                        <p:tgtEl>
                                          <p:spTgt spid="3"/>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22"/>
                                        </p:tgtEl>
                                        <p:attrNameLst>
                                          <p:attrName>style.visibility</p:attrName>
                                        </p:attrNameLst>
                                      </p:cBhvr>
                                      <p:to>
                                        <p:strVal val="visible"/>
                                      </p:to>
                                    </p:set>
                                    <p:animEffect transition="in" filter="fade">
                                      <p:cBhvr>
                                        <p:cTn id="54" dur="500"/>
                                        <p:tgtEl>
                                          <p:spTgt spid="22"/>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23"/>
                                        </p:tgtEl>
                                        <p:attrNameLst>
                                          <p:attrName>style.visibility</p:attrName>
                                        </p:attrNameLst>
                                      </p:cBhvr>
                                      <p:to>
                                        <p:strVal val="visible"/>
                                      </p:to>
                                    </p:set>
                                    <p:animEffect transition="in" filter="fade">
                                      <p:cBhvr>
                                        <p:cTn id="5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6" grpId="0" animBg="1"/>
      <p:bldP spid="17" grpId="0" animBg="1"/>
      <p:bldP spid="18" grpId="0" animBg="1"/>
      <p:bldP spid="19" grpId="0" animBg="1"/>
      <p:bldP spid="20" grpId="0" animBg="1"/>
      <p:bldP spid="3" grpId="0" animBg="1"/>
      <p:bldP spid="22" grpId="0" animBg="1"/>
      <p:bldP spid="23"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20"/>
          <p:cNvSpPr txBox="1"/>
          <p:nvPr/>
        </p:nvSpPr>
        <p:spPr>
          <a:xfrm>
            <a:off x="908518" y="1239661"/>
            <a:ext cx="10009418" cy="984885"/>
          </a:xfrm>
          <a:prstGeom prst="rect">
            <a:avLst/>
          </a:prstGeom>
          <a:noFill/>
        </p:spPr>
        <p:txBody>
          <a:bodyPr wrap="square" rtlCol="0">
            <a:spAutoFit/>
          </a:bodyPr>
          <a:lstStyle/>
          <a:p>
            <a:pPr algn="just">
              <a:spcAft>
                <a:spcPts val="1200"/>
              </a:spcAft>
              <a:buClr>
                <a:srgbClr val="FFC000"/>
              </a:buClr>
              <a:buFont typeface="Wingdings" pitchFamily="2" charset="2"/>
              <a:buChar char="n"/>
            </a:pPr>
            <a:r>
              <a:rPr lang="en-US" altLang="zh-CN" sz="2800" dirty="0" smtClean="0">
                <a:solidFill>
                  <a:prstClr val="black"/>
                </a:solidFill>
                <a:latin typeface="黑体" pitchFamily="49" charset="-122"/>
                <a:ea typeface="黑体" pitchFamily="49" charset="-122"/>
              </a:rPr>
              <a:t> 5.4 </a:t>
            </a:r>
            <a:r>
              <a:rPr lang="zh-CN" altLang="en-US" sz="2800" dirty="0">
                <a:solidFill>
                  <a:prstClr val="black"/>
                </a:solidFill>
                <a:latin typeface="黑体" pitchFamily="49" charset="-122"/>
                <a:ea typeface="黑体" pitchFamily="49" charset="-122"/>
              </a:rPr>
              <a:t>实</a:t>
            </a:r>
            <a:r>
              <a:rPr lang="zh-CN" altLang="en-US" sz="2800" dirty="0" smtClean="0">
                <a:solidFill>
                  <a:prstClr val="black"/>
                </a:solidFill>
                <a:latin typeface="黑体" pitchFamily="49" charset="-122"/>
                <a:ea typeface="黑体" pitchFamily="49" charset="-122"/>
              </a:rPr>
              <a:t>验与分析</a:t>
            </a:r>
          </a:p>
          <a:p>
            <a:pPr marL="800100" lvl="1" indent="-342900">
              <a:spcAft>
                <a:spcPts val="1200"/>
              </a:spcAft>
              <a:buClr>
                <a:srgbClr val="FFC000"/>
              </a:buClr>
              <a:buFont typeface="Arial" panose="020B0604020202020204" pitchFamily="34" charset="0"/>
              <a:buChar char="•"/>
            </a:pPr>
            <a:r>
              <a:rPr lang="zh-CN" altLang="en-US" sz="2000" dirty="0" smtClean="0">
                <a:solidFill>
                  <a:prstClr val="black"/>
                </a:solidFill>
                <a:latin typeface="黑体" pitchFamily="49" charset="-122"/>
                <a:ea typeface="黑体" pitchFamily="49" charset="-122"/>
              </a:rPr>
              <a:t>框架检测出的谣言实例</a:t>
            </a:r>
            <a:endParaRPr lang="en-US" altLang="zh-CN" sz="2000" dirty="0">
              <a:solidFill>
                <a:prstClr val="black"/>
              </a:solidFill>
              <a:latin typeface="黑体" pitchFamily="49" charset="-122"/>
              <a:ea typeface="黑体" pitchFamily="49" charset="-122"/>
            </a:endParaRPr>
          </a:p>
        </p:txBody>
      </p:sp>
      <p:sp>
        <p:nvSpPr>
          <p:cNvPr id="5" name="灯片编号占位符 4"/>
          <p:cNvSpPr>
            <a:spLocks noGrp="1"/>
          </p:cNvSpPr>
          <p:nvPr>
            <p:ph type="sldNum" sz="quarter" idx="12"/>
          </p:nvPr>
        </p:nvSpPr>
        <p:spPr/>
        <p:txBody>
          <a:bodyPr/>
          <a:lstStyle/>
          <a:p>
            <a:r>
              <a:rPr lang="en-US" altLang="zh-CN" sz="1600" dirty="0" smtClean="0">
                <a:solidFill>
                  <a:prstClr val="black"/>
                </a:solidFill>
              </a:rPr>
              <a:t>Page</a:t>
            </a:r>
            <a:r>
              <a:rPr lang="zh-CN" altLang="en-US" sz="1600" dirty="0" smtClean="0">
                <a:solidFill>
                  <a:prstClr val="black"/>
                </a:solidFill>
              </a:rPr>
              <a:t> </a:t>
            </a:r>
            <a:fld id="{6F463926-53FD-4ECB-B19C-E4EF13DB6407}" type="slidenum">
              <a:rPr lang="zh-CN" altLang="en-US" sz="1600" smtClean="0">
                <a:solidFill>
                  <a:prstClr val="black"/>
                </a:solidFill>
              </a:rPr>
              <a:pPr/>
              <a:t>14</a:t>
            </a:fld>
            <a:endParaRPr lang="zh-CN" altLang="en-US" sz="1600" dirty="0">
              <a:solidFill>
                <a:prstClr val="black"/>
              </a:solidFill>
            </a:endParaRPr>
          </a:p>
        </p:txBody>
      </p:sp>
      <p:sp>
        <p:nvSpPr>
          <p:cNvPr id="35" name="TextBox 4"/>
          <p:cNvSpPr txBox="1"/>
          <p:nvPr/>
        </p:nvSpPr>
        <p:spPr>
          <a:xfrm>
            <a:off x="445590" y="275657"/>
            <a:ext cx="6647974" cy="646331"/>
          </a:xfrm>
          <a:prstGeom prst="rect">
            <a:avLst/>
          </a:prstGeom>
          <a:noFill/>
        </p:spPr>
        <p:txBody>
          <a:bodyPr wrap="none" rtlCol="0">
            <a:spAutoFit/>
          </a:bodyPr>
          <a:lstStyle/>
          <a:p>
            <a:r>
              <a:rPr lang="zh-CN" altLang="en-US" sz="3600" dirty="0" smtClean="0">
                <a:solidFill>
                  <a:prstClr val="black"/>
                </a:solidFill>
                <a:latin typeface="黑体" pitchFamily="49" charset="-122"/>
                <a:ea typeface="黑体" pitchFamily="49" charset="-122"/>
              </a:rPr>
              <a:t>第</a:t>
            </a:r>
            <a:r>
              <a:rPr lang="en-US" altLang="zh-CN" sz="3600" dirty="0" smtClean="0">
                <a:solidFill>
                  <a:prstClr val="black"/>
                </a:solidFill>
                <a:latin typeface="黑体" pitchFamily="49" charset="-122"/>
                <a:ea typeface="黑体" pitchFamily="49" charset="-122"/>
              </a:rPr>
              <a:t>5</a:t>
            </a:r>
            <a:r>
              <a:rPr lang="zh-CN" altLang="en-US" sz="3600" dirty="0" smtClean="0">
                <a:solidFill>
                  <a:prstClr val="black"/>
                </a:solidFill>
                <a:latin typeface="黑体" pitchFamily="49" charset="-122"/>
                <a:ea typeface="黑体" pitchFamily="49" charset="-122"/>
              </a:rPr>
              <a:t>章 分类器</a:t>
            </a:r>
            <a:r>
              <a:rPr lang="zh-CN" altLang="en-US" sz="3600" dirty="0">
                <a:solidFill>
                  <a:prstClr val="black"/>
                </a:solidFill>
                <a:latin typeface="黑体" pitchFamily="49" charset="-122"/>
                <a:ea typeface="黑体" pitchFamily="49" charset="-122"/>
              </a:rPr>
              <a:t>与话题可疑度排名</a:t>
            </a:r>
            <a:endParaRPr lang="en-US" altLang="zh-CN" sz="3600" dirty="0">
              <a:solidFill>
                <a:prstClr val="black"/>
              </a:solidFill>
              <a:latin typeface="黑体" pitchFamily="49" charset="-122"/>
              <a:ea typeface="黑体" pitchFamily="49" charset="-122"/>
            </a:endParaRPr>
          </a:p>
        </p:txBody>
      </p:sp>
      <p:pic>
        <p:nvPicPr>
          <p:cNvPr id="4" name="图片 3"/>
          <p:cNvPicPr>
            <a:picLocks noChangeAspect="1"/>
          </p:cNvPicPr>
          <p:nvPr/>
        </p:nvPicPr>
        <p:blipFill>
          <a:blip r:embed="rId4"/>
          <a:stretch>
            <a:fillRect/>
          </a:stretch>
        </p:blipFill>
        <p:spPr>
          <a:xfrm>
            <a:off x="1440714" y="2392043"/>
            <a:ext cx="4657725" cy="3867150"/>
          </a:xfrm>
          <a:prstGeom prst="rect">
            <a:avLst/>
          </a:prstGeom>
        </p:spPr>
      </p:pic>
      <p:pic>
        <p:nvPicPr>
          <p:cNvPr id="6" name="图片 5"/>
          <p:cNvPicPr>
            <a:picLocks noChangeAspect="1"/>
          </p:cNvPicPr>
          <p:nvPr/>
        </p:nvPicPr>
        <p:blipFill>
          <a:blip r:embed="rId5"/>
          <a:stretch>
            <a:fillRect/>
          </a:stretch>
        </p:blipFill>
        <p:spPr>
          <a:xfrm>
            <a:off x="6400796" y="2804383"/>
            <a:ext cx="4946769" cy="3449123"/>
          </a:xfrm>
          <a:prstGeom prst="rect">
            <a:avLst/>
          </a:prstGeom>
        </p:spPr>
      </p:pic>
    </p:spTree>
    <p:custDataLst>
      <p:tags r:id="rId1"/>
    </p:custDataLst>
    <p:extLst>
      <p:ext uri="{BB962C8B-B14F-4D97-AF65-F5344CB8AC3E}">
        <p14:creationId xmlns:p14="http://schemas.microsoft.com/office/powerpoint/2010/main" val="1090121693"/>
      </p:ext>
    </p:extLst>
  </p:cSld>
  <p:clrMapOvr>
    <a:masterClrMapping/>
  </p:clrMapOvr>
  <mc:AlternateContent xmlns:mc="http://schemas.openxmlformats.org/markup-compatibility/2006" xmlns:p14="http://schemas.microsoft.com/office/powerpoint/2010/main">
    <mc:Choice Requires="p14">
      <p:transition spd="slow" p14:dur="12000" advTm="176032"/>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1">
                                            <p:txEl>
                                              <p:pRg st="1" end="1"/>
                                            </p:txEl>
                                          </p:spTgt>
                                        </p:tgtEl>
                                        <p:attrNameLst>
                                          <p:attrName>style.visibility</p:attrName>
                                        </p:attrNameLst>
                                      </p:cBhvr>
                                      <p:to>
                                        <p:strVal val="visible"/>
                                      </p:to>
                                    </p:set>
                                    <p:animEffect transition="in" filter="fade">
                                      <p:cBhvr>
                                        <p:cTn id="7" dur="500"/>
                                        <p:tgtEl>
                                          <p:spTgt spid="21">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20"/>
          <p:cNvSpPr txBox="1"/>
          <p:nvPr/>
        </p:nvSpPr>
        <p:spPr>
          <a:xfrm>
            <a:off x="908518" y="1239661"/>
            <a:ext cx="10009418" cy="3570208"/>
          </a:xfrm>
          <a:prstGeom prst="rect">
            <a:avLst/>
          </a:prstGeom>
          <a:noFill/>
        </p:spPr>
        <p:txBody>
          <a:bodyPr wrap="square" rtlCol="0">
            <a:spAutoFit/>
          </a:bodyPr>
          <a:lstStyle/>
          <a:p>
            <a:pPr algn="just">
              <a:spcAft>
                <a:spcPts val="1200"/>
              </a:spcAft>
              <a:buClr>
                <a:schemeClr val="accent4"/>
              </a:buClr>
              <a:buFont typeface="Wingdings" pitchFamily="2" charset="2"/>
              <a:buChar char="n"/>
            </a:pPr>
            <a:r>
              <a:rPr lang="en-US" altLang="zh-CN" sz="2800" dirty="0" smtClean="0">
                <a:latin typeface="黑体" pitchFamily="49" charset="-122"/>
                <a:ea typeface="黑体" pitchFamily="49" charset="-122"/>
              </a:rPr>
              <a:t> 6.1 </a:t>
            </a:r>
            <a:r>
              <a:rPr lang="zh-CN" altLang="en-US" sz="2800" dirty="0" smtClean="0">
                <a:latin typeface="黑体" pitchFamily="49" charset="-122"/>
                <a:ea typeface="黑体" pitchFamily="49" charset="-122"/>
              </a:rPr>
              <a:t>总结</a:t>
            </a:r>
            <a:endParaRPr lang="en-US" altLang="zh-CN" sz="2800" dirty="0" smtClean="0">
              <a:latin typeface="黑体" pitchFamily="49" charset="-122"/>
              <a:ea typeface="黑体" pitchFamily="49" charset="-122"/>
            </a:endParaRPr>
          </a:p>
          <a:p>
            <a:pPr marL="800100" lvl="1" indent="-342900" algn="just">
              <a:spcAft>
                <a:spcPts val="1200"/>
              </a:spcAft>
              <a:buClr>
                <a:srgbClr val="FFC000"/>
              </a:buClr>
              <a:buFont typeface="Arial" panose="020B0604020202020204" pitchFamily="34" charset="0"/>
              <a:buChar char="•"/>
            </a:pPr>
            <a:r>
              <a:rPr lang="zh-CN" altLang="en-US" sz="2000" dirty="0" smtClean="0">
                <a:solidFill>
                  <a:prstClr val="black"/>
                </a:solidFill>
                <a:latin typeface="黑体" pitchFamily="49" charset="-122"/>
                <a:ea typeface="黑体" pitchFamily="49" charset="-122"/>
              </a:rPr>
              <a:t>本文基于一个已有的谣言检测框架，对它的两点不足进行改进提高</a:t>
            </a:r>
            <a:endParaRPr lang="en-US" altLang="zh-CN" sz="2000" dirty="0" smtClean="0">
              <a:solidFill>
                <a:prstClr val="black"/>
              </a:solidFill>
              <a:latin typeface="黑体" pitchFamily="49" charset="-122"/>
              <a:ea typeface="黑体" pitchFamily="49" charset="-122"/>
            </a:endParaRPr>
          </a:p>
          <a:p>
            <a:pPr marL="800100" lvl="1" indent="-342900" algn="just">
              <a:spcAft>
                <a:spcPts val="1200"/>
              </a:spcAft>
              <a:buClr>
                <a:srgbClr val="FFC000"/>
              </a:buClr>
              <a:buFont typeface="Arial" panose="020B0604020202020204" pitchFamily="34" charset="0"/>
              <a:buChar char="•"/>
            </a:pPr>
            <a:r>
              <a:rPr lang="zh-CN" altLang="en-US" sz="2000" dirty="0">
                <a:solidFill>
                  <a:prstClr val="black"/>
                </a:solidFill>
                <a:latin typeface="黑体" pitchFamily="49" charset="-122"/>
                <a:ea typeface="黑体" pitchFamily="49" charset="-122"/>
              </a:rPr>
              <a:t>话题</a:t>
            </a:r>
            <a:r>
              <a:rPr lang="zh-CN" altLang="en-US" sz="2000" dirty="0" smtClean="0">
                <a:solidFill>
                  <a:prstClr val="black"/>
                </a:solidFill>
                <a:latin typeface="黑体" pitchFamily="49" charset="-122"/>
                <a:ea typeface="黑体" pitchFamily="49" charset="-122"/>
              </a:rPr>
              <a:t>聚类探讨了</a:t>
            </a:r>
            <a:r>
              <a:rPr lang="en-US" altLang="zh-CN" sz="2000" dirty="0" smtClean="0">
                <a:solidFill>
                  <a:prstClr val="black"/>
                </a:solidFill>
                <a:latin typeface="黑体" pitchFamily="49" charset="-122"/>
                <a:ea typeface="黑体" pitchFamily="49" charset="-122"/>
              </a:rPr>
              <a:t>6</a:t>
            </a:r>
            <a:r>
              <a:rPr lang="zh-CN" altLang="en-US" sz="2000" dirty="0" smtClean="0">
                <a:solidFill>
                  <a:prstClr val="black"/>
                </a:solidFill>
                <a:latin typeface="黑体" pitchFamily="49" charset="-122"/>
                <a:ea typeface="黑体" pitchFamily="49" charset="-122"/>
              </a:rPr>
              <a:t>种相似度度量，引入了加权相似度，讨论了配比方案</a:t>
            </a:r>
            <a:endParaRPr lang="en-US" altLang="zh-CN" sz="2000" dirty="0" smtClean="0">
              <a:solidFill>
                <a:prstClr val="black"/>
              </a:solidFill>
              <a:latin typeface="黑体" pitchFamily="49" charset="-122"/>
              <a:ea typeface="黑体" pitchFamily="49" charset="-122"/>
            </a:endParaRPr>
          </a:p>
          <a:p>
            <a:pPr marL="800100" lvl="1" indent="-342900" algn="just">
              <a:spcAft>
                <a:spcPts val="1200"/>
              </a:spcAft>
              <a:buClr>
                <a:srgbClr val="FFC000"/>
              </a:buClr>
              <a:buFont typeface="Arial" panose="020B0604020202020204" pitchFamily="34" charset="0"/>
              <a:buChar char="•"/>
            </a:pPr>
            <a:r>
              <a:rPr lang="zh-CN" altLang="en-US" sz="2000" dirty="0">
                <a:solidFill>
                  <a:prstClr val="black"/>
                </a:solidFill>
                <a:latin typeface="黑体" pitchFamily="49" charset="-122"/>
                <a:ea typeface="黑体" pitchFamily="49" charset="-122"/>
              </a:rPr>
              <a:t>可疑</a:t>
            </a:r>
            <a:r>
              <a:rPr lang="zh-CN" altLang="en-US" sz="2000" dirty="0" smtClean="0">
                <a:solidFill>
                  <a:prstClr val="black"/>
                </a:solidFill>
                <a:latin typeface="黑体" pitchFamily="49" charset="-122"/>
                <a:ea typeface="黑体" pitchFamily="49" charset="-122"/>
              </a:rPr>
              <a:t>度排名中引入了更多特征和各类特征选择技术，提出了一种以过滤器指导起点的浮动包装器特征选择技术，设计了一种多分类器投票的可疑度排名方案</a:t>
            </a:r>
            <a:endParaRPr lang="en-US" altLang="zh-CN" sz="2000" dirty="0" smtClean="0">
              <a:solidFill>
                <a:prstClr val="black"/>
              </a:solidFill>
              <a:latin typeface="黑体" pitchFamily="49" charset="-122"/>
              <a:ea typeface="黑体" pitchFamily="49" charset="-122"/>
            </a:endParaRPr>
          </a:p>
          <a:p>
            <a:pPr marL="800100" lvl="1" indent="-342900" algn="just">
              <a:spcAft>
                <a:spcPts val="1200"/>
              </a:spcAft>
              <a:buClr>
                <a:srgbClr val="FFC000"/>
              </a:buClr>
              <a:buFont typeface="Arial" panose="020B0604020202020204" pitchFamily="34" charset="0"/>
              <a:buChar char="•"/>
            </a:pPr>
            <a:r>
              <a:rPr lang="zh-CN" altLang="en-US" sz="2000" dirty="0" smtClean="0">
                <a:solidFill>
                  <a:prstClr val="black"/>
                </a:solidFill>
                <a:latin typeface="黑体" pitchFamily="49" charset="-122"/>
                <a:ea typeface="黑体" pitchFamily="49" charset="-122"/>
              </a:rPr>
              <a:t>大量实验说明了本文改进方案的有效性：能降低原框架的候选消息话题重复率、提高原框架的</a:t>
            </a:r>
            <a:r>
              <a:rPr lang="en-US" altLang="zh-CN" sz="2000" dirty="0" smtClean="0">
                <a:solidFill>
                  <a:prstClr val="black"/>
                </a:solidFill>
                <a:latin typeface="黑体" pitchFamily="49" charset="-122"/>
                <a:ea typeface="黑体" pitchFamily="49" charset="-122"/>
              </a:rPr>
              <a:t>Top-N</a:t>
            </a:r>
            <a:r>
              <a:rPr lang="zh-CN" altLang="en-US" sz="2000" dirty="0" smtClean="0">
                <a:solidFill>
                  <a:prstClr val="black"/>
                </a:solidFill>
                <a:latin typeface="黑体" pitchFamily="49" charset="-122"/>
                <a:ea typeface="黑体" pitchFamily="49" charset="-122"/>
              </a:rPr>
              <a:t>谣言检测率、提高框架在真实场景下的实用性</a:t>
            </a:r>
            <a:endParaRPr lang="en-US" altLang="zh-CN" sz="2800" dirty="0" smtClean="0">
              <a:latin typeface="黑体" pitchFamily="49" charset="-122"/>
              <a:ea typeface="黑体" pitchFamily="49" charset="-122"/>
            </a:endParaRPr>
          </a:p>
          <a:p>
            <a:pPr algn="just">
              <a:spcAft>
                <a:spcPts val="1200"/>
              </a:spcAft>
              <a:buClr>
                <a:schemeClr val="accent4"/>
              </a:buClr>
              <a:buFont typeface="Wingdings" pitchFamily="2" charset="2"/>
              <a:buChar char="n"/>
            </a:pPr>
            <a:r>
              <a:rPr lang="en-US" altLang="zh-CN" sz="2800" dirty="0" smtClean="0">
                <a:latin typeface="黑体" pitchFamily="49" charset="-122"/>
                <a:ea typeface="黑体" pitchFamily="49" charset="-122"/>
              </a:rPr>
              <a:t> </a:t>
            </a:r>
            <a:r>
              <a:rPr lang="en-US" altLang="zh-CN" sz="2800" dirty="0">
                <a:latin typeface="黑体" pitchFamily="49" charset="-122"/>
                <a:ea typeface="黑体" pitchFamily="49" charset="-122"/>
              </a:rPr>
              <a:t>6</a:t>
            </a:r>
            <a:r>
              <a:rPr lang="en-US" altLang="zh-CN" sz="2800" dirty="0" smtClean="0">
                <a:latin typeface="黑体" pitchFamily="49" charset="-122"/>
                <a:ea typeface="黑体" pitchFamily="49" charset="-122"/>
              </a:rPr>
              <a:t>.2 </a:t>
            </a:r>
            <a:r>
              <a:rPr lang="zh-CN" altLang="en-US" sz="2800" dirty="0">
                <a:latin typeface="黑体" pitchFamily="49" charset="-122"/>
                <a:ea typeface="黑体" pitchFamily="49" charset="-122"/>
              </a:rPr>
              <a:t>展望</a:t>
            </a:r>
            <a:endParaRPr lang="en-US" altLang="zh-CN" sz="2800" dirty="0" smtClean="0">
              <a:latin typeface="黑体" pitchFamily="49" charset="-122"/>
              <a:ea typeface="黑体" pitchFamily="49" charset="-122"/>
            </a:endParaRPr>
          </a:p>
        </p:txBody>
      </p:sp>
      <p:sp>
        <p:nvSpPr>
          <p:cNvPr id="5" name="灯片编号占位符 4"/>
          <p:cNvSpPr>
            <a:spLocks noGrp="1"/>
          </p:cNvSpPr>
          <p:nvPr>
            <p:ph type="sldNum" sz="quarter" idx="12"/>
          </p:nvPr>
        </p:nvSpPr>
        <p:spPr/>
        <p:txBody>
          <a:bodyPr/>
          <a:lstStyle/>
          <a:p>
            <a:r>
              <a:rPr lang="en-US" altLang="zh-CN" sz="1600" dirty="0" smtClean="0">
                <a:solidFill>
                  <a:schemeClr val="tx1"/>
                </a:solidFill>
              </a:rPr>
              <a:t>Page</a:t>
            </a:r>
            <a:r>
              <a:rPr lang="zh-CN" altLang="en-US" sz="1600" dirty="0" smtClean="0">
                <a:solidFill>
                  <a:schemeClr val="tx1"/>
                </a:solidFill>
              </a:rPr>
              <a:t> </a:t>
            </a:r>
            <a:fld id="{6F463926-53FD-4ECB-B19C-E4EF13DB6407}" type="slidenum">
              <a:rPr lang="zh-CN" altLang="en-US" sz="1600" smtClean="0">
                <a:solidFill>
                  <a:schemeClr val="tx1"/>
                </a:solidFill>
              </a:rPr>
              <a:pPr/>
              <a:t>15</a:t>
            </a:fld>
            <a:endParaRPr lang="zh-CN" altLang="en-US" sz="1600" dirty="0">
              <a:solidFill>
                <a:schemeClr val="tx1"/>
              </a:solidFill>
            </a:endParaRPr>
          </a:p>
        </p:txBody>
      </p:sp>
      <p:sp>
        <p:nvSpPr>
          <p:cNvPr id="35" name="TextBox 4"/>
          <p:cNvSpPr txBox="1"/>
          <p:nvPr/>
        </p:nvSpPr>
        <p:spPr>
          <a:xfrm>
            <a:off x="445590" y="275657"/>
            <a:ext cx="3877985" cy="646331"/>
          </a:xfrm>
          <a:prstGeom prst="rect">
            <a:avLst/>
          </a:prstGeom>
          <a:noFill/>
        </p:spPr>
        <p:txBody>
          <a:bodyPr wrap="none" rtlCol="0">
            <a:spAutoFit/>
          </a:bodyPr>
          <a:lstStyle/>
          <a:p>
            <a:r>
              <a:rPr lang="zh-CN" altLang="en-US" sz="3600" dirty="0" smtClean="0">
                <a:latin typeface="黑体" pitchFamily="49" charset="-122"/>
                <a:ea typeface="黑体" pitchFamily="49" charset="-122"/>
              </a:rPr>
              <a:t>第</a:t>
            </a:r>
            <a:r>
              <a:rPr lang="en-US" altLang="zh-CN" sz="3600" dirty="0">
                <a:latin typeface="黑体" pitchFamily="49" charset="-122"/>
                <a:ea typeface="黑体" pitchFamily="49" charset="-122"/>
              </a:rPr>
              <a:t>6</a:t>
            </a:r>
            <a:r>
              <a:rPr lang="zh-CN" altLang="en-US" sz="3600" dirty="0" smtClean="0">
                <a:latin typeface="黑体" pitchFamily="49" charset="-122"/>
                <a:ea typeface="黑体" pitchFamily="49" charset="-122"/>
              </a:rPr>
              <a:t>章 总结与展望</a:t>
            </a:r>
            <a:endParaRPr lang="en-US" altLang="zh-CN" sz="3600" dirty="0">
              <a:latin typeface="黑体" pitchFamily="49" charset="-122"/>
              <a:ea typeface="黑体" pitchFamily="49" charset="-122"/>
            </a:endParaRPr>
          </a:p>
        </p:txBody>
      </p:sp>
    </p:spTree>
    <p:custDataLst>
      <p:tags r:id="rId1"/>
    </p:custDataLst>
    <p:extLst>
      <p:ext uri="{BB962C8B-B14F-4D97-AF65-F5344CB8AC3E}">
        <p14:creationId xmlns:p14="http://schemas.microsoft.com/office/powerpoint/2010/main" val="2073781334"/>
      </p:ext>
    </p:extLst>
  </p:cSld>
  <p:clrMapOvr>
    <a:masterClrMapping/>
  </p:clrMapOvr>
  <mc:AlternateContent xmlns:mc="http://schemas.openxmlformats.org/markup-compatibility/2006" xmlns:p14="http://schemas.microsoft.com/office/powerpoint/2010/main">
    <mc:Choice Requires="p14">
      <p:transition spd="slow" p14:dur="12000" advTm="176032"/>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1">
                                            <p:txEl>
                                              <p:pRg st="0" end="0"/>
                                            </p:txEl>
                                          </p:spTgt>
                                        </p:tgtEl>
                                        <p:attrNameLst>
                                          <p:attrName>style.visibility</p:attrName>
                                        </p:attrNameLst>
                                      </p:cBhvr>
                                      <p:to>
                                        <p:strVal val="visible"/>
                                      </p:to>
                                    </p:set>
                                    <p:animEffect transition="in" filter="fade">
                                      <p:cBhvr>
                                        <p:cTn id="7" dur="500"/>
                                        <p:tgtEl>
                                          <p:spTgt spid="21">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1">
                                            <p:txEl>
                                              <p:pRg st="5" end="5"/>
                                            </p:txEl>
                                          </p:spTgt>
                                        </p:tgtEl>
                                        <p:attrNameLst>
                                          <p:attrName>style.visibility</p:attrName>
                                        </p:attrNameLst>
                                      </p:cBhvr>
                                      <p:to>
                                        <p:strVal val="visible"/>
                                      </p:to>
                                    </p:set>
                                    <p:animEffect transition="in" filter="fade">
                                      <p:cBhvr>
                                        <p:cTn id="10" dur="500"/>
                                        <p:tgtEl>
                                          <p:spTgt spid="21">
                                            <p:txEl>
                                              <p:pRg st="5" end="5"/>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1">
                                            <p:txEl>
                                              <p:pRg st="1" end="1"/>
                                            </p:txEl>
                                          </p:spTgt>
                                        </p:tgtEl>
                                        <p:attrNameLst>
                                          <p:attrName>style.visibility</p:attrName>
                                        </p:attrNameLst>
                                      </p:cBhvr>
                                      <p:to>
                                        <p:strVal val="visible"/>
                                      </p:to>
                                    </p:set>
                                    <p:animEffect transition="in" filter="fade">
                                      <p:cBhvr>
                                        <p:cTn id="15" dur="500"/>
                                        <p:tgtEl>
                                          <p:spTgt spid="21">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21">
                                            <p:txEl>
                                              <p:pRg st="2" end="2"/>
                                            </p:txEl>
                                          </p:spTgt>
                                        </p:tgtEl>
                                        <p:attrNameLst>
                                          <p:attrName>style.visibility</p:attrName>
                                        </p:attrNameLst>
                                      </p:cBhvr>
                                      <p:to>
                                        <p:strVal val="visible"/>
                                      </p:to>
                                    </p:set>
                                    <p:animEffect transition="in" filter="fade">
                                      <p:cBhvr>
                                        <p:cTn id="20" dur="500"/>
                                        <p:tgtEl>
                                          <p:spTgt spid="21">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21">
                                            <p:txEl>
                                              <p:pRg st="3" end="3"/>
                                            </p:txEl>
                                          </p:spTgt>
                                        </p:tgtEl>
                                        <p:attrNameLst>
                                          <p:attrName>style.visibility</p:attrName>
                                        </p:attrNameLst>
                                      </p:cBhvr>
                                      <p:to>
                                        <p:strVal val="visible"/>
                                      </p:to>
                                    </p:set>
                                    <p:animEffect transition="in" filter="fade">
                                      <p:cBhvr>
                                        <p:cTn id="25" dur="500"/>
                                        <p:tgtEl>
                                          <p:spTgt spid="21">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21">
                                            <p:txEl>
                                              <p:pRg st="4" end="4"/>
                                            </p:txEl>
                                          </p:spTgt>
                                        </p:tgtEl>
                                        <p:attrNameLst>
                                          <p:attrName>style.visibility</p:attrName>
                                        </p:attrNameLst>
                                      </p:cBhvr>
                                      <p:to>
                                        <p:strVal val="visible"/>
                                      </p:to>
                                    </p:set>
                                    <p:animEffect transition="in" filter="fade">
                                      <p:cBhvr>
                                        <p:cTn id="30" dur="500"/>
                                        <p:tgtEl>
                                          <p:spTgt spid="2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r>
              <a:rPr lang="en-US" altLang="zh-CN" sz="1600" dirty="0" smtClean="0">
                <a:solidFill>
                  <a:schemeClr val="tx1"/>
                </a:solidFill>
              </a:rPr>
              <a:t>Page</a:t>
            </a:r>
            <a:r>
              <a:rPr lang="zh-CN" altLang="en-US" sz="1600" dirty="0" smtClean="0">
                <a:solidFill>
                  <a:schemeClr val="tx1"/>
                </a:solidFill>
              </a:rPr>
              <a:t> </a:t>
            </a:r>
            <a:fld id="{6F463926-53FD-4ECB-B19C-E4EF13DB6407}" type="slidenum">
              <a:rPr lang="zh-CN" altLang="en-US" sz="1600" smtClean="0">
                <a:solidFill>
                  <a:schemeClr val="tx1"/>
                </a:solidFill>
              </a:rPr>
              <a:pPr/>
              <a:t>16</a:t>
            </a:fld>
            <a:endParaRPr lang="zh-CN" altLang="en-US" sz="1600" dirty="0">
              <a:solidFill>
                <a:schemeClr val="tx1"/>
              </a:solidFill>
            </a:endParaRPr>
          </a:p>
        </p:txBody>
      </p:sp>
      <p:sp>
        <p:nvSpPr>
          <p:cNvPr id="5" name="TextBox 4"/>
          <p:cNvSpPr txBox="1"/>
          <p:nvPr/>
        </p:nvSpPr>
        <p:spPr>
          <a:xfrm>
            <a:off x="4184833" y="2439571"/>
            <a:ext cx="3472425" cy="1954381"/>
          </a:xfrm>
          <a:prstGeom prst="rect">
            <a:avLst/>
          </a:prstGeom>
          <a:noFill/>
          <a:ln>
            <a:noFill/>
          </a:ln>
        </p:spPr>
        <p:txBody>
          <a:bodyPr wrap="none" rtlCol="0">
            <a:spAutoFit/>
          </a:bodyPr>
          <a:lstStyle/>
          <a:p>
            <a:r>
              <a:rPr lang="en-US" sz="4800" b="1" kern="0" cap="all" dirty="0" smtClean="0">
                <a:solidFill>
                  <a:schemeClr val="accent2">
                    <a:lumMod val="75000"/>
                  </a:schemeClr>
                </a:solidFill>
                <a:ea typeface="+mj-ea"/>
                <a:cs typeface="Arial"/>
              </a:rPr>
              <a:t>Thank you!</a:t>
            </a:r>
          </a:p>
          <a:p>
            <a:pPr algn="ctr">
              <a:spcBef>
                <a:spcPts val="3000"/>
              </a:spcBef>
            </a:pPr>
            <a:r>
              <a:rPr lang="en-US" altLang="zh-CN" sz="4800" b="1" dirty="0" smtClean="0">
                <a:solidFill>
                  <a:schemeClr val="accent2">
                    <a:lumMod val="75000"/>
                  </a:schemeClr>
                </a:solidFill>
              </a:rPr>
              <a:t>Q &amp; A</a:t>
            </a:r>
            <a:endParaRPr lang="en-US" altLang="zh-CN" sz="4800" b="1" kern="0" cap="all" dirty="0">
              <a:solidFill>
                <a:schemeClr val="accent2">
                  <a:lumMod val="75000"/>
                </a:schemeClr>
              </a:solidFill>
              <a:ea typeface="+mj-ea"/>
              <a:cs typeface="Arial"/>
            </a:endParaRPr>
          </a:p>
        </p:txBody>
      </p:sp>
    </p:spTree>
  </p:cSld>
  <p:clrMapOvr>
    <a:masterClrMapping/>
  </p:clrMapOvr>
  <mc:AlternateContent xmlns:mc="http://schemas.openxmlformats.org/markup-compatibility/2006" xmlns:p14="http://schemas.microsoft.com/office/powerpoint/2010/main">
    <mc:Choice Requires="p14">
      <p:transition spd="slow" p14:dur="1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20"/>
          <p:cNvSpPr txBox="1"/>
          <p:nvPr/>
        </p:nvSpPr>
        <p:spPr>
          <a:xfrm>
            <a:off x="908518" y="1239661"/>
            <a:ext cx="10009418" cy="2739211"/>
          </a:xfrm>
          <a:prstGeom prst="rect">
            <a:avLst/>
          </a:prstGeom>
          <a:noFill/>
        </p:spPr>
        <p:txBody>
          <a:bodyPr wrap="square" rtlCol="0">
            <a:spAutoFit/>
          </a:bodyPr>
          <a:lstStyle/>
          <a:p>
            <a:pPr algn="just">
              <a:spcAft>
                <a:spcPts val="1200"/>
              </a:spcAft>
              <a:buClr>
                <a:schemeClr val="accent4"/>
              </a:buClr>
              <a:buFont typeface="Wingdings" pitchFamily="2" charset="2"/>
              <a:buChar char="n"/>
            </a:pPr>
            <a:r>
              <a:rPr lang="en-US" altLang="zh-CN" sz="2800" dirty="0" smtClean="0">
                <a:latin typeface="黑体" pitchFamily="49" charset="-122"/>
                <a:ea typeface="黑体" pitchFamily="49" charset="-122"/>
              </a:rPr>
              <a:t> 1.1 </a:t>
            </a:r>
            <a:r>
              <a:rPr lang="zh-CN" altLang="en-US" sz="2800" dirty="0" smtClean="0">
                <a:latin typeface="黑体" pitchFamily="49" charset="-122"/>
                <a:ea typeface="黑体" pitchFamily="49" charset="-122"/>
              </a:rPr>
              <a:t>社交网络中的谣言</a:t>
            </a:r>
            <a:endParaRPr lang="en-US" altLang="zh-CN" sz="2800" dirty="0" smtClean="0">
              <a:latin typeface="黑体" pitchFamily="49" charset="-122"/>
              <a:ea typeface="黑体" pitchFamily="49" charset="-122"/>
            </a:endParaRPr>
          </a:p>
          <a:p>
            <a:pPr lvl="0" algn="just">
              <a:spcAft>
                <a:spcPts val="1200"/>
              </a:spcAft>
              <a:buClr>
                <a:srgbClr val="FFC000"/>
              </a:buClr>
              <a:buFont typeface="Wingdings" pitchFamily="2" charset="2"/>
              <a:buChar char="n"/>
            </a:pPr>
            <a:r>
              <a:rPr lang="en-US" altLang="zh-CN" sz="2800" dirty="0">
                <a:solidFill>
                  <a:prstClr val="black"/>
                </a:solidFill>
                <a:latin typeface="黑体" pitchFamily="49" charset="-122"/>
                <a:ea typeface="黑体" pitchFamily="49" charset="-122"/>
              </a:rPr>
              <a:t> </a:t>
            </a:r>
            <a:r>
              <a:rPr lang="en-US" altLang="zh-CN" sz="2800" dirty="0" smtClean="0">
                <a:solidFill>
                  <a:prstClr val="black"/>
                </a:solidFill>
                <a:latin typeface="黑体" pitchFamily="49" charset="-122"/>
                <a:ea typeface="黑体" pitchFamily="49" charset="-122"/>
              </a:rPr>
              <a:t>1.2 </a:t>
            </a:r>
            <a:r>
              <a:rPr lang="zh-CN" altLang="en-US" sz="2800" dirty="0">
                <a:solidFill>
                  <a:prstClr val="black"/>
                </a:solidFill>
                <a:latin typeface="黑体" pitchFamily="49" charset="-122"/>
                <a:ea typeface="黑体" pitchFamily="49" charset="-122"/>
              </a:rPr>
              <a:t>谣言检测技术与其面临的</a:t>
            </a:r>
            <a:r>
              <a:rPr lang="zh-CN" altLang="en-US" sz="2800" dirty="0" smtClean="0">
                <a:solidFill>
                  <a:prstClr val="black"/>
                </a:solidFill>
                <a:latin typeface="黑体" pitchFamily="49" charset="-122"/>
                <a:ea typeface="黑体" pitchFamily="49" charset="-122"/>
              </a:rPr>
              <a:t>挑战</a:t>
            </a:r>
            <a:endParaRPr lang="en-US" altLang="zh-CN" sz="2800" dirty="0" smtClean="0">
              <a:solidFill>
                <a:prstClr val="black"/>
              </a:solidFill>
              <a:latin typeface="黑体" pitchFamily="49" charset="-122"/>
              <a:ea typeface="黑体" pitchFamily="49" charset="-122"/>
            </a:endParaRPr>
          </a:p>
          <a:p>
            <a:pPr marL="800100" lvl="1" indent="-342900" algn="just">
              <a:spcAft>
                <a:spcPts val="1200"/>
              </a:spcAft>
              <a:buClr>
                <a:srgbClr val="FFC000"/>
              </a:buClr>
              <a:buFont typeface="Arial" panose="020B0604020202020204" pitchFamily="34" charset="0"/>
              <a:buChar char="•"/>
            </a:pPr>
            <a:r>
              <a:rPr lang="zh-CN" altLang="en-US" sz="2000" dirty="0" smtClean="0">
                <a:solidFill>
                  <a:prstClr val="black"/>
                </a:solidFill>
                <a:latin typeface="黑体" pitchFamily="49" charset="-122"/>
                <a:ea typeface="黑体" pitchFamily="49" charset="-122"/>
              </a:rPr>
              <a:t>挑战：检测出的候选消息重复率过高，检测出的候选是谣言的准确率不高</a:t>
            </a:r>
            <a:endParaRPr lang="en-US" altLang="zh-CN" sz="2800" dirty="0" smtClean="0">
              <a:solidFill>
                <a:prstClr val="black"/>
              </a:solidFill>
              <a:latin typeface="黑体" pitchFamily="49" charset="-122"/>
              <a:ea typeface="黑体" pitchFamily="49" charset="-122"/>
            </a:endParaRPr>
          </a:p>
          <a:p>
            <a:pPr lvl="0" algn="just">
              <a:spcAft>
                <a:spcPts val="1200"/>
              </a:spcAft>
              <a:buClr>
                <a:srgbClr val="FFC000"/>
              </a:buClr>
              <a:buFont typeface="Wingdings" pitchFamily="2" charset="2"/>
              <a:buChar char="n"/>
            </a:pPr>
            <a:r>
              <a:rPr lang="en-US" altLang="zh-CN" sz="2800" dirty="0" smtClean="0">
                <a:solidFill>
                  <a:prstClr val="black"/>
                </a:solidFill>
                <a:latin typeface="黑体" pitchFamily="49" charset="-122"/>
                <a:ea typeface="黑体" pitchFamily="49" charset="-122"/>
              </a:rPr>
              <a:t> 1.3 </a:t>
            </a:r>
            <a:r>
              <a:rPr lang="zh-CN" altLang="en-US" sz="2800" dirty="0" smtClean="0">
                <a:solidFill>
                  <a:prstClr val="black"/>
                </a:solidFill>
                <a:latin typeface="黑体" pitchFamily="49" charset="-122"/>
                <a:ea typeface="黑体" pitchFamily="49" charset="-122"/>
              </a:rPr>
              <a:t>相关研究概述</a:t>
            </a:r>
            <a:endParaRPr lang="en-US" altLang="zh-CN" sz="2800" dirty="0" smtClean="0">
              <a:solidFill>
                <a:prstClr val="black"/>
              </a:solidFill>
              <a:latin typeface="黑体" pitchFamily="49" charset="-122"/>
              <a:ea typeface="黑体" pitchFamily="49" charset="-122"/>
            </a:endParaRPr>
          </a:p>
          <a:p>
            <a:pPr lvl="0" algn="just">
              <a:spcAft>
                <a:spcPts val="1200"/>
              </a:spcAft>
              <a:buClr>
                <a:srgbClr val="FFC000"/>
              </a:buClr>
              <a:buFont typeface="Wingdings" pitchFamily="2" charset="2"/>
              <a:buChar char="n"/>
            </a:pPr>
            <a:r>
              <a:rPr lang="en-US" altLang="zh-CN" sz="2800" dirty="0" smtClean="0">
                <a:solidFill>
                  <a:prstClr val="black"/>
                </a:solidFill>
                <a:latin typeface="黑体" pitchFamily="49" charset="-122"/>
                <a:ea typeface="黑体" pitchFamily="49" charset="-122"/>
              </a:rPr>
              <a:t> 1.4 </a:t>
            </a:r>
            <a:r>
              <a:rPr lang="zh-CN" altLang="en-US" sz="2800" dirty="0">
                <a:solidFill>
                  <a:prstClr val="black"/>
                </a:solidFill>
                <a:latin typeface="黑体" pitchFamily="49" charset="-122"/>
                <a:ea typeface="黑体" pitchFamily="49" charset="-122"/>
              </a:rPr>
              <a:t>论文组织结构</a:t>
            </a:r>
            <a:endParaRPr lang="en-US" altLang="zh-CN" sz="2000" dirty="0" smtClean="0">
              <a:latin typeface="黑体" pitchFamily="49" charset="-122"/>
              <a:ea typeface="黑体" pitchFamily="49" charset="-122"/>
            </a:endParaRPr>
          </a:p>
        </p:txBody>
      </p:sp>
      <p:sp>
        <p:nvSpPr>
          <p:cNvPr id="5" name="灯片编号占位符 4"/>
          <p:cNvSpPr>
            <a:spLocks noGrp="1"/>
          </p:cNvSpPr>
          <p:nvPr>
            <p:ph type="sldNum" sz="quarter" idx="12"/>
          </p:nvPr>
        </p:nvSpPr>
        <p:spPr/>
        <p:txBody>
          <a:bodyPr/>
          <a:lstStyle/>
          <a:p>
            <a:r>
              <a:rPr lang="en-US" altLang="zh-CN" sz="1600" dirty="0" smtClean="0">
                <a:solidFill>
                  <a:schemeClr val="tx1"/>
                </a:solidFill>
              </a:rPr>
              <a:t>Page</a:t>
            </a:r>
            <a:r>
              <a:rPr lang="zh-CN" altLang="en-US" sz="1600" dirty="0" smtClean="0">
                <a:solidFill>
                  <a:schemeClr val="tx1"/>
                </a:solidFill>
              </a:rPr>
              <a:t> </a:t>
            </a:r>
            <a:fld id="{6F463926-53FD-4ECB-B19C-E4EF13DB6407}" type="slidenum">
              <a:rPr lang="zh-CN" altLang="en-US" sz="1600" smtClean="0">
                <a:solidFill>
                  <a:schemeClr val="tx1"/>
                </a:solidFill>
              </a:rPr>
              <a:pPr/>
              <a:t>2</a:t>
            </a:fld>
            <a:endParaRPr lang="zh-CN" altLang="en-US" sz="1600" dirty="0">
              <a:solidFill>
                <a:schemeClr val="tx1"/>
              </a:solidFill>
            </a:endParaRPr>
          </a:p>
        </p:txBody>
      </p:sp>
      <p:sp>
        <p:nvSpPr>
          <p:cNvPr id="35" name="TextBox 4"/>
          <p:cNvSpPr txBox="1"/>
          <p:nvPr/>
        </p:nvSpPr>
        <p:spPr>
          <a:xfrm>
            <a:off x="445590" y="275657"/>
            <a:ext cx="2492990" cy="646331"/>
          </a:xfrm>
          <a:prstGeom prst="rect">
            <a:avLst/>
          </a:prstGeom>
          <a:noFill/>
        </p:spPr>
        <p:txBody>
          <a:bodyPr wrap="none" rtlCol="0">
            <a:spAutoFit/>
          </a:bodyPr>
          <a:lstStyle/>
          <a:p>
            <a:r>
              <a:rPr lang="zh-CN" altLang="en-US" sz="3600" dirty="0" smtClean="0">
                <a:latin typeface="黑体" pitchFamily="49" charset="-122"/>
                <a:ea typeface="黑体" pitchFamily="49" charset="-122"/>
              </a:rPr>
              <a:t>第</a:t>
            </a:r>
            <a:r>
              <a:rPr lang="en-US" altLang="zh-CN" sz="3600" dirty="0" smtClean="0">
                <a:latin typeface="黑体" pitchFamily="49" charset="-122"/>
                <a:ea typeface="黑体" pitchFamily="49" charset="-122"/>
              </a:rPr>
              <a:t>1</a:t>
            </a:r>
            <a:r>
              <a:rPr lang="zh-CN" altLang="en-US" sz="3600" dirty="0" smtClean="0">
                <a:latin typeface="黑体" pitchFamily="49" charset="-122"/>
                <a:ea typeface="黑体" pitchFamily="49" charset="-122"/>
              </a:rPr>
              <a:t>章 引言</a:t>
            </a:r>
            <a:endParaRPr lang="en-US" altLang="zh-CN" sz="3600" dirty="0">
              <a:latin typeface="黑体" pitchFamily="49" charset="-122"/>
              <a:ea typeface="黑体" pitchFamily="49" charset="-122"/>
            </a:endParaRPr>
          </a:p>
        </p:txBody>
      </p:sp>
    </p:spTree>
    <p:custDataLst>
      <p:tags r:id="rId1"/>
    </p:custDataLst>
    <p:extLst>
      <p:ext uri="{BB962C8B-B14F-4D97-AF65-F5344CB8AC3E}">
        <p14:creationId xmlns:p14="http://schemas.microsoft.com/office/powerpoint/2010/main" val="4195668840"/>
      </p:ext>
    </p:extLst>
  </p:cSld>
  <p:clrMapOvr>
    <a:masterClrMapping/>
  </p:clrMapOvr>
  <p:transition spd="slow" advTm="176032"/>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20"/>
          <p:cNvSpPr txBox="1"/>
          <p:nvPr/>
        </p:nvSpPr>
        <p:spPr>
          <a:xfrm>
            <a:off x="908518" y="1239661"/>
            <a:ext cx="10009418" cy="2031325"/>
          </a:xfrm>
          <a:prstGeom prst="rect">
            <a:avLst/>
          </a:prstGeom>
          <a:noFill/>
        </p:spPr>
        <p:txBody>
          <a:bodyPr wrap="square" rtlCol="0">
            <a:spAutoFit/>
          </a:bodyPr>
          <a:lstStyle/>
          <a:p>
            <a:pPr algn="just">
              <a:spcAft>
                <a:spcPts val="1200"/>
              </a:spcAft>
              <a:buClr>
                <a:srgbClr val="FFC000"/>
              </a:buClr>
              <a:buFont typeface="Wingdings" pitchFamily="2" charset="2"/>
              <a:buChar char="n"/>
            </a:pPr>
            <a:r>
              <a:rPr lang="en-US" altLang="zh-CN" sz="2800" dirty="0" smtClean="0">
                <a:solidFill>
                  <a:prstClr val="black"/>
                </a:solidFill>
                <a:latin typeface="黑体" pitchFamily="49" charset="-122"/>
                <a:ea typeface="黑体" pitchFamily="49" charset="-122"/>
              </a:rPr>
              <a:t> 2.1 </a:t>
            </a:r>
            <a:r>
              <a:rPr lang="zh-CN" altLang="en-US" sz="2800" dirty="0">
                <a:solidFill>
                  <a:prstClr val="black"/>
                </a:solidFill>
                <a:latin typeface="黑体" pitchFamily="49" charset="-122"/>
                <a:ea typeface="黑体" pitchFamily="49" charset="-122"/>
              </a:rPr>
              <a:t>一个实用的谣言</a:t>
            </a:r>
            <a:r>
              <a:rPr lang="zh-CN" altLang="en-US" sz="2800" dirty="0" smtClean="0">
                <a:solidFill>
                  <a:prstClr val="black"/>
                </a:solidFill>
                <a:latin typeface="黑体" pitchFamily="49" charset="-122"/>
                <a:ea typeface="黑体" pitchFamily="49" charset="-122"/>
              </a:rPr>
              <a:t>检测框架</a:t>
            </a:r>
            <a:endParaRPr lang="en-US" altLang="zh-CN" sz="2800" dirty="0" smtClean="0">
              <a:solidFill>
                <a:prstClr val="black"/>
              </a:solidFill>
              <a:latin typeface="黑体" pitchFamily="49" charset="-122"/>
              <a:ea typeface="黑体" pitchFamily="49" charset="-122"/>
            </a:endParaRPr>
          </a:p>
          <a:p>
            <a:pPr algn="just">
              <a:spcAft>
                <a:spcPts val="1200"/>
              </a:spcAft>
              <a:buClr>
                <a:srgbClr val="FFC000"/>
              </a:buClr>
              <a:buFont typeface="Wingdings" pitchFamily="2" charset="2"/>
              <a:buChar char="n"/>
            </a:pPr>
            <a:r>
              <a:rPr lang="en-US" altLang="zh-CN" sz="2800" dirty="0" smtClean="0">
                <a:solidFill>
                  <a:prstClr val="black"/>
                </a:solidFill>
                <a:latin typeface="黑体" pitchFamily="49" charset="-122"/>
                <a:ea typeface="黑体" pitchFamily="49" charset="-122"/>
              </a:rPr>
              <a:t> 2.2 </a:t>
            </a:r>
            <a:r>
              <a:rPr lang="zh-CN" altLang="en-US" sz="2800" dirty="0" smtClean="0">
                <a:solidFill>
                  <a:prstClr val="black"/>
                </a:solidFill>
                <a:latin typeface="黑体" pitchFamily="49" charset="-122"/>
                <a:ea typeface="黑体" pitchFamily="49" charset="-122"/>
              </a:rPr>
              <a:t>原框架的不足与改进方法</a:t>
            </a:r>
            <a:endParaRPr lang="en-US" altLang="zh-CN" sz="2800" dirty="0" smtClean="0">
              <a:solidFill>
                <a:prstClr val="black"/>
              </a:solidFill>
              <a:latin typeface="黑体" pitchFamily="49" charset="-122"/>
              <a:ea typeface="黑体" pitchFamily="49" charset="-122"/>
            </a:endParaRPr>
          </a:p>
          <a:p>
            <a:pPr marL="800100" lvl="1" indent="-342900" algn="just">
              <a:spcAft>
                <a:spcPts val="1200"/>
              </a:spcAft>
              <a:buClr>
                <a:srgbClr val="FFC000"/>
              </a:buClr>
              <a:buFont typeface="Arial" panose="020B0604020202020204" pitchFamily="34" charset="0"/>
              <a:buChar char="•"/>
            </a:pPr>
            <a:r>
              <a:rPr lang="zh-CN" altLang="en-US" sz="2000" dirty="0" smtClean="0">
                <a:solidFill>
                  <a:prstClr val="black"/>
                </a:solidFill>
                <a:latin typeface="黑体" pitchFamily="49" charset="-122"/>
                <a:ea typeface="黑体" pitchFamily="49" charset="-122"/>
              </a:rPr>
              <a:t>问题：谣言候选话题重复率过高。         改进方案：</a:t>
            </a:r>
            <a:r>
              <a:rPr lang="zh-CN" altLang="en-US" sz="2000" dirty="0">
                <a:solidFill>
                  <a:prstClr val="black"/>
                </a:solidFill>
                <a:latin typeface="黑体" pitchFamily="49" charset="-122"/>
                <a:ea typeface="黑体" pitchFamily="49" charset="-122"/>
              </a:rPr>
              <a:t>话题</a:t>
            </a:r>
            <a:r>
              <a:rPr lang="zh-CN" altLang="en-US" sz="2000" dirty="0" smtClean="0">
                <a:solidFill>
                  <a:prstClr val="black"/>
                </a:solidFill>
                <a:latin typeface="黑体" pitchFamily="49" charset="-122"/>
                <a:ea typeface="黑体" pitchFamily="49" charset="-122"/>
              </a:rPr>
              <a:t>聚类</a:t>
            </a:r>
            <a:endParaRPr lang="en-US" altLang="zh-CN" sz="2000" dirty="0" smtClean="0">
              <a:solidFill>
                <a:prstClr val="black"/>
              </a:solidFill>
              <a:latin typeface="黑体" pitchFamily="49" charset="-122"/>
              <a:ea typeface="黑体" pitchFamily="49" charset="-122"/>
            </a:endParaRPr>
          </a:p>
          <a:p>
            <a:pPr marL="800100" lvl="1" indent="-342900" algn="just">
              <a:spcAft>
                <a:spcPts val="1200"/>
              </a:spcAft>
              <a:buClr>
                <a:srgbClr val="FFC000"/>
              </a:buClr>
              <a:buFont typeface="Arial" panose="020B0604020202020204" pitchFamily="34" charset="0"/>
              <a:buChar char="•"/>
            </a:pPr>
            <a:r>
              <a:rPr lang="zh-CN" altLang="en-US" sz="2000" dirty="0">
                <a:solidFill>
                  <a:prstClr val="black"/>
                </a:solidFill>
                <a:latin typeface="黑体" pitchFamily="49" charset="-122"/>
                <a:ea typeface="黑体" pitchFamily="49" charset="-122"/>
              </a:rPr>
              <a:t>问</a:t>
            </a:r>
            <a:r>
              <a:rPr lang="zh-CN" altLang="en-US" sz="2000" dirty="0" smtClean="0">
                <a:solidFill>
                  <a:prstClr val="black"/>
                </a:solidFill>
                <a:latin typeface="黑体" pitchFamily="49" charset="-122"/>
                <a:ea typeface="黑体" pitchFamily="49" charset="-122"/>
              </a:rPr>
              <a:t>题：特征不足，谣言检测准确率不高。   改进方案：特征选择，改进排名方案</a:t>
            </a:r>
            <a:endParaRPr lang="en-US" altLang="zh-CN" sz="2800" dirty="0" smtClean="0">
              <a:solidFill>
                <a:prstClr val="black"/>
              </a:solidFill>
              <a:latin typeface="黑体" pitchFamily="49" charset="-122"/>
              <a:ea typeface="黑体" pitchFamily="49" charset="-122"/>
            </a:endParaRPr>
          </a:p>
        </p:txBody>
      </p:sp>
      <p:sp>
        <p:nvSpPr>
          <p:cNvPr id="5" name="灯片编号占位符 4"/>
          <p:cNvSpPr>
            <a:spLocks noGrp="1"/>
          </p:cNvSpPr>
          <p:nvPr>
            <p:ph type="sldNum" sz="quarter" idx="12"/>
          </p:nvPr>
        </p:nvSpPr>
        <p:spPr/>
        <p:txBody>
          <a:bodyPr/>
          <a:lstStyle/>
          <a:p>
            <a:r>
              <a:rPr lang="en-US" altLang="zh-CN" sz="1600" dirty="0" smtClean="0">
                <a:solidFill>
                  <a:prstClr val="black"/>
                </a:solidFill>
              </a:rPr>
              <a:t>Page</a:t>
            </a:r>
            <a:r>
              <a:rPr lang="zh-CN" altLang="en-US" sz="1600" dirty="0" smtClean="0">
                <a:solidFill>
                  <a:prstClr val="black"/>
                </a:solidFill>
              </a:rPr>
              <a:t> </a:t>
            </a:r>
            <a:fld id="{6F463926-53FD-4ECB-B19C-E4EF13DB6407}" type="slidenum">
              <a:rPr lang="zh-CN" altLang="en-US" sz="1600" smtClean="0">
                <a:solidFill>
                  <a:prstClr val="black"/>
                </a:solidFill>
              </a:rPr>
              <a:pPr/>
              <a:t>3</a:t>
            </a:fld>
            <a:endParaRPr lang="zh-CN" altLang="en-US" sz="1600" dirty="0">
              <a:solidFill>
                <a:prstClr val="black"/>
              </a:solidFill>
            </a:endParaRPr>
          </a:p>
        </p:txBody>
      </p:sp>
      <p:sp>
        <p:nvSpPr>
          <p:cNvPr id="35" name="TextBox 4"/>
          <p:cNvSpPr txBox="1"/>
          <p:nvPr/>
        </p:nvSpPr>
        <p:spPr>
          <a:xfrm>
            <a:off x="445590" y="275657"/>
            <a:ext cx="3416320" cy="646331"/>
          </a:xfrm>
          <a:prstGeom prst="rect">
            <a:avLst/>
          </a:prstGeom>
          <a:noFill/>
        </p:spPr>
        <p:txBody>
          <a:bodyPr wrap="none" rtlCol="0">
            <a:spAutoFit/>
          </a:bodyPr>
          <a:lstStyle/>
          <a:p>
            <a:r>
              <a:rPr lang="zh-CN" altLang="en-US" sz="3600" dirty="0" smtClean="0">
                <a:solidFill>
                  <a:prstClr val="black"/>
                </a:solidFill>
                <a:latin typeface="黑体" pitchFamily="49" charset="-122"/>
                <a:ea typeface="黑体" pitchFamily="49" charset="-122"/>
              </a:rPr>
              <a:t>第</a:t>
            </a:r>
            <a:r>
              <a:rPr lang="en-US" altLang="zh-CN" sz="3600" dirty="0" smtClean="0">
                <a:solidFill>
                  <a:prstClr val="black"/>
                </a:solidFill>
                <a:latin typeface="黑体" pitchFamily="49" charset="-122"/>
                <a:ea typeface="黑体" pitchFamily="49" charset="-122"/>
              </a:rPr>
              <a:t>2</a:t>
            </a:r>
            <a:r>
              <a:rPr lang="zh-CN" altLang="en-US" sz="3600" dirty="0" smtClean="0">
                <a:solidFill>
                  <a:prstClr val="black"/>
                </a:solidFill>
                <a:latin typeface="黑体" pitchFamily="49" charset="-122"/>
                <a:ea typeface="黑体" pitchFamily="49" charset="-122"/>
              </a:rPr>
              <a:t>章 方法概述</a:t>
            </a:r>
            <a:endParaRPr lang="en-US" altLang="zh-CN" sz="3600" dirty="0">
              <a:solidFill>
                <a:prstClr val="black"/>
              </a:solidFill>
              <a:latin typeface="黑体" pitchFamily="49" charset="-122"/>
              <a:ea typeface="黑体" pitchFamily="49" charset="-122"/>
            </a:endParaRPr>
          </a:p>
        </p:txBody>
      </p:sp>
    </p:spTree>
    <p:custDataLst>
      <p:tags r:id="rId1"/>
    </p:custDataLst>
    <p:extLst>
      <p:ext uri="{BB962C8B-B14F-4D97-AF65-F5344CB8AC3E}">
        <p14:creationId xmlns:p14="http://schemas.microsoft.com/office/powerpoint/2010/main" val="3285912352"/>
      </p:ext>
    </p:extLst>
  </p:cSld>
  <p:clrMapOvr>
    <a:masterClrMapping/>
  </p:clrMapOvr>
  <p:transition spd="slow" advTm="176032"/>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1" name="TextBox 20"/>
              <p:cNvSpPr txBox="1"/>
              <p:nvPr/>
            </p:nvSpPr>
            <p:spPr>
              <a:xfrm>
                <a:off x="908518" y="1239661"/>
                <a:ext cx="10009418" cy="4879734"/>
              </a:xfrm>
              <a:prstGeom prst="rect">
                <a:avLst/>
              </a:prstGeom>
              <a:noFill/>
            </p:spPr>
            <p:txBody>
              <a:bodyPr wrap="square" rtlCol="0">
                <a:spAutoFit/>
              </a:bodyPr>
              <a:lstStyle/>
              <a:p>
                <a:pPr algn="just">
                  <a:spcAft>
                    <a:spcPts val="1200"/>
                  </a:spcAft>
                  <a:buClr>
                    <a:srgbClr val="FFC000"/>
                  </a:buClr>
                  <a:buFont typeface="Wingdings" pitchFamily="2" charset="2"/>
                  <a:buChar char="n"/>
                </a:pPr>
                <a:r>
                  <a:rPr lang="en-US" altLang="zh-CN" sz="2800" dirty="0" smtClean="0">
                    <a:solidFill>
                      <a:prstClr val="black"/>
                    </a:solidFill>
                    <a:latin typeface="黑体" pitchFamily="49" charset="-122"/>
                    <a:ea typeface="黑体" pitchFamily="49" charset="-122"/>
                  </a:rPr>
                  <a:t> 3.1 </a:t>
                </a:r>
                <a:r>
                  <a:rPr lang="zh-CN" altLang="en-US" sz="2800" dirty="0" smtClean="0">
                    <a:solidFill>
                      <a:prstClr val="black"/>
                    </a:solidFill>
                    <a:latin typeface="黑体" pitchFamily="49" charset="-122"/>
                    <a:ea typeface="黑体" pitchFamily="49" charset="-122"/>
                  </a:rPr>
                  <a:t>框架采用</a:t>
                </a:r>
                <a:r>
                  <a:rPr lang="zh-CN" altLang="en-US" sz="2800" dirty="0">
                    <a:solidFill>
                      <a:prstClr val="black"/>
                    </a:solidFill>
                    <a:latin typeface="黑体" pitchFamily="49" charset="-122"/>
                    <a:ea typeface="黑体" pitchFamily="49" charset="-122"/>
                  </a:rPr>
                  <a:t>的聚类算</a:t>
                </a:r>
                <a:r>
                  <a:rPr lang="zh-CN" altLang="en-US" sz="2800" dirty="0" smtClean="0">
                    <a:solidFill>
                      <a:prstClr val="black"/>
                    </a:solidFill>
                    <a:latin typeface="黑体" pitchFamily="49" charset="-122"/>
                    <a:ea typeface="黑体" pitchFamily="49" charset="-122"/>
                  </a:rPr>
                  <a:t>法</a:t>
                </a:r>
                <a:endParaRPr lang="en-US" altLang="zh-CN" sz="2800" dirty="0" smtClean="0">
                  <a:solidFill>
                    <a:prstClr val="black"/>
                  </a:solidFill>
                  <a:latin typeface="黑体" pitchFamily="49" charset="-122"/>
                  <a:ea typeface="黑体" pitchFamily="49" charset="-122"/>
                </a:endParaRPr>
              </a:p>
              <a:p>
                <a:pPr marL="800100" lvl="1" indent="-342900" algn="just">
                  <a:spcAft>
                    <a:spcPts val="1200"/>
                  </a:spcAft>
                  <a:buClr>
                    <a:srgbClr val="FFC000"/>
                  </a:buClr>
                  <a:buFont typeface="Arial" panose="020B0604020202020204" pitchFamily="34" charset="0"/>
                  <a:buChar char="•"/>
                </a:pPr>
                <a:r>
                  <a:rPr lang="en-US" altLang="zh-CN" sz="2000" dirty="0" smtClean="0">
                    <a:solidFill>
                      <a:prstClr val="black"/>
                    </a:solidFill>
                    <a:latin typeface="黑体" pitchFamily="49" charset="-122"/>
                    <a:ea typeface="黑体" pitchFamily="49" charset="-122"/>
                  </a:rPr>
                  <a:t>K</a:t>
                </a:r>
                <a:r>
                  <a:rPr lang="zh-CN" altLang="en-US" sz="2000" dirty="0" smtClean="0">
                    <a:solidFill>
                      <a:prstClr val="black"/>
                    </a:solidFill>
                    <a:latin typeface="黑体" pitchFamily="49" charset="-122"/>
                    <a:ea typeface="黑体" pitchFamily="49" charset="-122"/>
                  </a:rPr>
                  <a:t>均值聚类法、基于核函数的</a:t>
                </a:r>
                <a:r>
                  <a:rPr lang="en-US" altLang="zh-CN" sz="2000" dirty="0" smtClean="0">
                    <a:solidFill>
                      <a:prstClr val="black"/>
                    </a:solidFill>
                    <a:latin typeface="黑体" pitchFamily="49" charset="-122"/>
                    <a:ea typeface="黑体" pitchFamily="49" charset="-122"/>
                  </a:rPr>
                  <a:t>K</a:t>
                </a:r>
                <a:r>
                  <a:rPr lang="zh-CN" altLang="en-US" sz="2000" dirty="0" smtClean="0">
                    <a:solidFill>
                      <a:prstClr val="black"/>
                    </a:solidFill>
                    <a:latin typeface="黑体" pitchFamily="49" charset="-122"/>
                    <a:ea typeface="黑体" pitchFamily="49" charset="-122"/>
                  </a:rPr>
                  <a:t>均值聚类法、</a:t>
                </a:r>
                <a:r>
                  <a:rPr lang="zh-CN" altLang="en-US" sz="2000" dirty="0" smtClean="0">
                    <a:solidFill>
                      <a:srgbClr val="FF0000"/>
                    </a:solidFill>
                    <a:latin typeface="黑体" pitchFamily="49" charset="-122"/>
                    <a:ea typeface="黑体" pitchFamily="49" charset="-122"/>
                  </a:rPr>
                  <a:t>层级聚类法</a:t>
                </a:r>
                <a:r>
                  <a:rPr lang="zh-CN" altLang="en-US" sz="2000" dirty="0" smtClean="0">
                    <a:solidFill>
                      <a:prstClr val="black"/>
                    </a:solidFill>
                    <a:latin typeface="黑体" pitchFamily="49" charset="-122"/>
                    <a:ea typeface="黑体" pitchFamily="49" charset="-122"/>
                  </a:rPr>
                  <a:t>、谱聚类法</a:t>
                </a:r>
                <a:endParaRPr lang="en-US" altLang="zh-CN" sz="2800" dirty="0" smtClean="0">
                  <a:solidFill>
                    <a:prstClr val="black"/>
                  </a:solidFill>
                  <a:latin typeface="黑体" pitchFamily="49" charset="-122"/>
                  <a:ea typeface="黑体" pitchFamily="49" charset="-122"/>
                </a:endParaRPr>
              </a:p>
              <a:p>
                <a:pPr algn="just">
                  <a:spcAft>
                    <a:spcPts val="1200"/>
                  </a:spcAft>
                  <a:buClr>
                    <a:srgbClr val="FFC000"/>
                  </a:buClr>
                  <a:buFont typeface="Wingdings" pitchFamily="2" charset="2"/>
                  <a:buChar char="n"/>
                </a:pPr>
                <a:r>
                  <a:rPr lang="en-US" altLang="zh-CN" sz="2800" dirty="0" smtClean="0">
                    <a:solidFill>
                      <a:prstClr val="black"/>
                    </a:solidFill>
                    <a:latin typeface="黑体" pitchFamily="49" charset="-122"/>
                    <a:ea typeface="黑体" pitchFamily="49" charset="-122"/>
                  </a:rPr>
                  <a:t> 3.2 </a:t>
                </a:r>
                <a:r>
                  <a:rPr lang="zh-CN" altLang="en-US" sz="2800" dirty="0" smtClean="0">
                    <a:solidFill>
                      <a:prstClr val="black"/>
                    </a:solidFill>
                    <a:latin typeface="黑体" pitchFamily="49" charset="-122"/>
                    <a:ea typeface="黑体" pitchFamily="49" charset="-122"/>
                  </a:rPr>
                  <a:t>针对社交网络的消息相似度度量</a:t>
                </a:r>
                <a:endParaRPr lang="en-US" altLang="zh-CN" sz="2800" dirty="0" smtClean="0">
                  <a:solidFill>
                    <a:prstClr val="black"/>
                  </a:solidFill>
                  <a:latin typeface="黑体" pitchFamily="49" charset="-122"/>
                  <a:ea typeface="黑体" pitchFamily="49" charset="-122"/>
                </a:endParaRPr>
              </a:p>
              <a:p>
                <a:pPr marL="800100" lvl="1" indent="-342900" algn="just">
                  <a:spcAft>
                    <a:spcPts val="1200"/>
                  </a:spcAft>
                  <a:buClr>
                    <a:srgbClr val="FFC000"/>
                  </a:buClr>
                  <a:buFont typeface="Arial" panose="020B0604020202020204" pitchFamily="34" charset="0"/>
                  <a:buChar char="•"/>
                </a:pPr>
                <a:r>
                  <a:rPr lang="zh-CN" altLang="en-US" sz="2000" dirty="0" smtClean="0">
                    <a:solidFill>
                      <a:prstClr val="black"/>
                    </a:solidFill>
                    <a:latin typeface="黑体" pitchFamily="49" charset="-122"/>
                    <a:ea typeface="黑体" pitchFamily="49" charset="-122"/>
                  </a:rPr>
                  <a:t>时间相似度</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𝑠𝑖𝑚</m:t>
                        </m:r>
                      </m:e>
                      <m:sub>
                        <m:r>
                          <a:rPr lang="en-US" sz="2000" i="1">
                            <a:latin typeface="Cambria Math" panose="02040503050406030204" pitchFamily="18" charset="0"/>
                          </a:rPr>
                          <m:t>𝑡𝑖𝑚𝑒</m:t>
                        </m:r>
                      </m:sub>
                    </m:sSub>
                  </m:oMath>
                </a14:m>
                <a:endParaRPr lang="en-US" altLang="zh-CN" sz="2000" dirty="0" smtClean="0">
                  <a:solidFill>
                    <a:prstClr val="black"/>
                  </a:solidFill>
                  <a:latin typeface="黑体" pitchFamily="49" charset="-122"/>
                  <a:ea typeface="黑体" pitchFamily="49" charset="-122"/>
                </a:endParaRPr>
              </a:p>
              <a:p>
                <a:pPr marL="800100" lvl="1" indent="-342900" algn="just">
                  <a:spcAft>
                    <a:spcPts val="1200"/>
                  </a:spcAft>
                  <a:buClr>
                    <a:srgbClr val="FFC000"/>
                  </a:buClr>
                  <a:buFont typeface="Arial" panose="020B0604020202020204" pitchFamily="34" charset="0"/>
                  <a:buChar char="•"/>
                </a:pPr>
                <a:r>
                  <a:rPr lang="zh-CN" altLang="en-US" sz="2000" dirty="0">
                    <a:solidFill>
                      <a:prstClr val="black"/>
                    </a:solidFill>
                    <a:latin typeface="黑体" pitchFamily="49" charset="-122"/>
                    <a:ea typeface="黑体" pitchFamily="49" charset="-122"/>
                  </a:rPr>
                  <a:t>用</a:t>
                </a:r>
                <a:r>
                  <a:rPr lang="zh-CN" altLang="en-US" sz="2000" dirty="0" smtClean="0">
                    <a:solidFill>
                      <a:prstClr val="black"/>
                    </a:solidFill>
                    <a:latin typeface="黑体" pitchFamily="49" charset="-122"/>
                    <a:ea typeface="黑体" pitchFamily="49" charset="-122"/>
                  </a:rPr>
                  <a:t>户</a:t>
                </a:r>
                <a:r>
                  <a:rPr lang="zh-CN" altLang="en-US" sz="2000" dirty="0">
                    <a:solidFill>
                      <a:prstClr val="black"/>
                    </a:solidFill>
                    <a:latin typeface="黑体" pitchFamily="49" charset="-122"/>
                    <a:ea typeface="黑体" pitchFamily="49" charset="-122"/>
                  </a:rPr>
                  <a:t>互</a:t>
                </a:r>
                <a:r>
                  <a:rPr lang="zh-CN" altLang="en-US" sz="2000" dirty="0" smtClean="0">
                    <a:solidFill>
                      <a:prstClr val="black"/>
                    </a:solidFill>
                    <a:latin typeface="黑体" pitchFamily="49" charset="-122"/>
                    <a:ea typeface="黑体" pitchFamily="49" charset="-122"/>
                  </a:rPr>
                  <a:t>动相似度</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𝑠𝑖𝑚</m:t>
                        </m:r>
                      </m:e>
                      <m:sub>
                        <m:r>
                          <a:rPr lang="en-US" sz="2000" i="1">
                            <a:latin typeface="Cambria Math" panose="02040503050406030204" pitchFamily="18" charset="0"/>
                          </a:rPr>
                          <m:t>𝑖𝑡𝑟</m:t>
                        </m:r>
                      </m:sub>
                    </m:sSub>
                  </m:oMath>
                </a14:m>
                <a:endParaRPr lang="en-US" altLang="zh-CN" sz="2000" dirty="0" smtClean="0">
                  <a:solidFill>
                    <a:prstClr val="black"/>
                  </a:solidFill>
                  <a:latin typeface="黑体" pitchFamily="49" charset="-122"/>
                  <a:ea typeface="黑体" pitchFamily="49" charset="-122"/>
                </a:endParaRPr>
              </a:p>
              <a:p>
                <a:pPr marL="800100" lvl="1" indent="-342900" algn="just">
                  <a:spcAft>
                    <a:spcPts val="1200"/>
                  </a:spcAft>
                  <a:buClr>
                    <a:srgbClr val="FFC000"/>
                  </a:buClr>
                  <a:buFont typeface="Arial" panose="020B0604020202020204" pitchFamily="34" charset="0"/>
                  <a:buChar char="•"/>
                </a:pPr>
                <a:r>
                  <a:rPr lang="zh-CN" altLang="en-US" sz="2000" dirty="0">
                    <a:solidFill>
                      <a:prstClr val="black"/>
                    </a:solidFill>
                    <a:latin typeface="黑体" pitchFamily="49" charset="-122"/>
                    <a:ea typeface="黑体" pitchFamily="49" charset="-122"/>
                  </a:rPr>
                  <a:t>话</a:t>
                </a:r>
                <a:r>
                  <a:rPr lang="zh-CN" altLang="en-US" sz="2000" dirty="0" smtClean="0">
                    <a:solidFill>
                      <a:prstClr val="black"/>
                    </a:solidFill>
                    <a:latin typeface="黑体" pitchFamily="49" charset="-122"/>
                    <a:ea typeface="黑体" pitchFamily="49" charset="-122"/>
                  </a:rPr>
                  <a:t>题标签相似度</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𝑠𝑖𝑚</m:t>
                        </m:r>
                      </m:e>
                      <m:sub>
                        <m:r>
                          <a:rPr lang="en-US" sz="2000" i="1">
                            <a:latin typeface="Cambria Math" panose="02040503050406030204" pitchFamily="18" charset="0"/>
                          </a:rPr>
                          <m:t>h𝑡𝑔</m:t>
                        </m:r>
                      </m:sub>
                    </m:sSub>
                  </m:oMath>
                </a14:m>
                <a:endParaRPr lang="en-US" altLang="zh-CN" sz="2000" i="1" dirty="0" smtClean="0">
                  <a:solidFill>
                    <a:prstClr val="black"/>
                  </a:solidFill>
                  <a:latin typeface="黑体" pitchFamily="49" charset="-122"/>
                  <a:ea typeface="黑体" pitchFamily="49" charset="-122"/>
                </a:endParaRPr>
              </a:p>
              <a:p>
                <a:pPr marL="800100" lvl="1" indent="-342900" algn="just">
                  <a:spcAft>
                    <a:spcPts val="1200"/>
                  </a:spcAft>
                  <a:buClr>
                    <a:srgbClr val="FFC000"/>
                  </a:buClr>
                  <a:buFont typeface="Arial" panose="020B0604020202020204" pitchFamily="34" charset="0"/>
                  <a:buChar char="•"/>
                </a:pPr>
                <a:r>
                  <a:rPr lang="zh-CN" altLang="en-US" sz="2000" dirty="0">
                    <a:solidFill>
                      <a:prstClr val="black"/>
                    </a:solidFill>
                    <a:latin typeface="黑体" pitchFamily="49" charset="-122"/>
                    <a:ea typeface="黑体" pitchFamily="49" charset="-122"/>
                  </a:rPr>
                  <a:t>命</a:t>
                </a:r>
                <a:r>
                  <a:rPr lang="zh-CN" altLang="en-US" sz="2000" dirty="0" smtClean="0">
                    <a:solidFill>
                      <a:prstClr val="black"/>
                    </a:solidFill>
                    <a:latin typeface="黑体" pitchFamily="49" charset="-122"/>
                    <a:ea typeface="黑体" pitchFamily="49" charset="-122"/>
                  </a:rPr>
                  <a:t>名实体相似度</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𝑠𝑖𝑚</m:t>
                        </m:r>
                      </m:e>
                      <m:sub>
                        <m:r>
                          <a:rPr lang="en-US" sz="2000" b="0" i="1" smtClean="0">
                            <a:latin typeface="Cambria Math" panose="02040503050406030204" pitchFamily="18" charset="0"/>
                          </a:rPr>
                          <m:t>𝑁𝐸</m:t>
                        </m:r>
                      </m:sub>
                    </m:sSub>
                  </m:oMath>
                </a14:m>
                <a:endParaRPr lang="en-US" altLang="zh-CN" sz="2000" i="1" dirty="0" smtClean="0">
                  <a:solidFill>
                    <a:prstClr val="black"/>
                  </a:solidFill>
                  <a:latin typeface="黑体" pitchFamily="49" charset="-122"/>
                  <a:ea typeface="黑体" pitchFamily="49" charset="-122"/>
                </a:endParaRPr>
              </a:p>
              <a:p>
                <a:pPr marL="800100" lvl="1" indent="-342900" algn="just">
                  <a:spcAft>
                    <a:spcPts val="1200"/>
                  </a:spcAft>
                  <a:buClr>
                    <a:srgbClr val="FFC000"/>
                  </a:buClr>
                  <a:buFont typeface="Arial" panose="020B0604020202020204" pitchFamily="34" charset="0"/>
                  <a:buChar char="•"/>
                </a:pPr>
                <a:r>
                  <a:rPr lang="zh-CN" altLang="en-US" sz="2000" dirty="0">
                    <a:solidFill>
                      <a:prstClr val="black"/>
                    </a:solidFill>
                    <a:latin typeface="黑体" pitchFamily="49" charset="-122"/>
                    <a:ea typeface="黑体" pitchFamily="49" charset="-122"/>
                  </a:rPr>
                  <a:t>单</a:t>
                </a:r>
                <a:r>
                  <a:rPr lang="zh-CN" altLang="en-US" sz="2000" dirty="0" smtClean="0">
                    <a:solidFill>
                      <a:prstClr val="black"/>
                    </a:solidFill>
                    <a:latin typeface="黑体" pitchFamily="49" charset="-122"/>
                    <a:ea typeface="黑体" pitchFamily="49" charset="-122"/>
                  </a:rPr>
                  <a:t>词集合</a:t>
                </a:r>
                <a:r>
                  <a:rPr lang="en-US" altLang="zh-CN" sz="2000" dirty="0" err="1" smtClean="0">
                    <a:solidFill>
                      <a:prstClr val="black"/>
                    </a:solidFill>
                    <a:latin typeface="黑体" pitchFamily="49" charset="-122"/>
                    <a:ea typeface="黑体" pitchFamily="49" charset="-122"/>
                  </a:rPr>
                  <a:t>Jaccard</a:t>
                </a:r>
                <a:r>
                  <a:rPr lang="zh-CN" altLang="en-US" sz="2000" dirty="0" smtClean="0">
                    <a:solidFill>
                      <a:prstClr val="black"/>
                    </a:solidFill>
                    <a:latin typeface="黑体" pitchFamily="49" charset="-122"/>
                    <a:ea typeface="黑体" pitchFamily="49" charset="-122"/>
                  </a:rPr>
                  <a:t>相似度</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𝑠𝑖𝑚</m:t>
                        </m:r>
                      </m:e>
                      <m:sub>
                        <m:r>
                          <a:rPr lang="en-US" altLang="zh-CN" sz="2000" i="1">
                            <a:latin typeface="Cambria Math" panose="02040503050406030204" pitchFamily="18" charset="0"/>
                          </a:rPr>
                          <m:t>𝑗𝑎𝑐𝑐</m:t>
                        </m:r>
                      </m:sub>
                    </m:sSub>
                  </m:oMath>
                </a14:m>
                <a:endParaRPr lang="en-US" altLang="zh-CN" sz="2000" i="1" dirty="0" smtClean="0">
                  <a:solidFill>
                    <a:prstClr val="black"/>
                  </a:solidFill>
                  <a:latin typeface="黑体" pitchFamily="49" charset="-122"/>
                  <a:ea typeface="黑体" pitchFamily="49" charset="-122"/>
                </a:endParaRPr>
              </a:p>
              <a:p>
                <a:pPr marL="800100" lvl="1" indent="-342900" algn="just">
                  <a:spcAft>
                    <a:spcPts val="1200"/>
                  </a:spcAft>
                  <a:buClr>
                    <a:srgbClr val="FFC000"/>
                  </a:buClr>
                  <a:buFont typeface="Arial" panose="020B0604020202020204" pitchFamily="34" charset="0"/>
                  <a:buChar char="•"/>
                </a:pPr>
                <a:r>
                  <a:rPr lang="zh-CN" altLang="en-US" sz="2000" dirty="0" smtClean="0">
                    <a:solidFill>
                      <a:prstClr val="black"/>
                    </a:solidFill>
                    <a:latin typeface="黑体" pitchFamily="49" charset="-122"/>
                    <a:ea typeface="黑体" pitchFamily="49" charset="-122"/>
                  </a:rPr>
                  <a:t>词频</a:t>
                </a:r>
                <a:r>
                  <a:rPr lang="en-US" altLang="zh-CN" sz="2000" dirty="0" smtClean="0">
                    <a:solidFill>
                      <a:prstClr val="black"/>
                    </a:solidFill>
                    <a:latin typeface="黑体" pitchFamily="49" charset="-122"/>
                    <a:ea typeface="黑体" pitchFamily="49" charset="-122"/>
                  </a:rPr>
                  <a:t>-</a:t>
                </a:r>
                <a:r>
                  <a:rPr lang="zh-CN" altLang="en-US" sz="2000" dirty="0" smtClean="0">
                    <a:solidFill>
                      <a:prstClr val="black"/>
                    </a:solidFill>
                    <a:latin typeface="黑体" pitchFamily="49" charset="-122"/>
                    <a:ea typeface="黑体" pitchFamily="49" charset="-122"/>
                  </a:rPr>
                  <a:t>逆文档频率</a:t>
                </a:r>
                <a:r>
                  <a:rPr lang="zh-CN" altLang="en-US" sz="2000" dirty="0">
                    <a:solidFill>
                      <a:prstClr val="black"/>
                    </a:solidFill>
                    <a:latin typeface="黑体" pitchFamily="49" charset="-122"/>
                    <a:ea typeface="黑体" pitchFamily="49" charset="-122"/>
                  </a:rPr>
                  <a:t>相似度</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𝑠𝑖𝑚</m:t>
                        </m:r>
                      </m:e>
                      <m:sub>
                        <m:r>
                          <a:rPr lang="en-US" altLang="zh-CN" sz="2000" i="1">
                            <a:latin typeface="Cambria Math" panose="02040503050406030204" pitchFamily="18" charset="0"/>
                          </a:rPr>
                          <m:t>𝑡𝑓</m:t>
                        </m:r>
                        <m:r>
                          <a:rPr lang="en-US" altLang="zh-CN" sz="2000" i="1">
                            <a:latin typeface="Cambria Math" panose="02040503050406030204" pitchFamily="18" charset="0"/>
                          </a:rPr>
                          <m:t>−</m:t>
                        </m:r>
                        <m:r>
                          <a:rPr lang="en-US" altLang="zh-CN" sz="2000" i="1">
                            <a:latin typeface="Cambria Math" panose="02040503050406030204" pitchFamily="18" charset="0"/>
                          </a:rPr>
                          <m:t>𝑖𝑑𝑓</m:t>
                        </m:r>
                      </m:sub>
                    </m:sSub>
                  </m:oMath>
                </a14:m>
                <a:endParaRPr lang="en-US" altLang="zh-CN" sz="2000" dirty="0" smtClean="0">
                  <a:solidFill>
                    <a:prstClr val="black"/>
                  </a:solidFill>
                  <a:latin typeface="黑体" pitchFamily="49" charset="-122"/>
                  <a:ea typeface="黑体" pitchFamily="49" charset="-122"/>
                </a:endParaRPr>
              </a:p>
              <a:p>
                <a:pPr marL="800100" lvl="1" indent="-342900" algn="just">
                  <a:spcAft>
                    <a:spcPts val="1200"/>
                  </a:spcAft>
                  <a:buClr>
                    <a:srgbClr val="FFC000"/>
                  </a:buClr>
                  <a:buFont typeface="Arial" panose="020B0604020202020204" pitchFamily="34" charset="0"/>
                  <a:buChar char="•"/>
                </a:pPr>
                <a:r>
                  <a:rPr lang="zh-CN" altLang="en-US" sz="2000" dirty="0" smtClean="0">
                    <a:solidFill>
                      <a:srgbClr val="FF0000"/>
                    </a:solidFill>
                    <a:latin typeface="黑体" pitchFamily="49" charset="-122"/>
                    <a:ea typeface="黑体" pitchFamily="49" charset="-122"/>
                  </a:rPr>
                  <a:t>加权相</a:t>
                </a:r>
                <a:r>
                  <a:rPr lang="zh-CN" altLang="en-US" sz="2000" dirty="0">
                    <a:solidFill>
                      <a:srgbClr val="FF0000"/>
                    </a:solidFill>
                    <a:latin typeface="黑体" pitchFamily="49" charset="-122"/>
                    <a:ea typeface="黑体" pitchFamily="49" charset="-122"/>
                  </a:rPr>
                  <a:t>似度</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𝑠𝑖𝑚</m:t>
                        </m:r>
                      </m:e>
                      <m:sub>
                        <m:r>
                          <a:rPr lang="en-US" altLang="zh-CN" sz="2000" i="1">
                            <a:latin typeface="Cambria Math" panose="02040503050406030204" pitchFamily="18" charset="0"/>
                          </a:rPr>
                          <m:t>𝑤</m:t>
                        </m:r>
                      </m:sub>
                    </m:sSub>
                  </m:oMath>
                </a14:m>
                <a:endParaRPr lang="en-US" altLang="zh-CN" sz="2000" i="1" dirty="0" smtClean="0">
                  <a:solidFill>
                    <a:prstClr val="black"/>
                  </a:solidFill>
                  <a:latin typeface="黑体" pitchFamily="49" charset="-122"/>
                  <a:ea typeface="黑体" pitchFamily="49" charset="-122"/>
                </a:endParaRPr>
              </a:p>
            </p:txBody>
          </p:sp>
        </mc:Choice>
        <mc:Fallback xmlns="">
          <p:sp>
            <p:nvSpPr>
              <p:cNvPr id="21" name="TextBox 20"/>
              <p:cNvSpPr txBox="1">
                <a:spLocks noRot="1" noChangeAspect="1" noMove="1" noResize="1" noEditPoints="1" noAdjustHandles="1" noChangeArrowheads="1" noChangeShapeType="1" noTextEdit="1"/>
              </p:cNvSpPr>
              <p:nvPr/>
            </p:nvSpPr>
            <p:spPr>
              <a:xfrm>
                <a:off x="908518" y="1239661"/>
                <a:ext cx="10009418" cy="4879734"/>
              </a:xfrm>
              <a:prstGeom prst="rect">
                <a:avLst/>
              </a:prstGeom>
              <a:blipFill rotWithShape="0">
                <a:blip r:embed="rId4"/>
                <a:stretch>
                  <a:fillRect l="-1035" t="-1248" b="-999"/>
                </a:stretch>
              </a:blipFill>
            </p:spPr>
            <p:txBody>
              <a:bodyPr/>
              <a:lstStyle/>
              <a:p>
                <a:r>
                  <a:rPr lang="zh-CN" altLang="en-US">
                    <a:noFill/>
                  </a:rPr>
                  <a:t> </a:t>
                </a:r>
              </a:p>
            </p:txBody>
          </p:sp>
        </mc:Fallback>
      </mc:AlternateContent>
      <p:sp>
        <p:nvSpPr>
          <p:cNvPr id="5" name="灯片编号占位符 4"/>
          <p:cNvSpPr>
            <a:spLocks noGrp="1"/>
          </p:cNvSpPr>
          <p:nvPr>
            <p:ph type="sldNum" sz="quarter" idx="12"/>
          </p:nvPr>
        </p:nvSpPr>
        <p:spPr/>
        <p:txBody>
          <a:bodyPr/>
          <a:lstStyle/>
          <a:p>
            <a:r>
              <a:rPr lang="en-US" altLang="zh-CN" sz="1600" dirty="0" smtClean="0">
                <a:solidFill>
                  <a:prstClr val="black"/>
                </a:solidFill>
              </a:rPr>
              <a:t>Page</a:t>
            </a:r>
            <a:r>
              <a:rPr lang="zh-CN" altLang="en-US" sz="1600" dirty="0" smtClean="0">
                <a:solidFill>
                  <a:prstClr val="black"/>
                </a:solidFill>
              </a:rPr>
              <a:t> </a:t>
            </a:r>
            <a:fld id="{6F463926-53FD-4ECB-B19C-E4EF13DB6407}" type="slidenum">
              <a:rPr lang="zh-CN" altLang="en-US" sz="1600" smtClean="0">
                <a:solidFill>
                  <a:prstClr val="black"/>
                </a:solidFill>
              </a:rPr>
              <a:pPr/>
              <a:t>4</a:t>
            </a:fld>
            <a:endParaRPr lang="zh-CN" altLang="en-US" sz="1600" dirty="0">
              <a:solidFill>
                <a:prstClr val="black"/>
              </a:solidFill>
            </a:endParaRPr>
          </a:p>
        </p:txBody>
      </p:sp>
      <p:sp>
        <p:nvSpPr>
          <p:cNvPr id="35" name="TextBox 4"/>
          <p:cNvSpPr txBox="1"/>
          <p:nvPr/>
        </p:nvSpPr>
        <p:spPr>
          <a:xfrm>
            <a:off x="445590" y="275657"/>
            <a:ext cx="9417963" cy="646331"/>
          </a:xfrm>
          <a:prstGeom prst="rect">
            <a:avLst/>
          </a:prstGeom>
          <a:noFill/>
        </p:spPr>
        <p:txBody>
          <a:bodyPr wrap="none" rtlCol="0">
            <a:spAutoFit/>
          </a:bodyPr>
          <a:lstStyle/>
          <a:p>
            <a:r>
              <a:rPr lang="zh-CN" altLang="en-US" sz="3600" dirty="0" smtClean="0">
                <a:solidFill>
                  <a:prstClr val="black"/>
                </a:solidFill>
                <a:latin typeface="黑体" pitchFamily="49" charset="-122"/>
                <a:ea typeface="黑体" pitchFamily="49" charset="-122"/>
              </a:rPr>
              <a:t>第</a:t>
            </a:r>
            <a:r>
              <a:rPr lang="en-US" altLang="zh-CN" sz="3600" dirty="0">
                <a:solidFill>
                  <a:prstClr val="black"/>
                </a:solidFill>
                <a:latin typeface="黑体" pitchFamily="49" charset="-122"/>
                <a:ea typeface="黑体" pitchFamily="49" charset="-122"/>
              </a:rPr>
              <a:t>3</a:t>
            </a:r>
            <a:r>
              <a:rPr lang="zh-CN" altLang="en-US" sz="3600" dirty="0">
                <a:solidFill>
                  <a:prstClr val="black"/>
                </a:solidFill>
                <a:latin typeface="黑体" pitchFamily="49" charset="-122"/>
                <a:ea typeface="黑体" pitchFamily="49" charset="-122"/>
              </a:rPr>
              <a:t>章 社交网络的话题聚类与消息相似度度量</a:t>
            </a:r>
            <a:endParaRPr lang="en-US" altLang="zh-CN" sz="3600" dirty="0">
              <a:solidFill>
                <a:prstClr val="black"/>
              </a:solidFill>
              <a:latin typeface="黑体" pitchFamily="49" charset="-122"/>
              <a:ea typeface="黑体" pitchFamily="49" charset="-122"/>
            </a:endParaRPr>
          </a:p>
        </p:txBody>
      </p:sp>
      <p:pic>
        <p:nvPicPr>
          <p:cNvPr id="3" name="Picture 2"/>
          <p:cNvPicPr>
            <a:picLocks noChangeAspect="1"/>
          </p:cNvPicPr>
          <p:nvPr/>
        </p:nvPicPr>
        <p:blipFill>
          <a:blip r:embed="rId5"/>
          <a:stretch>
            <a:fillRect/>
          </a:stretch>
        </p:blipFill>
        <p:spPr>
          <a:xfrm>
            <a:off x="5165089" y="2786823"/>
            <a:ext cx="1724025" cy="469774"/>
          </a:xfrm>
          <a:prstGeom prst="rect">
            <a:avLst/>
          </a:prstGeom>
        </p:spPr>
      </p:pic>
      <p:pic>
        <p:nvPicPr>
          <p:cNvPr id="4" name="Picture 3"/>
          <p:cNvPicPr>
            <a:picLocks noChangeAspect="1"/>
          </p:cNvPicPr>
          <p:nvPr/>
        </p:nvPicPr>
        <p:blipFill>
          <a:blip r:embed="rId6"/>
          <a:stretch>
            <a:fillRect/>
          </a:stretch>
        </p:blipFill>
        <p:spPr>
          <a:xfrm>
            <a:off x="5154571" y="3308939"/>
            <a:ext cx="5130165" cy="902824"/>
          </a:xfrm>
          <a:prstGeom prst="rect">
            <a:avLst/>
          </a:prstGeom>
        </p:spPr>
      </p:pic>
      <p:pic>
        <p:nvPicPr>
          <p:cNvPr id="6" name="Picture 5"/>
          <p:cNvPicPr>
            <a:picLocks noChangeAspect="1"/>
          </p:cNvPicPr>
          <p:nvPr/>
        </p:nvPicPr>
        <p:blipFill>
          <a:blip r:embed="rId7"/>
          <a:stretch>
            <a:fillRect/>
          </a:stretch>
        </p:blipFill>
        <p:spPr>
          <a:xfrm>
            <a:off x="6305393" y="5074920"/>
            <a:ext cx="5609291" cy="1096817"/>
          </a:xfrm>
          <a:prstGeom prst="rect">
            <a:avLst/>
          </a:prstGeom>
        </p:spPr>
      </p:pic>
    </p:spTree>
    <p:custDataLst>
      <p:tags r:id="rId1"/>
    </p:custDataLst>
    <p:extLst>
      <p:ext uri="{BB962C8B-B14F-4D97-AF65-F5344CB8AC3E}">
        <p14:creationId xmlns:p14="http://schemas.microsoft.com/office/powerpoint/2010/main" val="224038817"/>
      </p:ext>
    </p:extLst>
  </p:cSld>
  <p:clrMapOvr>
    <a:masterClrMapping/>
  </p:clrMapOvr>
  <p:transition spd="slow" advTm="176032"/>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1">
                                            <p:txEl>
                                              <p:pRg st="0" end="0"/>
                                            </p:txEl>
                                          </p:spTgt>
                                        </p:tgtEl>
                                        <p:attrNameLst>
                                          <p:attrName>style.visibility</p:attrName>
                                        </p:attrNameLst>
                                      </p:cBhvr>
                                      <p:to>
                                        <p:strVal val="visible"/>
                                      </p:to>
                                    </p:set>
                                    <p:animEffect transition="in" filter="fade">
                                      <p:cBhvr>
                                        <p:cTn id="7" dur="500"/>
                                        <p:tgtEl>
                                          <p:spTgt spid="21">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1">
                                            <p:txEl>
                                              <p:pRg st="1" end="1"/>
                                            </p:txEl>
                                          </p:spTgt>
                                        </p:tgtEl>
                                        <p:attrNameLst>
                                          <p:attrName>style.visibility</p:attrName>
                                        </p:attrNameLst>
                                      </p:cBhvr>
                                      <p:to>
                                        <p:strVal val="visible"/>
                                      </p:to>
                                    </p:set>
                                    <p:animEffect transition="in" filter="fade">
                                      <p:cBhvr>
                                        <p:cTn id="10" dur="500"/>
                                        <p:tgtEl>
                                          <p:spTgt spid="21">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1">
                                            <p:txEl>
                                              <p:pRg st="2" end="2"/>
                                            </p:txEl>
                                          </p:spTgt>
                                        </p:tgtEl>
                                        <p:attrNameLst>
                                          <p:attrName>style.visibility</p:attrName>
                                        </p:attrNameLst>
                                      </p:cBhvr>
                                      <p:to>
                                        <p:strVal val="visible"/>
                                      </p:to>
                                    </p:set>
                                    <p:animEffect transition="in" filter="fade">
                                      <p:cBhvr>
                                        <p:cTn id="15" dur="500"/>
                                        <p:tgtEl>
                                          <p:spTgt spid="21">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21">
                                            <p:txEl>
                                              <p:pRg st="3" end="3"/>
                                            </p:txEl>
                                          </p:spTgt>
                                        </p:tgtEl>
                                        <p:attrNameLst>
                                          <p:attrName>style.visibility</p:attrName>
                                        </p:attrNameLst>
                                      </p:cBhvr>
                                      <p:to>
                                        <p:strVal val="visible"/>
                                      </p:to>
                                    </p:set>
                                    <p:animEffect transition="in" filter="fade">
                                      <p:cBhvr>
                                        <p:cTn id="20" dur="500"/>
                                        <p:tgtEl>
                                          <p:spTgt spid="21">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
                                        </p:tgtEl>
                                        <p:attrNameLst>
                                          <p:attrName>style.visibility</p:attrName>
                                        </p:attrNameLst>
                                      </p:cBhvr>
                                      <p:to>
                                        <p:strVal val="visible"/>
                                      </p:to>
                                    </p:set>
                                    <p:animEffect transition="in" filter="fade">
                                      <p:cBhvr>
                                        <p:cTn id="25" dur="500"/>
                                        <p:tgtEl>
                                          <p:spTgt spid="3"/>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21">
                                            <p:txEl>
                                              <p:pRg st="4" end="4"/>
                                            </p:txEl>
                                          </p:spTgt>
                                        </p:tgtEl>
                                        <p:attrNameLst>
                                          <p:attrName>style.visibility</p:attrName>
                                        </p:attrNameLst>
                                      </p:cBhvr>
                                      <p:to>
                                        <p:strVal val="visible"/>
                                      </p:to>
                                    </p:set>
                                    <p:animEffect transition="in" filter="fade">
                                      <p:cBhvr>
                                        <p:cTn id="30" dur="500"/>
                                        <p:tgtEl>
                                          <p:spTgt spid="21">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4"/>
                                        </p:tgtEl>
                                        <p:attrNameLst>
                                          <p:attrName>style.visibility</p:attrName>
                                        </p:attrNameLst>
                                      </p:cBhvr>
                                      <p:to>
                                        <p:strVal val="visible"/>
                                      </p:to>
                                    </p:set>
                                    <p:animEffect transition="in" filter="fade">
                                      <p:cBhvr>
                                        <p:cTn id="35" dur="500"/>
                                        <p:tgtEl>
                                          <p:spTgt spid="4"/>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21">
                                            <p:txEl>
                                              <p:pRg st="5" end="5"/>
                                            </p:txEl>
                                          </p:spTgt>
                                        </p:tgtEl>
                                        <p:attrNameLst>
                                          <p:attrName>style.visibility</p:attrName>
                                        </p:attrNameLst>
                                      </p:cBhvr>
                                      <p:to>
                                        <p:strVal val="visible"/>
                                      </p:to>
                                    </p:set>
                                    <p:animEffect transition="in" filter="fade">
                                      <p:cBhvr>
                                        <p:cTn id="40" dur="500"/>
                                        <p:tgtEl>
                                          <p:spTgt spid="21">
                                            <p:txEl>
                                              <p:pRg st="5" end="5"/>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21">
                                            <p:txEl>
                                              <p:pRg st="6" end="6"/>
                                            </p:txEl>
                                          </p:spTgt>
                                        </p:tgtEl>
                                        <p:attrNameLst>
                                          <p:attrName>style.visibility</p:attrName>
                                        </p:attrNameLst>
                                      </p:cBhvr>
                                      <p:to>
                                        <p:strVal val="visible"/>
                                      </p:to>
                                    </p:set>
                                    <p:animEffect transition="in" filter="fade">
                                      <p:cBhvr>
                                        <p:cTn id="45" dur="500"/>
                                        <p:tgtEl>
                                          <p:spTgt spid="21">
                                            <p:txEl>
                                              <p:pRg st="6" end="6"/>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21">
                                            <p:txEl>
                                              <p:pRg st="7" end="7"/>
                                            </p:txEl>
                                          </p:spTgt>
                                        </p:tgtEl>
                                        <p:attrNameLst>
                                          <p:attrName>style.visibility</p:attrName>
                                        </p:attrNameLst>
                                      </p:cBhvr>
                                      <p:to>
                                        <p:strVal val="visible"/>
                                      </p:to>
                                    </p:set>
                                    <p:animEffect transition="in" filter="fade">
                                      <p:cBhvr>
                                        <p:cTn id="50" dur="500"/>
                                        <p:tgtEl>
                                          <p:spTgt spid="21">
                                            <p:txEl>
                                              <p:pRg st="7" end="7"/>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21">
                                            <p:txEl>
                                              <p:pRg st="8" end="8"/>
                                            </p:txEl>
                                          </p:spTgt>
                                        </p:tgtEl>
                                        <p:attrNameLst>
                                          <p:attrName>style.visibility</p:attrName>
                                        </p:attrNameLst>
                                      </p:cBhvr>
                                      <p:to>
                                        <p:strVal val="visible"/>
                                      </p:to>
                                    </p:set>
                                    <p:animEffect transition="in" filter="fade">
                                      <p:cBhvr>
                                        <p:cTn id="55" dur="500"/>
                                        <p:tgtEl>
                                          <p:spTgt spid="21">
                                            <p:txEl>
                                              <p:pRg st="8" end="8"/>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nodeType="clickEffect">
                                  <p:stCondLst>
                                    <p:cond delay="0"/>
                                  </p:stCondLst>
                                  <p:childTnLst>
                                    <p:set>
                                      <p:cBhvr>
                                        <p:cTn id="59" dur="1" fill="hold">
                                          <p:stCondLst>
                                            <p:cond delay="0"/>
                                          </p:stCondLst>
                                        </p:cTn>
                                        <p:tgtEl>
                                          <p:spTgt spid="21">
                                            <p:txEl>
                                              <p:pRg st="9" end="9"/>
                                            </p:txEl>
                                          </p:spTgt>
                                        </p:tgtEl>
                                        <p:attrNameLst>
                                          <p:attrName>style.visibility</p:attrName>
                                        </p:attrNameLst>
                                      </p:cBhvr>
                                      <p:to>
                                        <p:strVal val="visible"/>
                                      </p:to>
                                    </p:set>
                                    <p:animEffect transition="in" filter="fade">
                                      <p:cBhvr>
                                        <p:cTn id="60" dur="500"/>
                                        <p:tgtEl>
                                          <p:spTgt spid="21">
                                            <p:txEl>
                                              <p:pRg st="9" end="9"/>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nodeType="clickEffect">
                                  <p:stCondLst>
                                    <p:cond delay="0"/>
                                  </p:stCondLst>
                                  <p:childTnLst>
                                    <p:set>
                                      <p:cBhvr>
                                        <p:cTn id="64" dur="1" fill="hold">
                                          <p:stCondLst>
                                            <p:cond delay="0"/>
                                          </p:stCondLst>
                                        </p:cTn>
                                        <p:tgtEl>
                                          <p:spTgt spid="6"/>
                                        </p:tgtEl>
                                        <p:attrNameLst>
                                          <p:attrName>style.visibility</p:attrName>
                                        </p:attrNameLst>
                                      </p:cBhvr>
                                      <p:to>
                                        <p:strVal val="visible"/>
                                      </p:to>
                                    </p:set>
                                    <p:animEffect transition="in" filter="fade">
                                      <p:cBhvr>
                                        <p:cTn id="6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20"/>
          <p:cNvSpPr txBox="1"/>
          <p:nvPr/>
        </p:nvSpPr>
        <p:spPr>
          <a:xfrm>
            <a:off x="908518" y="1239661"/>
            <a:ext cx="10009418" cy="2677656"/>
          </a:xfrm>
          <a:prstGeom prst="rect">
            <a:avLst/>
          </a:prstGeom>
          <a:noFill/>
        </p:spPr>
        <p:txBody>
          <a:bodyPr wrap="square" rtlCol="0">
            <a:spAutoFit/>
          </a:bodyPr>
          <a:lstStyle/>
          <a:p>
            <a:pPr algn="just">
              <a:spcAft>
                <a:spcPts val="1200"/>
              </a:spcAft>
              <a:buClr>
                <a:srgbClr val="FFC000"/>
              </a:buClr>
              <a:buFont typeface="Wingdings" pitchFamily="2" charset="2"/>
              <a:buChar char="n"/>
            </a:pPr>
            <a:r>
              <a:rPr lang="en-US" altLang="zh-CN" sz="2800" dirty="0" smtClean="0">
                <a:solidFill>
                  <a:prstClr val="black"/>
                </a:solidFill>
                <a:latin typeface="黑体" pitchFamily="49" charset="-122"/>
                <a:ea typeface="黑体" pitchFamily="49" charset="-122"/>
              </a:rPr>
              <a:t> 3.3 </a:t>
            </a:r>
            <a:r>
              <a:rPr lang="zh-CN" altLang="en-US" sz="2800" dirty="0">
                <a:solidFill>
                  <a:prstClr val="black"/>
                </a:solidFill>
                <a:latin typeface="黑体" pitchFamily="49" charset="-122"/>
                <a:ea typeface="黑体" pitchFamily="49" charset="-122"/>
              </a:rPr>
              <a:t>实验数据集与聚类评价指标</a:t>
            </a:r>
            <a:endParaRPr lang="en-US" altLang="zh-CN" sz="2800" dirty="0" smtClean="0">
              <a:solidFill>
                <a:prstClr val="black"/>
              </a:solidFill>
              <a:latin typeface="黑体" pitchFamily="49" charset="-122"/>
              <a:ea typeface="黑体" pitchFamily="49" charset="-122"/>
            </a:endParaRPr>
          </a:p>
          <a:p>
            <a:pPr marL="800100" lvl="1" indent="-342900" algn="just">
              <a:spcAft>
                <a:spcPts val="1200"/>
              </a:spcAft>
              <a:buClr>
                <a:srgbClr val="FFC000"/>
              </a:buClr>
              <a:buFont typeface="Arial" panose="020B0604020202020204" pitchFamily="34" charset="0"/>
              <a:buChar char="•"/>
            </a:pPr>
            <a:r>
              <a:rPr lang="zh-CN" altLang="en-US" sz="2000" dirty="0" smtClean="0">
                <a:solidFill>
                  <a:prstClr val="black"/>
                </a:solidFill>
                <a:latin typeface="黑体" pitchFamily="49" charset="-122"/>
                <a:ea typeface="黑体" pitchFamily="49" charset="-122"/>
              </a:rPr>
              <a:t>推特中的埃博拉消息数据集：</a:t>
            </a:r>
            <a:r>
              <a:rPr lang="en-US" altLang="zh-CN" sz="2000" dirty="0" smtClean="0">
                <a:solidFill>
                  <a:prstClr val="black"/>
                </a:solidFill>
                <a:latin typeface="黑体" pitchFamily="49" charset="-122"/>
                <a:ea typeface="黑体" pitchFamily="49" charset="-122"/>
              </a:rPr>
              <a:t>16,711,671</a:t>
            </a:r>
            <a:r>
              <a:rPr lang="zh-CN" altLang="en-US" sz="2000" dirty="0">
                <a:solidFill>
                  <a:prstClr val="black"/>
                </a:solidFill>
                <a:latin typeface="黑体" pitchFamily="49" charset="-122"/>
                <a:ea typeface="黑体" pitchFamily="49" charset="-122"/>
              </a:rPr>
              <a:t>条推特消息，共</a:t>
            </a:r>
            <a:r>
              <a:rPr lang="en-US" altLang="zh-CN" sz="2000" dirty="0">
                <a:solidFill>
                  <a:prstClr val="black"/>
                </a:solidFill>
                <a:latin typeface="黑体" pitchFamily="49" charset="-122"/>
                <a:ea typeface="黑体" pitchFamily="49" charset="-122"/>
              </a:rPr>
              <a:t>1,240,415</a:t>
            </a:r>
            <a:r>
              <a:rPr lang="zh-CN" altLang="en-US" sz="2000" dirty="0">
                <a:solidFill>
                  <a:prstClr val="black"/>
                </a:solidFill>
                <a:latin typeface="黑体" pitchFamily="49" charset="-122"/>
                <a:ea typeface="黑体" pitchFamily="49" charset="-122"/>
              </a:rPr>
              <a:t>个用户，时间范</a:t>
            </a:r>
            <a:r>
              <a:rPr lang="zh-CN" altLang="en-US" sz="2000" dirty="0" smtClean="0">
                <a:solidFill>
                  <a:prstClr val="black"/>
                </a:solidFill>
                <a:latin typeface="黑体" pitchFamily="49" charset="-122"/>
                <a:ea typeface="黑体" pitchFamily="49" charset="-122"/>
              </a:rPr>
              <a:t>围从</a:t>
            </a:r>
            <a:r>
              <a:rPr lang="en-US" altLang="zh-CN" sz="2000" dirty="0">
                <a:solidFill>
                  <a:prstClr val="black"/>
                </a:solidFill>
                <a:latin typeface="黑体" pitchFamily="49" charset="-122"/>
                <a:ea typeface="黑体" pitchFamily="49" charset="-122"/>
              </a:rPr>
              <a:t>2006</a:t>
            </a:r>
            <a:r>
              <a:rPr lang="zh-CN" altLang="en-US" sz="2000" dirty="0">
                <a:solidFill>
                  <a:prstClr val="black"/>
                </a:solidFill>
                <a:latin typeface="黑体" pitchFamily="49" charset="-122"/>
                <a:ea typeface="黑体" pitchFamily="49" charset="-122"/>
              </a:rPr>
              <a:t>年</a:t>
            </a:r>
            <a:r>
              <a:rPr lang="en-US" altLang="zh-CN" sz="2000" dirty="0">
                <a:solidFill>
                  <a:prstClr val="black"/>
                </a:solidFill>
                <a:latin typeface="黑体" pitchFamily="49" charset="-122"/>
                <a:ea typeface="黑体" pitchFamily="49" charset="-122"/>
              </a:rPr>
              <a:t>12</a:t>
            </a:r>
            <a:r>
              <a:rPr lang="zh-CN" altLang="en-US" sz="2000" dirty="0">
                <a:solidFill>
                  <a:prstClr val="black"/>
                </a:solidFill>
                <a:latin typeface="黑体" pitchFamily="49" charset="-122"/>
                <a:ea typeface="黑体" pitchFamily="49" charset="-122"/>
              </a:rPr>
              <a:t>月</a:t>
            </a:r>
            <a:r>
              <a:rPr lang="en-US" altLang="zh-CN" sz="2000" dirty="0">
                <a:solidFill>
                  <a:prstClr val="black"/>
                </a:solidFill>
                <a:latin typeface="黑体" pitchFamily="49" charset="-122"/>
                <a:ea typeface="黑体" pitchFamily="49" charset="-122"/>
              </a:rPr>
              <a:t>25</a:t>
            </a:r>
            <a:r>
              <a:rPr lang="zh-CN" altLang="en-US" sz="2000" dirty="0">
                <a:solidFill>
                  <a:prstClr val="black"/>
                </a:solidFill>
                <a:latin typeface="黑体" pitchFamily="49" charset="-122"/>
                <a:ea typeface="黑体" pitchFamily="49" charset="-122"/>
              </a:rPr>
              <a:t>日到</a:t>
            </a:r>
            <a:r>
              <a:rPr lang="en-US" altLang="zh-CN" sz="2000" dirty="0">
                <a:solidFill>
                  <a:prstClr val="black"/>
                </a:solidFill>
                <a:latin typeface="黑体" pitchFamily="49" charset="-122"/>
                <a:ea typeface="黑体" pitchFamily="49" charset="-122"/>
              </a:rPr>
              <a:t>2016</a:t>
            </a:r>
            <a:r>
              <a:rPr lang="zh-CN" altLang="en-US" sz="2000" dirty="0">
                <a:solidFill>
                  <a:prstClr val="black"/>
                </a:solidFill>
                <a:latin typeface="黑体" pitchFamily="49" charset="-122"/>
                <a:ea typeface="黑体" pitchFamily="49" charset="-122"/>
              </a:rPr>
              <a:t>年</a:t>
            </a:r>
            <a:r>
              <a:rPr lang="en-US" altLang="zh-CN" sz="2000" dirty="0">
                <a:solidFill>
                  <a:prstClr val="black"/>
                </a:solidFill>
                <a:latin typeface="黑体" pitchFamily="49" charset="-122"/>
                <a:ea typeface="黑体" pitchFamily="49" charset="-122"/>
              </a:rPr>
              <a:t>2</a:t>
            </a:r>
            <a:r>
              <a:rPr lang="zh-CN" altLang="en-US" sz="2000" dirty="0">
                <a:solidFill>
                  <a:prstClr val="black"/>
                </a:solidFill>
                <a:latin typeface="黑体" pitchFamily="49" charset="-122"/>
                <a:ea typeface="黑体" pitchFamily="49" charset="-122"/>
              </a:rPr>
              <a:t>月</a:t>
            </a:r>
            <a:r>
              <a:rPr lang="en-US" altLang="zh-CN" sz="2000" dirty="0">
                <a:solidFill>
                  <a:prstClr val="black"/>
                </a:solidFill>
                <a:latin typeface="黑体" pitchFamily="49" charset="-122"/>
                <a:ea typeface="黑体" pitchFamily="49" charset="-122"/>
              </a:rPr>
              <a:t>21</a:t>
            </a:r>
            <a:r>
              <a:rPr lang="zh-CN" altLang="en-US" sz="2000" dirty="0" smtClean="0">
                <a:solidFill>
                  <a:prstClr val="black"/>
                </a:solidFill>
                <a:latin typeface="黑体" pitchFamily="49" charset="-122"/>
                <a:ea typeface="黑体" pitchFamily="49" charset="-122"/>
              </a:rPr>
              <a:t>日</a:t>
            </a:r>
            <a:endParaRPr lang="en-US" altLang="zh-CN" sz="2000" dirty="0" smtClean="0">
              <a:solidFill>
                <a:prstClr val="black"/>
              </a:solidFill>
              <a:latin typeface="黑体" pitchFamily="49" charset="-122"/>
              <a:ea typeface="黑体" pitchFamily="49" charset="-122"/>
            </a:endParaRPr>
          </a:p>
          <a:p>
            <a:pPr marL="800100" lvl="1" indent="-342900" algn="just">
              <a:spcAft>
                <a:spcPts val="1200"/>
              </a:spcAft>
              <a:buClr>
                <a:srgbClr val="FFC000"/>
              </a:buClr>
              <a:buFont typeface="Arial" panose="020B0604020202020204" pitchFamily="34" charset="0"/>
              <a:buChar char="•"/>
            </a:pPr>
            <a:r>
              <a:rPr lang="zh-CN" altLang="en-US" sz="2000" dirty="0" smtClean="0">
                <a:solidFill>
                  <a:prstClr val="black"/>
                </a:solidFill>
                <a:latin typeface="黑体" pitchFamily="49" charset="-122"/>
                <a:ea typeface="黑体" pitchFamily="49" charset="-122"/>
              </a:rPr>
              <a:t>数据集</a:t>
            </a:r>
            <a:r>
              <a:rPr lang="en-US" altLang="zh-CN" sz="2000" dirty="0" smtClean="0">
                <a:solidFill>
                  <a:prstClr val="black"/>
                </a:solidFill>
                <a:latin typeface="黑体" pitchFamily="49" charset="-122"/>
                <a:ea typeface="黑体" pitchFamily="49" charset="-122"/>
              </a:rPr>
              <a:t>A</a:t>
            </a:r>
            <a:r>
              <a:rPr lang="zh-CN" altLang="en-US" sz="2000" dirty="0" smtClean="0">
                <a:solidFill>
                  <a:prstClr val="black"/>
                </a:solidFill>
                <a:latin typeface="黑体" pitchFamily="49" charset="-122"/>
                <a:ea typeface="黑体" pitchFamily="49" charset="-122"/>
              </a:rPr>
              <a:t>：完整数据集在</a:t>
            </a:r>
            <a:r>
              <a:rPr lang="en-US" altLang="zh-CN" sz="2000" dirty="0" smtClean="0">
                <a:solidFill>
                  <a:prstClr val="black"/>
                </a:solidFill>
                <a:latin typeface="黑体" pitchFamily="49" charset="-122"/>
                <a:ea typeface="黑体" pitchFamily="49" charset="-122"/>
              </a:rPr>
              <a:t>2014</a:t>
            </a:r>
            <a:r>
              <a:rPr lang="zh-CN" altLang="en-US" sz="2000" dirty="0" smtClean="0">
                <a:solidFill>
                  <a:prstClr val="black"/>
                </a:solidFill>
                <a:latin typeface="黑体" pitchFamily="49" charset="-122"/>
                <a:ea typeface="黑体" pitchFamily="49" charset="-122"/>
              </a:rPr>
              <a:t>年</a:t>
            </a:r>
            <a:r>
              <a:rPr lang="en-US" altLang="zh-CN" sz="2000" dirty="0" smtClean="0">
                <a:solidFill>
                  <a:prstClr val="black"/>
                </a:solidFill>
                <a:latin typeface="黑体" pitchFamily="49" charset="-122"/>
                <a:ea typeface="黑体" pitchFamily="49" charset="-122"/>
              </a:rPr>
              <a:t>11</a:t>
            </a:r>
            <a:r>
              <a:rPr lang="zh-CN" altLang="en-US" sz="2000" dirty="0" smtClean="0">
                <a:solidFill>
                  <a:prstClr val="black"/>
                </a:solidFill>
                <a:latin typeface="黑体" pitchFamily="49" charset="-122"/>
                <a:ea typeface="黑体" pitchFamily="49" charset="-122"/>
              </a:rPr>
              <a:t>月的子集</a:t>
            </a:r>
            <a:endParaRPr lang="en-US" altLang="zh-CN" sz="2000" dirty="0" smtClean="0">
              <a:solidFill>
                <a:prstClr val="black"/>
              </a:solidFill>
              <a:latin typeface="黑体" pitchFamily="49" charset="-122"/>
              <a:ea typeface="黑体" pitchFamily="49" charset="-122"/>
            </a:endParaRPr>
          </a:p>
          <a:p>
            <a:pPr marL="800100" lvl="1" indent="-342900" algn="just">
              <a:spcAft>
                <a:spcPts val="1200"/>
              </a:spcAft>
              <a:buClr>
                <a:srgbClr val="FFC000"/>
              </a:buClr>
              <a:buFont typeface="Arial" panose="020B0604020202020204" pitchFamily="34" charset="0"/>
              <a:buChar char="•"/>
            </a:pPr>
            <a:r>
              <a:rPr lang="zh-CN" altLang="en-US" sz="2000" dirty="0" smtClean="0">
                <a:solidFill>
                  <a:prstClr val="black"/>
                </a:solidFill>
                <a:latin typeface="黑体" pitchFamily="49" charset="-122"/>
                <a:ea typeface="黑体" pitchFamily="49" charset="-122"/>
              </a:rPr>
              <a:t>数据集</a:t>
            </a:r>
            <a:r>
              <a:rPr lang="en-US" altLang="zh-CN" sz="2000" dirty="0" smtClean="0">
                <a:solidFill>
                  <a:prstClr val="black"/>
                </a:solidFill>
                <a:latin typeface="黑体" pitchFamily="49" charset="-122"/>
                <a:ea typeface="黑体" pitchFamily="49" charset="-122"/>
              </a:rPr>
              <a:t>B</a:t>
            </a:r>
            <a:r>
              <a:rPr lang="zh-CN" altLang="en-US" sz="2000" dirty="0" smtClean="0">
                <a:solidFill>
                  <a:prstClr val="black"/>
                </a:solidFill>
                <a:latin typeface="黑体" pitchFamily="49" charset="-122"/>
                <a:ea typeface="黑体" pitchFamily="49" charset="-122"/>
              </a:rPr>
              <a:t>：数据集</a:t>
            </a:r>
            <a:r>
              <a:rPr lang="en-US" altLang="zh-CN" sz="2000" dirty="0" smtClean="0">
                <a:solidFill>
                  <a:prstClr val="black"/>
                </a:solidFill>
                <a:latin typeface="黑体" pitchFamily="49" charset="-122"/>
                <a:ea typeface="黑体" pitchFamily="49" charset="-122"/>
              </a:rPr>
              <a:t>A</a:t>
            </a:r>
            <a:r>
              <a:rPr lang="zh-CN" altLang="en-US" sz="2000" dirty="0" smtClean="0">
                <a:solidFill>
                  <a:prstClr val="black"/>
                </a:solidFill>
                <a:latin typeface="黑体" pitchFamily="49" charset="-122"/>
                <a:ea typeface="黑体" pitchFamily="49" charset="-122"/>
              </a:rPr>
              <a:t>去除传播不广的“冷门话题”后的数据集</a:t>
            </a:r>
            <a:endParaRPr lang="en-US" altLang="zh-CN" sz="2000" dirty="0" smtClean="0">
              <a:solidFill>
                <a:prstClr val="black"/>
              </a:solidFill>
              <a:latin typeface="黑体" pitchFamily="49" charset="-122"/>
              <a:ea typeface="黑体" pitchFamily="49" charset="-122"/>
            </a:endParaRPr>
          </a:p>
          <a:p>
            <a:pPr marL="800100" lvl="1" indent="-342900" algn="just">
              <a:spcAft>
                <a:spcPts val="1200"/>
              </a:spcAft>
              <a:buClr>
                <a:srgbClr val="FFC000"/>
              </a:buClr>
              <a:buFont typeface="Arial" panose="020B0604020202020204" pitchFamily="34" charset="0"/>
              <a:buChar char="•"/>
            </a:pPr>
            <a:r>
              <a:rPr lang="zh-CN" altLang="en-US" sz="2000" dirty="0" smtClean="0">
                <a:solidFill>
                  <a:prstClr val="black"/>
                </a:solidFill>
                <a:latin typeface="黑体" pitchFamily="49" charset="-122"/>
                <a:ea typeface="黑体" pitchFamily="49" charset="-122"/>
              </a:rPr>
              <a:t>聚类评价指标：归一化互信息（</a:t>
            </a:r>
            <a:r>
              <a:rPr lang="en-US" altLang="zh-CN" sz="2000" dirty="0" smtClean="0">
                <a:solidFill>
                  <a:prstClr val="black"/>
                </a:solidFill>
                <a:latin typeface="黑体" pitchFamily="49" charset="-122"/>
                <a:ea typeface="黑体" pitchFamily="49" charset="-122"/>
              </a:rPr>
              <a:t>NMI</a:t>
            </a:r>
            <a:r>
              <a:rPr lang="zh-CN" altLang="en-US" sz="2000" dirty="0" smtClean="0">
                <a:solidFill>
                  <a:prstClr val="black"/>
                </a:solidFill>
                <a:latin typeface="黑体" pitchFamily="49" charset="-122"/>
                <a:ea typeface="黑体" pitchFamily="49" charset="-122"/>
              </a:rPr>
              <a:t>）</a:t>
            </a:r>
            <a:endParaRPr lang="en-US" altLang="zh-CN" sz="2800" dirty="0" smtClean="0">
              <a:solidFill>
                <a:prstClr val="black"/>
              </a:solidFill>
              <a:latin typeface="黑体" pitchFamily="49" charset="-122"/>
              <a:ea typeface="黑体" pitchFamily="49" charset="-122"/>
            </a:endParaRPr>
          </a:p>
        </p:txBody>
      </p:sp>
      <p:sp>
        <p:nvSpPr>
          <p:cNvPr id="5" name="灯片编号占位符 4"/>
          <p:cNvSpPr>
            <a:spLocks noGrp="1"/>
          </p:cNvSpPr>
          <p:nvPr>
            <p:ph type="sldNum" sz="quarter" idx="12"/>
          </p:nvPr>
        </p:nvSpPr>
        <p:spPr/>
        <p:txBody>
          <a:bodyPr/>
          <a:lstStyle/>
          <a:p>
            <a:r>
              <a:rPr lang="en-US" altLang="zh-CN" sz="1600" dirty="0" smtClean="0">
                <a:solidFill>
                  <a:prstClr val="black"/>
                </a:solidFill>
              </a:rPr>
              <a:t>Page</a:t>
            </a:r>
            <a:r>
              <a:rPr lang="zh-CN" altLang="en-US" sz="1600" dirty="0" smtClean="0">
                <a:solidFill>
                  <a:prstClr val="black"/>
                </a:solidFill>
              </a:rPr>
              <a:t> </a:t>
            </a:r>
            <a:fld id="{6F463926-53FD-4ECB-B19C-E4EF13DB6407}" type="slidenum">
              <a:rPr lang="zh-CN" altLang="en-US" sz="1600" smtClean="0">
                <a:solidFill>
                  <a:prstClr val="black"/>
                </a:solidFill>
              </a:rPr>
              <a:pPr/>
              <a:t>5</a:t>
            </a:fld>
            <a:endParaRPr lang="zh-CN" altLang="en-US" sz="1600" dirty="0">
              <a:solidFill>
                <a:prstClr val="black"/>
              </a:solidFill>
            </a:endParaRPr>
          </a:p>
        </p:txBody>
      </p:sp>
      <p:sp>
        <p:nvSpPr>
          <p:cNvPr id="35" name="TextBox 4"/>
          <p:cNvSpPr txBox="1"/>
          <p:nvPr/>
        </p:nvSpPr>
        <p:spPr>
          <a:xfrm>
            <a:off x="445590" y="275657"/>
            <a:ext cx="9417963" cy="646331"/>
          </a:xfrm>
          <a:prstGeom prst="rect">
            <a:avLst/>
          </a:prstGeom>
          <a:noFill/>
        </p:spPr>
        <p:txBody>
          <a:bodyPr wrap="none" rtlCol="0">
            <a:spAutoFit/>
          </a:bodyPr>
          <a:lstStyle/>
          <a:p>
            <a:r>
              <a:rPr lang="zh-CN" altLang="en-US" sz="3600" dirty="0" smtClean="0">
                <a:solidFill>
                  <a:prstClr val="black"/>
                </a:solidFill>
                <a:latin typeface="黑体" pitchFamily="49" charset="-122"/>
                <a:ea typeface="黑体" pitchFamily="49" charset="-122"/>
              </a:rPr>
              <a:t>第</a:t>
            </a:r>
            <a:r>
              <a:rPr lang="en-US" altLang="zh-CN" sz="3600" dirty="0">
                <a:solidFill>
                  <a:prstClr val="black"/>
                </a:solidFill>
                <a:latin typeface="黑体" pitchFamily="49" charset="-122"/>
                <a:ea typeface="黑体" pitchFamily="49" charset="-122"/>
              </a:rPr>
              <a:t>3</a:t>
            </a:r>
            <a:r>
              <a:rPr lang="zh-CN" altLang="en-US" sz="3600" dirty="0">
                <a:solidFill>
                  <a:prstClr val="black"/>
                </a:solidFill>
                <a:latin typeface="黑体" pitchFamily="49" charset="-122"/>
                <a:ea typeface="黑体" pitchFamily="49" charset="-122"/>
              </a:rPr>
              <a:t>章 社交网络的话题聚类与消息相似度度量</a:t>
            </a:r>
            <a:endParaRPr lang="en-US" altLang="zh-CN" sz="3600" dirty="0">
              <a:solidFill>
                <a:prstClr val="black"/>
              </a:solidFill>
              <a:latin typeface="黑体" pitchFamily="49" charset="-122"/>
              <a:ea typeface="黑体" pitchFamily="49" charset="-122"/>
            </a:endParaRPr>
          </a:p>
        </p:txBody>
      </p:sp>
    </p:spTree>
    <p:custDataLst>
      <p:tags r:id="rId1"/>
    </p:custDataLst>
    <p:extLst>
      <p:ext uri="{BB962C8B-B14F-4D97-AF65-F5344CB8AC3E}">
        <p14:creationId xmlns:p14="http://schemas.microsoft.com/office/powerpoint/2010/main" val="3059300031"/>
      </p:ext>
    </p:extLst>
  </p:cSld>
  <p:clrMapOvr>
    <a:masterClrMapping/>
  </p:clrMapOvr>
  <p:transition spd="slow" advTm="176032"/>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1">
                                            <p:txEl>
                                              <p:pRg st="0" end="0"/>
                                            </p:txEl>
                                          </p:spTgt>
                                        </p:tgtEl>
                                        <p:attrNameLst>
                                          <p:attrName>style.visibility</p:attrName>
                                        </p:attrNameLst>
                                      </p:cBhvr>
                                      <p:to>
                                        <p:strVal val="visible"/>
                                      </p:to>
                                    </p:set>
                                    <p:animEffect transition="in" filter="fade">
                                      <p:cBhvr>
                                        <p:cTn id="7" dur="500"/>
                                        <p:tgtEl>
                                          <p:spTgt spid="2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1">
                                            <p:txEl>
                                              <p:pRg st="1" end="1"/>
                                            </p:txEl>
                                          </p:spTgt>
                                        </p:tgtEl>
                                        <p:attrNameLst>
                                          <p:attrName>style.visibility</p:attrName>
                                        </p:attrNameLst>
                                      </p:cBhvr>
                                      <p:to>
                                        <p:strVal val="visible"/>
                                      </p:to>
                                    </p:set>
                                    <p:animEffect transition="in" filter="fade">
                                      <p:cBhvr>
                                        <p:cTn id="12" dur="500"/>
                                        <p:tgtEl>
                                          <p:spTgt spid="2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1">
                                            <p:txEl>
                                              <p:pRg st="2" end="2"/>
                                            </p:txEl>
                                          </p:spTgt>
                                        </p:tgtEl>
                                        <p:attrNameLst>
                                          <p:attrName>style.visibility</p:attrName>
                                        </p:attrNameLst>
                                      </p:cBhvr>
                                      <p:to>
                                        <p:strVal val="visible"/>
                                      </p:to>
                                    </p:set>
                                    <p:animEffect transition="in" filter="fade">
                                      <p:cBhvr>
                                        <p:cTn id="17" dur="500"/>
                                        <p:tgtEl>
                                          <p:spTgt spid="2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1">
                                            <p:txEl>
                                              <p:pRg st="3" end="3"/>
                                            </p:txEl>
                                          </p:spTgt>
                                        </p:tgtEl>
                                        <p:attrNameLst>
                                          <p:attrName>style.visibility</p:attrName>
                                        </p:attrNameLst>
                                      </p:cBhvr>
                                      <p:to>
                                        <p:strVal val="visible"/>
                                      </p:to>
                                    </p:set>
                                    <p:animEffect transition="in" filter="fade">
                                      <p:cBhvr>
                                        <p:cTn id="22" dur="500"/>
                                        <p:tgtEl>
                                          <p:spTgt spid="2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1">
                                            <p:txEl>
                                              <p:pRg st="4" end="4"/>
                                            </p:txEl>
                                          </p:spTgt>
                                        </p:tgtEl>
                                        <p:attrNameLst>
                                          <p:attrName>style.visibility</p:attrName>
                                        </p:attrNameLst>
                                      </p:cBhvr>
                                      <p:to>
                                        <p:strVal val="visible"/>
                                      </p:to>
                                    </p:set>
                                    <p:animEffect transition="in" filter="fade">
                                      <p:cBhvr>
                                        <p:cTn id="27" dur="500"/>
                                        <p:tgtEl>
                                          <p:spTgt spid="2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4"/>
          <a:stretch>
            <a:fillRect/>
          </a:stretch>
        </p:blipFill>
        <p:spPr>
          <a:xfrm>
            <a:off x="1741981" y="1828800"/>
            <a:ext cx="8587183" cy="4545135"/>
          </a:xfrm>
          <a:prstGeom prst="rect">
            <a:avLst/>
          </a:prstGeom>
        </p:spPr>
      </p:pic>
      <p:sp>
        <p:nvSpPr>
          <p:cNvPr id="21" name="TextBox 20"/>
          <p:cNvSpPr txBox="1"/>
          <p:nvPr/>
        </p:nvSpPr>
        <p:spPr>
          <a:xfrm>
            <a:off x="908518" y="1239661"/>
            <a:ext cx="10009418" cy="1107996"/>
          </a:xfrm>
          <a:prstGeom prst="rect">
            <a:avLst/>
          </a:prstGeom>
          <a:noFill/>
        </p:spPr>
        <p:txBody>
          <a:bodyPr wrap="square" rtlCol="0">
            <a:spAutoFit/>
          </a:bodyPr>
          <a:lstStyle/>
          <a:p>
            <a:pPr algn="just">
              <a:spcAft>
                <a:spcPts val="1200"/>
              </a:spcAft>
              <a:buClr>
                <a:srgbClr val="FFC000"/>
              </a:buClr>
              <a:buFont typeface="Wingdings" pitchFamily="2" charset="2"/>
              <a:buChar char="n"/>
            </a:pPr>
            <a:r>
              <a:rPr lang="en-US" altLang="zh-CN" sz="2800" dirty="0" smtClean="0">
                <a:solidFill>
                  <a:prstClr val="black"/>
                </a:solidFill>
                <a:latin typeface="黑体" pitchFamily="49" charset="-122"/>
                <a:ea typeface="黑体" pitchFamily="49" charset="-122"/>
              </a:rPr>
              <a:t> 3.4 </a:t>
            </a:r>
            <a:r>
              <a:rPr lang="zh-CN" altLang="en-US" sz="2800" dirty="0">
                <a:solidFill>
                  <a:prstClr val="black"/>
                </a:solidFill>
                <a:latin typeface="黑体" pitchFamily="49" charset="-122"/>
                <a:ea typeface="黑体" pitchFamily="49" charset="-122"/>
              </a:rPr>
              <a:t>实</a:t>
            </a:r>
            <a:r>
              <a:rPr lang="zh-CN" altLang="en-US" sz="2800" dirty="0" smtClean="0">
                <a:solidFill>
                  <a:prstClr val="black"/>
                </a:solidFill>
                <a:latin typeface="黑体" pitchFamily="49" charset="-122"/>
                <a:ea typeface="黑体" pitchFamily="49" charset="-122"/>
              </a:rPr>
              <a:t>验与分析</a:t>
            </a:r>
          </a:p>
          <a:p>
            <a:pPr marL="800100" lvl="1" indent="-342900" algn="just">
              <a:spcAft>
                <a:spcPts val="1200"/>
              </a:spcAft>
              <a:buClr>
                <a:srgbClr val="FFC000"/>
              </a:buClr>
              <a:buFont typeface="Arial" panose="020B0604020202020204" pitchFamily="34" charset="0"/>
              <a:buChar char="•"/>
            </a:pPr>
            <a:endParaRPr lang="en-US" altLang="zh-CN" sz="2800" dirty="0" smtClean="0">
              <a:solidFill>
                <a:prstClr val="black"/>
              </a:solidFill>
              <a:latin typeface="黑体" pitchFamily="49" charset="-122"/>
              <a:ea typeface="黑体" pitchFamily="49" charset="-122"/>
            </a:endParaRPr>
          </a:p>
        </p:txBody>
      </p:sp>
      <p:sp>
        <p:nvSpPr>
          <p:cNvPr id="5" name="灯片编号占位符 4"/>
          <p:cNvSpPr>
            <a:spLocks noGrp="1"/>
          </p:cNvSpPr>
          <p:nvPr>
            <p:ph type="sldNum" sz="quarter" idx="12"/>
          </p:nvPr>
        </p:nvSpPr>
        <p:spPr/>
        <p:txBody>
          <a:bodyPr/>
          <a:lstStyle/>
          <a:p>
            <a:r>
              <a:rPr lang="en-US" altLang="zh-CN" sz="1600" dirty="0" smtClean="0">
                <a:solidFill>
                  <a:prstClr val="black"/>
                </a:solidFill>
              </a:rPr>
              <a:t>Page</a:t>
            </a:r>
            <a:r>
              <a:rPr lang="zh-CN" altLang="en-US" sz="1600" dirty="0" smtClean="0">
                <a:solidFill>
                  <a:prstClr val="black"/>
                </a:solidFill>
              </a:rPr>
              <a:t> </a:t>
            </a:r>
            <a:fld id="{6F463926-53FD-4ECB-B19C-E4EF13DB6407}" type="slidenum">
              <a:rPr lang="zh-CN" altLang="en-US" sz="1600" smtClean="0">
                <a:solidFill>
                  <a:prstClr val="black"/>
                </a:solidFill>
              </a:rPr>
              <a:pPr/>
              <a:t>6</a:t>
            </a:fld>
            <a:endParaRPr lang="zh-CN" altLang="en-US" sz="1600" dirty="0">
              <a:solidFill>
                <a:prstClr val="black"/>
              </a:solidFill>
            </a:endParaRPr>
          </a:p>
        </p:txBody>
      </p:sp>
      <p:sp>
        <p:nvSpPr>
          <p:cNvPr id="35" name="TextBox 4"/>
          <p:cNvSpPr txBox="1"/>
          <p:nvPr/>
        </p:nvSpPr>
        <p:spPr>
          <a:xfrm>
            <a:off x="445590" y="275657"/>
            <a:ext cx="9417963" cy="646331"/>
          </a:xfrm>
          <a:prstGeom prst="rect">
            <a:avLst/>
          </a:prstGeom>
          <a:noFill/>
        </p:spPr>
        <p:txBody>
          <a:bodyPr wrap="none" rtlCol="0">
            <a:spAutoFit/>
          </a:bodyPr>
          <a:lstStyle/>
          <a:p>
            <a:r>
              <a:rPr lang="zh-CN" altLang="en-US" sz="3600" dirty="0" smtClean="0">
                <a:solidFill>
                  <a:prstClr val="black"/>
                </a:solidFill>
                <a:latin typeface="黑体" pitchFamily="49" charset="-122"/>
                <a:ea typeface="黑体" pitchFamily="49" charset="-122"/>
              </a:rPr>
              <a:t>第</a:t>
            </a:r>
            <a:r>
              <a:rPr lang="en-US" altLang="zh-CN" sz="3600" dirty="0">
                <a:solidFill>
                  <a:prstClr val="black"/>
                </a:solidFill>
                <a:latin typeface="黑体" pitchFamily="49" charset="-122"/>
                <a:ea typeface="黑体" pitchFamily="49" charset="-122"/>
              </a:rPr>
              <a:t>3</a:t>
            </a:r>
            <a:r>
              <a:rPr lang="zh-CN" altLang="en-US" sz="3600" dirty="0">
                <a:solidFill>
                  <a:prstClr val="black"/>
                </a:solidFill>
                <a:latin typeface="黑体" pitchFamily="49" charset="-122"/>
                <a:ea typeface="黑体" pitchFamily="49" charset="-122"/>
              </a:rPr>
              <a:t>章 社交网络的话题聚类与消息相似度度量</a:t>
            </a:r>
            <a:endParaRPr lang="en-US" altLang="zh-CN" sz="3600" dirty="0">
              <a:solidFill>
                <a:prstClr val="black"/>
              </a:solidFill>
              <a:latin typeface="黑体" pitchFamily="49" charset="-122"/>
              <a:ea typeface="黑体" pitchFamily="49" charset="-122"/>
            </a:endParaRPr>
          </a:p>
        </p:txBody>
      </p:sp>
      <p:sp>
        <p:nvSpPr>
          <p:cNvPr id="2" name="矩形 1"/>
          <p:cNvSpPr/>
          <p:nvPr/>
        </p:nvSpPr>
        <p:spPr>
          <a:xfrm>
            <a:off x="7367954" y="2312487"/>
            <a:ext cx="615461" cy="392076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1863969" y="3938954"/>
            <a:ext cx="8247185" cy="70338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ustDataLst>
      <p:tags r:id="rId1"/>
    </p:custDataLst>
    <p:extLst>
      <p:ext uri="{BB962C8B-B14F-4D97-AF65-F5344CB8AC3E}">
        <p14:creationId xmlns:p14="http://schemas.microsoft.com/office/powerpoint/2010/main" val="2355468543"/>
      </p:ext>
    </p:extLst>
  </p:cSld>
  <p:clrMapOvr>
    <a:masterClrMapping/>
  </p:clrMapOvr>
  <p:transition spd="slow" advTm="176032"/>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1">
                                            <p:txEl>
                                              <p:pRg st="0" end="0"/>
                                            </p:txEl>
                                          </p:spTgt>
                                        </p:tgtEl>
                                        <p:attrNameLst>
                                          <p:attrName>style.visibility</p:attrName>
                                        </p:attrNameLst>
                                      </p:cBhvr>
                                      <p:to>
                                        <p:strVal val="visible"/>
                                      </p:to>
                                    </p:set>
                                    <p:animEffect transition="in" filter="fade">
                                      <p:cBhvr>
                                        <p:cTn id="7" dur="500"/>
                                        <p:tgtEl>
                                          <p:spTgt spid="2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fade">
                                      <p:cBhvr>
                                        <p:cTn id="2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4"/>
          <a:stretch>
            <a:fillRect/>
          </a:stretch>
        </p:blipFill>
        <p:spPr>
          <a:xfrm>
            <a:off x="1680954" y="1828800"/>
            <a:ext cx="8707199" cy="4597890"/>
          </a:xfrm>
          <a:prstGeom prst="rect">
            <a:avLst/>
          </a:prstGeom>
        </p:spPr>
      </p:pic>
      <p:sp>
        <p:nvSpPr>
          <p:cNvPr id="21" name="TextBox 20"/>
          <p:cNvSpPr txBox="1"/>
          <p:nvPr/>
        </p:nvSpPr>
        <p:spPr>
          <a:xfrm>
            <a:off x="908518" y="1239661"/>
            <a:ext cx="10009418" cy="1107996"/>
          </a:xfrm>
          <a:prstGeom prst="rect">
            <a:avLst/>
          </a:prstGeom>
          <a:noFill/>
        </p:spPr>
        <p:txBody>
          <a:bodyPr wrap="square" rtlCol="0">
            <a:spAutoFit/>
          </a:bodyPr>
          <a:lstStyle/>
          <a:p>
            <a:pPr algn="just">
              <a:spcAft>
                <a:spcPts val="1200"/>
              </a:spcAft>
              <a:buClr>
                <a:srgbClr val="FFC000"/>
              </a:buClr>
              <a:buFont typeface="Wingdings" pitchFamily="2" charset="2"/>
              <a:buChar char="n"/>
            </a:pPr>
            <a:r>
              <a:rPr lang="en-US" altLang="zh-CN" sz="2800" dirty="0" smtClean="0">
                <a:solidFill>
                  <a:prstClr val="black"/>
                </a:solidFill>
                <a:latin typeface="黑体" pitchFamily="49" charset="-122"/>
                <a:ea typeface="黑体" pitchFamily="49" charset="-122"/>
              </a:rPr>
              <a:t> 3.4 </a:t>
            </a:r>
            <a:r>
              <a:rPr lang="zh-CN" altLang="en-US" sz="2800" dirty="0">
                <a:solidFill>
                  <a:prstClr val="black"/>
                </a:solidFill>
                <a:latin typeface="黑体" pitchFamily="49" charset="-122"/>
                <a:ea typeface="黑体" pitchFamily="49" charset="-122"/>
              </a:rPr>
              <a:t>实</a:t>
            </a:r>
            <a:r>
              <a:rPr lang="zh-CN" altLang="en-US" sz="2800" dirty="0" smtClean="0">
                <a:solidFill>
                  <a:prstClr val="black"/>
                </a:solidFill>
                <a:latin typeface="黑体" pitchFamily="49" charset="-122"/>
                <a:ea typeface="黑体" pitchFamily="49" charset="-122"/>
              </a:rPr>
              <a:t>验与分析</a:t>
            </a:r>
          </a:p>
          <a:p>
            <a:pPr marL="800100" lvl="1" indent="-342900" algn="just">
              <a:spcAft>
                <a:spcPts val="1200"/>
              </a:spcAft>
              <a:buClr>
                <a:srgbClr val="FFC000"/>
              </a:buClr>
              <a:buFont typeface="Arial" panose="020B0604020202020204" pitchFamily="34" charset="0"/>
              <a:buChar char="•"/>
            </a:pPr>
            <a:endParaRPr lang="en-US" altLang="zh-CN" sz="2800" dirty="0" smtClean="0">
              <a:solidFill>
                <a:prstClr val="black"/>
              </a:solidFill>
              <a:latin typeface="黑体" pitchFamily="49" charset="-122"/>
              <a:ea typeface="黑体" pitchFamily="49" charset="-122"/>
            </a:endParaRPr>
          </a:p>
        </p:txBody>
      </p:sp>
      <p:sp>
        <p:nvSpPr>
          <p:cNvPr id="5" name="灯片编号占位符 4"/>
          <p:cNvSpPr>
            <a:spLocks noGrp="1"/>
          </p:cNvSpPr>
          <p:nvPr>
            <p:ph type="sldNum" sz="quarter" idx="12"/>
          </p:nvPr>
        </p:nvSpPr>
        <p:spPr/>
        <p:txBody>
          <a:bodyPr/>
          <a:lstStyle/>
          <a:p>
            <a:r>
              <a:rPr lang="en-US" altLang="zh-CN" sz="1600" dirty="0" smtClean="0">
                <a:solidFill>
                  <a:prstClr val="black"/>
                </a:solidFill>
              </a:rPr>
              <a:t>Page</a:t>
            </a:r>
            <a:r>
              <a:rPr lang="zh-CN" altLang="en-US" sz="1600" dirty="0" smtClean="0">
                <a:solidFill>
                  <a:prstClr val="black"/>
                </a:solidFill>
              </a:rPr>
              <a:t> </a:t>
            </a:r>
            <a:fld id="{6F463926-53FD-4ECB-B19C-E4EF13DB6407}" type="slidenum">
              <a:rPr lang="zh-CN" altLang="en-US" sz="1600" smtClean="0">
                <a:solidFill>
                  <a:prstClr val="black"/>
                </a:solidFill>
              </a:rPr>
              <a:pPr/>
              <a:t>7</a:t>
            </a:fld>
            <a:endParaRPr lang="zh-CN" altLang="en-US" sz="1600" dirty="0">
              <a:solidFill>
                <a:prstClr val="black"/>
              </a:solidFill>
            </a:endParaRPr>
          </a:p>
        </p:txBody>
      </p:sp>
      <p:sp>
        <p:nvSpPr>
          <p:cNvPr id="35" name="TextBox 4"/>
          <p:cNvSpPr txBox="1"/>
          <p:nvPr/>
        </p:nvSpPr>
        <p:spPr>
          <a:xfrm>
            <a:off x="445590" y="275657"/>
            <a:ext cx="9417963" cy="646331"/>
          </a:xfrm>
          <a:prstGeom prst="rect">
            <a:avLst/>
          </a:prstGeom>
          <a:noFill/>
        </p:spPr>
        <p:txBody>
          <a:bodyPr wrap="none" rtlCol="0">
            <a:spAutoFit/>
          </a:bodyPr>
          <a:lstStyle/>
          <a:p>
            <a:r>
              <a:rPr lang="zh-CN" altLang="en-US" sz="3600" dirty="0" smtClean="0">
                <a:solidFill>
                  <a:prstClr val="black"/>
                </a:solidFill>
                <a:latin typeface="黑体" pitchFamily="49" charset="-122"/>
                <a:ea typeface="黑体" pitchFamily="49" charset="-122"/>
              </a:rPr>
              <a:t>第</a:t>
            </a:r>
            <a:r>
              <a:rPr lang="en-US" altLang="zh-CN" sz="3600" dirty="0">
                <a:solidFill>
                  <a:prstClr val="black"/>
                </a:solidFill>
                <a:latin typeface="黑体" pitchFamily="49" charset="-122"/>
                <a:ea typeface="黑体" pitchFamily="49" charset="-122"/>
              </a:rPr>
              <a:t>3</a:t>
            </a:r>
            <a:r>
              <a:rPr lang="zh-CN" altLang="en-US" sz="3600" dirty="0">
                <a:solidFill>
                  <a:prstClr val="black"/>
                </a:solidFill>
                <a:latin typeface="黑体" pitchFamily="49" charset="-122"/>
                <a:ea typeface="黑体" pitchFamily="49" charset="-122"/>
              </a:rPr>
              <a:t>章 社交网络的话题聚类与消息相似度度量</a:t>
            </a:r>
            <a:endParaRPr lang="en-US" altLang="zh-CN" sz="3600" dirty="0">
              <a:solidFill>
                <a:prstClr val="black"/>
              </a:solidFill>
              <a:latin typeface="黑体" pitchFamily="49" charset="-122"/>
              <a:ea typeface="黑体" pitchFamily="49" charset="-122"/>
            </a:endParaRPr>
          </a:p>
        </p:txBody>
      </p:sp>
      <p:sp>
        <p:nvSpPr>
          <p:cNvPr id="2" name="矩形 1"/>
          <p:cNvSpPr/>
          <p:nvPr/>
        </p:nvSpPr>
        <p:spPr>
          <a:xfrm>
            <a:off x="2685550" y="2330262"/>
            <a:ext cx="761036" cy="392076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4911989" y="2321279"/>
            <a:ext cx="1671004" cy="392076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3450426" y="5952388"/>
            <a:ext cx="558867" cy="298641"/>
          </a:xfrm>
          <a:prstGeom prst="ellipse">
            <a:avLst/>
          </a:prstGeom>
          <a:noFill/>
          <a:ln w="381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4171393" y="5952388"/>
            <a:ext cx="558867" cy="298641"/>
          </a:xfrm>
          <a:prstGeom prst="ellipse">
            <a:avLst/>
          </a:prstGeom>
          <a:noFill/>
          <a:ln w="381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6697717" y="5946527"/>
            <a:ext cx="558867" cy="298641"/>
          </a:xfrm>
          <a:prstGeom prst="ellipse">
            <a:avLst/>
          </a:prstGeom>
          <a:noFill/>
          <a:ln w="381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8122074" y="5946527"/>
            <a:ext cx="558867" cy="298641"/>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8790288" y="5928942"/>
            <a:ext cx="558867" cy="298641"/>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ustDataLst>
      <p:tags r:id="rId1"/>
    </p:custDataLst>
    <p:extLst>
      <p:ext uri="{BB962C8B-B14F-4D97-AF65-F5344CB8AC3E}">
        <p14:creationId xmlns:p14="http://schemas.microsoft.com/office/powerpoint/2010/main" val="29989494"/>
      </p:ext>
    </p:extLst>
  </p:cSld>
  <p:clrMapOvr>
    <a:masterClrMapping/>
  </p:clrMapOvr>
  <p:transition spd="slow" advTm="176032"/>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fade">
                                      <p:cBhvr>
                                        <p:cTn id="28" dur="500"/>
                                        <p:tgtEl>
                                          <p:spTgt spid="14"/>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15"/>
                                        </p:tgtEl>
                                        <p:attrNameLst>
                                          <p:attrName>style.visibility</p:attrName>
                                        </p:attrNameLst>
                                      </p:cBhvr>
                                      <p:to>
                                        <p:strVal val="visible"/>
                                      </p:to>
                                    </p:set>
                                    <p:animEffect transition="in" filter="fade">
                                      <p:cBhvr>
                                        <p:cTn id="33" dur="500"/>
                                        <p:tgtEl>
                                          <p:spTgt spid="15"/>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6"/>
                                        </p:tgtEl>
                                        <p:attrNameLst>
                                          <p:attrName>style.visibility</p:attrName>
                                        </p:attrNameLst>
                                      </p:cBhvr>
                                      <p:to>
                                        <p:strVal val="visible"/>
                                      </p:to>
                                    </p:set>
                                    <p:animEffect transition="in" filter="fade">
                                      <p:cBhvr>
                                        <p:cTn id="36"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8" grpId="0" animBg="1"/>
      <p:bldP spid="9" grpId="0" animBg="1"/>
      <p:bldP spid="13" grpId="0" animBg="1"/>
      <p:bldP spid="14" grpId="0" animBg="1"/>
      <p:bldP spid="15" grpId="0" animBg="1"/>
      <p:bldP spid="1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4"/>
          <a:stretch>
            <a:fillRect/>
          </a:stretch>
        </p:blipFill>
        <p:spPr>
          <a:xfrm>
            <a:off x="6260363" y="2825054"/>
            <a:ext cx="5468577" cy="1127655"/>
          </a:xfrm>
          <a:prstGeom prst="rect">
            <a:avLst/>
          </a:prstGeom>
        </p:spPr>
      </p:pic>
      <p:pic>
        <p:nvPicPr>
          <p:cNvPr id="2" name="图片 1"/>
          <p:cNvPicPr>
            <a:picLocks noChangeAspect="1"/>
          </p:cNvPicPr>
          <p:nvPr/>
        </p:nvPicPr>
        <p:blipFill>
          <a:blip r:embed="rId5"/>
          <a:stretch>
            <a:fillRect/>
          </a:stretch>
        </p:blipFill>
        <p:spPr>
          <a:xfrm>
            <a:off x="824322" y="2022230"/>
            <a:ext cx="4969637" cy="4488226"/>
          </a:xfrm>
          <a:prstGeom prst="rect">
            <a:avLst/>
          </a:prstGeom>
        </p:spPr>
      </p:pic>
      <p:sp>
        <p:nvSpPr>
          <p:cNvPr id="21" name="TextBox 20"/>
          <p:cNvSpPr txBox="1"/>
          <p:nvPr/>
        </p:nvSpPr>
        <p:spPr>
          <a:xfrm>
            <a:off x="908518" y="1239661"/>
            <a:ext cx="10009418" cy="1107996"/>
          </a:xfrm>
          <a:prstGeom prst="rect">
            <a:avLst/>
          </a:prstGeom>
          <a:noFill/>
        </p:spPr>
        <p:txBody>
          <a:bodyPr wrap="square" rtlCol="0">
            <a:spAutoFit/>
          </a:bodyPr>
          <a:lstStyle/>
          <a:p>
            <a:pPr algn="just">
              <a:spcAft>
                <a:spcPts val="1200"/>
              </a:spcAft>
              <a:buClr>
                <a:srgbClr val="FFC000"/>
              </a:buClr>
              <a:buFont typeface="Wingdings" pitchFamily="2" charset="2"/>
              <a:buChar char="n"/>
            </a:pPr>
            <a:r>
              <a:rPr lang="en-US" altLang="zh-CN" sz="2800" dirty="0" smtClean="0">
                <a:solidFill>
                  <a:prstClr val="black"/>
                </a:solidFill>
                <a:latin typeface="黑体" pitchFamily="49" charset="-122"/>
                <a:ea typeface="黑体" pitchFamily="49" charset="-122"/>
              </a:rPr>
              <a:t> 3.4 </a:t>
            </a:r>
            <a:r>
              <a:rPr lang="zh-CN" altLang="en-US" sz="2800" dirty="0">
                <a:solidFill>
                  <a:prstClr val="black"/>
                </a:solidFill>
                <a:latin typeface="黑体" pitchFamily="49" charset="-122"/>
                <a:ea typeface="黑体" pitchFamily="49" charset="-122"/>
              </a:rPr>
              <a:t>实</a:t>
            </a:r>
            <a:r>
              <a:rPr lang="zh-CN" altLang="en-US" sz="2800" dirty="0" smtClean="0">
                <a:solidFill>
                  <a:prstClr val="black"/>
                </a:solidFill>
                <a:latin typeface="黑体" pitchFamily="49" charset="-122"/>
                <a:ea typeface="黑体" pitchFamily="49" charset="-122"/>
              </a:rPr>
              <a:t>验与分析</a:t>
            </a:r>
          </a:p>
          <a:p>
            <a:pPr marL="800100" lvl="1" indent="-342900" algn="just">
              <a:spcAft>
                <a:spcPts val="1200"/>
              </a:spcAft>
              <a:buClr>
                <a:srgbClr val="FFC000"/>
              </a:buClr>
              <a:buFont typeface="Arial" panose="020B0604020202020204" pitchFamily="34" charset="0"/>
              <a:buChar char="•"/>
            </a:pPr>
            <a:endParaRPr lang="en-US" altLang="zh-CN" sz="2800" dirty="0" smtClean="0">
              <a:solidFill>
                <a:prstClr val="black"/>
              </a:solidFill>
              <a:latin typeface="黑体" pitchFamily="49" charset="-122"/>
              <a:ea typeface="黑体" pitchFamily="49" charset="-122"/>
            </a:endParaRPr>
          </a:p>
        </p:txBody>
      </p:sp>
      <p:sp>
        <p:nvSpPr>
          <p:cNvPr id="5" name="灯片编号占位符 4"/>
          <p:cNvSpPr>
            <a:spLocks noGrp="1"/>
          </p:cNvSpPr>
          <p:nvPr>
            <p:ph type="sldNum" sz="quarter" idx="12"/>
          </p:nvPr>
        </p:nvSpPr>
        <p:spPr/>
        <p:txBody>
          <a:bodyPr/>
          <a:lstStyle/>
          <a:p>
            <a:r>
              <a:rPr lang="en-US" altLang="zh-CN" sz="1600" dirty="0" smtClean="0">
                <a:solidFill>
                  <a:prstClr val="black"/>
                </a:solidFill>
              </a:rPr>
              <a:t>Page</a:t>
            </a:r>
            <a:r>
              <a:rPr lang="zh-CN" altLang="en-US" sz="1600" dirty="0" smtClean="0">
                <a:solidFill>
                  <a:prstClr val="black"/>
                </a:solidFill>
              </a:rPr>
              <a:t> </a:t>
            </a:r>
            <a:fld id="{6F463926-53FD-4ECB-B19C-E4EF13DB6407}" type="slidenum">
              <a:rPr lang="zh-CN" altLang="en-US" sz="1600" smtClean="0">
                <a:solidFill>
                  <a:prstClr val="black"/>
                </a:solidFill>
              </a:rPr>
              <a:pPr/>
              <a:t>8</a:t>
            </a:fld>
            <a:endParaRPr lang="zh-CN" altLang="en-US" sz="1600" dirty="0">
              <a:solidFill>
                <a:prstClr val="black"/>
              </a:solidFill>
            </a:endParaRPr>
          </a:p>
        </p:txBody>
      </p:sp>
      <p:sp>
        <p:nvSpPr>
          <p:cNvPr id="35" name="TextBox 4"/>
          <p:cNvSpPr txBox="1"/>
          <p:nvPr/>
        </p:nvSpPr>
        <p:spPr>
          <a:xfrm>
            <a:off x="445590" y="275657"/>
            <a:ext cx="9417963" cy="646331"/>
          </a:xfrm>
          <a:prstGeom prst="rect">
            <a:avLst/>
          </a:prstGeom>
          <a:noFill/>
        </p:spPr>
        <p:txBody>
          <a:bodyPr wrap="none" rtlCol="0">
            <a:spAutoFit/>
          </a:bodyPr>
          <a:lstStyle/>
          <a:p>
            <a:r>
              <a:rPr lang="zh-CN" altLang="en-US" sz="3600" dirty="0" smtClean="0">
                <a:solidFill>
                  <a:prstClr val="black"/>
                </a:solidFill>
                <a:latin typeface="黑体" pitchFamily="49" charset="-122"/>
                <a:ea typeface="黑体" pitchFamily="49" charset="-122"/>
              </a:rPr>
              <a:t>第</a:t>
            </a:r>
            <a:r>
              <a:rPr lang="en-US" altLang="zh-CN" sz="3600" dirty="0">
                <a:solidFill>
                  <a:prstClr val="black"/>
                </a:solidFill>
                <a:latin typeface="黑体" pitchFamily="49" charset="-122"/>
                <a:ea typeface="黑体" pitchFamily="49" charset="-122"/>
              </a:rPr>
              <a:t>3</a:t>
            </a:r>
            <a:r>
              <a:rPr lang="zh-CN" altLang="en-US" sz="3600" dirty="0">
                <a:solidFill>
                  <a:prstClr val="black"/>
                </a:solidFill>
                <a:latin typeface="黑体" pitchFamily="49" charset="-122"/>
                <a:ea typeface="黑体" pitchFamily="49" charset="-122"/>
              </a:rPr>
              <a:t>章 社交网络的话题聚类与消息相似度度量</a:t>
            </a:r>
            <a:endParaRPr lang="en-US" altLang="zh-CN" sz="3600" dirty="0">
              <a:solidFill>
                <a:prstClr val="black"/>
              </a:solidFill>
              <a:latin typeface="黑体" pitchFamily="49" charset="-122"/>
              <a:ea typeface="黑体" pitchFamily="49" charset="-122"/>
            </a:endParaRPr>
          </a:p>
        </p:txBody>
      </p:sp>
      <p:pic>
        <p:nvPicPr>
          <p:cNvPr id="7" name="图片 6"/>
          <p:cNvPicPr>
            <a:picLocks noChangeAspect="1"/>
          </p:cNvPicPr>
          <p:nvPr/>
        </p:nvPicPr>
        <p:blipFill>
          <a:blip r:embed="rId6"/>
          <a:stretch>
            <a:fillRect/>
          </a:stretch>
        </p:blipFill>
        <p:spPr>
          <a:xfrm>
            <a:off x="6172438" y="4095354"/>
            <a:ext cx="5596923" cy="1180033"/>
          </a:xfrm>
          <a:prstGeom prst="rect">
            <a:avLst/>
          </a:prstGeom>
        </p:spPr>
      </p:pic>
      <p:sp>
        <p:nvSpPr>
          <p:cNvPr id="13" name="矩形 12"/>
          <p:cNvSpPr/>
          <p:nvPr/>
        </p:nvSpPr>
        <p:spPr>
          <a:xfrm>
            <a:off x="8458198" y="3428620"/>
            <a:ext cx="562707" cy="158647"/>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8452336" y="4724018"/>
            <a:ext cx="562707" cy="158647"/>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908518" y="6162533"/>
            <a:ext cx="4806482" cy="341209"/>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2149164" y="6144948"/>
            <a:ext cx="558867" cy="298641"/>
          </a:xfrm>
          <a:prstGeom prst="ellipse">
            <a:avLst/>
          </a:prstGeom>
          <a:noFill/>
          <a:ln w="381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ustDataLst>
      <p:tags r:id="rId1"/>
    </p:custDataLst>
    <p:extLst>
      <p:ext uri="{BB962C8B-B14F-4D97-AF65-F5344CB8AC3E}">
        <p14:creationId xmlns:p14="http://schemas.microsoft.com/office/powerpoint/2010/main" val="2651893420"/>
      </p:ext>
    </p:extLst>
  </p:cSld>
  <p:clrMapOvr>
    <a:masterClrMapping/>
  </p:clrMapOvr>
  <mc:AlternateContent xmlns:mc="http://schemas.openxmlformats.org/markup-compatibility/2006" xmlns:p14="http://schemas.microsoft.com/office/powerpoint/2010/main">
    <mc:Choice Requires="p14">
      <p:transition spd="slow" p14:dur="12000" advTm="176032"/>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fade">
                                      <p:cBhvr>
                                        <p:cTn id="32" dur="500"/>
                                        <p:tgtEl>
                                          <p:spTgt spid="13"/>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fade">
                                      <p:cBhvr>
                                        <p:cTn id="3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0" grpId="0" animBg="1"/>
      <p:bldP spid="1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4"/>
          <a:stretch>
            <a:fillRect/>
          </a:stretch>
        </p:blipFill>
        <p:spPr>
          <a:xfrm>
            <a:off x="6691721" y="1764142"/>
            <a:ext cx="5213063" cy="4261045"/>
          </a:xfrm>
          <a:prstGeom prst="rect">
            <a:avLst/>
          </a:prstGeom>
        </p:spPr>
      </p:pic>
      <p:pic>
        <p:nvPicPr>
          <p:cNvPr id="3" name="图片 2"/>
          <p:cNvPicPr>
            <a:picLocks noChangeAspect="1"/>
          </p:cNvPicPr>
          <p:nvPr/>
        </p:nvPicPr>
        <p:blipFill>
          <a:blip r:embed="rId5"/>
          <a:stretch>
            <a:fillRect/>
          </a:stretch>
        </p:blipFill>
        <p:spPr>
          <a:xfrm>
            <a:off x="515929" y="1828829"/>
            <a:ext cx="5568348" cy="4769340"/>
          </a:xfrm>
          <a:prstGeom prst="rect">
            <a:avLst/>
          </a:prstGeom>
        </p:spPr>
      </p:pic>
      <p:sp>
        <p:nvSpPr>
          <p:cNvPr id="21" name="TextBox 20"/>
          <p:cNvSpPr txBox="1"/>
          <p:nvPr/>
        </p:nvSpPr>
        <p:spPr>
          <a:xfrm>
            <a:off x="908518" y="1239661"/>
            <a:ext cx="10009418" cy="1107996"/>
          </a:xfrm>
          <a:prstGeom prst="rect">
            <a:avLst/>
          </a:prstGeom>
          <a:noFill/>
        </p:spPr>
        <p:txBody>
          <a:bodyPr wrap="square" rtlCol="0">
            <a:spAutoFit/>
          </a:bodyPr>
          <a:lstStyle/>
          <a:p>
            <a:pPr algn="just">
              <a:spcAft>
                <a:spcPts val="1200"/>
              </a:spcAft>
              <a:buClr>
                <a:srgbClr val="FFC000"/>
              </a:buClr>
              <a:buFont typeface="Wingdings" pitchFamily="2" charset="2"/>
              <a:buChar char="n"/>
            </a:pPr>
            <a:r>
              <a:rPr lang="en-US" altLang="zh-CN" sz="2800" dirty="0" smtClean="0">
                <a:solidFill>
                  <a:prstClr val="black"/>
                </a:solidFill>
                <a:latin typeface="黑体" pitchFamily="49" charset="-122"/>
                <a:ea typeface="黑体" pitchFamily="49" charset="-122"/>
              </a:rPr>
              <a:t> 3.4 </a:t>
            </a:r>
            <a:r>
              <a:rPr lang="zh-CN" altLang="en-US" sz="2800" dirty="0">
                <a:solidFill>
                  <a:prstClr val="black"/>
                </a:solidFill>
                <a:latin typeface="黑体" pitchFamily="49" charset="-122"/>
                <a:ea typeface="黑体" pitchFamily="49" charset="-122"/>
              </a:rPr>
              <a:t>实</a:t>
            </a:r>
            <a:r>
              <a:rPr lang="zh-CN" altLang="en-US" sz="2800" dirty="0" smtClean="0">
                <a:solidFill>
                  <a:prstClr val="black"/>
                </a:solidFill>
                <a:latin typeface="黑体" pitchFamily="49" charset="-122"/>
                <a:ea typeface="黑体" pitchFamily="49" charset="-122"/>
              </a:rPr>
              <a:t>验与分析</a:t>
            </a:r>
          </a:p>
          <a:p>
            <a:pPr marL="800100" lvl="1" indent="-342900" algn="just">
              <a:spcAft>
                <a:spcPts val="1200"/>
              </a:spcAft>
              <a:buClr>
                <a:srgbClr val="FFC000"/>
              </a:buClr>
              <a:buFont typeface="Arial" panose="020B0604020202020204" pitchFamily="34" charset="0"/>
              <a:buChar char="•"/>
            </a:pPr>
            <a:endParaRPr lang="en-US" altLang="zh-CN" sz="2800" dirty="0" smtClean="0">
              <a:solidFill>
                <a:prstClr val="black"/>
              </a:solidFill>
              <a:latin typeface="黑体" pitchFamily="49" charset="-122"/>
              <a:ea typeface="黑体" pitchFamily="49" charset="-122"/>
            </a:endParaRPr>
          </a:p>
        </p:txBody>
      </p:sp>
      <p:sp>
        <p:nvSpPr>
          <p:cNvPr id="5" name="灯片编号占位符 4"/>
          <p:cNvSpPr>
            <a:spLocks noGrp="1"/>
          </p:cNvSpPr>
          <p:nvPr>
            <p:ph type="sldNum" sz="quarter" idx="12"/>
          </p:nvPr>
        </p:nvSpPr>
        <p:spPr/>
        <p:txBody>
          <a:bodyPr/>
          <a:lstStyle/>
          <a:p>
            <a:r>
              <a:rPr lang="en-US" altLang="zh-CN" sz="1600" dirty="0" smtClean="0">
                <a:solidFill>
                  <a:prstClr val="black"/>
                </a:solidFill>
              </a:rPr>
              <a:t>Page</a:t>
            </a:r>
            <a:r>
              <a:rPr lang="zh-CN" altLang="en-US" sz="1600" dirty="0" smtClean="0">
                <a:solidFill>
                  <a:prstClr val="black"/>
                </a:solidFill>
              </a:rPr>
              <a:t> </a:t>
            </a:r>
            <a:fld id="{6F463926-53FD-4ECB-B19C-E4EF13DB6407}" type="slidenum">
              <a:rPr lang="zh-CN" altLang="en-US" sz="1600" smtClean="0">
                <a:solidFill>
                  <a:prstClr val="black"/>
                </a:solidFill>
              </a:rPr>
              <a:pPr/>
              <a:t>9</a:t>
            </a:fld>
            <a:endParaRPr lang="zh-CN" altLang="en-US" sz="1600" dirty="0">
              <a:solidFill>
                <a:prstClr val="black"/>
              </a:solidFill>
            </a:endParaRPr>
          </a:p>
        </p:txBody>
      </p:sp>
      <p:sp>
        <p:nvSpPr>
          <p:cNvPr id="35" name="TextBox 4"/>
          <p:cNvSpPr txBox="1"/>
          <p:nvPr/>
        </p:nvSpPr>
        <p:spPr>
          <a:xfrm>
            <a:off x="445590" y="275657"/>
            <a:ext cx="9417963" cy="646331"/>
          </a:xfrm>
          <a:prstGeom prst="rect">
            <a:avLst/>
          </a:prstGeom>
          <a:noFill/>
        </p:spPr>
        <p:txBody>
          <a:bodyPr wrap="none" rtlCol="0">
            <a:spAutoFit/>
          </a:bodyPr>
          <a:lstStyle/>
          <a:p>
            <a:r>
              <a:rPr lang="zh-CN" altLang="en-US" sz="3600" dirty="0" smtClean="0">
                <a:solidFill>
                  <a:prstClr val="black"/>
                </a:solidFill>
                <a:latin typeface="黑体" pitchFamily="49" charset="-122"/>
                <a:ea typeface="黑体" pitchFamily="49" charset="-122"/>
              </a:rPr>
              <a:t>第</a:t>
            </a:r>
            <a:r>
              <a:rPr lang="en-US" altLang="zh-CN" sz="3600" dirty="0">
                <a:solidFill>
                  <a:prstClr val="black"/>
                </a:solidFill>
                <a:latin typeface="黑体" pitchFamily="49" charset="-122"/>
                <a:ea typeface="黑体" pitchFamily="49" charset="-122"/>
              </a:rPr>
              <a:t>3</a:t>
            </a:r>
            <a:r>
              <a:rPr lang="zh-CN" altLang="en-US" sz="3600" dirty="0">
                <a:solidFill>
                  <a:prstClr val="black"/>
                </a:solidFill>
                <a:latin typeface="黑体" pitchFamily="49" charset="-122"/>
                <a:ea typeface="黑体" pitchFamily="49" charset="-122"/>
              </a:rPr>
              <a:t>章 社交网络的话题聚类与消息相似度度量</a:t>
            </a:r>
            <a:endParaRPr lang="en-US" altLang="zh-CN" sz="3600" dirty="0">
              <a:solidFill>
                <a:prstClr val="black"/>
              </a:solidFill>
              <a:latin typeface="黑体" pitchFamily="49" charset="-122"/>
              <a:ea typeface="黑体" pitchFamily="49" charset="-122"/>
            </a:endParaRPr>
          </a:p>
        </p:txBody>
      </p:sp>
      <p:sp>
        <p:nvSpPr>
          <p:cNvPr id="12" name="矩形 11"/>
          <p:cNvSpPr/>
          <p:nvPr/>
        </p:nvSpPr>
        <p:spPr>
          <a:xfrm>
            <a:off x="738549" y="4466492"/>
            <a:ext cx="5169877" cy="150737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6755841" y="2227029"/>
            <a:ext cx="5169877" cy="257357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9582199" y="2479337"/>
            <a:ext cx="986155" cy="10560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8837787" y="2919046"/>
            <a:ext cx="816168" cy="13482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9500142" y="3229710"/>
            <a:ext cx="892366" cy="14065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8708832" y="3704495"/>
            <a:ext cx="816168" cy="13482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9336011" y="4015160"/>
            <a:ext cx="816168" cy="13482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a:xfrm>
            <a:off x="10473151" y="4800600"/>
            <a:ext cx="462370" cy="134831"/>
          </a:xfrm>
          <a:prstGeom prst="rect">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p:cNvSpPr/>
          <p:nvPr/>
        </p:nvSpPr>
        <p:spPr>
          <a:xfrm>
            <a:off x="9341876" y="5269525"/>
            <a:ext cx="462370" cy="134831"/>
          </a:xfrm>
          <a:prstGeom prst="rect">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10303166" y="5720866"/>
            <a:ext cx="462370" cy="134831"/>
          </a:xfrm>
          <a:prstGeom prst="rect">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p:nvSpPr>
        <p:spPr>
          <a:xfrm>
            <a:off x="1340271" y="4422042"/>
            <a:ext cx="664375" cy="1617813"/>
          </a:xfrm>
          <a:prstGeom prst="ellipse">
            <a:avLst/>
          </a:prstGeom>
          <a:noFill/>
          <a:ln w="381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ustDataLst>
      <p:tags r:id="rId1"/>
    </p:custDataLst>
    <p:extLst>
      <p:ext uri="{BB962C8B-B14F-4D97-AF65-F5344CB8AC3E}">
        <p14:creationId xmlns:p14="http://schemas.microsoft.com/office/powerpoint/2010/main" val="1024629621"/>
      </p:ext>
    </p:extLst>
  </p:cSld>
  <p:clrMapOvr>
    <a:masterClrMapping/>
  </p:clrMapOvr>
  <mc:AlternateContent xmlns:mc="http://schemas.openxmlformats.org/markup-compatibility/2006" xmlns:p14="http://schemas.microsoft.com/office/powerpoint/2010/main">
    <mc:Choice Requires="p14">
      <p:transition spd="slow" p14:dur="12000" advTm="176032"/>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5"/>
                                        </p:tgtEl>
                                        <p:attrNameLst>
                                          <p:attrName>style.visibility</p:attrName>
                                        </p:attrNameLst>
                                      </p:cBhvr>
                                      <p:to>
                                        <p:strVal val="visible"/>
                                      </p:to>
                                    </p:set>
                                    <p:animEffect transition="in" filter="fade">
                                      <p:cBhvr>
                                        <p:cTn id="17" dur="500"/>
                                        <p:tgtEl>
                                          <p:spTgt spid="2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fade">
                                      <p:cBhvr>
                                        <p:cTn id="27" dur="50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fade">
                                      <p:cBhvr>
                                        <p:cTn id="32" dur="500"/>
                                        <p:tgtEl>
                                          <p:spTgt spid="16"/>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17"/>
                                        </p:tgtEl>
                                        <p:attrNameLst>
                                          <p:attrName>style.visibility</p:attrName>
                                        </p:attrNameLst>
                                      </p:cBhvr>
                                      <p:to>
                                        <p:strVal val="visible"/>
                                      </p:to>
                                    </p:set>
                                    <p:animEffect transition="in" filter="fade">
                                      <p:cBhvr>
                                        <p:cTn id="35" dur="500"/>
                                        <p:tgtEl>
                                          <p:spTgt spid="17"/>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8"/>
                                        </p:tgtEl>
                                        <p:attrNameLst>
                                          <p:attrName>style.visibility</p:attrName>
                                        </p:attrNameLst>
                                      </p:cBhvr>
                                      <p:to>
                                        <p:strVal val="visible"/>
                                      </p:to>
                                    </p:set>
                                    <p:animEffect transition="in" filter="fade">
                                      <p:cBhvr>
                                        <p:cTn id="38" dur="500"/>
                                        <p:tgtEl>
                                          <p:spTgt spid="18"/>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9"/>
                                        </p:tgtEl>
                                        <p:attrNameLst>
                                          <p:attrName>style.visibility</p:attrName>
                                        </p:attrNameLst>
                                      </p:cBhvr>
                                      <p:to>
                                        <p:strVal val="visible"/>
                                      </p:to>
                                    </p:set>
                                    <p:animEffect transition="in" filter="fade">
                                      <p:cBhvr>
                                        <p:cTn id="41" dur="500"/>
                                        <p:tgtEl>
                                          <p:spTgt spid="19"/>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20"/>
                                        </p:tgtEl>
                                        <p:attrNameLst>
                                          <p:attrName>style.visibility</p:attrName>
                                        </p:attrNameLst>
                                      </p:cBhvr>
                                      <p:to>
                                        <p:strVal val="visible"/>
                                      </p:to>
                                    </p:set>
                                    <p:animEffect transition="in" filter="fade">
                                      <p:cBhvr>
                                        <p:cTn id="44" dur="500"/>
                                        <p:tgtEl>
                                          <p:spTgt spid="20"/>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22"/>
                                        </p:tgtEl>
                                        <p:attrNameLst>
                                          <p:attrName>style.visibility</p:attrName>
                                        </p:attrNameLst>
                                      </p:cBhvr>
                                      <p:to>
                                        <p:strVal val="visible"/>
                                      </p:to>
                                    </p:set>
                                    <p:animEffect transition="in" filter="fade">
                                      <p:cBhvr>
                                        <p:cTn id="49" dur="500"/>
                                        <p:tgtEl>
                                          <p:spTgt spid="22"/>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23"/>
                                        </p:tgtEl>
                                        <p:attrNameLst>
                                          <p:attrName>style.visibility</p:attrName>
                                        </p:attrNameLst>
                                      </p:cBhvr>
                                      <p:to>
                                        <p:strVal val="visible"/>
                                      </p:to>
                                    </p:set>
                                    <p:animEffect transition="in" filter="fade">
                                      <p:cBhvr>
                                        <p:cTn id="52" dur="500"/>
                                        <p:tgtEl>
                                          <p:spTgt spid="23"/>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24"/>
                                        </p:tgtEl>
                                        <p:attrNameLst>
                                          <p:attrName>style.visibility</p:attrName>
                                        </p:attrNameLst>
                                      </p:cBhvr>
                                      <p:to>
                                        <p:strVal val="visible"/>
                                      </p:to>
                                    </p:set>
                                    <p:animEffect transition="in" filter="fade">
                                      <p:cBhvr>
                                        <p:cTn id="55"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5" grpId="0" animBg="1"/>
      <p:bldP spid="16" grpId="0" animBg="1"/>
      <p:bldP spid="17" grpId="0" animBg="1"/>
      <p:bldP spid="18" grpId="0" animBg="1"/>
      <p:bldP spid="19" grpId="0" animBg="1"/>
      <p:bldP spid="20" grpId="0" animBg="1"/>
      <p:bldP spid="22" grpId="0" animBg="1"/>
      <p:bldP spid="23" grpId="0" animBg="1"/>
      <p:bldP spid="24" grpId="0" animBg="1"/>
      <p:bldP spid="25"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TIMING" val="|2|2.9|5.7|8.8|14.3|2.9|11.7|71.7"/>
</p:tagLst>
</file>

<file path=ppt/tags/tag10.xml><?xml version="1.0" encoding="utf-8"?>
<p:tagLst xmlns:a="http://schemas.openxmlformats.org/drawingml/2006/main" xmlns:r="http://schemas.openxmlformats.org/officeDocument/2006/relationships" xmlns:p="http://schemas.openxmlformats.org/presentationml/2006/main">
  <p:tag name="TIMING" val="|2|2.9|5.7|8.8|14.3|2.9|11.7|71.7"/>
</p:tagLst>
</file>

<file path=ppt/tags/tag11.xml><?xml version="1.0" encoding="utf-8"?>
<p:tagLst xmlns:a="http://schemas.openxmlformats.org/drawingml/2006/main" xmlns:r="http://schemas.openxmlformats.org/officeDocument/2006/relationships" xmlns:p="http://schemas.openxmlformats.org/presentationml/2006/main">
  <p:tag name="TIMING" val="|2|2.9|5.7|8.8|14.3|2.9|11.7|71.7"/>
</p:tagLst>
</file>

<file path=ppt/tags/tag12.xml><?xml version="1.0" encoding="utf-8"?>
<p:tagLst xmlns:a="http://schemas.openxmlformats.org/drawingml/2006/main" xmlns:r="http://schemas.openxmlformats.org/officeDocument/2006/relationships" xmlns:p="http://schemas.openxmlformats.org/presentationml/2006/main">
  <p:tag name="TIMING" val="|2|2.9|5.7|8.8|14.3|2.9|11.7|71.7"/>
</p:tagLst>
</file>

<file path=ppt/tags/tag13.xml><?xml version="1.0" encoding="utf-8"?>
<p:tagLst xmlns:a="http://schemas.openxmlformats.org/drawingml/2006/main" xmlns:r="http://schemas.openxmlformats.org/officeDocument/2006/relationships" xmlns:p="http://schemas.openxmlformats.org/presentationml/2006/main">
  <p:tag name="TIMING" val="|2|2.9|5.7|8.8|14.3|2.9|11.7|71.7"/>
</p:tagLst>
</file>

<file path=ppt/tags/tag14.xml><?xml version="1.0" encoding="utf-8"?>
<p:tagLst xmlns:a="http://schemas.openxmlformats.org/drawingml/2006/main" xmlns:r="http://schemas.openxmlformats.org/officeDocument/2006/relationships" xmlns:p="http://schemas.openxmlformats.org/presentationml/2006/main">
  <p:tag name="TIMING" val="|2|2.9|5.7|8.8|14.3|2.9|11.7|71.7"/>
</p:tagLst>
</file>

<file path=ppt/tags/tag2.xml><?xml version="1.0" encoding="utf-8"?>
<p:tagLst xmlns:a="http://schemas.openxmlformats.org/drawingml/2006/main" xmlns:r="http://schemas.openxmlformats.org/officeDocument/2006/relationships" xmlns:p="http://schemas.openxmlformats.org/presentationml/2006/main">
  <p:tag name="TIMING" val="|2|2.9|5.7|8.8|14.3|2.9|11.7|71.7"/>
</p:tagLst>
</file>

<file path=ppt/tags/tag3.xml><?xml version="1.0" encoding="utf-8"?>
<p:tagLst xmlns:a="http://schemas.openxmlformats.org/drawingml/2006/main" xmlns:r="http://schemas.openxmlformats.org/officeDocument/2006/relationships" xmlns:p="http://schemas.openxmlformats.org/presentationml/2006/main">
  <p:tag name="TIMING" val="|2|2.9|5.7|8.8|14.3|2.9|11.7|71.7"/>
</p:tagLst>
</file>

<file path=ppt/tags/tag4.xml><?xml version="1.0" encoding="utf-8"?>
<p:tagLst xmlns:a="http://schemas.openxmlformats.org/drawingml/2006/main" xmlns:r="http://schemas.openxmlformats.org/officeDocument/2006/relationships" xmlns:p="http://schemas.openxmlformats.org/presentationml/2006/main">
  <p:tag name="TIMING" val="|2|2.9|5.7|8.8|14.3|2.9|11.7|71.7"/>
</p:tagLst>
</file>

<file path=ppt/tags/tag5.xml><?xml version="1.0" encoding="utf-8"?>
<p:tagLst xmlns:a="http://schemas.openxmlformats.org/drawingml/2006/main" xmlns:r="http://schemas.openxmlformats.org/officeDocument/2006/relationships" xmlns:p="http://schemas.openxmlformats.org/presentationml/2006/main">
  <p:tag name="TIMING" val="|2|2.9|5.7|8.8|14.3|2.9|11.7|71.7"/>
</p:tagLst>
</file>

<file path=ppt/tags/tag6.xml><?xml version="1.0" encoding="utf-8"?>
<p:tagLst xmlns:a="http://schemas.openxmlformats.org/drawingml/2006/main" xmlns:r="http://schemas.openxmlformats.org/officeDocument/2006/relationships" xmlns:p="http://schemas.openxmlformats.org/presentationml/2006/main">
  <p:tag name="TIMING" val="|2|2.9|5.7|8.8|14.3|2.9|11.7|71.7"/>
</p:tagLst>
</file>

<file path=ppt/tags/tag7.xml><?xml version="1.0" encoding="utf-8"?>
<p:tagLst xmlns:a="http://schemas.openxmlformats.org/drawingml/2006/main" xmlns:r="http://schemas.openxmlformats.org/officeDocument/2006/relationships" xmlns:p="http://schemas.openxmlformats.org/presentationml/2006/main">
  <p:tag name="TIMING" val="|2|2.9|5.7|8.8|14.3|2.9|11.7|71.7"/>
</p:tagLst>
</file>

<file path=ppt/tags/tag8.xml><?xml version="1.0" encoding="utf-8"?>
<p:tagLst xmlns:a="http://schemas.openxmlformats.org/drawingml/2006/main" xmlns:r="http://schemas.openxmlformats.org/officeDocument/2006/relationships" xmlns:p="http://schemas.openxmlformats.org/presentationml/2006/main">
  <p:tag name="TIMING" val="|2|2.9|5.7|8.8|14.3|2.9|11.7|71.7"/>
</p:tagLst>
</file>

<file path=ppt/tags/tag9.xml><?xml version="1.0" encoding="utf-8"?>
<p:tagLst xmlns:a="http://schemas.openxmlformats.org/drawingml/2006/main" xmlns:r="http://schemas.openxmlformats.org/officeDocument/2006/relationships" xmlns:p="http://schemas.openxmlformats.org/presentationml/2006/main">
  <p:tag name="TIMING" val="|2|2.9|5.7|8.8|14.3|2.9|11.7|71.7"/>
</p:tagLst>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22848</TotalTime>
  <Words>3135</Words>
  <Application>Microsoft Office PowerPoint</Application>
  <PresentationFormat>宽屏</PresentationFormat>
  <Paragraphs>129</Paragraphs>
  <Slides>16</Slides>
  <Notes>16</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16</vt:i4>
      </vt:variant>
    </vt:vector>
  </HeadingPairs>
  <TitlesOfParts>
    <vt:vector size="24" baseType="lpstr">
      <vt:lpstr>黑体</vt:lpstr>
      <vt:lpstr>宋体</vt:lpstr>
      <vt:lpstr>Arial</vt:lpstr>
      <vt:lpstr>Calibri</vt:lpstr>
      <vt:lpstr>Calibri Light</vt:lpstr>
      <vt:lpstr>Cambria Math</vt:lpstr>
      <vt:lpstr>Wingdings</vt:lpstr>
      <vt:lpstr>Office Theme</vt:lpstr>
      <vt:lpstr>社交网络中的谣言检测</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shixia</dc:creator>
  <cp:lastModifiedBy>admin</cp:lastModifiedBy>
  <cp:revision>1721</cp:revision>
  <dcterms:created xsi:type="dcterms:W3CDTF">2015-06-05T08:41:07Z</dcterms:created>
  <dcterms:modified xsi:type="dcterms:W3CDTF">2016-06-12T15:03:40Z</dcterms:modified>
</cp:coreProperties>
</file>