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2" r:id="rId1"/>
  </p:sldMasterIdLst>
  <p:notesMasterIdLst>
    <p:notesMasterId r:id="rId18"/>
  </p:notesMasterIdLst>
  <p:sldIdLst>
    <p:sldId id="258" r:id="rId2"/>
    <p:sldId id="401" r:id="rId3"/>
    <p:sldId id="402" r:id="rId4"/>
    <p:sldId id="403" r:id="rId5"/>
    <p:sldId id="404" r:id="rId6"/>
    <p:sldId id="405" r:id="rId7"/>
    <p:sldId id="406" r:id="rId8"/>
    <p:sldId id="407" r:id="rId9"/>
    <p:sldId id="408" r:id="rId10"/>
    <p:sldId id="409" r:id="rId11"/>
    <p:sldId id="410" r:id="rId12"/>
    <p:sldId id="411" r:id="rId13"/>
    <p:sldId id="412" r:id="rId14"/>
    <p:sldId id="413" r:id="rId15"/>
    <p:sldId id="414" r:id="rId16"/>
    <p:sldId id="39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E8"/>
    <a:srgbClr val="88D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74768" autoAdjust="0"/>
  </p:normalViewPr>
  <p:slideViewPr>
    <p:cSldViewPr snapToGrid="0">
      <p:cViewPr varScale="1">
        <p:scale>
          <a:sx n="55" d="100"/>
          <a:sy n="55" d="100"/>
        </p:scale>
        <p:origin x="660" y="78"/>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145D-813C-48A6-BC01-53AC533A4D03}" type="datetimeFigureOut">
              <a:rPr lang="en-US" smtClean="0"/>
              <a:pPr/>
              <a:t>6/11/2016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72F31-4FCB-4D0A-9E1D-8DFC8F5310C9}" type="slidenum">
              <a:rPr lang="en-US" smtClean="0"/>
              <a:pPr/>
              <a:t>‹#›</a:t>
            </a:fld>
            <a:endParaRPr lang="en-US"/>
          </a:p>
        </p:txBody>
      </p:sp>
    </p:spTree>
    <p:extLst>
      <p:ext uri="{BB962C8B-B14F-4D97-AF65-F5344CB8AC3E}">
        <p14:creationId xmlns:p14="http://schemas.microsoft.com/office/powerpoint/2010/main" val="372186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各位老师早上好，我即将开始我的论文答辩。由于本文的实验内容比较多，答辩预计会占用</a:t>
            </a:r>
            <a:r>
              <a:rPr lang="en-US" altLang="zh-CN" dirty="0" smtClean="0"/>
              <a:t>12</a:t>
            </a:r>
            <a:r>
              <a:rPr lang="zh-CN" altLang="en-US" dirty="0" smtClean="0"/>
              <a:t>分钟，恳请各位老师能耐心听完。我的论文题目是“社交网络中的谣言检测”，指导老师是刘世霞老师。答辩将按照论文的章节顺序逐步展开。</a:t>
            </a:r>
            <a:endParaRPr lang="en-US" dirty="0" smtClean="0"/>
          </a:p>
        </p:txBody>
      </p:sp>
      <p:sp>
        <p:nvSpPr>
          <p:cNvPr id="4" name="Slide Number Placeholder 3"/>
          <p:cNvSpPr>
            <a:spLocks noGrp="1"/>
          </p:cNvSpPr>
          <p:nvPr>
            <p:ph type="sldNum" sz="quarter" idx="10"/>
          </p:nvPr>
        </p:nvSpPr>
        <p:spPr/>
        <p:txBody>
          <a:bodyPr/>
          <a:lstStyle/>
          <a:p>
            <a:fld id="{A8DE1000-F7CB-4959-98C0-7CCA3D63015C}" type="slidenum">
              <a:rPr lang="en-US" smtClean="0"/>
              <a:pPr/>
              <a:t>1</a:t>
            </a:fld>
            <a:endParaRPr lang="en-US"/>
          </a:p>
        </p:txBody>
      </p:sp>
    </p:spTree>
    <p:extLst>
      <p:ext uri="{BB962C8B-B14F-4D97-AF65-F5344CB8AC3E}">
        <p14:creationId xmlns:p14="http://schemas.microsoft.com/office/powerpoint/2010/main" val="1360705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（点）第四章阐述了改进方案第二部分的特征选择技术。在</a:t>
            </a:r>
            <a:r>
              <a:rPr lang="zh-CN" altLang="en-US" sz="1200" b="0" i="0" kern="1200" dirty="0" smtClean="0">
                <a:solidFill>
                  <a:schemeClr val="tx1"/>
                </a:solidFill>
                <a:latin typeface="+mn-lt"/>
                <a:ea typeface="+mn-ea"/>
                <a:cs typeface="+mn-cs"/>
              </a:rPr>
              <a:t>进行谣言判定时，原系统仅考虑了种类很少的十几个</a:t>
            </a:r>
            <a:r>
              <a:rPr lang="zh-CN" altLang="en-US" sz="1200" b="0" i="0" kern="1200" dirty="0" smtClean="0">
                <a:solidFill>
                  <a:schemeClr val="tx1"/>
                </a:solidFill>
                <a:latin typeface="+mn-lt"/>
                <a:ea typeface="+mn-ea"/>
                <a:cs typeface="+mn-cs"/>
              </a:rPr>
              <a:t>特征，由于多样性</a:t>
            </a:r>
            <a:r>
              <a:rPr lang="zh-CN" altLang="en-US" sz="1200" b="0" i="0" kern="1200" dirty="0" smtClean="0">
                <a:solidFill>
                  <a:schemeClr val="tx1"/>
                </a:solidFill>
                <a:latin typeface="+mn-lt"/>
                <a:ea typeface="+mn-ea"/>
                <a:cs typeface="+mn-cs"/>
              </a:rPr>
              <a:t>不足，直接影响了系统</a:t>
            </a:r>
            <a:r>
              <a:rPr lang="zh-CN" altLang="en-US" sz="1200" b="0" i="0" kern="1200" dirty="0" smtClean="0">
                <a:solidFill>
                  <a:schemeClr val="tx1"/>
                </a:solidFill>
                <a:latin typeface="+mn-lt"/>
                <a:ea typeface="+mn-ea"/>
                <a:cs typeface="+mn-cs"/>
              </a:rPr>
              <a:t>的检测准确率。而本文</a:t>
            </a:r>
            <a:r>
              <a:rPr lang="zh-CN" altLang="en-US" sz="1200" b="0" i="0" kern="1200" dirty="0" smtClean="0">
                <a:solidFill>
                  <a:schemeClr val="tx1"/>
                </a:solidFill>
                <a:latin typeface="+mn-lt"/>
                <a:ea typeface="+mn-ea"/>
                <a:cs typeface="+mn-cs"/>
              </a:rPr>
              <a:t>的改进方案是，向原系统引进</a:t>
            </a:r>
            <a:r>
              <a:rPr lang="zh-CN" altLang="en-US" sz="1200" b="0" i="0" kern="1200" dirty="0" smtClean="0">
                <a:solidFill>
                  <a:schemeClr val="tx1"/>
                </a:solidFill>
                <a:latin typeface="+mn-lt"/>
                <a:ea typeface="+mn-ea"/>
                <a:cs typeface="+mn-cs"/>
              </a:rPr>
              <a:t>更多特征</a:t>
            </a:r>
            <a:r>
              <a:rPr lang="zh-CN" altLang="en-US"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但如果输入</a:t>
            </a:r>
            <a:r>
              <a:rPr lang="zh-CN" altLang="en-US" sz="1200" b="0" i="0" kern="1200" dirty="0" smtClean="0">
                <a:solidFill>
                  <a:schemeClr val="tx1"/>
                </a:solidFill>
                <a:latin typeface="+mn-lt"/>
                <a:ea typeface="+mn-ea"/>
                <a:cs typeface="+mn-cs"/>
              </a:rPr>
              <a:t>太多特征，会导致</a:t>
            </a:r>
            <a:r>
              <a:rPr lang="zh-CN" altLang="en-US" sz="1200" b="0" i="0" kern="1200" dirty="0" smtClean="0">
                <a:solidFill>
                  <a:schemeClr val="tx1"/>
                </a:solidFill>
                <a:latin typeface="+mn-lt"/>
                <a:ea typeface="+mn-ea"/>
                <a:cs typeface="+mn-cs"/>
              </a:rPr>
              <a:t>训练过</a:t>
            </a:r>
            <a:r>
              <a:rPr lang="zh-CN" altLang="en-US" sz="1200" b="0" i="0" kern="1200" dirty="0" smtClean="0">
                <a:solidFill>
                  <a:schemeClr val="tx1"/>
                </a:solidFill>
                <a:latin typeface="+mn-lt"/>
                <a:ea typeface="+mn-ea"/>
                <a:cs typeface="+mn-cs"/>
              </a:rPr>
              <a:t>拟合</a:t>
            </a:r>
            <a:r>
              <a:rPr lang="zh-CN" altLang="en-US" sz="1200" b="0" i="0" kern="1200" dirty="0" smtClean="0">
                <a:solidFill>
                  <a:schemeClr val="tx1"/>
                </a:solidFill>
                <a:latin typeface="+mn-lt"/>
                <a:ea typeface="+mn-ea"/>
                <a:cs typeface="+mn-cs"/>
              </a:rPr>
              <a:t>，因此需要特征选择技术来去除噪声</a:t>
            </a:r>
            <a:r>
              <a:rPr lang="zh-CN" altLang="en-US" sz="1200" b="0" i="0" kern="1200" dirty="0" smtClean="0">
                <a:solidFill>
                  <a:schemeClr val="tx1"/>
                </a:solidFill>
                <a:latin typeface="+mn-lt"/>
                <a:ea typeface="+mn-ea"/>
                <a:cs typeface="+mn-cs"/>
              </a:rPr>
              <a:t>的、冗余的</a:t>
            </a:r>
            <a:r>
              <a:rPr lang="zh-CN" altLang="en-US" sz="1200" b="0" i="0" kern="1200" dirty="0" smtClean="0">
                <a:solidFill>
                  <a:schemeClr val="tx1"/>
                </a:solidFill>
                <a:latin typeface="+mn-lt"/>
                <a:ea typeface="+mn-ea"/>
                <a:cs typeface="+mn-cs"/>
              </a:rPr>
              <a:t>特征。（点四下）本章介绍了系统采用的两类特征选择技术：过滤器和包装器，前者基于相关度分析，后者基于启发式搜索。（点三下）本文提出了一种将两者结合在一起的特征选择方法：以过滤器指导包装器的搜索起点，并且其搜索路径不同于传统的前向和后向搜索，是一个将两者结合的浮动式搜索。（点两下）而特征数量上，本文将原系统的</a:t>
            </a:r>
            <a:r>
              <a:rPr lang="en-US" altLang="zh-CN" sz="1200" b="0" i="0" kern="1200" dirty="0" smtClean="0">
                <a:solidFill>
                  <a:schemeClr val="tx1"/>
                </a:solidFill>
                <a:latin typeface="+mn-lt"/>
                <a:ea typeface="+mn-ea"/>
                <a:cs typeface="+mn-cs"/>
              </a:rPr>
              <a:t>15</a:t>
            </a:r>
            <a:r>
              <a:rPr lang="zh-CN" altLang="en-US" sz="1200" b="0" i="0" kern="1200" dirty="0" smtClean="0">
                <a:solidFill>
                  <a:schemeClr val="tx1"/>
                </a:solidFill>
                <a:latin typeface="+mn-lt"/>
                <a:ea typeface="+mn-ea"/>
                <a:cs typeface="+mn-cs"/>
              </a:rPr>
              <a:t>类特征拓展成</a:t>
            </a:r>
            <a:r>
              <a:rPr lang="en-US" altLang="zh-CN" sz="1200" b="0" i="0" kern="1200" dirty="0" smtClean="0">
                <a:solidFill>
                  <a:schemeClr val="tx1"/>
                </a:solidFill>
                <a:latin typeface="+mn-lt"/>
                <a:ea typeface="+mn-ea"/>
                <a:cs typeface="+mn-cs"/>
              </a:rPr>
              <a:t>45</a:t>
            </a:r>
            <a:r>
              <a:rPr lang="zh-CN" altLang="en-US" sz="1200" b="0" i="0" kern="1200" dirty="0" smtClean="0">
                <a:solidFill>
                  <a:schemeClr val="tx1"/>
                </a:solidFill>
                <a:latin typeface="+mn-lt"/>
                <a:ea typeface="+mn-ea"/>
                <a:cs typeface="+mn-cs"/>
              </a:rPr>
              <a:t>类，包括谣言检测常用的消息、用户和传播特征。</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84880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（点三下）第五章阐述改进方案中使用到的分类器，包括决策树和朴素贝叶斯。（点四下）并提出了对可疑度排名的改进方案，基于多分类器投票的排名方案。做法是，如果要排出前</a:t>
            </a:r>
            <a:r>
              <a:rPr lang="en-US" altLang="zh-CN" sz="1200" b="0" i="0" kern="1200" dirty="0" smtClean="0">
                <a:solidFill>
                  <a:schemeClr val="tx1"/>
                </a:solidFill>
                <a:latin typeface="+mn-lt"/>
                <a:ea typeface="+mn-ea"/>
                <a:cs typeface="+mn-cs"/>
              </a:rPr>
              <a:t>100</a:t>
            </a:r>
            <a:r>
              <a:rPr lang="zh-CN" altLang="en-US" sz="1200" b="0" i="0" kern="1200" dirty="0" smtClean="0">
                <a:solidFill>
                  <a:schemeClr val="tx1"/>
                </a:solidFill>
                <a:latin typeface="+mn-lt"/>
                <a:ea typeface="+mn-ea"/>
                <a:cs typeface="+mn-cs"/>
              </a:rPr>
              <a:t>，则先让各分类器独自选出比较可疑的前</a:t>
            </a:r>
            <a:r>
              <a:rPr lang="en-US" altLang="zh-CN" sz="1200" b="0" i="0" kern="1200" dirty="0" smtClean="0">
                <a:solidFill>
                  <a:schemeClr val="tx1"/>
                </a:solidFill>
                <a:latin typeface="+mn-lt"/>
                <a:ea typeface="+mn-ea"/>
                <a:cs typeface="+mn-cs"/>
              </a:rPr>
              <a:t>200</a:t>
            </a:r>
            <a:r>
              <a:rPr lang="zh-CN" altLang="en-US" sz="1200" b="0" i="0" kern="1200" dirty="0" smtClean="0">
                <a:solidFill>
                  <a:schemeClr val="tx1"/>
                </a:solidFill>
                <a:latin typeface="+mn-lt"/>
                <a:ea typeface="+mn-ea"/>
                <a:cs typeface="+mn-cs"/>
              </a:rPr>
              <a:t>个候选消息，对它们各投一票，最后按多分类器的总票数高低重新排出得票最高的前</a:t>
            </a:r>
            <a:r>
              <a:rPr lang="en-US" altLang="zh-CN" sz="1200" b="0" i="0" kern="1200" dirty="0" smtClean="0">
                <a:solidFill>
                  <a:schemeClr val="tx1"/>
                </a:solidFill>
                <a:latin typeface="+mn-lt"/>
                <a:ea typeface="+mn-ea"/>
                <a:cs typeface="+mn-cs"/>
              </a:rPr>
              <a:t>100</a:t>
            </a:r>
            <a:r>
              <a:rPr lang="zh-CN" altLang="en-US" sz="1200" b="0" i="0" kern="1200" dirty="0" smtClean="0">
                <a:solidFill>
                  <a:schemeClr val="tx1"/>
                </a:solidFill>
                <a:latin typeface="+mn-lt"/>
                <a:ea typeface="+mn-ea"/>
                <a:cs typeface="+mn-cs"/>
              </a:rPr>
              <a:t>个候选。其优点在于用“集体决策”的方式，抹去了个别分类器的“偏见”，能将典型的谣言消息集中排在最前面。</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775235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（点）本章共两个实验。（点三下）实验一的基本</a:t>
            </a:r>
            <a:r>
              <a:rPr lang="zh-CN" altLang="en-US" sz="1200" b="0" i="0" kern="1200" dirty="0" smtClean="0">
                <a:solidFill>
                  <a:schemeClr val="tx1"/>
                </a:solidFill>
                <a:latin typeface="+mn-lt"/>
                <a:ea typeface="+mn-ea"/>
                <a:cs typeface="+mn-cs"/>
              </a:rPr>
              <a:t>任务是</a:t>
            </a:r>
            <a:r>
              <a:rPr lang="zh-CN" altLang="en-US" sz="1200" b="0" i="0" kern="1200" dirty="0" smtClean="0">
                <a:solidFill>
                  <a:schemeClr val="tx1"/>
                </a:solidFill>
                <a:latin typeface="+mn-lt"/>
                <a:ea typeface="+mn-ea"/>
                <a:cs typeface="+mn-cs"/>
              </a:rPr>
              <a:t>分类，使用数据集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，评估指标是全类别准确率</a:t>
            </a:r>
            <a:r>
              <a:rPr lang="en-US" altLang="zh-CN" sz="1200" b="0" i="0" kern="1200" dirty="0" smtClean="0">
                <a:solidFill>
                  <a:schemeClr val="tx1"/>
                </a:solidFill>
                <a:latin typeface="+mn-lt"/>
                <a:ea typeface="+mn-ea"/>
                <a:cs typeface="+mn-cs"/>
              </a:rPr>
              <a:t>accuracy</a:t>
            </a:r>
            <a:r>
              <a:rPr lang="zh-CN" altLang="en-US" sz="1200" b="0" i="0" kern="1200" dirty="0" smtClean="0">
                <a:solidFill>
                  <a:schemeClr val="tx1"/>
                </a:solidFill>
                <a:latin typeface="+mn-lt"/>
                <a:ea typeface="+mn-ea"/>
                <a:cs typeface="+mn-cs"/>
              </a:rPr>
              <a:t>，谣言准确率</a:t>
            </a:r>
            <a:r>
              <a:rPr lang="en-US" altLang="zh-CN" sz="1200" b="0" i="0" kern="1200" dirty="0" smtClean="0">
                <a:solidFill>
                  <a:schemeClr val="tx1"/>
                </a:solidFill>
                <a:latin typeface="+mn-lt"/>
                <a:ea typeface="+mn-ea"/>
                <a:cs typeface="+mn-cs"/>
              </a:rPr>
              <a:t>precision</a:t>
            </a:r>
            <a:r>
              <a:rPr lang="zh-CN" altLang="en-US" sz="1200" b="0" i="0" kern="1200" dirty="0" smtClean="0">
                <a:solidFill>
                  <a:schemeClr val="tx1"/>
                </a:solidFill>
                <a:latin typeface="+mn-lt"/>
                <a:ea typeface="+mn-ea"/>
                <a:cs typeface="+mn-cs"/>
              </a:rPr>
              <a:t>和谣言</a:t>
            </a:r>
            <a:r>
              <a:rPr lang="en-US" altLang="zh-CN" sz="1200" b="0" i="0" kern="1200" dirty="0" smtClean="0">
                <a:solidFill>
                  <a:schemeClr val="tx1"/>
                </a:solidFill>
                <a:latin typeface="+mn-lt"/>
                <a:ea typeface="+mn-ea"/>
                <a:cs typeface="+mn-cs"/>
              </a:rPr>
              <a:t>F1</a:t>
            </a:r>
            <a:r>
              <a:rPr lang="zh-CN" altLang="en-US" sz="1200" b="0" i="0" kern="1200" dirty="0" smtClean="0">
                <a:solidFill>
                  <a:schemeClr val="tx1"/>
                </a:solidFill>
                <a:latin typeface="+mn-lt"/>
                <a:ea typeface="+mn-ea"/>
                <a:cs typeface="+mn-cs"/>
              </a:rPr>
              <a:t>度量，评估方法是</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折交叉验证。（点）表中最左边一列是分类器，</a:t>
            </a:r>
            <a:r>
              <a:rPr lang="en-US" altLang="zh-CN" sz="1200" b="0" i="0" kern="1200" dirty="0" smtClean="0">
                <a:solidFill>
                  <a:schemeClr val="tx1"/>
                </a:solidFill>
                <a:latin typeface="+mn-lt"/>
                <a:ea typeface="+mn-ea"/>
                <a:cs typeface="+mn-cs"/>
              </a:rPr>
              <a:t>DT</a:t>
            </a:r>
            <a:r>
              <a:rPr lang="zh-CN" altLang="en-US" sz="1200" b="0" i="0" kern="1200" dirty="0" smtClean="0">
                <a:solidFill>
                  <a:schemeClr val="tx1"/>
                </a:solidFill>
                <a:latin typeface="+mn-lt"/>
                <a:ea typeface="+mn-ea"/>
                <a:cs typeface="+mn-cs"/>
              </a:rPr>
              <a:t>是决策树，</a:t>
            </a:r>
            <a:r>
              <a:rPr lang="en-US" altLang="zh-CN" sz="1200" b="0" i="0" kern="1200" dirty="0" smtClean="0">
                <a:solidFill>
                  <a:schemeClr val="tx1"/>
                </a:solidFill>
                <a:latin typeface="+mn-lt"/>
                <a:ea typeface="+mn-ea"/>
                <a:cs typeface="+mn-cs"/>
              </a:rPr>
              <a:t>NB</a:t>
            </a:r>
            <a:r>
              <a:rPr lang="zh-CN" altLang="en-US" sz="1200" b="0" i="0" kern="1200" dirty="0" smtClean="0">
                <a:solidFill>
                  <a:schemeClr val="tx1"/>
                </a:solidFill>
                <a:latin typeface="+mn-lt"/>
                <a:ea typeface="+mn-ea"/>
                <a:cs typeface="+mn-cs"/>
              </a:rPr>
              <a:t>是朴素贝叶斯，加了</a:t>
            </a:r>
            <a:r>
              <a:rPr lang="en-US" altLang="zh-CN" sz="1200" b="0" i="0" kern="1200" dirty="0" smtClean="0">
                <a:solidFill>
                  <a:schemeClr val="tx1"/>
                </a:solidFill>
                <a:latin typeface="+mn-lt"/>
                <a:ea typeface="+mn-ea"/>
                <a:cs typeface="+mn-cs"/>
              </a:rPr>
              <a:t>-V</a:t>
            </a:r>
            <a:r>
              <a:rPr lang="zh-CN" altLang="en-US" sz="1200" b="0" i="0" kern="1200" dirty="0" smtClean="0">
                <a:solidFill>
                  <a:schemeClr val="tx1"/>
                </a:solidFill>
                <a:latin typeface="+mn-lt"/>
                <a:ea typeface="+mn-ea"/>
                <a:cs typeface="+mn-cs"/>
              </a:rPr>
              <a:t>的是采用了多分类器共同投票的复合分类器。对于谣言检测系统，主要看的指标是最后一列的谣言</a:t>
            </a:r>
            <a:r>
              <a:rPr lang="en-US" altLang="zh-CN" sz="1200" b="0" i="0" kern="1200" dirty="0" smtClean="0">
                <a:solidFill>
                  <a:schemeClr val="tx1"/>
                </a:solidFill>
                <a:latin typeface="+mn-lt"/>
                <a:ea typeface="+mn-ea"/>
                <a:cs typeface="+mn-cs"/>
              </a:rPr>
              <a:t>F1</a:t>
            </a:r>
            <a:r>
              <a:rPr lang="zh-CN" altLang="en-US" sz="1200" b="0" i="0" kern="1200" dirty="0" smtClean="0">
                <a:solidFill>
                  <a:schemeClr val="tx1"/>
                </a:solidFill>
                <a:latin typeface="+mn-lt"/>
                <a:ea typeface="+mn-ea"/>
                <a:cs typeface="+mn-cs"/>
              </a:rPr>
              <a:t>度量。（点）表中可以看到，使用原系统</a:t>
            </a:r>
            <a:r>
              <a:rPr lang="en-US" altLang="zh-CN" sz="1200" b="0" i="0" kern="1200" dirty="0" smtClean="0">
                <a:solidFill>
                  <a:schemeClr val="tx1"/>
                </a:solidFill>
                <a:latin typeface="+mn-lt"/>
                <a:ea typeface="+mn-ea"/>
                <a:cs typeface="+mn-cs"/>
              </a:rPr>
              <a:t>15</a:t>
            </a:r>
            <a:r>
              <a:rPr lang="zh-CN" altLang="en-US" sz="1200" b="0" i="0" kern="1200" dirty="0" smtClean="0">
                <a:solidFill>
                  <a:schemeClr val="tx1"/>
                </a:solidFill>
                <a:latin typeface="+mn-lt"/>
                <a:ea typeface="+mn-ea"/>
                <a:cs typeface="+mn-cs"/>
              </a:rPr>
              <a:t>类或新系统全</a:t>
            </a:r>
            <a:r>
              <a:rPr lang="en-US" altLang="zh-CN" sz="1200" b="0" i="0" kern="1200" dirty="0" smtClean="0">
                <a:solidFill>
                  <a:schemeClr val="tx1"/>
                </a:solidFill>
                <a:latin typeface="+mn-lt"/>
                <a:ea typeface="+mn-ea"/>
                <a:cs typeface="+mn-cs"/>
              </a:rPr>
              <a:t>45</a:t>
            </a:r>
            <a:r>
              <a:rPr lang="zh-CN" altLang="en-US" sz="1200" b="0" i="0" kern="1200" dirty="0" smtClean="0">
                <a:solidFill>
                  <a:schemeClr val="tx1"/>
                </a:solidFill>
                <a:latin typeface="+mn-lt"/>
                <a:ea typeface="+mn-ea"/>
                <a:cs typeface="+mn-cs"/>
              </a:rPr>
              <a:t>类特征的表现都不好，而引入了各类特征选择技术后，</a:t>
            </a:r>
            <a:r>
              <a:rPr lang="en-US" altLang="zh-CN" sz="1200" b="0" i="0" kern="1200" dirty="0" smtClean="0">
                <a:solidFill>
                  <a:schemeClr val="tx1"/>
                </a:solidFill>
                <a:latin typeface="+mn-lt"/>
                <a:ea typeface="+mn-ea"/>
                <a:cs typeface="+mn-cs"/>
              </a:rPr>
              <a:t>F1</a:t>
            </a:r>
            <a:r>
              <a:rPr lang="zh-CN" altLang="en-US" sz="1200" b="0" i="0" kern="1200" dirty="0" smtClean="0">
                <a:solidFill>
                  <a:schemeClr val="tx1"/>
                </a:solidFill>
                <a:latin typeface="+mn-lt"/>
                <a:ea typeface="+mn-ea"/>
                <a:cs typeface="+mn-cs"/>
              </a:rPr>
              <a:t>度量有了明显的提高，说明改进方案的有效性。（点）而本文提出的浮动包装器特征选择技术，其表现在两类分类器中排名第一和第三，（点）排名第一时比第二名反向搜索的包装器还要高不少，证明浮动包装器在分类任务中有一定的优势。（点）而多分类器共同投票技术，在分类任务下表现很好，虽然有时不如极少数优秀的子分类器，但比绝大部分子分类器准确率更高，而且高很多。</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87910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而实验二更贴近真实应用场景，其任务是可疑度排名。（点三下）使用的数据集是完整的埃博拉数据集。评估指标是</a:t>
            </a:r>
            <a:r>
              <a:rPr lang="en-US" altLang="zh-CN" sz="1200" b="0" i="0" kern="1200" dirty="0" smtClean="0">
                <a:solidFill>
                  <a:schemeClr val="tx1"/>
                </a:solidFill>
                <a:latin typeface="+mn-lt"/>
                <a:ea typeface="+mn-ea"/>
                <a:cs typeface="+mn-cs"/>
              </a:rPr>
              <a:t>Top-N</a:t>
            </a:r>
            <a:r>
              <a:rPr lang="zh-CN" altLang="en-US" sz="1200" b="0" i="0" kern="1200" dirty="0" smtClean="0">
                <a:solidFill>
                  <a:schemeClr val="tx1"/>
                </a:solidFill>
                <a:latin typeface="+mn-lt"/>
                <a:ea typeface="+mn-ea"/>
                <a:cs typeface="+mn-cs"/>
              </a:rPr>
              <a:t>准确率。（点）对实验表格我们可以先直接关注最后一列的</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准确率。（点）同样，使用原系统</a:t>
            </a:r>
            <a:r>
              <a:rPr lang="en-US" altLang="zh-CN" sz="1200" b="0" i="0" kern="1200" dirty="0" smtClean="0">
                <a:solidFill>
                  <a:schemeClr val="tx1"/>
                </a:solidFill>
                <a:latin typeface="+mn-lt"/>
                <a:ea typeface="+mn-ea"/>
                <a:cs typeface="+mn-cs"/>
              </a:rPr>
              <a:t>15</a:t>
            </a:r>
            <a:r>
              <a:rPr lang="zh-CN" altLang="en-US" sz="1200" b="0" i="0" kern="1200" dirty="0" smtClean="0">
                <a:solidFill>
                  <a:schemeClr val="tx1"/>
                </a:solidFill>
                <a:latin typeface="+mn-lt"/>
                <a:ea typeface="+mn-ea"/>
                <a:cs typeface="+mn-cs"/>
              </a:rPr>
              <a:t>类或新系统全</a:t>
            </a:r>
            <a:r>
              <a:rPr lang="en-US" altLang="zh-CN" sz="1200" b="0" i="0" kern="1200" dirty="0" smtClean="0">
                <a:solidFill>
                  <a:schemeClr val="tx1"/>
                </a:solidFill>
                <a:latin typeface="+mn-lt"/>
                <a:ea typeface="+mn-ea"/>
                <a:cs typeface="+mn-cs"/>
              </a:rPr>
              <a:t>45</a:t>
            </a:r>
            <a:r>
              <a:rPr lang="zh-CN" altLang="en-US" sz="1200" b="0" i="0" kern="1200" dirty="0" smtClean="0">
                <a:solidFill>
                  <a:schemeClr val="tx1"/>
                </a:solidFill>
                <a:latin typeface="+mn-lt"/>
                <a:ea typeface="+mn-ea"/>
                <a:cs typeface="+mn-cs"/>
              </a:rPr>
              <a:t>类特征的</a:t>
            </a:r>
            <a:r>
              <a:rPr lang="zh-CN" altLang="en-US" sz="1200" b="0" i="0" kern="1200" dirty="0" smtClean="0">
                <a:solidFill>
                  <a:schemeClr val="tx1"/>
                </a:solidFill>
                <a:latin typeface="+mn-lt"/>
                <a:ea typeface="+mn-ea"/>
                <a:cs typeface="+mn-cs"/>
              </a:rPr>
              <a:t>表现都不好，而加入了各类特征选择技术后，</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a:t>
            </a:r>
            <a:r>
              <a:rPr lang="zh-CN" altLang="en-US" sz="1200" b="0" i="0" kern="1200" dirty="0" smtClean="0">
                <a:solidFill>
                  <a:schemeClr val="tx1"/>
                </a:solidFill>
                <a:latin typeface="+mn-lt"/>
                <a:ea typeface="+mn-ea"/>
                <a:cs typeface="+mn-cs"/>
              </a:rPr>
              <a:t>有了明显提高。（点）而本文提出的浮动包装器特征选择技术，在两种分类器下分别排名第一和第二，并且比落后于它的其它特征选择技术高不少。至于</a:t>
            </a:r>
            <a:r>
              <a:rPr lang="zh-CN" altLang="en-US" sz="1200" b="0" i="0" kern="1200" dirty="0" smtClean="0">
                <a:solidFill>
                  <a:schemeClr val="tx1"/>
                </a:solidFill>
                <a:latin typeface="+mn-lt"/>
                <a:ea typeface="+mn-ea"/>
                <a:cs typeface="+mn-cs"/>
              </a:rPr>
              <a:t>多分类器投票排名方案，本实验充分显示</a:t>
            </a:r>
            <a:r>
              <a:rPr lang="zh-CN" altLang="en-US" sz="1200" b="0" i="0" kern="1200" dirty="0" smtClean="0">
                <a:solidFill>
                  <a:schemeClr val="tx1"/>
                </a:solidFill>
                <a:latin typeface="+mn-lt"/>
                <a:ea typeface="+mn-ea"/>
                <a:cs typeface="+mn-cs"/>
              </a:rPr>
              <a:t>了其优越性。（点）无论是利用了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决策树共同排名，</a:t>
            </a:r>
            <a:r>
              <a:rPr lang="zh-CN" altLang="en-US" sz="1200" b="0" i="0" kern="1200" dirty="0" smtClean="0">
                <a:solidFill>
                  <a:schemeClr val="tx1"/>
                </a:solidFill>
                <a:latin typeface="+mn-lt"/>
                <a:ea typeface="+mn-ea"/>
                <a:cs typeface="+mn-cs"/>
              </a:rPr>
              <a:t>还是</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朴素贝</a:t>
            </a:r>
            <a:r>
              <a:rPr lang="zh-CN" altLang="en-US" sz="1200" b="0" i="0" kern="1200" dirty="0" smtClean="0">
                <a:solidFill>
                  <a:schemeClr val="tx1"/>
                </a:solidFill>
                <a:latin typeface="+mn-lt"/>
                <a:ea typeface="+mn-ea"/>
                <a:cs typeface="+mn-cs"/>
              </a:rPr>
              <a:t>叶斯共同排名，他们比其它方案的</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准确率都要</a:t>
            </a:r>
            <a:r>
              <a:rPr lang="zh-CN" altLang="en-US" sz="1200" b="0" i="0" kern="1200" dirty="0" smtClean="0">
                <a:solidFill>
                  <a:schemeClr val="tx1"/>
                </a:solidFill>
                <a:latin typeface="+mn-lt"/>
                <a:ea typeface="+mn-ea"/>
                <a:cs typeface="+mn-cs"/>
              </a:rPr>
              <a:t>高很多。（点）另外</a:t>
            </a:r>
            <a:r>
              <a:rPr lang="zh-CN" altLang="en-US" sz="1200" b="0" i="0" kern="1200" dirty="0" smtClean="0">
                <a:solidFill>
                  <a:schemeClr val="tx1"/>
                </a:solidFill>
                <a:latin typeface="+mn-lt"/>
                <a:ea typeface="+mn-ea"/>
                <a:cs typeface="+mn-cs"/>
              </a:rPr>
              <a:t>值得注意的是他们的</a:t>
            </a:r>
            <a:r>
              <a:rPr lang="en-US" altLang="zh-CN" sz="1200" b="0" i="0" kern="1200" dirty="0" smtClean="0">
                <a:solidFill>
                  <a:schemeClr val="tx1"/>
                </a:solidFill>
                <a:latin typeface="+mn-lt"/>
                <a:ea typeface="+mn-ea"/>
                <a:cs typeface="+mn-cs"/>
              </a:rPr>
              <a:t>Top-20</a:t>
            </a:r>
            <a:r>
              <a:rPr lang="zh-CN" altLang="en-US" sz="1200" b="0" i="0" kern="1200" dirty="0" smtClean="0">
                <a:solidFill>
                  <a:schemeClr val="tx1"/>
                </a:solidFill>
                <a:latin typeface="+mn-lt"/>
                <a:ea typeface="+mn-ea"/>
                <a:cs typeface="+mn-cs"/>
              </a:rPr>
              <a:t>准确率都很高</a:t>
            </a:r>
            <a:r>
              <a:rPr lang="zh-CN" altLang="en-US" sz="1200" b="0" i="0" kern="1200" dirty="0" smtClean="0">
                <a:solidFill>
                  <a:schemeClr val="tx1"/>
                </a:solidFill>
                <a:latin typeface="+mn-lt"/>
                <a:ea typeface="+mn-ea"/>
                <a:cs typeface="+mn-cs"/>
              </a:rPr>
              <a:t>，其中使用了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决策树</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朴素贝叶斯</a:t>
            </a:r>
            <a:r>
              <a:rPr lang="zh-CN" altLang="en-US" sz="1200" b="0" i="0" kern="1200" dirty="0" smtClean="0">
                <a:solidFill>
                  <a:schemeClr val="tx1"/>
                </a:solidFill>
                <a:latin typeface="+mn-lt"/>
                <a:ea typeface="+mn-ea"/>
                <a:cs typeface="+mn-cs"/>
              </a:rPr>
              <a:t>的排名方案，</a:t>
            </a:r>
            <a:r>
              <a:rPr lang="en-US" altLang="zh-CN" sz="1200" b="0" i="0" kern="1200" dirty="0" smtClean="0">
                <a:solidFill>
                  <a:schemeClr val="tx1"/>
                </a:solidFill>
                <a:latin typeface="+mn-lt"/>
                <a:ea typeface="+mn-ea"/>
                <a:cs typeface="+mn-cs"/>
              </a:rPr>
              <a:t>Top-20</a:t>
            </a:r>
            <a:r>
              <a:rPr lang="zh-CN" altLang="en-US" sz="1200" b="0" i="0" kern="1200" dirty="0" smtClean="0">
                <a:solidFill>
                  <a:schemeClr val="tx1"/>
                </a:solidFill>
                <a:latin typeface="+mn-lt"/>
                <a:ea typeface="+mn-ea"/>
                <a:cs typeface="+mn-cs"/>
              </a:rPr>
              <a:t>谣言准确率更是高达</a:t>
            </a:r>
            <a:r>
              <a:rPr lang="en-US" altLang="zh-CN" sz="1200" b="0" i="0" kern="1200" dirty="0" smtClean="0">
                <a:solidFill>
                  <a:schemeClr val="tx1"/>
                </a:solidFill>
                <a:latin typeface="+mn-lt"/>
                <a:ea typeface="+mn-ea"/>
                <a:cs typeface="+mn-cs"/>
              </a:rPr>
              <a:t>90%</a:t>
            </a:r>
            <a:r>
              <a:rPr lang="zh-CN" altLang="en-US" sz="1200" b="0" i="0" kern="1200" dirty="0" smtClean="0">
                <a:solidFill>
                  <a:schemeClr val="tx1"/>
                </a:solidFill>
                <a:latin typeface="+mn-lt"/>
                <a:ea typeface="+mn-ea"/>
                <a:cs typeface="+mn-cs"/>
              </a:rPr>
              <a:t>。这并不是偶然，而是多分类器投票排名方案有助于</a:t>
            </a:r>
            <a:r>
              <a:rPr lang="zh-CN" altLang="en-US" sz="1200" b="0" i="0" kern="1200" dirty="0" smtClean="0">
                <a:solidFill>
                  <a:schemeClr val="tx1"/>
                </a:solidFill>
                <a:latin typeface="+mn-lt"/>
                <a:ea typeface="+mn-ea"/>
                <a:cs typeface="+mn-cs"/>
              </a:rPr>
              <a:t>将可疑</a:t>
            </a:r>
            <a:r>
              <a:rPr lang="zh-CN" altLang="en-US" sz="1200" b="0" i="0" kern="1200" dirty="0" smtClean="0">
                <a:solidFill>
                  <a:schemeClr val="tx1"/>
                </a:solidFill>
                <a:latin typeface="+mn-lt"/>
                <a:ea typeface="+mn-ea"/>
                <a:cs typeface="+mn-cs"/>
              </a:rPr>
              <a:t>度较高</a:t>
            </a:r>
            <a:r>
              <a:rPr lang="zh-CN" altLang="en-US" sz="1200" b="0" i="0" kern="1200" dirty="0" smtClean="0">
                <a:solidFill>
                  <a:schemeClr val="tx1"/>
                </a:solidFill>
                <a:latin typeface="+mn-lt"/>
                <a:ea typeface="+mn-ea"/>
                <a:cs typeface="+mn-cs"/>
              </a:rPr>
              <a:t>的真谣言，通过投票重新排</a:t>
            </a:r>
            <a:r>
              <a:rPr lang="zh-CN" altLang="en-US" sz="1200" b="0" i="0" kern="1200" dirty="0" smtClean="0">
                <a:solidFill>
                  <a:schemeClr val="tx1"/>
                </a:solidFill>
                <a:latin typeface="+mn-lt"/>
                <a:ea typeface="+mn-ea"/>
                <a:cs typeface="+mn-cs"/>
              </a:rPr>
              <a:t>在最前面，</a:t>
            </a:r>
            <a:r>
              <a:rPr lang="zh-CN" altLang="en-US" sz="1200" b="0" i="0" kern="1200" dirty="0" smtClean="0">
                <a:solidFill>
                  <a:schemeClr val="tx1"/>
                </a:solidFill>
                <a:latin typeface="+mn-lt"/>
                <a:ea typeface="+mn-ea"/>
                <a:cs typeface="+mn-cs"/>
              </a:rPr>
              <a:t>这与“集体决策”</a:t>
            </a:r>
            <a:r>
              <a:rPr lang="zh-CN" altLang="en-US" sz="1200" b="0" i="0" kern="1200" dirty="0" smtClean="0">
                <a:solidFill>
                  <a:schemeClr val="tx1"/>
                </a:solidFill>
                <a:latin typeface="+mn-lt"/>
                <a:ea typeface="+mn-ea"/>
                <a:cs typeface="+mn-cs"/>
              </a:rPr>
              <a:t>和“抹消偏见”</a:t>
            </a:r>
            <a:r>
              <a:rPr lang="zh-CN" altLang="en-US" sz="1200" b="0" i="0" kern="1200" dirty="0" smtClean="0">
                <a:solidFill>
                  <a:schemeClr val="tx1"/>
                </a:solidFill>
                <a:latin typeface="+mn-lt"/>
                <a:ea typeface="+mn-ea"/>
                <a:cs typeface="+mn-cs"/>
              </a:rPr>
              <a:t>有关。</a:t>
            </a:r>
            <a:r>
              <a:rPr lang="zh-CN" altLang="en-US" sz="1200" b="0" i="0" kern="1200" dirty="0" smtClean="0">
                <a:solidFill>
                  <a:schemeClr val="tx1"/>
                </a:solidFill>
                <a:latin typeface="+mn-lt"/>
                <a:ea typeface="+mn-ea"/>
                <a:cs typeface="+mn-cs"/>
              </a:rPr>
              <a:t>这种改变候选谣言分布的特性非常有利于系统的真实应用</a:t>
            </a:r>
            <a:r>
              <a:rPr lang="zh-CN" altLang="en-US" sz="1200" b="0" i="0" kern="1200" dirty="0" smtClean="0">
                <a:solidFill>
                  <a:schemeClr val="tx1"/>
                </a:solidFill>
                <a:latin typeface="+mn-lt"/>
                <a:ea typeface="+mn-ea"/>
                <a:cs typeface="+mn-cs"/>
              </a:rPr>
              <a:t>场景：由于人力、时间有限，对候选消息仅能人工审核排</a:t>
            </a:r>
            <a:r>
              <a:rPr lang="zh-CN" altLang="en-US" sz="1200" b="0" i="0" kern="1200" dirty="0" smtClean="0">
                <a:solidFill>
                  <a:schemeClr val="tx1"/>
                </a:solidFill>
                <a:latin typeface="+mn-lt"/>
                <a:ea typeface="+mn-ea"/>
                <a:cs typeface="+mn-cs"/>
              </a:rPr>
              <a:t>在最前面</a:t>
            </a:r>
            <a:r>
              <a:rPr lang="zh-CN" altLang="en-US" sz="1200" b="0" i="0" kern="1200" dirty="0" smtClean="0">
                <a:solidFill>
                  <a:schemeClr val="tx1"/>
                </a:solidFill>
                <a:latin typeface="+mn-lt"/>
                <a:ea typeface="+mn-ea"/>
                <a:cs typeface="+mn-cs"/>
              </a:rPr>
              <a:t>的一些，</a:t>
            </a:r>
            <a:r>
              <a:rPr lang="zh-CN" altLang="en-US" sz="1200" b="0" i="0" kern="1200" dirty="0" smtClean="0">
                <a:solidFill>
                  <a:schemeClr val="tx1"/>
                </a:solidFill>
                <a:latin typeface="+mn-lt"/>
                <a:ea typeface="+mn-ea"/>
                <a:cs typeface="+mn-cs"/>
              </a:rPr>
              <a:t>因此这部分消息的准确率越高</a:t>
            </a:r>
            <a:r>
              <a:rPr lang="zh-CN" altLang="en-US" sz="1200" b="0" i="0" kern="1200" dirty="0" smtClean="0">
                <a:solidFill>
                  <a:schemeClr val="tx1"/>
                </a:solidFill>
                <a:latin typeface="+mn-lt"/>
                <a:ea typeface="+mn-ea"/>
                <a:cs typeface="+mn-cs"/>
              </a:rPr>
              <a:t>，越能提高审核效率。所以说新的排名方法有利于</a:t>
            </a:r>
            <a:r>
              <a:rPr lang="zh-CN" altLang="en-US" sz="1200" b="0" i="0" kern="1200" dirty="0" smtClean="0">
                <a:solidFill>
                  <a:schemeClr val="tx1"/>
                </a:solidFill>
                <a:latin typeface="+mn-lt"/>
                <a:ea typeface="+mn-ea"/>
                <a:cs typeface="+mn-cs"/>
              </a:rPr>
              <a:t>提高系统的实用性。</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785048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（点三下）最后，本文检查了系统检测出的谣言实例。这些谣言的</a:t>
            </a:r>
            <a:r>
              <a:rPr lang="zh-CN" altLang="en-US" sz="1200" b="0" i="0" kern="1200" baseline="0" dirty="0" smtClean="0">
                <a:solidFill>
                  <a:schemeClr val="tx1"/>
                </a:solidFill>
                <a:latin typeface="+mn-lt"/>
                <a:ea typeface="+mn-ea"/>
                <a:cs typeface="+mn-cs"/>
              </a:rPr>
              <a:t>范围</a:t>
            </a:r>
            <a:r>
              <a:rPr lang="zh-CN" altLang="zh-CN" sz="1200" kern="1200" dirty="0" smtClean="0">
                <a:solidFill>
                  <a:schemeClr val="tx1"/>
                </a:solidFill>
                <a:effectLst/>
                <a:latin typeface="+mn-lt"/>
                <a:ea typeface="+mn-ea"/>
                <a:cs typeface="+mn-cs"/>
              </a:rPr>
              <a:t>广阔：</a:t>
            </a:r>
            <a:r>
              <a:rPr lang="zh-CN" altLang="zh-CN" sz="1200" kern="1200" dirty="0" smtClean="0">
                <a:solidFill>
                  <a:schemeClr val="tx1"/>
                </a:solidFill>
                <a:effectLst/>
                <a:latin typeface="+mn-lt"/>
                <a:ea typeface="+mn-ea"/>
                <a:cs typeface="+mn-cs"/>
              </a:rPr>
              <a:t>有关于体育</a:t>
            </a:r>
            <a:r>
              <a:rPr lang="zh-CN" altLang="zh-CN" sz="1200" kern="1200" dirty="0" smtClean="0">
                <a:solidFill>
                  <a:schemeClr val="tx1"/>
                </a:solidFill>
                <a:effectLst/>
                <a:latin typeface="+mn-lt"/>
                <a:ea typeface="+mn-ea"/>
                <a:cs typeface="+mn-cs"/>
              </a:rPr>
              <a:t>明星感染埃博拉</a:t>
            </a:r>
            <a:r>
              <a:rPr lang="zh-CN" altLang="zh-CN" sz="1200" kern="1200" dirty="0" smtClean="0">
                <a:solidFill>
                  <a:schemeClr val="tx1"/>
                </a:solidFill>
                <a:effectLst/>
                <a:latin typeface="+mn-lt"/>
                <a:ea typeface="+mn-ea"/>
                <a:cs typeface="+mn-cs"/>
              </a:rPr>
              <a:t>病毒</a:t>
            </a:r>
            <a:r>
              <a:rPr lang="zh-CN" altLang="en-US" sz="1200" kern="1200" dirty="0" smtClean="0">
                <a:solidFill>
                  <a:schemeClr val="tx1"/>
                </a:solidFill>
                <a:effectLst/>
                <a:latin typeface="+mn-lt"/>
                <a:ea typeface="+mn-ea"/>
                <a:cs typeface="+mn-cs"/>
              </a:rPr>
              <a:t>的谣言</a:t>
            </a:r>
            <a:r>
              <a:rPr lang="zh-CN"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有关于某地区出现埃博拉病例</a:t>
            </a:r>
            <a:r>
              <a:rPr lang="zh-CN" altLang="zh-CN" sz="1200" kern="1200" dirty="0" smtClean="0">
                <a:solidFill>
                  <a:schemeClr val="tx1"/>
                </a:solidFill>
                <a:effectLst/>
                <a:latin typeface="+mn-lt"/>
                <a:ea typeface="+mn-ea"/>
                <a:cs typeface="+mn-cs"/>
              </a:rPr>
              <a:t>的</a:t>
            </a:r>
            <a:r>
              <a:rPr lang="zh-CN" altLang="en-US" sz="1200" kern="1200" dirty="0" smtClean="0">
                <a:solidFill>
                  <a:schemeClr val="tx1"/>
                </a:solidFill>
                <a:effectLst/>
                <a:latin typeface="+mn-lt"/>
                <a:ea typeface="+mn-ea"/>
                <a:cs typeface="+mn-cs"/>
              </a:rPr>
              <a:t>谣言等等</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检测范围的广阔进一步说明本系统是一项相当实用的谣言检测技术。以上是第五章的全部。</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671707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（点）第六章，总结与展望。这里仅进行总结</a:t>
            </a:r>
            <a:r>
              <a:rPr lang="zh-CN" altLang="en-US" sz="1200" b="0" i="0" kern="1200" dirty="0" smtClean="0">
                <a:solidFill>
                  <a:schemeClr val="tx1"/>
                </a:solidFill>
                <a:latin typeface="+mn-lt"/>
                <a:ea typeface="+mn-ea"/>
                <a:cs typeface="+mn-cs"/>
                <a:sym typeface="Wingdings" panose="05000000000000000000" pitchFamily="2" charset="2"/>
              </a:rPr>
              <a:t>（点）</a:t>
            </a:r>
            <a:r>
              <a:rPr lang="zh-CN" altLang="en-US" sz="1200" b="0" i="0" kern="1200" dirty="0" smtClean="0">
                <a:solidFill>
                  <a:schemeClr val="tx1"/>
                </a:solidFill>
                <a:latin typeface="+mn-lt"/>
                <a:ea typeface="+mn-ea"/>
                <a:cs typeface="+mn-cs"/>
              </a:rPr>
              <a:t>本文基于一个已有的谣言检测系统，对它的两点不足进行改进，（点）改进方案第一部分，话题聚类中讨论了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度量，引入了加权相似度，讨论了权重配比方案；（点）方案第二部分在可疑度排名上引入了更多特征和特征选择技术，提出了一种新的特征选择方法和一种新的可疑度排名方法。（点）大量实验论证了本文改进方案和新方法的有效性与实用性。</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pPr/>
              <a:t>15</a:t>
            </a:fld>
            <a:endParaRPr lang="en-US"/>
          </a:p>
        </p:txBody>
      </p:sp>
    </p:spTree>
    <p:extLst>
      <p:ext uri="{BB962C8B-B14F-4D97-AF65-F5344CB8AC3E}">
        <p14:creationId xmlns:p14="http://schemas.microsoft.com/office/powerpoint/2010/main" val="1544347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以上就是我答辩的全部内容，欢迎提问。</a:t>
            </a:r>
            <a:endParaRPr lang="zh-CN" altLang="en-US" dirty="0"/>
          </a:p>
        </p:txBody>
      </p:sp>
      <p:sp>
        <p:nvSpPr>
          <p:cNvPr id="4" name="灯片编号占位符 3"/>
          <p:cNvSpPr>
            <a:spLocks noGrp="1"/>
          </p:cNvSpPr>
          <p:nvPr>
            <p:ph type="sldNum" sz="quarter" idx="10"/>
          </p:nvPr>
        </p:nvSpPr>
        <p:spPr/>
        <p:txBody>
          <a:bodyPr/>
          <a:lstStyle/>
          <a:p>
            <a:fld id="{9D072F31-4FCB-4D0A-9E1D-8DFC8F5310C9}" type="slidenum">
              <a:rPr lang="en-US" smtClean="0"/>
              <a:pPr/>
              <a:t>16</a:t>
            </a:fld>
            <a:endParaRPr lang="en-US"/>
          </a:p>
        </p:txBody>
      </p:sp>
    </p:spTree>
    <p:extLst>
      <p:ext uri="{BB962C8B-B14F-4D97-AF65-F5344CB8AC3E}">
        <p14:creationId xmlns:p14="http://schemas.microsoft.com/office/powerpoint/2010/main" val="2802784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第一章，引言。在这一章，本文主要介绍了社交网络中的谣言和谣言检测技术，以及此类技术面临的两个挑战。第一，此类技术检测出的谣言候选消息，它们讨论相同话题的重复率过高。由于实际应用中检测出来的候选消息还需要人工审核，看是不是真谣言，然后才能进行辟谣或者追责。如果检测出来的很多候选消息讨论的是一个谣言话题，那么审查员将重复审核这些话题，这将大大增加审核的时间成本。因此，理想的情况是检测出的每一类候选消息代表一个候选的话题。而第二个挑战，就是谣言检测技术的准确率不高。</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pPr/>
              <a:t>2</a:t>
            </a:fld>
            <a:endParaRPr lang="en-US"/>
          </a:p>
        </p:txBody>
      </p:sp>
    </p:spTree>
    <p:extLst>
      <p:ext uri="{BB962C8B-B14F-4D97-AF65-F5344CB8AC3E}">
        <p14:creationId xmlns:p14="http://schemas.microsoft.com/office/powerpoint/2010/main" val="178164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第二章介绍了本文的检测方法。本文基于一个已有工作的谣言检测系统对其进行了提高和改进。经过分析，原系统在设计原理上就不可避免地会引起刚刚我谈到的两个问题。本文针对这两个问题分别提出了改进方案：对候选消息重复率过高这个问题，本文的改进是对检测出的候选进行重新的话题聚类；对检测准确率不高的问题，本文的改进是引入更多的消息特征，并使用特征选择技术挑选出有用的特征组合，提高分类器的准确率，另外原系统是基于可疑度排名的方法检测出最可疑的消息，将它们作为谣言候选消息，对此本文提出了新的可疑度排名方案来提高系统的检测准确率。</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200837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第三章，阐述了本文第一个改进方案，话题聚类。（点）本文尝试了</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种聚类方法，并从原理和实验的角度论证了层级聚类法在社交网络中的话题聚类的优越性。（点）聚类算法依赖于消息的相似度度量，本文探讨了什么样的相似度度量适合于社交网络的话题聚类，并讨论了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种相似度。（点两下）第一，本文提出了时间相似度，公式如右，</a:t>
            </a:r>
            <a:r>
              <a:rPr lang="en-US" altLang="zh-CN" sz="1200" b="0" i="0" kern="1200" dirty="0" smtClean="0">
                <a:solidFill>
                  <a:schemeClr val="tx1"/>
                </a:solidFill>
                <a:latin typeface="+mn-lt"/>
                <a:ea typeface="+mn-ea"/>
                <a:cs typeface="+mn-cs"/>
              </a:rPr>
              <a:t>delta t</a:t>
            </a:r>
            <a:r>
              <a:rPr lang="zh-CN" altLang="en-US" sz="1200" b="0" i="0" kern="1200" dirty="0" smtClean="0">
                <a:solidFill>
                  <a:schemeClr val="tx1"/>
                </a:solidFill>
                <a:latin typeface="+mn-lt"/>
                <a:ea typeface="+mn-ea"/>
                <a:cs typeface="+mn-cs"/>
              </a:rPr>
              <a:t>是两消息的发布时间间隔，</a:t>
            </a:r>
            <a:r>
              <a:rPr lang="en-US" altLang="zh-CN" sz="1200" b="0" i="0" kern="1200" dirty="0" err="1" smtClean="0">
                <a:solidFill>
                  <a:schemeClr val="tx1"/>
                </a:solidFill>
                <a:latin typeface="+mn-lt"/>
                <a:ea typeface="+mn-ea"/>
                <a:cs typeface="+mn-cs"/>
              </a:rPr>
              <a:t>tao</a:t>
            </a:r>
            <a:r>
              <a:rPr lang="zh-CN" altLang="en-US" sz="1200" b="0" i="0" kern="1200" dirty="0" smtClean="0">
                <a:solidFill>
                  <a:schemeClr val="tx1"/>
                </a:solidFill>
                <a:latin typeface="+mn-lt"/>
                <a:ea typeface="+mn-ea"/>
                <a:cs typeface="+mn-cs"/>
              </a:rPr>
              <a:t>是相似度半衰期，指数衰减的设计思想是，社交网络中讨论同一个谣言话题的消息应该是集中爆发的，发布时间应该非常接近。（点两下）第二，本文提出了用户互动的相似度，当两则消息</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了同一个用户，或者它们一个消息</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另一个消息的作者，认为他们的消息间产生了互动，消息相似度较高。除此以外，本文提出还应该考虑消息的话题标签</a:t>
            </a:r>
            <a:r>
              <a:rPr lang="en-US" altLang="zh-CN" sz="1200" b="0" i="0" kern="1200" dirty="0" smtClean="0">
                <a:solidFill>
                  <a:schemeClr val="tx1"/>
                </a:solidFill>
                <a:latin typeface="+mn-lt"/>
                <a:ea typeface="+mn-ea"/>
                <a:cs typeface="+mn-cs"/>
              </a:rPr>
              <a:t>hashtag</a:t>
            </a:r>
            <a:r>
              <a:rPr lang="zh-CN" altLang="en-US" sz="1200" b="0" i="0" kern="1200" dirty="0" smtClean="0">
                <a:solidFill>
                  <a:schemeClr val="tx1"/>
                </a:solidFill>
                <a:latin typeface="+mn-lt"/>
                <a:ea typeface="+mn-ea"/>
                <a:cs typeface="+mn-cs"/>
              </a:rPr>
              <a:t>相似度（点四下），命名实体的相似度，单词集合的</a:t>
            </a:r>
            <a:r>
              <a:rPr lang="en-US" altLang="zh-CN" sz="1200" b="0" i="0" kern="1200" dirty="0" err="1" smtClean="0">
                <a:solidFill>
                  <a:schemeClr val="tx1"/>
                </a:solidFill>
                <a:latin typeface="+mn-lt"/>
                <a:ea typeface="+mn-ea"/>
                <a:cs typeface="+mn-cs"/>
              </a:rPr>
              <a:t>jaccard</a:t>
            </a:r>
            <a:r>
              <a:rPr lang="zh-CN" altLang="en-US" sz="1200" b="0" i="0" kern="1200" dirty="0" smtClean="0">
                <a:solidFill>
                  <a:schemeClr val="tx1"/>
                </a:solidFill>
                <a:latin typeface="+mn-lt"/>
                <a:ea typeface="+mn-ea"/>
                <a:cs typeface="+mn-cs"/>
              </a:rPr>
              <a:t>相似度，和</a:t>
            </a:r>
            <a:r>
              <a:rPr lang="en-US" altLang="zh-CN" sz="1200" b="0" i="0" kern="1200" dirty="0" err="1" smtClean="0">
                <a:solidFill>
                  <a:schemeClr val="tx1"/>
                </a:solidFill>
                <a:latin typeface="+mn-lt"/>
                <a:ea typeface="+mn-ea"/>
                <a:cs typeface="+mn-cs"/>
              </a:rPr>
              <a:t>tf-idf</a:t>
            </a:r>
            <a:r>
              <a:rPr lang="zh-CN" altLang="en-US" sz="1200" b="0" i="0" kern="1200" dirty="0" smtClean="0">
                <a:solidFill>
                  <a:schemeClr val="tx1"/>
                </a:solidFill>
                <a:latin typeface="+mn-lt"/>
                <a:ea typeface="+mn-ea"/>
                <a:cs typeface="+mn-cs"/>
              </a:rPr>
              <a:t>这个比较有效的文本相似度。（点两下）最终本文提出应当使用加权平均的方式，将这</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种因素结合考虑，成为加权相似度。</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482136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（点两下）本文实验使用的是推特埃博拉病毒相关的消息集，共有</a:t>
            </a:r>
            <a:r>
              <a:rPr lang="en-US" altLang="zh-CN" sz="1200" b="0" i="0" kern="1200" dirty="0" smtClean="0">
                <a:solidFill>
                  <a:schemeClr val="tx1"/>
                </a:solidFill>
                <a:latin typeface="+mn-lt"/>
                <a:ea typeface="+mn-ea"/>
                <a:cs typeface="+mn-cs"/>
              </a:rPr>
              <a:t>1700</a:t>
            </a:r>
            <a:r>
              <a:rPr lang="zh-CN" altLang="en-US" sz="1200" b="0" i="0" kern="1200" dirty="0" smtClean="0">
                <a:solidFill>
                  <a:schemeClr val="tx1"/>
                </a:solidFill>
                <a:latin typeface="+mn-lt"/>
                <a:ea typeface="+mn-ea"/>
                <a:cs typeface="+mn-cs"/>
              </a:rPr>
              <a:t>万条消息，时间跨度为</a:t>
            </a:r>
            <a:r>
              <a:rPr lang="en-US" altLang="zh-CN" sz="1200" b="0" i="0" kern="1200" dirty="0" smtClean="0">
                <a:solidFill>
                  <a:schemeClr val="tx1"/>
                </a:solidFill>
                <a:latin typeface="+mn-lt"/>
                <a:ea typeface="+mn-ea"/>
                <a:cs typeface="+mn-cs"/>
              </a:rPr>
              <a:t>06</a:t>
            </a:r>
            <a:r>
              <a:rPr lang="zh-CN" altLang="en-US" sz="1200" b="0" i="0" kern="1200" dirty="0" smtClean="0">
                <a:solidFill>
                  <a:schemeClr val="tx1"/>
                </a:solidFill>
                <a:latin typeface="+mn-lt"/>
                <a:ea typeface="+mn-ea"/>
                <a:cs typeface="+mn-cs"/>
              </a:rPr>
              <a:t>年到</a:t>
            </a:r>
            <a:r>
              <a:rPr lang="en-US" altLang="zh-CN" sz="1200" b="0" i="0" kern="1200" dirty="0" smtClean="0">
                <a:solidFill>
                  <a:schemeClr val="tx1"/>
                </a:solidFill>
                <a:latin typeface="+mn-lt"/>
                <a:ea typeface="+mn-ea"/>
                <a:cs typeface="+mn-cs"/>
              </a:rPr>
              <a:t>16</a:t>
            </a:r>
            <a:r>
              <a:rPr lang="zh-CN" altLang="en-US" sz="1200" b="0" i="0" kern="1200" dirty="0" smtClean="0">
                <a:solidFill>
                  <a:schemeClr val="tx1"/>
                </a:solidFill>
                <a:latin typeface="+mn-lt"/>
                <a:ea typeface="+mn-ea"/>
                <a:cs typeface="+mn-cs"/>
              </a:rPr>
              <a:t>年的十年。（点）由于消息比较集中于</a:t>
            </a:r>
            <a:r>
              <a:rPr lang="en-US" altLang="zh-CN" sz="1200" b="0" i="0" kern="1200" dirty="0" smtClean="0">
                <a:solidFill>
                  <a:schemeClr val="tx1"/>
                </a:solidFill>
                <a:latin typeface="+mn-lt"/>
                <a:ea typeface="+mn-ea"/>
                <a:cs typeface="+mn-cs"/>
              </a:rPr>
              <a:t>2014</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11</a:t>
            </a:r>
            <a:r>
              <a:rPr lang="zh-CN" altLang="en-US" sz="1200" b="0" i="0" kern="1200" dirty="0" smtClean="0">
                <a:solidFill>
                  <a:schemeClr val="tx1"/>
                </a:solidFill>
                <a:latin typeface="+mn-lt"/>
                <a:ea typeface="+mn-ea"/>
                <a:cs typeface="+mn-cs"/>
              </a:rPr>
              <a:t>月，因此这个月的消息子集被用在聚类实验中，作为数据集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。（点）而数据集</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则是它去除传播不广的冷门话题，也即去除噪声后，产生的数据集。（点）聚类的评价指标是广泛使用的归一化互信息，</a:t>
            </a:r>
            <a:r>
              <a:rPr lang="en-US" altLang="zh-CN" sz="1200" b="0" i="0" kern="1200" dirty="0" smtClean="0">
                <a:solidFill>
                  <a:schemeClr val="tx1"/>
                </a:solidFill>
                <a:latin typeface="+mn-lt"/>
                <a:ea typeface="+mn-ea"/>
                <a:cs typeface="+mn-cs"/>
              </a:rPr>
              <a:t>NMI</a:t>
            </a:r>
            <a:r>
              <a:rPr lang="zh-CN" altLang="en-US" sz="1200" b="0" i="0" kern="120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997330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（点两下）实验在数据集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分别展开，先是数据集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，（点）实验可以看到加权相似度在各聚类算法中的聚类表现都最好，因为其综合考虑了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种相似度因素。（点）而聚类算法中是层级</a:t>
            </a:r>
            <a:r>
              <a:rPr lang="zh-CN" altLang="en-US" sz="1200" b="0" i="0" kern="1200" dirty="0" smtClean="0">
                <a:solidFill>
                  <a:schemeClr val="tx1"/>
                </a:solidFill>
                <a:latin typeface="+mn-lt"/>
                <a:ea typeface="+mn-ea"/>
                <a:cs typeface="+mn-cs"/>
              </a:rPr>
              <a:t>聚类法最好，因为用户经常是看了某个好友的消息后</a:t>
            </a:r>
            <a:r>
              <a:rPr lang="zh-CN" altLang="en-US" sz="1200" b="0" i="0" kern="1200" dirty="0" smtClean="0">
                <a:solidFill>
                  <a:schemeClr val="tx1"/>
                </a:solidFill>
                <a:latin typeface="+mn-lt"/>
                <a:ea typeface="+mn-ea"/>
                <a:cs typeface="+mn-cs"/>
              </a:rPr>
              <a:t>转发评论了他</a:t>
            </a:r>
            <a:r>
              <a:rPr lang="zh-CN" altLang="en-US" sz="1200" b="0" i="0" kern="1200" dirty="0" smtClean="0">
                <a:solidFill>
                  <a:schemeClr val="tx1"/>
                </a:solidFill>
                <a:latin typeface="+mn-lt"/>
                <a:ea typeface="+mn-ea"/>
                <a:cs typeface="+mn-cs"/>
              </a:rPr>
              <a:t>的消息，因此对大部分</a:t>
            </a:r>
            <a:r>
              <a:rPr lang="zh-CN" altLang="en-US" sz="1200" b="0" i="0" kern="1200" dirty="0" smtClean="0">
                <a:solidFill>
                  <a:schemeClr val="tx1"/>
                </a:solidFill>
                <a:latin typeface="+mn-lt"/>
                <a:ea typeface="+mn-ea"/>
                <a:cs typeface="+mn-cs"/>
              </a:rPr>
              <a:t>消息而言，</a:t>
            </a:r>
            <a:r>
              <a:rPr lang="zh-CN" altLang="en-US" sz="1200" b="0" i="0" kern="1200" dirty="0" smtClean="0">
                <a:solidFill>
                  <a:schemeClr val="tx1"/>
                </a:solidFill>
                <a:latin typeface="+mn-lt"/>
                <a:ea typeface="+mn-ea"/>
                <a:cs typeface="+mn-cs"/>
              </a:rPr>
              <a:t>至少有一个同类的消息与他高度相似</a:t>
            </a:r>
            <a:r>
              <a:rPr lang="zh-CN" altLang="en-US" sz="1200" b="0" i="0" kern="1200" dirty="0" smtClean="0">
                <a:solidFill>
                  <a:schemeClr val="tx1"/>
                </a:solidFill>
                <a:latin typeface="+mn-lt"/>
                <a:ea typeface="+mn-ea"/>
                <a:cs typeface="+mn-cs"/>
              </a:rPr>
              <a:t>，因此使用层级</a:t>
            </a:r>
            <a:r>
              <a:rPr lang="zh-CN" altLang="en-US" sz="1200" b="0" i="0" kern="1200" dirty="0" smtClean="0">
                <a:solidFill>
                  <a:schemeClr val="tx1"/>
                </a:solidFill>
                <a:latin typeface="+mn-lt"/>
                <a:ea typeface="+mn-ea"/>
                <a:cs typeface="+mn-cs"/>
              </a:rPr>
              <a:t>聚类法的贪心</a:t>
            </a:r>
            <a:r>
              <a:rPr lang="zh-CN" altLang="en-US" sz="1200" b="0" i="0" kern="1200" dirty="0" smtClean="0">
                <a:solidFill>
                  <a:schemeClr val="tx1"/>
                </a:solidFill>
                <a:latin typeface="+mn-lt"/>
                <a:ea typeface="+mn-ea"/>
                <a:cs typeface="+mn-cs"/>
              </a:rPr>
              <a:t>原理很适合社交网络中的话题聚类。</a:t>
            </a:r>
            <a:endParaRPr lang="en-US" altLang="zh-CN"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244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（点）数据集</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的实验结果也是类似的，加权相似度和层级聚类的效果也是最好。而</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种相似度如果单独使用，（点两下）则</a:t>
            </a:r>
            <a:r>
              <a:rPr lang="en-US" altLang="zh-CN" sz="1200" b="0" i="0" kern="1200" dirty="0" err="1" smtClean="0">
                <a:solidFill>
                  <a:schemeClr val="tx1"/>
                </a:solidFill>
                <a:latin typeface="+mn-lt"/>
                <a:ea typeface="+mn-ea"/>
                <a:cs typeface="+mn-cs"/>
              </a:rPr>
              <a:t>tf-idf</a:t>
            </a:r>
            <a:r>
              <a:rPr lang="zh-CN" altLang="en-US" sz="1200" b="0" i="0" kern="1200" dirty="0" smtClean="0">
                <a:solidFill>
                  <a:schemeClr val="tx1"/>
                </a:solidFill>
                <a:latin typeface="+mn-lt"/>
                <a:ea typeface="+mn-ea"/>
                <a:cs typeface="+mn-cs"/>
              </a:rPr>
              <a:t>、单词</a:t>
            </a:r>
            <a:r>
              <a:rPr lang="en-US" altLang="zh-CN" sz="1200" b="0" i="0" kern="1200" dirty="0" err="1" smtClean="0">
                <a:solidFill>
                  <a:schemeClr val="tx1"/>
                </a:solidFill>
                <a:latin typeface="+mn-lt"/>
                <a:ea typeface="+mn-ea"/>
                <a:cs typeface="+mn-cs"/>
              </a:rPr>
              <a:t>jaccard</a:t>
            </a:r>
            <a:r>
              <a:rPr lang="zh-CN" altLang="en-US" sz="1200" b="0" i="0" kern="1200" dirty="0" smtClean="0">
                <a:solidFill>
                  <a:schemeClr val="tx1"/>
                </a:solidFill>
                <a:latin typeface="+mn-lt"/>
                <a:ea typeface="+mn-ea"/>
                <a:cs typeface="+mn-cs"/>
              </a:rPr>
              <a:t>与时间相似度表现最好，（点）但</a:t>
            </a:r>
            <a:r>
              <a:rPr lang="en-US" altLang="zh-CN" sz="1200" b="0" i="0" kern="1200" dirty="0" smtClean="0">
                <a:solidFill>
                  <a:schemeClr val="tx1"/>
                </a:solidFill>
                <a:latin typeface="+mn-lt"/>
                <a:ea typeface="+mn-ea"/>
                <a:cs typeface="+mn-cs"/>
              </a:rPr>
              <a:t>hashtag</a:t>
            </a:r>
            <a:r>
              <a:rPr lang="zh-CN" altLang="en-US" sz="1200" b="0" i="0" kern="1200" dirty="0" smtClean="0">
                <a:solidFill>
                  <a:schemeClr val="tx1"/>
                </a:solidFill>
                <a:latin typeface="+mn-lt"/>
                <a:ea typeface="+mn-ea"/>
                <a:cs typeface="+mn-cs"/>
              </a:rPr>
              <a:t>、命名实体、用户互动相似度单独的表现不好，（点）甚至不如</a:t>
            </a:r>
            <a:r>
              <a:rPr lang="en-US" altLang="zh-CN" sz="1200" b="0" i="0" kern="1200" dirty="0" smtClean="0">
                <a:solidFill>
                  <a:schemeClr val="tx1"/>
                </a:solidFill>
                <a:latin typeface="+mn-lt"/>
                <a:ea typeface="+mn-ea"/>
                <a:cs typeface="+mn-cs"/>
              </a:rPr>
              <a:t>baseline</a:t>
            </a:r>
            <a:r>
              <a:rPr lang="zh-CN" altLang="en-US" sz="1200" b="0" i="0" kern="1200" dirty="0" smtClean="0">
                <a:solidFill>
                  <a:schemeClr val="tx1"/>
                </a:solidFill>
                <a:latin typeface="+mn-lt"/>
                <a:ea typeface="+mn-ea"/>
                <a:cs typeface="+mn-cs"/>
              </a:rPr>
              <a:t>，这是因为这三种元素不是每则消息都必然出现的，因此其相似度矩阵非常稀疏。</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07215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虽然加权相似度表现良好，但其权重</a:t>
            </a:r>
            <a:r>
              <a:rPr lang="zh-CN" altLang="en-US" sz="1200" b="0" i="0" kern="1200" dirty="0" smtClean="0">
                <a:solidFill>
                  <a:schemeClr val="tx1"/>
                </a:solidFill>
                <a:latin typeface="+mn-lt"/>
                <a:ea typeface="+mn-ea"/>
                <a:cs typeface="+mn-cs"/>
              </a:rPr>
              <a:t>该如何</a:t>
            </a:r>
            <a:r>
              <a:rPr lang="zh-CN" altLang="en-US" sz="1200" b="0" i="0" kern="1200" dirty="0" smtClean="0">
                <a:solidFill>
                  <a:schemeClr val="tx1"/>
                </a:solidFill>
                <a:latin typeface="+mn-lt"/>
                <a:ea typeface="+mn-ea"/>
                <a:cs typeface="+mn-cs"/>
              </a:rPr>
              <a:t>分配呢？（点）本文进行了讨论。实验中在各种情况下使用网格搜索寻找最优权重配比，然后对这些最优配比进行平均（点），查看</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种相似度的重要性，发现其重要度排序基本符合之前的分析，（点）比较意外的是</a:t>
            </a:r>
            <a:r>
              <a:rPr lang="en-US" altLang="zh-CN" sz="1200" b="0" i="0" kern="1200" dirty="0" smtClean="0">
                <a:solidFill>
                  <a:schemeClr val="tx1"/>
                </a:solidFill>
                <a:latin typeface="+mn-lt"/>
                <a:ea typeface="+mn-ea"/>
                <a:cs typeface="+mn-cs"/>
              </a:rPr>
              <a:t>hashtag</a:t>
            </a:r>
            <a:r>
              <a:rPr lang="zh-CN" altLang="en-US" sz="1200" b="0" i="0" kern="1200" dirty="0" smtClean="0">
                <a:solidFill>
                  <a:schemeClr val="tx1"/>
                </a:solidFill>
                <a:latin typeface="+mn-lt"/>
                <a:ea typeface="+mn-ea"/>
                <a:cs typeface="+mn-cs"/>
              </a:rPr>
              <a:t>相似度单独使用时表现不好，但在综合考虑时却获得了较高权重，这证明其辅助作用在加权相似度中非常明显。（点两下）用这个平均的配比重新进行实验，发现它比各网格搜索出的最优配比的聚类效果仅相差了</a:t>
            </a:r>
            <a:r>
              <a:rPr lang="en-US" altLang="zh-CN" sz="1200" b="0" i="0" kern="1200" dirty="0" smtClean="0">
                <a:solidFill>
                  <a:schemeClr val="tx1"/>
                </a:solidFill>
                <a:latin typeface="+mn-lt"/>
                <a:ea typeface="+mn-ea"/>
                <a:cs typeface="+mn-cs"/>
              </a:rPr>
              <a:t>3%~6%</a:t>
            </a:r>
            <a:r>
              <a:rPr lang="zh-CN" altLang="en-US" sz="1200" b="0" i="0" kern="1200" dirty="0" smtClean="0">
                <a:solidFill>
                  <a:schemeClr val="tx1"/>
                </a:solidFill>
                <a:latin typeface="+mn-lt"/>
                <a:ea typeface="+mn-ea"/>
                <a:cs typeface="+mn-cs"/>
              </a:rPr>
              <a:t>，（点两下）有的情况下结果还比网格搜索的最优好，这证明了平均权重配比的合理性，可以被用于实际问题当中。</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211890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baseline="0" dirty="0" smtClean="0">
                <a:solidFill>
                  <a:schemeClr val="tx1"/>
                </a:solidFill>
                <a:latin typeface="+mn-lt"/>
                <a:ea typeface="+mn-ea"/>
                <a:cs typeface="+mn-cs"/>
              </a:rPr>
              <a:t>（点三下）本文还用实验说明，改进方案在聚类效果最优时，能将候选消息的话题重复率降到</a:t>
            </a:r>
            <a:r>
              <a:rPr lang="en-US" altLang="zh-CN" sz="1200" b="0" i="0" kern="1200" baseline="0" dirty="0" smtClean="0">
                <a:solidFill>
                  <a:schemeClr val="tx1"/>
                </a:solidFill>
                <a:latin typeface="+mn-lt"/>
                <a:ea typeface="+mn-ea"/>
                <a:cs typeface="+mn-cs"/>
              </a:rPr>
              <a:t>1.4</a:t>
            </a:r>
            <a:r>
              <a:rPr lang="zh-CN" altLang="en-US" sz="1200" b="0" i="0" kern="1200" baseline="0" dirty="0" smtClean="0">
                <a:solidFill>
                  <a:schemeClr val="tx1"/>
                </a:solidFill>
                <a:latin typeface="+mn-lt"/>
                <a:ea typeface="+mn-ea"/>
                <a:cs typeface="+mn-cs"/>
              </a:rPr>
              <a:t>到</a:t>
            </a:r>
            <a:r>
              <a:rPr lang="en-US" altLang="zh-CN" sz="1200" b="0" i="0" kern="1200" baseline="0" dirty="0" smtClean="0">
                <a:solidFill>
                  <a:schemeClr val="tx1"/>
                </a:solidFill>
                <a:latin typeface="+mn-lt"/>
                <a:ea typeface="+mn-ea"/>
                <a:cs typeface="+mn-cs"/>
              </a:rPr>
              <a:t>1.8</a:t>
            </a:r>
            <a:r>
              <a:rPr lang="zh-CN" altLang="en-US" sz="1200" b="0" i="0" kern="1200" baseline="0" dirty="0" smtClean="0">
                <a:solidFill>
                  <a:schemeClr val="tx1"/>
                </a:solidFill>
                <a:latin typeface="+mn-lt"/>
                <a:ea typeface="+mn-ea"/>
                <a:cs typeface="+mn-cs"/>
              </a:rPr>
              <a:t>之间，与原系统的</a:t>
            </a:r>
            <a:r>
              <a:rPr lang="en-US" altLang="zh-CN" sz="1200" b="0" i="0" kern="1200" baseline="0" dirty="0" smtClean="0">
                <a:solidFill>
                  <a:schemeClr val="tx1"/>
                </a:solidFill>
                <a:latin typeface="+mn-lt"/>
                <a:ea typeface="+mn-ea"/>
                <a:cs typeface="+mn-cs"/>
              </a:rPr>
              <a:t>3.2</a:t>
            </a:r>
            <a:r>
              <a:rPr lang="zh-CN" altLang="en-US" sz="1200" b="0" i="0" kern="1200" baseline="0" dirty="0" smtClean="0">
                <a:solidFill>
                  <a:schemeClr val="tx1"/>
                </a:solidFill>
                <a:latin typeface="+mn-lt"/>
                <a:ea typeface="+mn-ea"/>
                <a:cs typeface="+mn-cs"/>
              </a:rPr>
              <a:t>相比足足缩减了一半，这充分说明方案对原系统第一个问题有很好的改进成效。（点）右边</a:t>
            </a:r>
            <a:r>
              <a:rPr lang="zh-CN" altLang="en-US" sz="1200" b="0" i="0" kern="1200" baseline="0" dirty="0" smtClean="0">
                <a:solidFill>
                  <a:schemeClr val="tx1"/>
                </a:solidFill>
                <a:latin typeface="+mn-lt"/>
                <a:ea typeface="+mn-ea"/>
                <a:cs typeface="+mn-cs"/>
              </a:rPr>
              <a:t>的表格是一些系统实际的聚类例子</a:t>
            </a:r>
            <a:r>
              <a:rPr lang="zh-CN" altLang="en-US" sz="1200" b="0" i="0" kern="1200" baseline="0" dirty="0" smtClean="0">
                <a:solidFill>
                  <a:schemeClr val="tx1"/>
                </a:solidFill>
                <a:latin typeface="+mn-lt"/>
                <a:ea typeface="+mn-ea"/>
                <a:cs typeface="+mn-cs"/>
              </a:rPr>
              <a:t>，这些消息的文本都不太相似，（点）在原系统中被分成了好多候选消息，但在新系统中都基本被正确聚类，因为它们的时间相似度高、（点两下）</a:t>
            </a:r>
            <a:r>
              <a:rPr lang="en-US" altLang="zh-CN" sz="1200" b="0" i="0" kern="1200" baseline="0" dirty="0" smtClean="0">
                <a:solidFill>
                  <a:schemeClr val="tx1"/>
                </a:solidFill>
                <a:latin typeface="+mn-lt"/>
                <a:ea typeface="+mn-ea"/>
                <a:cs typeface="+mn-cs"/>
              </a:rPr>
              <a:t>hashtag</a:t>
            </a:r>
            <a:r>
              <a:rPr lang="zh-CN" altLang="en-US" sz="1200" b="0" i="0" kern="1200" baseline="0" dirty="0" smtClean="0">
                <a:solidFill>
                  <a:schemeClr val="tx1"/>
                </a:solidFill>
                <a:latin typeface="+mn-lt"/>
                <a:ea typeface="+mn-ea"/>
                <a:cs typeface="+mn-cs"/>
              </a:rPr>
              <a:t>相似度高或者是</a:t>
            </a:r>
            <a:r>
              <a:rPr lang="en-US" altLang="zh-CN" sz="1200" b="0" i="0" kern="1200" baseline="0" dirty="0" err="1" smtClean="0">
                <a:solidFill>
                  <a:schemeClr val="tx1"/>
                </a:solidFill>
                <a:latin typeface="+mn-lt"/>
                <a:ea typeface="+mn-ea"/>
                <a:cs typeface="+mn-cs"/>
              </a:rPr>
              <a:t>tf-idf</a:t>
            </a:r>
            <a:r>
              <a:rPr lang="zh-CN" altLang="en-US" sz="1200" b="0" i="0" kern="1200" baseline="0" dirty="0" smtClean="0">
                <a:solidFill>
                  <a:schemeClr val="tx1"/>
                </a:solidFill>
                <a:latin typeface="+mn-lt"/>
                <a:ea typeface="+mn-ea"/>
                <a:cs typeface="+mn-cs"/>
              </a:rPr>
              <a:t>关键词的相似度高，而加权相似度综合考虑了这些因素。以上是第</a:t>
            </a:r>
            <a:r>
              <a:rPr lang="en-US" altLang="zh-CN" sz="1200" b="0" i="0" kern="1200" baseline="0" dirty="0" smtClean="0">
                <a:solidFill>
                  <a:schemeClr val="tx1"/>
                </a:solidFill>
                <a:latin typeface="+mn-lt"/>
                <a:ea typeface="+mn-ea"/>
                <a:cs typeface="+mn-cs"/>
              </a:rPr>
              <a:t>3</a:t>
            </a:r>
            <a:r>
              <a:rPr lang="zh-CN" altLang="en-US" sz="1200" b="0" i="0" kern="1200" baseline="0" dirty="0" smtClean="0">
                <a:solidFill>
                  <a:schemeClr val="tx1"/>
                </a:solidFill>
                <a:latin typeface="+mn-lt"/>
                <a:ea typeface="+mn-ea"/>
                <a:cs typeface="+mn-cs"/>
              </a:rPr>
              <a:t>章的全部内容。</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5613714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381CC7-0F0E-4BC7-B064-04D2EEE77EBA}" type="datetime1">
              <a:rPr lang="zh-CN" altLang="en-US" smtClean="0"/>
              <a:pPr/>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0" name="图片 9"/>
          <p:cNvPicPr>
            <a:picLocks noChangeAspect="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314800" y="29116"/>
            <a:ext cx="2847079" cy="1414395"/>
          </a:xfrm>
          <a:prstGeom prst="rect">
            <a:avLst/>
          </a:prstGeom>
        </p:spPr>
      </p:pic>
    </p:spTree>
    <p:extLst>
      <p:ext uri="{BB962C8B-B14F-4D97-AF65-F5344CB8AC3E}">
        <p14:creationId xmlns:p14="http://schemas.microsoft.com/office/powerpoint/2010/main" val="652256991"/>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3F6A9-EEFB-4510-9FB9-B809668B341F}" type="datetime1">
              <a:rPr lang="zh-CN" altLang="en-US" smtClean="0"/>
              <a:pPr/>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8" name="Picture 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1528711733"/>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B2A0F-63F4-4262-B091-25FD76C43D69}" type="datetime1">
              <a:rPr lang="zh-CN" altLang="en-US" smtClean="0"/>
              <a:pPr/>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8" name="Picture 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2304217335"/>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682"/>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838200" y="1494064"/>
            <a:ext cx="10515600" cy="4682899"/>
          </a:xfrm>
        </p:spPr>
        <p:txBody>
          <a:bodyPr/>
          <a:lstStyle>
            <a:lvl1pPr>
              <a:defRPr sz="3200"/>
            </a:lvl1pPr>
            <a:lvl2pPr>
              <a:defRPr sz="2800"/>
            </a:lvl2pPr>
            <a:lvl3pPr>
              <a:defRPr sz="24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658A3A6-ED94-437B-A235-D1ECAB7C8E73}" type="datetime1">
              <a:rPr lang="zh-CN" altLang="en-US" smtClean="0"/>
              <a:pPr/>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8" name="Picture 7"/>
          <p:cNvPicPr>
            <a:picLocks noChangeAspect="1"/>
          </p:cNvPicPr>
          <p:nvPr userDrawn="1"/>
        </p:nvPicPr>
        <p:blipFill rotWithShape="1">
          <a:blip r:embed="rId2"/>
          <a:srcRect t="18900" b="24401"/>
          <a:stretch/>
        </p:blipFill>
        <p:spPr>
          <a:xfrm>
            <a:off x="239144" y="1255424"/>
            <a:ext cx="11713712" cy="216024"/>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98522" y="1896"/>
            <a:ext cx="1268078" cy="1261981"/>
          </a:xfrm>
          <a:prstGeom prst="rect">
            <a:avLst/>
          </a:prstGeom>
        </p:spPr>
      </p:pic>
    </p:spTree>
    <p:extLst>
      <p:ext uri="{BB962C8B-B14F-4D97-AF65-F5344CB8AC3E}">
        <p14:creationId xmlns:p14="http://schemas.microsoft.com/office/powerpoint/2010/main" val="1008587127"/>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CD7B5-33DB-4742-832E-8E12AEA5BBBD}" type="datetime1">
              <a:rPr lang="zh-CN" altLang="en-US" smtClean="0"/>
              <a:pPr/>
              <a:t>2016/6/11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98522" y="1896"/>
            <a:ext cx="1268078" cy="1261981"/>
          </a:xfrm>
          <a:prstGeom prst="rect">
            <a:avLst/>
          </a:prstGeom>
        </p:spPr>
      </p:pic>
    </p:spTree>
    <p:extLst>
      <p:ext uri="{BB962C8B-B14F-4D97-AF65-F5344CB8AC3E}">
        <p14:creationId xmlns:p14="http://schemas.microsoft.com/office/powerpoint/2010/main" val="2238973002"/>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39136-2340-4A6B-AB5F-7E819C3A11E4}" type="datetime1">
              <a:rPr lang="zh-CN" altLang="en-US" smtClean="0"/>
              <a:pPr/>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2"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3325432703"/>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EEC0BF-188B-4F85-AF59-8987DE33B2AB}" type="datetime1">
              <a:rPr lang="zh-CN" altLang="en-US" smtClean="0"/>
              <a:pPr/>
              <a:t>2016/6/11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0"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2952499437"/>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ABBE7-9B59-47AA-ADF5-CF6B42D6DB18}" type="datetime1">
              <a:rPr lang="zh-CN" altLang="en-US" smtClean="0"/>
              <a:pPr/>
              <a:t>2016/6/11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2"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1893783541"/>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F394E39-C531-4410-9C1A-62C19B48A411}" type="datetime1">
              <a:rPr lang="zh-CN" altLang="en-US" smtClean="0"/>
              <a:pPr/>
              <a:t>2016/6/11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7" name="Picture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1551549080"/>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69CD0-B630-483C-B3CD-0022FDF35087}" type="datetime1">
              <a:rPr lang="zh-CN" altLang="en-US" smtClean="0"/>
              <a:pPr/>
              <a:t>2016/6/11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9" name="Picture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2602467148"/>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7CC16-68ED-4100-B3FF-8055CEC3CB97}" type="datetime1">
              <a:rPr lang="zh-CN" altLang="en-US" smtClean="0"/>
              <a:pPr/>
              <a:t>2016/6/11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9" name="Picture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4219970486"/>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CFBA0-5906-43C9-8036-5ACB8D6DCDAD}" type="datetime1">
              <a:rPr lang="zh-CN" altLang="en-US" smtClean="0"/>
              <a:pPr/>
              <a:t>2016/6/11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63926-53FD-4ECB-B19C-E4EF13DB6407}" type="slidenum">
              <a:rPr lang="zh-CN" altLang="en-US" smtClean="0"/>
              <a:pPr/>
              <a:t>‹#›</a:t>
            </a:fld>
            <a:endParaRPr lang="zh-CN" altLang="en-US"/>
          </a:p>
        </p:txBody>
      </p:sp>
    </p:spTree>
    <p:extLst>
      <p:ext uri="{BB962C8B-B14F-4D97-AF65-F5344CB8AC3E}">
        <p14:creationId xmlns:p14="http://schemas.microsoft.com/office/powerpoint/2010/main" val="38518708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9" r:id="rId3"/>
    <p:sldLayoutId id="2147483675" r:id="rId4"/>
    <p:sldLayoutId id="2147483676" r:id="rId5"/>
    <p:sldLayoutId id="2147483677" r:id="rId6"/>
    <p:sldLayoutId id="2147483678"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1472" y="1122363"/>
            <a:ext cx="9662474" cy="2387600"/>
          </a:xfrm>
        </p:spPr>
        <p:txBody>
          <a:bodyPr>
            <a:normAutofit/>
          </a:bodyPr>
          <a:lstStyle/>
          <a:p>
            <a:r>
              <a:rPr lang="zh-CN" altLang="en-US" dirty="0" smtClean="0">
                <a:latin typeface="黑体" pitchFamily="49" charset="-122"/>
                <a:ea typeface="黑体" pitchFamily="49" charset="-122"/>
              </a:rPr>
              <a:t>社交网络中的谣言检测</a:t>
            </a:r>
            <a:endParaRPr lang="zh-CN" altLang="en-US" dirty="0">
              <a:latin typeface="黑体" pitchFamily="49" charset="-122"/>
              <a:ea typeface="黑体" pitchFamily="49" charset="-122"/>
            </a:endParaRPr>
          </a:p>
        </p:txBody>
      </p:sp>
      <p:sp>
        <p:nvSpPr>
          <p:cNvPr id="3" name="Subtitle 2"/>
          <p:cNvSpPr>
            <a:spLocks noGrp="1"/>
          </p:cNvSpPr>
          <p:nvPr>
            <p:ph type="subTitle" idx="1"/>
          </p:nvPr>
        </p:nvSpPr>
        <p:spPr>
          <a:xfrm>
            <a:off x="1167601" y="4169664"/>
            <a:ext cx="9949578" cy="1942377"/>
          </a:xfrm>
        </p:spPr>
        <p:txBody>
          <a:bodyPr>
            <a:normAutofit/>
          </a:bodyPr>
          <a:lstStyle/>
          <a:p>
            <a:r>
              <a:rPr lang="zh-CN" altLang="en-US" sz="3200" dirty="0" smtClean="0"/>
              <a:t>指导老师：刘世霞老师</a:t>
            </a:r>
            <a:endParaRPr lang="en-US" altLang="zh-CN" sz="3200" dirty="0" smtClean="0"/>
          </a:p>
          <a:p>
            <a:endParaRPr lang="en-US" altLang="zh-CN" sz="2800" dirty="0" smtClean="0"/>
          </a:p>
          <a:p>
            <a:r>
              <a:rPr lang="zh-CN" altLang="en-US" sz="2800" dirty="0" smtClean="0"/>
              <a:t>钟</a:t>
            </a:r>
            <a:r>
              <a:rPr lang="zh-CN" altLang="en-US" sz="2800" dirty="0" smtClean="0"/>
              <a:t>仰新</a:t>
            </a:r>
            <a:r>
              <a:rPr lang="en-US" altLang="zh-CN" sz="2800" dirty="0" smtClean="0"/>
              <a:t>    2016-6-12</a:t>
            </a:r>
          </a:p>
        </p:txBody>
      </p:sp>
      <p:sp>
        <p:nvSpPr>
          <p:cNvPr id="4" name="灯片编号占位符 3"/>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1</a:t>
            </a:fld>
            <a:endParaRPr lang="zh-CN" altLang="en-US" sz="1600" dirty="0">
              <a:solidFill>
                <a:schemeClr val="tx1"/>
              </a:solidFill>
            </a:endParaRPr>
          </a:p>
        </p:txBody>
      </p:sp>
    </p:spTree>
    <p:extLst>
      <p:ext uri="{BB962C8B-B14F-4D97-AF65-F5344CB8AC3E}">
        <p14:creationId xmlns:p14="http://schemas.microsoft.com/office/powerpoint/2010/main" val="2578028081"/>
      </p:ext>
    </p:extLst>
  </p:cSld>
  <p:clrMapOvr>
    <a:masterClrMapping/>
  </p:clrMapOvr>
  <p:transition spd="slow" advTm="1897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517064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a:t>
            </a:r>
            <a:r>
              <a:rPr lang="en-US" altLang="zh-CN" sz="2800" dirty="0">
                <a:solidFill>
                  <a:prstClr val="black"/>
                </a:solidFill>
                <a:latin typeface="黑体" pitchFamily="49" charset="-122"/>
                <a:ea typeface="黑体" pitchFamily="49" charset="-122"/>
              </a:rPr>
              <a:t>4.1 </a:t>
            </a:r>
            <a:r>
              <a:rPr lang="zh-CN" altLang="en-US" sz="2800" dirty="0" smtClean="0">
                <a:solidFill>
                  <a:prstClr val="black"/>
                </a:solidFill>
                <a:latin typeface="黑体" pitchFamily="49" charset="-122"/>
                <a:ea typeface="黑体" pitchFamily="49" charset="-122"/>
              </a:rPr>
              <a:t>特征选择</a:t>
            </a:r>
            <a:r>
              <a:rPr lang="zh-CN" altLang="en-US" sz="2800" dirty="0">
                <a:solidFill>
                  <a:prstClr val="black"/>
                </a:solidFill>
                <a:latin typeface="黑体" pitchFamily="49" charset="-122"/>
                <a:ea typeface="黑体" pitchFamily="49" charset="-122"/>
              </a:rPr>
              <a:t>技术简介</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4.2 </a:t>
            </a:r>
            <a:r>
              <a:rPr lang="zh-CN" altLang="en-US" sz="2800" dirty="0" smtClean="0">
                <a:solidFill>
                  <a:prstClr val="black"/>
                </a:solidFill>
                <a:latin typeface="黑体" pitchFamily="49" charset="-122"/>
                <a:ea typeface="黑体" pitchFamily="49" charset="-122"/>
              </a:rPr>
              <a:t>过滤器</a:t>
            </a:r>
            <a:r>
              <a:rPr lang="zh-CN" altLang="en-US" sz="2800" dirty="0">
                <a:solidFill>
                  <a:prstClr val="black"/>
                </a:solidFill>
                <a:latin typeface="黑体" pitchFamily="49" charset="-122"/>
                <a:ea typeface="黑体" pitchFamily="49" charset="-122"/>
              </a:rPr>
              <a:t>特征选择技术</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仅凭样本特征数据和类别标签进行相关度分析，找到相关特征，不依赖分类器</a:t>
            </a:r>
            <a:endParaRPr lang="en-US" altLang="zh-CN" sz="20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4.3 </a:t>
            </a:r>
            <a:r>
              <a:rPr lang="zh-CN" altLang="en-US" sz="2800" dirty="0">
                <a:solidFill>
                  <a:prstClr val="black"/>
                </a:solidFill>
                <a:latin typeface="黑体" pitchFamily="49" charset="-122"/>
                <a:ea typeface="黑体" pitchFamily="49" charset="-122"/>
              </a:rPr>
              <a:t>包装器</a:t>
            </a:r>
            <a:r>
              <a:rPr lang="zh-CN" altLang="en-US" sz="2800" dirty="0" smtClean="0">
                <a:solidFill>
                  <a:prstClr val="black"/>
                </a:solidFill>
                <a:latin typeface="黑体" pitchFamily="49" charset="-122"/>
                <a:ea typeface="黑体" pitchFamily="49" charset="-122"/>
              </a:rPr>
              <a:t>特征选择技术</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依靠特定分类器的训练</a:t>
            </a:r>
            <a:r>
              <a:rPr lang="zh-CN" altLang="en-US" sz="2000" dirty="0">
                <a:solidFill>
                  <a:prstClr val="black"/>
                </a:solidFill>
                <a:latin typeface="黑体" pitchFamily="49" charset="-122"/>
                <a:ea typeface="黑体" pitchFamily="49" charset="-122"/>
              </a:rPr>
              <a:t>和测试，启发式</a:t>
            </a:r>
            <a:r>
              <a:rPr lang="zh-CN" altLang="en-US" sz="2000" dirty="0" smtClean="0">
                <a:solidFill>
                  <a:prstClr val="black"/>
                </a:solidFill>
                <a:latin typeface="黑体" pitchFamily="49" charset="-122"/>
                <a:ea typeface="黑体" pitchFamily="49" charset="-122"/>
              </a:rPr>
              <a:t>地搜索不同的特征</a:t>
            </a:r>
            <a:r>
              <a:rPr lang="zh-CN" altLang="en-US" sz="2000" dirty="0">
                <a:solidFill>
                  <a:prstClr val="black"/>
                </a:solidFill>
                <a:latin typeface="黑体" pitchFamily="49" charset="-122"/>
                <a:ea typeface="黑体" pitchFamily="49" charset="-122"/>
              </a:rPr>
              <a:t>子集，找出最优的一</a:t>
            </a:r>
            <a:r>
              <a:rPr lang="zh-CN" altLang="en-US" sz="2000" dirty="0" smtClean="0">
                <a:solidFill>
                  <a:prstClr val="black"/>
                </a:solidFill>
                <a:latin typeface="黑体" pitchFamily="49" charset="-122"/>
                <a:ea typeface="黑体" pitchFamily="49" charset="-122"/>
              </a:rPr>
              <a:t>组</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4.4 </a:t>
            </a:r>
            <a:r>
              <a:rPr lang="zh-CN" altLang="en-US" sz="2800" dirty="0" smtClean="0">
                <a:solidFill>
                  <a:prstClr val="black"/>
                </a:solidFill>
                <a:latin typeface="黑体" pitchFamily="49" charset="-122"/>
                <a:ea typeface="黑体" pitchFamily="49" charset="-122"/>
              </a:rPr>
              <a:t>以</a:t>
            </a:r>
            <a:r>
              <a:rPr lang="zh-CN" altLang="en-US" sz="2800" dirty="0">
                <a:solidFill>
                  <a:prstClr val="black"/>
                </a:solidFill>
                <a:latin typeface="黑体" pitchFamily="49" charset="-122"/>
                <a:ea typeface="黑体" pitchFamily="49" charset="-122"/>
              </a:rPr>
              <a:t>过滤器指导起点的浮动式包装</a:t>
            </a:r>
            <a:r>
              <a:rPr lang="zh-CN" altLang="en-US" sz="2800" dirty="0" smtClean="0">
                <a:solidFill>
                  <a:prstClr val="black"/>
                </a:solidFill>
                <a:latin typeface="黑体" pitchFamily="49" charset="-122"/>
                <a:ea typeface="黑体" pitchFamily="49" charset="-122"/>
              </a:rPr>
              <a:t>器</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动机：过滤器脱离分类器有时不可靠，分类器容易陷入局部最优</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方案：以过滤器选择的多组特征子集作为包装器的搜素起点，进行浮动搜索</a:t>
            </a:r>
            <a:endParaRPr lang="en-US" altLang="zh-CN" sz="2800" dirty="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4.5 </a:t>
            </a:r>
            <a:r>
              <a:rPr lang="zh-CN" altLang="en-US" sz="2800" dirty="0" smtClean="0">
                <a:solidFill>
                  <a:prstClr val="black"/>
                </a:solidFill>
                <a:latin typeface="黑体" pitchFamily="49" charset="-122"/>
                <a:ea typeface="黑体" pitchFamily="49" charset="-122"/>
              </a:rPr>
              <a:t>系统</a:t>
            </a:r>
            <a:r>
              <a:rPr lang="zh-CN" altLang="en-US" sz="2800" dirty="0">
                <a:solidFill>
                  <a:prstClr val="black"/>
                </a:solidFill>
                <a:latin typeface="黑体" pitchFamily="49" charset="-122"/>
                <a:ea typeface="黑体" pitchFamily="49" charset="-122"/>
              </a:rPr>
              <a:t>特征列表</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从原系统</a:t>
            </a:r>
            <a:r>
              <a:rPr lang="en-US" altLang="zh-CN" sz="2000" dirty="0" smtClean="0">
                <a:solidFill>
                  <a:prstClr val="black"/>
                </a:solidFill>
                <a:latin typeface="黑体" pitchFamily="49" charset="-122"/>
                <a:ea typeface="黑体" pitchFamily="49" charset="-122"/>
              </a:rPr>
              <a:t>15</a:t>
            </a:r>
            <a:r>
              <a:rPr lang="zh-CN" altLang="en-US" sz="2000" dirty="0" smtClean="0">
                <a:solidFill>
                  <a:prstClr val="black"/>
                </a:solidFill>
                <a:latin typeface="黑体" pitchFamily="49" charset="-122"/>
                <a:ea typeface="黑体" pitchFamily="49" charset="-122"/>
              </a:rPr>
              <a:t>类扩充到新系统</a:t>
            </a:r>
            <a:r>
              <a:rPr lang="en-US" altLang="zh-CN" sz="2000" dirty="0" smtClean="0">
                <a:solidFill>
                  <a:prstClr val="black"/>
                </a:solidFill>
                <a:latin typeface="黑体" pitchFamily="49" charset="-122"/>
                <a:ea typeface="黑体" pitchFamily="49" charset="-122"/>
              </a:rPr>
              <a:t>45</a:t>
            </a:r>
            <a:r>
              <a:rPr lang="zh-CN" altLang="en-US" sz="2000" dirty="0" smtClean="0">
                <a:solidFill>
                  <a:prstClr val="black"/>
                </a:solidFill>
                <a:latin typeface="黑体" pitchFamily="49" charset="-122"/>
                <a:ea typeface="黑体" pitchFamily="49" charset="-122"/>
              </a:rPr>
              <a:t>类：消息特征，用户特征，传播特征</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10</a:t>
            </a:fld>
            <a:endParaRPr lang="zh-CN" altLang="en-US" sz="1600" dirty="0">
              <a:solidFill>
                <a:prstClr val="black"/>
              </a:solidFill>
            </a:endParaRPr>
          </a:p>
        </p:txBody>
      </p:sp>
      <p:sp>
        <p:nvSpPr>
          <p:cNvPr id="35" name="TextBox 4"/>
          <p:cNvSpPr txBox="1"/>
          <p:nvPr/>
        </p:nvSpPr>
        <p:spPr>
          <a:xfrm>
            <a:off x="445590" y="275657"/>
            <a:ext cx="4339650"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4</a:t>
            </a:r>
            <a:r>
              <a:rPr lang="zh-CN" altLang="en-US" sz="3600" dirty="0" smtClean="0">
                <a:solidFill>
                  <a:prstClr val="black"/>
                </a:solidFill>
                <a:latin typeface="黑体" pitchFamily="49" charset="-122"/>
                <a:ea typeface="黑体" pitchFamily="49" charset="-122"/>
              </a:rPr>
              <a:t>章 特征选择技术</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2243971504"/>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5" end="5"/>
                                            </p:txEl>
                                          </p:spTgt>
                                        </p:tgtEl>
                                        <p:attrNameLst>
                                          <p:attrName>style.visibility</p:attrName>
                                        </p:attrNameLst>
                                      </p:cBhvr>
                                      <p:to>
                                        <p:strVal val="visible"/>
                                      </p:to>
                                    </p:set>
                                    <p:animEffect transition="in" filter="fade">
                                      <p:cBhvr>
                                        <p:cTn id="32" dur="500"/>
                                        <p:tgtEl>
                                          <p:spTgt spid="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fade">
                                      <p:cBhvr>
                                        <p:cTn id="37" dur="500"/>
                                        <p:tgtEl>
                                          <p:spTgt spid="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xEl>
                                              <p:pRg st="7" end="7"/>
                                            </p:txEl>
                                          </p:spTgt>
                                        </p:tgtEl>
                                        <p:attrNameLst>
                                          <p:attrName>style.visibility</p:attrName>
                                        </p:attrNameLst>
                                      </p:cBhvr>
                                      <p:to>
                                        <p:strVal val="visible"/>
                                      </p:to>
                                    </p:set>
                                    <p:animEffect transition="in" filter="fade">
                                      <p:cBhvr>
                                        <p:cTn id="42" dur="500"/>
                                        <p:tgtEl>
                                          <p:spTgt spid="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xEl>
                                              <p:pRg st="8" end="8"/>
                                            </p:txEl>
                                          </p:spTgt>
                                        </p:tgtEl>
                                        <p:attrNameLst>
                                          <p:attrName>style.visibility</p:attrName>
                                        </p:attrNameLst>
                                      </p:cBhvr>
                                      <p:to>
                                        <p:strVal val="visible"/>
                                      </p:to>
                                    </p:set>
                                    <p:animEffect transition="in" filter="fade">
                                      <p:cBhvr>
                                        <p:cTn id="47" dur="500"/>
                                        <p:tgtEl>
                                          <p:spTgt spid="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xEl>
                                              <p:pRg st="9" end="9"/>
                                            </p:txEl>
                                          </p:spTgt>
                                        </p:tgtEl>
                                        <p:attrNameLst>
                                          <p:attrName>style.visibility</p:attrName>
                                        </p:attrNameLst>
                                      </p:cBhvr>
                                      <p:to>
                                        <p:strVal val="visible"/>
                                      </p:to>
                                    </p:set>
                                    <p:animEffect transition="in" filter="fade">
                                      <p:cBhvr>
                                        <p:cTn id="52" dur="500"/>
                                        <p:tgtEl>
                                          <p:spTgt spid="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4154984"/>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a:t>
            </a:r>
            <a:r>
              <a:rPr lang="en-US" altLang="zh-CN" sz="2800" dirty="0">
                <a:solidFill>
                  <a:prstClr val="black"/>
                </a:solidFill>
                <a:latin typeface="黑体" pitchFamily="49" charset="-122"/>
                <a:ea typeface="黑体" pitchFamily="49" charset="-122"/>
              </a:rPr>
              <a:t>5.1 </a:t>
            </a:r>
            <a:r>
              <a:rPr lang="zh-CN" altLang="en-US" sz="2800" dirty="0" smtClean="0">
                <a:solidFill>
                  <a:prstClr val="black"/>
                </a:solidFill>
                <a:latin typeface="黑体" pitchFamily="49" charset="-122"/>
                <a:ea typeface="黑体" pitchFamily="49" charset="-122"/>
              </a:rPr>
              <a:t>监督学习</a:t>
            </a:r>
            <a:r>
              <a:rPr lang="zh-CN" altLang="en-US" sz="2800" dirty="0">
                <a:solidFill>
                  <a:prstClr val="black"/>
                </a:solidFill>
                <a:latin typeface="黑体" pitchFamily="49" charset="-122"/>
                <a:ea typeface="黑体" pitchFamily="49" charset="-122"/>
              </a:rPr>
              <a:t>技术简介</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5.2 </a:t>
            </a:r>
            <a:r>
              <a:rPr lang="zh-CN" altLang="en-US" sz="2800" dirty="0" smtClean="0">
                <a:solidFill>
                  <a:prstClr val="black"/>
                </a:solidFill>
                <a:latin typeface="黑体" pitchFamily="49" charset="-122"/>
                <a:ea typeface="黑体" pitchFamily="49" charset="-122"/>
              </a:rPr>
              <a:t>系统</a:t>
            </a:r>
            <a:r>
              <a:rPr lang="zh-CN" altLang="en-US" sz="2800" dirty="0">
                <a:solidFill>
                  <a:prstClr val="black"/>
                </a:solidFill>
                <a:latin typeface="黑体" pitchFamily="49" charset="-122"/>
                <a:ea typeface="黑体" pitchFamily="49" charset="-122"/>
              </a:rPr>
              <a:t>采用的分类器</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决策树、朴素贝叶斯分类器，可疑度排名时利用谣言后验概率</a:t>
            </a:r>
            <a:endParaRPr lang="en-US" altLang="zh-CN" sz="20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5.3 </a:t>
            </a:r>
            <a:r>
              <a:rPr lang="zh-CN" altLang="en-US" sz="2800" dirty="0" smtClean="0">
                <a:solidFill>
                  <a:prstClr val="black"/>
                </a:solidFill>
                <a:latin typeface="黑体" pitchFamily="49" charset="-122"/>
                <a:ea typeface="黑体" pitchFamily="49" charset="-122"/>
              </a:rPr>
              <a:t>多</a:t>
            </a:r>
            <a:r>
              <a:rPr lang="zh-CN" altLang="en-US" sz="2800" dirty="0">
                <a:solidFill>
                  <a:prstClr val="black"/>
                </a:solidFill>
                <a:latin typeface="黑体" pitchFamily="49" charset="-122"/>
                <a:ea typeface="黑体" pitchFamily="49" charset="-122"/>
              </a:rPr>
              <a:t>分类器投票排名方案</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动因：原系统仅用决策树，能否将不同分类器的“智慧”结合，提高谣言检测率？</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方案：可疑度排名时，如果需要排出</a:t>
            </a:r>
            <a:r>
              <a:rPr lang="en-US" altLang="zh-CN" sz="2000" dirty="0" smtClean="0">
                <a:solidFill>
                  <a:prstClr val="black"/>
                </a:solidFill>
                <a:latin typeface="黑体" pitchFamily="49" charset="-122"/>
                <a:ea typeface="黑体" pitchFamily="49" charset="-122"/>
              </a:rPr>
              <a:t>Top100</a:t>
            </a:r>
            <a:r>
              <a:rPr lang="zh-CN" altLang="en-US" sz="2000" dirty="0" smtClean="0">
                <a:solidFill>
                  <a:prstClr val="black"/>
                </a:solidFill>
                <a:latin typeface="黑体" pitchFamily="49" charset="-122"/>
                <a:ea typeface="黑体" pitchFamily="49" charset="-122"/>
              </a:rPr>
              <a:t>的候选消息，则先让多个分类器各自排名，将每个分类器的</a:t>
            </a:r>
            <a:r>
              <a:rPr lang="en-US" altLang="zh-CN" sz="2000" dirty="0" smtClean="0">
                <a:solidFill>
                  <a:prstClr val="black"/>
                </a:solidFill>
                <a:latin typeface="黑体" pitchFamily="49" charset="-122"/>
                <a:ea typeface="黑体" pitchFamily="49" charset="-122"/>
              </a:rPr>
              <a:t>Top200</a:t>
            </a:r>
            <a:r>
              <a:rPr lang="zh-CN" altLang="en-US" sz="2000" dirty="0" smtClean="0">
                <a:solidFill>
                  <a:prstClr val="black"/>
                </a:solidFill>
                <a:latin typeface="黑体" pitchFamily="49" charset="-122"/>
                <a:ea typeface="黑体" pitchFamily="49" charset="-122"/>
              </a:rPr>
              <a:t>并成一个集合，按被不同分类器判断为谣言的频次进行重新排名，选出被分类器们“投票”次数最高的</a:t>
            </a:r>
            <a:r>
              <a:rPr lang="en-US" altLang="zh-CN" sz="2000" dirty="0" smtClean="0">
                <a:solidFill>
                  <a:prstClr val="black"/>
                </a:solidFill>
                <a:latin typeface="黑体" pitchFamily="49" charset="-122"/>
                <a:ea typeface="黑体" pitchFamily="49" charset="-122"/>
              </a:rPr>
              <a:t>100</a:t>
            </a:r>
            <a:r>
              <a:rPr lang="zh-CN" altLang="en-US" sz="2000" dirty="0" smtClean="0">
                <a:solidFill>
                  <a:prstClr val="black"/>
                </a:solidFill>
                <a:latin typeface="黑体" pitchFamily="49" charset="-122"/>
                <a:ea typeface="黑体" pitchFamily="49" charset="-122"/>
              </a:rPr>
              <a:t>个候选消息进行输出。</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优点：“集体决策”，抹去个别分类器的“偏见”，能找出特征典型的谣言消息</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11</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2262904422"/>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5" end="5"/>
                                            </p:txEl>
                                          </p:spTgt>
                                        </p:tgtEl>
                                        <p:attrNameLst>
                                          <p:attrName>style.visibility</p:attrName>
                                        </p:attrNameLst>
                                      </p:cBhvr>
                                      <p:to>
                                        <p:strVal val="visible"/>
                                      </p:to>
                                    </p:set>
                                    <p:animEffect transition="in" filter="fade">
                                      <p:cBhvr>
                                        <p:cTn id="32" dur="500"/>
                                        <p:tgtEl>
                                          <p:spTgt spid="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fade">
                                      <p:cBhvr>
                                        <p:cTn id="37"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215991"/>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5.4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实验数据集：数据集</a:t>
            </a:r>
            <a:r>
              <a:rPr lang="en-US" altLang="zh-CN" sz="2000" dirty="0" smtClean="0">
                <a:solidFill>
                  <a:prstClr val="black"/>
                </a:solidFill>
                <a:latin typeface="黑体" pitchFamily="49" charset="-122"/>
                <a:ea typeface="黑体" pitchFamily="49" charset="-122"/>
              </a:rPr>
              <a:t>A</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评估指标：全类别准确度、</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对谣言准确率、对谣言</a:t>
            </a:r>
            <a:r>
              <a:rPr lang="en-US" altLang="zh-CN" sz="2000" dirty="0" smtClean="0">
                <a:solidFill>
                  <a:prstClr val="black"/>
                </a:solidFill>
                <a:latin typeface="黑体" pitchFamily="49" charset="-122"/>
                <a:ea typeface="黑体" pitchFamily="49" charset="-122"/>
              </a:rPr>
              <a:t>F1</a:t>
            </a:r>
            <a:r>
              <a:rPr lang="zh-CN" altLang="en-US" sz="2000" dirty="0" smtClean="0">
                <a:solidFill>
                  <a:prstClr val="black"/>
                </a:solidFill>
                <a:latin typeface="黑体" pitchFamily="49" charset="-122"/>
                <a:ea typeface="黑体" pitchFamily="49" charset="-122"/>
              </a:rPr>
              <a:t>度量</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评估方法：</a:t>
            </a:r>
            <a:r>
              <a:rPr lang="en-US" altLang="zh-CN" sz="2000" dirty="0" smtClean="0">
                <a:solidFill>
                  <a:prstClr val="black"/>
                </a:solidFill>
                <a:latin typeface="黑体" pitchFamily="49" charset="-122"/>
                <a:ea typeface="黑体" pitchFamily="49" charset="-122"/>
              </a:rPr>
              <a:t>10</a:t>
            </a:r>
            <a:r>
              <a:rPr lang="zh-CN" altLang="en-US" sz="2000" dirty="0" smtClean="0">
                <a:solidFill>
                  <a:prstClr val="black"/>
                </a:solidFill>
                <a:latin typeface="黑体" pitchFamily="49" charset="-122"/>
                <a:ea typeface="黑体" pitchFamily="49" charset="-122"/>
              </a:rPr>
              <a:t>折交叉验证</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12</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pic>
        <p:nvPicPr>
          <p:cNvPr id="6" name="图片 5"/>
          <p:cNvPicPr>
            <a:picLocks noChangeAspect="1"/>
          </p:cNvPicPr>
          <p:nvPr/>
        </p:nvPicPr>
        <p:blipFill>
          <a:blip r:embed="rId4"/>
          <a:stretch>
            <a:fillRect/>
          </a:stretch>
        </p:blipFill>
        <p:spPr>
          <a:xfrm>
            <a:off x="5506515" y="1239661"/>
            <a:ext cx="4714875" cy="5372100"/>
          </a:xfrm>
          <a:prstGeom prst="rect">
            <a:avLst/>
          </a:prstGeom>
        </p:spPr>
      </p:pic>
      <p:sp>
        <p:nvSpPr>
          <p:cNvPr id="9" name="矩形 8"/>
          <p:cNvSpPr/>
          <p:nvPr/>
        </p:nvSpPr>
        <p:spPr>
          <a:xfrm>
            <a:off x="6207369" y="1811214"/>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01504" y="4091351"/>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201504" y="3622430"/>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6213224" y="5902570"/>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1345" y="3842729"/>
            <a:ext cx="4833237" cy="225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447899" y="6122869"/>
            <a:ext cx="4833237" cy="488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183010" y="5642230"/>
            <a:ext cx="1032515" cy="292920"/>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642436723"/>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5"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831544"/>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5.4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实验数据集：完整的埃博拉数</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据集，近</a:t>
            </a:r>
            <a:r>
              <a:rPr lang="en-US" altLang="zh-CN" sz="2000" dirty="0" smtClean="0">
                <a:solidFill>
                  <a:prstClr val="black"/>
                </a:solidFill>
                <a:latin typeface="黑体" pitchFamily="49" charset="-122"/>
                <a:ea typeface="黑体" pitchFamily="49" charset="-122"/>
              </a:rPr>
              <a:t>1700</a:t>
            </a:r>
            <a:r>
              <a:rPr lang="zh-CN" altLang="en-US" sz="2000" dirty="0" smtClean="0">
                <a:solidFill>
                  <a:prstClr val="black"/>
                </a:solidFill>
                <a:latin typeface="黑体" pitchFamily="49" charset="-122"/>
                <a:ea typeface="黑体" pitchFamily="49" charset="-122"/>
              </a:rPr>
              <a:t>万消息，时间跨</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度从</a:t>
            </a:r>
            <a:r>
              <a:rPr lang="en-US" altLang="zh-CN" sz="2000" dirty="0" smtClean="0">
                <a:solidFill>
                  <a:prstClr val="black"/>
                </a:solidFill>
                <a:latin typeface="黑体" pitchFamily="49" charset="-122"/>
                <a:ea typeface="黑体" pitchFamily="49" charset="-122"/>
              </a:rPr>
              <a:t>2006</a:t>
            </a:r>
            <a:r>
              <a:rPr lang="zh-CN" altLang="en-US" sz="2000" dirty="0" smtClean="0">
                <a:solidFill>
                  <a:prstClr val="black"/>
                </a:solidFill>
                <a:latin typeface="黑体" pitchFamily="49" charset="-122"/>
                <a:ea typeface="黑体" pitchFamily="49" charset="-122"/>
              </a:rPr>
              <a:t>年到</a:t>
            </a:r>
            <a:r>
              <a:rPr lang="en-US" altLang="zh-CN" sz="2000" dirty="0" smtClean="0">
                <a:solidFill>
                  <a:prstClr val="black"/>
                </a:solidFill>
                <a:latin typeface="黑体" pitchFamily="49" charset="-122"/>
                <a:ea typeface="黑体" pitchFamily="49" charset="-122"/>
              </a:rPr>
              <a:t>2016</a:t>
            </a:r>
            <a:r>
              <a:rPr lang="zh-CN" altLang="en-US" sz="2000" dirty="0" smtClean="0">
                <a:solidFill>
                  <a:prstClr val="black"/>
                </a:solidFill>
                <a:latin typeface="黑体" pitchFamily="49" charset="-122"/>
                <a:ea typeface="黑体" pitchFamily="49" charset="-122"/>
              </a:rPr>
              <a:t>年</a:t>
            </a:r>
            <a:endParaRPr lang="en-US" altLang="zh-CN" sz="2000" dirty="0" smtClean="0">
              <a:solidFill>
                <a:prstClr val="black"/>
              </a:solidFill>
              <a:latin typeface="黑体" pitchFamily="49" charset="-122"/>
              <a:ea typeface="黑体" pitchFamily="49" charset="-122"/>
            </a:endParaRP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评估指标：可疑度</a:t>
            </a:r>
            <a:r>
              <a:rPr lang="en-US" altLang="zh-CN" sz="2000" dirty="0" smtClean="0">
                <a:solidFill>
                  <a:prstClr val="black"/>
                </a:solidFill>
                <a:latin typeface="黑体" pitchFamily="49" charset="-122"/>
                <a:ea typeface="黑体" pitchFamily="49" charset="-122"/>
              </a:rPr>
              <a:t>Top-N</a:t>
            </a:r>
            <a:r>
              <a:rPr lang="zh-CN" altLang="en-US" sz="2000" dirty="0" smtClean="0">
                <a:solidFill>
                  <a:prstClr val="black"/>
                </a:solidFill>
                <a:latin typeface="黑体" pitchFamily="49" charset="-122"/>
                <a:ea typeface="黑体" pitchFamily="49" charset="-122"/>
              </a:rPr>
              <a:t>的候选</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消息的谣言准确率</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更贴近系统的真实应用场景</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13</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pic>
        <p:nvPicPr>
          <p:cNvPr id="2" name="图片 1"/>
          <p:cNvPicPr>
            <a:picLocks noChangeAspect="1"/>
          </p:cNvPicPr>
          <p:nvPr/>
        </p:nvPicPr>
        <p:blipFill>
          <a:blip r:embed="rId4"/>
          <a:stretch>
            <a:fillRect/>
          </a:stretch>
        </p:blipFill>
        <p:spPr>
          <a:xfrm>
            <a:off x="5636235" y="1239661"/>
            <a:ext cx="4752975" cy="5086350"/>
          </a:xfrm>
          <a:prstGeom prst="rect">
            <a:avLst/>
          </a:prstGeom>
        </p:spPr>
      </p:pic>
      <p:sp>
        <p:nvSpPr>
          <p:cNvPr id="14" name="矩形 13"/>
          <p:cNvSpPr/>
          <p:nvPr/>
        </p:nvSpPr>
        <p:spPr>
          <a:xfrm>
            <a:off x="6330464" y="1987062"/>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324599" y="4038596"/>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324599" y="3569675"/>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6336319" y="5621210"/>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629605" y="3807559"/>
            <a:ext cx="4833237" cy="225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606159" y="5841509"/>
            <a:ext cx="4833237" cy="488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877908" y="6066692"/>
            <a:ext cx="439615" cy="289658"/>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872045" y="5814645"/>
            <a:ext cx="439615" cy="289658"/>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872043" y="3774825"/>
            <a:ext cx="439615" cy="289658"/>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479839430"/>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fade">
                                      <p:cBhvr>
                                        <p:cTn id="12" dur="500"/>
                                        <p:tgtEl>
                                          <p:spTgt spid="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0" grpId="0" animBg="1"/>
      <p:bldP spid="3"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984885"/>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5.4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系统检测出的谣言实例</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14</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pic>
        <p:nvPicPr>
          <p:cNvPr id="4" name="图片 3"/>
          <p:cNvPicPr>
            <a:picLocks noChangeAspect="1"/>
          </p:cNvPicPr>
          <p:nvPr/>
        </p:nvPicPr>
        <p:blipFill>
          <a:blip r:embed="rId4"/>
          <a:stretch>
            <a:fillRect/>
          </a:stretch>
        </p:blipFill>
        <p:spPr>
          <a:xfrm>
            <a:off x="1440714" y="2392043"/>
            <a:ext cx="4657725" cy="3867150"/>
          </a:xfrm>
          <a:prstGeom prst="rect">
            <a:avLst/>
          </a:prstGeom>
        </p:spPr>
      </p:pic>
      <p:pic>
        <p:nvPicPr>
          <p:cNvPr id="6" name="图片 5"/>
          <p:cNvPicPr>
            <a:picLocks noChangeAspect="1"/>
          </p:cNvPicPr>
          <p:nvPr/>
        </p:nvPicPr>
        <p:blipFill>
          <a:blip r:embed="rId5"/>
          <a:stretch>
            <a:fillRect/>
          </a:stretch>
        </p:blipFill>
        <p:spPr>
          <a:xfrm>
            <a:off x="6400796" y="2804383"/>
            <a:ext cx="4946769" cy="3449123"/>
          </a:xfrm>
          <a:prstGeom prst="rect">
            <a:avLst/>
          </a:prstGeom>
        </p:spPr>
      </p:pic>
    </p:spTree>
    <p:custDataLst>
      <p:tags r:id="rId1"/>
    </p:custDataLst>
    <p:extLst>
      <p:ext uri="{BB962C8B-B14F-4D97-AF65-F5344CB8AC3E}">
        <p14:creationId xmlns:p14="http://schemas.microsoft.com/office/powerpoint/2010/main" val="1090121693"/>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3570208"/>
          </a:xfrm>
          <a:prstGeom prst="rect">
            <a:avLst/>
          </a:prstGeom>
          <a:noFill/>
        </p:spPr>
        <p:txBody>
          <a:bodyPr wrap="square" rtlCol="0">
            <a:spAutoFit/>
          </a:bodyPr>
          <a:lstStyle/>
          <a:p>
            <a:pPr algn="just">
              <a:spcAft>
                <a:spcPts val="1200"/>
              </a:spcAft>
              <a:buClr>
                <a:schemeClr val="accent4"/>
              </a:buClr>
              <a:buFont typeface="Wingdings" pitchFamily="2" charset="2"/>
              <a:buChar char="n"/>
            </a:pPr>
            <a:r>
              <a:rPr lang="en-US" altLang="zh-CN" sz="2800" dirty="0" smtClean="0">
                <a:latin typeface="黑体" pitchFamily="49" charset="-122"/>
                <a:ea typeface="黑体" pitchFamily="49" charset="-122"/>
              </a:rPr>
              <a:t> 6.1 </a:t>
            </a:r>
            <a:r>
              <a:rPr lang="zh-CN" altLang="en-US" sz="2800" dirty="0" smtClean="0">
                <a:latin typeface="黑体" pitchFamily="49" charset="-122"/>
                <a:ea typeface="黑体" pitchFamily="49" charset="-122"/>
              </a:rPr>
              <a:t>总结</a:t>
            </a:r>
            <a:endParaRPr lang="en-US" altLang="zh-CN" sz="2800" dirty="0" smtClean="0">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本文基于一个已有的谣言检测系统，对它的两点不足进行改进提高</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话题</a:t>
            </a:r>
            <a:r>
              <a:rPr lang="zh-CN" altLang="en-US" sz="2000" dirty="0" smtClean="0">
                <a:solidFill>
                  <a:prstClr val="black"/>
                </a:solidFill>
                <a:latin typeface="黑体" pitchFamily="49" charset="-122"/>
                <a:ea typeface="黑体" pitchFamily="49" charset="-122"/>
              </a:rPr>
              <a:t>聚类</a:t>
            </a:r>
            <a:r>
              <a:rPr lang="zh-CN" altLang="en-US" sz="2000" dirty="0" smtClean="0">
                <a:solidFill>
                  <a:prstClr val="black"/>
                </a:solidFill>
                <a:latin typeface="黑体" pitchFamily="49" charset="-122"/>
                <a:ea typeface="黑体" pitchFamily="49" charset="-122"/>
              </a:rPr>
              <a:t>探讨了</a:t>
            </a:r>
            <a:r>
              <a:rPr lang="en-US" altLang="zh-CN" sz="2000" dirty="0" smtClean="0">
                <a:solidFill>
                  <a:prstClr val="black"/>
                </a:solidFill>
                <a:latin typeface="黑体" pitchFamily="49" charset="-122"/>
                <a:ea typeface="黑体" pitchFamily="49" charset="-122"/>
              </a:rPr>
              <a:t>6</a:t>
            </a:r>
            <a:r>
              <a:rPr lang="zh-CN" altLang="en-US" sz="2000" dirty="0" smtClean="0">
                <a:solidFill>
                  <a:prstClr val="black"/>
                </a:solidFill>
                <a:latin typeface="黑体" pitchFamily="49" charset="-122"/>
                <a:ea typeface="黑体" pitchFamily="49" charset="-122"/>
              </a:rPr>
              <a:t>种相似度度量，引入了加权相似度，讨论了配比方案</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可疑</a:t>
            </a:r>
            <a:r>
              <a:rPr lang="zh-CN" altLang="en-US" sz="2000" dirty="0" smtClean="0">
                <a:solidFill>
                  <a:prstClr val="black"/>
                </a:solidFill>
                <a:latin typeface="黑体" pitchFamily="49" charset="-122"/>
                <a:ea typeface="黑体" pitchFamily="49" charset="-122"/>
              </a:rPr>
              <a:t>度排名中引入了更多特征和各类特征选择技术，提出了一种以过滤器指导起点的浮动包装器特征选择技术，设计了一种多分类器投票的可疑度排名方案</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大量实验论证了本文改进方案的有效性：能降低原系统的候选消息话题重复率、提高原系统的</a:t>
            </a:r>
            <a:r>
              <a:rPr lang="en-US" altLang="zh-CN" sz="2000" dirty="0" smtClean="0">
                <a:solidFill>
                  <a:prstClr val="black"/>
                </a:solidFill>
                <a:latin typeface="黑体" pitchFamily="49" charset="-122"/>
                <a:ea typeface="黑体" pitchFamily="49" charset="-122"/>
              </a:rPr>
              <a:t>Top-N</a:t>
            </a:r>
            <a:r>
              <a:rPr lang="zh-CN" altLang="en-US" sz="2000" dirty="0" smtClean="0">
                <a:solidFill>
                  <a:prstClr val="black"/>
                </a:solidFill>
                <a:latin typeface="黑体" pitchFamily="49" charset="-122"/>
                <a:ea typeface="黑体" pitchFamily="49" charset="-122"/>
              </a:rPr>
              <a:t>谣言检测率、提高系统在真实场景下的实用性</a:t>
            </a:r>
            <a:endParaRPr lang="en-US" altLang="zh-CN" sz="2800" dirty="0" smtClean="0">
              <a:latin typeface="黑体" pitchFamily="49" charset="-122"/>
              <a:ea typeface="黑体" pitchFamily="49" charset="-122"/>
            </a:endParaRPr>
          </a:p>
          <a:p>
            <a:pPr algn="just">
              <a:spcAft>
                <a:spcPts val="1200"/>
              </a:spcAft>
              <a:buClr>
                <a:schemeClr val="accent4"/>
              </a:buClr>
              <a:buFont typeface="Wingdings" pitchFamily="2" charset="2"/>
              <a:buChar char="n"/>
            </a:pPr>
            <a:r>
              <a:rPr lang="en-US" altLang="zh-CN" sz="2800" dirty="0" smtClean="0">
                <a:latin typeface="黑体" pitchFamily="49" charset="-122"/>
                <a:ea typeface="黑体" pitchFamily="49" charset="-122"/>
              </a:rPr>
              <a:t> </a:t>
            </a:r>
            <a:r>
              <a:rPr lang="en-US" altLang="zh-CN" sz="2800" dirty="0">
                <a:latin typeface="黑体" pitchFamily="49" charset="-122"/>
                <a:ea typeface="黑体" pitchFamily="49" charset="-122"/>
              </a:rPr>
              <a:t>6</a:t>
            </a:r>
            <a:r>
              <a:rPr lang="en-US" altLang="zh-CN" sz="2800" dirty="0" smtClean="0">
                <a:latin typeface="黑体" pitchFamily="49" charset="-122"/>
                <a:ea typeface="黑体" pitchFamily="49" charset="-122"/>
              </a:rPr>
              <a:t>.2 </a:t>
            </a:r>
            <a:r>
              <a:rPr lang="zh-CN" altLang="en-US" sz="2800" dirty="0">
                <a:latin typeface="黑体" pitchFamily="49" charset="-122"/>
                <a:ea typeface="黑体" pitchFamily="49" charset="-122"/>
              </a:rPr>
              <a:t>展望</a:t>
            </a:r>
            <a:endParaRPr lang="en-US" altLang="zh-CN" sz="2800" dirty="0" smtClean="0">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15</a:t>
            </a:fld>
            <a:endParaRPr lang="zh-CN" altLang="en-US" sz="1600" dirty="0">
              <a:solidFill>
                <a:schemeClr val="tx1"/>
              </a:solidFill>
            </a:endParaRPr>
          </a:p>
        </p:txBody>
      </p:sp>
      <p:sp>
        <p:nvSpPr>
          <p:cNvPr id="35" name="TextBox 4"/>
          <p:cNvSpPr txBox="1"/>
          <p:nvPr/>
        </p:nvSpPr>
        <p:spPr>
          <a:xfrm>
            <a:off x="445590" y="275657"/>
            <a:ext cx="3877985" cy="646331"/>
          </a:xfrm>
          <a:prstGeom prst="rect">
            <a:avLst/>
          </a:prstGeom>
          <a:noFill/>
        </p:spPr>
        <p:txBody>
          <a:bodyPr wrap="none" rtlCol="0">
            <a:spAutoFit/>
          </a:bodyPr>
          <a:lstStyle/>
          <a:p>
            <a:r>
              <a:rPr lang="zh-CN" altLang="en-US" sz="3600" dirty="0" smtClean="0">
                <a:latin typeface="黑体" pitchFamily="49" charset="-122"/>
                <a:ea typeface="黑体" pitchFamily="49" charset="-122"/>
              </a:rPr>
              <a:t>第</a:t>
            </a:r>
            <a:r>
              <a:rPr lang="en-US" altLang="zh-CN" sz="3600" dirty="0">
                <a:latin typeface="黑体" pitchFamily="49" charset="-122"/>
                <a:ea typeface="黑体" pitchFamily="49" charset="-122"/>
              </a:rPr>
              <a:t>6</a:t>
            </a:r>
            <a:r>
              <a:rPr lang="zh-CN" altLang="en-US" sz="3600" dirty="0" smtClean="0">
                <a:latin typeface="黑体" pitchFamily="49" charset="-122"/>
                <a:ea typeface="黑体" pitchFamily="49" charset="-122"/>
              </a:rPr>
              <a:t>章 总结与展望</a:t>
            </a:r>
            <a:endParaRPr lang="en-US" altLang="zh-CN" sz="3600" dirty="0">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2073781334"/>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5" end="5"/>
                                            </p:txEl>
                                          </p:spTgt>
                                        </p:tgtEl>
                                        <p:attrNameLst>
                                          <p:attrName>style.visibility</p:attrName>
                                        </p:attrNameLst>
                                      </p:cBhvr>
                                      <p:to>
                                        <p:strVal val="visible"/>
                                      </p:to>
                                    </p:set>
                                    <p:animEffect transition="in" filter="fade">
                                      <p:cBhvr>
                                        <p:cTn id="10" dur="500"/>
                                        <p:tgtEl>
                                          <p:spTgt spid="21">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animEffect transition="in" filter="fade">
                                      <p:cBhvr>
                                        <p:cTn id="15" dur="500"/>
                                        <p:tgtEl>
                                          <p:spTgt spid="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animEffect transition="in" filter="fade">
                                      <p:cBhvr>
                                        <p:cTn id="20" dur="500"/>
                                        <p:tgtEl>
                                          <p:spTgt spid="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xEl>
                                              <p:pRg st="3" end="3"/>
                                            </p:txEl>
                                          </p:spTgt>
                                        </p:tgtEl>
                                        <p:attrNameLst>
                                          <p:attrName>style.visibility</p:attrName>
                                        </p:attrNameLst>
                                      </p:cBhvr>
                                      <p:to>
                                        <p:strVal val="visible"/>
                                      </p:to>
                                    </p:set>
                                    <p:animEffect transition="in" filter="fade">
                                      <p:cBhvr>
                                        <p:cTn id="25" dur="500"/>
                                        <p:tgtEl>
                                          <p:spTgt spid="2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4" end="4"/>
                                            </p:txEl>
                                          </p:spTgt>
                                        </p:tgtEl>
                                        <p:attrNameLst>
                                          <p:attrName>style.visibility</p:attrName>
                                        </p:attrNameLst>
                                      </p:cBhvr>
                                      <p:to>
                                        <p:strVal val="visible"/>
                                      </p:to>
                                    </p:set>
                                    <p:animEffect transition="in" filter="fade">
                                      <p:cBhvr>
                                        <p:cTn id="30"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16</a:t>
            </a:fld>
            <a:endParaRPr lang="zh-CN" altLang="en-US" sz="1600" dirty="0">
              <a:solidFill>
                <a:schemeClr val="tx1"/>
              </a:solidFill>
            </a:endParaRPr>
          </a:p>
        </p:txBody>
      </p:sp>
      <p:sp>
        <p:nvSpPr>
          <p:cNvPr id="5" name="TextBox 4"/>
          <p:cNvSpPr txBox="1"/>
          <p:nvPr/>
        </p:nvSpPr>
        <p:spPr>
          <a:xfrm>
            <a:off x="4184833" y="2439571"/>
            <a:ext cx="3472425" cy="1954381"/>
          </a:xfrm>
          <a:prstGeom prst="rect">
            <a:avLst/>
          </a:prstGeom>
          <a:noFill/>
          <a:ln>
            <a:noFill/>
          </a:ln>
        </p:spPr>
        <p:txBody>
          <a:bodyPr wrap="none" rtlCol="0">
            <a:spAutoFit/>
          </a:bodyPr>
          <a:lstStyle/>
          <a:p>
            <a:r>
              <a:rPr lang="en-US" sz="4800" b="1" kern="0" cap="all" dirty="0" smtClean="0">
                <a:solidFill>
                  <a:schemeClr val="accent2">
                    <a:lumMod val="75000"/>
                  </a:schemeClr>
                </a:solidFill>
                <a:ea typeface="+mj-ea"/>
                <a:cs typeface="Arial"/>
              </a:rPr>
              <a:t>Thank you!</a:t>
            </a:r>
          </a:p>
          <a:p>
            <a:pPr algn="ctr">
              <a:spcBef>
                <a:spcPts val="3000"/>
              </a:spcBef>
            </a:pPr>
            <a:r>
              <a:rPr lang="en-US" altLang="zh-CN" sz="4800" b="1" dirty="0" smtClean="0">
                <a:solidFill>
                  <a:schemeClr val="accent2">
                    <a:lumMod val="75000"/>
                  </a:schemeClr>
                </a:solidFill>
              </a:rPr>
              <a:t>Q &amp; A</a:t>
            </a:r>
            <a:endParaRPr lang="en-US" altLang="zh-CN" sz="4800" b="1" kern="0" cap="all" dirty="0">
              <a:solidFill>
                <a:schemeClr val="accent2">
                  <a:lumMod val="75000"/>
                </a:schemeClr>
              </a:solidFill>
              <a:ea typeface="+mj-ea"/>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3447098"/>
          </a:xfrm>
          <a:prstGeom prst="rect">
            <a:avLst/>
          </a:prstGeom>
          <a:noFill/>
        </p:spPr>
        <p:txBody>
          <a:bodyPr wrap="square" rtlCol="0">
            <a:spAutoFit/>
          </a:bodyPr>
          <a:lstStyle/>
          <a:p>
            <a:pPr algn="just">
              <a:spcAft>
                <a:spcPts val="1200"/>
              </a:spcAft>
              <a:buClr>
                <a:schemeClr val="accent4"/>
              </a:buClr>
              <a:buFont typeface="Wingdings" pitchFamily="2" charset="2"/>
              <a:buChar char="n"/>
            </a:pPr>
            <a:r>
              <a:rPr lang="en-US" altLang="zh-CN" sz="2800" dirty="0" smtClean="0">
                <a:latin typeface="黑体" pitchFamily="49" charset="-122"/>
                <a:ea typeface="黑体" pitchFamily="49" charset="-122"/>
              </a:rPr>
              <a:t> 1.1 </a:t>
            </a:r>
            <a:r>
              <a:rPr lang="zh-CN" altLang="en-US" sz="2800" dirty="0" smtClean="0">
                <a:latin typeface="黑体" pitchFamily="49" charset="-122"/>
                <a:ea typeface="黑体" pitchFamily="49" charset="-122"/>
              </a:rPr>
              <a:t>社交网络</a:t>
            </a:r>
            <a:endParaRPr lang="en-US" altLang="zh-CN" sz="2800" dirty="0" smtClean="0">
              <a:latin typeface="黑体" pitchFamily="49" charset="-122"/>
              <a:ea typeface="黑体" pitchFamily="49" charset="-122"/>
            </a:endParaRPr>
          </a:p>
          <a:p>
            <a:pPr algn="just">
              <a:spcAft>
                <a:spcPts val="1200"/>
              </a:spcAft>
              <a:buClr>
                <a:schemeClr val="accent4"/>
              </a:buClr>
              <a:buFont typeface="Wingdings" pitchFamily="2" charset="2"/>
              <a:buChar char="n"/>
            </a:pPr>
            <a:r>
              <a:rPr lang="en-US" altLang="zh-CN" sz="2800" dirty="0">
                <a:latin typeface="黑体" pitchFamily="49" charset="-122"/>
                <a:ea typeface="黑体" pitchFamily="49" charset="-122"/>
              </a:rPr>
              <a:t> </a:t>
            </a:r>
            <a:r>
              <a:rPr lang="en-US" altLang="zh-CN" sz="2800" dirty="0" smtClean="0">
                <a:latin typeface="黑体" pitchFamily="49" charset="-122"/>
                <a:ea typeface="黑体" pitchFamily="49" charset="-122"/>
              </a:rPr>
              <a:t>1.2 </a:t>
            </a:r>
            <a:r>
              <a:rPr lang="zh-CN" altLang="en-US" sz="2800" dirty="0" smtClean="0">
                <a:latin typeface="黑体" pitchFamily="49" charset="-122"/>
                <a:ea typeface="黑体" pitchFamily="49" charset="-122"/>
              </a:rPr>
              <a:t>社交网络中的谣言</a:t>
            </a:r>
            <a:endParaRPr lang="en-US" altLang="zh-CN" sz="2800" dirty="0" smtClean="0">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a:t>
            </a:r>
            <a:r>
              <a:rPr lang="en-US" altLang="zh-CN" sz="2800" dirty="0" smtClean="0">
                <a:solidFill>
                  <a:prstClr val="black"/>
                </a:solidFill>
                <a:latin typeface="黑体" pitchFamily="49" charset="-122"/>
                <a:ea typeface="黑体" pitchFamily="49" charset="-122"/>
              </a:rPr>
              <a:t>1.3 </a:t>
            </a:r>
            <a:r>
              <a:rPr lang="zh-CN" altLang="en-US" sz="2800" dirty="0">
                <a:solidFill>
                  <a:prstClr val="black"/>
                </a:solidFill>
                <a:latin typeface="黑体" pitchFamily="49" charset="-122"/>
                <a:ea typeface="黑体" pitchFamily="49" charset="-122"/>
              </a:rPr>
              <a:t>谣言检测技术与其面临的</a:t>
            </a:r>
            <a:r>
              <a:rPr lang="zh-CN" altLang="en-US" sz="2800" dirty="0" smtClean="0">
                <a:solidFill>
                  <a:prstClr val="black"/>
                </a:solidFill>
                <a:latin typeface="黑体" pitchFamily="49" charset="-122"/>
                <a:ea typeface="黑体" pitchFamily="49" charset="-122"/>
              </a:rPr>
              <a:t>挑战</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挑战：检测出的候选消息重复率过高，检测出的候选是谣言的准确率不高</a:t>
            </a:r>
            <a:endParaRPr lang="en-US" altLang="zh-CN" sz="28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a:t>
            </a:r>
            <a:r>
              <a:rPr lang="en-US" altLang="zh-CN" sz="2800" dirty="0" smtClean="0">
                <a:solidFill>
                  <a:prstClr val="black"/>
                </a:solidFill>
                <a:latin typeface="黑体" pitchFamily="49" charset="-122"/>
                <a:ea typeface="黑体" pitchFamily="49" charset="-122"/>
              </a:rPr>
              <a:t>1.4 </a:t>
            </a:r>
            <a:r>
              <a:rPr lang="zh-CN" altLang="en-US" sz="2800" dirty="0" smtClean="0">
                <a:solidFill>
                  <a:prstClr val="black"/>
                </a:solidFill>
                <a:latin typeface="黑体" pitchFamily="49" charset="-122"/>
                <a:ea typeface="黑体" pitchFamily="49" charset="-122"/>
              </a:rPr>
              <a:t>相关研究概述</a:t>
            </a:r>
            <a:endParaRPr lang="en-US" altLang="zh-CN" sz="28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1.5 </a:t>
            </a:r>
            <a:r>
              <a:rPr lang="zh-CN" altLang="en-US" sz="2800" dirty="0">
                <a:solidFill>
                  <a:prstClr val="black"/>
                </a:solidFill>
                <a:latin typeface="黑体" pitchFamily="49" charset="-122"/>
                <a:ea typeface="黑体" pitchFamily="49" charset="-122"/>
              </a:rPr>
              <a:t>论文组织结构</a:t>
            </a:r>
            <a:endParaRPr lang="en-US" altLang="zh-CN" sz="2000" dirty="0" smtClean="0">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2</a:t>
            </a:fld>
            <a:endParaRPr lang="zh-CN" altLang="en-US" sz="1600" dirty="0">
              <a:solidFill>
                <a:schemeClr val="tx1"/>
              </a:solidFill>
            </a:endParaRPr>
          </a:p>
        </p:txBody>
      </p:sp>
      <p:sp>
        <p:nvSpPr>
          <p:cNvPr id="35" name="TextBox 4"/>
          <p:cNvSpPr txBox="1"/>
          <p:nvPr/>
        </p:nvSpPr>
        <p:spPr>
          <a:xfrm>
            <a:off x="445590" y="275657"/>
            <a:ext cx="2492990" cy="646331"/>
          </a:xfrm>
          <a:prstGeom prst="rect">
            <a:avLst/>
          </a:prstGeom>
          <a:noFill/>
        </p:spPr>
        <p:txBody>
          <a:bodyPr wrap="none" rtlCol="0">
            <a:spAutoFit/>
          </a:bodyPr>
          <a:lstStyle/>
          <a:p>
            <a:r>
              <a:rPr lang="zh-CN" altLang="en-US" sz="3600" dirty="0" smtClean="0">
                <a:latin typeface="黑体" pitchFamily="49" charset="-122"/>
                <a:ea typeface="黑体" pitchFamily="49" charset="-122"/>
              </a:rPr>
              <a:t>第</a:t>
            </a:r>
            <a:r>
              <a:rPr lang="en-US" altLang="zh-CN" sz="3600" dirty="0" smtClean="0">
                <a:latin typeface="黑体" pitchFamily="49" charset="-122"/>
                <a:ea typeface="黑体" pitchFamily="49" charset="-122"/>
              </a:rPr>
              <a:t>1</a:t>
            </a:r>
            <a:r>
              <a:rPr lang="zh-CN" altLang="en-US" sz="3600" dirty="0" smtClean="0">
                <a:latin typeface="黑体" pitchFamily="49" charset="-122"/>
                <a:ea typeface="黑体" pitchFamily="49" charset="-122"/>
              </a:rPr>
              <a:t>章 引言</a:t>
            </a:r>
            <a:endParaRPr lang="en-US" altLang="zh-CN" sz="3600" dirty="0">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4195668840"/>
      </p:ext>
    </p:extLst>
  </p:cSld>
  <p:clrMapOvr>
    <a:masterClrMapping/>
  </p:clrMapOvr>
  <p:transition spd="slow" advTm="17603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031325"/>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2.1 </a:t>
            </a:r>
            <a:r>
              <a:rPr lang="zh-CN" altLang="en-US" sz="2800" dirty="0">
                <a:solidFill>
                  <a:prstClr val="black"/>
                </a:solidFill>
                <a:latin typeface="黑体" pitchFamily="49" charset="-122"/>
                <a:ea typeface="黑体" pitchFamily="49" charset="-122"/>
              </a:rPr>
              <a:t>一个实用的谣言检测系统</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a:t>
            </a:r>
            <a:r>
              <a:rPr lang="en-US" altLang="zh-CN" sz="2800" dirty="0" smtClean="0">
                <a:solidFill>
                  <a:prstClr val="black"/>
                </a:solidFill>
                <a:latin typeface="黑体" pitchFamily="49" charset="-122"/>
                <a:ea typeface="黑体" pitchFamily="49" charset="-122"/>
              </a:rPr>
              <a:t>2.2 </a:t>
            </a:r>
            <a:r>
              <a:rPr lang="zh-CN" altLang="en-US" sz="2800" dirty="0">
                <a:solidFill>
                  <a:prstClr val="black"/>
                </a:solidFill>
                <a:latin typeface="黑体" pitchFamily="49" charset="-122"/>
                <a:ea typeface="黑体" pitchFamily="49" charset="-122"/>
              </a:rPr>
              <a:t>原系统的不足与改进方</a:t>
            </a:r>
            <a:r>
              <a:rPr lang="zh-CN" altLang="en-US" sz="2800" dirty="0" smtClean="0">
                <a:solidFill>
                  <a:prstClr val="black"/>
                </a:solidFill>
                <a:latin typeface="黑体" pitchFamily="49" charset="-122"/>
                <a:ea typeface="黑体" pitchFamily="49" charset="-122"/>
              </a:rPr>
              <a:t>法</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问题：谣言候选话题重复率过高。         改进方案</a:t>
            </a:r>
            <a:r>
              <a:rPr lang="zh-CN" altLang="en-US" sz="2000" dirty="0" smtClean="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话题</a:t>
            </a:r>
            <a:r>
              <a:rPr lang="zh-CN" altLang="en-US" sz="2000" dirty="0" smtClean="0">
                <a:solidFill>
                  <a:prstClr val="black"/>
                </a:solidFill>
                <a:latin typeface="黑体" pitchFamily="49" charset="-122"/>
                <a:ea typeface="黑体" pitchFamily="49" charset="-122"/>
              </a:rPr>
              <a:t>聚类</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问</a:t>
            </a:r>
            <a:r>
              <a:rPr lang="zh-CN" altLang="en-US" sz="2000" dirty="0" smtClean="0">
                <a:solidFill>
                  <a:prstClr val="black"/>
                </a:solidFill>
                <a:latin typeface="黑体" pitchFamily="49" charset="-122"/>
                <a:ea typeface="黑体" pitchFamily="49" charset="-122"/>
              </a:rPr>
              <a:t>题：特征不足，谣言检测准确率不高。   改进方案：特征选择，改进排名方案</a:t>
            </a: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3</a:t>
            </a:fld>
            <a:endParaRPr lang="zh-CN" altLang="en-US" sz="1600" dirty="0">
              <a:solidFill>
                <a:prstClr val="black"/>
              </a:solidFill>
            </a:endParaRPr>
          </a:p>
        </p:txBody>
      </p:sp>
      <p:sp>
        <p:nvSpPr>
          <p:cNvPr id="35" name="TextBox 4"/>
          <p:cNvSpPr txBox="1"/>
          <p:nvPr/>
        </p:nvSpPr>
        <p:spPr>
          <a:xfrm>
            <a:off x="445590" y="275657"/>
            <a:ext cx="3416320"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2</a:t>
            </a:r>
            <a:r>
              <a:rPr lang="zh-CN" altLang="en-US" sz="3600" dirty="0" smtClean="0">
                <a:solidFill>
                  <a:prstClr val="black"/>
                </a:solidFill>
                <a:latin typeface="黑体" pitchFamily="49" charset="-122"/>
                <a:ea typeface="黑体" pitchFamily="49" charset="-122"/>
              </a:rPr>
              <a:t>章 方法概述</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3285912352"/>
      </p:ext>
    </p:extLst>
  </p:cSld>
  <p:clrMapOvr>
    <a:masterClrMapping/>
  </p:clrMapOvr>
  <p:transition spd="slow" advTm="17603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Box 20"/>
              <p:cNvSpPr txBox="1"/>
              <p:nvPr/>
            </p:nvSpPr>
            <p:spPr>
              <a:xfrm>
                <a:off x="908518" y="1239661"/>
                <a:ext cx="10009418" cy="4879734"/>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3.1 </a:t>
                </a:r>
                <a:r>
                  <a:rPr lang="zh-CN" altLang="en-US" sz="2800" dirty="0">
                    <a:solidFill>
                      <a:prstClr val="black"/>
                    </a:solidFill>
                    <a:latin typeface="黑体" pitchFamily="49" charset="-122"/>
                    <a:ea typeface="黑体" pitchFamily="49" charset="-122"/>
                  </a:rPr>
                  <a:t>系统采用的聚类算</a:t>
                </a:r>
                <a:r>
                  <a:rPr lang="zh-CN" altLang="en-US" sz="2800" dirty="0" smtClean="0">
                    <a:solidFill>
                      <a:prstClr val="black"/>
                    </a:solidFill>
                    <a:latin typeface="黑体" pitchFamily="49" charset="-122"/>
                    <a:ea typeface="黑体" pitchFamily="49" charset="-122"/>
                  </a:rPr>
                  <a:t>法</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en-US" altLang="zh-CN" sz="2000" dirty="0" smtClean="0">
                    <a:solidFill>
                      <a:prstClr val="black"/>
                    </a:solidFill>
                    <a:latin typeface="黑体" pitchFamily="49" charset="-122"/>
                    <a:ea typeface="黑体" pitchFamily="49" charset="-122"/>
                  </a:rPr>
                  <a:t>K</a:t>
                </a:r>
                <a:r>
                  <a:rPr lang="zh-CN" altLang="en-US" sz="2000" dirty="0" smtClean="0">
                    <a:solidFill>
                      <a:prstClr val="black"/>
                    </a:solidFill>
                    <a:latin typeface="黑体" pitchFamily="49" charset="-122"/>
                    <a:ea typeface="黑体" pitchFamily="49" charset="-122"/>
                  </a:rPr>
                  <a:t>均值聚类法、基于核函数的</a:t>
                </a:r>
                <a:r>
                  <a:rPr lang="en-US" altLang="zh-CN" sz="2000" dirty="0" smtClean="0">
                    <a:solidFill>
                      <a:prstClr val="black"/>
                    </a:solidFill>
                    <a:latin typeface="黑体" pitchFamily="49" charset="-122"/>
                    <a:ea typeface="黑体" pitchFamily="49" charset="-122"/>
                  </a:rPr>
                  <a:t>K</a:t>
                </a:r>
                <a:r>
                  <a:rPr lang="zh-CN" altLang="en-US" sz="2000" dirty="0" smtClean="0">
                    <a:solidFill>
                      <a:prstClr val="black"/>
                    </a:solidFill>
                    <a:latin typeface="黑体" pitchFamily="49" charset="-122"/>
                    <a:ea typeface="黑体" pitchFamily="49" charset="-122"/>
                  </a:rPr>
                  <a:t>均值聚类法、</a:t>
                </a:r>
                <a:r>
                  <a:rPr lang="zh-CN" altLang="en-US" sz="2000" dirty="0" smtClean="0">
                    <a:solidFill>
                      <a:srgbClr val="FF0000"/>
                    </a:solidFill>
                    <a:latin typeface="黑体" pitchFamily="49" charset="-122"/>
                    <a:ea typeface="黑体" pitchFamily="49" charset="-122"/>
                  </a:rPr>
                  <a:t>层级聚类法</a:t>
                </a:r>
                <a:r>
                  <a:rPr lang="zh-CN" altLang="en-US" sz="2000" dirty="0" smtClean="0">
                    <a:solidFill>
                      <a:prstClr val="black"/>
                    </a:solidFill>
                    <a:latin typeface="黑体" pitchFamily="49" charset="-122"/>
                    <a:ea typeface="黑体" pitchFamily="49" charset="-122"/>
                  </a:rPr>
                  <a:t>、谱聚类法</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3.2 </a:t>
                </a:r>
                <a:r>
                  <a:rPr lang="zh-CN" altLang="en-US" sz="2800" dirty="0" smtClean="0">
                    <a:solidFill>
                      <a:prstClr val="black"/>
                    </a:solidFill>
                    <a:latin typeface="黑体" pitchFamily="49" charset="-122"/>
                    <a:ea typeface="黑体" pitchFamily="49" charset="-122"/>
                  </a:rPr>
                  <a:t>针对社交网络的消息相似度度量</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时间相似度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i="1">
                            <a:latin typeface="Cambria Math" panose="02040503050406030204" pitchFamily="18" charset="0"/>
                          </a:rPr>
                          <m:t>𝑡𝑖𝑚𝑒</m:t>
                        </m:r>
                      </m:sub>
                    </m:sSub>
                  </m:oMath>
                </a14:m>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用</a:t>
                </a:r>
                <a:r>
                  <a:rPr lang="zh-CN" altLang="en-US" sz="2000" dirty="0" smtClean="0">
                    <a:solidFill>
                      <a:prstClr val="black"/>
                    </a:solidFill>
                    <a:latin typeface="黑体" pitchFamily="49" charset="-122"/>
                    <a:ea typeface="黑体" pitchFamily="49" charset="-122"/>
                  </a:rPr>
                  <a:t>户</a:t>
                </a:r>
                <a:r>
                  <a:rPr lang="zh-CN" altLang="en-US" sz="2000" dirty="0">
                    <a:solidFill>
                      <a:prstClr val="black"/>
                    </a:solidFill>
                    <a:latin typeface="黑体" pitchFamily="49" charset="-122"/>
                    <a:ea typeface="黑体" pitchFamily="49" charset="-122"/>
                  </a:rPr>
                  <a:t>互</a:t>
                </a:r>
                <a:r>
                  <a:rPr lang="zh-CN" altLang="en-US" sz="2000" dirty="0" smtClean="0">
                    <a:solidFill>
                      <a:prstClr val="black"/>
                    </a:solidFill>
                    <a:latin typeface="黑体" pitchFamily="49" charset="-122"/>
                    <a:ea typeface="黑体" pitchFamily="49" charset="-122"/>
                  </a:rPr>
                  <a:t>动相似度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i="1">
                            <a:latin typeface="Cambria Math" panose="02040503050406030204" pitchFamily="18" charset="0"/>
                          </a:rPr>
                          <m:t>𝑖𝑡𝑟</m:t>
                        </m:r>
                      </m:sub>
                    </m:sSub>
                  </m:oMath>
                </a14:m>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话</a:t>
                </a:r>
                <a:r>
                  <a:rPr lang="zh-CN" altLang="en-US" sz="2000" dirty="0" smtClean="0">
                    <a:solidFill>
                      <a:prstClr val="black"/>
                    </a:solidFill>
                    <a:latin typeface="黑体" pitchFamily="49" charset="-122"/>
                    <a:ea typeface="黑体" pitchFamily="49" charset="-122"/>
                  </a:rPr>
                  <a:t>题标签相似度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i="1">
                            <a:latin typeface="Cambria Math" panose="02040503050406030204" pitchFamily="18" charset="0"/>
                          </a:rPr>
                          <m:t>h𝑡𝑔</m:t>
                        </m:r>
                      </m:sub>
                    </m:sSub>
                  </m:oMath>
                </a14:m>
                <a:endParaRPr lang="en-US" altLang="zh-CN" sz="2000" i="1"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命</a:t>
                </a:r>
                <a:r>
                  <a:rPr lang="zh-CN" altLang="en-US" sz="2000" dirty="0" smtClean="0">
                    <a:solidFill>
                      <a:prstClr val="black"/>
                    </a:solidFill>
                    <a:latin typeface="黑体" pitchFamily="49" charset="-122"/>
                    <a:ea typeface="黑体" pitchFamily="49" charset="-122"/>
                  </a:rPr>
                  <a:t>名实体相似度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b="0" i="1" smtClean="0">
                            <a:latin typeface="Cambria Math" panose="02040503050406030204" pitchFamily="18" charset="0"/>
                          </a:rPr>
                          <m:t>𝑁𝐸</m:t>
                        </m:r>
                      </m:sub>
                    </m:sSub>
                  </m:oMath>
                </a14:m>
                <a:endParaRPr lang="en-US" altLang="zh-CN" sz="2000" i="1"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单</a:t>
                </a:r>
                <a:r>
                  <a:rPr lang="zh-CN" altLang="en-US" sz="2000" dirty="0" smtClean="0">
                    <a:solidFill>
                      <a:prstClr val="black"/>
                    </a:solidFill>
                    <a:latin typeface="黑体" pitchFamily="49" charset="-122"/>
                    <a:ea typeface="黑体" pitchFamily="49" charset="-122"/>
                  </a:rPr>
                  <a:t>词集合</a:t>
                </a:r>
                <a:r>
                  <a:rPr lang="en-US" altLang="zh-CN" sz="2000" dirty="0" err="1" smtClean="0">
                    <a:solidFill>
                      <a:prstClr val="black"/>
                    </a:solidFill>
                    <a:latin typeface="黑体" pitchFamily="49" charset="-122"/>
                    <a:ea typeface="黑体" pitchFamily="49" charset="-122"/>
                  </a:rPr>
                  <a:t>Jaccard</a:t>
                </a:r>
                <a:r>
                  <a:rPr lang="zh-CN" altLang="en-US" sz="2000" dirty="0" smtClean="0">
                    <a:solidFill>
                      <a:prstClr val="black"/>
                    </a:solidFill>
                    <a:latin typeface="黑体" pitchFamily="49" charset="-122"/>
                    <a:ea typeface="黑体" pitchFamily="49" charset="-122"/>
                  </a:rPr>
                  <a:t>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altLang="zh-CN" sz="2000" i="1">
                            <a:latin typeface="Cambria Math" panose="02040503050406030204" pitchFamily="18" charset="0"/>
                          </a:rPr>
                          <m:t>𝑗𝑎𝑐𝑐</m:t>
                        </m:r>
                      </m:sub>
                    </m:sSub>
                  </m:oMath>
                </a14:m>
                <a:endParaRPr lang="en-US" altLang="zh-CN" sz="2000" i="1"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词频</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逆文档频率</a:t>
                </a:r>
                <a:r>
                  <a:rPr lang="zh-CN" altLang="en-US" sz="2000" dirty="0">
                    <a:solidFill>
                      <a:prstClr val="black"/>
                    </a:solidFill>
                    <a:latin typeface="黑体" pitchFamily="49" charset="-122"/>
                    <a:ea typeface="黑体" pitchFamily="49" charset="-122"/>
                  </a:rPr>
                  <a:t>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altLang="zh-CN" sz="2000" i="1">
                            <a:latin typeface="Cambria Math" panose="02040503050406030204" pitchFamily="18" charset="0"/>
                          </a:rPr>
                          <m:t>𝑡𝑓</m:t>
                        </m:r>
                        <m:r>
                          <a:rPr lang="en-US" altLang="zh-CN" sz="2000" i="1">
                            <a:latin typeface="Cambria Math" panose="02040503050406030204" pitchFamily="18" charset="0"/>
                          </a:rPr>
                          <m:t>−</m:t>
                        </m:r>
                        <m:r>
                          <a:rPr lang="en-US" altLang="zh-CN" sz="2000" i="1">
                            <a:latin typeface="Cambria Math" panose="02040503050406030204" pitchFamily="18" charset="0"/>
                          </a:rPr>
                          <m:t>𝑖𝑑𝑓</m:t>
                        </m:r>
                      </m:sub>
                    </m:sSub>
                  </m:oMath>
                </a14:m>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srgbClr val="FF0000"/>
                    </a:solidFill>
                    <a:latin typeface="黑体" pitchFamily="49" charset="-122"/>
                    <a:ea typeface="黑体" pitchFamily="49" charset="-122"/>
                  </a:rPr>
                  <a:t>加权相</a:t>
                </a:r>
                <a:r>
                  <a:rPr lang="zh-CN" altLang="en-US" sz="2000" dirty="0">
                    <a:solidFill>
                      <a:srgbClr val="FF0000"/>
                    </a:solidFill>
                    <a:latin typeface="黑体" pitchFamily="49" charset="-122"/>
                    <a:ea typeface="黑体" pitchFamily="49" charset="-122"/>
                  </a:rPr>
                  <a:t>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altLang="zh-CN" sz="2000" i="1">
                            <a:latin typeface="Cambria Math" panose="02040503050406030204" pitchFamily="18" charset="0"/>
                          </a:rPr>
                          <m:t>𝑤</m:t>
                        </m:r>
                      </m:sub>
                    </m:sSub>
                  </m:oMath>
                </a14:m>
                <a:endParaRPr lang="en-US" altLang="zh-CN" sz="2000" i="1" dirty="0" smtClean="0">
                  <a:solidFill>
                    <a:prstClr val="black"/>
                  </a:solidFill>
                  <a:latin typeface="黑体" pitchFamily="49" charset="-122"/>
                  <a:ea typeface="黑体" pitchFamily="49" charset="-122"/>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908518" y="1239661"/>
                <a:ext cx="10009418" cy="4879734"/>
              </a:xfrm>
              <a:prstGeom prst="rect">
                <a:avLst/>
              </a:prstGeom>
              <a:blipFill rotWithShape="0">
                <a:blip r:embed="rId4"/>
                <a:stretch>
                  <a:fillRect l="-1035" t="-1248" b="-1124"/>
                </a:stretch>
              </a:blipFill>
            </p:spPr>
            <p:txBody>
              <a:bodyPr/>
              <a:lstStyle/>
              <a:p>
                <a:r>
                  <a:rPr lang="en-US">
                    <a:noFill/>
                  </a:rPr>
                  <a:t> </a:t>
                </a:r>
              </a:p>
            </p:txBody>
          </p:sp>
        </mc:Fallback>
      </mc:AlternateContent>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4</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3" name="Picture 2"/>
          <p:cNvPicPr>
            <a:picLocks noChangeAspect="1"/>
          </p:cNvPicPr>
          <p:nvPr/>
        </p:nvPicPr>
        <p:blipFill>
          <a:blip r:embed="rId5"/>
          <a:stretch>
            <a:fillRect/>
          </a:stretch>
        </p:blipFill>
        <p:spPr>
          <a:xfrm>
            <a:off x="5165089" y="2786823"/>
            <a:ext cx="1724025" cy="469774"/>
          </a:xfrm>
          <a:prstGeom prst="rect">
            <a:avLst/>
          </a:prstGeom>
        </p:spPr>
      </p:pic>
      <p:pic>
        <p:nvPicPr>
          <p:cNvPr id="4" name="Picture 3"/>
          <p:cNvPicPr>
            <a:picLocks noChangeAspect="1"/>
          </p:cNvPicPr>
          <p:nvPr/>
        </p:nvPicPr>
        <p:blipFill>
          <a:blip r:embed="rId6"/>
          <a:stretch>
            <a:fillRect/>
          </a:stretch>
        </p:blipFill>
        <p:spPr>
          <a:xfrm>
            <a:off x="5154571" y="3308939"/>
            <a:ext cx="5130165" cy="902824"/>
          </a:xfrm>
          <a:prstGeom prst="rect">
            <a:avLst/>
          </a:prstGeom>
        </p:spPr>
      </p:pic>
      <p:pic>
        <p:nvPicPr>
          <p:cNvPr id="6" name="Picture 5"/>
          <p:cNvPicPr>
            <a:picLocks noChangeAspect="1"/>
          </p:cNvPicPr>
          <p:nvPr/>
        </p:nvPicPr>
        <p:blipFill>
          <a:blip r:embed="rId7"/>
          <a:stretch>
            <a:fillRect/>
          </a:stretch>
        </p:blipFill>
        <p:spPr>
          <a:xfrm>
            <a:off x="6305393" y="5074920"/>
            <a:ext cx="5609291" cy="1096817"/>
          </a:xfrm>
          <a:prstGeom prst="rect">
            <a:avLst/>
          </a:prstGeom>
        </p:spPr>
      </p:pic>
    </p:spTree>
    <p:custDataLst>
      <p:tags r:id="rId1"/>
    </p:custDataLst>
    <p:extLst>
      <p:ext uri="{BB962C8B-B14F-4D97-AF65-F5344CB8AC3E}">
        <p14:creationId xmlns:p14="http://schemas.microsoft.com/office/powerpoint/2010/main" val="224038817"/>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xEl>
                                              <p:pRg st="3" end="3"/>
                                            </p:txEl>
                                          </p:spTgt>
                                        </p:tgtEl>
                                        <p:attrNameLst>
                                          <p:attrName>style.visibility</p:attrName>
                                        </p:attrNameLst>
                                      </p:cBhvr>
                                      <p:to>
                                        <p:strVal val="visible"/>
                                      </p:to>
                                    </p:set>
                                    <p:animEffect transition="in" filter="fade">
                                      <p:cBhvr>
                                        <p:cTn id="20" dur="500"/>
                                        <p:tgtEl>
                                          <p:spTgt spid="2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4" end="4"/>
                                            </p:txEl>
                                          </p:spTgt>
                                        </p:tgtEl>
                                        <p:attrNameLst>
                                          <p:attrName>style.visibility</p:attrName>
                                        </p:attrNameLst>
                                      </p:cBhvr>
                                      <p:to>
                                        <p:strVal val="visible"/>
                                      </p:to>
                                    </p:set>
                                    <p:animEffect transition="in" filter="fade">
                                      <p:cBhvr>
                                        <p:cTn id="30" dur="500"/>
                                        <p:tgtEl>
                                          <p:spTgt spid="2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xEl>
                                              <p:pRg st="5" end="5"/>
                                            </p:txEl>
                                          </p:spTgt>
                                        </p:tgtEl>
                                        <p:attrNameLst>
                                          <p:attrName>style.visibility</p:attrName>
                                        </p:attrNameLst>
                                      </p:cBhvr>
                                      <p:to>
                                        <p:strVal val="visible"/>
                                      </p:to>
                                    </p:set>
                                    <p:animEffect transition="in" filter="fade">
                                      <p:cBhvr>
                                        <p:cTn id="40" dur="500"/>
                                        <p:tgtEl>
                                          <p:spTgt spid="21">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
                                            <p:txEl>
                                              <p:pRg st="6" end="6"/>
                                            </p:txEl>
                                          </p:spTgt>
                                        </p:tgtEl>
                                        <p:attrNameLst>
                                          <p:attrName>style.visibility</p:attrName>
                                        </p:attrNameLst>
                                      </p:cBhvr>
                                      <p:to>
                                        <p:strVal val="visible"/>
                                      </p:to>
                                    </p:set>
                                    <p:animEffect transition="in" filter="fade">
                                      <p:cBhvr>
                                        <p:cTn id="45" dur="500"/>
                                        <p:tgtEl>
                                          <p:spTgt spid="21">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xEl>
                                              <p:pRg st="7" end="7"/>
                                            </p:txEl>
                                          </p:spTgt>
                                        </p:tgtEl>
                                        <p:attrNameLst>
                                          <p:attrName>style.visibility</p:attrName>
                                        </p:attrNameLst>
                                      </p:cBhvr>
                                      <p:to>
                                        <p:strVal val="visible"/>
                                      </p:to>
                                    </p:set>
                                    <p:animEffect transition="in" filter="fade">
                                      <p:cBhvr>
                                        <p:cTn id="50" dur="500"/>
                                        <p:tgtEl>
                                          <p:spTgt spid="21">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1">
                                            <p:txEl>
                                              <p:pRg st="8" end="8"/>
                                            </p:txEl>
                                          </p:spTgt>
                                        </p:tgtEl>
                                        <p:attrNameLst>
                                          <p:attrName>style.visibility</p:attrName>
                                        </p:attrNameLst>
                                      </p:cBhvr>
                                      <p:to>
                                        <p:strVal val="visible"/>
                                      </p:to>
                                    </p:set>
                                    <p:animEffect transition="in" filter="fade">
                                      <p:cBhvr>
                                        <p:cTn id="55" dur="500"/>
                                        <p:tgtEl>
                                          <p:spTgt spid="21">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xEl>
                                              <p:pRg st="9" end="9"/>
                                            </p:txEl>
                                          </p:spTgt>
                                        </p:tgtEl>
                                        <p:attrNameLst>
                                          <p:attrName>style.visibility</p:attrName>
                                        </p:attrNameLst>
                                      </p:cBhvr>
                                      <p:to>
                                        <p:strVal val="visible"/>
                                      </p:to>
                                    </p:set>
                                    <p:animEffect transition="in" filter="fade">
                                      <p:cBhvr>
                                        <p:cTn id="60" dur="500"/>
                                        <p:tgtEl>
                                          <p:spTgt spid="21">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67765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3.3 </a:t>
            </a:r>
            <a:r>
              <a:rPr lang="zh-CN" altLang="en-US" sz="2800" dirty="0">
                <a:solidFill>
                  <a:prstClr val="black"/>
                </a:solidFill>
                <a:latin typeface="黑体" pitchFamily="49" charset="-122"/>
                <a:ea typeface="黑体" pitchFamily="49" charset="-122"/>
              </a:rPr>
              <a:t>实验数据集与聚类评价指标</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推特中的埃博拉消息数据集：</a:t>
            </a:r>
            <a:r>
              <a:rPr lang="en-US" altLang="zh-CN" sz="2000" dirty="0" smtClean="0">
                <a:solidFill>
                  <a:prstClr val="black"/>
                </a:solidFill>
                <a:latin typeface="黑体" pitchFamily="49" charset="-122"/>
                <a:ea typeface="黑体" pitchFamily="49" charset="-122"/>
              </a:rPr>
              <a:t>16,711,671</a:t>
            </a:r>
            <a:r>
              <a:rPr lang="zh-CN" altLang="en-US" sz="2000" dirty="0">
                <a:solidFill>
                  <a:prstClr val="black"/>
                </a:solidFill>
                <a:latin typeface="黑体" pitchFamily="49" charset="-122"/>
                <a:ea typeface="黑体" pitchFamily="49" charset="-122"/>
              </a:rPr>
              <a:t>条推特消息，共</a:t>
            </a:r>
            <a:r>
              <a:rPr lang="en-US" altLang="zh-CN" sz="2000" dirty="0">
                <a:solidFill>
                  <a:prstClr val="black"/>
                </a:solidFill>
                <a:latin typeface="黑体" pitchFamily="49" charset="-122"/>
                <a:ea typeface="黑体" pitchFamily="49" charset="-122"/>
              </a:rPr>
              <a:t>1,240,415</a:t>
            </a:r>
            <a:r>
              <a:rPr lang="zh-CN" altLang="en-US" sz="2000" dirty="0">
                <a:solidFill>
                  <a:prstClr val="black"/>
                </a:solidFill>
                <a:latin typeface="黑体" pitchFamily="49" charset="-122"/>
                <a:ea typeface="黑体" pitchFamily="49" charset="-122"/>
              </a:rPr>
              <a:t>个用户，时间范</a:t>
            </a:r>
            <a:r>
              <a:rPr lang="zh-CN" altLang="en-US" sz="2000" dirty="0" smtClean="0">
                <a:solidFill>
                  <a:prstClr val="black"/>
                </a:solidFill>
                <a:latin typeface="黑体" pitchFamily="49" charset="-122"/>
                <a:ea typeface="黑体" pitchFamily="49" charset="-122"/>
              </a:rPr>
              <a:t>围从</a:t>
            </a:r>
            <a:r>
              <a:rPr lang="en-US" altLang="zh-CN" sz="2000" dirty="0">
                <a:solidFill>
                  <a:prstClr val="black"/>
                </a:solidFill>
                <a:latin typeface="黑体" pitchFamily="49" charset="-122"/>
                <a:ea typeface="黑体" pitchFamily="49" charset="-122"/>
              </a:rPr>
              <a:t>2006</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12</a:t>
            </a:r>
            <a:r>
              <a:rPr lang="zh-CN" altLang="en-US" sz="2000" dirty="0">
                <a:solidFill>
                  <a:prstClr val="black"/>
                </a:solidFill>
                <a:latin typeface="黑体" pitchFamily="49" charset="-122"/>
                <a:ea typeface="黑体" pitchFamily="49" charset="-122"/>
              </a:rPr>
              <a:t>月</a:t>
            </a:r>
            <a:r>
              <a:rPr lang="en-US" altLang="zh-CN" sz="2000" dirty="0">
                <a:solidFill>
                  <a:prstClr val="black"/>
                </a:solidFill>
                <a:latin typeface="黑体" pitchFamily="49" charset="-122"/>
                <a:ea typeface="黑体" pitchFamily="49" charset="-122"/>
              </a:rPr>
              <a:t>25</a:t>
            </a:r>
            <a:r>
              <a:rPr lang="zh-CN" altLang="en-US" sz="2000" dirty="0">
                <a:solidFill>
                  <a:prstClr val="black"/>
                </a:solidFill>
                <a:latin typeface="黑体" pitchFamily="49" charset="-122"/>
                <a:ea typeface="黑体" pitchFamily="49" charset="-122"/>
              </a:rPr>
              <a:t>日到</a:t>
            </a:r>
            <a:r>
              <a:rPr lang="en-US" altLang="zh-CN" sz="2000" dirty="0">
                <a:solidFill>
                  <a:prstClr val="black"/>
                </a:solidFill>
                <a:latin typeface="黑体" pitchFamily="49" charset="-122"/>
                <a:ea typeface="黑体" pitchFamily="49" charset="-122"/>
              </a:rPr>
              <a:t>2016</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2</a:t>
            </a:r>
            <a:r>
              <a:rPr lang="zh-CN" altLang="en-US" sz="2000" dirty="0">
                <a:solidFill>
                  <a:prstClr val="black"/>
                </a:solidFill>
                <a:latin typeface="黑体" pitchFamily="49" charset="-122"/>
                <a:ea typeface="黑体" pitchFamily="49" charset="-122"/>
              </a:rPr>
              <a:t>月</a:t>
            </a:r>
            <a:r>
              <a:rPr lang="en-US" altLang="zh-CN" sz="2000" dirty="0">
                <a:solidFill>
                  <a:prstClr val="black"/>
                </a:solidFill>
                <a:latin typeface="黑体" pitchFamily="49" charset="-122"/>
                <a:ea typeface="黑体" pitchFamily="49" charset="-122"/>
              </a:rPr>
              <a:t>21</a:t>
            </a:r>
            <a:r>
              <a:rPr lang="zh-CN" altLang="en-US" sz="2000" dirty="0" smtClean="0">
                <a:solidFill>
                  <a:prstClr val="black"/>
                </a:solidFill>
                <a:latin typeface="黑体" pitchFamily="49" charset="-122"/>
                <a:ea typeface="黑体" pitchFamily="49" charset="-122"/>
              </a:rPr>
              <a:t>日</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数据集</a:t>
            </a:r>
            <a:r>
              <a:rPr lang="en-US" altLang="zh-CN" sz="2000" dirty="0" smtClean="0">
                <a:solidFill>
                  <a:prstClr val="black"/>
                </a:solidFill>
                <a:latin typeface="黑体" pitchFamily="49" charset="-122"/>
                <a:ea typeface="黑体" pitchFamily="49" charset="-122"/>
              </a:rPr>
              <a:t>A</a:t>
            </a:r>
            <a:r>
              <a:rPr lang="zh-CN" altLang="en-US" sz="2000" dirty="0" smtClean="0">
                <a:solidFill>
                  <a:prstClr val="black"/>
                </a:solidFill>
                <a:latin typeface="黑体" pitchFamily="49" charset="-122"/>
                <a:ea typeface="黑体" pitchFamily="49" charset="-122"/>
              </a:rPr>
              <a:t>：完整数据集在</a:t>
            </a:r>
            <a:r>
              <a:rPr lang="en-US" altLang="zh-CN" sz="2000" dirty="0" smtClean="0">
                <a:solidFill>
                  <a:prstClr val="black"/>
                </a:solidFill>
                <a:latin typeface="黑体" pitchFamily="49" charset="-122"/>
                <a:ea typeface="黑体" pitchFamily="49" charset="-122"/>
              </a:rPr>
              <a:t>2014</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11</a:t>
            </a:r>
            <a:r>
              <a:rPr lang="zh-CN" altLang="en-US" sz="2000" dirty="0" smtClean="0">
                <a:solidFill>
                  <a:prstClr val="black"/>
                </a:solidFill>
                <a:latin typeface="黑体" pitchFamily="49" charset="-122"/>
                <a:ea typeface="黑体" pitchFamily="49" charset="-122"/>
              </a:rPr>
              <a:t>月的子集</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数据集</a:t>
            </a:r>
            <a:r>
              <a:rPr lang="en-US" altLang="zh-CN" sz="2000" dirty="0" smtClean="0">
                <a:solidFill>
                  <a:prstClr val="black"/>
                </a:solidFill>
                <a:latin typeface="黑体" pitchFamily="49" charset="-122"/>
                <a:ea typeface="黑体" pitchFamily="49" charset="-122"/>
              </a:rPr>
              <a:t>B</a:t>
            </a:r>
            <a:r>
              <a:rPr lang="zh-CN" altLang="en-US" sz="2000" dirty="0" smtClean="0">
                <a:solidFill>
                  <a:prstClr val="black"/>
                </a:solidFill>
                <a:latin typeface="黑体" pitchFamily="49" charset="-122"/>
                <a:ea typeface="黑体" pitchFamily="49" charset="-122"/>
              </a:rPr>
              <a:t>：数据集</a:t>
            </a:r>
            <a:r>
              <a:rPr lang="en-US" altLang="zh-CN" sz="2000" dirty="0" smtClean="0">
                <a:solidFill>
                  <a:prstClr val="black"/>
                </a:solidFill>
                <a:latin typeface="黑体" pitchFamily="49" charset="-122"/>
                <a:ea typeface="黑体" pitchFamily="49" charset="-122"/>
              </a:rPr>
              <a:t>A</a:t>
            </a:r>
            <a:r>
              <a:rPr lang="zh-CN" altLang="en-US" sz="2000" dirty="0" smtClean="0">
                <a:solidFill>
                  <a:prstClr val="black"/>
                </a:solidFill>
                <a:latin typeface="黑体" pitchFamily="49" charset="-122"/>
                <a:ea typeface="黑体" pitchFamily="49" charset="-122"/>
              </a:rPr>
              <a:t>去除传播不广的“冷门话题”后的数据集</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聚类评价指标：归一化互信息（</a:t>
            </a:r>
            <a:r>
              <a:rPr lang="en-US" altLang="zh-CN" sz="2000" dirty="0" smtClean="0">
                <a:solidFill>
                  <a:prstClr val="black"/>
                </a:solidFill>
                <a:latin typeface="黑体" pitchFamily="49" charset="-122"/>
                <a:ea typeface="黑体" pitchFamily="49" charset="-122"/>
              </a:rPr>
              <a:t>NMI</a:t>
            </a:r>
            <a:r>
              <a:rPr lang="zh-CN" altLang="en-US" sz="2000" dirty="0" smtClean="0">
                <a:solidFill>
                  <a:prstClr val="black"/>
                </a:solidFill>
                <a:latin typeface="黑体" pitchFamily="49" charset="-122"/>
                <a:ea typeface="黑体" pitchFamily="49" charset="-122"/>
              </a:rPr>
              <a:t>）</a:t>
            </a: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5</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3059300031"/>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6</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4" name="Picture 3"/>
          <p:cNvPicPr>
            <a:picLocks noChangeAspect="1"/>
          </p:cNvPicPr>
          <p:nvPr/>
        </p:nvPicPr>
        <p:blipFill>
          <a:blip r:embed="rId4"/>
          <a:stretch>
            <a:fillRect/>
          </a:stretch>
        </p:blipFill>
        <p:spPr>
          <a:xfrm>
            <a:off x="1704273" y="1805049"/>
            <a:ext cx="8625687" cy="4678878"/>
          </a:xfrm>
          <a:prstGeom prst="rect">
            <a:avLst/>
          </a:prstGeom>
        </p:spPr>
      </p:pic>
      <p:sp>
        <p:nvSpPr>
          <p:cNvPr id="2" name="矩形 1"/>
          <p:cNvSpPr/>
          <p:nvPr/>
        </p:nvSpPr>
        <p:spPr>
          <a:xfrm>
            <a:off x="7367954" y="2312487"/>
            <a:ext cx="615461" cy="392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63969" y="3938954"/>
            <a:ext cx="8247185" cy="7033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355468543"/>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7</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10" name="图片 9"/>
          <p:cNvPicPr>
            <a:picLocks noChangeAspect="1"/>
          </p:cNvPicPr>
          <p:nvPr/>
        </p:nvPicPr>
        <p:blipFill>
          <a:blip r:embed="rId4"/>
          <a:stretch>
            <a:fillRect/>
          </a:stretch>
        </p:blipFill>
        <p:spPr>
          <a:xfrm>
            <a:off x="1670539" y="1751623"/>
            <a:ext cx="8659422" cy="4686174"/>
          </a:xfrm>
          <a:prstGeom prst="rect">
            <a:avLst/>
          </a:prstGeom>
        </p:spPr>
      </p:pic>
      <p:sp>
        <p:nvSpPr>
          <p:cNvPr id="2" name="矩形 1"/>
          <p:cNvSpPr/>
          <p:nvPr/>
        </p:nvSpPr>
        <p:spPr>
          <a:xfrm>
            <a:off x="2685550" y="2330262"/>
            <a:ext cx="761036" cy="392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911989" y="2321279"/>
            <a:ext cx="1671004" cy="392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450426" y="5952388"/>
            <a:ext cx="558867" cy="298641"/>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171393" y="5952388"/>
            <a:ext cx="558867" cy="298641"/>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697717" y="5946527"/>
            <a:ext cx="558867" cy="298641"/>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122074" y="5946527"/>
            <a:ext cx="558867" cy="298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790288" y="5928942"/>
            <a:ext cx="558867" cy="298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989494"/>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8</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3" name="图片 2"/>
          <p:cNvPicPr>
            <a:picLocks noChangeAspect="1"/>
          </p:cNvPicPr>
          <p:nvPr/>
        </p:nvPicPr>
        <p:blipFill>
          <a:blip r:embed="rId4"/>
          <a:stretch>
            <a:fillRect/>
          </a:stretch>
        </p:blipFill>
        <p:spPr>
          <a:xfrm>
            <a:off x="666892" y="1961522"/>
            <a:ext cx="5246335" cy="4577390"/>
          </a:xfrm>
          <a:prstGeom prst="rect">
            <a:avLst/>
          </a:prstGeom>
        </p:spPr>
      </p:pic>
      <p:pic>
        <p:nvPicPr>
          <p:cNvPr id="4" name="图片 3"/>
          <p:cNvPicPr>
            <a:picLocks noChangeAspect="1"/>
          </p:cNvPicPr>
          <p:nvPr/>
        </p:nvPicPr>
        <p:blipFill>
          <a:blip r:embed="rId5"/>
          <a:stretch>
            <a:fillRect/>
          </a:stretch>
        </p:blipFill>
        <p:spPr>
          <a:xfrm>
            <a:off x="6154853" y="2805583"/>
            <a:ext cx="5632938" cy="1131507"/>
          </a:xfrm>
          <a:prstGeom prst="rect">
            <a:avLst/>
          </a:prstGeom>
        </p:spPr>
      </p:pic>
      <p:pic>
        <p:nvPicPr>
          <p:cNvPr id="7" name="图片 6"/>
          <p:cNvPicPr>
            <a:picLocks noChangeAspect="1"/>
          </p:cNvPicPr>
          <p:nvPr/>
        </p:nvPicPr>
        <p:blipFill>
          <a:blip r:embed="rId6"/>
          <a:stretch>
            <a:fillRect/>
          </a:stretch>
        </p:blipFill>
        <p:spPr>
          <a:xfrm>
            <a:off x="6172438" y="4095354"/>
            <a:ext cx="5596923" cy="1180033"/>
          </a:xfrm>
          <a:prstGeom prst="rect">
            <a:avLst/>
          </a:prstGeom>
        </p:spPr>
      </p:pic>
      <p:sp>
        <p:nvSpPr>
          <p:cNvPr id="13" name="矩形 12"/>
          <p:cNvSpPr/>
          <p:nvPr/>
        </p:nvSpPr>
        <p:spPr>
          <a:xfrm>
            <a:off x="8458198" y="3428620"/>
            <a:ext cx="562707" cy="1586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452336" y="4724018"/>
            <a:ext cx="562707" cy="1586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08518" y="6162533"/>
            <a:ext cx="4806482" cy="3412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149164" y="6144948"/>
            <a:ext cx="558867" cy="298641"/>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651893420"/>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9</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2" name="图片 1"/>
          <p:cNvPicPr>
            <a:picLocks noChangeAspect="1"/>
          </p:cNvPicPr>
          <p:nvPr/>
        </p:nvPicPr>
        <p:blipFill>
          <a:blip r:embed="rId4"/>
          <a:stretch>
            <a:fillRect/>
          </a:stretch>
        </p:blipFill>
        <p:spPr>
          <a:xfrm>
            <a:off x="580288" y="1793659"/>
            <a:ext cx="5501454" cy="4834867"/>
          </a:xfrm>
          <a:prstGeom prst="rect">
            <a:avLst/>
          </a:prstGeom>
        </p:spPr>
      </p:pic>
      <p:sp>
        <p:nvSpPr>
          <p:cNvPr id="12" name="矩形 11"/>
          <p:cNvSpPr/>
          <p:nvPr/>
        </p:nvSpPr>
        <p:spPr>
          <a:xfrm>
            <a:off x="738549" y="4466492"/>
            <a:ext cx="5169877" cy="1507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5"/>
          <a:stretch>
            <a:fillRect/>
          </a:stretch>
        </p:blipFill>
        <p:spPr>
          <a:xfrm>
            <a:off x="6755841" y="1793659"/>
            <a:ext cx="5119962" cy="4246196"/>
          </a:xfrm>
          <a:prstGeom prst="rect">
            <a:avLst/>
          </a:prstGeom>
        </p:spPr>
      </p:pic>
      <p:sp>
        <p:nvSpPr>
          <p:cNvPr id="15" name="矩形 14"/>
          <p:cNvSpPr/>
          <p:nvPr/>
        </p:nvSpPr>
        <p:spPr>
          <a:xfrm>
            <a:off x="6755841" y="2227029"/>
            <a:ext cx="5169877" cy="25735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582199" y="2479337"/>
            <a:ext cx="986155" cy="1056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837787" y="2919046"/>
            <a:ext cx="816168" cy="134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500142" y="3229710"/>
            <a:ext cx="892366" cy="1406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708832" y="3704495"/>
            <a:ext cx="816168" cy="134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336011" y="4015160"/>
            <a:ext cx="816168" cy="134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3151" y="4800600"/>
            <a:ext cx="462370" cy="1348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341876" y="5251940"/>
            <a:ext cx="462370" cy="1348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303166" y="5720866"/>
            <a:ext cx="462370" cy="1348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340271" y="4422042"/>
            <a:ext cx="664375" cy="1617813"/>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24629621"/>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0.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1.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2.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3.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4.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2.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3.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4.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5.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6.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7.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8.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9.xml><?xml version="1.0" encoding="utf-8"?>
<p:tagLst xmlns:a="http://schemas.openxmlformats.org/drawingml/2006/main" xmlns:r="http://schemas.openxmlformats.org/officeDocument/2006/relationships" xmlns:p="http://schemas.openxmlformats.org/presentationml/2006/main">
  <p:tag name="TIMING" val="|2|2.9|5.7|8.8|14.3|2.9|11.7|71.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22790</TotalTime>
  <Words>3211</Words>
  <Application>Microsoft Office PowerPoint</Application>
  <PresentationFormat>宽屏</PresentationFormat>
  <Paragraphs>130</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黑体</vt:lpstr>
      <vt:lpstr>宋体</vt:lpstr>
      <vt:lpstr>Arial</vt:lpstr>
      <vt:lpstr>Calibri</vt:lpstr>
      <vt:lpstr>Calibri Light</vt:lpstr>
      <vt:lpstr>Cambria Math</vt:lpstr>
      <vt:lpstr>Wingdings</vt:lpstr>
      <vt:lpstr>Office Theme</vt:lpstr>
      <vt:lpstr>社交网络中的谣言检测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shixia</dc:creator>
  <cp:lastModifiedBy>admin</cp:lastModifiedBy>
  <cp:revision>1713</cp:revision>
  <dcterms:created xsi:type="dcterms:W3CDTF">2015-06-05T08:41:07Z</dcterms:created>
  <dcterms:modified xsi:type="dcterms:W3CDTF">2016-06-11T07:40:10Z</dcterms:modified>
</cp:coreProperties>
</file>