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13"/>
  </p:notesMasterIdLst>
  <p:sldIdLst>
    <p:sldId id="258" r:id="rId2"/>
    <p:sldId id="401" r:id="rId3"/>
    <p:sldId id="402" r:id="rId4"/>
    <p:sldId id="403" r:id="rId5"/>
    <p:sldId id="404" r:id="rId6"/>
    <p:sldId id="405" r:id="rId7"/>
    <p:sldId id="399" r:id="rId8"/>
    <p:sldId id="400" r:id="rId9"/>
    <p:sldId id="261" r:id="rId10"/>
    <p:sldId id="262" r:id="rId11"/>
    <p:sldId id="39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E8"/>
    <a:srgbClr val="88D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74768" autoAdjust="0"/>
  </p:normalViewPr>
  <p:slideViewPr>
    <p:cSldViewPr snapToGrid="0">
      <p:cViewPr varScale="1">
        <p:scale>
          <a:sx n="81" d="100"/>
          <a:sy n="81" d="100"/>
        </p:scale>
        <p:origin x="96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D145D-813C-48A6-BC01-53AC533A4D03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2F31-4FCB-4D0A-9E1D-8DFC8F531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E1000-F7CB-4959-98C0-7CCA3D6301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12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7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37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3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3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7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1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72F31-4FCB-4D0A-9E1D-8DFC8F5310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81CC7-0F0E-4BC7-B064-04D2EEE77EBA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800" y="29116"/>
            <a:ext cx="2847079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5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F6A9-EEFB-4510-9FB9-B809668B341F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2A0F-63F4-4262-B091-25FD76C43D69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68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064"/>
            <a:ext cx="10515600" cy="46828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A3A6-ED94-437B-A235-D1ECAB7C8E73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/>
          <a:srcRect t="18900" b="24401"/>
          <a:stretch/>
        </p:blipFill>
        <p:spPr>
          <a:xfrm>
            <a:off x="239144" y="1255424"/>
            <a:ext cx="11713712" cy="2160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22" y="1896"/>
            <a:ext cx="1268078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D7B5-33DB-4742-832E-8E12AEA5BBBD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22" y="1896"/>
            <a:ext cx="1268078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136-2340-4A6B-AB5F-7E819C3A11E4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EC0BF-188B-4F85-AF59-8987DE33B2AB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9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BBE7-9B59-47AA-ADF5-CF6B42D6DB18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4E39-C531-4410-9C1A-62C19B48A411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4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9CD0-B630-483C-B3CD-0022FDF35087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6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CC16-68ED-4100-B3FF-8055CEC3CB97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321" y="0"/>
            <a:ext cx="1266540" cy="12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FBA0-5906-43C9-8036-5ACB8D6DCDAD}" type="datetime1">
              <a:rPr lang="zh-CN" altLang="en-US" smtClean="0"/>
              <a:pPr/>
              <a:t>2016/6/8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7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75" r:id="rId4"/>
    <p:sldLayoutId id="2147483676" r:id="rId5"/>
    <p:sldLayoutId id="2147483677" r:id="rId6"/>
    <p:sldLayoutId id="2147483678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472" y="1122363"/>
            <a:ext cx="9662474" cy="2387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社交网络中的谣言检测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601" y="4169664"/>
            <a:ext cx="9949578" cy="194237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钟仰新</a:t>
            </a:r>
            <a:r>
              <a:rPr lang="en-US" altLang="zh-CN" sz="2800" dirty="0" smtClean="0"/>
              <a:t>    </a:t>
            </a:r>
            <a:r>
              <a:rPr lang="en-US" altLang="zh-CN" sz="2800" dirty="0" smtClean="0"/>
              <a:t>2016-6-12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schemeClr val="tx1"/>
                </a:solidFill>
              </a:rPr>
              <a:pPr/>
              <a:t>1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028081"/>
      </p:ext>
    </p:extLst>
  </p:cSld>
  <p:clrMapOvr>
    <a:masterClrMapping/>
  </p:clrMapOvr>
  <p:transition spd="slow" advTm="1897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49139"/>
            <a:ext cx="2743200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schemeClr val="tx1"/>
                </a:solidFill>
              </a:rPr>
              <a:pPr/>
              <a:t>10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445590" y="27565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后续工作计划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8518" y="1239661"/>
            <a:ext cx="1000941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chemeClr val="accent4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计划调整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原：分析更多谣言特征模式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-&gt;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现：选出准确率高的模式、尝试新模式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原：引入新相似度度量、聚类算法 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-&gt;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现：暂时取消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重点：引入新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Feature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、训练器进行训练，实验找出价值高的，提高准确率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（目前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Feature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太少，且效用不高）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调整后的工作计划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6864" y="0"/>
            <a:ext cx="328564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下载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97261" y="1204200"/>
            <a:ext cx="140899" cy="136572"/>
          </a:xfrm>
          <a:prstGeom prst="rect">
            <a:avLst/>
          </a:prstGeom>
        </p:spPr>
      </p:pic>
      <p:pic>
        <p:nvPicPr>
          <p:cNvPr id="8" name="图片 7" descr="下载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3357" y="1009128"/>
            <a:ext cx="140899" cy="136572"/>
          </a:xfrm>
          <a:prstGeom prst="rect">
            <a:avLst/>
          </a:prstGeom>
        </p:spPr>
      </p:pic>
      <p:pic>
        <p:nvPicPr>
          <p:cNvPr id="9" name="图片 8" descr="下载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9453" y="430008"/>
            <a:ext cx="140899" cy="136572"/>
          </a:xfrm>
          <a:prstGeom prst="rect">
            <a:avLst/>
          </a:prstGeom>
        </p:spPr>
      </p:pic>
      <p:pic>
        <p:nvPicPr>
          <p:cNvPr id="10" name="图片 9" descr="下载 (1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99692" y="640080"/>
            <a:ext cx="142819" cy="124967"/>
          </a:xfrm>
          <a:prstGeom prst="rect">
            <a:avLst/>
          </a:prstGeom>
        </p:spPr>
      </p:pic>
      <p:pic>
        <p:nvPicPr>
          <p:cNvPr id="11" name="图片 10" descr="下载 (1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87500" y="829056"/>
            <a:ext cx="142819" cy="124967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34720" y="3956642"/>
          <a:ext cx="10111232" cy="21902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8556"/>
                <a:gridCol w="8022676"/>
              </a:tblGrid>
              <a:tr h="547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日期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计划内容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</a:tr>
              <a:tr h="547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4.21 – 5.1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黑体" pitchFamily="49" charset="-122"/>
                          <a:ea typeface="黑体" pitchFamily="49" charset="-122"/>
                        </a:rPr>
                        <a:t>尝试新特征模式、继续数据标注与训练</a:t>
                      </a:r>
                      <a:endParaRPr lang="zh-CN" altLang="en-US" sz="22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10967" marR="110967" marT="55483" marB="55483" anchor="ctr"/>
                </a:tc>
              </a:tr>
              <a:tr h="547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5.2 –</a:t>
                      </a:r>
                      <a:r>
                        <a:rPr lang="en-US" altLang="zh-CN" sz="2200" baseline="0" dirty="0" smtClean="0"/>
                        <a:t> 5.22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黑体" pitchFamily="49" charset="-122"/>
                          <a:ea typeface="黑体" pitchFamily="49" charset="-122"/>
                        </a:rPr>
                        <a:t>实现新特征与排名器、实验对比、起草论文</a:t>
                      </a:r>
                      <a:endParaRPr lang="zh-CN" altLang="en-US" sz="22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10967" marR="110967" marT="55483" marB="55483" anchor="ctr"/>
                </a:tc>
              </a:tr>
              <a:tr h="547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5.23 – 6.12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黑体" pitchFamily="49" charset="-122"/>
                          <a:ea typeface="黑体" pitchFamily="49" charset="-122"/>
                        </a:rPr>
                        <a:t>补充实验、完成文章撰写、准备答辩</a:t>
                      </a:r>
                      <a:endParaRPr lang="zh-CN" altLang="en-US" sz="22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10967" marR="110967" marT="55483" marB="55483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48755496"/>
      </p:ext>
    </p:extLst>
  </p:cSld>
  <p:clrMapOvr>
    <a:masterClrMapping/>
  </p:clrMapOvr>
  <p:transition spd="slow" advTm="563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schemeClr val="tx1"/>
                </a:solidFill>
              </a:rPr>
              <a:pPr/>
              <a:t>11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4833" y="2914354"/>
            <a:ext cx="3472425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800" b="1" kern="0" cap="all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/>
              </a:rPr>
              <a:t>Thank you!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chemeClr val="accent4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1.1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社交网络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algn="just">
              <a:spcAft>
                <a:spcPts val="1200"/>
              </a:spcAft>
              <a:buClr>
                <a:schemeClr val="accent4"/>
              </a:buClr>
              <a:buFont typeface="Wingdings" pitchFamily="2" charset="2"/>
              <a:buChar char="n"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1.2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社交网络中的谣言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0"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1.3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谣言检测技术与其面临的挑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战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lvl="0"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1.4 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相关研究概述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lvl="0"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1.5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论文组织结构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schemeClr val="tx1"/>
                </a:solidFill>
              </a:rPr>
              <a:pPr/>
              <a:t>2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章 引言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668840"/>
      </p:ext>
    </p:extLst>
  </p:cSld>
  <p:clrMapOvr>
    <a:masterClrMapping/>
  </p:clrMapOvr>
  <p:transition spd="slow" advTm="176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一个实用的谣言检测系统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原系统的不足与改进方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法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问题：谣言候选话题重复率过高。         改进方案：二次聚类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问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题：特征不足，谣言检测准确率不高。   改进方案：特征选择，改进排名方案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3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方法概述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912352"/>
      </p:ext>
    </p:extLst>
  </p:cSld>
  <p:clrMapOvr>
    <a:masterClrMapping/>
  </p:clrMapOvr>
  <p:transition spd="slow" advTm="176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08518" y="1239661"/>
                <a:ext cx="10009418" cy="4879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  <a:buClr>
                    <a:srgbClr val="FFC000"/>
                  </a:buClr>
                  <a:buFont typeface="Wingdings" pitchFamily="2" charset="2"/>
                  <a:buChar char="n"/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 3.1 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系统采用的聚类算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法</a:t>
                </a:r>
                <a:endParaRPr lang="en-US" altLang="zh-CN" sz="2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均值聚类法、基于核函数的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K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均值聚类法、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层级聚类法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、谱聚类法</a:t>
                </a:r>
                <a:endParaRPr lang="en-US" altLang="zh-CN" sz="2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just">
                  <a:spcAft>
                    <a:spcPts val="1200"/>
                  </a:spcAft>
                  <a:buClr>
                    <a:srgbClr val="FFC000"/>
                  </a:buClr>
                  <a:buFont typeface="Wingdings" pitchFamily="2" charset="2"/>
                  <a:buChar char="n"/>
                </a:pPr>
                <a:r>
                  <a:rPr lang="en-US" altLang="zh-CN" sz="28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 3.2 </a:t>
                </a:r>
                <a:r>
                  <a:rPr lang="zh-CN" altLang="en-US" sz="28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针对社交网络的消息相似度度量</a:t>
                </a:r>
                <a:endParaRPr lang="en-US" altLang="zh-CN" sz="28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时间相似度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𝑠𝑖𝑚</m:t>
                        </m:r>
                      </m:e>
                      <m:sub>
                        <m:r>
                          <a:rPr lang="en-US" sz="2000" i="1"/>
                          <m:t>𝑡𝑖𝑚𝑒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用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户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互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动相似度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𝑠𝑖𝑚</m:t>
                        </m:r>
                      </m:e>
                      <m:sub>
                        <m:r>
                          <a:rPr lang="en-US" sz="2000" i="1"/>
                          <m:t>𝑖𝑡𝑟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话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题标签相似度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/>
                        </m:ctrlPr>
                      </m:sSubPr>
                      <m:e>
                        <m:r>
                          <a:rPr lang="en-US" sz="2000" i="1"/>
                          <m:t>𝑠𝑖𝑚</m:t>
                        </m:r>
                      </m:e>
                      <m:sub>
                        <m:r>
                          <a:rPr lang="en-US" sz="2000" i="1"/>
                          <m:t>h𝑡𝑔</m:t>
                        </m:r>
                      </m:sub>
                    </m:sSub>
                  </m:oMath>
                </a14:m>
                <a:endParaRPr lang="en-US" altLang="zh-CN" sz="2000" i="1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命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名实体相似度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𝑁𝐸</m:t>
                        </m:r>
                      </m:sub>
                    </m:sSub>
                  </m:oMath>
                </a14:m>
                <a:endParaRPr lang="en-US" altLang="zh-CN" sz="2000" i="1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单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词集合</a:t>
                </a:r>
                <a:r>
                  <a:rPr lang="en-US" altLang="zh-CN" sz="2000" dirty="0" err="1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Jaccard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𝑗𝑎𝑐𝑐</m:t>
                        </m:r>
                      </m:sub>
                    </m:sSub>
                  </m:oMath>
                </a14:m>
                <a:endParaRPr lang="en-US" altLang="zh-CN" sz="2000" i="1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词频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-</a:t>
                </a:r>
                <a:r>
                  <a:rPr lang="zh-CN" altLang="en-US" sz="2000" dirty="0" smtClean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逆文档频率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黑体" pitchFamily="49" charset="-122"/>
                    <a:ea typeface="黑体" pitchFamily="49" charset="-122"/>
                  </a:rPr>
                  <a:t>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𝑖𝑑𝑓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marL="800100" lvl="1" indent="-342900" algn="just">
                  <a:spcAft>
                    <a:spcPts val="1200"/>
                  </a:spcAft>
                  <a:buClr>
                    <a:srgbClr val="FFC00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加权相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CN" sz="2000" i="1" dirty="0" smtClean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8" y="1239661"/>
                <a:ext cx="10009418" cy="4879734"/>
              </a:xfrm>
              <a:prstGeom prst="rect">
                <a:avLst/>
              </a:prstGeom>
              <a:blipFill rotWithShape="0">
                <a:blip r:embed="rId4"/>
                <a:stretch>
                  <a:fillRect l="-1035" t="-1248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4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社交网络的话题聚类与消息相似度度量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089" y="2786823"/>
            <a:ext cx="1724025" cy="4697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571" y="3308939"/>
            <a:ext cx="5130165" cy="902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393" y="5074920"/>
            <a:ext cx="5609291" cy="1096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038817"/>
      </p:ext>
    </p:extLst>
  </p:cSld>
  <p:clrMapOvr>
    <a:masterClrMapping/>
  </p:clrMapOvr>
  <p:transition spd="slow" advTm="176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实验数据集与聚类评价指标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推特中的埃博拉消息数据集：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16,711,671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条推特消息，共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1,240,415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个用户，时间范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围从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2006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25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日到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2016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sz="20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日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数据集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：完整数据集在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月的子集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数据集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：数据集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去除传播不广的“冷门话题”后的数据集</a:t>
            </a:r>
            <a:endParaRPr lang="en-US" altLang="zh-CN" sz="20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聚类评价指标：归一化互信息（</a:t>
            </a:r>
            <a:r>
              <a:rPr lang="en-US" altLang="zh-CN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NMI</a:t>
            </a:r>
            <a:r>
              <a:rPr lang="zh-CN" altLang="en-US" sz="20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5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社交网络的话题聚类与消息相似度度量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300031"/>
      </p:ext>
    </p:extLst>
  </p:cSld>
  <p:clrMapOvr>
    <a:masterClrMapping/>
  </p:clrMapOvr>
  <p:transition spd="slow" advTm="176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实</a:t>
            </a:r>
            <a:r>
              <a:rPr lang="zh-CN" altLang="en-US" sz="28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验与分析</a:t>
            </a:r>
          </a:p>
          <a:p>
            <a:pPr marL="800100" lvl="1" indent="-342900" algn="just">
              <a:spcAft>
                <a:spcPts val="1200"/>
              </a:spcAft>
              <a:buClr>
                <a:srgbClr val="FFC000"/>
              </a:buClr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prstClr val="black"/>
                </a:solidFill>
              </a:rPr>
              <a:t>Page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prstClr val="black"/>
                </a:solidFill>
              </a:rPr>
              <a:pPr/>
              <a:t>6</a:t>
            </a:fld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章 社交网络的话题聚类与消息相似度度量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273" y="1805049"/>
            <a:ext cx="8625687" cy="46788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5468543"/>
      </p:ext>
    </p:extLst>
  </p:cSld>
  <p:clrMapOvr>
    <a:masterClrMapping/>
  </p:clrMapOvr>
  <p:transition spd="slow" advTm="176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schemeClr val="tx1"/>
                </a:solidFill>
              </a:rPr>
              <a:pPr/>
              <a:t>7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45590" y="27565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毕设项目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8518" y="1239661"/>
            <a:ext cx="1000941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chemeClr val="accent4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谣言检测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谣言话题检测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排名系统，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引入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监督学习等技术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目标：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提高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系统的准确率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4284" y="2561653"/>
            <a:ext cx="9493255" cy="358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871216" y="4389120"/>
            <a:ext cx="566928" cy="694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912" y="3017520"/>
            <a:ext cx="2227219" cy="99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/>
        </p:nvCxnSpPr>
        <p:spPr>
          <a:xfrm>
            <a:off x="2084832" y="4059936"/>
            <a:ext cx="786384" cy="3474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0896" y="272491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分析识别出更多模式规则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82896" y="3383280"/>
            <a:ext cx="1225296" cy="9875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852416" y="5291328"/>
            <a:ext cx="1225296" cy="9875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endCxn id="17" idx="3"/>
          </p:cNvCxnSpPr>
          <p:nvPr/>
        </p:nvCxnSpPr>
        <p:spPr>
          <a:xfrm flipV="1">
            <a:off x="4791456" y="4226208"/>
            <a:ext cx="270881" cy="2360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8" idx="1"/>
          </p:cNvCxnSpPr>
          <p:nvPr/>
        </p:nvCxnSpPr>
        <p:spPr>
          <a:xfrm rot="16200000" flipH="1">
            <a:off x="4607700" y="5011794"/>
            <a:ext cx="607917" cy="24039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8016" y="4450080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引入新的相似度度量和聚类算法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7" name="菱形 26"/>
          <p:cNvSpPr/>
          <p:nvPr/>
        </p:nvSpPr>
        <p:spPr>
          <a:xfrm>
            <a:off x="7882128" y="5212080"/>
            <a:ext cx="1481328" cy="898783"/>
          </a:xfrm>
          <a:prstGeom prst="diamond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59296" y="6138672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借鉴并拓展监督学习技术中的特征和分类器选择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95360" y="2076795"/>
            <a:ext cx="34381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 smtClean="0"/>
              <a:t>Z. Zhao, P. </a:t>
            </a:r>
            <a:r>
              <a:rPr lang="en-US" altLang="zh-CN" sz="1400" dirty="0" err="1" smtClean="0"/>
              <a:t>Resnick</a:t>
            </a:r>
            <a:r>
              <a:rPr lang="en-US" altLang="zh-CN" sz="1400" dirty="0" smtClean="0"/>
              <a:t>, Q. Mei. “Enquiring Minds: Early Detection of Rumors in Social Media from Enquiry Posts.” In </a:t>
            </a:r>
            <a:r>
              <a:rPr lang="en-US" altLang="zh-CN" sz="1400" i="1" dirty="0" smtClean="0"/>
              <a:t>WWW, 2015.</a:t>
            </a:r>
          </a:p>
        </p:txBody>
      </p:sp>
    </p:spTree>
    <p:custDataLst>
      <p:tags r:id="rId1"/>
    </p:custDataLst>
  </p:cSld>
  <p:clrMapOvr>
    <a:masterClrMapping/>
  </p:clrMapOvr>
  <p:transition spd="slow" advTm="227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7" grpId="0" animBg="1"/>
      <p:bldP spid="18" grpId="0" animBg="1"/>
      <p:bldP spid="25" grpId="0"/>
      <p:bldP spid="27" grpId="0" animBg="1"/>
      <p:bldP spid="2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49139"/>
            <a:ext cx="2743200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schemeClr val="tx1"/>
                </a:solidFill>
              </a:rPr>
              <a:pPr/>
              <a:t>8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445590" y="27565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 smtClean="0">
                <a:solidFill>
                  <a:prstClr val="black"/>
                </a:solidFill>
                <a:latin typeface="黑体" pitchFamily="49" charset="-122"/>
                <a:ea typeface="黑体" pitchFamily="49" charset="-122"/>
              </a:rPr>
              <a:t>工作计划</a:t>
            </a:r>
            <a:endParaRPr lang="en-US" altLang="zh-CN" sz="3600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53008" y="1871810"/>
          <a:ext cx="10111232" cy="32854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8556"/>
                <a:gridCol w="8022676"/>
              </a:tblGrid>
              <a:tr h="547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日期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/>
                        <a:t>计划内容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</a:tr>
              <a:tr h="547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3.21 - 4.3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黑体" pitchFamily="49" charset="-122"/>
                          <a:ea typeface="黑体" pitchFamily="49" charset="-122"/>
                        </a:rPr>
                        <a:t>实现原系统并进行实验还原</a:t>
                      </a:r>
                      <a:endParaRPr lang="zh-CN" altLang="en-US" sz="22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10967" marR="110967" marT="55483" marB="55483" anchor="ctr"/>
                </a:tc>
              </a:tr>
              <a:tr h="547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4.4</a:t>
                      </a:r>
                      <a:r>
                        <a:rPr lang="en-US" altLang="zh-CN" sz="2200" baseline="0" dirty="0" smtClean="0"/>
                        <a:t> – 4.17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黑体" pitchFamily="49" charset="-122"/>
                          <a:ea typeface="黑体" pitchFamily="49" charset="-122"/>
                        </a:rPr>
                        <a:t>分析识别更多谣言特征模式、尝试引入新相似度度量</a:t>
                      </a:r>
                      <a:endParaRPr lang="zh-CN" altLang="en-US" sz="22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10967" marR="110967" marT="55483" marB="55483" anchor="ctr"/>
                </a:tc>
              </a:tr>
              <a:tr h="547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4.18 – 5.1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黑体" pitchFamily="49" charset="-122"/>
                          <a:ea typeface="黑体" pitchFamily="49" charset="-122"/>
                        </a:rPr>
                        <a:t>尝试引入新聚类算法、引入监督学习技术</a:t>
                      </a:r>
                      <a:endParaRPr lang="zh-CN" altLang="en-US" sz="22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10967" marR="110967" marT="55483" marB="55483" anchor="ctr"/>
                </a:tc>
              </a:tr>
              <a:tr h="547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5.2 –</a:t>
                      </a:r>
                      <a:r>
                        <a:rPr lang="en-US" altLang="zh-CN" sz="2200" baseline="0" dirty="0" smtClean="0"/>
                        <a:t> 5.22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黑体" pitchFamily="49" charset="-122"/>
                          <a:ea typeface="黑体" pitchFamily="49" charset="-122"/>
                        </a:rPr>
                        <a:t>实现新排名器、实验比较各类特征对准确率的影响、起草论文</a:t>
                      </a:r>
                      <a:endParaRPr lang="zh-CN" altLang="en-US" sz="22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10967" marR="110967" marT="55483" marB="55483" anchor="ctr"/>
                </a:tc>
              </a:tr>
              <a:tr h="547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5.23 – 6.12</a:t>
                      </a:r>
                      <a:endParaRPr lang="zh-CN" altLang="en-US" sz="2200" dirty="0"/>
                    </a:p>
                  </a:txBody>
                  <a:tcPr marL="110967" marR="110967" marT="55483" marB="5548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黑体" pitchFamily="49" charset="-122"/>
                          <a:ea typeface="黑体" pitchFamily="49" charset="-122"/>
                        </a:rPr>
                        <a:t>完成文章撰写、准备答辩</a:t>
                      </a:r>
                      <a:endParaRPr lang="zh-CN" altLang="en-US" sz="22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110967" marR="110967" marT="55483" marB="55483" anchor="ctr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786384" y="3511296"/>
            <a:ext cx="10954512" cy="158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AutoShape 2" descr="“tik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00" name="AutoShape 4" descr="“tik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 descr="下载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2616" y="2432304"/>
            <a:ext cx="434929" cy="421576"/>
          </a:xfrm>
          <a:prstGeom prst="rect">
            <a:avLst/>
          </a:prstGeom>
        </p:spPr>
      </p:pic>
      <p:pic>
        <p:nvPicPr>
          <p:cNvPr id="10" name="图片 9" descr="下载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92256" y="3054096"/>
            <a:ext cx="351824" cy="3078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8755496"/>
      </p:ext>
    </p:extLst>
  </p:cSld>
  <p:clrMapOvr>
    <a:masterClrMapping/>
  </p:clrMapOvr>
  <p:transition spd="slow" advTm="563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08518" y="1239661"/>
            <a:ext cx="100094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Clr>
                <a:schemeClr val="accent4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系统实现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C#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实现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(800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：识别谣言模式、谣言话题聚类、可疑度排名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实验在服务器上多核并发进行（每次实验需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核处理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天）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  <a:buClr>
                <a:schemeClr val="accent4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标注数据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&amp;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训练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原系统、新监督学习技术都需要有标数据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瓶颈：随机抽样标记正例（谣言）太少，仅不到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20%</a:t>
            </a: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解决方案：参考原论文中信息量高的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Feature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，设计简单的可疑度评分排名系统，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         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采用后排名前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的话题，正例（谣言）比例高达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65%</a:t>
            </a: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有了以上的解决方案，就可以对进行数据标记（目前已标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200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个话题）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使用大小为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的训练集，按原系统方案训练决策树排名器，然后对所有检出话题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进行可疑度排名，前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50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名的准确率（真谣言率）</a:t>
            </a:r>
            <a:r>
              <a:rPr lang="en-US" altLang="zh-CN" sz="20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74%</a:t>
            </a:r>
          </a:p>
          <a:p>
            <a:pPr lvl="1"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计划继续迭代标注与训练，直到准确率饱和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Page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fld id="{6F463926-53FD-4ECB-B19C-E4EF13DB6407}" type="slidenum">
              <a:rPr lang="zh-CN" altLang="en-US" sz="1600" smtClean="0">
                <a:solidFill>
                  <a:schemeClr val="tx1"/>
                </a:solidFill>
              </a:rPr>
              <a:pPr/>
              <a:t>9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TextBox 4"/>
          <p:cNvSpPr txBox="1"/>
          <p:nvPr/>
        </p:nvSpPr>
        <p:spPr>
          <a:xfrm>
            <a:off x="445590" y="27565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工作汇报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238297" y="1408176"/>
          <a:ext cx="4715959" cy="215798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{912C8C85-51F0-491E-9774-3900AFEF0FD7}</a:tableStyleId>
              </a:tblPr>
              <a:tblGrid>
                <a:gridCol w="2860784"/>
                <a:gridCol w="1855175"/>
              </a:tblGrid>
              <a:tr h="359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谣言话题</a:t>
                      </a:r>
                      <a:r>
                        <a:rPr lang="en-US" altLang="zh-CN" sz="1700" dirty="0" smtClean="0"/>
                        <a:t>Feature</a:t>
                      </a:r>
                      <a:endParaRPr lang="zh-CN" altLang="en-US" sz="1700" dirty="0"/>
                    </a:p>
                  </a:txBody>
                  <a:tcPr marL="80976" marR="80976" marT="40488" marB="40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设计思路</a:t>
                      </a:r>
                      <a:endParaRPr lang="zh-CN" altLang="en-US" sz="1700" dirty="0"/>
                    </a:p>
                  </a:txBody>
                  <a:tcPr marL="80976" marR="80976" marT="40488" marB="40488"/>
                </a:tc>
              </a:tr>
              <a:tr h="359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Rumor</a:t>
                      </a:r>
                      <a:r>
                        <a:rPr lang="en-US" altLang="zh-CN" sz="1700" baseline="0" dirty="0" smtClean="0"/>
                        <a:t> s</a:t>
                      </a:r>
                      <a:r>
                        <a:rPr lang="en-US" altLang="zh-CN" sz="1700" dirty="0" smtClean="0"/>
                        <a:t>ignal</a:t>
                      </a:r>
                      <a:r>
                        <a:rPr lang="zh-CN" altLang="en-US" sz="1700" dirty="0" smtClean="0"/>
                        <a:t>推特的比例</a:t>
                      </a:r>
                      <a:endParaRPr lang="zh-CN" altLang="en-US" sz="1700" dirty="0"/>
                    </a:p>
                  </a:txBody>
                  <a:tcPr marL="80976" marR="80976" marT="40488" marB="40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越高越可疑</a:t>
                      </a:r>
                      <a:endParaRPr lang="zh-CN" altLang="en-US" sz="1700" dirty="0"/>
                    </a:p>
                  </a:txBody>
                  <a:tcPr marL="80976" marR="80976" marT="40488" marB="40488"/>
                </a:tc>
              </a:tr>
              <a:tr h="359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每条推特平均</a:t>
                      </a:r>
                      <a:r>
                        <a:rPr lang="en-US" altLang="zh-CN" sz="1700" dirty="0" smtClean="0"/>
                        <a:t>URL</a:t>
                      </a:r>
                      <a:r>
                        <a:rPr lang="zh-CN" altLang="en-US" sz="1700" dirty="0" smtClean="0"/>
                        <a:t>数目</a:t>
                      </a:r>
                      <a:endParaRPr lang="zh-CN" altLang="en-US" sz="1700" dirty="0"/>
                    </a:p>
                  </a:txBody>
                  <a:tcPr marL="80976" marR="80976" marT="40488" marB="40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越高越可信</a:t>
                      </a:r>
                      <a:endParaRPr lang="zh-CN" altLang="en-US" sz="1700" dirty="0"/>
                    </a:p>
                  </a:txBody>
                  <a:tcPr marL="80976" marR="80976" marT="40488" marB="40488"/>
                </a:tc>
              </a:tr>
              <a:tr h="359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每条推特平均</a:t>
                      </a:r>
                      <a:r>
                        <a:rPr lang="en-US" altLang="zh-CN" sz="1700" dirty="0" smtClean="0"/>
                        <a:t>@</a:t>
                      </a:r>
                      <a:r>
                        <a:rPr lang="zh-CN" altLang="en-US" sz="1700" dirty="0" smtClean="0"/>
                        <a:t>数目</a:t>
                      </a:r>
                      <a:endParaRPr lang="zh-CN" altLang="en-US" sz="1700" dirty="0"/>
                    </a:p>
                  </a:txBody>
                  <a:tcPr marL="80976" marR="80976" marT="40488" marB="40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越高越可信</a:t>
                      </a:r>
                      <a:endParaRPr lang="zh-CN" altLang="en-US" sz="1700" dirty="0"/>
                    </a:p>
                  </a:txBody>
                  <a:tcPr marL="80976" marR="80976" marT="40488" marB="40488"/>
                </a:tc>
              </a:tr>
              <a:tr h="359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每条推特平均长度</a:t>
                      </a:r>
                      <a:endParaRPr lang="zh-CN" altLang="en-US" sz="1700" dirty="0"/>
                    </a:p>
                  </a:txBody>
                  <a:tcPr marL="80976" marR="80976" marT="40488" marB="40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越高越可信</a:t>
                      </a:r>
                      <a:endParaRPr lang="zh-CN" altLang="en-US" sz="1700" dirty="0"/>
                    </a:p>
                  </a:txBody>
                  <a:tcPr marL="80976" marR="80976" marT="40488" marB="40488"/>
                </a:tc>
              </a:tr>
              <a:tr h="359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话题的推特总数</a:t>
                      </a:r>
                      <a:endParaRPr lang="zh-CN" altLang="en-US" sz="1700" dirty="0"/>
                    </a:p>
                  </a:txBody>
                  <a:tcPr marL="80976" marR="80976" marT="40488" marB="404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>
                          <a:solidFill>
                            <a:srgbClr val="FF0000"/>
                          </a:solidFill>
                        </a:rPr>
                        <a:t>越高越值得注意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0976" marR="80976" marT="40488" marB="40488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608317"/>
      </p:ext>
    </p:extLst>
  </p:cSld>
  <p:clrMapOvr>
    <a:masterClrMapping/>
  </p:clrMapOvr>
  <p:transition spd="slow" advTm="1760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6.8|9.6|14.1|1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9|5.7|8.8|14.3|2.9|11.7|7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5.6|1.1|8.8|1.2|11.8|9|13.6|17.9|4.6|18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21981</TotalTime>
  <Words>1071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SimHei</vt:lpstr>
      <vt:lpstr>SimSun</vt:lpstr>
      <vt:lpstr>Arial</vt:lpstr>
      <vt:lpstr>Calibri</vt:lpstr>
      <vt:lpstr>Calibri Light</vt:lpstr>
      <vt:lpstr>Cambria Math</vt:lpstr>
      <vt:lpstr>Wingdings</vt:lpstr>
      <vt:lpstr>Office Theme</vt:lpstr>
      <vt:lpstr>社交网络中的谣言检测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shixia</dc:creator>
  <cp:lastModifiedBy>Yangxin Zhong (MSR Student-Person Consulting)</cp:lastModifiedBy>
  <cp:revision>1526</cp:revision>
  <dcterms:created xsi:type="dcterms:W3CDTF">2015-06-05T08:41:07Z</dcterms:created>
  <dcterms:modified xsi:type="dcterms:W3CDTF">2016-06-08T10:45:12Z</dcterms:modified>
</cp:coreProperties>
</file>