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1" r:id="rId6"/>
    <p:sldId id="25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1" autoAdjust="0"/>
    <p:restoredTop sz="79777" autoAdjust="0"/>
  </p:normalViewPr>
  <p:slideViewPr>
    <p:cSldViewPr>
      <p:cViewPr varScale="1">
        <p:scale>
          <a:sx n="59" d="100"/>
          <a:sy n="59" d="100"/>
        </p:scale>
        <p:origin x="69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78BFF-59DF-4B62-B81F-DB251C34E693}" type="datetimeFigureOut">
              <a:rPr lang="zh-CN" altLang="en-US" smtClean="0"/>
              <a:t>2016/6/4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C32CC-9B3C-4621-85F0-BD2A428FD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20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eeptutor2.memphis.edu/Semilar-Web/public/downloads/LREC-12.SEMILAR.pdf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eptutor2.memphis.edu/Semilar-Web/public/downloads/LREC-12.SEMILAR.pd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aseline papers: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V.,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Lintean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M.,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Banjade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R.,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Niraula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N., and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Stefanescu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D. (2013). SEMILAR: The Semantic Similarity Toolkit. Proceedings of the 51st Annual Meeting of the Association for Computational Linguistics, August 4-9, 2013, Sofia, Bulgaria.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Vasile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Mihai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Lintean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Cristian Moldovan, William Baggett,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Nobal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Niraula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Brent Morgan,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SIMILAR Corpus: A Resource to Foster the Qualitative Understanding of Semantic Similarity of Texts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 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Semantic Relations II: Enhancing Resources and Applications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8th Language Resources and Evaluation Conference (LREC 2012), May 23-25,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Instanbul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Turkey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V.,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Lintean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M.: A Comparison of Greedy and Optimal Assessment of Natural Language Student Input Using Word-to-Word Similarity Metrics. In: Proceedings of the Seventh Workshop on Innovative Use of Natural Language Processing for Building Educational Applications, NAACL-HLT 2012, Montreal, Canada, June 7-8 (2012)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Corley, C., &amp; </a:t>
            </a:r>
            <a:r>
              <a:rPr lang="en-US" dirty="0" err="1" smtClean="0"/>
              <a:t>Mihalcea</a:t>
            </a:r>
            <a:r>
              <a:rPr lang="en-US" dirty="0" smtClean="0"/>
              <a:t>, R. (2005). Measuring the Semantic Similarity of Texts. In Proceedings of the ACL Workshop on Empirical Modeling of Semantic Equivalence and Entailment. Ann Arbor, MI.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C32CC-9B3C-4621-85F0-BD2A428FD5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604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aseline papers: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V.,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Lintean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M.,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Banjade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R.,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Niraula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N., and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Stefanescu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D. (2013). SEMILAR: The Semantic Similarity Toolkit. Proceedings of the 51st Annual Meeting of the Association for Computational Linguistics, August 4-9, 2013, Sofia, Bulgaria.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Vasile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Mihai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Lintean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Cristian Moldovan, William Baggett,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Nobal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Niraula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Brent Morgan,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SIMILAR Corpus: A Resource to Foster the Qualitative Understanding of Semantic Similarity of Texts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 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Semantic Relations II: Enhancing Resources and Applications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8th Language Resources and Evaluation Conference (LREC 2012), May 23-25,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Instanbul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Turkey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V.,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Lintean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M.: A Comparison of Greedy and Optimal Assessment of Natural Language Student Input Using Word-to-Word Similarity Metrics. In: Proceedings of the Seventh Workshop on Innovative Use of Natural Language Processing for Building Educational Applications, NAACL-HLT 2012, Montreal, Canada, June 7-8 (2012)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Corley, C., &amp; </a:t>
            </a:r>
            <a:r>
              <a:rPr lang="en-US" dirty="0" err="1" smtClean="0"/>
              <a:t>Mihalcea</a:t>
            </a:r>
            <a:r>
              <a:rPr lang="en-US" dirty="0" smtClean="0"/>
              <a:t>, R. (2005). Measuring the Semantic Similarity of Texts. In Proceedings of the ACL Workshop on Empirical Modeling of Semantic Equivalence and Entailment. Ann Arbor, MI.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C32CC-9B3C-4621-85F0-BD2A428FD51F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49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06575"/>
            <a:ext cx="7772400" cy="1470025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毕设进度报告与计划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462350"/>
            <a:ext cx="6400800" cy="609592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话题聚类 </a:t>
            </a:r>
            <a:r>
              <a:rPr lang="en-US" altLang="zh-CN" sz="2400" dirty="0" smtClean="0">
                <a:solidFill>
                  <a:schemeClr val="tx1"/>
                </a:solidFill>
              </a:rPr>
              <a:t>-&gt; </a:t>
            </a:r>
            <a:r>
              <a:rPr lang="zh-CN" altLang="en-US" sz="2400" b="1" dirty="0" smtClean="0"/>
              <a:t>特征筛选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-&gt; </a:t>
            </a:r>
            <a:r>
              <a:rPr lang="zh-CN" altLang="en-US" sz="2400" dirty="0" smtClean="0"/>
              <a:t>系统集成 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编写论文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614470" cy="368280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话题聚类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流程</a:t>
            </a:r>
            <a:endParaRPr lang="en-US" altLang="zh-CN" sz="2000" dirty="0" smtClean="0"/>
          </a:p>
          <a:p>
            <a:pPr lvl="1"/>
            <a:r>
              <a:rPr lang="en-US" altLang="zh-CN" sz="1600" dirty="0" smtClean="0"/>
              <a:t>Pattern matching -&gt; Clustering by </a:t>
            </a:r>
            <a:r>
              <a:rPr lang="en-US" altLang="zh-CN" sz="1600" dirty="0" err="1" smtClean="0"/>
              <a:t>jaccard</a:t>
            </a:r>
            <a:r>
              <a:rPr lang="en-US" altLang="zh-CN" sz="1600" dirty="0" smtClean="0"/>
              <a:t> threshold </a:t>
            </a:r>
            <a:r>
              <a:rPr lang="en-US" altLang="zh-CN" sz="1600" b="1" dirty="0" smtClean="0"/>
              <a:t>-&gt; Weighted clustering</a:t>
            </a:r>
          </a:p>
          <a:p>
            <a:r>
              <a:rPr lang="zh-CN" altLang="en-US" sz="2000" dirty="0" smtClean="0"/>
              <a:t>数据集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埃博拉数据集，</a:t>
            </a:r>
            <a:r>
              <a:rPr lang="en-US" altLang="zh-CN" sz="1600" dirty="0" smtClean="0"/>
              <a:t>2014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11</a:t>
            </a:r>
            <a:r>
              <a:rPr lang="zh-CN" altLang="en-US" sz="1600" dirty="0" smtClean="0"/>
              <a:t>月，</a:t>
            </a:r>
            <a:r>
              <a:rPr lang="en-US" altLang="zh-CN" sz="1600" dirty="0" smtClean="0"/>
              <a:t>step 2 -&gt; 939 clusters</a:t>
            </a:r>
          </a:p>
          <a:p>
            <a:pPr lvl="1"/>
            <a:r>
              <a:rPr lang="zh-CN" altLang="en-US" sz="1600" dirty="0" smtClean="0"/>
              <a:t>对</a:t>
            </a:r>
            <a:r>
              <a:rPr lang="en-US" altLang="zh-CN" sz="1600" dirty="0" smtClean="0"/>
              <a:t>939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cluster</a:t>
            </a:r>
            <a:r>
              <a:rPr lang="zh-CN" altLang="en-US" sz="1600" dirty="0" smtClean="0"/>
              <a:t>进行两层标注：</a:t>
            </a:r>
            <a:r>
              <a:rPr lang="en-US" altLang="zh-CN" sz="1600" dirty="0" smtClean="0"/>
              <a:t>1. </a:t>
            </a:r>
            <a:r>
              <a:rPr lang="zh-CN" altLang="en-US" sz="1600" dirty="0" smtClean="0"/>
              <a:t>聚类标签</a:t>
            </a:r>
            <a:r>
              <a:rPr lang="en-US" altLang="zh-CN" sz="1600" dirty="0" smtClean="0"/>
              <a:t>(676</a:t>
            </a:r>
            <a:r>
              <a:rPr lang="zh-CN" altLang="en-US" sz="1600" dirty="0" smtClean="0"/>
              <a:t>类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；</a:t>
            </a: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</a:rPr>
              <a:t>2. </a:t>
            </a:r>
            <a:r>
              <a:rPr lang="zh-CN" altLang="en-US" sz="1600" b="1" dirty="0" smtClean="0">
                <a:solidFill>
                  <a:schemeClr val="bg1">
                    <a:lumMod val="65000"/>
                  </a:schemeClr>
                </a:solidFill>
              </a:rPr>
              <a:t>聚类基础上的谣言标签</a:t>
            </a:r>
            <a:endParaRPr lang="en-US" altLang="zh-CN" sz="20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2000" dirty="0" smtClean="0"/>
              <a:t>代表选取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目的：方便聚类展示，文本相似度计算需要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手段：</a:t>
            </a:r>
            <a:r>
              <a:rPr lang="en-US" altLang="zh-CN" sz="1600" dirty="0" err="1" smtClean="0"/>
              <a:t>jaccard</a:t>
            </a:r>
            <a:r>
              <a:rPr lang="zh-CN" altLang="en-US" sz="1600" dirty="0" smtClean="0"/>
              <a:t>聚类的</a:t>
            </a:r>
            <a:r>
              <a:rPr lang="en-US" altLang="zh-CN" sz="1600" dirty="0" smtClean="0"/>
              <a:t>939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cluster</a:t>
            </a:r>
            <a:r>
              <a:rPr lang="zh-CN" altLang="en-US" sz="1600" dirty="0" smtClean="0"/>
              <a:t>，类内文本</a:t>
            </a:r>
            <a:r>
              <a:rPr lang="en-US" altLang="zh-CN" sz="1600" dirty="0" smtClean="0"/>
              <a:t>overlap</a:t>
            </a:r>
            <a:r>
              <a:rPr lang="zh-CN" altLang="en-US" sz="1600" dirty="0" smtClean="0"/>
              <a:t>很高，自然地想到：选取平均</a:t>
            </a:r>
            <a:r>
              <a:rPr lang="en-US" altLang="zh-CN" sz="1600" dirty="0" err="1" smtClean="0"/>
              <a:t>jaccard</a:t>
            </a:r>
            <a:r>
              <a:rPr lang="zh-CN" altLang="en-US" sz="1600" dirty="0" smtClean="0"/>
              <a:t>最高的</a:t>
            </a:r>
            <a:r>
              <a:rPr lang="en-US" altLang="zh-CN" sz="1600" dirty="0" smtClean="0"/>
              <a:t>tweet</a:t>
            </a:r>
            <a:r>
              <a:rPr lang="zh-CN" altLang="en-US" sz="1600" dirty="0" smtClean="0"/>
              <a:t>作为本类的代表</a:t>
            </a:r>
            <a:endParaRPr lang="en-US" altLang="zh-CN" sz="1600" dirty="0" smtClean="0"/>
          </a:p>
          <a:p>
            <a:r>
              <a:rPr lang="en-US" altLang="zh-CN" sz="2000" dirty="0" smtClean="0"/>
              <a:t>Weighted clustering</a:t>
            </a:r>
          </a:p>
          <a:p>
            <a:pPr lvl="1"/>
            <a:r>
              <a:rPr lang="en-US" altLang="zh-CN" sz="1600" dirty="0" smtClean="0"/>
              <a:t>Step 1: </a:t>
            </a:r>
            <a:r>
              <a:rPr lang="zh-CN" altLang="en-US" sz="1600" dirty="0" smtClean="0"/>
              <a:t>计算相似</a:t>
            </a:r>
            <a:r>
              <a:rPr lang="en-US" altLang="zh-CN" sz="1600" dirty="0" smtClean="0"/>
              <a:t>N x N</a:t>
            </a:r>
            <a:r>
              <a:rPr lang="zh-CN" altLang="en-US" sz="1600" dirty="0" smtClean="0"/>
              <a:t>相似度矩阵；</a:t>
            </a:r>
            <a:r>
              <a:rPr lang="en-US" altLang="zh-CN" sz="1600" dirty="0" smtClean="0"/>
              <a:t>Step2: </a:t>
            </a:r>
            <a:r>
              <a:rPr lang="zh-CN" altLang="en-US" sz="1600" dirty="0" smtClean="0"/>
              <a:t>相似度聚类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Weighted component: Time (average + exp decay); </a:t>
            </a:r>
            <a:r>
              <a:rPr lang="en-US" altLang="zh-CN" sz="1600" dirty="0" err="1" smtClean="0"/>
              <a:t>Hashtag</a:t>
            </a:r>
            <a:r>
              <a:rPr lang="en-US" altLang="zh-CN" sz="1600" dirty="0" smtClean="0"/>
              <a:t>, Name Entity (</a:t>
            </a:r>
            <a:r>
              <a:rPr lang="en-US" altLang="zh-CN" sz="1600" dirty="0" err="1" smtClean="0"/>
              <a:t>Jaccard</a:t>
            </a:r>
            <a:r>
              <a:rPr lang="en-US" altLang="zh-CN" sz="1600" dirty="0" smtClean="0"/>
              <a:t>, Charging); Words </a:t>
            </a:r>
            <a:r>
              <a:rPr lang="en-US" altLang="zh-CN" sz="1600" dirty="0" err="1" smtClean="0"/>
              <a:t>Jaccard</a:t>
            </a:r>
            <a:r>
              <a:rPr lang="en-US" altLang="zh-CN" sz="1600" dirty="0" smtClean="0"/>
              <a:t>; </a:t>
            </a:r>
            <a:r>
              <a:rPr lang="en-US" altLang="zh-CN" sz="1600" dirty="0" err="1" smtClean="0"/>
              <a:t>Tf-Idf</a:t>
            </a:r>
            <a:r>
              <a:rPr lang="en-US" altLang="zh-CN" sz="1600" dirty="0" smtClean="0"/>
              <a:t> cosine; “1 or 2 steps user connected” (Binary)</a:t>
            </a:r>
          </a:p>
          <a:p>
            <a:pPr lvl="1"/>
            <a:r>
              <a:rPr lang="en-US" altLang="zh-CN" sz="1600" dirty="0" smtClean="0"/>
              <a:t>Clustering method:  Spectral Clustering, Hierarchical Clustering, </a:t>
            </a:r>
            <a:r>
              <a:rPr lang="en-US" altLang="zh-CN" sz="1600" dirty="0" err="1" smtClean="0"/>
              <a:t>Kmeans</a:t>
            </a:r>
            <a:r>
              <a:rPr lang="en-US" altLang="zh-CN" sz="1600" dirty="0" smtClean="0"/>
              <a:t>, Kernel </a:t>
            </a:r>
            <a:r>
              <a:rPr lang="en-US" altLang="zh-CN" sz="1600" dirty="0" err="1" smtClean="0"/>
              <a:t>Kmeans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Grid Search Experiment + NMI Evaluation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614470" cy="368280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话题聚类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000109"/>
            <a:ext cx="8229600" cy="428628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实验结果</a:t>
            </a:r>
            <a:endParaRPr lang="en-US" altLang="zh-CN" sz="2000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57158" y="1571612"/>
          <a:ext cx="8572560" cy="4586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760"/>
                <a:gridCol w="714380"/>
                <a:gridCol w="857256"/>
                <a:gridCol w="714380"/>
                <a:gridCol w="785818"/>
                <a:gridCol w="714380"/>
                <a:gridCol w="857256"/>
                <a:gridCol w="928694"/>
                <a:gridCol w="785818"/>
                <a:gridCol w="785818"/>
              </a:tblGrid>
              <a:tr h="428405"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Time</a:t>
                      </a:r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Hashtag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Name </a:t>
                      </a:r>
                    </a:p>
                    <a:p>
                      <a:r>
                        <a:rPr lang="en-US" altLang="zh-CN" sz="1400" dirty="0" smtClean="0"/>
                        <a:t>Entity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Jaccard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Tf-Idf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Connect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Weighted</a:t>
                      </a:r>
                      <a:endParaRPr lang="zh-CN" altLang="en-US" sz="1400" b="1" dirty="0"/>
                    </a:p>
                  </a:txBody>
                  <a:tcPr marL="104601" marR="104601" marT="52301" marB="5230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Baseline1</a:t>
                      </a:r>
                    </a:p>
                  </a:txBody>
                  <a:tcPr marL="104601" marR="104601" marT="52301" marB="5230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Baseline2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</a:tr>
              <a:tr h="42840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Spectral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0.9313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0.8756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0.9107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0.9321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0.9363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0.9288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0.9384</a:t>
                      </a:r>
                      <a:endParaRPr lang="zh-CN" altLang="en-US" sz="1400" b="0" dirty="0"/>
                    </a:p>
                  </a:txBody>
                  <a:tcPr marL="104601" marR="104601" marT="52301" marB="5230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0.9265</a:t>
                      </a:r>
                      <a:endParaRPr lang="zh-CN" altLang="en-US" sz="1400" dirty="0"/>
                    </a:p>
                  </a:txBody>
                  <a:tcPr marL="104601" marR="104601" marT="52301" marB="5230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0.9253</a:t>
                      </a:r>
                      <a:endParaRPr lang="zh-CN" altLang="en-US" sz="1400" dirty="0"/>
                    </a:p>
                  </a:txBody>
                  <a:tcPr marL="104601" marR="104601" marT="52301" marB="5230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3656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Hierarchical-</a:t>
                      </a:r>
                    </a:p>
                    <a:p>
                      <a:r>
                        <a:rPr lang="en-US" altLang="zh-CN" sz="1400" dirty="0" smtClean="0"/>
                        <a:t>Single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0.9282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0.8694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0.8876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0.9146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0.9485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0.8480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0.9623</a:t>
                      </a:r>
                      <a:endParaRPr lang="zh-CN" altLang="en-US" sz="1400" dirty="0"/>
                    </a:p>
                  </a:txBody>
                  <a:tcPr marL="104601" marR="104601" marT="52301" marB="5230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0.9008</a:t>
                      </a:r>
                      <a:endParaRPr lang="zh-CN" altLang="en-US" sz="1400" dirty="0"/>
                    </a:p>
                  </a:txBody>
                  <a:tcPr marL="104601" marR="104601" marT="52301" marB="5230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0.8809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</a:tr>
              <a:tr h="53656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Hierarchical-</a:t>
                      </a:r>
                    </a:p>
                    <a:p>
                      <a:r>
                        <a:rPr lang="en-US" altLang="zh-CN" sz="1400" dirty="0" smtClean="0"/>
                        <a:t>Complete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0.9304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0.8858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0.9201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0.9476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0.9552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0.9097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0.9625</a:t>
                      </a:r>
                      <a:endParaRPr lang="zh-CN" altLang="en-US" sz="1400" dirty="0"/>
                    </a:p>
                  </a:txBody>
                  <a:tcPr marL="104601" marR="104601" marT="52301" marB="5230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0.9231</a:t>
                      </a:r>
                      <a:endParaRPr lang="zh-CN" altLang="en-US" sz="1400" dirty="0"/>
                    </a:p>
                  </a:txBody>
                  <a:tcPr marL="104601" marR="104601" marT="52301" marB="5230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0.9323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</a:tr>
              <a:tr h="42840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Hierarchical-</a:t>
                      </a:r>
                    </a:p>
                    <a:p>
                      <a:r>
                        <a:rPr lang="en-US" altLang="zh-CN" sz="1400" dirty="0" smtClean="0"/>
                        <a:t>Average</a:t>
                      </a:r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0.9301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0.8817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0.9189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0.9459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0.9573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0.9075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0.9658</a:t>
                      </a:r>
                      <a:endParaRPr lang="zh-CN" altLang="en-US" sz="1400" b="1" dirty="0"/>
                    </a:p>
                  </a:txBody>
                  <a:tcPr marL="104601" marR="104601" marT="52301" marB="5230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0.9213</a:t>
                      </a:r>
                      <a:endParaRPr lang="zh-CN" altLang="en-US" sz="1400" dirty="0"/>
                    </a:p>
                  </a:txBody>
                  <a:tcPr marL="104601" marR="104601" marT="52301" marB="5230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0.9222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</a:tr>
              <a:tr h="428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Hierarchical-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Weighted</a:t>
                      </a:r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0.9301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0.8817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0.9185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0.9461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0.9571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0.9126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0.9658</a:t>
                      </a:r>
                      <a:endParaRPr lang="zh-CN" altLang="en-US" sz="1400" b="1" dirty="0"/>
                    </a:p>
                  </a:txBody>
                  <a:tcPr marL="104601" marR="104601" marT="52301" marB="5230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0.9213</a:t>
                      </a:r>
                      <a:endParaRPr lang="zh-CN" altLang="en-US" sz="1400" dirty="0"/>
                    </a:p>
                  </a:txBody>
                  <a:tcPr marL="104601" marR="104601" marT="52301" marB="5230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0.9304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</a:tr>
              <a:tr h="428405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Hirarchical</a:t>
                      </a:r>
                      <a:r>
                        <a:rPr lang="en-US" altLang="zh-CN" sz="1400" dirty="0" smtClean="0"/>
                        <a:t>-</a:t>
                      </a:r>
                    </a:p>
                    <a:p>
                      <a:r>
                        <a:rPr lang="en-US" altLang="zh-CN" sz="1400" dirty="0" smtClean="0"/>
                        <a:t>Ward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0.9309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0.8898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0.9255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0.9474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0.9544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0.9195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0.9617</a:t>
                      </a:r>
                      <a:endParaRPr lang="zh-CN" altLang="en-US" sz="1400" dirty="0"/>
                    </a:p>
                  </a:txBody>
                  <a:tcPr marL="104601" marR="104601" marT="52301" marB="5230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0.9236</a:t>
                      </a:r>
                      <a:endParaRPr lang="zh-CN" altLang="en-US" sz="1400" dirty="0"/>
                    </a:p>
                  </a:txBody>
                  <a:tcPr marL="104601" marR="104601" marT="52301" marB="5230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0.9294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</a:tr>
              <a:tr h="428405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Kmeans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0.9294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0.5159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0.7034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0.9296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0.9349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0.8903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0.9380</a:t>
                      </a:r>
                      <a:endParaRPr lang="zh-CN" altLang="en-US" sz="1400" dirty="0"/>
                    </a:p>
                  </a:txBody>
                  <a:tcPr marL="104601" marR="104601" marT="52301" marB="5230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0.9216</a:t>
                      </a:r>
                      <a:endParaRPr lang="zh-CN" altLang="en-US" sz="1400" dirty="0"/>
                    </a:p>
                  </a:txBody>
                  <a:tcPr marL="104601" marR="104601" marT="52301" marB="5230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0.9164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</a:tr>
              <a:tr h="42840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Kernel </a:t>
                      </a:r>
                      <a:r>
                        <a:rPr lang="en-US" altLang="zh-CN" sz="1400" dirty="0" err="1" smtClean="0"/>
                        <a:t>Kmeans</a:t>
                      </a:r>
                      <a:r>
                        <a:rPr lang="en-US" altLang="zh-CN" sz="1400" dirty="0" smtClean="0"/>
                        <a:t>-</a:t>
                      </a:r>
                    </a:p>
                    <a:p>
                      <a:r>
                        <a:rPr lang="en-US" altLang="zh-CN" sz="1400" dirty="0" smtClean="0"/>
                        <a:t>Gaussian Kernel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0.8491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0.5116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0.6928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0.9012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0.9056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0.8966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0.9191</a:t>
                      </a:r>
                      <a:endParaRPr lang="zh-CN" altLang="en-US" sz="1400" dirty="0"/>
                    </a:p>
                  </a:txBody>
                  <a:tcPr marL="104601" marR="104601" marT="52301" marB="5230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0.8996</a:t>
                      </a:r>
                      <a:endParaRPr lang="zh-CN" altLang="en-US" sz="1400" dirty="0"/>
                    </a:p>
                  </a:txBody>
                  <a:tcPr marL="104601" marR="104601" marT="52301" marB="5230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0.8882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614470" cy="368280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话题聚类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000109"/>
            <a:ext cx="8229600" cy="428628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实验结果</a:t>
            </a:r>
            <a:endParaRPr lang="en-US" altLang="zh-CN" sz="2000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831912"/>
              </p:ext>
            </p:extLst>
          </p:nvPr>
        </p:nvGraphicFramePr>
        <p:xfrm>
          <a:off x="357158" y="1571612"/>
          <a:ext cx="8572560" cy="4586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760"/>
                <a:gridCol w="714380"/>
                <a:gridCol w="857256"/>
                <a:gridCol w="714380"/>
                <a:gridCol w="785818"/>
                <a:gridCol w="714380"/>
                <a:gridCol w="857256"/>
                <a:gridCol w="928694"/>
                <a:gridCol w="785818"/>
                <a:gridCol w="785818"/>
              </a:tblGrid>
              <a:tr h="428405"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Time</a:t>
                      </a:r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Hashtag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Name </a:t>
                      </a:r>
                    </a:p>
                    <a:p>
                      <a:r>
                        <a:rPr lang="en-US" altLang="zh-CN" sz="1400" dirty="0" smtClean="0"/>
                        <a:t>Entity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Jaccard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Tf-Idf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Connect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Weighted</a:t>
                      </a:r>
                      <a:endParaRPr lang="zh-CN" altLang="en-US" sz="1400" b="1" dirty="0"/>
                    </a:p>
                  </a:txBody>
                  <a:tcPr marL="104601" marR="104601" marT="52301" marB="5230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Baseline1</a:t>
                      </a:r>
                    </a:p>
                  </a:txBody>
                  <a:tcPr marL="104601" marR="104601" marT="52301" marB="5230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Baseline2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</a:tr>
              <a:tr h="42840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Spectral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0.7463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0.6069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0.6609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0.6698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0.6763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0.6961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0.8662</a:t>
                      </a:r>
                      <a:endParaRPr lang="zh-CN" altLang="en-US" sz="1400" b="0" dirty="0"/>
                    </a:p>
                  </a:txBody>
                  <a:tcPr marL="104601" marR="104601" marT="52301" marB="5230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0.7091</a:t>
                      </a:r>
                      <a:endParaRPr lang="zh-CN" altLang="en-US" sz="1400" dirty="0"/>
                    </a:p>
                  </a:txBody>
                  <a:tcPr marL="104601" marR="104601" marT="52301" marB="5230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0.7131</a:t>
                      </a:r>
                      <a:endParaRPr lang="zh-CN" altLang="en-US" sz="1400" dirty="0"/>
                    </a:p>
                  </a:txBody>
                  <a:tcPr marL="104601" marR="104601" marT="52301" marB="5230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3656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Hierarchical-</a:t>
                      </a:r>
                    </a:p>
                    <a:p>
                      <a:r>
                        <a:rPr lang="en-US" altLang="zh-CN" sz="1400" dirty="0" smtClean="0"/>
                        <a:t>Single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0.7347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0.5478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0.5217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0.6203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0.7666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0.5007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0.8723</a:t>
                      </a:r>
                      <a:endParaRPr lang="zh-CN" altLang="en-US" sz="1400" dirty="0"/>
                    </a:p>
                  </a:txBody>
                  <a:tcPr marL="104601" marR="104601" marT="52301" marB="5230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0.5038</a:t>
                      </a:r>
                      <a:endParaRPr lang="zh-CN" altLang="en-US" sz="1400" dirty="0"/>
                    </a:p>
                  </a:txBody>
                  <a:tcPr marL="104601" marR="104601" marT="52301" marB="5230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0.4959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</a:tr>
              <a:tr h="53656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Hierarchical-</a:t>
                      </a:r>
                    </a:p>
                    <a:p>
                      <a:r>
                        <a:rPr lang="en-US" altLang="zh-CN" sz="1400" dirty="0" smtClean="0"/>
                        <a:t>Complete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0.7420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0.5885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0.5578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0.8024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0.8677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0.5830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0.8957</a:t>
                      </a:r>
                      <a:endParaRPr lang="zh-CN" altLang="en-US" sz="1400" dirty="0"/>
                    </a:p>
                  </a:txBody>
                  <a:tcPr marL="104601" marR="104601" marT="52301" marB="5230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0.6966</a:t>
                      </a:r>
                      <a:endParaRPr lang="zh-CN" altLang="en-US" sz="1400" dirty="0"/>
                    </a:p>
                  </a:txBody>
                  <a:tcPr marL="104601" marR="104601" marT="52301" marB="5230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0.7300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</a:tr>
              <a:tr h="42840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Hierarchical-</a:t>
                      </a:r>
                    </a:p>
                    <a:p>
                      <a:r>
                        <a:rPr lang="en-US" altLang="zh-CN" sz="1400" dirty="0" smtClean="0"/>
                        <a:t>Average</a:t>
                      </a:r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0.7445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0.5482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0.5342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0.8130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0.8905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0.4769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0.9299</a:t>
                      </a:r>
                      <a:endParaRPr lang="zh-CN" altLang="en-US" sz="1400" b="1" dirty="0"/>
                    </a:p>
                  </a:txBody>
                  <a:tcPr marL="104601" marR="104601" marT="52301" marB="5230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0.6951</a:t>
                      </a:r>
                      <a:endParaRPr lang="zh-CN" altLang="en-US" sz="1400" dirty="0"/>
                    </a:p>
                  </a:txBody>
                  <a:tcPr marL="104601" marR="104601" marT="52301" marB="5230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0.6960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</a:tr>
              <a:tr h="428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Hierarchical-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Weighted</a:t>
                      </a:r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0.7428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0.5444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0.5313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0.8131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0.8844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0.4731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0.9241</a:t>
                      </a:r>
                      <a:endParaRPr lang="zh-CN" altLang="en-US" sz="1400" b="0" dirty="0"/>
                    </a:p>
                  </a:txBody>
                  <a:tcPr marL="104601" marR="104601" marT="52301" marB="5230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0.6860</a:t>
                      </a:r>
                      <a:endParaRPr lang="zh-CN" altLang="en-US" sz="1400" dirty="0"/>
                    </a:p>
                  </a:txBody>
                  <a:tcPr marL="104601" marR="104601" marT="52301" marB="5230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0.7027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</a:tr>
              <a:tr h="428405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Hirarchical</a:t>
                      </a:r>
                      <a:r>
                        <a:rPr lang="en-US" altLang="zh-CN" sz="1400" dirty="0" smtClean="0"/>
                        <a:t>-</a:t>
                      </a:r>
                    </a:p>
                    <a:p>
                      <a:r>
                        <a:rPr lang="en-US" altLang="zh-CN" sz="1400" dirty="0" smtClean="0"/>
                        <a:t>Ward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0.7452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0.6175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0.6410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0.8132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0.8644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0.6572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0.8907</a:t>
                      </a:r>
                      <a:endParaRPr lang="zh-CN" altLang="en-US" sz="1400" dirty="0"/>
                    </a:p>
                  </a:txBody>
                  <a:tcPr marL="104601" marR="104601" marT="52301" marB="5230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0.7289</a:t>
                      </a:r>
                      <a:endParaRPr lang="zh-CN" altLang="en-US" sz="1400" dirty="0"/>
                    </a:p>
                  </a:txBody>
                  <a:tcPr marL="104601" marR="104601" marT="52301" marB="5230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0.7429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</a:tr>
              <a:tr h="428405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Kmeans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0.7451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0.4780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0.5545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0.7488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0.8118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0.6088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0.8436</a:t>
                      </a:r>
                      <a:endParaRPr lang="zh-CN" altLang="en-US" sz="1400" dirty="0"/>
                    </a:p>
                  </a:txBody>
                  <a:tcPr marL="104601" marR="104601" marT="52301" marB="5230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0.7039</a:t>
                      </a:r>
                      <a:endParaRPr lang="zh-CN" altLang="en-US" sz="1400" dirty="0"/>
                    </a:p>
                  </a:txBody>
                  <a:tcPr marL="104601" marR="104601" marT="52301" marB="5230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0.7305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</a:tr>
              <a:tr h="42840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Kernel </a:t>
                      </a:r>
                      <a:r>
                        <a:rPr lang="en-US" altLang="zh-CN" sz="1400" dirty="0" err="1" smtClean="0"/>
                        <a:t>Kmeans</a:t>
                      </a:r>
                      <a:r>
                        <a:rPr lang="en-US" altLang="zh-CN" sz="1400" dirty="0" smtClean="0"/>
                        <a:t>-</a:t>
                      </a:r>
                    </a:p>
                    <a:p>
                      <a:r>
                        <a:rPr lang="en-US" altLang="zh-CN" sz="1400" dirty="0" smtClean="0"/>
                        <a:t>Gaussian Kernel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0.7168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0.5581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0.6467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0.6692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0.7003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0.69323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0.7990</a:t>
                      </a:r>
                      <a:endParaRPr lang="zh-CN" altLang="en-US" sz="1400" dirty="0"/>
                    </a:p>
                  </a:txBody>
                  <a:tcPr marL="104601" marR="104601" marT="52301" marB="5230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0.6951</a:t>
                      </a:r>
                      <a:endParaRPr lang="zh-CN" altLang="en-US" sz="1400" dirty="0"/>
                    </a:p>
                  </a:txBody>
                  <a:tcPr marL="104601" marR="104601" marT="52301" marB="5230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0.7141</a:t>
                      </a:r>
                      <a:endParaRPr lang="zh-CN" altLang="en-US" sz="1400" dirty="0"/>
                    </a:p>
                  </a:txBody>
                  <a:tcPr marL="104601" marR="104601" marT="52301" marB="5230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17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614470" cy="368280"/>
          </a:xfrm>
        </p:spPr>
        <p:txBody>
          <a:bodyPr>
            <a:noAutofit/>
          </a:bodyPr>
          <a:lstStyle/>
          <a:p>
            <a:r>
              <a:rPr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特征筛选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429288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流程</a:t>
            </a:r>
            <a:endParaRPr lang="en-US" altLang="zh-CN" sz="2000" dirty="0" smtClean="0"/>
          </a:p>
          <a:p>
            <a:pPr lvl="1"/>
            <a:r>
              <a:rPr lang="en-US" altLang="zh-CN" sz="1600" b="1" dirty="0" smtClean="0"/>
              <a:t>Feature extraction </a:t>
            </a:r>
            <a:r>
              <a:rPr lang="en-US" altLang="zh-CN" sz="1600" dirty="0" smtClean="0"/>
              <a:t>-&gt; Training + Feature selection -&gt; Evaluation</a:t>
            </a:r>
          </a:p>
          <a:p>
            <a:r>
              <a:rPr lang="zh-CN" altLang="en-US" sz="2000" dirty="0" smtClean="0"/>
              <a:t>特征抽取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总结相关文献，共抽取了</a:t>
            </a:r>
            <a:r>
              <a:rPr lang="en-US" altLang="zh-CN" sz="1600" dirty="0" smtClean="0"/>
              <a:t>45</a:t>
            </a:r>
            <a:r>
              <a:rPr lang="zh-CN" altLang="en-US" sz="1600" dirty="0" smtClean="0"/>
              <a:t>种特征：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Original System Feature: </a:t>
            </a:r>
          </a:p>
          <a:p>
            <a:pPr lvl="1">
              <a:buNone/>
            </a:pPr>
            <a:r>
              <a:rPr lang="en-US" altLang="zh-CN" sz="1600" dirty="0" smtClean="0"/>
              <a:t>		</a:t>
            </a:r>
            <a:r>
              <a:rPr lang="en-US" altLang="zh-CN" sz="1600" dirty="0" err="1" smtClean="0"/>
              <a:t>Singal</a:t>
            </a:r>
            <a:r>
              <a:rPr lang="en-US" altLang="zh-CN" sz="1600" dirty="0" smtClean="0"/>
              <a:t> tweets ratio,  Popularity, Tweets length (x6), Is </a:t>
            </a:r>
            <a:r>
              <a:rPr lang="en-US" altLang="zh-CN" sz="1600" dirty="0" err="1" smtClean="0"/>
              <a:t>retweet</a:t>
            </a:r>
            <a:r>
              <a:rPr lang="en-US" altLang="zh-CN" sz="1600" dirty="0" smtClean="0"/>
              <a:t> num (x2), </a:t>
            </a:r>
            <a:r>
              <a:rPr lang="en-US" altLang="zh-CN" sz="1600" dirty="0" err="1" smtClean="0"/>
              <a:t>Urls</a:t>
            </a:r>
            <a:r>
              <a:rPr lang="en-US" altLang="zh-CN" sz="1600" dirty="0" smtClean="0"/>
              <a:t> num (x2)</a:t>
            </a:r>
          </a:p>
          <a:p>
            <a:pPr lvl="1">
              <a:buNone/>
            </a:pPr>
            <a:r>
              <a:rPr lang="en-US" altLang="zh-CN" sz="1600" dirty="0" smtClean="0"/>
              <a:t>		</a:t>
            </a:r>
            <a:r>
              <a:rPr lang="en-US" altLang="zh-CN" sz="1600" dirty="0" err="1" smtClean="0"/>
              <a:t>Hashtags</a:t>
            </a:r>
            <a:r>
              <a:rPr lang="en-US" altLang="zh-CN" sz="1600" dirty="0" smtClean="0"/>
              <a:t> num (x2), Mentions num(x2)</a:t>
            </a:r>
          </a:p>
          <a:p>
            <a:pPr lvl="1"/>
            <a:r>
              <a:rPr lang="en-US" altLang="zh-CN" sz="1600" dirty="0" smtClean="0"/>
              <a:t>User Based: </a:t>
            </a:r>
          </a:p>
          <a:p>
            <a:pPr lvl="1">
              <a:buNone/>
            </a:pPr>
            <a:r>
              <a:rPr lang="en-US" altLang="zh-CN" sz="1600" dirty="0" smtClean="0"/>
              <a:t>		Register time, Eclipse time,  Favorites num, Followers num, Friends num, Reputation, </a:t>
            </a:r>
          </a:p>
          <a:p>
            <a:pPr lvl="1">
              <a:buNone/>
            </a:pPr>
            <a:r>
              <a:rPr lang="en-US" altLang="zh-CN" sz="1600" dirty="0" smtClean="0"/>
              <a:t>		Tweets num, Has description </a:t>
            </a:r>
            <a:r>
              <a:rPr lang="en-US" altLang="zh-CN" sz="1600" dirty="0" err="1" smtClean="0"/>
              <a:t>url</a:t>
            </a:r>
            <a:r>
              <a:rPr lang="en-US" altLang="zh-CN" sz="1600" dirty="0" smtClean="0"/>
              <a:t>, Has description, Description length (x2), </a:t>
            </a:r>
            <a:r>
              <a:rPr lang="en-US" altLang="zh-CN" sz="1600" dirty="0" err="1" smtClean="0"/>
              <a:t>Utc</a:t>
            </a:r>
            <a:r>
              <a:rPr lang="en-US" altLang="zh-CN" sz="1600" dirty="0" smtClean="0"/>
              <a:t> offset, </a:t>
            </a:r>
          </a:p>
          <a:p>
            <a:pPr lvl="1">
              <a:buNone/>
            </a:pPr>
            <a:r>
              <a:rPr lang="en-US" altLang="zh-CN" sz="1600" dirty="0" smtClean="0"/>
              <a:t>		Opinion leaders num, Normal users num, Ratio of leaders</a:t>
            </a:r>
          </a:p>
          <a:p>
            <a:pPr lvl="1"/>
            <a:r>
              <a:rPr lang="en-US" altLang="zh-CN" sz="1600" dirty="0" smtClean="0"/>
              <a:t>Content Based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lvl="1">
              <a:buNone/>
            </a:pPr>
            <a:r>
              <a:rPr lang="en-US" altLang="zh-CN" sz="1600" dirty="0" smtClean="0"/>
              <a:t>		Question marks num, Exclamation marks num, Is </a:t>
            </a:r>
            <a:r>
              <a:rPr lang="en-US" altLang="zh-CN" sz="1600" dirty="0" err="1" smtClean="0"/>
              <a:t>retweet</a:t>
            </a:r>
            <a:r>
              <a:rPr lang="en-US" altLang="zh-CN" sz="1600" dirty="0" smtClean="0"/>
              <a:t> num,  Is original num, </a:t>
            </a:r>
          </a:p>
          <a:p>
            <a:pPr lvl="1">
              <a:buNone/>
            </a:pPr>
            <a:r>
              <a:rPr lang="en-US" altLang="zh-CN" sz="1600" dirty="0" smtClean="0"/>
              <a:t>		ratio of </a:t>
            </a:r>
            <a:r>
              <a:rPr lang="en-US" altLang="zh-CN" sz="1600" dirty="0" err="1" smtClean="0"/>
              <a:t>retweet</a:t>
            </a:r>
            <a:r>
              <a:rPr lang="en-US" altLang="zh-CN" sz="1600" dirty="0" smtClean="0"/>
              <a:t> to original, Sentiment score, Positive tweets ratio, Negative tweets </a:t>
            </a:r>
          </a:p>
          <a:p>
            <a:pPr lvl="1">
              <a:buNone/>
            </a:pPr>
            <a:r>
              <a:rPr lang="en-US" altLang="zh-CN" sz="1600" dirty="0" smtClean="0"/>
              <a:t>		ratio, Positive words num, Negative words num</a:t>
            </a:r>
          </a:p>
          <a:p>
            <a:pPr lvl="1"/>
            <a:r>
              <a:rPr lang="en-US" altLang="zh-CN" sz="1600" dirty="0" smtClean="0"/>
              <a:t>Propagation Based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lvl="1">
              <a:buNone/>
            </a:pPr>
            <a:r>
              <a:rPr lang="en-US" altLang="zh-CN" sz="1600" dirty="0" smtClean="0"/>
              <a:t>		</a:t>
            </a:r>
            <a:r>
              <a:rPr lang="en-US" altLang="zh-CN" sz="1600" dirty="0" err="1" smtClean="0"/>
              <a:t>Retweet</a:t>
            </a:r>
            <a:r>
              <a:rPr lang="en-US" altLang="zh-CN" sz="1600" dirty="0" smtClean="0"/>
              <a:t> trees num,  Non-root nodes num, Max depth, Max branches num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614470" cy="368280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未来计划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401080" cy="5126055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特征筛选：</a:t>
            </a:r>
            <a:r>
              <a:rPr lang="en-US" altLang="zh-CN" sz="2000" dirty="0" smtClean="0"/>
              <a:t>4 days</a:t>
            </a:r>
          </a:p>
          <a:p>
            <a:pPr lvl="1"/>
            <a:r>
              <a:rPr lang="zh-CN" altLang="en-US" sz="1600" dirty="0" smtClean="0"/>
              <a:t>标数据集：</a:t>
            </a:r>
            <a:r>
              <a:rPr lang="en-US" altLang="zh-CN" sz="1600" dirty="0" smtClean="0"/>
              <a:t>1 days</a:t>
            </a:r>
          </a:p>
          <a:p>
            <a:pPr lvl="1"/>
            <a:r>
              <a:rPr lang="zh-CN" altLang="en-US" sz="1600" dirty="0" smtClean="0"/>
              <a:t>特征筛选 </a:t>
            </a:r>
            <a:r>
              <a:rPr lang="en-US" altLang="zh-CN" sz="1600" dirty="0" smtClean="0"/>
              <a:t>(2</a:t>
            </a:r>
            <a:r>
              <a:rPr lang="zh-CN" altLang="en-US" sz="1600" dirty="0" smtClean="0"/>
              <a:t>种 </a:t>
            </a:r>
            <a:r>
              <a:rPr lang="en-US" altLang="zh-CN" sz="1600" dirty="0" smtClean="0"/>
              <a:t>– Filter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Wrapper)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2 days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实验总结 </a:t>
            </a:r>
            <a:r>
              <a:rPr lang="en-US" altLang="zh-CN" sz="1600" dirty="0" smtClean="0"/>
              <a:t>(2</a:t>
            </a:r>
            <a:r>
              <a:rPr lang="zh-CN" altLang="en-US" sz="1600" dirty="0" smtClean="0"/>
              <a:t>种 </a:t>
            </a:r>
            <a:r>
              <a:rPr lang="en-US" altLang="zh-CN" sz="1600" dirty="0" smtClean="0"/>
              <a:t>- Decision Tree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Naïve Bayesian)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1 days</a:t>
            </a:r>
          </a:p>
          <a:p>
            <a:r>
              <a:rPr lang="zh-CN" altLang="en-US" sz="2000" dirty="0" smtClean="0"/>
              <a:t>系统集成：</a:t>
            </a:r>
            <a:r>
              <a:rPr lang="en-US" altLang="zh-CN" sz="2000" dirty="0" smtClean="0"/>
              <a:t>5 days</a:t>
            </a:r>
          </a:p>
          <a:p>
            <a:pPr lvl="1"/>
            <a:r>
              <a:rPr lang="zh-CN" altLang="en-US" sz="1600" dirty="0" smtClean="0"/>
              <a:t>简单的</a:t>
            </a:r>
            <a:r>
              <a:rPr lang="en-US" altLang="zh-CN" sz="1600" dirty="0" smtClean="0"/>
              <a:t>GUI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Clustering</a:t>
            </a:r>
            <a:r>
              <a:rPr lang="zh-CN" altLang="en-US" sz="1600" dirty="0" smtClean="0"/>
              <a:t>选择相似度、聚类方法；</a:t>
            </a:r>
            <a:r>
              <a:rPr lang="en-US" altLang="zh-CN" sz="1600" dirty="0" smtClean="0"/>
              <a:t>Ranker</a:t>
            </a:r>
            <a:r>
              <a:rPr lang="zh-CN" altLang="en-US" sz="1600" dirty="0" smtClean="0"/>
              <a:t>选择特征、分类器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界面会有推荐相似度、聚类方法组合，特征、分类器组合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展示出聚类的代表</a:t>
            </a:r>
            <a:r>
              <a:rPr lang="en-US" altLang="zh-CN" sz="1600" dirty="0" smtClean="0"/>
              <a:t>Tweets</a:t>
            </a:r>
          </a:p>
          <a:p>
            <a:r>
              <a:rPr lang="zh-CN" altLang="en-US" sz="2000" dirty="0" smtClean="0"/>
              <a:t>论文撰写：</a:t>
            </a:r>
            <a:r>
              <a:rPr lang="en-US" altLang="zh-CN" sz="2000" dirty="0" smtClean="0"/>
              <a:t>12 days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写作、措辞修改；格式修改</a:t>
            </a:r>
            <a:endParaRPr lang="en-US" altLang="zh-CN" sz="1600" dirty="0" smtClean="0"/>
          </a:p>
          <a:p>
            <a:r>
              <a:rPr lang="en-US" altLang="zh-CN" sz="2000" dirty="0" smtClean="0"/>
              <a:t>Conclusion</a:t>
            </a:r>
            <a:r>
              <a:rPr lang="zh-CN" altLang="en-US" sz="2000" dirty="0" smtClean="0"/>
              <a:t>：时间较紧，前两步或许能做快些，让论文撰写多一些时间</a:t>
            </a:r>
            <a:endParaRPr lang="en-US" altLang="zh-CN" sz="2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7242</TotalTime>
  <Words>683</Words>
  <Application>Microsoft Office PowerPoint</Application>
  <PresentationFormat>全屏显示(4:3)</PresentationFormat>
  <Paragraphs>262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Office 主题</vt:lpstr>
      <vt:lpstr>毕设进度报告与计划</vt:lpstr>
      <vt:lpstr>话题聚类</vt:lpstr>
      <vt:lpstr>话题聚类</vt:lpstr>
      <vt:lpstr>话题聚类</vt:lpstr>
      <vt:lpstr>特征筛选</vt:lpstr>
      <vt:lpstr>未来计划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</cp:lastModifiedBy>
  <cp:revision>126</cp:revision>
  <dcterms:modified xsi:type="dcterms:W3CDTF">2016-06-04T03:09:06Z</dcterms:modified>
</cp:coreProperties>
</file>