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367"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950" r:id="rId46"/>
    <p:sldId id="962" r:id="rId47"/>
    <p:sldId id="963" r:id="rId48"/>
    <p:sldId id="414" r:id="rId49"/>
    <p:sldId id="879" r:id="rId50"/>
    <p:sldId id="416" r:id="rId51"/>
    <p:sldId id="417" r:id="rId52"/>
    <p:sldId id="418" r:id="rId53"/>
    <p:sldId id="419" r:id="rId54"/>
    <p:sldId id="420" r:id="rId55"/>
    <p:sldId id="421" r:id="rId56"/>
    <p:sldId id="422" r:id="rId57"/>
    <p:sldId id="423" r:id="rId58"/>
    <p:sldId id="424" r:id="rId59"/>
    <p:sldId id="911" r:id="rId60"/>
    <p:sldId id="425" r:id="rId61"/>
    <p:sldId id="426" r:id="rId62"/>
    <p:sldId id="427" r:id="rId63"/>
    <p:sldId id="428" r:id="rId64"/>
    <p:sldId id="429" r:id="rId65"/>
    <p:sldId id="919" r:id="rId66"/>
    <p:sldId id="435" r:id="rId67"/>
    <p:sldId id="436"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913" r:id="rId82"/>
    <p:sldId id="450" r:id="rId83"/>
    <p:sldId id="451" r:id="rId84"/>
    <p:sldId id="452" r:id="rId85"/>
    <p:sldId id="1210" r:id="rId86"/>
    <p:sldId id="1211" r:id="rId87"/>
    <p:sldId id="958" r:id="rId88"/>
    <p:sldId id="959" r:id="rId89"/>
    <p:sldId id="960" r:id="rId90"/>
    <p:sldId id="961" r:id="rId91"/>
    <p:sldId id="453" r:id="rId92"/>
    <p:sldId id="454" r:id="rId93"/>
    <p:sldId id="455" r:id="rId94"/>
    <p:sldId id="456" r:id="rId95"/>
    <p:sldId id="457" r:id="rId96"/>
    <p:sldId id="458" r:id="rId97"/>
    <p:sldId id="459" r:id="rId98"/>
    <p:sldId id="460" r:id="rId99"/>
    <p:sldId id="461" r:id="rId100"/>
    <p:sldId id="462" r:id="rId101"/>
    <p:sldId id="463" r:id="rId102"/>
    <p:sldId id="920" r:id="rId103"/>
    <p:sldId id="466" r:id="rId104"/>
    <p:sldId id="467" r:id="rId105"/>
    <p:sldId id="468" r:id="rId106"/>
    <p:sldId id="469" r:id="rId107"/>
    <p:sldId id="470" r:id="rId108"/>
    <p:sldId id="471" r:id="rId109"/>
    <p:sldId id="472" r:id="rId110"/>
    <p:sldId id="473" r:id="rId111"/>
    <p:sldId id="474" r:id="rId112"/>
    <p:sldId id="876" r:id="rId113"/>
    <p:sldId id="880" r:id="rId114"/>
    <p:sldId id="476" r:id="rId115"/>
    <p:sldId id="477" r:id="rId116"/>
    <p:sldId id="479" r:id="rId117"/>
    <p:sldId id="481"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7" r:id="rId132"/>
    <p:sldId id="498" r:id="rId133"/>
    <p:sldId id="495" r:id="rId134"/>
    <p:sldId id="496" r:id="rId135"/>
    <p:sldId id="951" r:id="rId136"/>
    <p:sldId id="952" r:id="rId137"/>
    <p:sldId id="953" r:id="rId138"/>
    <p:sldId id="508" r:id="rId139"/>
    <p:sldId id="509" r:id="rId140"/>
    <p:sldId id="510" r:id="rId141"/>
    <p:sldId id="511" r:id="rId142"/>
    <p:sldId id="512" r:id="rId143"/>
    <p:sldId id="513" r:id="rId144"/>
    <p:sldId id="514" r:id="rId145"/>
    <p:sldId id="515" r:id="rId146"/>
    <p:sldId id="516" r:id="rId147"/>
    <p:sldId id="517" r:id="rId148"/>
    <p:sldId id="518" r:id="rId149"/>
    <p:sldId id="867" r:id="rId150"/>
    <p:sldId id="957" r:id="rId151"/>
    <p:sldId id="519" r:id="rId152"/>
    <p:sldId id="520" r:id="rId153"/>
    <p:sldId id="521" r:id="rId154"/>
    <p:sldId id="522" r:id="rId155"/>
    <p:sldId id="523" r:id="rId156"/>
    <p:sldId id="524" r:id="rId157"/>
    <p:sldId id="525" r:id="rId158"/>
    <p:sldId id="526" r:id="rId159"/>
    <p:sldId id="527" r:id="rId160"/>
    <p:sldId id="528" r:id="rId161"/>
    <p:sldId id="956" r:id="rId162"/>
    <p:sldId id="529" r:id="rId163"/>
    <p:sldId id="530" r:id="rId164"/>
    <p:sldId id="531" r:id="rId165"/>
    <p:sldId id="532" r:id="rId166"/>
    <p:sldId id="533" r:id="rId167"/>
    <p:sldId id="534" r:id="rId168"/>
    <p:sldId id="535" r:id="rId169"/>
    <p:sldId id="536" r:id="rId170"/>
    <p:sldId id="537" r:id="rId171"/>
    <p:sldId id="538" r:id="rId172"/>
    <p:sldId id="539" r:id="rId173"/>
    <p:sldId id="540" r:id="rId174"/>
    <p:sldId id="541" r:id="rId175"/>
    <p:sldId id="1172" r:id="rId176"/>
    <p:sldId id="542" r:id="rId177"/>
    <p:sldId id="543" r:id="rId178"/>
    <p:sldId id="544" r:id="rId179"/>
    <p:sldId id="552" r:id="rId180"/>
    <p:sldId id="553" r:id="rId181"/>
    <p:sldId id="554" r:id="rId182"/>
    <p:sldId id="555" r:id="rId183"/>
    <p:sldId id="556" r:id="rId184"/>
    <p:sldId id="557" r:id="rId185"/>
    <p:sldId id="566" r:id="rId186"/>
    <p:sldId id="567" r:id="rId187"/>
    <p:sldId id="568" r:id="rId188"/>
    <p:sldId id="569" r:id="rId189"/>
    <p:sldId id="1364" r:id="rId190"/>
    <p:sldId id="1338" r:id="rId191"/>
    <p:sldId id="1340" r:id="rId192"/>
    <p:sldId id="572" r:id="rId193"/>
    <p:sldId id="877" r:id="rId194"/>
    <p:sldId id="927" r:id="rId195"/>
    <p:sldId id="878" r:id="rId196"/>
    <p:sldId id="928" r:id="rId197"/>
    <p:sldId id="929" r:id="rId198"/>
    <p:sldId id="930" r:id="rId199"/>
    <p:sldId id="931" r:id="rId200"/>
    <p:sldId id="882" r:id="rId201"/>
    <p:sldId id="1213" r:id="rId202"/>
    <p:sldId id="1118" r:id="rId203"/>
    <p:sldId id="1119" r:id="rId204"/>
    <p:sldId id="1120" r:id="rId205"/>
    <p:sldId id="1121" r:id="rId206"/>
    <p:sldId id="1129" r:id="rId207"/>
    <p:sldId id="1130" r:id="rId208"/>
    <p:sldId id="1322" r:id="rId209"/>
    <p:sldId id="1320" r:id="rId210"/>
    <p:sldId id="1321" r:id="rId211"/>
    <p:sldId id="1324" r:id="rId212"/>
    <p:sldId id="1325" r:id="rId213"/>
    <p:sldId id="1323" r:id="rId214"/>
    <p:sldId id="937" r:id="rId215"/>
    <p:sldId id="944" r:id="rId216"/>
    <p:sldId id="945" r:id="rId217"/>
    <p:sldId id="946" r:id="rId218"/>
    <p:sldId id="947" r:id="rId219"/>
    <p:sldId id="948" r:id="rId220"/>
    <p:sldId id="949" r:id="rId221"/>
    <p:sldId id="267" r:id="rId222"/>
    <p:sldId id="268" r:id="rId223"/>
    <p:sldId id="269" r:id="rId224"/>
    <p:sldId id="270" r:id="rId225"/>
    <p:sldId id="1327" r:id="rId226"/>
    <p:sldId id="1326" r:id="rId227"/>
    <p:sldId id="1351" r:id="rId228"/>
    <p:sldId id="1359" r:id="rId229"/>
    <p:sldId id="1360" r:id="rId230"/>
    <p:sldId id="1328" r:id="rId231"/>
    <p:sldId id="1329" r:id="rId232"/>
    <p:sldId id="1214" r:id="rId233"/>
    <p:sldId id="1215" r:id="rId234"/>
    <p:sldId id="1216" r:id="rId235"/>
    <p:sldId id="593" r:id="rId236"/>
    <p:sldId id="907" r:id="rId237"/>
    <p:sldId id="908" r:id="rId238"/>
    <p:sldId id="909" r:id="rId239"/>
    <p:sldId id="910" r:id="rId240"/>
    <p:sldId id="585" r:id="rId241"/>
    <p:sldId id="586" r:id="rId242"/>
    <p:sldId id="587" r:id="rId243"/>
    <p:sldId id="588" r:id="rId244"/>
    <p:sldId id="589" r:id="rId245"/>
    <p:sldId id="590" r:id="rId246"/>
    <p:sldId id="886" r:id="rId247"/>
    <p:sldId id="887" r:id="rId248"/>
    <p:sldId id="888" r:id="rId249"/>
    <p:sldId id="1330" r:id="rId250"/>
    <p:sldId id="1331" r:id="rId251"/>
    <p:sldId id="357" r:id="rId252"/>
    <p:sldId id="358" r:id="rId253"/>
    <p:sldId id="359" r:id="rId254"/>
    <p:sldId id="360" r:id="rId255"/>
    <p:sldId id="361" r:id="rId256"/>
    <p:sldId id="1332" r:id="rId257"/>
    <p:sldId id="1333" r:id="rId258"/>
    <p:sldId id="1334" r:id="rId259"/>
    <p:sldId id="1335" r:id="rId260"/>
    <p:sldId id="1336" r:id="rId261"/>
    <p:sldId id="1337" r:id="rId262"/>
    <p:sldId id="1339" r:id="rId263"/>
    <p:sldId id="1107" r:id="rId264"/>
    <p:sldId id="1109" r:id="rId265"/>
    <p:sldId id="1184" r:id="rId266"/>
    <p:sldId id="1110" r:id="rId267"/>
    <p:sldId id="1361" r:id="rId268"/>
    <p:sldId id="896" r:id="rId269"/>
    <p:sldId id="897" r:id="rId270"/>
    <p:sldId id="898" r:id="rId271"/>
    <p:sldId id="1362" r:id="rId272"/>
    <p:sldId id="1363" r:id="rId273"/>
    <p:sldId id="1367" r:id="rId274"/>
    <p:sldId id="1365" r:id="rId275"/>
    <p:sldId id="1366" r:id="rId276"/>
    <p:sldId id="1368" r:id="rId277"/>
    <p:sldId id="1369" r:id="rId278"/>
    <p:sldId id="1217" r:id="rId279"/>
    <p:sldId id="1218" r:id="rId280"/>
    <p:sldId id="1317" r:id="rId281"/>
    <p:sldId id="1318" r:id="rId282"/>
    <p:sldId id="1319" r:id="rId283"/>
    <p:sldId id="1341" r:id="rId284"/>
    <p:sldId id="1344" r:id="rId285"/>
    <p:sldId id="1345" r:id="rId286"/>
    <p:sldId id="1346" r:id="rId287"/>
    <p:sldId id="1347" r:id="rId288"/>
    <p:sldId id="1348" r:id="rId289"/>
    <p:sldId id="1349" r:id="rId290"/>
    <p:sldId id="1350" r:id="rId291"/>
    <p:sldId id="883" r:id="rId292"/>
    <p:sldId id="884" r:id="rId293"/>
    <p:sldId id="885" r:id="rId294"/>
    <p:sldId id="954" r:id="rId295"/>
    <p:sldId id="955" r:id="rId296"/>
    <p:sldId id="889" r:id="rId297"/>
    <p:sldId id="890" r:id="rId298"/>
    <p:sldId id="891" r:id="rId299"/>
    <p:sldId id="892" r:id="rId300"/>
    <p:sldId id="893" r:id="rId301"/>
    <p:sldId id="904" r:id="rId302"/>
    <p:sldId id="905" r:id="rId303"/>
    <p:sldId id="906" r:id="rId304"/>
    <p:sldId id="894" r:id="rId305"/>
    <p:sldId id="895" r:id="rId306"/>
    <p:sldId id="921" r:id="rId307"/>
    <p:sldId id="922" r:id="rId308"/>
    <p:sldId id="923" r:id="rId309"/>
    <p:sldId id="924" r:id="rId310"/>
    <p:sldId id="925" r:id="rId311"/>
    <p:sldId id="926" r:id="rId312"/>
    <p:sldId id="1169" r:id="rId313"/>
    <p:sldId id="1168" r:id="rId314"/>
    <p:sldId id="1170" r:id="rId315"/>
    <p:sldId id="1171" r:id="rId316"/>
    <p:sldId id="899" r:id="rId317"/>
    <p:sldId id="900" r:id="rId318"/>
    <p:sldId id="901" r:id="rId319"/>
    <p:sldId id="914" r:id="rId320"/>
    <p:sldId id="915" r:id="rId321"/>
    <p:sldId id="916" r:id="rId322"/>
    <p:sldId id="1182" r:id="rId323"/>
    <p:sldId id="917" r:id="rId324"/>
    <p:sldId id="918" r:id="rId325"/>
    <p:sldId id="932" r:id="rId326"/>
    <p:sldId id="933" r:id="rId327"/>
    <p:sldId id="934" r:id="rId328"/>
    <p:sldId id="935" r:id="rId329"/>
    <p:sldId id="1183" r:id="rId330"/>
    <p:sldId id="1192" r:id="rId331"/>
    <p:sldId id="1193" r:id="rId332"/>
    <p:sldId id="1194" r:id="rId333"/>
    <p:sldId id="1195" r:id="rId334"/>
    <p:sldId id="1208" r:id="rId335"/>
    <p:sldId id="1196" r:id="rId336"/>
    <p:sldId id="1197" r:id="rId337"/>
    <p:sldId id="1198" r:id="rId338"/>
    <p:sldId id="1207" r:id="rId339"/>
    <p:sldId id="1199" r:id="rId340"/>
    <p:sldId id="1200" r:id="rId341"/>
    <p:sldId id="1205" r:id="rId342"/>
    <p:sldId id="1206" r:id="rId343"/>
    <p:sldId id="1201" r:id="rId344"/>
    <p:sldId id="1202" r:id="rId345"/>
    <p:sldId id="1203" r:id="rId346"/>
    <p:sldId id="1204" r:id="rId347"/>
    <p:sldId id="1212" r:id="rId348"/>
    <p:sldId id="701" r:id="rId349"/>
    <p:sldId id="278" r:id="rId350"/>
    <p:sldId id="285" r:id="rId351"/>
    <p:sldId id="279" r:id="rId352"/>
    <p:sldId id="280" r:id="rId353"/>
    <p:sldId id="281" r:id="rId354"/>
    <p:sldId id="282" r:id="rId355"/>
    <p:sldId id="283" r:id="rId356"/>
    <p:sldId id="257" r:id="rId357"/>
    <p:sldId id="286" r:id="rId358"/>
    <p:sldId id="258" r:id="rId359"/>
    <p:sldId id="259" r:id="rId360"/>
    <p:sldId id="260" r:id="rId361"/>
    <p:sldId id="261" r:id="rId362"/>
    <p:sldId id="262" r:id="rId363"/>
    <p:sldId id="263" r:id="rId364"/>
    <p:sldId id="264" r:id="rId365"/>
    <p:sldId id="265" r:id="rId366"/>
    <p:sldId id="266" r:id="rId367"/>
    <p:sldId id="287" r:id="rId368"/>
    <p:sldId id="288" r:id="rId369"/>
    <p:sldId id="289" r:id="rId370"/>
    <p:sldId id="291" r:id="rId371"/>
    <p:sldId id="292" r:id="rId372"/>
    <p:sldId id="290" r:id="rId373"/>
    <p:sldId id="293" r:id="rId374"/>
    <p:sldId id="294" r:id="rId375"/>
    <p:sldId id="295" r:id="rId376"/>
    <p:sldId id="296" r:id="rId377"/>
    <p:sldId id="297" r:id="rId378"/>
    <p:sldId id="298" r:id="rId379"/>
    <p:sldId id="875" r:id="rId380"/>
    <p:sldId id="874" r:id="rId381"/>
    <p:sldId id="1175" r:id="rId382"/>
    <p:sldId id="1173" r:id="rId383"/>
    <p:sldId id="1174" r:id="rId384"/>
    <p:sldId id="1176" r:id="rId385"/>
    <p:sldId id="1177" r:id="rId386"/>
    <p:sldId id="1209" r:id="rId387"/>
    <p:sldId id="1178" r:id="rId388"/>
    <p:sldId id="1179" r:id="rId389"/>
    <p:sldId id="1180" r:id="rId390"/>
    <p:sldId id="1181" r:id="rId391"/>
    <p:sldId id="299" r:id="rId392"/>
    <p:sldId id="302" r:id="rId393"/>
    <p:sldId id="324" r:id="rId394"/>
    <p:sldId id="325" r:id="rId395"/>
    <p:sldId id="326" r:id="rId396"/>
    <p:sldId id="327" r:id="rId397"/>
    <p:sldId id="328" r:id="rId398"/>
    <p:sldId id="329" r:id="rId399"/>
    <p:sldId id="330" r:id="rId400"/>
    <p:sldId id="331" r:id="rId401"/>
    <p:sldId id="332" r:id="rId402"/>
    <p:sldId id="333" r:id="rId403"/>
    <p:sldId id="334" r:id="rId404"/>
    <p:sldId id="335" r:id="rId405"/>
    <p:sldId id="881" r:id="rId406"/>
    <p:sldId id="300" r:id="rId407"/>
    <p:sldId id="303" r:id="rId408"/>
    <p:sldId id="349" r:id="rId409"/>
    <p:sldId id="346" r:id="rId410"/>
    <p:sldId id="347" r:id="rId411"/>
    <p:sldId id="348" r:id="rId412"/>
    <p:sldId id="350" r:id="rId413"/>
    <p:sldId id="351" r:id="rId414"/>
    <p:sldId id="352" r:id="rId415"/>
    <p:sldId id="353" r:id="rId416"/>
    <p:sldId id="354" r:id="rId417"/>
    <p:sldId id="872" r:id="rId418"/>
    <p:sldId id="873" r:id="rId419"/>
    <p:sldId id="854" r:id="rId420"/>
    <p:sldId id="856" r:id="rId421"/>
    <p:sldId id="855" r:id="rId422"/>
    <p:sldId id="857" r:id="rId423"/>
    <p:sldId id="858" r:id="rId424"/>
    <p:sldId id="859" r:id="rId425"/>
    <p:sldId id="868" r:id="rId426"/>
    <p:sldId id="869" r:id="rId427"/>
    <p:sldId id="870" r:id="rId428"/>
    <p:sldId id="1186" r:id="rId429"/>
    <p:sldId id="1188" r:id="rId430"/>
    <p:sldId id="1189" r:id="rId431"/>
    <p:sldId id="1190" r:id="rId432"/>
    <p:sldId id="1191" r:id="rId433"/>
    <p:sldId id="301" r:id="rId434"/>
    <p:sldId id="304" r:id="rId435"/>
    <p:sldId id="336" r:id="rId436"/>
    <p:sldId id="337" r:id="rId437"/>
    <p:sldId id="339" r:id="rId438"/>
    <p:sldId id="338" r:id="rId439"/>
    <p:sldId id="340" r:id="rId440"/>
    <p:sldId id="341" r:id="rId441"/>
    <p:sldId id="871" r:id="rId442"/>
    <p:sldId id="356" r:id="rId4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7" d="100"/>
          <a:sy n="107" d="100"/>
        </p:scale>
        <p:origin x="84" y="1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6" Type="http://schemas.openxmlformats.org/officeDocument/2006/relationships/tableStyles" Target="tableStyles.xml"/><Relationship Id="rId445" Type="http://schemas.openxmlformats.org/officeDocument/2006/relationships/viewProps" Target="viewProps.xml"/><Relationship Id="rId444" Type="http://schemas.openxmlformats.org/officeDocument/2006/relationships/presProps" Target="presProps.xml"/><Relationship Id="rId443" Type="http://schemas.openxmlformats.org/officeDocument/2006/relationships/slide" Target="slides/slide440.xml"/><Relationship Id="rId442" Type="http://schemas.openxmlformats.org/officeDocument/2006/relationships/slide" Target="slides/slide439.xml"/><Relationship Id="rId441" Type="http://schemas.openxmlformats.org/officeDocument/2006/relationships/slide" Target="slides/slide438.xml"/><Relationship Id="rId440" Type="http://schemas.openxmlformats.org/officeDocument/2006/relationships/slide" Target="slides/slide437.xml"/><Relationship Id="rId44" Type="http://schemas.openxmlformats.org/officeDocument/2006/relationships/slide" Target="slides/slide41.xml"/><Relationship Id="rId439" Type="http://schemas.openxmlformats.org/officeDocument/2006/relationships/slide" Target="slides/slide436.xml"/><Relationship Id="rId438" Type="http://schemas.openxmlformats.org/officeDocument/2006/relationships/slide" Target="slides/slide435.xml"/><Relationship Id="rId437" Type="http://schemas.openxmlformats.org/officeDocument/2006/relationships/slide" Target="slides/slide434.xml"/><Relationship Id="rId436" Type="http://schemas.openxmlformats.org/officeDocument/2006/relationships/slide" Target="slides/slide433.xml"/><Relationship Id="rId435" Type="http://schemas.openxmlformats.org/officeDocument/2006/relationships/slide" Target="slides/slide432.xml"/><Relationship Id="rId434" Type="http://schemas.openxmlformats.org/officeDocument/2006/relationships/slide" Target="slides/slide431.xml"/><Relationship Id="rId433" Type="http://schemas.openxmlformats.org/officeDocument/2006/relationships/slide" Target="slides/slide430.xml"/><Relationship Id="rId432" Type="http://schemas.openxmlformats.org/officeDocument/2006/relationships/slide" Target="slides/slide429.xml"/><Relationship Id="rId431" Type="http://schemas.openxmlformats.org/officeDocument/2006/relationships/slide" Target="slides/slide428.xml"/><Relationship Id="rId430" Type="http://schemas.openxmlformats.org/officeDocument/2006/relationships/slide" Target="slides/slide427.xml"/><Relationship Id="rId43" Type="http://schemas.openxmlformats.org/officeDocument/2006/relationships/slide" Target="slides/slide40.xml"/><Relationship Id="rId429" Type="http://schemas.openxmlformats.org/officeDocument/2006/relationships/slide" Target="slides/slide426.xml"/><Relationship Id="rId428" Type="http://schemas.openxmlformats.org/officeDocument/2006/relationships/slide" Target="slides/slide425.xml"/><Relationship Id="rId427" Type="http://schemas.openxmlformats.org/officeDocument/2006/relationships/slide" Target="slides/slide424.xml"/><Relationship Id="rId426" Type="http://schemas.openxmlformats.org/officeDocument/2006/relationships/slide" Target="slides/slide423.xml"/><Relationship Id="rId425" Type="http://schemas.openxmlformats.org/officeDocument/2006/relationships/slide" Target="slides/slide422.xml"/><Relationship Id="rId424" Type="http://schemas.openxmlformats.org/officeDocument/2006/relationships/slide" Target="slides/slide421.xml"/><Relationship Id="rId423" Type="http://schemas.openxmlformats.org/officeDocument/2006/relationships/slide" Target="slides/slide420.xml"/><Relationship Id="rId422" Type="http://schemas.openxmlformats.org/officeDocument/2006/relationships/slide" Target="slides/slide419.xml"/><Relationship Id="rId421" Type="http://schemas.openxmlformats.org/officeDocument/2006/relationships/slide" Target="slides/slide418.xml"/><Relationship Id="rId420" Type="http://schemas.openxmlformats.org/officeDocument/2006/relationships/slide" Target="slides/slide417.xml"/><Relationship Id="rId42" Type="http://schemas.openxmlformats.org/officeDocument/2006/relationships/slide" Target="slides/slide39.xml"/><Relationship Id="rId419" Type="http://schemas.openxmlformats.org/officeDocument/2006/relationships/slide" Target="slides/slide416.xml"/><Relationship Id="rId418" Type="http://schemas.openxmlformats.org/officeDocument/2006/relationships/slide" Target="slides/slide415.xml"/><Relationship Id="rId417" Type="http://schemas.openxmlformats.org/officeDocument/2006/relationships/slide" Target="slides/slide414.xml"/><Relationship Id="rId416" Type="http://schemas.openxmlformats.org/officeDocument/2006/relationships/slide" Target="slides/slide413.xml"/><Relationship Id="rId415" Type="http://schemas.openxmlformats.org/officeDocument/2006/relationships/slide" Target="slides/slide412.xml"/><Relationship Id="rId414" Type="http://schemas.openxmlformats.org/officeDocument/2006/relationships/slide" Target="slides/slide411.xml"/><Relationship Id="rId413" Type="http://schemas.openxmlformats.org/officeDocument/2006/relationships/slide" Target="slides/slide410.xml"/><Relationship Id="rId412" Type="http://schemas.openxmlformats.org/officeDocument/2006/relationships/slide" Target="slides/slide409.xml"/><Relationship Id="rId411" Type="http://schemas.openxmlformats.org/officeDocument/2006/relationships/slide" Target="slides/slide408.xml"/><Relationship Id="rId410" Type="http://schemas.openxmlformats.org/officeDocument/2006/relationships/slide" Target="slides/slide407.xml"/><Relationship Id="rId41" Type="http://schemas.openxmlformats.org/officeDocument/2006/relationships/slide" Target="slides/slide38.xml"/><Relationship Id="rId409" Type="http://schemas.openxmlformats.org/officeDocument/2006/relationships/slide" Target="slides/slide406.xml"/><Relationship Id="rId408" Type="http://schemas.openxmlformats.org/officeDocument/2006/relationships/slide" Target="slides/slide405.xml"/><Relationship Id="rId407" Type="http://schemas.openxmlformats.org/officeDocument/2006/relationships/slide" Target="slides/slide404.xml"/><Relationship Id="rId406" Type="http://schemas.openxmlformats.org/officeDocument/2006/relationships/slide" Target="slides/slide403.xml"/><Relationship Id="rId405" Type="http://schemas.openxmlformats.org/officeDocument/2006/relationships/slide" Target="slides/slide402.xml"/><Relationship Id="rId404" Type="http://schemas.openxmlformats.org/officeDocument/2006/relationships/slide" Target="slides/slide401.xml"/><Relationship Id="rId403" Type="http://schemas.openxmlformats.org/officeDocument/2006/relationships/slide" Target="slides/slide400.xml"/><Relationship Id="rId402" Type="http://schemas.openxmlformats.org/officeDocument/2006/relationships/slide" Target="slides/slide399.xml"/><Relationship Id="rId401" Type="http://schemas.openxmlformats.org/officeDocument/2006/relationships/slide" Target="slides/slide398.xml"/><Relationship Id="rId400" Type="http://schemas.openxmlformats.org/officeDocument/2006/relationships/slide" Target="slides/slide397.xml"/><Relationship Id="rId40" Type="http://schemas.openxmlformats.org/officeDocument/2006/relationships/slide" Target="slides/slide37.xml"/><Relationship Id="rId4" Type="http://schemas.openxmlformats.org/officeDocument/2006/relationships/slide" Target="slides/slide2.xml"/><Relationship Id="rId399" Type="http://schemas.openxmlformats.org/officeDocument/2006/relationships/slide" Target="slides/slide396.xml"/><Relationship Id="rId398" Type="http://schemas.openxmlformats.org/officeDocument/2006/relationships/slide" Target="slides/slide395.xml"/><Relationship Id="rId397" Type="http://schemas.openxmlformats.org/officeDocument/2006/relationships/slide" Target="slides/slide394.xml"/><Relationship Id="rId396" Type="http://schemas.openxmlformats.org/officeDocument/2006/relationships/slide" Target="slides/slide393.xml"/><Relationship Id="rId395" Type="http://schemas.openxmlformats.org/officeDocument/2006/relationships/slide" Target="slides/slide392.xml"/><Relationship Id="rId394" Type="http://schemas.openxmlformats.org/officeDocument/2006/relationships/slide" Target="slides/slide391.xml"/><Relationship Id="rId393" Type="http://schemas.openxmlformats.org/officeDocument/2006/relationships/slide" Target="slides/slide390.xml"/><Relationship Id="rId392" Type="http://schemas.openxmlformats.org/officeDocument/2006/relationships/slide" Target="slides/slide389.xml"/><Relationship Id="rId391" Type="http://schemas.openxmlformats.org/officeDocument/2006/relationships/slide" Target="slides/slide388.xml"/><Relationship Id="rId390" Type="http://schemas.openxmlformats.org/officeDocument/2006/relationships/slide" Target="slides/slide387.xml"/><Relationship Id="rId39" Type="http://schemas.openxmlformats.org/officeDocument/2006/relationships/slide" Target="slides/slide36.xml"/><Relationship Id="rId389" Type="http://schemas.openxmlformats.org/officeDocument/2006/relationships/slide" Target="slides/slide386.xml"/><Relationship Id="rId388" Type="http://schemas.openxmlformats.org/officeDocument/2006/relationships/slide" Target="slides/slide385.xml"/><Relationship Id="rId387" Type="http://schemas.openxmlformats.org/officeDocument/2006/relationships/slide" Target="slides/slide384.xml"/><Relationship Id="rId386" Type="http://schemas.openxmlformats.org/officeDocument/2006/relationships/slide" Target="slides/slide383.xml"/><Relationship Id="rId385" Type="http://schemas.openxmlformats.org/officeDocument/2006/relationships/slide" Target="slides/slide382.xml"/><Relationship Id="rId384" Type="http://schemas.openxmlformats.org/officeDocument/2006/relationships/slide" Target="slides/slide381.xml"/><Relationship Id="rId383" Type="http://schemas.openxmlformats.org/officeDocument/2006/relationships/slide" Target="slides/slide380.xml"/><Relationship Id="rId382" Type="http://schemas.openxmlformats.org/officeDocument/2006/relationships/slide" Target="slides/slide379.xml"/><Relationship Id="rId381" Type="http://schemas.openxmlformats.org/officeDocument/2006/relationships/slide" Target="slides/slide378.xml"/><Relationship Id="rId380" Type="http://schemas.openxmlformats.org/officeDocument/2006/relationships/slide" Target="slides/slide377.xml"/><Relationship Id="rId38" Type="http://schemas.openxmlformats.org/officeDocument/2006/relationships/slide" Target="slides/slide35.xml"/><Relationship Id="rId379" Type="http://schemas.openxmlformats.org/officeDocument/2006/relationships/slide" Target="slides/slide376.xml"/><Relationship Id="rId378" Type="http://schemas.openxmlformats.org/officeDocument/2006/relationships/slide" Target="slides/slide375.xml"/><Relationship Id="rId377" Type="http://schemas.openxmlformats.org/officeDocument/2006/relationships/slide" Target="slides/slide374.xml"/><Relationship Id="rId376" Type="http://schemas.openxmlformats.org/officeDocument/2006/relationships/slide" Target="slides/slide373.xml"/><Relationship Id="rId375" Type="http://schemas.openxmlformats.org/officeDocument/2006/relationships/slide" Target="slides/slide372.xml"/><Relationship Id="rId374" Type="http://schemas.openxmlformats.org/officeDocument/2006/relationships/slide" Target="slides/slide371.xml"/><Relationship Id="rId373" Type="http://schemas.openxmlformats.org/officeDocument/2006/relationships/slide" Target="slides/slide370.xml"/><Relationship Id="rId372" Type="http://schemas.openxmlformats.org/officeDocument/2006/relationships/slide" Target="slides/slide369.xml"/><Relationship Id="rId371" Type="http://schemas.openxmlformats.org/officeDocument/2006/relationships/slide" Target="slides/slide368.xml"/><Relationship Id="rId370" Type="http://schemas.openxmlformats.org/officeDocument/2006/relationships/slide" Target="slides/slide367.xml"/><Relationship Id="rId37" Type="http://schemas.openxmlformats.org/officeDocument/2006/relationships/slide" Target="slides/slide34.xml"/><Relationship Id="rId369" Type="http://schemas.openxmlformats.org/officeDocument/2006/relationships/slide" Target="slides/slide366.xml"/><Relationship Id="rId368" Type="http://schemas.openxmlformats.org/officeDocument/2006/relationships/slide" Target="slides/slide365.xml"/><Relationship Id="rId367" Type="http://schemas.openxmlformats.org/officeDocument/2006/relationships/slide" Target="slides/slide364.xml"/><Relationship Id="rId366" Type="http://schemas.openxmlformats.org/officeDocument/2006/relationships/slide" Target="slides/slide363.xml"/><Relationship Id="rId365" Type="http://schemas.openxmlformats.org/officeDocument/2006/relationships/slide" Target="slides/slide362.xml"/><Relationship Id="rId364" Type="http://schemas.openxmlformats.org/officeDocument/2006/relationships/slide" Target="slides/slide361.xml"/><Relationship Id="rId363" Type="http://schemas.openxmlformats.org/officeDocument/2006/relationships/slide" Target="slides/slide360.xml"/><Relationship Id="rId362" Type="http://schemas.openxmlformats.org/officeDocument/2006/relationships/slide" Target="slides/slide359.xml"/><Relationship Id="rId361" Type="http://schemas.openxmlformats.org/officeDocument/2006/relationships/slide" Target="slides/slide358.xml"/><Relationship Id="rId360" Type="http://schemas.openxmlformats.org/officeDocument/2006/relationships/slide" Target="slides/slide357.xml"/><Relationship Id="rId36" Type="http://schemas.openxmlformats.org/officeDocument/2006/relationships/slide" Target="slides/slide33.xml"/><Relationship Id="rId359" Type="http://schemas.openxmlformats.org/officeDocument/2006/relationships/slide" Target="slides/slide356.xml"/><Relationship Id="rId358" Type="http://schemas.openxmlformats.org/officeDocument/2006/relationships/slide" Target="slides/slide355.xml"/><Relationship Id="rId357" Type="http://schemas.openxmlformats.org/officeDocument/2006/relationships/slide" Target="slides/slide354.xml"/><Relationship Id="rId356" Type="http://schemas.openxmlformats.org/officeDocument/2006/relationships/slide" Target="slides/slide353.xml"/><Relationship Id="rId355" Type="http://schemas.openxmlformats.org/officeDocument/2006/relationships/slide" Target="slides/slide352.xml"/><Relationship Id="rId354" Type="http://schemas.openxmlformats.org/officeDocument/2006/relationships/slide" Target="slides/slide351.xml"/><Relationship Id="rId353" Type="http://schemas.openxmlformats.org/officeDocument/2006/relationships/slide" Target="slides/slide350.xml"/><Relationship Id="rId352" Type="http://schemas.openxmlformats.org/officeDocument/2006/relationships/slide" Target="slides/slide349.xml"/><Relationship Id="rId351" Type="http://schemas.openxmlformats.org/officeDocument/2006/relationships/slide" Target="slides/slide348.xml"/><Relationship Id="rId350" Type="http://schemas.openxmlformats.org/officeDocument/2006/relationships/slide" Target="slides/slide347.xml"/><Relationship Id="rId35" Type="http://schemas.openxmlformats.org/officeDocument/2006/relationships/slide" Target="slides/slide32.xml"/><Relationship Id="rId349" Type="http://schemas.openxmlformats.org/officeDocument/2006/relationships/slide" Target="slides/slide346.xml"/><Relationship Id="rId348" Type="http://schemas.openxmlformats.org/officeDocument/2006/relationships/slide" Target="slides/slide345.xml"/><Relationship Id="rId347" Type="http://schemas.openxmlformats.org/officeDocument/2006/relationships/slide" Target="slides/slide344.xml"/><Relationship Id="rId346" Type="http://schemas.openxmlformats.org/officeDocument/2006/relationships/slide" Target="slides/slide343.xml"/><Relationship Id="rId345" Type="http://schemas.openxmlformats.org/officeDocument/2006/relationships/slide" Target="slides/slide342.xml"/><Relationship Id="rId344" Type="http://schemas.openxmlformats.org/officeDocument/2006/relationships/slide" Target="slides/slide341.xml"/><Relationship Id="rId343" Type="http://schemas.openxmlformats.org/officeDocument/2006/relationships/slide" Target="slides/slide340.xml"/><Relationship Id="rId342" Type="http://schemas.openxmlformats.org/officeDocument/2006/relationships/slide" Target="slides/slide339.xml"/><Relationship Id="rId341" Type="http://schemas.openxmlformats.org/officeDocument/2006/relationships/slide" Target="slides/slide338.xml"/><Relationship Id="rId340" Type="http://schemas.openxmlformats.org/officeDocument/2006/relationships/slide" Target="slides/slide337.xml"/><Relationship Id="rId34" Type="http://schemas.openxmlformats.org/officeDocument/2006/relationships/slide" Target="slides/slide31.xml"/><Relationship Id="rId339" Type="http://schemas.openxmlformats.org/officeDocument/2006/relationships/slide" Target="slides/slide336.xml"/><Relationship Id="rId338" Type="http://schemas.openxmlformats.org/officeDocument/2006/relationships/slide" Target="slides/slide335.xml"/><Relationship Id="rId337" Type="http://schemas.openxmlformats.org/officeDocument/2006/relationships/slide" Target="slides/slide334.xml"/><Relationship Id="rId336" Type="http://schemas.openxmlformats.org/officeDocument/2006/relationships/slide" Target="slides/slide333.xml"/><Relationship Id="rId335" Type="http://schemas.openxmlformats.org/officeDocument/2006/relationships/slide" Target="slides/slide332.xml"/><Relationship Id="rId334" Type="http://schemas.openxmlformats.org/officeDocument/2006/relationships/slide" Target="slides/slide331.xml"/><Relationship Id="rId333" Type="http://schemas.openxmlformats.org/officeDocument/2006/relationships/slide" Target="slides/slide330.xml"/><Relationship Id="rId332" Type="http://schemas.openxmlformats.org/officeDocument/2006/relationships/slide" Target="slides/slide329.xml"/><Relationship Id="rId331" Type="http://schemas.openxmlformats.org/officeDocument/2006/relationships/slide" Target="slides/slide328.xml"/><Relationship Id="rId330" Type="http://schemas.openxmlformats.org/officeDocument/2006/relationships/slide" Target="slides/slide327.xml"/><Relationship Id="rId33" Type="http://schemas.openxmlformats.org/officeDocument/2006/relationships/slide" Target="slides/slide30.xml"/><Relationship Id="rId329" Type="http://schemas.openxmlformats.org/officeDocument/2006/relationships/slide" Target="slides/slide326.xml"/><Relationship Id="rId328" Type="http://schemas.openxmlformats.org/officeDocument/2006/relationships/slide" Target="slides/slide325.xml"/><Relationship Id="rId327" Type="http://schemas.openxmlformats.org/officeDocument/2006/relationships/slide" Target="slides/slide324.xml"/><Relationship Id="rId326" Type="http://schemas.openxmlformats.org/officeDocument/2006/relationships/slide" Target="slides/slide323.xml"/><Relationship Id="rId325" Type="http://schemas.openxmlformats.org/officeDocument/2006/relationships/slide" Target="slides/slide322.xml"/><Relationship Id="rId324" Type="http://schemas.openxmlformats.org/officeDocument/2006/relationships/slide" Target="slides/slide321.xml"/><Relationship Id="rId323" Type="http://schemas.openxmlformats.org/officeDocument/2006/relationships/slide" Target="slides/slide320.xml"/><Relationship Id="rId322" Type="http://schemas.openxmlformats.org/officeDocument/2006/relationships/slide" Target="slides/slide319.xml"/><Relationship Id="rId321" Type="http://schemas.openxmlformats.org/officeDocument/2006/relationships/slide" Target="slides/slide318.xml"/><Relationship Id="rId320" Type="http://schemas.openxmlformats.org/officeDocument/2006/relationships/slide" Target="slides/slide317.xml"/><Relationship Id="rId32" Type="http://schemas.openxmlformats.org/officeDocument/2006/relationships/slide" Target="slides/slide29.xml"/><Relationship Id="rId319" Type="http://schemas.openxmlformats.org/officeDocument/2006/relationships/slide" Target="slides/slide316.xml"/><Relationship Id="rId318" Type="http://schemas.openxmlformats.org/officeDocument/2006/relationships/slide" Target="slides/slide315.xml"/><Relationship Id="rId317" Type="http://schemas.openxmlformats.org/officeDocument/2006/relationships/slide" Target="slides/slide314.xml"/><Relationship Id="rId316" Type="http://schemas.openxmlformats.org/officeDocument/2006/relationships/slide" Target="slides/slide313.xml"/><Relationship Id="rId315" Type="http://schemas.openxmlformats.org/officeDocument/2006/relationships/slide" Target="slides/slide312.xml"/><Relationship Id="rId314" Type="http://schemas.openxmlformats.org/officeDocument/2006/relationships/slide" Target="slides/slide311.xml"/><Relationship Id="rId313" Type="http://schemas.openxmlformats.org/officeDocument/2006/relationships/slide" Target="slides/slide310.xml"/><Relationship Id="rId312" Type="http://schemas.openxmlformats.org/officeDocument/2006/relationships/slide" Target="slides/slide309.xml"/><Relationship Id="rId311" Type="http://schemas.openxmlformats.org/officeDocument/2006/relationships/slide" Target="slides/slide308.xml"/><Relationship Id="rId310" Type="http://schemas.openxmlformats.org/officeDocument/2006/relationships/slide" Target="slides/slide307.xml"/><Relationship Id="rId31" Type="http://schemas.openxmlformats.org/officeDocument/2006/relationships/slide" Target="slides/slide28.xml"/><Relationship Id="rId309" Type="http://schemas.openxmlformats.org/officeDocument/2006/relationships/slide" Target="slides/slide306.xml"/><Relationship Id="rId308" Type="http://schemas.openxmlformats.org/officeDocument/2006/relationships/slide" Target="slides/slide305.xml"/><Relationship Id="rId307" Type="http://schemas.openxmlformats.org/officeDocument/2006/relationships/slide" Target="slides/slide304.xml"/><Relationship Id="rId306" Type="http://schemas.openxmlformats.org/officeDocument/2006/relationships/slide" Target="slides/slide303.xml"/><Relationship Id="rId305" Type="http://schemas.openxmlformats.org/officeDocument/2006/relationships/slide" Target="slides/slide302.xml"/><Relationship Id="rId304" Type="http://schemas.openxmlformats.org/officeDocument/2006/relationships/slide" Target="slides/slide301.xml"/><Relationship Id="rId303" Type="http://schemas.openxmlformats.org/officeDocument/2006/relationships/slide" Target="slides/slide300.xml"/><Relationship Id="rId302" Type="http://schemas.openxmlformats.org/officeDocument/2006/relationships/slide" Target="slides/slide299.xml"/><Relationship Id="rId301" Type="http://schemas.openxmlformats.org/officeDocument/2006/relationships/slide" Target="slides/slide298.xml"/><Relationship Id="rId300" Type="http://schemas.openxmlformats.org/officeDocument/2006/relationships/slide" Target="slides/slide297.xml"/><Relationship Id="rId30" Type="http://schemas.openxmlformats.org/officeDocument/2006/relationships/slide" Target="slides/slide27.xml"/><Relationship Id="rId3" Type="http://schemas.openxmlformats.org/officeDocument/2006/relationships/slide" Target="slides/slide1.xml"/><Relationship Id="rId299" Type="http://schemas.openxmlformats.org/officeDocument/2006/relationships/slide" Target="slides/slide296.xml"/><Relationship Id="rId298" Type="http://schemas.openxmlformats.org/officeDocument/2006/relationships/slide" Target="slides/slide295.xml"/><Relationship Id="rId297" Type="http://schemas.openxmlformats.org/officeDocument/2006/relationships/slide" Target="slides/slide294.xml"/><Relationship Id="rId296" Type="http://schemas.openxmlformats.org/officeDocument/2006/relationships/slide" Target="slides/slide293.xml"/><Relationship Id="rId295" Type="http://schemas.openxmlformats.org/officeDocument/2006/relationships/slide" Target="slides/slide292.xml"/><Relationship Id="rId294" Type="http://schemas.openxmlformats.org/officeDocument/2006/relationships/slide" Target="slides/slide291.xml"/><Relationship Id="rId293" Type="http://schemas.openxmlformats.org/officeDocument/2006/relationships/slide" Target="slides/slide290.xml"/><Relationship Id="rId292" Type="http://schemas.openxmlformats.org/officeDocument/2006/relationships/slide" Target="slides/slide289.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6.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5.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notesMaster" Target="notesMasters/notesMaster1.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2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image" Target="../media/image5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5.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oleObject" Target="../embeddings/oleObject6.bin"/><Relationship Id="rId3" Type="http://schemas.openxmlformats.org/officeDocument/2006/relationships/oleObject" Target="../embeddings/oleObject5.bin"/><Relationship Id="rId2" Type="http://schemas.openxmlformats.org/officeDocument/2006/relationships/image" Target="../media/image2.wmf"/><Relationship Id="rId1" Type="http://schemas.openxmlformats.org/officeDocument/2006/relationships/oleObject" Target="../embeddings/oleObject4.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oleObject" Target="../embeddings/oleObject28.bin"/></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oleObject" Target="../embeddings/oleObject29.bin"/></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oleObject" Target="../embeddings/oleObject30.bin"/></Relationships>
</file>

<file path=ppt/slides/_rels/slide141.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32.bin"/><Relationship Id="rId2" Type="http://schemas.openxmlformats.org/officeDocument/2006/relationships/image" Target="../media/image28.png"/><Relationship Id="rId1" Type="http://schemas.openxmlformats.org/officeDocument/2006/relationships/oleObject" Target="../embeddings/oleObject31.bin"/></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oleObject" Target="../embeddings/oleObject33.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oleObject" Target="../embeddings/oleObject34.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oleObject" Target="../embeddings/oleObject35.bin"/></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oleObject" Target="../embeddings/oleObject8.bin"/><Relationship Id="rId2" Type="http://schemas.openxmlformats.org/officeDocument/2006/relationships/image" Target="../media/image5.png"/><Relationship Id="rId1" Type="http://schemas.openxmlformats.org/officeDocument/2006/relationships/oleObject" Target="../embeddings/oleObject7.bin"/></Relationships>
</file>

<file path=ppt/slides/_rels/slide2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oleObject" Target="../embeddings/oleObject10.bin"/><Relationship Id="rId2" Type="http://schemas.openxmlformats.org/officeDocument/2006/relationships/image" Target="../media/image7.png"/><Relationship Id="rId1" Type="http://schemas.openxmlformats.org/officeDocument/2006/relationships/oleObject" Target="../embeddings/oleObject9.bin"/></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oleObject" Target="../embeddings/oleObject12.bin"/><Relationship Id="rId2" Type="http://schemas.openxmlformats.org/officeDocument/2006/relationships/image" Target="../media/image9.png"/><Relationship Id="rId1" Type="http://schemas.openxmlformats.org/officeDocument/2006/relationships/oleObject" Target="../embeddings/oleObject11.bin"/></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oleObject" Target="../embeddings/oleObject14.bin"/><Relationship Id="rId2" Type="http://schemas.openxmlformats.org/officeDocument/2006/relationships/image" Target="../media/image10.png"/><Relationship Id="rId1" Type="http://schemas.openxmlformats.org/officeDocument/2006/relationships/oleObject" Target="../embeddings/oleObject13.bin"/></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oleObject" Target="../embeddings/oleObject37.bin"/><Relationship Id="rId2" Type="http://schemas.openxmlformats.org/officeDocument/2006/relationships/image" Target="../media/image55.png"/><Relationship Id="rId1" Type="http://schemas.openxmlformats.org/officeDocument/2006/relationships/oleObject" Target="../embeddings/oleObject3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oleObject" Target="../embeddings/oleObject16.bin"/><Relationship Id="rId2" Type="http://schemas.openxmlformats.org/officeDocument/2006/relationships/image" Target="../media/image5.png"/><Relationship Id="rId1" Type="http://schemas.openxmlformats.org/officeDocument/2006/relationships/oleObject" Target="../embeddings/oleObject15.bin"/></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38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3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oleObject" Target="../embeddings/oleObject18.bin"/><Relationship Id="rId2" Type="http://schemas.openxmlformats.org/officeDocument/2006/relationships/image" Target="../media/image13.png"/><Relationship Id="rId1" Type="http://schemas.openxmlformats.org/officeDocument/2006/relationships/oleObject" Target="../embeddings/oleObject17.bin"/></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4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4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oleObject" Target="../embeddings/oleObject38.bin"/></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oleObject" Target="../embeddings/oleObject19.bin"/></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oleObject" Target="../embeddings/oleObject20.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oleObject" Target="../embeddings/oleObject24.bin"/><Relationship Id="rId6" Type="http://schemas.openxmlformats.org/officeDocument/2006/relationships/image" Target="../media/image22.png"/><Relationship Id="rId5" Type="http://schemas.openxmlformats.org/officeDocument/2006/relationships/oleObject" Target="../embeddings/oleObject23.bin"/><Relationship Id="rId4" Type="http://schemas.openxmlformats.org/officeDocument/2006/relationships/image" Target="../media/image21.png"/><Relationship Id="rId3" Type="http://schemas.openxmlformats.org/officeDocument/2006/relationships/oleObject" Target="../embeddings/oleObject22.bin"/><Relationship Id="rId2" Type="http://schemas.openxmlformats.org/officeDocument/2006/relationships/image" Target="../media/image20.png"/><Relationship Id="rId1" Type="http://schemas.openxmlformats.org/officeDocument/2006/relationships/oleObject" Target="../embeddings/oleObject2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oleObject" Target="../embeddings/oleObject26.bin"/><Relationship Id="rId2" Type="http://schemas.openxmlformats.org/officeDocument/2006/relationships/image" Target="../media/image23.png"/><Relationship Id="rId1" Type="http://schemas.openxmlformats.org/officeDocument/2006/relationships/oleObject" Target="../embeddings/oleObject25.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7.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dirty="0"/>
              <a:t>每次修改只用更新：       个</a:t>
            </a:r>
            <a:r>
              <a:rPr lang="en-US" altLang="zh-CN" dirty="0"/>
              <a:t>size</a:t>
            </a:r>
            <a:r>
              <a:rPr lang="zh-CN" altLang="en-US" dirty="0"/>
              <a:t>为</a:t>
            </a:r>
            <a:r>
              <a:rPr lang="en-US" altLang="zh-CN" dirty="0"/>
              <a:t>1</a:t>
            </a:r>
            <a:r>
              <a:rPr lang="zh-CN" altLang="en-US" dirty="0"/>
              <a:t>的节点以及</a:t>
            </a:r>
            <a:r>
              <a:rPr lang="en-US" altLang="zh-CN" dirty="0"/>
              <a:t>2</a:t>
            </a:r>
            <a:r>
              <a:rPr lang="zh-CN" altLang="en-US" dirty="0"/>
              <a:t>个</a:t>
            </a:r>
            <a:r>
              <a:rPr lang="en-US" altLang="zh-CN" dirty="0"/>
              <a:t>size</a:t>
            </a:r>
            <a:r>
              <a:rPr lang="zh-CN" altLang="en-US" dirty="0"/>
              <a:t>为        的节点</a:t>
            </a:r>
            <a:endParaRPr lang="zh-CN" altLang="en-US" dirty="0"/>
          </a:p>
          <a:p>
            <a:r>
              <a:rPr lang="zh-CN" altLang="en-US" dirty="0"/>
              <a:t>注意到我们不用维护那个</a:t>
            </a:r>
            <a:r>
              <a:rPr lang="en-US" altLang="zh-CN" dirty="0"/>
              <a:t>size</a:t>
            </a:r>
            <a:r>
              <a:rPr lang="zh-CN" altLang="en-US" dirty="0"/>
              <a:t>为</a:t>
            </a:r>
            <a:r>
              <a:rPr lang="en-US" altLang="zh-CN" dirty="0"/>
              <a:t>n</a:t>
            </a:r>
            <a:r>
              <a:rPr lang="zh-CN" altLang="en-US" dirty="0"/>
              <a:t>的根节点的信息</a:t>
            </a:r>
            <a:endParaRPr lang="zh-CN" altLang="en-US" dirty="0"/>
          </a:p>
          <a:p>
            <a:endParaRPr lang="zh-CN" altLang="en-US" dirty="0"/>
          </a:p>
        </p:txBody>
      </p:sp>
      <p:graphicFrame>
        <p:nvGraphicFramePr>
          <p:cNvPr id="12" name="对象 11"/>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spid="_x0000_s3131" name="" r:id="rId1" imgW="5791200" imgH="5181600" progId="Equation.3">
                  <p:embed/>
                </p:oleObj>
              </mc:Choice>
              <mc:Fallback>
                <p:oleObj name="" r:id="rId1" imgW="5791200" imgH="5181600" progId="Equation.3">
                  <p:embed/>
                  <p:pic>
                    <p:nvPicPr>
                      <p:cNvPr id="0" name="图片 5"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spid="_x0000_s3132" name="" r:id="rId3" imgW="5791200" imgH="5181600" progId="Equation.3">
                  <p:embed/>
                </p:oleObj>
              </mc:Choice>
              <mc:Fallback>
                <p:oleObj name="" r:id="rId3" imgW="5791200" imgH="5181600" progId="Equation.3">
                  <p:embed/>
                  <p:pic>
                    <p:nvPicPr>
                      <p:cNvPr id="0" name="Picture 2"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p:nvPr/>
        </p:nvGraphicFramePr>
        <p:xfrm>
          <a:off x="563880" y="3330575"/>
          <a:ext cx="11248390" cy="3851275"/>
        </p:xfrm>
        <a:graphic>
          <a:graphicData uri="http://schemas.openxmlformats.org/presentationml/2006/ole">
            <mc:AlternateContent xmlns:mc="http://schemas.openxmlformats.org/markup-compatibility/2006">
              <mc:Choice xmlns:v="urn:schemas-microsoft-com:vml" Requires="v">
                <p:oleObj spid="_x0000_s3133" name="" r:id="rId4" imgW="11239500" imgH="3848100" progId="Paint.Picture">
                  <p:embed/>
                </p:oleObj>
              </mc:Choice>
              <mc:Fallback>
                <p:oleObj name="" r:id="rId4" imgW="11239500" imgH="3848100" progId="Paint.Picture">
                  <p:embed/>
                  <p:pic>
                    <p:nvPicPr>
                      <p:cNvPr id="0" name="图片 16" descr="image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 y="3330575"/>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endParaRPr lang="en-US" altLang="zh-CN"/>
          </a:p>
          <a:p>
            <a:r>
              <a:rPr lang="zh-CN" altLang="en-US"/>
              <a:t>这里说明一下其本质：</a:t>
            </a:r>
            <a:endParaRPr lang="zh-CN" altLang="en-US"/>
          </a:p>
          <a:p>
            <a:endParaRPr lang="zh-CN" altLang="en-US"/>
          </a:p>
          <a:p>
            <a:r>
              <a:rPr lang="zh-CN" altLang="en-US"/>
              <a:t>将莫队当做是</a:t>
            </a:r>
            <a:r>
              <a:rPr lang="en-US" altLang="zh-CN"/>
              <a:t>O( nsqrt(m) )</a:t>
            </a:r>
            <a:r>
              <a:rPr lang="zh-CN" altLang="en-US"/>
              <a:t>次查询区间中满足特定特征的性质的数的某个信息</a:t>
            </a:r>
            <a:endParaRPr lang="zh-CN" altLang="en-US"/>
          </a:p>
          <a:p>
            <a:r>
              <a:rPr lang="zh-CN" altLang="en-US"/>
              <a:t>如果这个信息具有可减性，可以差分</a:t>
            </a:r>
            <a:endParaRPr lang="zh-CN" altLang="en-US"/>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endParaRPr lang="zh-CN" altLang="en-US"/>
          </a:p>
          <a:p>
            <a:r>
              <a:rPr lang="zh-CN" altLang="en-US"/>
              <a:t>插入次数 </a:t>
            </a:r>
            <a:r>
              <a:rPr lang="en-US" altLang="zh-CN"/>
              <a:t>O( nsqrt(m) )</a:t>
            </a:r>
            <a:endParaRPr lang="en-US" altLang="zh-CN"/>
          </a:p>
          <a:p>
            <a:r>
              <a:rPr lang="zh-CN" altLang="en-US"/>
              <a:t>查询次数 </a:t>
            </a:r>
            <a:r>
              <a:rPr lang="en-US" altLang="zh-CN"/>
              <a:t>O( nsqrt(m) )</a:t>
            </a:r>
            <a:endParaRPr lang="en-US" altLang="zh-CN"/>
          </a:p>
          <a:p>
            <a:endParaRPr lang="en-US" altLang="zh-CN"/>
          </a:p>
          <a:p>
            <a:r>
              <a:rPr lang="zh-CN" altLang="en-US"/>
              <a:t>二次离线莫队：</a:t>
            </a:r>
            <a:endParaRPr lang="zh-CN" altLang="en-US"/>
          </a:p>
          <a:p>
            <a:r>
              <a:rPr lang="zh-CN" altLang="en-US"/>
              <a:t>插入次数 </a:t>
            </a:r>
            <a:r>
              <a:rPr lang="en-US" altLang="zh-CN"/>
              <a:t>O( n )</a:t>
            </a:r>
            <a:endParaRPr lang="en-US" altLang="zh-CN"/>
          </a:p>
          <a:p>
            <a:r>
              <a:rPr lang="zh-CN" altLang="en-US"/>
              <a:t>查询次数 </a:t>
            </a:r>
            <a:r>
              <a:rPr lang="en-US" altLang="zh-CN"/>
              <a:t>O( nsqrt( m ) ) (</a:t>
            </a:r>
            <a:r>
              <a:rPr lang="zh-CN" altLang="en-US"/>
              <a:t>带</a:t>
            </a:r>
            <a:r>
              <a:rPr lang="en-US" altLang="zh-CN"/>
              <a:t>2</a:t>
            </a:r>
            <a:r>
              <a:rPr lang="zh-CN" altLang="en-US"/>
              <a:t>倍常数</a:t>
            </a:r>
            <a:r>
              <a:rPr lang="en-US" altLang="zh-CN"/>
              <a:t>)</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endParaRPr lang="zh-CN" altLang="en-US"/>
          </a:p>
          <a:p>
            <a:r>
              <a:rPr lang="zh-CN" altLang="en-US"/>
              <a:t>所以我们可以考虑把根号平衡向插入的方向移动</a:t>
            </a:r>
            <a:endParaRPr lang="zh-CN" altLang="en-US"/>
          </a:p>
          <a:p>
            <a:r>
              <a:rPr lang="zh-CN" altLang="en-US"/>
              <a:t>插入代价可以较高，从而降低查询代价</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endParaRPr lang="en-US" altLang="zh-CN"/>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endParaRPr lang="en-US" altLang="zh-CN">
              <a:sym typeface="+mn-ea"/>
            </a:endParaRPr>
          </a:p>
          <a:p>
            <a:r>
              <a:rPr lang="zh-CN" altLang="en-US">
                <a:solidFill>
                  <a:srgbClr val="FF0000"/>
                </a:solidFill>
                <a:sym typeface="+mn-ea"/>
              </a:rPr>
              <a:t>空间复杂度</a:t>
            </a:r>
            <a:r>
              <a:rPr lang="en-US" altLang="zh-CN">
                <a:solidFill>
                  <a:srgbClr val="FF0000"/>
                </a:solidFill>
                <a:sym typeface="+mn-ea"/>
              </a:rPr>
              <a:t>O( nsqrt(m) )</a:t>
            </a:r>
            <a:endParaRPr lang="en-US" altLang="zh-CN">
              <a:solidFill>
                <a:srgbClr val="FF0000"/>
              </a:solidFill>
              <a:sym typeface="+mn-ea"/>
            </a:endParaRPr>
          </a:p>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endParaRPr lang="en-US" altLang="zh-CN" dirty="0"/>
          </a:p>
        </p:txBody>
      </p:sp>
      <p:sp>
        <p:nvSpPr>
          <p:cNvPr id="3" name="内容占位符 2"/>
          <p:cNvSpPr>
            <a:spLocks noGrp="1"/>
          </p:cNvSpPr>
          <p:nvPr>
            <p:ph idx="1"/>
          </p:nvPr>
        </p:nvSpPr>
        <p:spPr/>
        <p:txBody>
          <a:bodyPr/>
          <a:lstStyle/>
          <a:p>
            <a:r>
              <a:rPr lang="zh-CN" altLang="en-US"/>
              <a:t>由于要把莫队的过程整个离线下来</a:t>
            </a:r>
            <a:endParaRPr lang="zh-CN" altLang="en-US"/>
          </a:p>
          <a:p>
            <a:r>
              <a:rPr lang="zh-CN" altLang="en-US"/>
              <a:t>这个由于差分，所以自带</a:t>
            </a:r>
            <a:r>
              <a:rPr lang="en-US" altLang="zh-CN"/>
              <a:t>2</a:t>
            </a:r>
            <a:r>
              <a:rPr lang="zh-CN" altLang="en-US"/>
              <a:t>倍常数</a:t>
            </a:r>
            <a:endParaRPr lang="zh-CN" altLang="en-US"/>
          </a:p>
          <a:p>
            <a:r>
              <a:rPr lang="zh-CN" altLang="en-US"/>
              <a:t>又每次查询需要维护两个</a:t>
            </a:r>
            <a:r>
              <a:rPr lang="en-US" altLang="zh-CN"/>
              <a:t>int ( n , m = 1e5 )</a:t>
            </a:r>
            <a:endParaRPr lang="en-US" altLang="zh-CN"/>
          </a:p>
          <a:p>
            <a:r>
              <a:rPr lang="zh-CN" altLang="en-US"/>
              <a:t>所以空间常数巨大（随机数据下都要</a:t>
            </a:r>
            <a:r>
              <a:rPr lang="en-US" altLang="zh-CN"/>
              <a:t>500MB</a:t>
            </a:r>
            <a:r>
              <a:rPr lang="zh-CN" altLang="en-US"/>
              <a:t>空间左右）</a:t>
            </a:r>
            <a:endParaRPr lang="zh-CN" altLang="en-US"/>
          </a:p>
          <a:p>
            <a:r>
              <a:rPr lang="zh-CN" altLang="en-US"/>
              <a:t>又由于寻址不连续，所以只是离线这一步就要花费巨大的时间</a:t>
            </a:r>
            <a:endParaRPr lang="zh-CN" altLang="en-US"/>
          </a:p>
          <a:p>
            <a:r>
              <a:rPr lang="zh-CN" altLang="en-US"/>
              <a:t>所以这是一个空间和时间都消耗很大的算法</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endParaRPr lang="en-US" altLang="zh-CN"/>
          </a:p>
        </p:txBody>
      </p:sp>
      <p:sp>
        <p:nvSpPr>
          <p:cNvPr id="3" name="内容占位符 2"/>
          <p:cNvSpPr>
            <a:spLocks noGrp="1"/>
          </p:cNvSpPr>
          <p:nvPr>
            <p:ph idx="1"/>
          </p:nvPr>
        </p:nvSpPr>
        <p:spPr/>
        <p:txBody>
          <a:bodyPr/>
          <a:lstStyle/>
          <a:p>
            <a:r>
              <a:rPr lang="zh-CN" altLang="en-US"/>
              <a:t>可不可以优化这个的空间呢？</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endParaRPr lang="en-US" altLang="zh-CN"/>
          </a:p>
        </p:txBody>
      </p:sp>
      <p:sp>
        <p:nvSpPr>
          <p:cNvPr id="3" name="内容占位符 2"/>
          <p:cNvSpPr>
            <a:spLocks noGrp="1"/>
          </p:cNvSpPr>
          <p:nvPr>
            <p:ph idx="1"/>
          </p:nvPr>
        </p:nvSpPr>
        <p:spPr/>
        <p:txBody>
          <a:bodyPr/>
          <a:lstStyle/>
          <a:p>
            <a:r>
              <a:rPr lang="zh-CN" altLang="en-US"/>
              <a:t>如果可以把空间优化至</a:t>
            </a:r>
            <a:r>
              <a:rPr lang="en-US" altLang="zh-CN"/>
              <a:t>O( n + m )</a:t>
            </a:r>
            <a:endParaRPr lang="en-US" altLang="zh-CN"/>
          </a:p>
          <a:p>
            <a:r>
              <a:rPr lang="zh-CN" altLang="en-US"/>
              <a:t>则一切问题都解决了</a:t>
            </a:r>
            <a:endParaRPr lang="zh-CN" altLang="en-US"/>
          </a:p>
          <a:p>
            <a:r>
              <a:rPr lang="zh-CN" altLang="en-US"/>
              <a:t>（时间消耗大的最大问题是空间太大导致内存访问代价过高引起的）</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endParaRPr lang="zh-CN" altLang="en-US" dirty="0"/>
          </a:p>
          <a:p>
            <a:r>
              <a:rPr lang="zh-CN" altLang="en-US" dirty="0"/>
              <a:t>发现莫队只有</a:t>
            </a:r>
            <a:r>
              <a:rPr lang="en-US" altLang="zh-CN" dirty="0"/>
              <a:t>O( m )</a:t>
            </a:r>
            <a:r>
              <a:rPr lang="zh-CN" altLang="en-US" dirty="0"/>
              <a:t>次本质不同的询问：</a:t>
            </a:r>
            <a:endParaRPr lang="zh-CN" altLang="en-US" dirty="0"/>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endParaRPr lang="zh-CN" altLang="en-US" dirty="0">
              <a:sym typeface="+mn-ea"/>
            </a:endParaRP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endParaRPr lang="zh-CN" altLang="en-US" dirty="0">
              <a:sym typeface="+mn-ea"/>
            </a:endParaRPr>
          </a:p>
          <a:p>
            <a:r>
              <a:rPr lang="en-US" altLang="zh-CN" dirty="0">
                <a:sym typeface="+mn-ea"/>
              </a:rPr>
              <a:t>......</a:t>
            </a:r>
            <a:endParaRPr lang="en-US" altLang="zh-CN" dirty="0">
              <a:sym typeface="+mn-ea"/>
            </a:endParaRP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endParaRPr lang="zh-CN" altLang="en-US" dirty="0">
              <a:sym typeface="+mn-ea"/>
            </a:endParaRP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endParaRPr lang="zh-CN" altLang="en-US" dirty="0">
              <a:sym typeface="+mn-ea"/>
            </a:endParaRPr>
          </a:p>
          <a:p>
            <a:r>
              <a:rPr lang="en-US" altLang="zh-CN" dirty="0">
                <a:sym typeface="+mn-ea"/>
              </a:rPr>
              <a:t>......</a:t>
            </a:r>
            <a:endParaRPr lang="en-US" altLang="zh-CN" dirty="0">
              <a:sym typeface="+mn-ea"/>
            </a:endParaRPr>
          </a:p>
          <a:p>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endParaRPr lang="en-US" altLang="zh-CN"/>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endParaRPr lang="zh-CN" altLang="en-US" dirty="0"/>
          </a:p>
          <a:p>
            <a:r>
              <a:rPr lang="zh-CN" altLang="en-US" dirty="0"/>
              <a:t>可以针对莫队的</a:t>
            </a:r>
            <a:r>
              <a:rPr lang="en-US" altLang="zh-CN" dirty="0"/>
              <a:t>4</a:t>
            </a:r>
            <a:r>
              <a:rPr lang="zh-CN" altLang="en-US" dirty="0"/>
              <a:t>种转移推一下其贡献</a:t>
            </a:r>
            <a:endParaRPr lang="zh-CN" altLang="en-US" dirty="0"/>
          </a:p>
          <a:p>
            <a:r>
              <a:rPr lang="zh-CN" altLang="en-US" dirty="0"/>
              <a:t>发现有</a:t>
            </a:r>
            <a:r>
              <a:rPr lang="en-US" altLang="zh-CN" dirty="0"/>
              <a:t>6</a:t>
            </a:r>
            <a:r>
              <a:rPr lang="zh-CN" altLang="en-US" dirty="0"/>
              <a:t>种贡献：</a:t>
            </a:r>
            <a:endParaRPr lang="zh-CN" altLang="en-US" dirty="0"/>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endParaRPr lang="zh-CN" altLang="en-US" dirty="0"/>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endParaRPr lang="zh-CN" altLang="en-US" dirty="0"/>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endParaRPr lang="zh-CN" altLang="en-US" dirty="0"/>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endParaRPr lang="zh-CN" altLang="en-US" dirty="0"/>
          </a:p>
          <a:p>
            <a:r>
              <a:rPr lang="zh-CN" altLang="en-US" dirty="0"/>
              <a:t>后面两种可以通过打差分标记来实现</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endParaRPr lang="zh-CN" altLang="en-US"/>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endParaRPr lang="zh-CN" altLang="en-US"/>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endParaRPr lang="en-US" altLang="zh-CN" dirty="0"/>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树上莫队</a:t>
            </a:r>
            <a:endParaRPr lang="zh-CN" altLang="en-US" dirty="0"/>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endParaRPr lang="zh-CN" altLang="en-US"/>
          </a:p>
        </p:txBody>
      </p:sp>
      <p:sp>
        <p:nvSpPr>
          <p:cNvPr id="3" name="内容占位符 2"/>
          <p:cNvSpPr>
            <a:spLocks noGrp="1"/>
          </p:cNvSpPr>
          <p:nvPr>
            <p:ph idx="1"/>
          </p:nvPr>
        </p:nvSpPr>
        <p:spPr/>
        <p:txBody>
          <a:bodyPr/>
          <a:lstStyle/>
          <a:p>
            <a:r>
              <a:rPr lang="zh-CN" altLang="en-US" dirty="0"/>
              <a:t>查询链的信息</a:t>
            </a:r>
            <a:endParaRPr lang="zh-CN" altLang="en-US" dirty="0"/>
          </a:p>
          <a:p>
            <a:r>
              <a:rPr lang="zh-CN" altLang="en-US" dirty="0"/>
              <a:t>有多种实现方法</a:t>
            </a:r>
            <a:endParaRPr lang="zh-CN" altLang="en-US" dirty="0"/>
          </a:p>
          <a:p>
            <a:r>
              <a:rPr lang="zh-CN" altLang="en-US" dirty="0"/>
              <a:t>第一种是将</a:t>
            </a:r>
            <a:r>
              <a:rPr lang="zh-CN" altLang="en-US"/>
              <a:t>树的连通</a:t>
            </a:r>
            <a:r>
              <a:rPr lang="zh-CN" altLang="en-US" dirty="0"/>
              <a:t>块分块，在树上跑莫队</a:t>
            </a:r>
            <a:endParaRPr lang="zh-CN" altLang="en-US" dirty="0"/>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endParaRPr lang="zh-CN" altLang="en-US" dirty="0"/>
          </a:p>
          <a:p>
            <a:r>
              <a:rPr lang="zh-CN" altLang="en-US" dirty="0"/>
              <a:t>无论代码难度，常数来说都是括号序更优</a:t>
            </a:r>
            <a:endParaRPr lang="zh-CN" altLang="en-US" dirty="0"/>
          </a:p>
          <a:p>
            <a:r>
              <a:rPr lang="zh-CN" altLang="en-US" dirty="0"/>
              <a:t>这里只介绍括号序</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dirty="0"/>
              <a:t>即</a:t>
            </a:r>
            <a:r>
              <a:rPr lang="en-US" altLang="zh-CN" dirty="0"/>
              <a:t>DFS</a:t>
            </a:r>
            <a:r>
              <a:rPr lang="zh-CN" altLang="en-US" dirty="0"/>
              <a:t>树的时候</a:t>
            </a:r>
            <a:endParaRPr lang="zh-CN" altLang="en-US" dirty="0"/>
          </a:p>
          <a:p>
            <a:r>
              <a:rPr lang="zh-CN" altLang="en-US" dirty="0"/>
              <a:t>进入</a:t>
            </a:r>
            <a:r>
              <a:rPr lang="en-US" altLang="zh-CN" dirty="0"/>
              <a:t>x</a:t>
            </a:r>
            <a:r>
              <a:rPr lang="zh-CN" altLang="en-US" dirty="0"/>
              <a:t>点就</a:t>
            </a:r>
            <a:r>
              <a:rPr lang="en-US" altLang="zh-CN" dirty="0" err="1"/>
              <a:t>push_back</a:t>
            </a:r>
            <a:r>
              <a:rPr lang="en-US" altLang="zh-CN" dirty="0"/>
              <a:t>( +x )</a:t>
            </a:r>
            <a:endParaRPr lang="en-US" altLang="zh-CN" dirty="0"/>
          </a:p>
          <a:p>
            <a:r>
              <a:rPr lang="zh-CN" altLang="en-US" dirty="0"/>
              <a:t>走出</a:t>
            </a:r>
            <a:r>
              <a:rPr lang="en-US" altLang="zh-CN" dirty="0"/>
              <a:t>x</a:t>
            </a:r>
            <a:r>
              <a:rPr lang="zh-CN" altLang="en-US" dirty="0"/>
              <a:t>点就</a:t>
            </a:r>
            <a:r>
              <a:rPr lang="en-US" altLang="zh-CN" dirty="0" err="1"/>
              <a:t>push_back</a:t>
            </a:r>
            <a:r>
              <a:rPr lang="en-US" altLang="zh-CN" dirty="0"/>
              <a:t>( -x )</a:t>
            </a:r>
            <a:endParaRPr lang="en-US" altLang="zh-CN" dirty="0"/>
          </a:p>
          <a:p>
            <a:endParaRPr lang="en-US" altLang="zh-CN" dirty="0"/>
          </a:p>
          <a:p>
            <a:r>
              <a:rPr lang="zh-CN" altLang="en-US" dirty="0"/>
              <a:t>莫队转移的时候</a:t>
            </a:r>
            <a:endParaRPr lang="zh-CN" altLang="en-US" dirty="0"/>
          </a:p>
          <a:p>
            <a:r>
              <a:rPr lang="zh-CN" altLang="en-US" dirty="0"/>
              <a:t>如果新加入的值是</a:t>
            </a:r>
            <a:r>
              <a:rPr lang="en-US" altLang="zh-CN" dirty="0"/>
              <a:t>+x</a:t>
            </a:r>
            <a:r>
              <a:rPr lang="zh-CN" altLang="en-US" dirty="0"/>
              <a:t>，就加入</a:t>
            </a:r>
            <a:r>
              <a:rPr lang="en-US" altLang="zh-CN" dirty="0"/>
              <a:t>x</a:t>
            </a:r>
            <a:endParaRPr lang="en-US" altLang="zh-CN" dirty="0"/>
          </a:p>
          <a:p>
            <a:r>
              <a:rPr lang="zh-CN" altLang="en-US" dirty="0">
                <a:sym typeface="+mn-ea"/>
              </a:rPr>
              <a:t>如果新加入的值是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，就加入</a:t>
            </a:r>
            <a:r>
              <a:rPr lang="en-US" altLang="zh-CN" dirty="0">
                <a:sym typeface="+mn-ea"/>
              </a:rPr>
              <a:t>x</a:t>
            </a:r>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endParaRPr lang="zh-CN" altLang="en-US"/>
          </a:p>
        </p:txBody>
      </p:sp>
      <p:sp>
        <p:nvSpPr>
          <p:cNvPr id="3" name="内容占位符 2"/>
          <p:cNvSpPr>
            <a:spLocks noGrp="1"/>
          </p:cNvSpPr>
          <p:nvPr>
            <p:ph idx="1"/>
          </p:nvPr>
        </p:nvSpPr>
        <p:spPr/>
        <p:txBody>
          <a:bodyPr>
            <a:normAutofit lnSpcReduction="10000"/>
          </a:bodyPr>
          <a:lstStyle/>
          <a:p>
            <a:r>
              <a:rPr lang="zh-CN" altLang="en-US" dirty="0"/>
              <a:t>普通的莫队是在转移二元组状态</a:t>
            </a:r>
            <a:r>
              <a:rPr lang="en-US" altLang="zh-CN" dirty="0"/>
              <a:t>(</a:t>
            </a:r>
            <a:r>
              <a:rPr lang="en-US" altLang="zh-CN" dirty="0" err="1"/>
              <a:t>l,r</a:t>
            </a:r>
            <a:r>
              <a:rPr lang="en-US" altLang="zh-CN" dirty="0"/>
              <a:t>)</a:t>
            </a:r>
            <a:endParaRPr lang="en-US" altLang="zh-CN" dirty="0"/>
          </a:p>
          <a:p>
            <a:r>
              <a:rPr lang="zh-CN" altLang="en-US" dirty="0"/>
              <a:t>如果带修改，可以加上一维表示时间</a:t>
            </a:r>
            <a:endParaRPr lang="zh-CN" altLang="en-US" dirty="0"/>
          </a:p>
          <a:p>
            <a:r>
              <a:rPr lang="zh-CN" altLang="en-US" dirty="0"/>
              <a:t>把状态变成三元组状态</a:t>
            </a:r>
            <a:r>
              <a:rPr lang="en-US" altLang="zh-CN" dirty="0"/>
              <a:t>(</a:t>
            </a:r>
            <a:r>
              <a:rPr lang="en-US" altLang="zh-CN" dirty="0" err="1"/>
              <a:t>l,r,t</a:t>
            </a:r>
            <a:r>
              <a:rPr lang="en-US" altLang="zh-CN" dirty="0"/>
              <a:t>)</a:t>
            </a:r>
            <a:endParaRPr lang="en-US" altLang="zh-CN" dirty="0"/>
          </a:p>
          <a:p>
            <a:r>
              <a:rPr lang="zh-CN" altLang="en-US" dirty="0"/>
              <a:t>这个新的状态可以在一个可以</a:t>
            </a:r>
            <a:r>
              <a:rPr lang="en-US" altLang="zh-CN" dirty="0"/>
              <a:t>O(1)</a:t>
            </a:r>
            <a:r>
              <a:rPr lang="zh-CN" altLang="en-US" dirty="0"/>
              <a:t>转移到</a:t>
            </a:r>
            <a:endParaRPr lang="zh-CN" altLang="en-US" dirty="0"/>
          </a:p>
          <a:p>
            <a:r>
              <a:rPr lang="en-US" altLang="zh-CN" dirty="0"/>
              <a:t>(l,r,t-1) </a:t>
            </a:r>
            <a:r>
              <a:rPr lang="en-US" altLang="zh-CN" dirty="0">
                <a:sym typeface="+mn-ea"/>
              </a:rPr>
              <a:t>(l,r,t+1)</a:t>
            </a:r>
            <a:endParaRPr lang="en-US" altLang="zh-CN" dirty="0"/>
          </a:p>
          <a:p>
            <a:r>
              <a:rPr lang="en-US" altLang="zh-CN" dirty="0">
                <a:sym typeface="+mn-ea"/>
              </a:rPr>
              <a:t>(l-1,r,t) (l+1,r,t)</a:t>
            </a:r>
            <a:endParaRPr lang="en-US" altLang="zh-CN" dirty="0">
              <a:sym typeface="+mn-ea"/>
            </a:endParaRPr>
          </a:p>
          <a:p>
            <a:r>
              <a:rPr lang="en-US" altLang="zh-CN" dirty="0">
                <a:sym typeface="+mn-ea"/>
              </a:rPr>
              <a:t>(l,r-1,t) (l,r+1,t)</a:t>
            </a:r>
            <a:endParaRPr lang="en-US" altLang="zh-CN" dirty="0">
              <a:sym typeface="+mn-ea"/>
            </a:endParaRPr>
          </a:p>
          <a:p>
            <a:endParaRPr lang="en-US" altLang="zh-CN" dirty="0"/>
          </a:p>
          <a:p>
            <a:r>
              <a:rPr lang="zh-CN" altLang="en-US" dirty="0"/>
              <a:t>可以用和普通莫队类似的方法排序转移，做到</a:t>
            </a:r>
            <a:r>
              <a:rPr lang="en-US" altLang="zh-CN" dirty="0"/>
              <a:t>O( n^5/3 )</a:t>
            </a: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endParaRPr lang="zh-CN" altLang="en-US"/>
          </a:p>
        </p:txBody>
      </p:sp>
      <p:sp>
        <p:nvSpPr>
          <p:cNvPr id="3" name="内容占位符 2"/>
          <p:cNvSpPr>
            <a:spLocks noGrp="1"/>
          </p:cNvSpPr>
          <p:nvPr>
            <p:ph idx="1"/>
          </p:nvPr>
        </p:nvSpPr>
        <p:spPr/>
        <p:txBody>
          <a:bodyPr/>
          <a:lstStyle/>
          <a:p>
            <a:r>
              <a:rPr lang="zh-CN" altLang="en-US" dirty="0"/>
              <a:t>莫队转移需要可以在一个可以接受的复杂度达到：</a:t>
            </a:r>
            <a:endParaRPr lang="zh-CN" altLang="en-US" dirty="0"/>
          </a:p>
          <a:p>
            <a:r>
              <a:rPr lang="zh-CN" altLang="en-US" dirty="0"/>
              <a:t>由</a:t>
            </a:r>
            <a:r>
              <a:rPr lang="en-US" altLang="zh-CN" dirty="0"/>
              <a:t>(</a:t>
            </a:r>
            <a:r>
              <a:rPr lang="en-US" altLang="zh-CN" dirty="0" err="1"/>
              <a:t>l,r</a:t>
            </a:r>
            <a:r>
              <a:rPr lang="en-US" altLang="zh-CN" dirty="0"/>
              <a:t>)</a:t>
            </a:r>
            <a:r>
              <a:rPr lang="zh-CN" altLang="en-US" dirty="0"/>
              <a:t>转移到</a:t>
            </a:r>
            <a:r>
              <a:rPr lang="en-US" altLang="zh-CN" dirty="0"/>
              <a:t>(l-1,r),(l+1,r),(l,r-1),(l,r+1)</a:t>
            </a:r>
            <a:endParaRPr lang="en-US" altLang="zh-CN" dirty="0"/>
          </a:p>
          <a:p>
            <a:r>
              <a:rPr lang="zh-CN" altLang="en-US" dirty="0"/>
              <a:t>然而有的信息不支持快速删除（比如</a:t>
            </a:r>
            <a:r>
              <a:rPr lang="en-US" altLang="zh-CN" dirty="0"/>
              <a:t>max</a:t>
            </a:r>
            <a:r>
              <a:rPr lang="zh-CN" altLang="en-US" dirty="0"/>
              <a:t>）</a:t>
            </a:r>
            <a:endParaRPr lang="zh-CN" altLang="en-US" dirty="0"/>
          </a:p>
          <a:p>
            <a:r>
              <a:rPr lang="zh-CN" altLang="en-US" dirty="0"/>
              <a:t>可以通过一些方法使得其只要支持按顺序撤销，而不用支持删除</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序列，多次查询一个区间</a:t>
            </a:r>
            <a:r>
              <a:rPr lang="en-US" altLang="zh-CN" dirty="0"/>
              <a:t>[</a:t>
            </a:r>
            <a:r>
              <a:rPr lang="en-US" altLang="zh-CN" dirty="0" err="1"/>
              <a:t>l,r</a:t>
            </a:r>
            <a:r>
              <a:rPr lang="en-US" altLang="zh-CN" dirty="0"/>
              <a:t>]</a:t>
            </a:r>
            <a:r>
              <a:rPr lang="zh-CN" altLang="en-US" dirty="0"/>
              <a:t>内</a:t>
            </a:r>
            <a:endParaRPr lang="zh-CN" altLang="en-US" dirty="0"/>
          </a:p>
          <a:p>
            <a:r>
              <a:rPr lang="zh-CN" altLang="en-US" dirty="0"/>
              <a:t>最小的</a:t>
            </a:r>
            <a:r>
              <a:rPr lang="en-US" altLang="zh-CN" dirty="0"/>
              <a:t>|ai-</a:t>
            </a:r>
            <a:r>
              <a:rPr lang="en-US" altLang="zh-CN" dirty="0" err="1"/>
              <a:t>aj</a:t>
            </a:r>
            <a:r>
              <a:rPr lang="en-US" altLang="zh-CN" dirty="0"/>
              <a:t>| , l &lt;= </a:t>
            </a:r>
            <a:r>
              <a:rPr lang="en-US" altLang="zh-CN" dirty="0" err="1"/>
              <a:t>i</a:t>
            </a:r>
            <a:r>
              <a:rPr lang="en-US" altLang="zh-CN" dirty="0"/>
              <a:t> , j &lt;= r</a:t>
            </a:r>
            <a:endParaRPr lang="en-US" altLang="zh-CN" dirty="0"/>
          </a:p>
          <a:p>
            <a:r>
              <a:rPr lang="en-US" altLang="zh-CN" dirty="0"/>
              <a:t>1&lt;=</a:t>
            </a:r>
            <a:r>
              <a:rPr lang="en-US" altLang="zh-CN" dirty="0" err="1"/>
              <a:t>n,ai</a:t>
            </a:r>
            <a:r>
              <a:rPr lang="en-US" altLang="zh-CN" dirty="0"/>
              <a:t>&lt;=2e5</a:t>
            </a:r>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endParaRPr lang="en-US" altLang="zh-CN"/>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endParaRPr lang="zh-CN" altLang="en-US" dirty="0"/>
          </a:p>
          <a:p>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endParaRPr lang="zh-CN" altLang="en-US"/>
          </a:p>
          <a:p>
            <a:endParaRPr lang="zh-CN" altLang="en-US"/>
          </a:p>
          <a:p>
            <a:r>
              <a:rPr lang="zh-CN" altLang="en-US"/>
              <a:t>然而区间逆序对能优化复杂度的原因是因为信息具有可减性，可以通过差分来降低复杂度</a:t>
            </a:r>
            <a:endParaRPr lang="zh-CN" altLang="en-US"/>
          </a:p>
          <a:p>
            <a:endParaRPr lang="zh-CN" altLang="en-US"/>
          </a:p>
          <a:p>
            <a:r>
              <a:rPr lang="zh-CN" altLang="en-US"/>
              <a:t>区间前驱后继明显没有这种性质</a:t>
            </a: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考虑一个数据结构</a:t>
            </a:r>
            <a:endParaRPr lang="zh-CN" altLang="en-US" dirty="0"/>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endParaRPr lang="zh-CN"/>
          </a:p>
        </p:txBody>
      </p:sp>
      <p:sp>
        <p:nvSpPr>
          <p:cNvPr id="3" name="内容占位符 2"/>
          <p:cNvSpPr>
            <a:spLocks noGrp="1"/>
          </p:cNvSpPr>
          <p:nvPr>
            <p:ph idx="1"/>
          </p:nvPr>
        </p:nvSpPr>
        <p:spPr/>
        <p:txBody>
          <a:bodyPr/>
          <a:lstStyle/>
          <a:p>
            <a:r>
              <a:rPr lang="zh-CN" altLang="en-US" dirty="0"/>
              <a:t>维护一个序列</a:t>
            </a:r>
            <a:endParaRPr lang="zh-CN" altLang="en-US" dirty="0"/>
          </a:p>
          <a:p>
            <a:r>
              <a:rPr lang="en-US" altLang="zh-CN" dirty="0"/>
              <a:t>1.</a:t>
            </a:r>
            <a:r>
              <a:rPr lang="zh-CN" altLang="en-US" dirty="0"/>
              <a:t>区间加</a:t>
            </a:r>
            <a:endParaRPr lang="zh-CN" altLang="en-US" dirty="0"/>
          </a:p>
          <a:p>
            <a:r>
              <a:rPr lang="en-US" altLang="zh-CN" dirty="0"/>
              <a:t>2.</a:t>
            </a:r>
            <a:r>
              <a:rPr lang="zh-CN" altLang="en-US" dirty="0"/>
              <a:t>查询区间小于</a:t>
            </a:r>
            <a:r>
              <a:rPr lang="en-US" altLang="zh-CN" dirty="0"/>
              <a:t>x</a:t>
            </a:r>
            <a:r>
              <a:rPr lang="zh-CN" altLang="en-US" dirty="0"/>
              <a:t>的数个数</a:t>
            </a:r>
            <a:endParaRPr lang="zh-CN" altLang="en-US" dirty="0"/>
          </a:p>
          <a:p>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也就是说</a:t>
            </a:r>
            <a:endParaRPr lang="zh-CN" altLang="en-US" dirty="0"/>
          </a:p>
          <a:p>
            <a:r>
              <a:rPr lang="zh-CN" altLang="en-US" dirty="0"/>
              <a:t>如果我们查询区间</a:t>
            </a:r>
            <a:r>
              <a:rPr lang="en-US" altLang="zh-CN" dirty="0"/>
              <a:t>[</a:t>
            </a:r>
            <a:r>
              <a:rPr lang="en-US" altLang="zh-CN" dirty="0" err="1"/>
              <a:t>l,r</a:t>
            </a:r>
            <a:r>
              <a:rPr lang="en-US" altLang="zh-CN" dirty="0"/>
              <a:t>]</a:t>
            </a:r>
            <a:endParaRPr lang="en-US" altLang="zh-CN" dirty="0"/>
          </a:p>
          <a:p>
            <a:r>
              <a:rPr lang="zh-CN" altLang="en-US" dirty="0"/>
              <a:t>然后我们有区间</a:t>
            </a:r>
            <a:r>
              <a:rPr lang="en-US" altLang="zh-CN" dirty="0"/>
              <a:t>[</a:t>
            </a:r>
            <a:r>
              <a:rPr lang="en-US" altLang="zh-CN" dirty="0" err="1"/>
              <a:t>x,y</a:t>
            </a:r>
            <a:r>
              <a:rPr lang="en-US" altLang="zh-CN" dirty="0"/>
              <a:t>]</a:t>
            </a:r>
            <a:r>
              <a:rPr lang="zh-CN" altLang="en-US" dirty="0"/>
              <a:t>的值域链表</a:t>
            </a:r>
            <a:endParaRPr lang="zh-CN" altLang="en-US" dirty="0"/>
          </a:p>
          <a:p>
            <a:r>
              <a:rPr lang="zh-CN" altLang="en-US" dirty="0"/>
              <a:t>满足</a:t>
            </a:r>
            <a:r>
              <a:rPr lang="en-US" altLang="zh-CN" dirty="0"/>
              <a:t>x &lt;= l , r &lt;= y</a:t>
            </a:r>
            <a:endParaRPr lang="en-US" altLang="zh-CN" dirty="0"/>
          </a:p>
          <a:p>
            <a:r>
              <a:rPr lang="zh-CN" altLang="en-US" dirty="0"/>
              <a:t>则可以</a:t>
            </a:r>
            <a:r>
              <a:rPr lang="en-US" altLang="zh-CN" dirty="0"/>
              <a:t>O( x - l + r + y + sqrt(n) )</a:t>
            </a:r>
            <a:r>
              <a:rPr lang="zh-CN" altLang="en-US" dirty="0"/>
              <a:t>搞出区间</a:t>
            </a:r>
            <a:r>
              <a:rPr lang="en-US" altLang="zh-CN" dirty="0"/>
              <a:t>[</a:t>
            </a:r>
            <a:r>
              <a:rPr lang="en-US" altLang="zh-CN" dirty="0" err="1"/>
              <a:t>l,r</a:t>
            </a:r>
            <a:r>
              <a:rPr lang="en-US" altLang="zh-CN" dirty="0"/>
              <a:t>]</a:t>
            </a:r>
            <a:r>
              <a:rPr lang="zh-CN" altLang="en-US" dirty="0"/>
              <a:t>的信息</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即从两边开始，把</a:t>
            </a:r>
            <a:r>
              <a:rPr lang="en-US" altLang="zh-CN" dirty="0"/>
              <a:t>[x,l-1]</a:t>
            </a:r>
            <a:r>
              <a:rPr lang="zh-CN" altLang="en-US" dirty="0"/>
              <a:t>和</a:t>
            </a:r>
            <a:r>
              <a:rPr lang="en-US" altLang="zh-CN" dirty="0"/>
              <a:t>[r+1,y]</a:t>
            </a:r>
            <a:r>
              <a:rPr lang="zh-CN" altLang="en-US" dirty="0"/>
              <a:t>的所有数都删除掉</a:t>
            </a:r>
            <a:endParaRPr lang="zh-CN" altLang="en-US" dirty="0"/>
          </a:p>
          <a:p>
            <a:r>
              <a:rPr lang="zh-CN" altLang="en-US" dirty="0"/>
              <a:t>删除</a:t>
            </a:r>
            <a:r>
              <a:rPr lang="en-US" altLang="zh-CN" dirty="0"/>
              <a:t>x</a:t>
            </a:r>
            <a:r>
              <a:rPr lang="zh-CN" altLang="en-US" dirty="0"/>
              <a:t>的时候</a:t>
            </a:r>
            <a:endParaRPr lang="zh-CN" altLang="en-US" dirty="0"/>
          </a:p>
          <a:p>
            <a:r>
              <a:rPr lang="zh-CN" altLang="en-US" dirty="0"/>
              <a:t>将</a:t>
            </a:r>
            <a:r>
              <a:rPr lang="en-US" altLang="zh-CN" dirty="0"/>
              <a:t>x-pre(x) , </a:t>
            </a:r>
            <a:r>
              <a:rPr lang="en-US" altLang="zh-CN" dirty="0" err="1"/>
              <a:t>suf</a:t>
            </a:r>
            <a:r>
              <a:rPr lang="en-US" altLang="zh-CN" dirty="0"/>
              <a:t>(x)-x</a:t>
            </a:r>
            <a:r>
              <a:rPr lang="zh-CN" altLang="en-US" dirty="0"/>
              <a:t>删除</a:t>
            </a:r>
            <a:endParaRPr lang="zh-CN" altLang="en-US" dirty="0"/>
          </a:p>
          <a:p>
            <a:r>
              <a:rPr lang="zh-CN" altLang="en-US" dirty="0"/>
              <a:t>将</a:t>
            </a:r>
            <a:r>
              <a:rPr lang="en-US" altLang="zh-CN" dirty="0" err="1"/>
              <a:t>suf</a:t>
            </a:r>
            <a:r>
              <a:rPr lang="en-US" altLang="zh-CN" dirty="0"/>
              <a:t>(x)-pre(x)</a:t>
            </a:r>
            <a:r>
              <a:rPr lang="zh-CN" altLang="en-US" dirty="0"/>
              <a:t>插入</a:t>
            </a:r>
            <a:endParaRPr lang="zh-CN" altLang="en-US" dirty="0"/>
          </a:p>
          <a:p>
            <a:r>
              <a:rPr lang="zh-CN" altLang="en-US" dirty="0"/>
              <a:t>即可以维护出新的区间的答案了</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endParaRPr lang="en-US" altLang="zh-CN"/>
          </a:p>
          <a:p>
            <a:r>
              <a:rPr lang="zh-CN" altLang="en-US"/>
              <a:t>蓝色的区间为</a:t>
            </a:r>
            <a:r>
              <a:rPr lang="en-US" altLang="zh-CN"/>
              <a:t>[l,r]</a:t>
            </a:r>
            <a:endParaRPr lang="en-US" altLang="zh-CN"/>
          </a:p>
          <a:p>
            <a:r>
              <a:rPr lang="zh-CN" altLang="en-US"/>
              <a:t>即我们需要删除绿色的区间里面所有的数</a:t>
            </a:r>
            <a:endParaRPr lang="zh-CN" altLang="en-US"/>
          </a:p>
          <a:p>
            <a:endParaRPr lang="en-US" altLang="zh-CN"/>
          </a:p>
        </p:txBody>
      </p:sp>
      <p:graphicFrame>
        <p:nvGraphicFramePr>
          <p:cNvPr id="4" name="对象 3"/>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spid="_x0000_s15381" name="" r:id="rId1" imgW="9515475" imgH="1819275" progId="Paint.Picture">
                  <p:embed/>
                </p:oleObj>
              </mc:Choice>
              <mc:Fallback>
                <p:oleObj name="" r:id="rId1" imgW="9515475" imgH="1819275" progId="Paint.Picture">
                  <p:embed/>
                  <p:pic>
                    <p:nvPicPr>
                      <p:cNvPr id="0" name="图片 4" descr="image2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考虑撒</a:t>
            </a:r>
            <a:r>
              <a:rPr lang="en-US" altLang="zh-CN" dirty="0"/>
              <a:t>t</a:t>
            </a:r>
            <a:r>
              <a:rPr lang="zh-CN" altLang="en-US" dirty="0"/>
              <a:t>个关键点</a:t>
            </a:r>
            <a:endParaRPr lang="zh-CN" altLang="en-US" dirty="0"/>
          </a:p>
          <a:p>
            <a:r>
              <a:rPr lang="zh-CN" altLang="en-US" dirty="0"/>
              <a:t>如果维护了关键点到关键点的信息</a:t>
            </a:r>
            <a:endParaRPr lang="zh-CN" altLang="en-US" dirty="0"/>
          </a:p>
          <a:p>
            <a:r>
              <a:rPr lang="zh-CN" altLang="en-US" dirty="0"/>
              <a:t>则我们</a:t>
            </a:r>
            <a:r>
              <a:rPr lang="en-US" altLang="zh-CN" dirty="0"/>
              <a:t>[</a:t>
            </a:r>
            <a:r>
              <a:rPr lang="en-US" altLang="zh-CN" dirty="0" err="1"/>
              <a:t>x,y</a:t>
            </a:r>
            <a:r>
              <a:rPr lang="en-US" altLang="zh-CN" dirty="0"/>
              <a:t>]</a:t>
            </a:r>
            <a:r>
              <a:rPr lang="zh-CN" altLang="en-US" dirty="0"/>
              <a:t>只要找到最近的关键点</a:t>
            </a:r>
            <a:r>
              <a:rPr lang="en-US" altLang="zh-CN" dirty="0"/>
              <a:t>l</a:t>
            </a:r>
            <a:r>
              <a:rPr lang="zh-CN" altLang="en-US" dirty="0"/>
              <a:t>满足</a:t>
            </a:r>
            <a:r>
              <a:rPr lang="en-US" altLang="zh-CN" dirty="0"/>
              <a:t>l&lt;=x,</a:t>
            </a:r>
            <a:r>
              <a:rPr lang="zh-CN" altLang="en-US" dirty="0"/>
              <a:t>最近的关键点</a:t>
            </a:r>
            <a:r>
              <a:rPr lang="en-US" altLang="zh-CN" dirty="0"/>
              <a:t>r</a:t>
            </a:r>
            <a:r>
              <a:rPr lang="zh-CN" altLang="en-US" dirty="0"/>
              <a:t>满足</a:t>
            </a:r>
            <a:r>
              <a:rPr lang="en-US" altLang="zh-CN" dirty="0"/>
              <a:t>y&lt;=r</a:t>
            </a:r>
            <a:r>
              <a:rPr lang="zh-CN" altLang="en-US" dirty="0"/>
              <a:t>即可</a:t>
            </a:r>
            <a:r>
              <a:rPr lang="en-US" altLang="zh-CN" dirty="0"/>
              <a:t>O( n/t )</a:t>
            </a:r>
            <a:r>
              <a:rPr lang="zh-CN" altLang="en-US" dirty="0"/>
              <a:t>从区间</a:t>
            </a:r>
            <a:r>
              <a:rPr lang="en-US" altLang="zh-CN" dirty="0"/>
              <a:t>[</a:t>
            </a:r>
            <a:r>
              <a:rPr lang="en-US" altLang="zh-CN" dirty="0" err="1"/>
              <a:t>l,r</a:t>
            </a:r>
            <a:r>
              <a:rPr lang="en-US" altLang="zh-CN" dirty="0"/>
              <a:t>]</a:t>
            </a:r>
            <a:r>
              <a:rPr lang="zh-CN" altLang="en-US" dirty="0"/>
              <a:t>转移到区间</a:t>
            </a:r>
            <a:r>
              <a:rPr lang="en-US" altLang="zh-CN" dirty="0"/>
              <a:t>[</a:t>
            </a:r>
            <a:r>
              <a:rPr lang="en-US" altLang="zh-CN" dirty="0" err="1"/>
              <a:t>x,y</a:t>
            </a:r>
            <a:r>
              <a:rPr lang="en-US" altLang="zh-CN" dirty="0"/>
              <a:t>]</a:t>
            </a:r>
            <a:endParaRPr lang="en-US" altLang="zh-CN" dirty="0"/>
          </a:p>
          <a:p>
            <a:r>
              <a:rPr lang="zh-CN" altLang="en-US" dirty="0"/>
              <a:t>我们知道所有关键点的位置后</a:t>
            </a:r>
            <a:endParaRPr lang="zh-CN" altLang="en-US" dirty="0"/>
          </a:p>
          <a:p>
            <a:r>
              <a:rPr lang="zh-CN" altLang="en-US" dirty="0"/>
              <a:t>可以离线每个询问，就知道每个询问是由哪一对关键点得来的</a:t>
            </a:r>
            <a:endParaRPr lang="zh-CN" altLang="en-US" dirty="0"/>
          </a:p>
          <a:p>
            <a:endParaRPr lang="zh-CN" altLang="en-US" dirty="0"/>
          </a:p>
          <a:p>
            <a:endParaRPr lang="en-US" altLang="zh-CN" dirty="0"/>
          </a:p>
        </p:txBody>
      </p:sp>
      <p:graphicFrame>
        <p:nvGraphicFramePr>
          <p:cNvPr id="4" name="对象 3"/>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spid="_x0000_s16405" name="" r:id="rId1" imgW="9286875" imgH="1685925" progId="Paint.Picture">
                  <p:embed/>
                </p:oleObj>
              </mc:Choice>
              <mc:Fallback>
                <p:oleObj name="" r:id="rId1" imgW="9286875" imgH="1685925" progId="Paint.Picture">
                  <p:embed/>
                  <p:pic>
                    <p:nvPicPr>
                      <p:cNvPr id="0" name="图片 4" descr="image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可以考虑撒</a:t>
            </a:r>
            <a:r>
              <a:rPr lang="en-US" altLang="zh-CN" dirty="0"/>
              <a:t>n/sqrt(m)</a:t>
            </a:r>
            <a:r>
              <a:rPr lang="zh-CN" altLang="en-US" dirty="0"/>
              <a:t>个点</a:t>
            </a:r>
            <a:endParaRPr lang="zh-CN" altLang="en-US" dirty="0"/>
          </a:p>
          <a:p>
            <a:r>
              <a:rPr lang="zh-CN" altLang="en-US" dirty="0"/>
              <a:t>于是对于每个询问，转移的复杂度为</a:t>
            </a:r>
            <a:r>
              <a:rPr lang="en-US" altLang="zh-CN" dirty="0"/>
              <a:t>O( n/sqrt(m) )</a:t>
            </a:r>
            <a:endParaRPr lang="en-US" altLang="zh-CN" dirty="0"/>
          </a:p>
          <a:p>
            <a:r>
              <a:rPr lang="zh-CN" altLang="en-US" dirty="0"/>
              <a:t>每个关键点需要</a:t>
            </a:r>
            <a:r>
              <a:rPr lang="en-US" altLang="zh-CN" dirty="0"/>
              <a:t>O(n)</a:t>
            </a:r>
            <a:r>
              <a:rPr lang="zh-CN" altLang="en-US" dirty="0"/>
              <a:t>处理其到每个关键点的链表以及值域分块</a:t>
            </a:r>
            <a:endParaRPr lang="en-US" altLang="zh-CN" dirty="0"/>
          </a:p>
          <a:p>
            <a:r>
              <a:rPr lang="zh-CN" altLang="en-US" dirty="0"/>
              <a:t>复杂度为</a:t>
            </a:r>
            <a:r>
              <a:rPr lang="en-US" altLang="zh-CN" dirty="0"/>
              <a:t>O( n^2/sqrt(m) )</a:t>
            </a:r>
            <a:endParaRPr lang="en-US" altLang="zh-CN" dirty="0"/>
          </a:p>
          <a:p>
            <a:r>
              <a:rPr lang="zh-CN" altLang="en-US" dirty="0"/>
              <a:t>总复杂度</a:t>
            </a:r>
            <a:r>
              <a:rPr lang="en-US" altLang="zh-CN" dirty="0"/>
              <a:t>O( n^2/sqrt(m) + n/sqrt(m)*m ) = O( </a:t>
            </a:r>
            <a:r>
              <a:rPr lang="en-US" altLang="zh-CN" dirty="0" err="1"/>
              <a:t>nsqrt</a:t>
            </a:r>
            <a:r>
              <a:rPr lang="en-US" altLang="zh-CN" dirty="0"/>
              <a:t>(m) )</a:t>
            </a:r>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删除点之后还需要撤回这个删除</a:t>
            </a:r>
            <a:endParaRPr lang="zh-CN" altLang="en-US" dirty="0"/>
          </a:p>
          <a:p>
            <a:r>
              <a:rPr lang="zh-CN" altLang="en-US" dirty="0"/>
              <a:t>这个可以按时间维护一个栈来搞</a:t>
            </a:r>
            <a:endParaRPr lang="zh-CN" altLang="en-US" dirty="0"/>
          </a:p>
          <a:p>
            <a:endParaRPr lang="zh-CN" altLang="en-US" dirty="0"/>
          </a:p>
          <a:p>
            <a:r>
              <a:rPr lang="zh-CN" altLang="en-US" dirty="0"/>
              <a:t>优化的本质是：</a:t>
            </a:r>
            <a:endParaRPr lang="zh-CN" altLang="en-US" dirty="0"/>
          </a:p>
          <a:p>
            <a:r>
              <a:rPr lang="zh-CN" altLang="en-US" dirty="0"/>
              <a:t>无法</a:t>
            </a:r>
            <a:r>
              <a:rPr lang="en-US" altLang="zh-CN" dirty="0"/>
              <a:t>O(1)</a:t>
            </a:r>
            <a:r>
              <a:rPr lang="zh-CN" altLang="en-US" dirty="0"/>
              <a:t>插入</a:t>
            </a:r>
            <a:endParaRPr lang="zh-CN" altLang="en-US" dirty="0"/>
          </a:p>
          <a:p>
            <a:r>
              <a:rPr lang="zh-CN" altLang="en-US" dirty="0"/>
              <a:t>但是可以</a:t>
            </a:r>
            <a:r>
              <a:rPr lang="en-US" altLang="zh-CN" dirty="0"/>
              <a:t>O(1)</a:t>
            </a:r>
            <a:r>
              <a:rPr lang="zh-CN" altLang="en-US" dirty="0"/>
              <a:t>撤销</a:t>
            </a: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其实不删除莫队和静态分块一定程度上是等价的</a:t>
            </a:r>
            <a:endParaRPr lang="zh-CN" altLang="en-US" dirty="0"/>
          </a:p>
          <a:p>
            <a:r>
              <a:rPr lang="zh-CN" altLang="en-US" dirty="0"/>
              <a:t>区别：</a:t>
            </a:r>
            <a:endParaRPr lang="zh-CN" altLang="en-US" dirty="0"/>
          </a:p>
          <a:p>
            <a:r>
              <a:rPr lang="en-US" altLang="zh-CN" dirty="0"/>
              <a:t>1.</a:t>
            </a:r>
            <a:r>
              <a:rPr lang="zh-CN" altLang="en-US" dirty="0"/>
              <a:t>不删除莫队的常数较小</a:t>
            </a:r>
            <a:endParaRPr lang="zh-CN" altLang="en-US" dirty="0"/>
          </a:p>
          <a:p>
            <a:r>
              <a:rPr lang="en-US" altLang="zh-CN" dirty="0"/>
              <a:t>2.</a:t>
            </a:r>
            <a:r>
              <a:rPr lang="zh-CN" altLang="en-US" dirty="0"/>
              <a:t>不删除莫队利用了之前状态的信息，也就是说如果不支持快速可持久化，不删除莫队的复杂度会比静态分块更优</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endParaRPr lang="zh-CN" altLang="en-US" dirty="0"/>
          </a:p>
          <a:p>
            <a:r>
              <a:rPr lang="zh-CN" altLang="en-US" dirty="0"/>
              <a:t>可以去</a:t>
            </a:r>
            <a:r>
              <a:rPr lang="en-US" altLang="zh-CN" dirty="0" err="1"/>
              <a:t>cf</a:t>
            </a:r>
            <a:r>
              <a:rPr lang="zh-CN" altLang="en-US" dirty="0"/>
              <a:t>上翻翻</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Luogu5906 [</a:t>
            </a:r>
            <a:r>
              <a:rPr lang="zh-CN" altLang="en-US" dirty="0"/>
              <a:t>模板</a:t>
            </a:r>
            <a:r>
              <a:rPr lang="en-US" altLang="zh-CN" dirty="0"/>
              <a:t>]</a:t>
            </a:r>
            <a:r>
              <a:rPr lang="zh-CN" altLang="en-US" dirty="0"/>
              <a:t>回滚莫队</a:t>
            </a:r>
            <a:r>
              <a:rPr lang="en-US" altLang="zh-CN" dirty="0"/>
              <a:t>&amp;</a:t>
            </a:r>
            <a:r>
              <a:rPr lang="zh-CN" altLang="en-US" dirty="0"/>
              <a:t>不删除莫队</a:t>
            </a:r>
            <a:br>
              <a:rPr lang="en-US" altLang="zh-CN" dirty="0"/>
            </a:br>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endParaRPr lang="zh-CN" altLang="en-US"/>
          </a:p>
          <a:p>
            <a:r>
              <a:rPr lang="zh-CN" altLang="en-US"/>
              <a:t>但是区间修改后树套树无法快速合并信息</a:t>
            </a:r>
            <a:endParaRPr lang="zh-CN" altLang="en-US"/>
          </a:p>
          <a:p>
            <a:r>
              <a:rPr lang="zh-CN" altLang="en-US"/>
              <a:t>比如我们维护了</a:t>
            </a:r>
            <a:r>
              <a:rPr lang="en-US" altLang="zh-CN"/>
              <a:t>cur</a:t>
            </a:r>
            <a:r>
              <a:rPr lang="zh-CN" altLang="en-US"/>
              <a:t>的一个名次数据结构</a:t>
            </a:r>
            <a:endParaRPr lang="zh-CN" altLang="en-US"/>
          </a:p>
          <a:p>
            <a:r>
              <a:rPr lang="en-US" altLang="zh-CN"/>
              <a:t>cur</a:t>
            </a:r>
            <a:r>
              <a:rPr lang="zh-CN" altLang="en-US"/>
              <a:t>的左儿子没有发生变化</a:t>
            </a:r>
            <a:endParaRPr lang="zh-CN" altLang="en-US"/>
          </a:p>
          <a:p>
            <a:r>
              <a:rPr lang="en-US" altLang="zh-CN"/>
              <a:t>cur</a:t>
            </a:r>
            <a:r>
              <a:rPr lang="zh-CN" altLang="en-US"/>
              <a:t>的右儿子被整体加了</a:t>
            </a:r>
            <a:endParaRPr lang="zh-CN" altLang="en-US"/>
          </a:p>
          <a:p>
            <a:r>
              <a:rPr lang="zh-CN" altLang="en-US"/>
              <a:t>这样我们无法通过这两个儿子的名次数据结构快速维护出</a:t>
            </a:r>
            <a:r>
              <a:rPr lang="en-US" altLang="zh-CN"/>
              <a:t>cur</a:t>
            </a:r>
            <a:r>
              <a:rPr lang="zh-CN" altLang="en-US"/>
              <a:t>的名次数据结构</a:t>
            </a:r>
            <a:endParaRPr lang="zh-CN" altLang="en-US"/>
          </a:p>
          <a:p>
            <a:r>
              <a:rPr lang="zh-CN" altLang="en-US"/>
              <a:t>也无法直接在</a:t>
            </a:r>
            <a:r>
              <a:rPr lang="en-US" altLang="zh-CN"/>
              <a:t>cur</a:t>
            </a:r>
            <a:r>
              <a:rPr lang="zh-CN" altLang="en-US"/>
              <a:t>的名次数据结构上操作</a:t>
            </a:r>
            <a:endParaRPr lang="zh-CN" altLang="en-US"/>
          </a:p>
          <a:p>
            <a:r>
              <a:rPr lang="zh-CN" altLang="en-US"/>
              <a:t>所以分治结构无法在低复杂度解决这个问题</a:t>
            </a:r>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endParaRPr lang="en-US" altLang="zh-CN"/>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的排列</a:t>
            </a:r>
            <a:endParaRPr lang="en-US" altLang="zh-CN" dirty="0"/>
          </a:p>
          <a:p>
            <a:r>
              <a:rPr lang="zh-CN" altLang="en-US" dirty="0"/>
              <a:t>有</a:t>
            </a:r>
            <a:r>
              <a:rPr lang="en-US" altLang="zh-CN" dirty="0"/>
              <a:t>m</a:t>
            </a:r>
            <a:r>
              <a:rPr lang="zh-CN" altLang="en-US" dirty="0"/>
              <a:t>次查询，每次查询给出</a:t>
            </a:r>
            <a:r>
              <a:rPr lang="en-US" altLang="zh-CN" dirty="0"/>
              <a:t>[</a:t>
            </a:r>
            <a:r>
              <a:rPr lang="en-US" altLang="zh-CN" dirty="0" err="1"/>
              <a:t>l,r</a:t>
            </a:r>
            <a:r>
              <a:rPr lang="en-US" altLang="zh-CN" dirty="0"/>
              <a:t>]</a:t>
            </a:r>
            <a:r>
              <a:rPr lang="zh-CN" altLang="en-US" dirty="0"/>
              <a:t>，输出最大的</a:t>
            </a:r>
            <a:r>
              <a:rPr lang="en-US" altLang="zh-CN" dirty="0"/>
              <a:t>(j-</a:t>
            </a:r>
            <a:r>
              <a:rPr lang="en-US" altLang="zh-CN" dirty="0" err="1"/>
              <a:t>i</a:t>
            </a:r>
            <a:r>
              <a:rPr lang="en-US" altLang="zh-CN" dirty="0"/>
              <a:t>)</a:t>
            </a:r>
            <a:r>
              <a:rPr lang="zh-CN" altLang="en-US" dirty="0"/>
              <a:t>满足：</a:t>
            </a:r>
            <a:endParaRPr lang="en-US" altLang="zh-CN" dirty="0"/>
          </a:p>
          <a:p>
            <a:r>
              <a:rPr lang="en-US" altLang="zh-CN" dirty="0"/>
              <a:t>i,i+1,…j</a:t>
            </a:r>
            <a:r>
              <a:rPr lang="zh-CN" altLang="en-US" dirty="0"/>
              <a:t>这些值都在区间</a:t>
            </a:r>
            <a:r>
              <a:rPr lang="en-US" altLang="zh-CN" dirty="0"/>
              <a:t>[</a:t>
            </a:r>
            <a:r>
              <a:rPr lang="en-US" altLang="zh-CN" dirty="0" err="1"/>
              <a:t>l,r</a:t>
            </a:r>
            <a:r>
              <a:rPr lang="en-US" altLang="zh-CN" dirty="0"/>
              <a:t>]</a:t>
            </a:r>
            <a:r>
              <a:rPr lang="zh-CN" altLang="en-US" dirty="0"/>
              <a:t>中出现过</a:t>
            </a: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endParaRPr lang="zh-CN" altLang="en-US"/>
          </a:p>
        </p:txBody>
      </p:sp>
      <p:sp>
        <p:nvSpPr>
          <p:cNvPr id="3" name="内容占位符 2"/>
          <p:cNvSpPr>
            <a:spLocks noGrp="1"/>
          </p:cNvSpPr>
          <p:nvPr>
            <p:ph idx="1"/>
          </p:nvPr>
        </p:nvSpPr>
        <p:spPr/>
        <p:txBody>
          <a:bodyPr/>
          <a:lstStyle/>
          <a:p>
            <a:r>
              <a:rPr lang="zh-CN" altLang="en-US"/>
              <a:t>若维护当前区间[l,r]中每个值向左右延伸到的最远位置</a:t>
            </a:r>
            <a:endParaRPr lang="zh-CN" altLang="en-US"/>
          </a:p>
          <a:p>
            <a:r>
              <a:rPr lang="zh-CN" altLang="en-US"/>
              <a:t>实际只要维护值域的每个边缘点向另一侧延伸的最远位置</a:t>
            </a:r>
            <a:endParaRPr lang="zh-CN" altLang="en-US"/>
          </a:p>
          <a:p>
            <a:r>
              <a:rPr lang="zh-CN" altLang="en-US"/>
              <a:t>可以O(1)转移到[l,r+1]或[l-1,r]</a:t>
            </a:r>
            <a:endParaRPr lang="zh-CN" altLang="en-US"/>
          </a:p>
          <a:p>
            <a:r>
              <a:rPr lang="zh-CN" altLang="en-US"/>
              <a:t>但是这个由于是个取</a:t>
            </a:r>
            <a:r>
              <a:rPr lang="en-US" altLang="zh-CN"/>
              <a:t>max</a:t>
            </a:r>
            <a:r>
              <a:rPr lang="zh-CN" altLang="en-US"/>
              <a:t>的过程，所以不支持删除</a:t>
            </a:r>
            <a:endParaRPr lang="zh-CN" altLang="en-US"/>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Luogu5386 [Cnoi2019]</a:t>
            </a:r>
            <a:r>
              <a:rPr lang="zh-CN" altLang="en-US" dirty="0"/>
              <a:t>数字游戏</a:t>
            </a:r>
            <a:endParaRPr lang="zh-CN" altLang="en-US" dirty="0"/>
          </a:p>
        </p:txBody>
      </p:sp>
      <p:sp>
        <p:nvSpPr>
          <p:cNvPr id="3" name="内容占位符 2"/>
          <p:cNvSpPr>
            <a:spLocks noGrp="1"/>
          </p:cNvSpPr>
          <p:nvPr>
            <p:ph idx="1"/>
          </p:nvPr>
        </p:nvSpPr>
        <p:spPr/>
        <p:txBody>
          <a:bodyPr/>
          <a:lstStyle/>
          <a:p>
            <a:r>
              <a:rPr lang="zh-CN" altLang="en-US" dirty="0"/>
              <a:t>给定一个排列，多次询问，求一个区间 </a:t>
            </a:r>
            <a:r>
              <a:rPr lang="en-US" altLang="zh-CN" dirty="0"/>
              <a:t>[</a:t>
            </a:r>
            <a:r>
              <a:rPr lang="en-US" altLang="zh-CN" dirty="0" err="1"/>
              <a:t>l,r</a:t>
            </a:r>
            <a:r>
              <a:rPr lang="en-US" altLang="zh-CN" dirty="0"/>
              <a:t>]</a:t>
            </a:r>
            <a:r>
              <a:rPr lang="zh-CN" altLang="en-US" dirty="0"/>
              <a:t> 有多少个子区间的值都在区间 </a:t>
            </a:r>
            <a:r>
              <a:rPr lang="en-US" altLang="zh-CN" dirty="0"/>
              <a:t>[</a:t>
            </a:r>
            <a:r>
              <a:rPr lang="en-US" altLang="zh-CN" dirty="0" err="1"/>
              <a:t>x,y</a:t>
            </a:r>
            <a:r>
              <a:rPr lang="en-US" altLang="zh-CN" dirty="0"/>
              <a:t>]</a:t>
            </a:r>
            <a:r>
              <a:rPr lang="zh-CN" altLang="en-US" dirty="0"/>
              <a:t> 内。</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这个题我们可以考虑用莫队跑值域区间</a:t>
            </a:r>
            <a:endParaRPr lang="en-US" altLang="zh-CN" dirty="0"/>
          </a:p>
          <a:p>
            <a:r>
              <a:rPr lang="zh-CN" altLang="en-US" dirty="0"/>
              <a:t>我们把值在目前莫队跑的区间内的序列位置标为</a:t>
            </a:r>
            <a:r>
              <a:rPr lang="en-US" altLang="zh-CN" dirty="0"/>
              <a:t>1</a:t>
            </a:r>
            <a:r>
              <a:rPr lang="zh-CN" altLang="en-US" dirty="0"/>
              <a:t>，否则标为</a:t>
            </a:r>
            <a:r>
              <a:rPr lang="en-US" altLang="zh-CN" dirty="0"/>
              <a:t>0</a:t>
            </a:r>
            <a:endParaRPr lang="en-US" altLang="zh-CN" dirty="0"/>
          </a:p>
          <a:p>
            <a:r>
              <a:rPr lang="zh-CN" altLang="en-US" dirty="0"/>
              <a:t>发现答案就是在序列的一个区间中，每个极长</a:t>
            </a:r>
            <a:r>
              <a:rPr lang="en-US" altLang="zh-CN" dirty="0"/>
              <a:t>1</a:t>
            </a:r>
            <a:r>
              <a:rPr lang="zh-CN" altLang="en-US" dirty="0"/>
              <a:t>的段的</a:t>
            </a:r>
            <a:r>
              <a:rPr lang="en-US" altLang="zh-CN" dirty="0"/>
              <a:t>size</a:t>
            </a:r>
            <a:r>
              <a:rPr lang="zh-CN" altLang="en-US" dirty="0"/>
              <a:t>的平方，这样的东西</a:t>
            </a:r>
            <a:endParaRPr lang="en-US" altLang="zh-C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我们对序列分块后，每个块维护块内的答案，这样如果我们知道每次修改的极长</a:t>
            </a:r>
            <a:r>
              <a:rPr lang="en-US" altLang="zh-CN" dirty="0"/>
              <a:t>1</a:t>
            </a:r>
            <a:r>
              <a:rPr lang="zh-CN" altLang="en-US" dirty="0"/>
              <a:t>段的位置，我们就可以</a:t>
            </a:r>
            <a:r>
              <a:rPr lang="en-US" altLang="zh-CN" dirty="0"/>
              <a:t>O(1)</a:t>
            </a:r>
            <a:r>
              <a:rPr lang="zh-CN" altLang="en-US" dirty="0"/>
              <a:t>修改了</a:t>
            </a:r>
            <a:endParaRPr lang="en-US" altLang="zh-CN" dirty="0"/>
          </a:p>
          <a:p>
            <a:r>
              <a:rPr lang="zh-CN" altLang="en-US" dirty="0"/>
              <a:t>上面一题给出了一个不删除莫队维护极长</a:t>
            </a:r>
            <a:r>
              <a:rPr lang="en-US" altLang="zh-CN" dirty="0"/>
              <a:t>1</a:t>
            </a:r>
            <a:r>
              <a:rPr lang="zh-CN" altLang="en-US" dirty="0"/>
              <a:t>段的方法，直接套用就行了</a:t>
            </a:r>
            <a:endParaRPr lang="en-US" altLang="zh-CN" dirty="0"/>
          </a:p>
          <a:p>
            <a:endParaRPr lang="en-US" altLang="zh-CN" dirty="0"/>
          </a:p>
          <a:p>
            <a:r>
              <a:rPr lang="zh-CN" altLang="en-US" dirty="0"/>
              <a:t>总时间复杂度</a:t>
            </a:r>
            <a:r>
              <a:rPr lang="en-US" altLang="zh-CN" dirty="0"/>
              <a:t>O( </a:t>
            </a:r>
            <a:r>
              <a:rPr lang="en-US" altLang="zh-CN" dirty="0" err="1"/>
              <a:t>nsqrtm</a:t>
            </a:r>
            <a:r>
              <a:rPr lang="en-US" altLang="zh-CN" dirty="0"/>
              <a:t> + </a:t>
            </a:r>
            <a:r>
              <a:rPr lang="en-US" altLang="zh-CN" dirty="0" err="1"/>
              <a:t>msqrtn</a:t>
            </a:r>
            <a:r>
              <a:rPr lang="en-US" altLang="zh-CN" dirty="0"/>
              <a:t> )</a:t>
            </a:r>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静态分块基础</a:t>
            </a:r>
            <a:endParaRPr lang="zh-CN" altLang="en-US"/>
          </a:p>
        </p:txBody>
      </p:sp>
      <p:sp>
        <p:nvSpPr>
          <p:cNvPr id="3" name="副标题 2"/>
          <p:cNvSpPr>
            <a:spLocks noGrp="1"/>
          </p:cNvSpPr>
          <p:nvPr>
            <p:ph type="subTitle" idx="1"/>
          </p:nvPr>
        </p:nvSpPr>
        <p:spPr/>
        <p:txBody>
          <a:bodyPr>
            <a:normAutofit/>
          </a:bodyPr>
          <a:lstStyle/>
          <a:p>
            <a:r>
              <a:rPr lang="zh-CN" altLang="en-US" sz="4800">
                <a:sym typeface="+mn-ea"/>
              </a:rPr>
              <a:t>下列提到的分块默认为静态分块</a:t>
            </a:r>
            <a:endParaRPr lang="en-US" altLang="zh-CN" sz="48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分块的本质</a:t>
            </a:r>
            <a:endParaRPr lang="zh-CN" altLang="en-US"/>
          </a:p>
        </p:txBody>
      </p:sp>
      <p:sp>
        <p:nvSpPr>
          <p:cNvPr id="3" name="内容占位符 2"/>
          <p:cNvSpPr>
            <a:spLocks noGrp="1"/>
          </p:cNvSpPr>
          <p:nvPr>
            <p:ph idx="1"/>
          </p:nvPr>
        </p:nvSpPr>
        <p:spPr/>
        <p:txBody>
          <a:bodyPr/>
          <a:lstStyle/>
          <a:p>
            <a:r>
              <a:rPr lang="zh-CN" altLang="en-US" dirty="0"/>
              <a:t>通过预处理信息来达到更好的复杂度</a:t>
            </a:r>
            <a:endParaRPr lang="zh-CN" altLang="en-US" dirty="0"/>
          </a:p>
          <a:p>
            <a:r>
              <a:rPr lang="zh-CN" altLang="en-US" dirty="0"/>
              <a:t>功能为莫队算法的子集</a:t>
            </a:r>
            <a:endParaRPr lang="zh-CN" altLang="en-US" dirty="0"/>
          </a:p>
          <a:p>
            <a:r>
              <a:rPr lang="zh-CN" altLang="en-US" dirty="0"/>
              <a:t>也就是说除非强制在线，不然静态分块一定不如莫队</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endParaRPr lang="zh-CN"/>
          </a:p>
        </p:txBody>
      </p:sp>
      <p:sp>
        <p:nvSpPr>
          <p:cNvPr id="3" name="内容占位符 2"/>
          <p:cNvSpPr>
            <a:spLocks noGrp="1"/>
          </p:cNvSpPr>
          <p:nvPr>
            <p:ph idx="1"/>
          </p:nvPr>
        </p:nvSpPr>
        <p:spPr/>
        <p:txBody>
          <a:bodyPr/>
          <a:lstStyle/>
          <a:p>
            <a:r>
              <a:rPr lang="zh-CN" altLang="en-US" dirty="0"/>
              <a:t>给一个序列，每次查询一个区间的众数，强制在线</a:t>
            </a: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之前几个题属于带修改的动态分块，这个题就属于只带查询的静态分块了</a:t>
            </a:r>
            <a:endParaRPr lang="en-US" altLang="zh-CN" dirty="0"/>
          </a:p>
          <a:p>
            <a:r>
              <a:rPr lang="zh-CN" altLang="en-US" dirty="0"/>
              <a:t>如何合并信息？</a:t>
            </a:r>
            <a:endParaRPr lang="zh-CN" altLang="en-US" dirty="0"/>
          </a:p>
          <a:p>
            <a:r>
              <a:rPr lang="zh-CN" altLang="en-US" dirty="0"/>
              <a:t>对于众数有一个性质：</a:t>
            </a:r>
            <a:endParaRPr lang="zh-CN" altLang="en-US" dirty="0"/>
          </a:p>
          <a:p>
            <a:r>
              <a:rPr lang="zh-CN" altLang="en-US" dirty="0"/>
              <a:t>如果</a:t>
            </a:r>
            <a:r>
              <a:rPr lang="en-US" altLang="zh-CN" dirty="0"/>
              <a:t>x</a:t>
            </a:r>
            <a:r>
              <a:rPr lang="zh-CN" altLang="en-US" dirty="0"/>
              <a:t>是集合</a:t>
            </a:r>
            <a:r>
              <a:rPr lang="en-US" altLang="zh-CN" dirty="0"/>
              <a:t>A</a:t>
            </a:r>
            <a:r>
              <a:rPr lang="zh-CN" altLang="en-US" dirty="0"/>
              <a:t>里面的众数，我们往集合</a:t>
            </a:r>
            <a:r>
              <a:rPr lang="en-US" altLang="zh-CN" dirty="0"/>
              <a:t>A</a:t>
            </a:r>
            <a:r>
              <a:rPr lang="zh-CN" altLang="en-US" dirty="0"/>
              <a:t>里面加入集合</a:t>
            </a:r>
            <a:r>
              <a:rPr lang="en-US" altLang="zh-CN" dirty="0"/>
              <a:t>B</a:t>
            </a:r>
            <a:r>
              <a:rPr lang="zh-CN" altLang="en-US" dirty="0"/>
              <a:t>里面的所有数</a:t>
            </a:r>
            <a:endParaRPr lang="zh-CN" altLang="en-US" dirty="0"/>
          </a:p>
          <a:p>
            <a:r>
              <a:rPr lang="zh-CN" altLang="en-US" dirty="0"/>
              <a:t>现在新集合的众数只会是</a:t>
            </a:r>
            <a:r>
              <a:rPr lang="en-US" altLang="zh-CN" dirty="0"/>
              <a:t>x</a:t>
            </a:r>
            <a:r>
              <a:rPr lang="zh-CN" altLang="en-US" dirty="0"/>
              <a:t>或者集合</a:t>
            </a:r>
            <a:r>
              <a:rPr lang="en-US" altLang="zh-CN" dirty="0"/>
              <a:t>B</a:t>
            </a:r>
            <a:r>
              <a:rPr lang="zh-CN" altLang="en-US" dirty="0"/>
              <a:t>里面的数</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endParaRPr lang="zh-CN" altLang="en-US" dirty="0"/>
          </a:p>
          <a:p>
            <a:r>
              <a:rPr lang="zh-CN" altLang="en-US" dirty="0"/>
              <a:t>每次区间加的时候</a:t>
            </a:r>
            <a:endParaRPr lang="zh-CN" altLang="en-US" dirty="0"/>
          </a:p>
          <a:p>
            <a:r>
              <a:rPr lang="zh-CN" altLang="en-US" dirty="0"/>
              <a:t>整块可以打一个标记</a:t>
            </a:r>
            <a:endParaRPr lang="zh-CN" altLang="en-US" dirty="0"/>
          </a:p>
          <a:p>
            <a:r>
              <a:rPr lang="zh-CN" altLang="en-US" dirty="0"/>
              <a:t>零散块可以重构</a:t>
            </a:r>
            <a:endParaRPr lang="zh-CN" altLang="en-US" dirty="0"/>
          </a:p>
          <a:p>
            <a:endParaRPr lang="zh-CN" altLang="en-US" dirty="0"/>
          </a:p>
          <a:p>
            <a:r>
              <a:rPr lang="zh-CN" altLang="en-US" dirty="0"/>
              <a:t>每次查询的时候</a:t>
            </a:r>
            <a:endParaRPr lang="zh-CN" altLang="en-US" dirty="0"/>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endParaRPr lang="zh-CN" altLang="en-US" dirty="0"/>
          </a:p>
          <a:p>
            <a:r>
              <a:rPr lang="zh-CN" altLang="en-US" dirty="0"/>
              <a:t>则等价于查整块的排序后的数组里面小于</a:t>
            </a:r>
            <a:r>
              <a:rPr lang="en-US" altLang="zh-CN" dirty="0"/>
              <a:t>x-y</a:t>
            </a:r>
            <a:r>
              <a:rPr lang="zh-CN" altLang="en-US" dirty="0"/>
              <a:t>的数的个数</a:t>
            </a:r>
            <a:endParaRPr lang="zh-CN" altLang="en-US" dirty="0"/>
          </a:p>
          <a:p>
            <a:r>
              <a:rPr lang="zh-CN" altLang="en-US" dirty="0"/>
              <a:t>这个可以二分</a:t>
            </a:r>
            <a:endParaRPr lang="zh-CN" altLang="en-US" dirty="0"/>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序列上每隔根号个数放一个关键点</a:t>
            </a:r>
            <a:endParaRPr lang="zh-CN" altLang="en-US" dirty="0"/>
          </a:p>
          <a:p>
            <a:endParaRPr lang="zh-CN" altLang="en-US" dirty="0"/>
          </a:p>
          <a:p>
            <a:endParaRPr lang="zh-CN" altLang="en-US" dirty="0"/>
          </a:p>
          <a:p>
            <a:endParaRPr lang="zh-CN" altLang="en-US" dirty="0"/>
          </a:p>
          <a:p>
            <a:r>
              <a:rPr lang="zh-CN" altLang="en-US" dirty="0"/>
              <a:t>预处理每两个关键点之间的众数</a:t>
            </a:r>
            <a:endParaRPr lang="zh-CN" altLang="en-US" dirty="0"/>
          </a:p>
          <a:p>
            <a:r>
              <a:rPr lang="zh-CN" altLang="en-US" dirty="0"/>
              <a:t>这个可以以每个关键点为开头</a:t>
            </a:r>
            <a:r>
              <a:rPr lang="en-US" altLang="zh-CN" dirty="0"/>
              <a:t>for</a:t>
            </a:r>
            <a:r>
              <a:rPr lang="zh-CN" altLang="en-US" dirty="0"/>
              <a:t>一下序列实现</a:t>
            </a:r>
            <a:endParaRPr lang="zh-CN" altLang="en-US" dirty="0"/>
          </a:p>
        </p:txBody>
      </p:sp>
      <p:graphicFrame>
        <p:nvGraphicFramePr>
          <p:cNvPr id="6" name="对象 5"/>
          <p:cNvGraphicFramePr/>
          <p:nvPr/>
        </p:nvGraphicFramePr>
        <p:xfrm>
          <a:off x="538480" y="2365375"/>
          <a:ext cx="11115040" cy="1363345"/>
        </p:xfrm>
        <a:graphic>
          <a:graphicData uri="http://schemas.openxmlformats.org/presentationml/2006/ole">
            <mc:AlternateContent xmlns:mc="http://schemas.openxmlformats.org/markup-compatibility/2006">
              <mc:Choice xmlns:v="urn:schemas-microsoft-com:vml" Requires="v">
                <p:oleObj spid="_x0000_s17429" name="" r:id="rId1" imgW="11106150" imgH="1362075" progId="PBrush">
                  <p:embed/>
                </p:oleObj>
              </mc:Choice>
              <mc:Fallback>
                <p:oleObj name="" r:id="rId1" imgW="11106150" imgH="1362075" progId="PBrush">
                  <p:embed/>
                  <p:pic>
                    <p:nvPicPr>
                      <p:cNvPr id="0" name="图片 6" descr="image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80" y="2365375"/>
                        <a:ext cx="11115040" cy="13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查询的时候</a:t>
            </a:r>
            <a:endParaRPr lang="zh-CN" altLang="en-US"/>
          </a:p>
          <a:p>
            <a:r>
              <a:rPr lang="zh-CN" altLang="en-US"/>
              <a:t>我们已经预处理了黄色部分的众数了</a:t>
            </a:r>
            <a:endParaRPr lang="zh-CN" altLang="en-US"/>
          </a:p>
          <a:p>
            <a:r>
              <a:rPr lang="zh-CN" altLang="en-US"/>
              <a:t>只需要加入蓝色的点，蓝色的点只有</a:t>
            </a:r>
            <a:r>
              <a:rPr lang="en-US" altLang="zh-CN"/>
              <a:t>        </a:t>
            </a:r>
            <a:r>
              <a:rPr lang="zh-CN" altLang="en-US"/>
              <a:t>一个一个验证即可</a:t>
            </a:r>
            <a:endParaRPr lang="zh-CN" altLang="en-US"/>
          </a:p>
        </p:txBody>
      </p:sp>
      <p:graphicFrame>
        <p:nvGraphicFramePr>
          <p:cNvPr id="6" name="对象 5"/>
          <p:cNvGraphicFramePr/>
          <p:nvPr/>
        </p:nvGraphicFramePr>
        <p:xfrm>
          <a:off x="737870" y="3402965"/>
          <a:ext cx="10953115" cy="1658620"/>
        </p:xfrm>
        <a:graphic>
          <a:graphicData uri="http://schemas.openxmlformats.org/presentationml/2006/ole">
            <mc:AlternateContent xmlns:mc="http://schemas.openxmlformats.org/markup-compatibility/2006">
              <mc:Choice xmlns:v="urn:schemas-microsoft-com:vml" Requires="v">
                <p:oleObj spid="_x0000_s18472" name="" r:id="rId1" imgW="10944225" imgH="1657350" progId="Paint.Picture">
                  <p:embed/>
                </p:oleObj>
              </mc:Choice>
              <mc:Fallback>
                <p:oleObj name="" r:id="rId1" imgW="10944225" imgH="1657350" progId="Paint.Picture">
                  <p:embed/>
                  <p:pic>
                    <p:nvPicPr>
                      <p:cNvPr id="0" name="图片 6" descr="image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70" y="3402965"/>
                        <a:ext cx="1095311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p:nvPr/>
        </p:nvGraphicFramePr>
        <p:xfrm>
          <a:off x="6711315" y="2812415"/>
          <a:ext cx="814070" cy="481965"/>
        </p:xfrm>
        <a:graphic>
          <a:graphicData uri="http://schemas.openxmlformats.org/presentationml/2006/ole">
            <mc:AlternateContent xmlns:mc="http://schemas.openxmlformats.org/markup-compatibility/2006">
              <mc:Choice xmlns:v="urn:schemas-microsoft-com:vml" Requires="v">
                <p:oleObj spid="_x0000_s18473" name="" r:id="rId3" imgW="5791200" imgH="5181600" progId="Equation.3">
                  <p:embed/>
                </p:oleObj>
              </mc:Choice>
              <mc:Fallback>
                <p:oleObj name="" r:id="rId3" imgW="5791200" imgH="5181600" progId="Equation.3">
                  <p:embed/>
                  <p:pic>
                    <p:nvPicPr>
                      <p:cNvPr id="0" name="图片 5"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315" y="281241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normAutofit/>
          </a:bodyPr>
          <a:lstStyle/>
          <a:p>
            <a:r>
              <a:rPr lang="zh-CN" altLang="en-US" dirty="0"/>
              <a:t>验证的时候需要快速查询一个数在一个区间中出现次数</a:t>
            </a:r>
            <a:endParaRPr lang="zh-CN" altLang="en-US" dirty="0"/>
          </a:p>
          <a:p>
            <a:r>
              <a:rPr lang="zh-CN" altLang="en-US" dirty="0"/>
              <a:t>如果用可持久化</a:t>
            </a:r>
            <a:r>
              <a:rPr lang="en-US" altLang="zh-CN" dirty="0" err="1"/>
              <a:t>Trie</a:t>
            </a:r>
            <a:r>
              <a:rPr lang="zh-CN" altLang="en-US" dirty="0"/>
              <a:t>来维护，单次查询</a:t>
            </a:r>
            <a:r>
              <a:rPr lang="en-US" altLang="zh-CN" dirty="0"/>
              <a:t>O( </a:t>
            </a:r>
            <a:r>
              <a:rPr lang="en-US" altLang="zh-CN" dirty="0" err="1"/>
              <a:t>logn</a:t>
            </a:r>
            <a:r>
              <a:rPr lang="en-US" altLang="zh-CN" dirty="0"/>
              <a:t> )</a:t>
            </a:r>
            <a:endParaRPr lang="en-US" altLang="zh-CN" dirty="0"/>
          </a:p>
          <a:p>
            <a:r>
              <a:rPr lang="zh-CN" altLang="en-US" dirty="0"/>
              <a:t>总复杂度</a:t>
            </a:r>
            <a:r>
              <a:rPr lang="en-US" altLang="zh-CN" dirty="0"/>
              <a:t>O( </a:t>
            </a:r>
            <a:r>
              <a:rPr lang="en-US" altLang="zh-CN" dirty="0" err="1"/>
              <a:t>msqrt</a:t>
            </a:r>
            <a:r>
              <a:rPr lang="en-US" altLang="zh-CN" dirty="0"/>
              <a:t>( n )</a:t>
            </a:r>
            <a:r>
              <a:rPr lang="en-US" altLang="zh-CN" dirty="0" err="1"/>
              <a:t>logn</a:t>
            </a:r>
            <a:r>
              <a:rPr lang="en-US" altLang="zh-CN" dirty="0"/>
              <a:t> )</a:t>
            </a:r>
            <a:r>
              <a:rPr lang="zh-CN" altLang="en-US" dirty="0"/>
              <a:t>了</a:t>
            </a:r>
            <a:endParaRPr lang="zh-CN" altLang="en-US" dirty="0"/>
          </a:p>
          <a:p>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sym typeface="+mn-ea"/>
              </a:rPr>
              <a:t>注意到</a:t>
            </a:r>
            <a:endParaRPr lang="zh-CN" altLang="en-US" dirty="0"/>
          </a:p>
          <a:p>
            <a:r>
              <a:rPr lang="zh-CN" altLang="en-US" dirty="0">
                <a:sym typeface="+mn-ea"/>
              </a:rPr>
              <a:t>我们只需要支持一个可持久化的数据结构</a:t>
            </a:r>
            <a:endParaRPr lang="zh-CN" altLang="en-US" dirty="0"/>
          </a:p>
          <a:p>
            <a:r>
              <a:rPr lang="zh-CN" altLang="en-US" dirty="0">
                <a:sym typeface="+mn-ea"/>
              </a:rPr>
              <a:t>插入</a:t>
            </a:r>
            <a:r>
              <a:rPr lang="en-US" altLang="zh-CN" dirty="0">
                <a:sym typeface="+mn-ea"/>
              </a:rPr>
              <a:t>n</a:t>
            </a:r>
            <a:r>
              <a:rPr lang="zh-CN" altLang="en-US" dirty="0">
                <a:sym typeface="+mn-ea"/>
              </a:rPr>
              <a:t>次，查询</a:t>
            </a:r>
            <a:r>
              <a:rPr lang="en-US" altLang="zh-CN" dirty="0" err="1">
                <a:sym typeface="+mn-ea"/>
              </a:rPr>
              <a:t>msqrtn</a:t>
            </a:r>
            <a:r>
              <a:rPr lang="zh-CN" altLang="en-US" dirty="0">
                <a:sym typeface="+mn-ea"/>
              </a:rPr>
              <a:t>次</a:t>
            </a:r>
            <a:endParaRPr lang="zh-CN" altLang="en-US" dirty="0"/>
          </a:p>
          <a:p>
            <a:r>
              <a:rPr lang="zh-CN" altLang="en-US" dirty="0">
                <a:sym typeface="+mn-ea"/>
              </a:rPr>
              <a:t>这个可以利用根号平衡</a:t>
            </a:r>
            <a:endParaRPr lang="zh-CN" altLang="en-US" dirty="0"/>
          </a:p>
          <a:p>
            <a:r>
              <a:rPr lang="zh-CN" altLang="en-US" dirty="0">
                <a:sym typeface="+mn-ea"/>
              </a:rPr>
              <a:t>也就是说我们需要有一个可持久化的数据结构支持</a:t>
            </a:r>
            <a:endParaRPr lang="zh-CN" altLang="en-US" dirty="0"/>
          </a:p>
          <a:p>
            <a:r>
              <a:rPr lang="en-US" altLang="zh-CN" dirty="0">
                <a:sym typeface="+mn-ea"/>
              </a:rPr>
              <a:t>O( sqrt( n ) )</a:t>
            </a:r>
            <a:r>
              <a:rPr lang="zh-CN" altLang="en-US" dirty="0">
                <a:sym typeface="+mn-ea"/>
              </a:rPr>
              <a:t>插入，</a:t>
            </a:r>
            <a:r>
              <a:rPr lang="en-US" altLang="zh-CN" dirty="0">
                <a:sym typeface="+mn-ea"/>
              </a:rPr>
              <a:t>O( 1 )</a:t>
            </a:r>
            <a:r>
              <a:rPr lang="zh-CN" altLang="en-US" dirty="0">
                <a:sym typeface="+mn-ea"/>
              </a:rPr>
              <a:t>查询</a:t>
            </a:r>
            <a:endParaRPr lang="zh-CN" altLang="en-US" dirty="0"/>
          </a:p>
          <a:p>
            <a:endParaRPr lang="zh-CN" altLang="en-US" dirty="0"/>
          </a:p>
          <a:p>
            <a:r>
              <a:rPr lang="zh-CN" altLang="en-US" dirty="0"/>
              <a:t>显然可以利用可持久化块状树（可持久化值域分块）实现</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还有另一个做法</a:t>
            </a:r>
            <a:endParaRPr lang="zh-CN" altLang="en-US" dirty="0"/>
          </a:p>
          <a:p>
            <a:r>
              <a:rPr lang="zh-CN" altLang="en-US" dirty="0"/>
              <a:t>即维护每个值在前</a:t>
            </a:r>
            <a:r>
              <a:rPr lang="en-US" altLang="zh-CN" dirty="0" err="1"/>
              <a:t>i</a:t>
            </a:r>
            <a:r>
              <a:rPr lang="zh-CN" altLang="en-US" dirty="0"/>
              <a:t>个块中的出现次数</a:t>
            </a:r>
            <a:endParaRPr lang="zh-CN" altLang="en-US" dirty="0"/>
          </a:p>
          <a:p>
            <a:r>
              <a:rPr lang="zh-CN" altLang="en-US" dirty="0"/>
              <a:t>这个数在第</a:t>
            </a:r>
            <a:r>
              <a:rPr lang="en-US" altLang="zh-CN" dirty="0"/>
              <a:t>x</a:t>
            </a:r>
            <a:r>
              <a:rPr lang="zh-CN" altLang="en-US" dirty="0"/>
              <a:t>到第</a:t>
            </a:r>
            <a:r>
              <a:rPr lang="en-US" altLang="zh-CN" dirty="0"/>
              <a:t>y</a:t>
            </a:r>
            <a:r>
              <a:rPr lang="zh-CN" altLang="en-US" dirty="0"/>
              <a:t>个块中出现次数</a:t>
            </a:r>
            <a:endParaRPr lang="zh-CN" altLang="en-US" dirty="0"/>
          </a:p>
          <a:p>
            <a:r>
              <a:rPr lang="zh-CN" altLang="en-US" dirty="0"/>
              <a:t>即为在前</a:t>
            </a:r>
            <a:r>
              <a:rPr lang="en-US" altLang="zh-CN" dirty="0"/>
              <a:t>y</a:t>
            </a:r>
            <a:r>
              <a:rPr lang="zh-CN" altLang="en-US" dirty="0"/>
              <a:t>个块中的出现次数减去前</a:t>
            </a:r>
            <a:r>
              <a:rPr lang="en-US" altLang="zh-CN" dirty="0"/>
              <a:t>x-1</a:t>
            </a:r>
            <a:r>
              <a:rPr lang="zh-CN" altLang="en-US" dirty="0"/>
              <a:t>个块中的出现次数</a:t>
            </a:r>
            <a:endParaRPr lang="zh-CN" altLang="en-US" dirty="0"/>
          </a:p>
          <a:p>
            <a:r>
              <a:rPr lang="zh-CN" altLang="en-US" dirty="0"/>
              <a:t>每次先把零散加进去</a:t>
            </a:r>
            <a:endParaRPr lang="zh-CN" altLang="en-US" dirty="0"/>
          </a:p>
          <a:p>
            <a:r>
              <a:rPr lang="zh-CN" altLang="en-US" dirty="0"/>
              <a:t>这样就可以</a:t>
            </a:r>
            <a:r>
              <a:rPr lang="en-US" altLang="zh-CN" dirty="0"/>
              <a:t>O(1)</a:t>
            </a:r>
            <a:r>
              <a:rPr lang="zh-CN" altLang="en-US" dirty="0"/>
              <a:t>查询一个数在区间中出现次数了</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通过用这个</a:t>
            </a:r>
            <a:endParaRPr lang="zh-CN" altLang="en-US"/>
          </a:p>
          <a:p>
            <a:r>
              <a:rPr lang="zh-CN" altLang="en-US"/>
              <a:t>可以做到复杂度</a:t>
            </a:r>
            <a:endParaRPr lang="zh-CN" altLang="en-US"/>
          </a:p>
          <a:p>
            <a:r>
              <a:rPr lang="en-US" altLang="zh-CN"/>
              <a:t>O( nsqrt( m ) )</a:t>
            </a:r>
            <a:endParaRPr lang="en-US" altLang="zh-CN"/>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en-US" altLang="zh-CN" dirty="0"/>
          </a:p>
        </p:txBody>
      </p:sp>
      <p:sp>
        <p:nvSpPr>
          <p:cNvPr id="3" name="内容占位符 2"/>
          <p:cNvSpPr>
            <a:spLocks noGrp="1"/>
          </p:cNvSpPr>
          <p:nvPr>
            <p:ph idx="1"/>
          </p:nvPr>
        </p:nvSpPr>
        <p:spPr/>
        <p:txBody>
          <a:bodyPr/>
          <a:lstStyle/>
          <a:p>
            <a:r>
              <a:rPr lang="zh-CN" altLang="en-US" dirty="0"/>
              <a:t>这样的区间众数空间是</a:t>
            </a:r>
            <a:r>
              <a:rPr lang="en-US" altLang="zh-CN" dirty="0"/>
              <a:t>O( </a:t>
            </a:r>
            <a:r>
              <a:rPr lang="en-US" altLang="zh-CN" dirty="0" err="1"/>
              <a:t>nsqrt</a:t>
            </a:r>
            <a:r>
              <a:rPr lang="en-US" altLang="zh-CN" dirty="0"/>
              <a:t>(n) )</a:t>
            </a:r>
            <a:r>
              <a:rPr lang="zh-CN" altLang="en-US" dirty="0"/>
              <a:t>的</a:t>
            </a:r>
            <a:endParaRPr lang="zh-CN" altLang="en-US" dirty="0"/>
          </a:p>
          <a:p>
            <a:r>
              <a:rPr lang="zh-CN" altLang="en-US" dirty="0"/>
              <a:t>可以进行一次根号分治做到</a:t>
            </a:r>
            <a:r>
              <a:rPr lang="en-US" altLang="zh-CN" dirty="0"/>
              <a:t>O( n^1.25 )</a:t>
            </a:r>
            <a:endParaRPr lang="en-US" altLang="zh-CN" dirty="0"/>
          </a:p>
          <a:p>
            <a:r>
              <a:rPr lang="zh-CN" altLang="en-US" dirty="0"/>
              <a:t>还有个论文方法可以做到空间</a:t>
            </a:r>
            <a:r>
              <a:rPr lang="en-US" altLang="zh-CN" dirty="0"/>
              <a:t>O( n )</a:t>
            </a:r>
            <a:r>
              <a:rPr lang="zh-CN" altLang="en-US" dirty="0"/>
              <a:t>，而且基本上没常数</a:t>
            </a:r>
            <a:endParaRPr lang="zh-CN" altLang="en-US" dirty="0"/>
          </a:p>
          <a:p>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我们可以对每个值开个</a:t>
            </a:r>
            <a:r>
              <a:rPr lang="en-US" altLang="zh-CN" dirty="0"/>
              <a:t>vector</a:t>
            </a:r>
            <a:r>
              <a:rPr lang="zh-CN" altLang="en-US" dirty="0"/>
              <a:t>，记下每个位置在</a:t>
            </a:r>
            <a:r>
              <a:rPr lang="en-US" altLang="zh-CN" dirty="0"/>
              <a:t>vector</a:t>
            </a:r>
            <a:r>
              <a:rPr lang="zh-CN" altLang="en-US" dirty="0"/>
              <a:t>中的位置</a:t>
            </a:r>
            <a:endParaRPr lang="en-US" altLang="zh-CN" dirty="0"/>
          </a:p>
          <a:p>
            <a:r>
              <a:rPr lang="zh-CN" altLang="en-US" dirty="0"/>
              <a:t>可以发现，假设我们现在在</a:t>
            </a:r>
            <a:r>
              <a:rPr lang="en-US" altLang="zh-CN" dirty="0"/>
              <a:t>x</a:t>
            </a:r>
            <a:r>
              <a:rPr lang="zh-CN" altLang="en-US" dirty="0"/>
              <a:t>位置，我们目前众数出现次数为</a:t>
            </a:r>
            <a:r>
              <a:rPr lang="en-US" altLang="zh-CN" dirty="0"/>
              <a:t>y</a:t>
            </a:r>
            <a:r>
              <a:rPr lang="zh-CN" altLang="en-US" dirty="0"/>
              <a:t>，现在在从右往左边扫</a:t>
            </a:r>
            <a:endParaRPr lang="en-US" altLang="zh-CN" dirty="0"/>
          </a:p>
          <a:p>
            <a:r>
              <a:rPr lang="zh-CN" altLang="en-US" dirty="0"/>
              <a:t>那我们只需要</a:t>
            </a:r>
            <a:r>
              <a:rPr lang="en-US" altLang="zh-CN" dirty="0"/>
              <a:t>check</a:t>
            </a:r>
            <a:r>
              <a:rPr lang="zh-CN" altLang="en-US" dirty="0"/>
              <a:t>答案是否会增大</a:t>
            </a:r>
            <a:r>
              <a:rPr lang="en-US" altLang="zh-CN" dirty="0"/>
              <a:t>1</a:t>
            </a:r>
            <a:r>
              <a:rPr lang="zh-CN" altLang="en-US" dirty="0"/>
              <a:t>就可以了</a:t>
            </a:r>
            <a:endParaRPr lang="en-US" altLang="zh-CN" dirty="0"/>
          </a:p>
          <a:p>
            <a:r>
              <a:rPr lang="zh-CN" altLang="en-US" dirty="0"/>
              <a:t>那么就是</a:t>
            </a:r>
            <a:r>
              <a:rPr lang="en-US" altLang="zh-CN" dirty="0"/>
              <a:t>vector[ belong(x) + y ]</a:t>
            </a:r>
            <a:r>
              <a:rPr lang="zh-CN" altLang="en-US" dirty="0"/>
              <a:t>这个位置在不在区间</a:t>
            </a:r>
            <a:r>
              <a:rPr lang="en-US" altLang="zh-CN" dirty="0"/>
              <a:t>[</a:t>
            </a:r>
            <a:r>
              <a:rPr lang="en-US" altLang="zh-CN" dirty="0" err="1"/>
              <a:t>l,r</a:t>
            </a:r>
            <a:r>
              <a:rPr lang="en-US" altLang="zh-CN" dirty="0"/>
              <a:t>]</a:t>
            </a:r>
            <a:r>
              <a:rPr lang="zh-CN" altLang="en-US" dirty="0"/>
              <a:t>内部</a:t>
            </a:r>
            <a:endParaRPr lang="en-US" altLang="zh-CN" dirty="0"/>
          </a:p>
          <a:p>
            <a:r>
              <a:rPr lang="zh-CN" altLang="en-US" dirty="0"/>
              <a:t>这个我们可以</a:t>
            </a:r>
            <a:r>
              <a:rPr lang="en-US" altLang="zh-CN" dirty="0"/>
              <a:t>O( 1 )</a:t>
            </a:r>
            <a:r>
              <a:rPr lang="zh-CN" altLang="en-US" dirty="0"/>
              <a:t>找到，所以可以</a:t>
            </a:r>
            <a:r>
              <a:rPr lang="en-US" altLang="zh-CN" dirty="0"/>
              <a:t>O( 1 )</a:t>
            </a:r>
            <a:r>
              <a:rPr lang="zh-CN" altLang="en-US" dirty="0"/>
              <a:t>拓展</a:t>
            </a:r>
            <a:endParaRPr lang="en-US" altLang="zh-CN" dirty="0"/>
          </a:p>
          <a:p>
            <a:r>
              <a:rPr lang="zh-CN" altLang="en-US" dirty="0"/>
              <a:t>这样达成了线性空间</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离线存在</a:t>
            </a:r>
            <a:r>
              <a:rPr lang="en-US" altLang="zh-CN" dirty="0"/>
              <a:t>O( n^1.48541 )</a:t>
            </a:r>
            <a:r>
              <a:rPr lang="zh-CN" altLang="en-US" dirty="0"/>
              <a:t>的算法，基于对</a:t>
            </a:r>
            <a:r>
              <a:rPr lang="en-US" altLang="zh-CN" dirty="0"/>
              <a:t>max-plus</a:t>
            </a:r>
            <a:r>
              <a:rPr lang="zh-CN" altLang="en-US" dirty="0"/>
              <a:t>形式的稀疏矩阵乘法的优化，</a:t>
            </a:r>
            <a:r>
              <a:rPr lang="en-US" altLang="zh-CN" dirty="0"/>
              <a:t>not practical</a:t>
            </a: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强制在线，查询区间逆序对</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dirty="0">
                <a:sym typeface="+mn-ea"/>
              </a:rPr>
              <a:t>设有</a:t>
            </a:r>
            <a:r>
              <a:rPr lang="en-US" altLang="zh-CN" dirty="0">
                <a:sym typeface="+mn-ea"/>
              </a:rPr>
              <a:t>x</a:t>
            </a:r>
            <a:r>
              <a:rPr lang="zh-CN" altLang="en-US" dirty="0">
                <a:sym typeface="+mn-ea"/>
              </a:rPr>
              <a:t>个块</a:t>
            </a:r>
            <a:endParaRPr lang="zh-CN" altLang="en-US" dirty="0"/>
          </a:p>
          <a:p>
            <a:r>
              <a:rPr lang="zh-CN" altLang="en-US" dirty="0">
                <a:sym typeface="+mn-ea"/>
              </a:rPr>
              <a:t>查询复杂度：</a:t>
            </a:r>
            <a:endParaRPr lang="zh-CN" altLang="en-US" dirty="0"/>
          </a:p>
          <a:p>
            <a:r>
              <a:rPr lang="zh-CN" altLang="en-US" dirty="0">
                <a:sym typeface="+mn-ea"/>
              </a:rPr>
              <a:t>整块</a:t>
            </a:r>
            <a:r>
              <a:rPr lang="en-US" altLang="zh-CN" dirty="0">
                <a:sym typeface="+mn-ea"/>
              </a:rPr>
              <a:t>O( log(n / x) ) * x</a:t>
            </a:r>
            <a:endParaRPr lang="en-US" altLang="zh-CN" dirty="0"/>
          </a:p>
          <a:p>
            <a:r>
              <a:rPr lang="zh-CN" altLang="en-US" dirty="0">
                <a:sym typeface="+mn-ea"/>
              </a:rPr>
              <a:t>零散块</a:t>
            </a:r>
            <a:r>
              <a:rPr lang="en-US" altLang="zh-CN" dirty="0">
                <a:sym typeface="+mn-ea"/>
              </a:rPr>
              <a:t>O( n / x )</a:t>
            </a:r>
            <a:endParaRPr lang="en-US" altLang="zh-CN" dirty="0"/>
          </a:p>
          <a:p>
            <a:r>
              <a:rPr lang="zh-CN" altLang="en-US" dirty="0">
                <a:sym typeface="+mn-ea"/>
              </a:rPr>
              <a:t>修改复杂度：</a:t>
            </a:r>
            <a:endParaRPr lang="zh-CN" altLang="en-US" dirty="0"/>
          </a:p>
          <a:p>
            <a:r>
              <a:rPr lang="zh-CN" altLang="en-US" dirty="0">
                <a:sym typeface="+mn-ea"/>
              </a:rPr>
              <a:t>整块</a:t>
            </a:r>
            <a:r>
              <a:rPr lang="en-US" altLang="zh-CN" dirty="0">
                <a:sym typeface="+mn-ea"/>
              </a:rPr>
              <a:t>O( 1 )</a:t>
            </a:r>
            <a:endParaRPr lang="en-US" altLang="zh-CN" dirty="0"/>
          </a:p>
          <a:p>
            <a:r>
              <a:rPr lang="zh-CN" altLang="en-US" dirty="0">
                <a:sym typeface="+mn-ea"/>
              </a:rPr>
              <a:t>零散块</a:t>
            </a:r>
            <a:r>
              <a:rPr lang="en-US" altLang="zh-CN" dirty="0">
                <a:sym typeface="+mn-ea"/>
              </a:rPr>
              <a:t>O( n / x ) </a:t>
            </a:r>
            <a:r>
              <a:rPr lang="zh-CN" altLang="en-US" dirty="0">
                <a:sym typeface="+mn-ea"/>
              </a:rPr>
              <a:t>（重构的时候用归并）</a:t>
            </a:r>
            <a:endParaRPr lang="zh-CN" altLang="en-US" dirty="0">
              <a:sym typeface="+mn-ea"/>
            </a:endParaRPr>
          </a:p>
          <a:p>
            <a:r>
              <a:rPr lang="zh-CN" altLang="en-US" dirty="0">
                <a:sym typeface="+mn-ea"/>
              </a:rPr>
              <a:t>按照根号平衡算一算可以发现</a:t>
            </a:r>
            <a:endParaRPr lang="zh-CN" altLang="en-US" dirty="0">
              <a:sym typeface="+mn-ea"/>
            </a:endParaRPr>
          </a:p>
          <a:p>
            <a:r>
              <a:rPr lang="zh-CN" altLang="en-US" dirty="0">
                <a:sym typeface="+mn-ea"/>
              </a:rPr>
              <a:t>总复杂度</a:t>
            </a:r>
            <a:r>
              <a:rPr lang="en-US" altLang="zh-CN" dirty="0">
                <a:sym typeface="+mn-ea"/>
              </a:rPr>
              <a:t>O( </a:t>
            </a:r>
            <a:r>
              <a:rPr lang="en-US" altLang="zh-CN" dirty="0" err="1">
                <a:sym typeface="+mn-ea"/>
              </a:rPr>
              <a:t>msqrt</a:t>
            </a:r>
            <a:r>
              <a:rPr lang="en-US" altLang="zh-CN" dirty="0">
                <a:sym typeface="+mn-ea"/>
              </a:rPr>
              <a:t>( </a:t>
            </a:r>
            <a:r>
              <a:rPr lang="en-US" altLang="zh-CN" dirty="0" err="1">
                <a:sym typeface="+mn-ea"/>
              </a:rPr>
              <a:t>nlogn</a:t>
            </a:r>
            <a:r>
              <a:rPr lang="en-US" altLang="zh-CN" dirty="0">
                <a:sym typeface="+mn-ea"/>
              </a:rPr>
              <a:t> ) )</a:t>
            </a:r>
            <a:endParaRPr lang="en-US" altLang="zh-CN" dirty="0">
              <a:sym typeface="+mn-ea"/>
            </a:endParaRPr>
          </a:p>
          <a:p>
            <a:r>
              <a:rPr lang="zh-CN" altLang="en-US" dirty="0">
                <a:sym typeface="+mn-ea"/>
              </a:rPr>
              <a:t>此时块大小为</a:t>
            </a:r>
            <a:r>
              <a:rPr lang="en-US" altLang="zh-CN" dirty="0">
                <a:sym typeface="+mn-ea"/>
              </a:rPr>
              <a:t>sqrt( </a:t>
            </a:r>
            <a:r>
              <a:rPr lang="en-US" altLang="zh-CN" dirty="0" err="1">
                <a:sym typeface="+mn-ea"/>
              </a:rPr>
              <a:t>nlogn</a:t>
            </a:r>
            <a:r>
              <a:rPr lang="en-US" altLang="zh-CN" dirty="0">
                <a:sym typeface="+mn-ea"/>
              </a:rPr>
              <a:t> )</a:t>
            </a:r>
            <a:endParaRPr lang="en-US" altLang="zh-CN" dirty="0">
              <a:sym typeface="+mn-ea"/>
            </a:endParaRPr>
          </a:p>
          <a:p>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t>主要思想还是通过差分和归并来优化复杂度</a:t>
            </a:r>
            <a:endParaRPr lang="zh-CN" altLang="en-US"/>
          </a:p>
          <a:p>
            <a:r>
              <a:rPr lang="zh-CN" altLang="en-US"/>
              <a:t>考虑把序列分成</a:t>
            </a:r>
            <a:r>
              <a:rPr lang="en-US" altLang="zh-CN"/>
              <a:t>sqrtn</a:t>
            </a:r>
            <a:r>
              <a:rPr lang="zh-CN" altLang="en-US"/>
              <a:t>块</a:t>
            </a:r>
            <a:endParaRPr lang="zh-CN" altLang="en-US"/>
          </a:p>
          <a:p>
            <a:r>
              <a:rPr lang="zh-CN" altLang="en-US"/>
              <a:t>预处理任意两个关键点之间的信息</a:t>
            </a:r>
            <a:endParaRPr lang="zh-CN" altLang="en-US"/>
          </a:p>
          <a:p>
            <a:endParaRPr lang="zh-CN"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查询答案的时候：</a:t>
            </a:r>
            <a:endParaRPr lang="zh-CN" altLang="en-US"/>
          </a:p>
          <a:p>
            <a:r>
              <a:rPr lang="zh-CN" altLang="en-US"/>
              <a:t>答案为</a:t>
            </a:r>
            <a:r>
              <a:rPr lang="en-US" altLang="zh-CN"/>
              <a:t>l</a:t>
            </a:r>
            <a:r>
              <a:rPr lang="zh-CN" altLang="en-US"/>
              <a:t>和</a:t>
            </a:r>
            <a:r>
              <a:rPr lang="en-US" altLang="zh-CN"/>
              <a:t>r</a:t>
            </a:r>
            <a:r>
              <a:rPr lang="zh-CN" altLang="en-US"/>
              <a:t>整块内的贡献</a:t>
            </a:r>
            <a:endParaRPr lang="zh-CN" altLang="en-US"/>
          </a:p>
          <a:p>
            <a:r>
              <a:rPr lang="zh-CN" altLang="en-US"/>
              <a:t>加上两个零散块对整块块内贡献</a:t>
            </a:r>
            <a:endParaRPr lang="zh-CN" altLang="en-US"/>
          </a:p>
          <a:p>
            <a:r>
              <a:rPr lang="zh-CN" altLang="en-US"/>
              <a:t>加上零散块之间贡献</a:t>
            </a:r>
            <a:endParaRPr lang="zh-CN" altLang="en-US"/>
          </a:p>
          <a:p>
            <a:r>
              <a:rPr lang="zh-CN" altLang="en-US"/>
              <a:t>红色为整块内贡献</a:t>
            </a:r>
            <a:endParaRPr lang="zh-CN" altLang="en-US"/>
          </a:p>
          <a:p>
            <a:r>
              <a:rPr lang="zh-CN" altLang="en-US"/>
              <a:t>绿色为两个零散块对整块贡献</a:t>
            </a:r>
            <a:endParaRPr lang="zh-CN" altLang="en-US"/>
          </a:p>
          <a:p>
            <a:r>
              <a:rPr lang="zh-CN" altLang="en-US"/>
              <a:t>黄色为零散块间贡献</a:t>
            </a:r>
            <a:endParaRPr lang="en-US" altLang="zh-CN"/>
          </a:p>
        </p:txBody>
      </p:sp>
      <p:graphicFrame>
        <p:nvGraphicFramePr>
          <p:cNvPr id="6" name="对象 5"/>
          <p:cNvGraphicFramePr/>
          <p:nvPr/>
        </p:nvGraphicFramePr>
        <p:xfrm>
          <a:off x="6774815" y="1391285"/>
          <a:ext cx="4960620" cy="5002530"/>
        </p:xfrm>
        <a:graphic>
          <a:graphicData uri="http://schemas.openxmlformats.org/presentationml/2006/ole">
            <mc:AlternateContent xmlns:mc="http://schemas.openxmlformats.org/markup-compatibility/2006">
              <mc:Choice xmlns:v="urn:schemas-microsoft-com:vml" Requires="v">
                <p:oleObj spid="_x0000_s19477" name="" r:id="rId1" imgW="8982075" imgH="9058275" progId="Paint.Picture">
                  <p:embed/>
                </p:oleObj>
              </mc:Choice>
              <mc:Fallback>
                <p:oleObj name="" r:id="rId1" imgW="8982075" imgH="9058275" progId="Paint.Picture">
                  <p:embed/>
                  <p:pic>
                    <p:nvPicPr>
                      <p:cNvPr id="0" name="图片 6" descr="image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815" y="1391285"/>
                        <a:ext cx="4960620" cy="5002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dirty="0">
                <a:sym typeface="+mn-ea"/>
              </a:rPr>
              <a:t>设</a:t>
            </a:r>
            <a:r>
              <a:rPr lang="en-US" altLang="zh-CN" dirty="0">
                <a:sym typeface="+mn-ea"/>
              </a:rPr>
              <a:t>f(</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到第</a:t>
            </a:r>
            <a:r>
              <a:rPr lang="en-US" altLang="zh-CN" dirty="0">
                <a:sym typeface="+mn-ea"/>
              </a:rPr>
              <a:t>r</a:t>
            </a:r>
            <a:r>
              <a:rPr lang="zh-CN" altLang="en-US" dirty="0">
                <a:sym typeface="+mn-ea"/>
              </a:rPr>
              <a:t>个块之间的逆序对个数</a:t>
            </a:r>
            <a:endParaRPr lang="zh-CN" altLang="en-US" dirty="0"/>
          </a:p>
          <a:p>
            <a:r>
              <a:rPr lang="zh-CN" altLang="en-US" dirty="0">
                <a:sym typeface="+mn-ea"/>
              </a:rPr>
              <a:t>设</a:t>
            </a:r>
            <a:r>
              <a:rPr lang="en-US" altLang="zh-CN" dirty="0">
                <a:sym typeface="+mn-ea"/>
              </a:rPr>
              <a:t>g(</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个块中任选一个数</a:t>
            </a:r>
            <a:r>
              <a:rPr lang="en-US" altLang="zh-CN" dirty="0">
                <a:sym typeface="+mn-ea"/>
              </a:rPr>
              <a:t>x</a:t>
            </a:r>
            <a:r>
              <a:rPr lang="zh-CN" altLang="en-US" dirty="0">
                <a:sym typeface="+mn-ea"/>
              </a:rPr>
              <a:t>，第</a:t>
            </a:r>
            <a:r>
              <a:rPr lang="en-US" altLang="zh-CN" dirty="0">
                <a:sym typeface="+mn-ea"/>
              </a:rPr>
              <a:t>r</a:t>
            </a:r>
            <a:r>
              <a:rPr lang="zh-CN" altLang="en-US" dirty="0">
                <a:sym typeface="+mn-ea"/>
              </a:rPr>
              <a:t>个块中任选一个数</a:t>
            </a:r>
            <a:r>
              <a:rPr lang="en-US" altLang="zh-CN" dirty="0">
                <a:sym typeface="+mn-ea"/>
              </a:rPr>
              <a:t>y</a:t>
            </a:r>
            <a:r>
              <a:rPr lang="zh-CN" altLang="en-US" dirty="0">
                <a:sym typeface="+mn-ea"/>
              </a:rPr>
              <a:t>，</a:t>
            </a:r>
            <a:endParaRPr lang="zh-CN" altLang="en-US" dirty="0"/>
          </a:p>
          <a:p>
            <a:r>
              <a:rPr lang="zh-CN" altLang="en-US" dirty="0">
                <a:sym typeface="+mn-ea"/>
              </a:rPr>
              <a:t>如果</a:t>
            </a:r>
            <a:r>
              <a:rPr lang="en-US" altLang="zh-CN" dirty="0">
                <a:sym typeface="+mn-ea"/>
              </a:rPr>
              <a:t>x&gt;y</a:t>
            </a:r>
            <a:r>
              <a:rPr lang="zh-CN" altLang="en-US" dirty="0">
                <a:sym typeface="+mn-ea"/>
              </a:rPr>
              <a:t>则</a:t>
            </a:r>
            <a:r>
              <a:rPr lang="en-US" altLang="zh-CN" dirty="0" err="1">
                <a:sym typeface="+mn-ea"/>
              </a:rPr>
              <a:t>ans</a:t>
            </a:r>
            <a:r>
              <a:rPr lang="en-US" altLang="zh-CN" dirty="0">
                <a:sym typeface="+mn-ea"/>
              </a:rPr>
              <a:t>++</a:t>
            </a:r>
            <a:endParaRPr lang="en-US" altLang="zh-CN" dirty="0"/>
          </a:p>
          <a:p>
            <a:r>
              <a:rPr lang="zh-CN" altLang="en-US" dirty="0">
                <a:sym typeface="+mn-ea"/>
              </a:rPr>
              <a:t>即第</a:t>
            </a:r>
            <a:r>
              <a:rPr lang="en-US" altLang="zh-CN" dirty="0">
                <a:sym typeface="+mn-ea"/>
              </a:rPr>
              <a:t>l</a:t>
            </a:r>
            <a:r>
              <a:rPr lang="zh-CN" altLang="en-US" dirty="0">
                <a:sym typeface="+mn-ea"/>
              </a:rPr>
              <a:t>个块与第</a:t>
            </a:r>
            <a:r>
              <a:rPr lang="en-US" altLang="zh-CN" dirty="0">
                <a:sym typeface="+mn-ea"/>
              </a:rPr>
              <a:t>r</a:t>
            </a:r>
            <a:r>
              <a:rPr lang="zh-CN" altLang="en-US" dirty="0">
                <a:sym typeface="+mn-ea"/>
              </a:rPr>
              <a:t>个块可以造成的贡献</a:t>
            </a:r>
            <a:endParaRPr lang="zh-CN" altLang="en-US" dirty="0">
              <a:sym typeface="+mn-ea"/>
            </a:endParaRPr>
          </a:p>
          <a:p>
            <a:endParaRPr lang="zh-CN" altLang="en-US" dirty="0"/>
          </a:p>
          <a:p>
            <a:r>
              <a:rPr lang="zh-CN" altLang="en-US" dirty="0"/>
              <a:t>差分，可得</a:t>
            </a:r>
            <a:r>
              <a:rPr lang="en-US" altLang="zh-CN" dirty="0"/>
              <a:t>f(</a:t>
            </a:r>
            <a:r>
              <a:rPr lang="en-US" altLang="zh-CN" dirty="0" err="1"/>
              <a:t>l,r</a:t>
            </a:r>
            <a:r>
              <a:rPr lang="en-US" altLang="zh-CN" dirty="0"/>
              <a:t>)=f(l+1,r)+f(l,r-1)-f(l+1,r-1)+g(</a:t>
            </a:r>
            <a:r>
              <a:rPr lang="en-US" altLang="zh-CN" dirty="0" err="1"/>
              <a:t>l,r</a:t>
            </a:r>
            <a:r>
              <a:rPr lang="en-US" altLang="zh-CN" dirty="0"/>
              <a:t>)</a:t>
            </a:r>
            <a:endParaRPr lang="en-US" altLang="zh-CN" dirty="0"/>
          </a:p>
          <a:p>
            <a:r>
              <a:rPr lang="en-US" altLang="zh-CN" dirty="0"/>
              <a:t>g(</a:t>
            </a:r>
            <a:r>
              <a:rPr lang="en-US" altLang="zh-CN" dirty="0" err="1"/>
              <a:t>l,r</a:t>
            </a:r>
            <a:r>
              <a:rPr lang="en-US" altLang="zh-CN" dirty="0"/>
              <a:t>)</a:t>
            </a:r>
            <a:r>
              <a:rPr lang="zh-CN" altLang="en-US" dirty="0"/>
              <a:t>即对于</a:t>
            </a:r>
            <a:r>
              <a:rPr lang="en-US" altLang="zh-CN" dirty="0"/>
              <a:t>l</a:t>
            </a:r>
            <a:r>
              <a:rPr lang="zh-CN" altLang="en-US" dirty="0"/>
              <a:t>中每个数查询</a:t>
            </a:r>
            <a:r>
              <a:rPr lang="en-US" altLang="zh-CN" dirty="0"/>
              <a:t>r</a:t>
            </a:r>
            <a:r>
              <a:rPr lang="zh-CN" altLang="en-US" dirty="0"/>
              <a:t>中大于其的数个数</a:t>
            </a:r>
            <a:endParaRPr lang="zh-CN" altLang="en-US" dirty="0"/>
          </a:p>
          <a:p>
            <a:r>
              <a:rPr lang="zh-CN" altLang="en-US" dirty="0"/>
              <a:t>这个可以归并实现</a:t>
            </a:r>
            <a:endParaRPr lang="zh-CN" altLang="en-US" dirty="0"/>
          </a:p>
          <a:p>
            <a:r>
              <a:rPr lang="zh-CN" altLang="en-US" dirty="0"/>
              <a:t>这部分总复杂度</a:t>
            </a:r>
            <a:r>
              <a:rPr lang="en-US" altLang="zh-CN" dirty="0"/>
              <a:t>O( sqrt(n) * sqrt(n) * sqrt(n) ) = O( </a:t>
            </a:r>
            <a:r>
              <a:rPr lang="en-US" altLang="zh-CN" dirty="0" err="1"/>
              <a:t>nsqrt</a:t>
            </a:r>
            <a:r>
              <a:rPr lang="en-US" altLang="zh-CN" dirty="0"/>
              <a:t>(n) )</a:t>
            </a:r>
            <a:endParaRPr lang="en-US" altLang="zh-C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6" name="内容占位符 5"/>
          <p:cNvSpPr>
            <a:spLocks noGrp="1"/>
          </p:cNvSpPr>
          <p:nvPr>
            <p:ph idx="1"/>
          </p:nvPr>
        </p:nvSpPr>
        <p:spPr/>
        <p:txBody>
          <a:bodyPr/>
          <a:lstStyle/>
          <a:p>
            <a:endParaRPr lang="zh-CN" altLang="en-US"/>
          </a:p>
        </p:txBody>
      </p:sp>
      <p:graphicFrame>
        <p:nvGraphicFramePr>
          <p:cNvPr id="7" name="对象 6"/>
          <p:cNvGraphicFramePr/>
          <p:nvPr/>
        </p:nvGraphicFramePr>
        <p:xfrm>
          <a:off x="3092450" y="1691005"/>
          <a:ext cx="6007100" cy="4351655"/>
        </p:xfrm>
        <a:graphic>
          <a:graphicData uri="http://schemas.openxmlformats.org/presentationml/2006/ole">
            <mc:AlternateContent xmlns:mc="http://schemas.openxmlformats.org/markup-compatibility/2006">
              <mc:Choice xmlns:v="urn:schemas-microsoft-com:vml" Requires="v">
                <p:oleObj spid="_x0000_s20501" name="" r:id="rId1" imgW="7534275" imgH="5457825" progId="Paint.Picture">
                  <p:embed/>
                </p:oleObj>
              </mc:Choice>
              <mc:Fallback>
                <p:oleObj name="" r:id="rId1" imgW="7534275" imgH="5457825" progId="Paint.Picture">
                  <p:embed/>
                  <p:pic>
                    <p:nvPicPr>
                      <p:cNvPr id="0" name="图片 4" descr="image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50" y="1691005"/>
                        <a:ext cx="6007100" cy="4351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零散块对整块的贡献可以差分</a:t>
            </a:r>
            <a:endParaRPr lang="zh-CN" altLang="en-US" dirty="0"/>
          </a:p>
          <a:p>
            <a:r>
              <a:rPr lang="zh-CN" altLang="en-US" dirty="0"/>
              <a:t>即预处理出零散块对前</a:t>
            </a:r>
            <a:r>
              <a:rPr lang="en-US" altLang="zh-CN" dirty="0" err="1"/>
              <a:t>i</a:t>
            </a:r>
            <a:r>
              <a:rPr lang="zh-CN" altLang="en-US" dirty="0"/>
              <a:t>个整块的贡献</a:t>
            </a:r>
            <a:endParaRPr lang="zh-CN" altLang="en-US" dirty="0"/>
          </a:p>
          <a:p>
            <a:r>
              <a:rPr lang="zh-CN" altLang="en-US" dirty="0"/>
              <a:t>于是对</a:t>
            </a:r>
            <a:r>
              <a:rPr lang="en-US" altLang="zh-CN" dirty="0"/>
              <a:t>[</a:t>
            </a:r>
            <a:r>
              <a:rPr lang="en-US" altLang="zh-CN" dirty="0" err="1"/>
              <a:t>l,r</a:t>
            </a:r>
            <a:r>
              <a:rPr lang="en-US" altLang="zh-CN" dirty="0"/>
              <a:t>]</a:t>
            </a:r>
            <a:r>
              <a:rPr lang="zh-CN" altLang="en-US" dirty="0"/>
              <a:t>这些整块的贡献即</a:t>
            </a:r>
            <a:r>
              <a:rPr lang="en-US" altLang="zh-CN" dirty="0"/>
              <a:t>pre[r] - pre[l-1]</a:t>
            </a:r>
            <a:endParaRPr lang="en-US" altLang="zh-CN" dirty="0"/>
          </a:p>
          <a:p>
            <a:r>
              <a:rPr lang="zh-CN" altLang="en-US" dirty="0"/>
              <a:t>考虑到零散块最多只有</a:t>
            </a:r>
            <a:r>
              <a:rPr lang="en-US" altLang="zh-CN" dirty="0"/>
              <a:t>O( n )</a:t>
            </a:r>
            <a:r>
              <a:rPr lang="zh-CN" altLang="en-US" dirty="0"/>
              <a:t>种</a:t>
            </a:r>
            <a:endParaRPr lang="zh-CN" altLang="en-US" dirty="0"/>
          </a:p>
          <a:p>
            <a:r>
              <a:rPr lang="zh-CN" altLang="en-US" dirty="0"/>
              <a:t>整块有</a:t>
            </a:r>
            <a:r>
              <a:rPr lang="en-US" altLang="zh-CN" dirty="0"/>
              <a:t>O( sqrt(n) )</a:t>
            </a:r>
            <a:r>
              <a:rPr lang="zh-CN" altLang="en-US" dirty="0"/>
              <a:t>个</a:t>
            </a:r>
            <a:endParaRPr lang="zh-CN" altLang="en-US" dirty="0"/>
          </a:p>
          <a:p>
            <a:r>
              <a:rPr lang="zh-CN" altLang="en-US" dirty="0"/>
              <a:t>于是复杂度</a:t>
            </a:r>
            <a:r>
              <a:rPr lang="en-US" altLang="zh-CN" dirty="0"/>
              <a:t>O( (</a:t>
            </a:r>
            <a:r>
              <a:rPr lang="en-US" altLang="zh-CN" dirty="0" err="1"/>
              <a:t>n+m</a:t>
            </a:r>
            <a:r>
              <a:rPr lang="en-US" altLang="zh-CN" dirty="0"/>
              <a:t>)sqrt( n ) )</a:t>
            </a:r>
            <a:endParaRPr lang="en-US" altLang="zh-CN"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零散块对零散块的贡献可以归并得到</a:t>
            </a:r>
            <a:endParaRPr lang="zh-CN" altLang="en-US" dirty="0"/>
          </a:p>
          <a:p>
            <a:r>
              <a:rPr lang="en-US" altLang="zh-CN" dirty="0"/>
              <a:t>O( sqrt( n ) )</a:t>
            </a:r>
            <a:endParaRPr lang="en-US" altLang="zh-CN" dirty="0"/>
          </a:p>
          <a:p>
            <a:r>
              <a:rPr lang="zh-CN" altLang="en-US" dirty="0"/>
              <a:t>总复杂度</a:t>
            </a:r>
            <a:r>
              <a:rPr lang="en-US" altLang="zh-CN" dirty="0"/>
              <a:t>O( </a:t>
            </a:r>
            <a:r>
              <a:rPr lang="en-US" altLang="zh-CN" dirty="0" err="1"/>
              <a:t>nsqrt</a:t>
            </a:r>
            <a:r>
              <a:rPr lang="en-US" altLang="zh-CN" dirty="0"/>
              <a:t>( n ) + </a:t>
            </a:r>
            <a:r>
              <a:rPr lang="en-US" altLang="zh-CN" dirty="0" err="1"/>
              <a:t>msqrt</a:t>
            </a:r>
            <a:r>
              <a:rPr lang="en-US" altLang="zh-CN" dirty="0"/>
              <a:t>( n ) )</a:t>
            </a:r>
            <a:br>
              <a:rPr lang="en-US" altLang="zh-CN" dirty="0"/>
            </a:br>
            <a:endParaRPr lang="en-US" altLang="zh-CN" dirty="0"/>
          </a:p>
          <a:p>
            <a:r>
              <a:rPr lang="zh-CN" altLang="en-US" dirty="0"/>
              <a:t>常数较大</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a:sym typeface="+mn-ea"/>
              </a:rPr>
              <a:t>强制在线，序列，多次查询一个区间</a:t>
            </a:r>
            <a:r>
              <a:rPr lang="en-US" altLang="zh-CN">
                <a:sym typeface="+mn-ea"/>
              </a:rPr>
              <a:t>[l,r]</a:t>
            </a:r>
            <a:r>
              <a:rPr lang="zh-CN" altLang="en-US">
                <a:sym typeface="+mn-ea"/>
              </a:rPr>
              <a:t>内</a:t>
            </a:r>
            <a:endParaRPr lang="zh-CN" altLang="en-US"/>
          </a:p>
          <a:p>
            <a:r>
              <a:rPr lang="zh-CN" altLang="en-US">
                <a:sym typeface="+mn-ea"/>
              </a:rPr>
              <a:t>最小的</a:t>
            </a:r>
            <a:r>
              <a:rPr lang="en-US" altLang="zh-CN">
                <a:sym typeface="+mn-ea"/>
              </a:rPr>
              <a:t>|ai-aj| , l &lt;= i , j &lt;= r</a:t>
            </a:r>
            <a:endParaRPr lang="en-US" altLang="zh-CN"/>
          </a:p>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fontScale="92500" lnSpcReduction="20000"/>
          </a:bodyPr>
          <a:lstStyle/>
          <a:p>
            <a:r>
              <a:rPr lang="zh-CN" altLang="en-US"/>
              <a:t>还是用刚刚的方法</a:t>
            </a:r>
            <a:endParaRPr lang="zh-CN" altLang="en-US"/>
          </a:p>
          <a:p>
            <a:r>
              <a:rPr lang="zh-CN" altLang="en-US"/>
              <a:t>可以</a:t>
            </a:r>
            <a:r>
              <a:rPr lang="en-US" altLang="zh-CN"/>
              <a:t>O( nsqrt( n ) )</a:t>
            </a:r>
            <a:r>
              <a:rPr lang="zh-CN" altLang="en-US"/>
              <a:t>预处理出块内的答案</a:t>
            </a:r>
            <a:endParaRPr lang="zh-CN" altLang="en-US"/>
          </a:p>
          <a:p>
            <a:r>
              <a:rPr lang="zh-CN" altLang="en-US"/>
              <a:t>考虑一个零散块会和哪些块有贡献</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必然是从其前面那个块开始的一个后缀</a:t>
            </a:r>
            <a:endParaRPr lang="zh-CN" altLang="en-US"/>
          </a:p>
        </p:txBody>
      </p:sp>
      <p:graphicFrame>
        <p:nvGraphicFramePr>
          <p:cNvPr id="6" name="对象 5"/>
          <p:cNvGraphicFramePr/>
          <p:nvPr/>
        </p:nvGraphicFramePr>
        <p:xfrm>
          <a:off x="1042035" y="3141980"/>
          <a:ext cx="8159750" cy="2020570"/>
        </p:xfrm>
        <a:graphic>
          <a:graphicData uri="http://schemas.openxmlformats.org/presentationml/2006/ole">
            <mc:AlternateContent xmlns:mc="http://schemas.openxmlformats.org/markup-compatibility/2006">
              <mc:Choice xmlns:v="urn:schemas-microsoft-com:vml" Requires="v">
                <p:oleObj spid="_x0000_s21525" name="" r:id="rId1" imgW="8153400" imgH="2019300" progId="Paint.Picture">
                  <p:embed/>
                </p:oleObj>
              </mc:Choice>
              <mc:Fallback>
                <p:oleObj name="" r:id="rId1" imgW="8153400" imgH="2019300" progId="Paint.Picture">
                  <p:embed/>
                  <p:pic>
                    <p:nvPicPr>
                      <p:cNvPr id="0" name="图片 6" descr="image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35" y="3141980"/>
                        <a:ext cx="8159750" cy="2020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t>于是可能的零散块</a:t>
            </a:r>
            <a:r>
              <a:rPr lang="en-US" altLang="zh-CN"/>
              <a:t>-</a:t>
            </a:r>
            <a:r>
              <a:rPr lang="zh-CN" altLang="en-US"/>
              <a:t>整块贡献只有</a:t>
            </a:r>
            <a:r>
              <a:rPr lang="en-US" altLang="zh-CN"/>
              <a:t>nsqrt( n )</a:t>
            </a:r>
            <a:r>
              <a:rPr lang="zh-CN" altLang="en-US"/>
              <a:t>种</a:t>
            </a:r>
            <a:endParaRPr lang="zh-CN" altLang="en-US"/>
          </a:p>
          <a:p>
            <a:r>
              <a:rPr lang="zh-CN" altLang="en-US"/>
              <a:t>对于每个零散块维护一个后缀</a:t>
            </a:r>
            <a:r>
              <a:rPr lang="en-US" altLang="zh-CN"/>
              <a:t>min</a:t>
            </a:r>
            <a:r>
              <a:rPr lang="zh-CN" altLang="en-US"/>
              <a:t>即可</a:t>
            </a:r>
            <a:endParaRPr lang="zh-CN" altLang="en-US"/>
          </a:p>
          <a:p>
            <a:r>
              <a:rPr lang="zh-CN" altLang="en-US"/>
              <a:t>零散块和零散块的贡献还是归并得到</a:t>
            </a:r>
            <a:endParaRPr lang="zh-CN" altLang="en-US"/>
          </a:p>
          <a:p>
            <a:endParaRPr lang="zh-CN" altLang="en-US"/>
          </a:p>
          <a:p>
            <a:r>
              <a:rPr lang="en-US" altLang="zh-CN"/>
              <a:t>O( (n+m)sqrt( n ) )</a:t>
            </a:r>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多区间合并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给定一个序列，多次查询区间幺半群信息</a:t>
            </a:r>
            <a:endParaRPr lang="en-US" altLang="zh-CN" dirty="0"/>
          </a:p>
          <a:p>
            <a:r>
              <a:rPr lang="zh-CN" altLang="en-US" dirty="0"/>
              <a:t>幺半群可以粗略认为是可以</a:t>
            </a:r>
            <a:r>
              <a:rPr lang="en-US" altLang="zh-CN" dirty="0"/>
              <a:t>O(1)</a:t>
            </a:r>
            <a:r>
              <a:rPr lang="zh-CN" altLang="en-US" dirty="0"/>
              <a:t>合并，不能差分的信息</a:t>
            </a:r>
            <a:endParaRPr lang="en-US" altLang="zh-CN" dirty="0"/>
          </a:p>
          <a:p>
            <a:r>
              <a:rPr lang="zh-CN" altLang="en-US" dirty="0"/>
              <a:t>预处理复杂度：</a:t>
            </a:r>
            <a:r>
              <a:rPr lang="en-US" altLang="zh-CN" dirty="0"/>
              <a:t>O( n * f(</a:t>
            </a:r>
            <a:r>
              <a:rPr lang="en-US" altLang="zh-CN" dirty="0" err="1"/>
              <a:t>n,k</a:t>
            </a:r>
            <a:r>
              <a:rPr lang="en-US" altLang="zh-CN" dirty="0"/>
              <a:t>) )</a:t>
            </a:r>
            <a:r>
              <a:rPr lang="zh-CN" altLang="en-US" dirty="0"/>
              <a:t>，查询的时候合并</a:t>
            </a:r>
            <a:r>
              <a:rPr lang="en-US" altLang="zh-CN" dirty="0"/>
              <a:t>k</a:t>
            </a:r>
            <a:r>
              <a:rPr lang="zh-CN" altLang="en-US" dirty="0"/>
              <a:t>次，</a:t>
            </a:r>
            <a:r>
              <a:rPr lang="en-US" altLang="zh-CN" dirty="0"/>
              <a:t>k+1</a:t>
            </a:r>
            <a:r>
              <a:rPr lang="zh-CN" altLang="en-US" dirty="0"/>
              <a:t>个区间</a:t>
            </a:r>
            <a:endParaRPr lang="en-US" altLang="zh-CN" dirty="0"/>
          </a:p>
          <a:p>
            <a:r>
              <a:rPr lang="en-US" altLang="zh-CN" dirty="0"/>
              <a:t>k=0</a:t>
            </a:r>
            <a:r>
              <a:rPr lang="zh-CN" altLang="en-US" dirty="0"/>
              <a:t>：</a:t>
            </a:r>
            <a:r>
              <a:rPr lang="en-US" altLang="zh-CN" dirty="0"/>
              <a:t>f(n,0)=n</a:t>
            </a:r>
            <a:endParaRPr lang="en-US" altLang="zh-CN" dirty="0"/>
          </a:p>
          <a:p>
            <a:r>
              <a:rPr lang="en-US" altLang="zh-CN" dirty="0"/>
              <a:t>k=1</a:t>
            </a:r>
            <a:r>
              <a:rPr lang="zh-CN" altLang="en-US" dirty="0"/>
              <a:t>：</a:t>
            </a:r>
            <a:r>
              <a:rPr lang="en-US" altLang="zh-CN" dirty="0"/>
              <a:t>f(n,1)=</a:t>
            </a:r>
            <a:r>
              <a:rPr lang="en-US" altLang="zh-CN" dirty="0" err="1"/>
              <a:t>logn</a:t>
            </a:r>
            <a:r>
              <a:rPr lang="zh-CN" altLang="en-US" dirty="0"/>
              <a:t>，所谓的“猫树”</a:t>
            </a:r>
            <a:endParaRPr lang="en-US" altLang="zh-CN" dirty="0"/>
          </a:p>
          <a:p>
            <a:r>
              <a:rPr lang="en-US" altLang="zh-CN" dirty="0"/>
              <a:t>k=2</a:t>
            </a:r>
            <a:r>
              <a:rPr lang="zh-CN" altLang="en-US" dirty="0"/>
              <a:t>：</a:t>
            </a:r>
            <a:r>
              <a:rPr lang="en-US" altLang="zh-CN" dirty="0"/>
              <a:t>f(n,2)=</a:t>
            </a:r>
            <a:r>
              <a:rPr lang="en-US" altLang="zh-CN" dirty="0" err="1"/>
              <a:t>loglogn</a:t>
            </a:r>
            <a:r>
              <a:rPr lang="zh-CN" altLang="en-US" dirty="0"/>
              <a:t>，所谓的“</a:t>
            </a:r>
            <a:r>
              <a:rPr lang="en-US" altLang="zh-CN" dirty="0"/>
              <a:t>sqrt-tree</a:t>
            </a:r>
            <a:r>
              <a:rPr lang="zh-CN" altLang="en-US" dirty="0"/>
              <a:t>”</a:t>
            </a:r>
            <a:endParaRPr lang="en-US" altLang="zh-CN" dirty="0"/>
          </a:p>
          <a:p>
            <a:r>
              <a:rPr lang="en-US" altLang="zh-CN" dirty="0"/>
              <a:t>k=3,4</a:t>
            </a:r>
            <a:r>
              <a:rPr lang="zh-CN" altLang="en-US" dirty="0"/>
              <a:t>：</a:t>
            </a:r>
            <a:r>
              <a:rPr lang="en-US" altLang="zh-CN" dirty="0"/>
              <a:t>f(n,3)=f(n,4)=log*n</a:t>
            </a:r>
            <a:endParaRPr lang="en-US" altLang="zh-CN" dirty="0"/>
          </a:p>
          <a:p>
            <a:r>
              <a:rPr lang="en-US" altLang="zh-CN" dirty="0"/>
              <a:t>…</a:t>
            </a:r>
            <a:endParaRPr lang="en-US" altLang="zh-CN" dirty="0"/>
          </a:p>
          <a:p>
            <a:r>
              <a:rPr lang="en-US" altLang="zh-CN" dirty="0"/>
              <a:t>k=α(n)</a:t>
            </a:r>
            <a:r>
              <a:rPr lang="zh-CN" altLang="en-US" dirty="0"/>
              <a:t>：</a:t>
            </a:r>
            <a:r>
              <a:rPr lang="en-US" altLang="zh-CN" dirty="0"/>
              <a:t>f(n,α(n))=α(n)</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endParaRPr lang="zh-CN" altLang="en-US" dirty="0"/>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endParaRPr lang="zh-CN" altLang="en-US" dirty="0"/>
          </a:p>
          <a:p>
            <a:r>
              <a:rPr lang="zh-CN" altLang="en-US" dirty="0"/>
              <a:t>所以这里就不讲了</a:t>
            </a:r>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根号分治</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根号分治</a:t>
            </a:r>
            <a:endParaRPr lang="zh-CN" altLang="en-US" dirty="0"/>
          </a:p>
        </p:txBody>
      </p:sp>
      <p:sp>
        <p:nvSpPr>
          <p:cNvPr id="3" name="内容占位符 2"/>
          <p:cNvSpPr>
            <a:spLocks noGrp="1"/>
          </p:cNvSpPr>
          <p:nvPr>
            <p:ph idx="1"/>
          </p:nvPr>
        </p:nvSpPr>
        <p:spPr/>
        <p:txBody>
          <a:bodyPr/>
          <a:lstStyle/>
          <a:p>
            <a:r>
              <a:rPr lang="zh-CN" altLang="en-US" dirty="0"/>
              <a:t>一个不怎么好的抽象：</a:t>
            </a:r>
            <a:endParaRPr lang="en-US" altLang="zh-CN" dirty="0"/>
          </a:p>
          <a:p>
            <a:r>
              <a:rPr lang="zh-CN" altLang="en-US" dirty="0"/>
              <a:t>有</a:t>
            </a:r>
            <a:r>
              <a:rPr lang="en-US" altLang="zh-CN" dirty="0"/>
              <a:t>n</a:t>
            </a:r>
            <a:r>
              <a:rPr lang="zh-CN" altLang="en-US" dirty="0"/>
              <a:t>个数和为</a:t>
            </a:r>
            <a:r>
              <a:rPr lang="en-US" altLang="zh-CN" dirty="0"/>
              <a:t>m</a:t>
            </a:r>
            <a:r>
              <a:rPr lang="zh-CN" altLang="en-US" dirty="0"/>
              <a:t>，则最多有</a:t>
            </a:r>
            <a:r>
              <a:rPr lang="en-US" altLang="zh-CN" dirty="0"/>
              <a:t>m/a</a:t>
            </a:r>
            <a:r>
              <a:rPr lang="zh-CN" altLang="en-US" dirty="0"/>
              <a:t>个数大于</a:t>
            </a:r>
            <a:r>
              <a:rPr lang="en-US" altLang="zh-CN" dirty="0"/>
              <a:t>a</a:t>
            </a:r>
            <a:endParaRPr lang="en-US" altLang="zh-CN" dirty="0"/>
          </a:p>
          <a:p>
            <a:r>
              <a:rPr lang="zh-CN" altLang="en-US" dirty="0"/>
              <a:t>剩下的数都不大于</a:t>
            </a:r>
            <a:r>
              <a:rPr lang="en-US" altLang="zh-CN" dirty="0"/>
              <a:t>a</a:t>
            </a:r>
            <a:endParaRPr lang="en-US" altLang="zh-CN" dirty="0"/>
          </a:p>
          <a:p>
            <a:endParaRPr lang="en-US" altLang="zh-CN" dirty="0"/>
          </a:p>
          <a:p>
            <a:r>
              <a:rPr lang="zh-CN" altLang="en-US" dirty="0"/>
              <a:t>如果对于每个大于</a:t>
            </a:r>
            <a:r>
              <a:rPr lang="en-US" altLang="zh-CN" dirty="0"/>
              <a:t>a</a:t>
            </a:r>
            <a:r>
              <a:rPr lang="zh-CN" altLang="en-US" dirty="0"/>
              <a:t>的数我们可以</a:t>
            </a:r>
            <a:r>
              <a:rPr lang="en-US" altLang="zh-CN" dirty="0"/>
              <a:t>O(x)</a:t>
            </a:r>
            <a:r>
              <a:rPr lang="zh-CN" altLang="en-US" dirty="0"/>
              <a:t>维护</a:t>
            </a:r>
            <a:endParaRPr lang="en-US" altLang="zh-CN" dirty="0"/>
          </a:p>
          <a:p>
            <a:r>
              <a:rPr lang="zh-CN" altLang="en-US" dirty="0"/>
              <a:t>那我们就以</a:t>
            </a:r>
            <a:r>
              <a:rPr lang="en-US" altLang="zh-CN" dirty="0"/>
              <a:t>O( </a:t>
            </a:r>
            <a:r>
              <a:rPr lang="en-US" altLang="zh-CN" dirty="0" err="1"/>
              <a:t>xa</a:t>
            </a:r>
            <a:r>
              <a:rPr lang="en-US" altLang="zh-CN" dirty="0"/>
              <a:t> )</a:t>
            </a:r>
            <a:r>
              <a:rPr lang="zh-CN" altLang="en-US" dirty="0"/>
              <a:t>的额外复杂度保证了这些数都</a:t>
            </a:r>
            <a:r>
              <a:rPr lang="en-US" altLang="zh-CN" dirty="0"/>
              <a:t>&lt;=a</a:t>
            </a:r>
            <a:endParaRPr lang="zh-CN" altLang="en-US" dirty="0"/>
          </a:p>
          <a:p>
            <a:endParaRPr lang="en-US" altLang="zh-CN"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endParaRPr lang="zh-CN" altLang="en-US" dirty="0"/>
          </a:p>
        </p:txBody>
      </p:sp>
      <p:sp>
        <p:nvSpPr>
          <p:cNvPr id="3" name="内容占位符 2"/>
          <p:cNvSpPr>
            <a:spLocks noGrp="1"/>
          </p:cNvSpPr>
          <p:nvPr>
            <p:ph idx="1"/>
          </p:nvPr>
        </p:nvSpPr>
        <p:spPr/>
        <p:txBody>
          <a:bodyPr/>
          <a:lstStyle/>
          <a:p>
            <a:r>
              <a:rPr lang="zh-CN" altLang="en-US" dirty="0"/>
              <a:t>给一张</a:t>
            </a:r>
            <a:r>
              <a:rPr lang="en-US" altLang="zh-CN" dirty="0"/>
              <a:t>n</a:t>
            </a:r>
            <a:r>
              <a:rPr lang="zh-CN" altLang="en-US" dirty="0"/>
              <a:t>个节点</a:t>
            </a:r>
            <a:r>
              <a:rPr lang="en-US" altLang="zh-CN" dirty="0"/>
              <a:t>m</a:t>
            </a:r>
            <a:r>
              <a:rPr lang="zh-CN" altLang="en-US" dirty="0"/>
              <a:t>条边的无向图，有</a:t>
            </a:r>
            <a:r>
              <a:rPr lang="en-US" altLang="zh-CN" dirty="0"/>
              <a:t>q</a:t>
            </a:r>
            <a:r>
              <a:rPr lang="zh-CN" altLang="en-US" dirty="0"/>
              <a:t>次操作：</a:t>
            </a:r>
            <a:endParaRPr lang="en-US" altLang="zh-CN" dirty="0"/>
          </a:p>
          <a:p>
            <a:r>
              <a:rPr lang="en-US" altLang="zh-CN" dirty="0"/>
              <a:t>1.</a:t>
            </a:r>
            <a:r>
              <a:rPr lang="zh-CN" altLang="en-US" dirty="0"/>
              <a:t>把</a:t>
            </a:r>
            <a:r>
              <a:rPr lang="en-US" altLang="zh-CN" dirty="0"/>
              <a:t>x</a:t>
            </a:r>
            <a:r>
              <a:rPr lang="zh-CN" altLang="en-US" dirty="0"/>
              <a:t>点权加</a:t>
            </a:r>
            <a:r>
              <a:rPr lang="en-US" altLang="zh-CN" dirty="0"/>
              <a:t>y</a:t>
            </a:r>
            <a:endParaRPr lang="en-US" altLang="zh-CN" dirty="0"/>
          </a:p>
          <a:p>
            <a:r>
              <a:rPr lang="en-US" altLang="zh-CN" dirty="0"/>
              <a:t>2.</a:t>
            </a:r>
            <a:r>
              <a:rPr lang="zh-CN" altLang="en-US" dirty="0"/>
              <a:t>查询</a:t>
            </a:r>
            <a:r>
              <a:rPr lang="en-US" altLang="zh-CN" dirty="0"/>
              <a:t>x</a:t>
            </a:r>
            <a:r>
              <a:rPr lang="zh-CN" altLang="en-US" dirty="0"/>
              <a:t>相邻的点权和</a:t>
            </a:r>
            <a:endParaRPr lang="en-US" altLang="zh-CN" dirty="0"/>
          </a:p>
          <a:p>
            <a:r>
              <a:rPr lang="en-US" altLang="zh-CN" dirty="0" err="1"/>
              <a:t>n,m,q</a:t>
            </a:r>
            <a:r>
              <a:rPr lang="en-US" altLang="zh-CN"/>
              <a:t>&lt;=1e5</a:t>
            </a:r>
            <a:endParaRPr lang="en-US"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图中每个点的度数和是</a:t>
            </a:r>
            <a:r>
              <a:rPr lang="en-US" altLang="zh-CN" dirty="0"/>
              <a:t>m</a:t>
            </a:r>
            <a:endParaRPr lang="en-US" altLang="zh-CN" dirty="0"/>
          </a:p>
          <a:p>
            <a:r>
              <a:rPr lang="zh-CN" altLang="en-US" dirty="0"/>
              <a:t>我们可以对这个度数进行根号分治</a:t>
            </a:r>
            <a:endParaRPr lang="en-US" altLang="zh-CN" dirty="0"/>
          </a:p>
          <a:p>
            <a:r>
              <a:rPr lang="zh-CN" altLang="en-US" dirty="0"/>
              <a:t>度数</a:t>
            </a:r>
            <a:r>
              <a:rPr lang="en-US" altLang="zh-CN" dirty="0"/>
              <a:t>&gt;=</a:t>
            </a:r>
            <a:r>
              <a:rPr lang="en-US" altLang="zh-CN" dirty="0" err="1"/>
              <a:t>sqrt</a:t>
            </a:r>
            <a:r>
              <a:rPr lang="en-US" altLang="zh-CN" dirty="0"/>
              <a:t>(m)</a:t>
            </a:r>
            <a:r>
              <a:rPr lang="zh-CN" altLang="en-US" dirty="0"/>
              <a:t>的点最多只有</a:t>
            </a:r>
            <a:r>
              <a:rPr lang="en-US" altLang="zh-CN" dirty="0" err="1"/>
              <a:t>sqrt</a:t>
            </a:r>
            <a:r>
              <a:rPr lang="en-US" altLang="zh-CN" dirty="0"/>
              <a:t>(m)</a:t>
            </a:r>
            <a:r>
              <a:rPr lang="zh-CN" altLang="en-US" dirty="0"/>
              <a:t>个</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的点一圈的点点数不足</a:t>
            </a:r>
            <a:r>
              <a:rPr lang="en-US" altLang="zh-CN" dirty="0" err="1"/>
              <a:t>sqrt</a:t>
            </a:r>
            <a:r>
              <a:rPr lang="en-US" altLang="zh-CN" dirty="0"/>
              <a:t>(m)</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对每个度数</a:t>
            </a:r>
            <a:r>
              <a:rPr lang="en-US" altLang="zh-CN" dirty="0"/>
              <a:t>&gt;=sqrt(m)</a:t>
            </a:r>
            <a:r>
              <a:rPr lang="zh-CN" altLang="en-US" dirty="0"/>
              <a:t>的点维护答案</a:t>
            </a:r>
            <a:endParaRPr lang="en-US" altLang="zh-CN" dirty="0"/>
          </a:p>
          <a:p>
            <a:r>
              <a:rPr lang="zh-CN" altLang="en-US" dirty="0"/>
              <a:t>每次修改</a:t>
            </a:r>
            <a:endParaRPr lang="en-US" altLang="zh-CN" dirty="0"/>
          </a:p>
          <a:p>
            <a:r>
              <a:rPr lang="zh-CN" altLang="en-US" dirty="0"/>
              <a:t>枚举所有度数</a:t>
            </a:r>
            <a:r>
              <a:rPr lang="en-US" altLang="zh-CN" dirty="0"/>
              <a:t>&gt;=sqrt(m)</a:t>
            </a:r>
            <a:r>
              <a:rPr lang="zh-CN" altLang="en-US" dirty="0"/>
              <a:t>的点，如果和修改点相邻，则更新答案</a:t>
            </a:r>
            <a:endParaRPr lang="en-US" altLang="zh-CN" dirty="0"/>
          </a:p>
          <a:p>
            <a:r>
              <a:rPr lang="zh-CN" altLang="en-US" dirty="0"/>
              <a:t>每次查询</a:t>
            </a:r>
            <a:endParaRPr lang="en-US" altLang="zh-CN" dirty="0"/>
          </a:p>
          <a:p>
            <a:r>
              <a:rPr lang="zh-CN" altLang="en-US" dirty="0"/>
              <a:t>如果这个点度数</a:t>
            </a:r>
            <a:r>
              <a:rPr lang="en-US" altLang="zh-CN" dirty="0"/>
              <a:t>&gt;=sqrt(m)</a:t>
            </a:r>
            <a:r>
              <a:rPr lang="zh-CN" altLang="en-US" dirty="0"/>
              <a:t>，直接输出维护的答案</a:t>
            </a:r>
            <a:endParaRPr lang="en-US" altLang="zh-CN" dirty="0"/>
          </a:p>
          <a:p>
            <a:r>
              <a:rPr lang="zh-CN" altLang="en-US" dirty="0"/>
              <a:t>如果这个点度数</a:t>
            </a:r>
            <a:r>
              <a:rPr lang="en-US" altLang="zh-CN" dirty="0"/>
              <a:t>&lt;sqrt(m)</a:t>
            </a:r>
            <a:r>
              <a:rPr lang="zh-CN" altLang="en-US" dirty="0"/>
              <a:t>，直接暴力查</a:t>
            </a:r>
            <a:endParaRPr lang="en-US" altLang="zh-CN" dirty="0"/>
          </a:p>
          <a:p>
            <a:r>
              <a:rPr lang="zh-CN" altLang="en-US" dirty="0"/>
              <a:t>总复杂度</a:t>
            </a:r>
            <a:r>
              <a:rPr lang="en-US" altLang="zh-CN" dirty="0"/>
              <a:t>O( </a:t>
            </a:r>
            <a:r>
              <a:rPr lang="en-US" altLang="zh-CN" dirty="0" err="1"/>
              <a:t>qsqrt</a:t>
            </a:r>
            <a:r>
              <a:rPr lang="en-US" altLang="zh-CN" dirty="0"/>
              <a:t>(m) )</a:t>
            </a:r>
            <a:endParaRPr lang="en-US" altLang="zh-CN"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endParaRPr lang="zh-CN" altLang="en-US" dirty="0"/>
          </a:p>
        </p:txBody>
      </p:sp>
      <p:sp>
        <p:nvSpPr>
          <p:cNvPr id="3" name="内容占位符 2"/>
          <p:cNvSpPr>
            <a:spLocks noGrp="1"/>
          </p:cNvSpPr>
          <p:nvPr>
            <p:ph idx="1"/>
          </p:nvPr>
        </p:nvSpPr>
        <p:spPr/>
        <p:txBody>
          <a:bodyPr/>
          <a:lstStyle/>
          <a:p>
            <a:r>
              <a:rPr lang="zh-CN" altLang="en-US" dirty="0"/>
              <a:t>序列</a:t>
            </a:r>
            <a:r>
              <a:rPr lang="en-US" altLang="zh-CN" dirty="0"/>
              <a:t>a</a:t>
            </a:r>
            <a:r>
              <a:rPr lang="zh-CN" altLang="en-US" dirty="0"/>
              <a:t>，每次给个</a:t>
            </a:r>
            <a:r>
              <a:rPr lang="en-US" altLang="zh-CN" dirty="0"/>
              <a:t>x</a:t>
            </a:r>
            <a:r>
              <a:rPr lang="zh-CN" altLang="en-US" dirty="0"/>
              <a:t>和</a:t>
            </a:r>
            <a:r>
              <a:rPr lang="en-US" altLang="zh-CN" dirty="0"/>
              <a:t>y</a:t>
            </a:r>
            <a:endParaRPr lang="en-US" altLang="zh-CN" dirty="0"/>
          </a:p>
          <a:p>
            <a:r>
              <a:rPr lang="zh-CN" altLang="en-US" dirty="0"/>
              <a:t>查询最小的</a:t>
            </a:r>
            <a:r>
              <a:rPr lang="en-US" altLang="zh-CN" dirty="0"/>
              <a:t>|</a:t>
            </a:r>
            <a:r>
              <a:rPr lang="en-US" altLang="zh-CN" dirty="0" err="1"/>
              <a:t>i</a:t>
            </a:r>
            <a:r>
              <a:rPr lang="en-US" altLang="zh-CN" dirty="0"/>
              <a:t>-j|</a:t>
            </a:r>
            <a:endParaRPr lang="en-US" altLang="zh-CN" dirty="0"/>
          </a:p>
          <a:p>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对于颜色进行根号分治</a:t>
            </a:r>
            <a:endParaRPr lang="en-US" altLang="zh-CN" dirty="0"/>
          </a:p>
          <a:p>
            <a:r>
              <a:rPr lang="zh-CN" altLang="en-US" dirty="0"/>
              <a:t>出现次数大于</a:t>
            </a:r>
            <a:r>
              <a:rPr lang="en-US" altLang="zh-CN" dirty="0" err="1"/>
              <a:t>sqrt</a:t>
            </a:r>
            <a:r>
              <a:rPr lang="en-US" altLang="zh-CN" dirty="0"/>
              <a:t>(n)</a:t>
            </a:r>
            <a:r>
              <a:rPr lang="zh-CN" altLang="en-US" dirty="0"/>
              <a:t>的颜色只有</a:t>
            </a:r>
            <a:r>
              <a:rPr lang="en-US" altLang="zh-CN" dirty="0" err="1"/>
              <a:t>sqrt</a:t>
            </a:r>
            <a:r>
              <a:rPr lang="en-US" altLang="zh-CN" dirty="0"/>
              <a:t>(n)</a:t>
            </a:r>
            <a:r>
              <a:rPr lang="zh-CN" altLang="en-US" dirty="0"/>
              <a:t>种</a:t>
            </a:r>
            <a:endParaRPr lang="en-US" altLang="zh-CN" dirty="0"/>
          </a:p>
          <a:p>
            <a:r>
              <a:rPr lang="zh-CN" altLang="en-US" dirty="0"/>
              <a:t>预处理这些颜色到每个颜色的答案</a:t>
            </a:r>
            <a:endParaRPr lang="en-US" altLang="zh-CN" dirty="0"/>
          </a:p>
          <a:p>
            <a:r>
              <a:rPr lang="zh-CN" altLang="en-US" dirty="0"/>
              <a:t>这一步是</a:t>
            </a:r>
            <a:r>
              <a:rPr lang="en-US" altLang="zh-CN" dirty="0"/>
              <a:t>O( </a:t>
            </a:r>
            <a:r>
              <a:rPr lang="en-US" altLang="zh-CN" dirty="0" err="1"/>
              <a:t>sqrt</a:t>
            </a:r>
            <a:r>
              <a:rPr lang="en-US" altLang="zh-CN" dirty="0"/>
              <a:t>(n) * n ) = O( </a:t>
            </a:r>
            <a:r>
              <a:rPr lang="en-US" altLang="zh-CN" dirty="0" err="1"/>
              <a:t>nsqrt</a:t>
            </a:r>
            <a:r>
              <a:rPr lang="en-US" altLang="zh-CN" dirty="0"/>
              <a:t>(n) )</a:t>
            </a:r>
            <a:r>
              <a:rPr lang="zh-CN" altLang="en-US" dirty="0"/>
              <a:t>的</a:t>
            </a:r>
            <a:endParaRPr lang="zh-CN"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这样如果查询的</a:t>
            </a:r>
            <a:r>
              <a:rPr lang="en-US" altLang="zh-CN" dirty="0"/>
              <a:t>x</a:t>
            </a:r>
            <a:r>
              <a:rPr lang="zh-CN" altLang="en-US" dirty="0"/>
              <a:t>和</a:t>
            </a:r>
            <a:r>
              <a:rPr lang="en-US" altLang="zh-CN" dirty="0"/>
              <a:t>y</a:t>
            </a:r>
            <a:endParaRPr lang="en-US" altLang="zh-CN" dirty="0"/>
          </a:p>
          <a:p>
            <a:r>
              <a:rPr lang="zh-CN" altLang="en-US" dirty="0"/>
              <a:t>其中有一个是出现次数大的颜色</a:t>
            </a:r>
            <a:endParaRPr lang="en-US" altLang="zh-CN" dirty="0"/>
          </a:p>
          <a:p>
            <a:r>
              <a:rPr lang="zh-CN" altLang="en-US" dirty="0"/>
              <a:t>我们可以</a:t>
            </a:r>
            <a:r>
              <a:rPr lang="en-US" altLang="zh-CN" dirty="0"/>
              <a:t>O(1)</a:t>
            </a:r>
            <a:r>
              <a:rPr lang="zh-CN" altLang="en-US" dirty="0"/>
              <a:t>得到答案</a:t>
            </a:r>
            <a:endParaRPr lang="en-US" altLang="zh-CN" dirty="0"/>
          </a:p>
          <a:p>
            <a:r>
              <a:rPr lang="zh-CN" altLang="en-US" dirty="0"/>
              <a:t>如果没有呢？</a:t>
            </a:r>
            <a:endParaRPr lang="en-US" altLang="zh-CN" dirty="0"/>
          </a:p>
          <a:p>
            <a:endParaRPr lang="en-US" altLang="zh-CN"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如果没有，那最多有各</a:t>
            </a:r>
            <a:r>
              <a:rPr lang="en-US" altLang="zh-CN" dirty="0" err="1"/>
              <a:t>sqrt</a:t>
            </a:r>
            <a:r>
              <a:rPr lang="en-US" altLang="zh-CN" dirty="0"/>
              <a:t>(n)</a:t>
            </a:r>
            <a:r>
              <a:rPr lang="zh-CN" altLang="en-US" dirty="0"/>
              <a:t>个位置值为</a:t>
            </a:r>
            <a:r>
              <a:rPr lang="en-US" altLang="zh-CN" dirty="0"/>
              <a:t>x</a:t>
            </a:r>
            <a:r>
              <a:rPr lang="zh-CN" altLang="en-US" dirty="0"/>
              <a:t>，</a:t>
            </a:r>
            <a:r>
              <a:rPr lang="en-US" altLang="zh-CN" dirty="0"/>
              <a:t>y</a:t>
            </a:r>
            <a:endParaRPr lang="en-US" altLang="zh-CN" dirty="0"/>
          </a:p>
          <a:p>
            <a:r>
              <a:rPr lang="zh-CN" altLang="en-US" dirty="0"/>
              <a:t>可以进行归并排序来维护答案</a:t>
            </a:r>
            <a:endParaRPr lang="en-US" altLang="zh-CN" dirty="0"/>
          </a:p>
          <a:p>
            <a:r>
              <a:rPr lang="zh-CN" altLang="en-US" dirty="0"/>
              <a:t>这部分复杂度为</a:t>
            </a:r>
            <a:r>
              <a:rPr lang="en-US" altLang="zh-CN" dirty="0"/>
              <a:t>O( </a:t>
            </a:r>
            <a:r>
              <a:rPr lang="en-US" altLang="zh-CN" dirty="0" err="1"/>
              <a:t>msqrt</a:t>
            </a:r>
            <a:r>
              <a:rPr lang="en-US" altLang="zh-CN" dirty="0"/>
              <a:t>(n) )</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 )</a:t>
            </a:r>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IOI2009 Regions</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个节点的树，有</a:t>
            </a:r>
            <a:r>
              <a:rPr lang="en-US" altLang="zh-CN" dirty="0"/>
              <a:t>R</a:t>
            </a:r>
            <a:r>
              <a:rPr lang="zh-CN" altLang="en-US" dirty="0"/>
              <a:t>种属性，每个点属于一种属性。</a:t>
            </a:r>
            <a:endParaRPr lang="en-US" altLang="zh-CN" dirty="0"/>
          </a:p>
          <a:p>
            <a:r>
              <a:rPr lang="zh-CN" altLang="en-US" dirty="0"/>
              <a:t>有</a:t>
            </a:r>
            <a:r>
              <a:rPr lang="en-US" altLang="zh-CN" dirty="0"/>
              <a:t>Q</a:t>
            </a:r>
            <a:r>
              <a:rPr lang="zh-CN" altLang="en-US" dirty="0"/>
              <a:t>次询问，每次询问</a:t>
            </a:r>
            <a:r>
              <a:rPr lang="en-US" altLang="zh-CN" dirty="0"/>
              <a:t>r1,r2</a:t>
            </a:r>
            <a:r>
              <a:rPr lang="zh-CN" altLang="en-US" dirty="0"/>
              <a:t>，回答有多少对</a:t>
            </a:r>
            <a:r>
              <a:rPr lang="en-US" altLang="zh-CN" dirty="0"/>
              <a:t>(e1,e2)</a:t>
            </a:r>
            <a:r>
              <a:rPr lang="zh-CN" altLang="en-US" dirty="0"/>
              <a:t>满足</a:t>
            </a:r>
            <a:r>
              <a:rPr lang="en-US" altLang="zh-CN" dirty="0"/>
              <a:t>e1</a:t>
            </a:r>
            <a:r>
              <a:rPr lang="zh-CN" altLang="en-US" dirty="0"/>
              <a:t>属性是</a:t>
            </a:r>
            <a:r>
              <a:rPr lang="en-US" altLang="zh-CN" dirty="0"/>
              <a:t>r1</a:t>
            </a:r>
            <a:r>
              <a:rPr lang="zh-CN" altLang="en-US" dirty="0"/>
              <a:t>，</a:t>
            </a:r>
            <a:r>
              <a:rPr lang="en-US" altLang="zh-CN" dirty="0"/>
              <a:t>e2</a:t>
            </a:r>
            <a:r>
              <a:rPr lang="zh-CN" altLang="en-US" dirty="0"/>
              <a:t>属性是</a:t>
            </a:r>
            <a:r>
              <a:rPr lang="en-US" altLang="zh-CN" dirty="0"/>
              <a:t>r2</a:t>
            </a:r>
            <a:r>
              <a:rPr lang="zh-CN" altLang="en-US" dirty="0"/>
              <a:t>，</a:t>
            </a:r>
            <a:r>
              <a:rPr lang="en-US" altLang="zh-CN" dirty="0"/>
              <a:t>e1</a:t>
            </a:r>
            <a:r>
              <a:rPr lang="zh-CN" altLang="en-US" dirty="0"/>
              <a:t>是</a:t>
            </a:r>
            <a:r>
              <a:rPr lang="en-US" altLang="zh-CN" dirty="0"/>
              <a:t>e2</a:t>
            </a:r>
            <a:r>
              <a:rPr lang="zh-CN" altLang="en-US" dirty="0"/>
              <a:t>的祖先。</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[Ynoi2017]</a:t>
            </a:r>
            <a:r>
              <a:rPr lang="zh-CN" altLang="en-US" dirty="0">
                <a:sym typeface="+mn-ea"/>
              </a:rPr>
              <a:t> 由乃打扑克</a:t>
            </a:r>
            <a:endParaRPr lang="zh-CN" altLang="en-US" dirty="0"/>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endParaRPr lang="zh-CN" altLang="en-US">
              <a:sym typeface="+mn-ea"/>
            </a:endParaRPr>
          </a:p>
          <a:p>
            <a:endParaRPr lang="zh-CN"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把询问离线一下（为了线性空间）</a:t>
            </a:r>
            <a:endParaRPr lang="en-US" altLang="zh-CN" dirty="0"/>
          </a:p>
          <a:p>
            <a:r>
              <a:rPr lang="zh-CN" altLang="en-US" dirty="0"/>
              <a:t>还是对颜色进行根号分治</a:t>
            </a:r>
            <a:endParaRPr lang="en-US" altLang="zh-CN" dirty="0"/>
          </a:p>
          <a:p>
            <a:r>
              <a:rPr lang="zh-CN" altLang="en-US" dirty="0"/>
              <a:t>推推式子即可</a:t>
            </a:r>
            <a:endParaRPr lang="en-US" altLang="zh-CN" dirty="0"/>
          </a:p>
          <a:p>
            <a:endParaRPr lang="en-US" altLang="zh-CN"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SHOI2006 </a:t>
            </a:r>
            <a:r>
              <a:rPr lang="en-US" altLang="zh-CN" dirty="0"/>
              <a:t>Homework</a:t>
            </a:r>
            <a:endParaRPr lang="zh-CN" altLang="en-US" dirty="0"/>
          </a:p>
        </p:txBody>
      </p:sp>
      <p:sp>
        <p:nvSpPr>
          <p:cNvPr id="3" name="内容占位符 2"/>
          <p:cNvSpPr>
            <a:spLocks noGrp="1"/>
          </p:cNvSpPr>
          <p:nvPr>
            <p:ph idx="1"/>
          </p:nvPr>
        </p:nvSpPr>
        <p:spPr/>
        <p:txBody>
          <a:bodyPr/>
          <a:lstStyle/>
          <a:p>
            <a:r>
              <a:rPr lang="en-US" altLang="zh-CN" dirty="0"/>
              <a:t>1 X : </a:t>
            </a:r>
            <a:r>
              <a:rPr lang="zh-CN" altLang="en-US" dirty="0"/>
              <a:t>在集合 </a:t>
            </a:r>
            <a:r>
              <a:rPr lang="en-US" altLang="zh-CN" dirty="0"/>
              <a:t>S </a:t>
            </a:r>
            <a:r>
              <a:rPr lang="zh-CN" altLang="en-US" dirty="0"/>
              <a:t>中加入一个</a:t>
            </a:r>
            <a:r>
              <a:rPr lang="en-US" altLang="zh-CN" dirty="0"/>
              <a:t>X,</a:t>
            </a:r>
            <a:r>
              <a:rPr lang="zh-CN" altLang="en-US" dirty="0"/>
              <a:t>保证 </a:t>
            </a:r>
            <a:r>
              <a:rPr lang="en-US" altLang="zh-CN" dirty="0"/>
              <a:t>X </a:t>
            </a:r>
            <a:r>
              <a:rPr lang="zh-CN" altLang="en-US" dirty="0"/>
              <a:t>在当前集合中不存在。</a:t>
            </a:r>
            <a:endParaRPr lang="zh-CN" altLang="en-US" dirty="0"/>
          </a:p>
          <a:p>
            <a:r>
              <a:rPr lang="en-US" altLang="zh-CN" dirty="0"/>
              <a:t>2 Y : </a:t>
            </a:r>
            <a:r>
              <a:rPr lang="zh-CN" altLang="en-US" dirty="0"/>
              <a:t>在当前的集合中询问所有</a:t>
            </a:r>
            <a:r>
              <a:rPr lang="en-US" altLang="zh-CN" dirty="0"/>
              <a:t>X mod Y</a:t>
            </a:r>
            <a:r>
              <a:rPr lang="zh-CN" altLang="en-US" dirty="0"/>
              <a:t>最小的值</a:t>
            </a:r>
            <a:endParaRPr lang="en-US" altLang="zh-CN" dirty="0"/>
          </a:p>
          <a:p>
            <a:r>
              <a:rPr lang="en-US" altLang="zh-CN" dirty="0"/>
              <a:t>X,Y &lt;= 1e5</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考虑根号分治</a:t>
            </a:r>
            <a:endParaRPr lang="zh-CN" altLang="en-US" dirty="0"/>
          </a:p>
          <a:p>
            <a:r>
              <a:rPr lang="zh-CN" altLang="en-US" dirty="0"/>
              <a:t>对于</a:t>
            </a:r>
            <a:r>
              <a:rPr lang="en-US" altLang="zh-CN" dirty="0" err="1"/>
              <a:t>sqrtn</a:t>
            </a:r>
            <a:r>
              <a:rPr lang="zh-CN" altLang="en-US" dirty="0"/>
              <a:t>以内的</a:t>
            </a:r>
            <a:r>
              <a:rPr lang="en-US" altLang="zh-CN" dirty="0"/>
              <a:t>Y</a:t>
            </a:r>
            <a:r>
              <a:rPr lang="zh-CN" altLang="en-US" dirty="0"/>
              <a:t>，每次修改即更新所有这个的答案</a:t>
            </a:r>
            <a:endParaRPr lang="zh-CN" altLang="en-US" dirty="0"/>
          </a:p>
          <a:p>
            <a:r>
              <a:rPr lang="zh-CN" altLang="en-US" dirty="0"/>
              <a:t>对于</a:t>
            </a:r>
            <a:r>
              <a:rPr lang="en-US" altLang="zh-CN" dirty="0" err="1"/>
              <a:t>sqrtn</a:t>
            </a:r>
            <a:r>
              <a:rPr lang="zh-CN" altLang="en-US" dirty="0"/>
              <a:t>以上的</a:t>
            </a:r>
            <a:r>
              <a:rPr lang="en-US" altLang="zh-CN" dirty="0"/>
              <a:t>Y</a:t>
            </a:r>
            <a:r>
              <a:rPr lang="zh-CN" altLang="en-US" dirty="0"/>
              <a:t>，即需要支持：</a:t>
            </a:r>
            <a:endParaRPr lang="zh-CN" altLang="en-US" dirty="0"/>
          </a:p>
          <a:p>
            <a:r>
              <a:rPr lang="en-US" altLang="zh-CN" dirty="0"/>
              <a:t> O( </a:t>
            </a:r>
            <a:r>
              <a:rPr lang="en-US" altLang="zh-CN" dirty="0" err="1"/>
              <a:t>sqrtn</a:t>
            </a:r>
            <a:r>
              <a:rPr lang="en-US" altLang="zh-CN" dirty="0"/>
              <a:t> )</a:t>
            </a:r>
            <a:r>
              <a:rPr lang="zh-CN" altLang="en-US" dirty="0"/>
              <a:t>修改，</a:t>
            </a:r>
            <a:r>
              <a:rPr lang="en-US" altLang="zh-CN" dirty="0"/>
              <a:t>O( 1 )</a:t>
            </a:r>
            <a:r>
              <a:rPr lang="zh-CN" altLang="en-US" dirty="0"/>
              <a:t>查询前驱后继</a:t>
            </a:r>
            <a:endParaRPr lang="zh-CN" altLang="en-US" dirty="0"/>
          </a:p>
          <a:p>
            <a:r>
              <a:rPr lang="zh-CN" altLang="en-US" dirty="0"/>
              <a:t>我们对值域分块</a:t>
            </a:r>
            <a:endParaRPr lang="en-US" altLang="zh-CN" dirty="0"/>
          </a:p>
          <a:p>
            <a:r>
              <a:rPr lang="zh-CN" altLang="en-US" dirty="0"/>
              <a:t>每个块中位置维护出</a:t>
            </a:r>
            <a:endParaRPr lang="en-US" altLang="zh-CN" dirty="0"/>
          </a:p>
          <a:p>
            <a:r>
              <a:rPr lang="en-US" altLang="zh-CN" dirty="0"/>
              <a:t>1.</a:t>
            </a:r>
            <a:r>
              <a:rPr lang="zh-CN" altLang="en-US" dirty="0"/>
              <a:t>块内其前面最近的</a:t>
            </a:r>
            <a:r>
              <a:rPr lang="en-US" altLang="zh-CN" dirty="0"/>
              <a:t>X</a:t>
            </a:r>
            <a:endParaRPr lang="en-US" altLang="zh-CN" dirty="0"/>
          </a:p>
          <a:p>
            <a:r>
              <a:rPr lang="en-US" altLang="zh-CN" dirty="0"/>
              <a:t>2.</a:t>
            </a:r>
            <a:r>
              <a:rPr lang="zh-CN" altLang="en-US" dirty="0"/>
              <a:t>如果块内其前面没有</a:t>
            </a:r>
            <a:r>
              <a:rPr lang="en-US" altLang="zh-CN" dirty="0"/>
              <a:t>X</a:t>
            </a:r>
            <a:r>
              <a:rPr lang="zh-CN" altLang="en-US" dirty="0"/>
              <a:t>，则维护出其最近的有</a:t>
            </a:r>
            <a:r>
              <a:rPr lang="en-US" altLang="zh-CN" dirty="0"/>
              <a:t>X</a:t>
            </a:r>
            <a:r>
              <a:rPr lang="zh-CN" altLang="en-US" dirty="0"/>
              <a:t>的块</a:t>
            </a:r>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修改的时候，我们修改</a:t>
            </a:r>
            <a:r>
              <a:rPr lang="en-US" altLang="zh-CN" dirty="0"/>
              <a:t>X</a:t>
            </a:r>
            <a:r>
              <a:rPr lang="zh-CN" altLang="en-US" dirty="0"/>
              <a:t>所在块内的</a:t>
            </a:r>
            <a:r>
              <a:rPr lang="en-US" altLang="zh-CN" dirty="0"/>
              <a:t>1</a:t>
            </a:r>
            <a:endParaRPr lang="en-US" altLang="zh-CN" dirty="0"/>
          </a:p>
          <a:p>
            <a:r>
              <a:rPr lang="zh-CN" altLang="en-US" dirty="0"/>
              <a:t>然后枚举每个后缀的块，将其</a:t>
            </a:r>
            <a:r>
              <a:rPr lang="en-US" altLang="zh-CN" dirty="0"/>
              <a:t>2</a:t>
            </a:r>
            <a:r>
              <a:rPr lang="zh-CN" altLang="en-US" dirty="0"/>
              <a:t>对这个块取</a:t>
            </a:r>
            <a:r>
              <a:rPr lang="en-US" altLang="zh-CN" dirty="0"/>
              <a:t>max</a:t>
            </a:r>
            <a:endParaRPr lang="en-US" altLang="zh-CN" dirty="0"/>
          </a:p>
          <a:p>
            <a:r>
              <a:rPr lang="zh-CN" altLang="en-US" dirty="0"/>
              <a:t>同时维护块内最后的一个</a:t>
            </a:r>
            <a:r>
              <a:rPr lang="en-US" altLang="zh-CN" dirty="0"/>
              <a:t>X</a:t>
            </a:r>
            <a:endParaRPr lang="en-US" altLang="zh-CN" dirty="0"/>
          </a:p>
          <a:p>
            <a:r>
              <a:rPr lang="zh-CN" altLang="en-US" dirty="0"/>
              <a:t>查询时，如果当前查询的</a:t>
            </a:r>
            <a:r>
              <a:rPr lang="en-US" altLang="zh-CN" dirty="0" err="1"/>
              <a:t>kY</a:t>
            </a:r>
            <a:r>
              <a:rPr lang="zh-CN" altLang="en-US" dirty="0"/>
              <a:t>在块内有</a:t>
            </a:r>
            <a:r>
              <a:rPr lang="en-US" altLang="zh-CN" dirty="0"/>
              <a:t>1</a:t>
            </a:r>
            <a:r>
              <a:rPr lang="zh-CN" altLang="en-US" dirty="0"/>
              <a:t>的答案，则使用</a:t>
            </a:r>
            <a:endParaRPr lang="en-US" altLang="zh-CN" dirty="0"/>
          </a:p>
          <a:p>
            <a:r>
              <a:rPr lang="zh-CN" altLang="en-US" dirty="0"/>
              <a:t>否则使用其</a:t>
            </a:r>
            <a:r>
              <a:rPr lang="en-US" altLang="zh-CN" dirty="0"/>
              <a:t>2</a:t>
            </a:r>
            <a:r>
              <a:rPr lang="zh-CN" altLang="en-US" dirty="0"/>
              <a:t>的答案的块的最后的一个</a:t>
            </a:r>
            <a:r>
              <a:rPr lang="en-US" altLang="zh-CN" dirty="0"/>
              <a:t>X</a:t>
            </a:r>
            <a:endParaRPr lang="en-US" altLang="zh-CN" dirty="0"/>
          </a:p>
          <a:p>
            <a:endParaRPr lang="en-US" altLang="zh-CN" dirty="0"/>
          </a:p>
          <a:p>
            <a:r>
              <a:rPr lang="zh-CN" altLang="en-US" dirty="0"/>
              <a:t>总时间复杂度</a:t>
            </a:r>
            <a:r>
              <a:rPr lang="en-US" altLang="zh-CN" dirty="0"/>
              <a:t>O(</a:t>
            </a:r>
            <a:r>
              <a:rPr lang="en-US" altLang="zh-CN"/>
              <a:t>msqrtv)</a:t>
            </a:r>
            <a:endParaRPr lang="en-US" altLang="zh-CN"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Luogu3591 [POI2015]ODW</a:t>
            </a:r>
            <a:endParaRPr lang="zh-CN" altLang="en-US" dirty="0"/>
          </a:p>
        </p:txBody>
      </p:sp>
      <p:sp>
        <p:nvSpPr>
          <p:cNvPr id="3" name="内容占位符 2"/>
          <p:cNvSpPr>
            <a:spLocks noGrp="1"/>
          </p:cNvSpPr>
          <p:nvPr>
            <p:ph idx="1"/>
          </p:nvPr>
        </p:nvSpPr>
        <p:spPr/>
        <p:txBody>
          <a:bodyPr/>
          <a:lstStyle/>
          <a:p>
            <a:r>
              <a:rPr lang="zh-CN" altLang="en-US" dirty="0"/>
              <a:t>树，点权，多次查询，每次给</a:t>
            </a:r>
            <a:r>
              <a:rPr lang="en-US" altLang="zh-CN" dirty="0"/>
              <a:t>x</a:t>
            </a:r>
            <a:r>
              <a:rPr lang="zh-CN" altLang="en-US" dirty="0"/>
              <a:t>，</a:t>
            </a:r>
            <a:r>
              <a:rPr lang="en-US" altLang="zh-CN" dirty="0"/>
              <a:t>y</a:t>
            </a:r>
            <a:r>
              <a:rPr lang="zh-CN" altLang="en-US" dirty="0"/>
              <a:t>，</a:t>
            </a:r>
            <a:r>
              <a:rPr lang="en-US" altLang="zh-CN" dirty="0"/>
              <a:t>k</a:t>
            </a:r>
            <a:endParaRPr lang="en-US" altLang="zh-CN" dirty="0"/>
          </a:p>
          <a:p>
            <a:r>
              <a:rPr lang="zh-CN" altLang="en-US" dirty="0"/>
              <a:t>求从</a:t>
            </a:r>
            <a:r>
              <a:rPr lang="en-US" altLang="zh-CN" dirty="0"/>
              <a:t>x</a:t>
            </a:r>
            <a:r>
              <a:rPr lang="zh-CN" altLang="en-US" dirty="0"/>
              <a:t>开始，每次跳过</a:t>
            </a:r>
            <a:r>
              <a:rPr lang="en-US" altLang="zh-CN" dirty="0"/>
              <a:t>k</a:t>
            </a:r>
            <a:r>
              <a:rPr lang="zh-CN" altLang="en-US" dirty="0"/>
              <a:t>个节点跳到</a:t>
            </a:r>
            <a:r>
              <a:rPr lang="en-US" altLang="zh-CN" dirty="0"/>
              <a:t>y</a:t>
            </a:r>
            <a:r>
              <a:rPr lang="zh-CN" altLang="en-US" dirty="0"/>
              <a:t>，所经过节点的和</a:t>
            </a:r>
            <a:endParaRPr lang="en-US" altLang="zh-CN" dirty="0"/>
          </a:p>
          <a:p>
            <a:r>
              <a:rPr lang="zh-CN" altLang="en-US" dirty="0"/>
              <a:t>保证跳到</a:t>
            </a:r>
            <a:r>
              <a:rPr lang="en-US" altLang="zh-CN" dirty="0"/>
              <a:t>y</a:t>
            </a:r>
            <a:r>
              <a:rPr lang="zh-CN" altLang="en-US" dirty="0"/>
              <a:t> </a:t>
            </a:r>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k</a:t>
            </a:r>
            <a:r>
              <a:rPr lang="zh-CN" altLang="en-US" dirty="0"/>
              <a:t>根号分治</a:t>
            </a:r>
            <a:endParaRPr lang="en-US" altLang="zh-CN" dirty="0"/>
          </a:p>
          <a:p>
            <a:r>
              <a:rPr lang="zh-CN" altLang="en-US" dirty="0"/>
              <a:t>如果</a:t>
            </a:r>
            <a:r>
              <a:rPr lang="en-US" altLang="zh-CN" dirty="0"/>
              <a:t>k &lt;= </a:t>
            </a:r>
            <a:r>
              <a:rPr lang="en-US" altLang="zh-CN" dirty="0" err="1"/>
              <a:t>sqrt</a:t>
            </a:r>
            <a:r>
              <a:rPr lang="en-US" altLang="zh-CN" dirty="0"/>
              <a:t>(n),</a:t>
            </a:r>
            <a:r>
              <a:rPr lang="zh-CN" altLang="en-US" dirty="0"/>
              <a:t>可以将询问离线，对每个</a:t>
            </a:r>
            <a:r>
              <a:rPr lang="en-US" altLang="zh-CN" dirty="0"/>
              <a:t>k=1...</a:t>
            </a:r>
            <a:r>
              <a:rPr lang="en-US" altLang="zh-CN" dirty="0" err="1"/>
              <a:t>sqrt</a:t>
            </a:r>
            <a:r>
              <a:rPr lang="en-US" altLang="zh-CN" dirty="0"/>
              <a:t>(n)</a:t>
            </a:r>
            <a:r>
              <a:rPr lang="zh-CN" altLang="en-US" dirty="0"/>
              <a:t>都跑一遍</a:t>
            </a:r>
            <a:endParaRPr lang="zh-CN" altLang="en-US" dirty="0"/>
          </a:p>
          <a:p>
            <a:r>
              <a:rPr lang="zh-CN" altLang="en-US" dirty="0"/>
              <a:t>如果</a:t>
            </a:r>
            <a:r>
              <a:rPr lang="en-US" altLang="zh-CN" dirty="0"/>
              <a:t>k &gt; </a:t>
            </a:r>
            <a:r>
              <a:rPr lang="en-US" altLang="zh-CN" dirty="0" err="1"/>
              <a:t>sqrt</a:t>
            </a:r>
            <a:r>
              <a:rPr lang="en-US" altLang="zh-CN" dirty="0"/>
              <a:t>(n),</a:t>
            </a:r>
            <a:r>
              <a:rPr lang="zh-CN" altLang="en-US" dirty="0"/>
              <a:t>最多跳上</a:t>
            </a:r>
            <a:r>
              <a:rPr lang="en-US" altLang="zh-CN" dirty="0" err="1"/>
              <a:t>sqrt</a:t>
            </a:r>
            <a:r>
              <a:rPr lang="en-US" altLang="zh-CN" dirty="0"/>
              <a:t>(n)</a:t>
            </a:r>
            <a:r>
              <a:rPr lang="zh-CN" altLang="en-US" dirty="0"/>
              <a:t>次</a:t>
            </a:r>
            <a:endParaRPr lang="zh-CN" altLang="en-US" dirty="0"/>
          </a:p>
          <a:p>
            <a:endParaRPr lang="zh-CN" altLang="en-US" dirty="0"/>
          </a:p>
          <a:p>
            <a:r>
              <a:rPr lang="en-US" altLang="zh-CN" dirty="0"/>
              <a:t>k &lt;= </a:t>
            </a:r>
            <a:r>
              <a:rPr lang="en-US" altLang="zh-CN" dirty="0" err="1"/>
              <a:t>sqrt</a:t>
            </a:r>
            <a:r>
              <a:rPr lang="en-US" altLang="zh-CN" dirty="0"/>
              <a:t>(n)</a:t>
            </a:r>
            <a:r>
              <a:rPr lang="zh-CN" altLang="en-US" dirty="0"/>
              <a:t>时单次可以做到</a:t>
            </a:r>
            <a:r>
              <a:rPr lang="en-US" altLang="zh-CN" dirty="0"/>
              <a:t>O(n)</a:t>
            </a:r>
            <a:endParaRPr lang="en-US" altLang="zh-CN" dirty="0"/>
          </a:p>
          <a:p>
            <a:r>
              <a:rPr lang="en-US" altLang="zh-CN" dirty="0"/>
              <a:t>k &gt; </a:t>
            </a:r>
            <a:r>
              <a:rPr lang="en-US" altLang="zh-CN" dirty="0" err="1"/>
              <a:t>sqrt</a:t>
            </a:r>
            <a:r>
              <a:rPr lang="en-US" altLang="zh-CN" dirty="0"/>
              <a:t>(n)</a:t>
            </a:r>
            <a:r>
              <a:rPr lang="zh-CN" altLang="en-US" dirty="0"/>
              <a:t>时用倍增</a:t>
            </a:r>
            <a:r>
              <a:rPr lang="en-US" altLang="zh-CN" dirty="0"/>
              <a:t>/</a:t>
            </a:r>
            <a:r>
              <a:rPr lang="zh-CN" altLang="en-US" dirty="0"/>
              <a:t>树链剖分求</a:t>
            </a:r>
            <a:r>
              <a:rPr lang="en-US" altLang="zh-CN" dirty="0"/>
              <a:t>k</a:t>
            </a:r>
            <a:r>
              <a:rPr lang="zh-CN" altLang="en-US" dirty="0"/>
              <a:t>祖先，单次</a:t>
            </a:r>
            <a:r>
              <a:rPr lang="en-US" altLang="zh-CN" dirty="0"/>
              <a:t>O( </a:t>
            </a:r>
            <a:r>
              <a:rPr lang="en-US" altLang="zh-CN" dirty="0" err="1"/>
              <a:t>logn</a:t>
            </a:r>
            <a:r>
              <a:rPr lang="en-US" altLang="zh-CN" dirty="0"/>
              <a:t> )</a:t>
            </a:r>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a:t>
            </a:r>
            <a:r>
              <a:rPr lang="en-US" altLang="zh-CN" dirty="0" err="1"/>
              <a:t>logn</a:t>
            </a:r>
            <a:r>
              <a:rPr lang="en-US" altLang="zh-CN" dirty="0"/>
              <a:t> )</a:t>
            </a:r>
            <a:endParaRPr lang="en-US" altLang="zh-CN" dirty="0"/>
          </a:p>
          <a:p>
            <a:r>
              <a:rPr lang="zh-CN" altLang="en-US" dirty="0"/>
              <a:t>简单根号平衡后达到</a:t>
            </a:r>
            <a:r>
              <a:rPr lang="en-US" altLang="zh-CN" dirty="0"/>
              <a:t>O( </a:t>
            </a:r>
            <a:r>
              <a:rPr lang="en-US" altLang="zh-CN" dirty="0" err="1"/>
              <a:t>msqrt</a:t>
            </a:r>
            <a:r>
              <a:rPr lang="en-US" altLang="zh-CN" dirty="0"/>
              <a:t>(</a:t>
            </a:r>
            <a:r>
              <a:rPr lang="en-US" altLang="zh-CN" dirty="0" err="1"/>
              <a:t>nlogn</a:t>
            </a:r>
            <a:r>
              <a:rPr lang="en-US" altLang="zh-CN" dirty="0"/>
              <a:t>) )</a:t>
            </a:r>
            <a:endParaRPr lang="zh-CN" alt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Algorithm</a:t>
            </a:r>
            <a:endParaRPr lang="zh-CN" altLang="en-US" dirty="0"/>
          </a:p>
        </p:txBody>
      </p:sp>
      <p:sp>
        <p:nvSpPr>
          <p:cNvPr id="3" name="内容占位符 2"/>
          <p:cNvSpPr>
            <a:spLocks noGrp="1"/>
          </p:cNvSpPr>
          <p:nvPr>
            <p:ph idx="1"/>
          </p:nvPr>
        </p:nvSpPr>
        <p:spPr/>
        <p:txBody>
          <a:bodyPr/>
          <a:lstStyle/>
          <a:p>
            <a:r>
              <a:rPr lang="zh-CN" altLang="en-US" dirty="0"/>
              <a:t>可以用</a:t>
            </a:r>
            <a:r>
              <a:rPr lang="en-US" altLang="zh-CN" dirty="0"/>
              <a:t>O(1) k</a:t>
            </a:r>
            <a:r>
              <a:rPr lang="zh-CN" altLang="en-US" dirty="0"/>
              <a:t>祖先的方法来实现</a:t>
            </a:r>
            <a:endParaRPr lang="zh-CN" altLang="en-US" dirty="0"/>
          </a:p>
          <a:p>
            <a:r>
              <a:rPr lang="zh-CN" altLang="en-US" dirty="0"/>
              <a:t>预处理可以写</a:t>
            </a:r>
            <a:r>
              <a:rPr lang="en-US" altLang="zh-CN" dirty="0"/>
              <a:t>O( </a:t>
            </a:r>
            <a:r>
              <a:rPr lang="en-US" altLang="zh-CN" dirty="0" err="1"/>
              <a:t>nsqrt</a:t>
            </a:r>
            <a:r>
              <a:rPr lang="en-US" altLang="zh-CN" dirty="0"/>
              <a:t>(n) )</a:t>
            </a:r>
            <a:r>
              <a:rPr lang="zh-CN" altLang="en-US" dirty="0"/>
              <a:t>的，这样查询常数较小</a:t>
            </a:r>
            <a:endParaRPr lang="zh-CN" altLang="en-US" dirty="0"/>
          </a:p>
          <a:p>
            <a:endParaRPr lang="zh-CN" altLang="en-US" dirty="0"/>
          </a:p>
          <a:p>
            <a:r>
              <a:rPr lang="zh-CN" altLang="en-US" dirty="0"/>
              <a:t>或者可以用树链剖分，边跑边找出这个重链上所有该算进去的点</a:t>
            </a:r>
            <a:endParaRPr lang="zh-CN" altLang="en-US" dirty="0"/>
          </a:p>
          <a:p>
            <a:r>
              <a:rPr lang="en-US" altLang="zh-CN" dirty="0"/>
              <a:t>O( sqrt(n) + </a:t>
            </a:r>
            <a:r>
              <a:rPr lang="en-US" altLang="zh-CN" dirty="0" err="1"/>
              <a:t>logn</a:t>
            </a:r>
            <a:r>
              <a:rPr lang="en-US" altLang="zh-CN" dirty="0"/>
              <a:t> ) </a:t>
            </a:r>
            <a:endParaRPr lang="zh-CN"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Luogu5071 [Ynoi2015] </a:t>
            </a:r>
            <a:r>
              <a:rPr lang="zh-CN" altLang="en-US"/>
              <a:t>此时此刻的光辉</a:t>
            </a:r>
            <a:endParaRPr lang="zh-CN" altLang="en-US" dirty="0"/>
          </a:p>
        </p:txBody>
      </p:sp>
      <p:sp>
        <p:nvSpPr>
          <p:cNvPr id="3" name="内容占位符 2"/>
          <p:cNvSpPr>
            <a:spLocks noGrp="1"/>
          </p:cNvSpPr>
          <p:nvPr>
            <p:ph idx="1"/>
          </p:nvPr>
        </p:nvSpPr>
        <p:spPr/>
        <p:txBody>
          <a:bodyPr/>
          <a:lstStyle/>
          <a:p>
            <a:r>
              <a:rPr lang="zh-CN" altLang="en-US" dirty="0"/>
              <a:t>查询一个区间乘积的约数个数</a:t>
            </a:r>
            <a:endParaRPr lang="en-US" altLang="zh-CN" dirty="0"/>
          </a:p>
          <a:p>
            <a:endParaRPr lang="en-US" altLang="zh-CN" dirty="0"/>
          </a:p>
          <a:p>
            <a:r>
              <a:rPr lang="en-US" altLang="zh-CN" dirty="0"/>
              <a:t>mod 19260817</a:t>
            </a:r>
            <a:endParaRPr lang="en-US" altLang="zh-CN" dirty="0"/>
          </a:p>
          <a:p>
            <a:r>
              <a:rPr lang="zh-CN" altLang="en-US" dirty="0"/>
              <a:t>值域</a:t>
            </a:r>
            <a:r>
              <a:rPr lang="en-US" altLang="zh-CN" dirty="0"/>
              <a:t>v&lt;=1e9</a:t>
            </a: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一个数的约数个数</a:t>
            </a:r>
            <a:endParaRPr lang="en-US" altLang="zh-CN" dirty="0"/>
          </a:p>
          <a:p>
            <a:r>
              <a:rPr lang="zh-CN" altLang="en-US" dirty="0"/>
              <a:t>即为：</a:t>
            </a:r>
            <a:endParaRPr lang="en-US" altLang="zh-CN" dirty="0"/>
          </a:p>
          <a:p>
            <a:endParaRPr lang="en-US" altLang="zh-CN" dirty="0"/>
          </a:p>
          <a:p>
            <a:endParaRPr lang="en-US" altLang="zh-CN" dirty="0"/>
          </a:p>
          <a:p>
            <a:endParaRPr lang="en-US" altLang="zh-CN" dirty="0"/>
          </a:p>
          <a:p>
            <a:r>
              <a:rPr lang="en-US" altLang="zh-CN" dirty="0"/>
              <a:t>Pi</a:t>
            </a:r>
            <a:r>
              <a:rPr lang="zh-CN" altLang="en-US" dirty="0"/>
              <a:t>为</a:t>
            </a:r>
            <a:r>
              <a:rPr lang="en-US" altLang="zh-CN" dirty="0" err="1"/>
              <a:t>i</a:t>
            </a:r>
            <a:r>
              <a:rPr lang="zh-CN" altLang="en-US" dirty="0"/>
              <a:t>出现次数</a:t>
            </a:r>
            <a:endParaRPr lang="en-US" altLang="zh-CN" dirty="0"/>
          </a:p>
          <a:p>
            <a:r>
              <a:rPr lang="zh-CN" altLang="en-US" dirty="0"/>
              <a:t>对于每个数，质因子的个数只有</a:t>
            </a:r>
            <a:r>
              <a:rPr lang="en-US" altLang="zh-CN" dirty="0" err="1"/>
              <a:t>logv</a:t>
            </a:r>
            <a:r>
              <a:rPr lang="zh-CN" altLang="en-US" dirty="0"/>
              <a:t>个</a:t>
            </a:r>
            <a:endParaRPr lang="en-US" altLang="zh-CN" dirty="0"/>
          </a:p>
          <a:p>
            <a:endParaRPr lang="en-US" altLang="zh-CN" dirty="0"/>
          </a:p>
          <a:p>
            <a:r>
              <a:rPr lang="zh-CN" altLang="en-US" dirty="0"/>
              <a:t>（我不会打公式）</a:t>
            </a:r>
            <a:endParaRPr lang="zh-CN" altLang="en-US" dirty="0"/>
          </a:p>
        </p:txBody>
      </p:sp>
      <p:pic>
        <p:nvPicPr>
          <p:cNvPr id="4" name="图片 3"/>
          <p:cNvPicPr>
            <a:picLocks noChangeAspect="1"/>
          </p:cNvPicPr>
          <p:nvPr/>
        </p:nvPicPr>
        <p:blipFill>
          <a:blip r:embed="rId1" cstate="print"/>
          <a:stretch>
            <a:fillRect/>
          </a:stretch>
        </p:blipFill>
        <p:spPr>
          <a:xfrm>
            <a:off x="2146567" y="2407979"/>
            <a:ext cx="3552825" cy="1714500"/>
          </a:xfrm>
          <a:prstGeom prst="rect">
            <a:avLst/>
          </a:prstGeo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可以莫队暴力维护区间的这个东西</a:t>
            </a:r>
            <a:endParaRPr lang="en-US" altLang="zh-CN" dirty="0"/>
          </a:p>
          <a:p>
            <a:r>
              <a:rPr lang="zh-CN" altLang="en-US" dirty="0"/>
              <a:t>每次转移</a:t>
            </a:r>
            <a:r>
              <a:rPr lang="en-US" altLang="zh-CN" dirty="0"/>
              <a:t>O( </a:t>
            </a:r>
            <a:r>
              <a:rPr lang="en-US" altLang="zh-CN" dirty="0" err="1"/>
              <a:t>logv</a:t>
            </a:r>
            <a:r>
              <a:rPr lang="en-US" altLang="zh-CN" dirty="0"/>
              <a:t> )</a:t>
            </a:r>
            <a:endParaRPr lang="en-US" altLang="zh-CN" dirty="0"/>
          </a:p>
          <a:p>
            <a:r>
              <a:rPr lang="zh-CN" altLang="en-US" dirty="0"/>
              <a:t>总复杂度</a:t>
            </a:r>
            <a:r>
              <a:rPr lang="en-US" altLang="zh-CN" dirty="0"/>
              <a:t>O( </a:t>
            </a:r>
            <a:r>
              <a:rPr lang="en-US" altLang="zh-CN" dirty="0" err="1"/>
              <a:t>nsqrt</a:t>
            </a:r>
            <a:r>
              <a:rPr lang="en-US" altLang="zh-CN" dirty="0"/>
              <a:t>(m)</a:t>
            </a:r>
            <a:r>
              <a:rPr lang="en-US" altLang="zh-CN" dirty="0" err="1"/>
              <a:t>logv</a:t>
            </a:r>
            <a:r>
              <a:rPr lang="en-US" altLang="zh-CN" dirty="0"/>
              <a:t> )</a:t>
            </a:r>
            <a:endParaRPr lang="en-US" altLang="zh-CN" dirty="0"/>
          </a:p>
          <a:p>
            <a:endParaRPr lang="en-US" altLang="zh-CN" dirty="0"/>
          </a:p>
          <a:p>
            <a:r>
              <a:rPr lang="en-US" altLang="zh-CN" sz="9600" dirty="0"/>
              <a:t>TLE</a:t>
            </a:r>
            <a:endParaRPr lang="zh-CN" altLang="en-US" sz="9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如果直接套用上一题的做法</a:t>
            </a:r>
            <a:endParaRPr lang="zh-CN" altLang="en-US" dirty="0"/>
          </a:p>
          <a:p>
            <a:r>
              <a:rPr lang="zh-CN" altLang="en-US" dirty="0"/>
              <a:t>每次查询的时候二分答案，然后查询区间中小于</a:t>
            </a:r>
            <a:r>
              <a:rPr lang="en-US" altLang="zh-CN" dirty="0" err="1"/>
              <a:t>ans</a:t>
            </a:r>
            <a:r>
              <a:rPr lang="zh-CN" altLang="en-US" dirty="0"/>
              <a:t>的数个数</a:t>
            </a:r>
            <a:endParaRPr lang="zh-CN" altLang="en-US" dirty="0"/>
          </a:p>
          <a:p>
            <a:r>
              <a:rPr lang="zh-CN" altLang="en-US" dirty="0"/>
              <a:t>复杂度是</a:t>
            </a:r>
            <a:r>
              <a:rPr lang="en-US" altLang="zh-CN" dirty="0"/>
              <a:t>O( </a:t>
            </a:r>
            <a:r>
              <a:rPr lang="en-US" altLang="zh-CN" dirty="0" err="1"/>
              <a:t>msqrt</a:t>
            </a:r>
            <a:r>
              <a:rPr lang="en-US" altLang="zh-CN" dirty="0"/>
              <a:t>( </a:t>
            </a:r>
            <a:r>
              <a:rPr lang="en-US" altLang="zh-CN" dirty="0" err="1"/>
              <a:t>nlogn</a:t>
            </a:r>
            <a:r>
              <a:rPr lang="en-US" altLang="zh-CN" dirty="0"/>
              <a:t> )</a:t>
            </a:r>
            <a:r>
              <a:rPr lang="en-US" altLang="zh-CN" dirty="0" err="1"/>
              <a:t>logn</a:t>
            </a:r>
            <a:r>
              <a:rPr lang="en-US" altLang="zh-CN" dirty="0"/>
              <a:t> )</a:t>
            </a:r>
            <a:r>
              <a:rPr lang="zh-CN" altLang="en-US" dirty="0"/>
              <a:t>的</a:t>
            </a:r>
            <a:endParaRPr lang="zh-CN" altLang="en-US" dirty="0"/>
          </a:p>
          <a:p>
            <a:r>
              <a:rPr lang="zh-CN" altLang="en-US" dirty="0"/>
              <a:t>很遗憾，被我卡掉了</a:t>
            </a:r>
            <a:endParaRPr lang="zh-CN" alt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Brute</a:t>
            </a:r>
            <a:endParaRPr lang="zh-CN" altLang="en-US" dirty="0"/>
          </a:p>
        </p:txBody>
      </p:sp>
      <p:sp>
        <p:nvSpPr>
          <p:cNvPr id="3" name="内容占位符 2"/>
          <p:cNvSpPr>
            <a:spLocks noGrp="1"/>
          </p:cNvSpPr>
          <p:nvPr>
            <p:ph idx="1"/>
          </p:nvPr>
        </p:nvSpPr>
        <p:spPr/>
        <p:txBody>
          <a:bodyPr>
            <a:normAutofit/>
          </a:bodyPr>
          <a:lstStyle/>
          <a:p>
            <a:r>
              <a:rPr lang="zh-CN" altLang="en-US" dirty="0"/>
              <a:t>考虑到一个数本质不同的约数个数并没有</a:t>
            </a:r>
            <a:r>
              <a:rPr lang="en-US" altLang="zh-CN" dirty="0" err="1"/>
              <a:t>logv</a:t>
            </a:r>
            <a:r>
              <a:rPr lang="zh-CN" altLang="en-US" dirty="0"/>
              <a:t>个</a:t>
            </a:r>
            <a:endParaRPr lang="en-US" altLang="zh-CN" dirty="0"/>
          </a:p>
          <a:p>
            <a:r>
              <a:rPr lang="zh-CN" altLang="en-US" dirty="0"/>
              <a:t>最坏的情况是</a:t>
            </a:r>
            <a:r>
              <a:rPr lang="en-US" altLang="zh-CN" dirty="0"/>
              <a:t>2*3*5*7...</a:t>
            </a:r>
            <a:r>
              <a:rPr lang="zh-CN" altLang="en-US" dirty="0"/>
              <a:t>这样</a:t>
            </a:r>
            <a:endParaRPr lang="en-US" altLang="zh-CN" dirty="0"/>
          </a:p>
          <a:p>
            <a:r>
              <a:rPr lang="zh-CN" altLang="en-US" dirty="0"/>
              <a:t>其实这个的个数是</a:t>
            </a:r>
            <a:r>
              <a:rPr lang="en-US" altLang="zh-CN" dirty="0"/>
              <a:t>O( </a:t>
            </a:r>
            <a:r>
              <a:rPr lang="en-US" altLang="zh-CN" dirty="0" err="1"/>
              <a:t>logv</a:t>
            </a:r>
            <a:r>
              <a:rPr lang="en-US" altLang="zh-CN" dirty="0"/>
              <a:t>/</a:t>
            </a:r>
            <a:r>
              <a:rPr lang="en-US" altLang="zh-CN" dirty="0" err="1"/>
              <a:t>loglogv</a:t>
            </a:r>
            <a:r>
              <a:rPr lang="en-US" altLang="zh-CN" dirty="0"/>
              <a:t> )</a:t>
            </a:r>
            <a:endParaRPr lang="en-US" altLang="zh-CN" dirty="0"/>
          </a:p>
          <a:p>
            <a:r>
              <a:rPr lang="zh-CN" altLang="en-US" dirty="0"/>
              <a:t>还是莫队转移</a:t>
            </a:r>
            <a:endParaRPr lang="en-US" altLang="zh-CN" dirty="0"/>
          </a:p>
          <a:p>
            <a:r>
              <a:rPr lang="en-US" altLang="zh-CN" dirty="0"/>
              <a:t>O( </a:t>
            </a:r>
            <a:r>
              <a:rPr lang="en-US" altLang="zh-CN" dirty="0" err="1"/>
              <a:t>nsqrt</a:t>
            </a:r>
            <a:r>
              <a:rPr lang="en-US" altLang="zh-CN" dirty="0"/>
              <a:t>(m)</a:t>
            </a:r>
            <a:r>
              <a:rPr lang="en-US" altLang="zh-CN" dirty="0" err="1"/>
              <a:t>logv</a:t>
            </a:r>
            <a:r>
              <a:rPr lang="en-US" altLang="zh-CN" dirty="0"/>
              <a:t>/</a:t>
            </a:r>
            <a:r>
              <a:rPr lang="en-US" altLang="zh-CN" dirty="0" err="1"/>
              <a:t>loglogv</a:t>
            </a:r>
            <a:r>
              <a:rPr lang="en-US" altLang="zh-CN" dirty="0"/>
              <a:t> )</a:t>
            </a:r>
            <a:endParaRPr lang="en-US" altLang="zh-CN" dirty="0"/>
          </a:p>
          <a:p>
            <a:r>
              <a:rPr lang="en-US" altLang="zh-CN" sz="9600" dirty="0"/>
              <a:t>TLE</a:t>
            </a:r>
            <a:endParaRPr lang="zh-CN" altLang="en-US" sz="9600" dirty="0"/>
          </a:p>
          <a:p>
            <a:endParaRPr lang="en-US" altLang="zh-CN"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可以用根号分治优化复杂度</a:t>
            </a:r>
            <a:endParaRPr lang="zh-CN" altLang="en-US" dirty="0"/>
          </a:p>
          <a:p>
            <a:r>
              <a:rPr lang="zh-CN" altLang="en-US" dirty="0"/>
              <a:t>一个数大于</a:t>
            </a:r>
            <a:r>
              <a:rPr lang="en-US" altLang="zh-CN" dirty="0"/>
              <a:t>v^1/3</a:t>
            </a:r>
            <a:r>
              <a:rPr lang="zh-CN" altLang="en-US" dirty="0"/>
              <a:t>的质因数只有</a:t>
            </a:r>
            <a:r>
              <a:rPr lang="en-US" altLang="zh-CN" dirty="0"/>
              <a:t>2</a:t>
            </a:r>
            <a:r>
              <a:rPr lang="zh-CN" altLang="en-US" dirty="0"/>
              <a:t>个</a:t>
            </a:r>
            <a:endParaRPr lang="zh-CN" altLang="en-US" dirty="0"/>
          </a:p>
          <a:p>
            <a:r>
              <a:rPr lang="zh-CN" altLang="en-US" dirty="0"/>
              <a:t>小于等于</a:t>
            </a:r>
            <a:r>
              <a:rPr lang="en-US" altLang="zh-CN" dirty="0"/>
              <a:t>v^1/3</a:t>
            </a:r>
            <a:r>
              <a:rPr lang="zh-CN" altLang="en-US" dirty="0"/>
              <a:t>的质数只有</a:t>
            </a:r>
            <a:r>
              <a:rPr lang="en-US" altLang="zh-CN" dirty="0"/>
              <a:t>v^{1/3}/</a:t>
            </a:r>
            <a:r>
              <a:rPr lang="en-US" altLang="zh-CN" dirty="0" err="1"/>
              <a:t>logv</a:t>
            </a:r>
            <a:r>
              <a:rPr lang="zh-CN" altLang="en-US" dirty="0"/>
              <a:t>个</a:t>
            </a:r>
            <a:endParaRPr lang="zh-CN" altLang="en-US" dirty="0"/>
          </a:p>
          <a:p>
            <a:r>
              <a:rPr lang="zh-CN" altLang="en-US" dirty="0"/>
              <a:t>当</a:t>
            </a:r>
            <a:r>
              <a:rPr lang="en-US" altLang="zh-CN" dirty="0"/>
              <a:t>v=1e9</a:t>
            </a:r>
            <a:r>
              <a:rPr lang="zh-CN" altLang="en-US" dirty="0"/>
              <a:t>时，小于</a:t>
            </a:r>
            <a:r>
              <a:rPr lang="en-US" altLang="zh-CN" dirty="0"/>
              <a:t>1000</a:t>
            </a:r>
            <a:r>
              <a:rPr lang="zh-CN" altLang="en-US" dirty="0"/>
              <a:t>的质数只有</a:t>
            </a:r>
            <a:r>
              <a:rPr lang="en-US" altLang="zh-CN" dirty="0"/>
              <a:t>168</a:t>
            </a:r>
            <a:r>
              <a:rPr lang="zh-CN" altLang="en-US" dirty="0"/>
              <a:t>个</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跑莫队的时候只维护大于</a:t>
            </a:r>
            <a:r>
              <a:rPr lang="en-US" altLang="zh-CN" dirty="0"/>
              <a:t>v^1/3</a:t>
            </a:r>
            <a:r>
              <a:rPr lang="zh-CN" altLang="en-US" dirty="0"/>
              <a:t>的质数的贡献</a:t>
            </a:r>
            <a:endParaRPr lang="zh-CN" altLang="en-US" dirty="0"/>
          </a:p>
          <a:p>
            <a:r>
              <a:rPr lang="zh-CN" altLang="en-US" dirty="0"/>
              <a:t>这一部分是</a:t>
            </a:r>
            <a:r>
              <a:rPr lang="en-US" altLang="zh-CN" dirty="0"/>
              <a:t>O( </a:t>
            </a:r>
            <a:r>
              <a:rPr lang="en-US" altLang="zh-CN" dirty="0" err="1"/>
              <a:t>nsqrt</a:t>
            </a:r>
            <a:r>
              <a:rPr lang="en-US" altLang="zh-CN" dirty="0"/>
              <a:t>(m) )</a:t>
            </a:r>
            <a:r>
              <a:rPr lang="zh-CN" altLang="en-US" dirty="0"/>
              <a:t>的 </a:t>
            </a:r>
            <a:endParaRPr lang="zh-CN" altLang="en-US" dirty="0"/>
          </a:p>
          <a:p>
            <a:r>
              <a:rPr lang="zh-CN" altLang="en-US" dirty="0"/>
              <a:t>小于等于</a:t>
            </a:r>
            <a:r>
              <a:rPr lang="en-US" altLang="zh-CN" dirty="0"/>
              <a:t>v^1/3</a:t>
            </a:r>
            <a:r>
              <a:rPr lang="zh-CN" altLang="en-US" dirty="0"/>
              <a:t>的质数，每个开一个前缀和，就可以</a:t>
            </a:r>
            <a:r>
              <a:rPr lang="en-US" altLang="zh-CN" dirty="0"/>
              <a:t>O(1)</a:t>
            </a:r>
            <a:r>
              <a:rPr lang="zh-CN" altLang="en-US" dirty="0"/>
              <a:t>知道其在区间中出现次数</a:t>
            </a:r>
            <a:endParaRPr lang="zh-CN" altLang="en-US" dirty="0"/>
          </a:p>
          <a:p>
            <a:r>
              <a:rPr lang="zh-CN" altLang="en-US" dirty="0"/>
              <a:t>这一部分是</a:t>
            </a:r>
            <a:r>
              <a:rPr lang="en-US" altLang="zh-CN" dirty="0"/>
              <a:t>O( m v^{1/3} /</a:t>
            </a:r>
            <a:r>
              <a:rPr lang="en-US" altLang="zh-CN" dirty="0" err="1"/>
              <a:t>logv</a:t>
            </a:r>
            <a:r>
              <a:rPr lang="en-US" altLang="zh-CN" dirty="0"/>
              <a:t> )</a:t>
            </a:r>
            <a:r>
              <a:rPr lang="zh-CN" altLang="en-US" dirty="0"/>
              <a:t>的</a:t>
            </a:r>
            <a:endParaRPr lang="zh-CN" altLang="en-US" dirty="0"/>
          </a:p>
          <a:p>
            <a:r>
              <a:rPr lang="zh-CN" altLang="en-US" dirty="0"/>
              <a:t>然后对于每个数分解质因数是</a:t>
            </a:r>
            <a:r>
              <a:rPr lang="en-US" altLang="zh-CN" dirty="0"/>
              <a:t>O( n v^1/4 )</a:t>
            </a:r>
            <a:r>
              <a:rPr lang="zh-CN" altLang="en-US" dirty="0"/>
              <a:t>的</a:t>
            </a:r>
            <a:endParaRPr lang="zh-CN" altLang="en-US" dirty="0"/>
          </a:p>
          <a:p>
            <a:r>
              <a:rPr lang="zh-CN" altLang="en-US" dirty="0"/>
              <a:t>总复杂度</a:t>
            </a:r>
            <a:r>
              <a:rPr lang="en-US" altLang="zh-CN" dirty="0"/>
              <a:t>O( n(v^{1/4}) + m(v^{1/3})/</a:t>
            </a:r>
            <a:r>
              <a:rPr lang="en-US" altLang="zh-CN" dirty="0" err="1"/>
              <a:t>logv</a:t>
            </a:r>
            <a:r>
              <a:rPr lang="en-US" altLang="zh-CN" dirty="0"/>
              <a:t> + </a:t>
            </a:r>
            <a:r>
              <a:rPr lang="en-US" altLang="zh-CN" dirty="0" err="1"/>
              <a:t>nsqrt</a:t>
            </a:r>
            <a:r>
              <a:rPr lang="en-US" altLang="zh-CN" dirty="0"/>
              <a:t>(m) )</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根号重构</a:t>
            </a:r>
            <a:endParaRPr lang="zh-CN" altLang="en-US"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endParaRPr lang="zh-CN" altLang="en-US" dirty="0"/>
          </a:p>
        </p:txBody>
      </p:sp>
      <p:sp>
        <p:nvSpPr>
          <p:cNvPr id="3" name="内容占位符 2"/>
          <p:cNvSpPr>
            <a:spLocks noGrp="1"/>
          </p:cNvSpPr>
          <p:nvPr>
            <p:ph idx="1"/>
          </p:nvPr>
        </p:nvSpPr>
        <p:spPr/>
        <p:txBody>
          <a:bodyPr/>
          <a:lstStyle/>
          <a:p>
            <a:r>
              <a:rPr lang="zh-CN" altLang="en-US" dirty="0"/>
              <a:t>本质为时间分块</a:t>
            </a:r>
            <a:endParaRPr lang="zh-CN" altLang="en-US" dirty="0"/>
          </a:p>
          <a:p>
            <a:endParaRPr lang="zh-CN" altLang="en-US" dirty="0"/>
          </a:p>
          <a:p>
            <a:r>
              <a:rPr lang="zh-CN" altLang="en-US" dirty="0"/>
              <a:t>假设</a:t>
            </a:r>
            <a:r>
              <a:rPr lang="en-US" altLang="zh-CN" dirty="0"/>
              <a:t>:</a:t>
            </a:r>
            <a:endParaRPr lang="en-US" altLang="zh-CN" dirty="0"/>
          </a:p>
          <a:p>
            <a:r>
              <a:rPr lang="zh-CN" altLang="en-US" dirty="0"/>
              <a:t>可以</a:t>
            </a:r>
            <a:r>
              <a:rPr lang="en-US" altLang="zh-CN" dirty="0"/>
              <a:t>O(x)</a:t>
            </a:r>
            <a:r>
              <a:rPr lang="zh-CN" altLang="en-US" dirty="0"/>
              <a:t>重构整个序列</a:t>
            </a:r>
            <a:endParaRPr lang="zh-CN" altLang="en-US" dirty="0"/>
          </a:p>
          <a:p>
            <a:r>
              <a:rPr lang="zh-CN" altLang="en-US" dirty="0"/>
              <a:t>可以</a:t>
            </a:r>
            <a:r>
              <a:rPr lang="en-US" altLang="zh-CN" dirty="0"/>
              <a:t>O(y)</a:t>
            </a:r>
            <a:r>
              <a:rPr lang="zh-CN" altLang="en-US" dirty="0"/>
              <a:t>算出一个修改操作对一次查询的影响</a:t>
            </a:r>
            <a:endParaRPr lang="zh-CN" altLang="en-US" dirty="0"/>
          </a:p>
          <a:p>
            <a:r>
              <a:rPr lang="zh-CN" altLang="en-US" dirty="0"/>
              <a:t>如果每隔</a:t>
            </a:r>
            <a:r>
              <a:rPr lang="en-US" altLang="zh-CN" dirty="0"/>
              <a:t>t</a:t>
            </a:r>
            <a:r>
              <a:rPr lang="zh-CN" altLang="en-US" dirty="0"/>
              <a:t>个修改重构整个序列</a:t>
            </a:r>
            <a:endParaRPr lang="zh-CN" altLang="en-US" dirty="0"/>
          </a:p>
          <a:p>
            <a:r>
              <a:rPr lang="zh-CN" altLang="en-US" dirty="0"/>
              <a:t>则复杂度为</a:t>
            </a:r>
            <a:r>
              <a:rPr lang="en-US" altLang="zh-CN" dirty="0"/>
              <a:t>O( </a:t>
            </a:r>
            <a:r>
              <a:rPr lang="en-US" altLang="zh-CN" dirty="0" err="1"/>
              <a:t>tx</a:t>
            </a:r>
            <a:r>
              <a:rPr lang="en-US" altLang="zh-CN" dirty="0"/>
              <a:t> )+O( m^2/ty )</a:t>
            </a:r>
            <a:endParaRPr lang="en-US" altLang="zh-CN" dirty="0"/>
          </a:p>
          <a:p>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带</a:t>
            </a:r>
            <a:r>
              <a:rPr lang="en-US" altLang="zh-CN" dirty="0"/>
              <a:t>link cut</a:t>
            </a:r>
            <a:r>
              <a:rPr lang="zh-CN" altLang="en-US" dirty="0"/>
              <a:t>树上路径</a:t>
            </a:r>
            <a:r>
              <a:rPr lang="en-US" altLang="zh-CN" dirty="0"/>
              <a:t>kth</a:t>
            </a:r>
            <a:endParaRPr lang="en-US" altLang="zh-CN" dirty="0"/>
          </a:p>
          <a:p>
            <a:r>
              <a:rPr lang="zh-CN" altLang="en-US" dirty="0"/>
              <a:t>（基于树分块也可以同复杂度维护，这里讲根号重构的做法）</a:t>
            </a:r>
            <a:endParaRPr lang="en-US" altLang="zh-CN"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根号重构，每过</a:t>
            </a:r>
            <a:r>
              <a:rPr lang="en-US" altLang="zh-CN" dirty="0" err="1"/>
              <a:t>sqrtm</a:t>
            </a:r>
            <a:r>
              <a:rPr lang="zh-CN" altLang="en-US" dirty="0"/>
              <a:t>次重构一次</a:t>
            </a:r>
            <a:endParaRPr lang="en-US" altLang="zh-CN" dirty="0"/>
          </a:p>
          <a:p>
            <a:r>
              <a:rPr lang="zh-CN" altLang="en-US" dirty="0"/>
              <a:t>这样一次操作会转换为查询</a:t>
            </a:r>
            <a:r>
              <a:rPr lang="en-US" altLang="zh-CN" dirty="0" err="1"/>
              <a:t>sqrtm</a:t>
            </a:r>
            <a:r>
              <a:rPr lang="zh-CN" altLang="en-US" dirty="0"/>
              <a:t>段上次重构后的树链的</a:t>
            </a:r>
            <a:r>
              <a:rPr lang="en-US" altLang="zh-CN" dirty="0"/>
              <a:t>kth</a:t>
            </a:r>
            <a:endParaRPr lang="en-US" altLang="zh-CN" dirty="0"/>
          </a:p>
          <a:p>
            <a:r>
              <a:rPr lang="zh-CN" altLang="en-US" dirty="0"/>
              <a:t>用可持久化</a:t>
            </a:r>
            <a:r>
              <a:rPr lang="en-US" altLang="zh-CN" dirty="0" err="1"/>
              <a:t>Trie</a:t>
            </a:r>
            <a:r>
              <a:rPr lang="zh-CN" altLang="en-US" dirty="0"/>
              <a:t>维护，在这</a:t>
            </a:r>
            <a:r>
              <a:rPr lang="en-US" altLang="zh-CN" dirty="0" err="1"/>
              <a:t>sqrtm</a:t>
            </a:r>
            <a:r>
              <a:rPr lang="zh-CN" altLang="en-US" dirty="0"/>
              <a:t>个</a:t>
            </a:r>
            <a:r>
              <a:rPr lang="en-US" altLang="zh-CN" dirty="0" err="1"/>
              <a:t>Trie</a:t>
            </a:r>
            <a:r>
              <a:rPr lang="zh-CN" altLang="en-US" dirty="0"/>
              <a:t>上一起二分</a:t>
            </a:r>
            <a:endParaRPr lang="en-US" altLang="zh-CN" dirty="0"/>
          </a:p>
          <a:p>
            <a:r>
              <a:rPr lang="zh-CN" altLang="en-US" dirty="0"/>
              <a:t>每次查询复杂度</a:t>
            </a:r>
            <a:r>
              <a:rPr lang="en-US" altLang="zh-CN" dirty="0"/>
              <a:t>O( </a:t>
            </a:r>
            <a:r>
              <a:rPr lang="en-US" altLang="zh-CN" dirty="0" err="1"/>
              <a:t>sqrtmlogn</a:t>
            </a:r>
            <a:r>
              <a:rPr lang="en-US" altLang="zh-CN" dirty="0"/>
              <a:t> )</a:t>
            </a:r>
            <a:endParaRPr lang="en-US" altLang="zh-CN" dirty="0"/>
          </a:p>
          <a:p>
            <a:r>
              <a:rPr lang="zh-CN" altLang="en-US" dirty="0"/>
              <a:t>每次重构复杂度</a:t>
            </a:r>
            <a:r>
              <a:rPr lang="en-US" altLang="zh-CN" dirty="0"/>
              <a:t>O( </a:t>
            </a:r>
            <a:r>
              <a:rPr lang="en-US" altLang="zh-CN" dirty="0" err="1"/>
              <a:t>nlogn</a:t>
            </a:r>
            <a:r>
              <a:rPr lang="en-US" altLang="zh-CN" dirty="0"/>
              <a:t> )</a:t>
            </a:r>
            <a:endParaRPr lang="en-US" altLang="zh-CN" dirty="0"/>
          </a:p>
          <a:p>
            <a:r>
              <a:rPr lang="zh-CN" altLang="en-US" dirty="0"/>
              <a:t>总复杂度</a:t>
            </a:r>
            <a:r>
              <a:rPr lang="en-US" altLang="zh-CN" dirty="0"/>
              <a:t>O( </a:t>
            </a:r>
            <a:r>
              <a:rPr lang="en-US" altLang="zh-CN" dirty="0" err="1"/>
              <a:t>msqrtmlogn</a:t>
            </a:r>
            <a:r>
              <a:rPr lang="en-US" altLang="zh-CN" dirty="0"/>
              <a:t> + </a:t>
            </a:r>
            <a:r>
              <a:rPr lang="en-US" altLang="zh-CN" dirty="0" err="1"/>
              <a:t>nsqrtmlogn</a:t>
            </a:r>
            <a:r>
              <a:rPr lang="en-US" altLang="zh-CN" dirty="0"/>
              <a:t> ) = O( (</a:t>
            </a:r>
            <a:r>
              <a:rPr lang="en-US" altLang="zh-CN" dirty="0" err="1"/>
              <a:t>n+m</a:t>
            </a:r>
            <a:r>
              <a:rPr lang="en-US" altLang="zh-CN" dirty="0"/>
              <a:t>)</a:t>
            </a:r>
            <a:r>
              <a:rPr lang="en-US" altLang="zh-CN" dirty="0" err="1"/>
              <a:t>sqrtmlogn</a:t>
            </a:r>
            <a:r>
              <a:rPr lang="en-US" altLang="zh-CN" dirty="0"/>
              <a:t> )</a:t>
            </a:r>
            <a:endParaRPr lang="zh-CN" alt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endParaRPr lang="zh-CN" altLang="en-US" dirty="0"/>
          </a:p>
        </p:txBody>
      </p:sp>
      <p:sp>
        <p:nvSpPr>
          <p:cNvPr id="3" name="内容占位符 2"/>
          <p:cNvSpPr>
            <a:spLocks noGrp="1"/>
          </p:cNvSpPr>
          <p:nvPr>
            <p:ph idx="1"/>
          </p:nvPr>
        </p:nvSpPr>
        <p:spPr/>
        <p:txBody>
          <a:bodyPr/>
          <a:lstStyle/>
          <a:p>
            <a:r>
              <a:rPr lang="zh-CN" altLang="en-US" dirty="0"/>
              <a:t>在复杂的范围修改查询问题中，可以考虑根号重构</a:t>
            </a:r>
            <a:endParaRPr lang="en-US" altLang="zh-CN" dirty="0"/>
          </a:p>
          <a:p>
            <a:r>
              <a:rPr lang="zh-CN" altLang="en-US" dirty="0"/>
              <a:t>这里是一个统计规律</a:t>
            </a:r>
            <a:endParaRPr lang="en-US" altLang="zh-CN" dirty="0"/>
          </a:p>
          <a:p>
            <a:r>
              <a:rPr lang="zh-CN" altLang="en-US" dirty="0"/>
              <a:t>实际上我认为是对于复杂的范围修改查询问题，维之间是不对称的，时间维是结构最简单的，对其进行分块容易出好的效果</a:t>
            </a:r>
            <a:endParaRPr lang="zh-CN" alt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Luogu7899 [Ynoi2006] rprmq2</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253039" cy="2121291"/>
          </a:xfrm>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53440" y="1690688"/>
            <a:ext cx="9555083" cy="435133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将块大小设为</a:t>
            </a:r>
            <a:r>
              <a:rPr lang="en-US" altLang="zh-CN" dirty="0"/>
              <a:t>sqrt(n)</a:t>
            </a:r>
            <a:r>
              <a:rPr lang="en-US" altLang="zh-CN" dirty="0" err="1"/>
              <a:t>logn</a:t>
            </a:r>
            <a:endParaRPr lang="en-US" altLang="zh-CN" dirty="0"/>
          </a:p>
          <a:p>
            <a:r>
              <a:rPr lang="zh-CN" altLang="en-US" dirty="0"/>
              <a:t>每次修改显然复杂度为</a:t>
            </a:r>
            <a:r>
              <a:rPr lang="en-US" altLang="zh-CN" dirty="0"/>
              <a:t>sqrt(n)</a:t>
            </a:r>
            <a:r>
              <a:rPr lang="en-US" altLang="zh-CN" dirty="0" err="1"/>
              <a:t>logn</a:t>
            </a:r>
            <a:endParaRPr lang="en-US" altLang="zh-CN" dirty="0"/>
          </a:p>
          <a:p>
            <a:r>
              <a:rPr lang="zh-CN" altLang="en-US" dirty="0"/>
              <a:t>二分答案，每次查询</a:t>
            </a:r>
            <a:endParaRPr lang="zh-CN" altLang="en-US" dirty="0"/>
          </a:p>
          <a:p>
            <a:r>
              <a:rPr lang="zh-CN" altLang="en-US" dirty="0"/>
              <a:t>则有</a:t>
            </a:r>
            <a:r>
              <a:rPr lang="en-US" altLang="zh-CN" dirty="0"/>
              <a:t>sqrt(n)/</a:t>
            </a:r>
            <a:r>
              <a:rPr lang="en-US" altLang="zh-CN" dirty="0" err="1"/>
              <a:t>logn</a:t>
            </a:r>
            <a:r>
              <a:rPr lang="zh-CN" altLang="en-US" dirty="0"/>
              <a:t>个整块，这部分复杂度为</a:t>
            </a:r>
            <a:r>
              <a:rPr lang="en-US" altLang="zh-CN" dirty="0"/>
              <a:t>O( sqrt(n) )</a:t>
            </a:r>
            <a:r>
              <a:rPr lang="zh-CN" altLang="en-US" dirty="0"/>
              <a:t>单次</a:t>
            </a:r>
            <a:endParaRPr lang="zh-CN" altLang="en-US" dirty="0"/>
          </a:p>
          <a:p>
            <a:r>
              <a:rPr lang="zh-CN" altLang="en-US" dirty="0"/>
              <a:t>有</a:t>
            </a:r>
            <a:r>
              <a:rPr lang="en-US" altLang="zh-CN" dirty="0"/>
              <a:t>sqrt(n)</a:t>
            </a:r>
            <a:r>
              <a:rPr lang="en-US" altLang="zh-CN" dirty="0" err="1"/>
              <a:t>logn</a:t>
            </a:r>
            <a:r>
              <a:rPr lang="zh-CN" altLang="en-US" dirty="0"/>
              <a:t>个零散的点，这部分复杂度为</a:t>
            </a:r>
            <a:r>
              <a:rPr lang="en-US" altLang="zh-CN" dirty="0"/>
              <a:t>O( sqrt(n)</a:t>
            </a:r>
            <a:r>
              <a:rPr lang="en-US" altLang="zh-CN" dirty="0" err="1"/>
              <a:t>logn</a:t>
            </a:r>
            <a:r>
              <a:rPr lang="en-US" altLang="zh-CN" dirty="0"/>
              <a:t> )</a:t>
            </a:r>
            <a:r>
              <a:rPr lang="zh-CN" altLang="en-US" dirty="0"/>
              <a:t>单次</a:t>
            </a:r>
            <a:endParaRPr lang="zh-CN" altLang="en-US" dirty="0"/>
          </a:p>
          <a:p>
            <a:r>
              <a:rPr lang="zh-CN" altLang="en-US" dirty="0"/>
              <a:t>想办法优化掉零散点的复杂度</a:t>
            </a:r>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err="1"/>
              <a:t>树上分块</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endParaRPr lang="en-US" altLang="zh-CN" dirty="0"/>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endParaRPr lang="zh-CN" altLang="en-US" dirty="0"/>
          </a:p>
          <a:p>
            <a:r>
              <a:rPr lang="zh-CN" altLang="en-US" dirty="0"/>
              <a:t>1.每个块是树 </a:t>
            </a:r>
            <a:endParaRPr lang="zh-CN" altLang="en-US" dirty="0"/>
          </a:p>
          <a:p>
            <a:r>
              <a:rPr lang="zh-CN" altLang="en-US" dirty="0"/>
              <a:t>2.每个块中有两个特殊的点，称为端点 1 和端点 2。 </a:t>
            </a:r>
            <a:endParaRPr lang="zh-CN" altLang="en-US" dirty="0"/>
          </a:p>
          <a:p>
            <a:r>
              <a:rPr lang="zh-CN" altLang="en-US" dirty="0"/>
              <a:t>3.不同块的边集不相交 </a:t>
            </a:r>
            <a:endParaRPr lang="zh-CN" altLang="en-US" dirty="0"/>
          </a:p>
          <a:p>
            <a:r>
              <a:rPr lang="zh-CN" altLang="en-US" dirty="0"/>
              <a:t>4.一个块中的顶点，除端点外，其余顶点不在其它块中出现 </a:t>
            </a:r>
            <a:endParaRPr lang="zh-CN" altLang="en-US" dirty="0"/>
          </a:p>
          <a:p>
            <a:r>
              <a:rPr lang="zh-CN" altLang="en-US" dirty="0"/>
              <a:t>5.如果一个顶点在多个块中出现，那么它一定是某一个块的端点 2，同时是其余包含这个顶点的块的端点 1 </a:t>
            </a:r>
            <a:endParaRPr lang="zh-CN" altLang="en-US" dirty="0"/>
          </a:p>
          <a:p>
            <a:r>
              <a:rPr lang="zh-CN" altLang="en-US" dirty="0"/>
              <a:t>6.如果把所有块的端点作为点，每块的端点 1 和端点 2 连有向边，则得到一棵有根树 </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endParaRPr lang="zh-CN" altLang="en-US" dirty="0"/>
          </a:p>
        </p:txBody>
      </p:sp>
      <p:sp>
        <p:nvSpPr>
          <p:cNvPr id="3" name="内容占位符 2"/>
          <p:cNvSpPr>
            <a:spLocks noGrp="1"/>
          </p:cNvSpPr>
          <p:nvPr>
            <p:ph idx="1"/>
          </p:nvPr>
        </p:nvSpPr>
        <p:spPr/>
        <p:txBody>
          <a:bodyPr/>
          <a:lstStyle/>
          <a:p>
            <a:r>
              <a:rPr lang="zh-CN" altLang="en-US" dirty="0"/>
              <a:t>怎么求出来呢？</a:t>
            </a:r>
            <a:endParaRPr lang="en-US" altLang="zh-CN" dirty="0"/>
          </a:p>
          <a:p>
            <a:endParaRPr lang="en-US" altLang="zh-CN" dirty="0"/>
          </a:p>
          <a:p>
            <a:r>
              <a:rPr lang="zh-CN" altLang="en-US" dirty="0"/>
              <a:t>可以发现这个</a:t>
            </a:r>
            <a:r>
              <a:rPr lang="en-US" altLang="zh-CN" dirty="0"/>
              <a:t>cluster</a:t>
            </a:r>
            <a:r>
              <a:rPr lang="zh-CN" altLang="en-US" dirty="0"/>
              <a:t>和</a:t>
            </a:r>
            <a:r>
              <a:rPr lang="en-US" altLang="zh-CN" dirty="0"/>
              <a:t>top tree</a:t>
            </a:r>
            <a:r>
              <a:rPr lang="zh-CN" altLang="en-US" dirty="0"/>
              <a:t>的</a:t>
            </a:r>
            <a:r>
              <a:rPr lang="en-US" altLang="zh-CN" dirty="0"/>
              <a:t>cluster</a:t>
            </a:r>
            <a:r>
              <a:rPr lang="zh-CN" altLang="en-US" dirty="0"/>
              <a:t>是一样的，所以我们把原树的</a:t>
            </a:r>
            <a:r>
              <a:rPr lang="en-US" altLang="zh-CN" dirty="0"/>
              <a:t>top tree</a:t>
            </a:r>
            <a:r>
              <a:rPr lang="zh-CN" altLang="en-US" dirty="0"/>
              <a:t>建出来，然后从中提取</a:t>
            </a:r>
            <a:r>
              <a:rPr lang="en-US" altLang="zh-CN" dirty="0"/>
              <a:t>O( sqrt( n ) )</a:t>
            </a:r>
            <a:r>
              <a:rPr lang="zh-CN" altLang="en-US" dirty="0"/>
              <a:t>所对应的那一层即可，时间复杂度</a:t>
            </a:r>
            <a:r>
              <a:rPr lang="en-US" altLang="zh-CN" dirty="0"/>
              <a:t>O( </a:t>
            </a:r>
            <a:r>
              <a:rPr lang="en-US" altLang="zh-CN" dirty="0" err="1"/>
              <a:t>nlogn</a:t>
            </a:r>
            <a:r>
              <a:rPr lang="en-US" altLang="zh-CN" dirty="0"/>
              <a:t> )</a:t>
            </a:r>
            <a:endParaRPr lang="en-US" altLang="zh-CN" dirty="0"/>
          </a:p>
          <a:p>
            <a:endParaRPr lang="en-US" altLang="zh-CN" dirty="0"/>
          </a:p>
          <a:p>
            <a:r>
              <a:rPr lang="zh-CN" altLang="en-US" dirty="0"/>
              <a:t>有没有简单一点的做法？</a:t>
            </a:r>
            <a:endParaRPr lang="zh-CN" alt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Topology cluster partition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这里给出树分块的一个实现，满足块数和每块大小均为 O( </a:t>
            </a:r>
            <a:r>
              <a:rPr lang="en-US" altLang="zh-CN" dirty="0" err="1"/>
              <a:t>sqrtn</a:t>
            </a:r>
            <a:r>
              <a:rPr lang="en-US" altLang="zh-CN" dirty="0"/>
              <a:t> </a:t>
            </a:r>
            <a:r>
              <a:rPr lang="zh-CN" altLang="en-US" dirty="0"/>
              <a:t>)： </a:t>
            </a:r>
            <a:endParaRPr lang="zh-CN" altLang="en-US" dirty="0"/>
          </a:p>
          <a:p>
            <a:r>
              <a:rPr lang="zh-CN" altLang="en-US" dirty="0"/>
              <a:t>在有根树中，每次选一个顶点 x，它的子树大小超过</a:t>
            </a:r>
            <a:r>
              <a:rPr lang="en-US" altLang="zh-CN" dirty="0" err="1"/>
              <a:t>sqrtn</a:t>
            </a:r>
            <a:r>
              <a:rPr lang="zh-CN" altLang="en-US" dirty="0"/>
              <a:t>，但每个孩子的子树大小不超过</a:t>
            </a:r>
            <a:r>
              <a:rPr lang="en-US" altLang="zh-CN" dirty="0" err="1"/>
              <a:t>sqrtn</a:t>
            </a:r>
            <a:r>
              <a:rPr lang="zh-CN" altLang="en-US" dirty="0"/>
              <a:t>， 把 x 的孩子分成尽可能少的块（以 x 为端点 1，但暂时允许有多个端点 2，且每块至多有 2</a:t>
            </a:r>
            <a:r>
              <a:rPr lang="en-US" altLang="zh-CN" dirty="0" err="1"/>
              <a:t>sqrtn</a:t>
            </a:r>
            <a:r>
              <a:rPr lang="zh-CN" altLang="en-US" dirty="0"/>
              <a:t> 个顶点），然后删掉 x 的子树中除 x 外的部分。</a:t>
            </a:r>
            <a:endParaRPr lang="en-US" altLang="zh-CN" dirty="0"/>
          </a:p>
          <a:p>
            <a:r>
              <a:rPr lang="zh-CN" altLang="en-US" dirty="0"/>
              <a:t>重复直到剩下的点数不超过</a:t>
            </a:r>
            <a:r>
              <a:rPr lang="en-US" altLang="zh-CN" dirty="0" err="1"/>
              <a:t>sqrtn</a:t>
            </a:r>
            <a:r>
              <a:rPr lang="zh-CN" altLang="en-US" dirty="0"/>
              <a:t>，自成一块。 </a:t>
            </a:r>
            <a:endParaRPr lang="en-US" altLang="zh-CN" dirty="0"/>
          </a:p>
          <a:p>
            <a:r>
              <a:rPr lang="zh-CN" altLang="en-US" dirty="0"/>
              <a:t>这样就求出一个保证块中顶点数和块数均为 O( </a:t>
            </a:r>
            <a:r>
              <a:rPr lang="en-US" altLang="zh-CN" dirty="0" err="1"/>
              <a:t>sqrtn</a:t>
            </a:r>
            <a:r>
              <a:rPr lang="en-US" altLang="zh-CN" dirty="0"/>
              <a:t> </a:t>
            </a:r>
            <a:r>
              <a:rPr lang="zh-CN" altLang="en-US" dirty="0"/>
              <a:t>)的树分块（块间可以共用一些顶点，但每条边只属于一个块），如果一个块有多个端点（即被多个块共用的点），则在块内将这些端点 建出虚树，将虚树上的每条边细分为一个新的块，以保证最终每个块只有两个端点。 </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树分块</a:t>
            </a:r>
            <a:endParaRPr lang="zh-CN" altLang="en-US" dirty="0"/>
          </a:p>
        </p:txBody>
      </p:sp>
      <p:sp>
        <p:nvSpPr>
          <p:cNvPr id="3" name="内容占位符 2"/>
          <p:cNvSpPr>
            <a:spLocks noGrp="1"/>
          </p:cNvSpPr>
          <p:nvPr>
            <p:ph idx="1"/>
          </p:nvPr>
        </p:nvSpPr>
        <p:spPr/>
        <p:txBody>
          <a:bodyPr/>
          <a:lstStyle/>
          <a:p>
            <a:r>
              <a:rPr lang="zh-CN" altLang="en-US" dirty="0"/>
              <a:t>不过一般我们树分块可以更简单一些，因为一般只需要查链信息</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COT</a:t>
            </a:r>
            <a:endParaRPr lang="zh-CN" altLang="en-US" dirty="0"/>
          </a:p>
        </p:txBody>
      </p:sp>
      <p:sp>
        <p:nvSpPr>
          <p:cNvPr id="3" name="内容占位符 2"/>
          <p:cNvSpPr>
            <a:spLocks noGrp="1"/>
          </p:cNvSpPr>
          <p:nvPr>
            <p:ph idx="1"/>
          </p:nvPr>
        </p:nvSpPr>
        <p:spPr/>
        <p:txBody>
          <a:bodyPr/>
          <a:lstStyle/>
          <a:p>
            <a:r>
              <a:rPr lang="zh-CN" altLang="en-US" dirty="0"/>
              <a:t>树，点权</a:t>
            </a:r>
            <a:endParaRPr lang="en-US" altLang="zh-CN" dirty="0"/>
          </a:p>
          <a:p>
            <a:r>
              <a:rPr lang="zh-CN" altLang="en-US" dirty="0"/>
              <a:t>强制在线，查询链颜色数</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endParaRPr lang="zh-CN" altLang="en-US" dirty="0"/>
          </a:p>
        </p:txBody>
      </p:sp>
      <p:pic>
        <p:nvPicPr>
          <p:cNvPr id="5" name="图片 4"/>
          <p:cNvPicPr>
            <a:picLocks noChangeAspect="1"/>
          </p:cNvPicPr>
          <p:nvPr/>
        </p:nvPicPr>
        <p:blipFill>
          <a:blip r:embed="rId1"/>
          <a:stretch>
            <a:fillRect/>
          </a:stretch>
        </p:blipFill>
        <p:spPr>
          <a:xfrm>
            <a:off x="4598633" y="2763592"/>
            <a:ext cx="4100835" cy="4094407"/>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例题</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Trick1</a:t>
            </a:r>
            <a:r>
              <a:rPr lang="en-US" altLang="zh-CN" dirty="0"/>
              <a:t> Pair</a:t>
            </a:r>
            <a:r>
              <a:rPr lang="zh-CN" altLang="en-US" dirty="0"/>
              <a:t>贡献</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如果贡献形如：</a:t>
            </a:r>
            <a:endParaRPr lang="en-US" altLang="zh-CN" dirty="0"/>
          </a:p>
          <a:p>
            <a:r>
              <a:rPr lang="zh-CN" altLang="en-US" dirty="0"/>
              <a:t>区间所有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]=a[j]</a:t>
            </a:r>
            <a:endParaRPr lang="en-US" altLang="zh-CN" dirty="0"/>
          </a:p>
          <a:p>
            <a:r>
              <a:rPr lang="zh-CN" altLang="en-US" dirty="0"/>
              <a:t>区间所有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]+a[j]=c</a:t>
            </a:r>
            <a:r>
              <a:rPr lang="zh-CN" altLang="en-US" dirty="0"/>
              <a:t>，</a:t>
            </a:r>
            <a:r>
              <a:rPr lang="en-US" altLang="zh-CN" dirty="0"/>
              <a:t>c</a:t>
            </a:r>
            <a:r>
              <a:rPr lang="zh-CN" altLang="en-US" dirty="0"/>
              <a:t>为常数</a:t>
            </a:r>
            <a:endParaRPr lang="en-US" altLang="zh-CN" dirty="0"/>
          </a:p>
          <a:p>
            <a:r>
              <a:rPr lang="zh-CN" altLang="en-US" dirty="0"/>
              <a:t>区间所有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]&gt;a[j]</a:t>
            </a:r>
            <a:endParaRPr lang="en-US" altLang="zh-CN" dirty="0"/>
          </a:p>
          <a:p>
            <a:r>
              <a:rPr lang="zh-CN" altLang="en-US" dirty="0"/>
              <a:t>这样的两两二元组的贡献，我们可以考虑对二元组分拆维护贡献</a:t>
            </a:r>
            <a:endParaRPr lang="en-US" altLang="zh-CN" dirty="0"/>
          </a:p>
          <a:p>
            <a:r>
              <a:rPr lang="zh-CN" altLang="en-US" dirty="0"/>
              <a:t>这种情况下可以维护块对块的答案，然后将其累加</a:t>
            </a:r>
            <a:endParaRPr lang="en-US" altLang="zh-CN" dirty="0"/>
          </a:p>
          <a:p>
            <a:r>
              <a:rPr lang="zh-CN" altLang="en-US" dirty="0"/>
              <a:t>也可以对出现次数根号分治，维护不同颜色对答案的贡献，然后累加</a:t>
            </a:r>
            <a:endParaRPr lang="en-US" altLang="zh-CN" dirty="0"/>
          </a:p>
          <a:p>
            <a:r>
              <a:rPr lang="zh-CN" altLang="en-US" dirty="0"/>
              <a:t>这是普通莫队信息没有的性质</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如果没有专门说明</a:t>
            </a:r>
            <a:endParaRPr lang="zh-CN" altLang="en-US" dirty="0"/>
          </a:p>
          <a:p>
            <a:r>
              <a:rPr lang="zh-CN" altLang="en-US" dirty="0"/>
              <a:t>默认</a:t>
            </a:r>
            <a:r>
              <a:rPr lang="en-US" altLang="zh-CN" dirty="0"/>
              <a:t>n = 1e5 , m = 1e5</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可以预先先把零散的两个块归并成为一个假的块</a:t>
            </a:r>
            <a:endParaRPr lang="zh-CN" altLang="en-US" dirty="0"/>
          </a:p>
          <a:p>
            <a:r>
              <a:rPr lang="zh-CN" altLang="en-US" dirty="0"/>
              <a:t>这样我们每次二分答案之后只用在这个假的块上面二分即可</a:t>
            </a:r>
            <a:endParaRPr lang="zh-CN" altLang="en-US" dirty="0"/>
          </a:p>
          <a:p>
            <a:endParaRPr lang="zh-CN" altLang="en-US" dirty="0"/>
          </a:p>
          <a:p>
            <a:r>
              <a:rPr lang="zh-CN" altLang="en-US" dirty="0"/>
              <a:t>总复杂度</a:t>
            </a:r>
            <a:r>
              <a:rPr lang="en-US" altLang="zh-CN" dirty="0"/>
              <a:t>O( </a:t>
            </a:r>
            <a:r>
              <a:rPr lang="en-US" altLang="zh-CN" dirty="0" err="1"/>
              <a:t>msqrt</a:t>
            </a:r>
            <a:r>
              <a:rPr lang="en-US" altLang="zh-CN" dirty="0"/>
              <a:t>(n)</a:t>
            </a:r>
            <a:r>
              <a:rPr lang="en-US" altLang="zh-CN" dirty="0" err="1"/>
              <a:t>logn</a:t>
            </a:r>
            <a:r>
              <a:rPr lang="en-US" altLang="zh-CN" dirty="0"/>
              <a:t> )</a:t>
            </a:r>
            <a:endParaRPr lang="en-US" altLang="zh-CN"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TEST_93</a:t>
            </a:r>
            <a:endParaRPr lang="zh-CN" altLang="en-US" dirty="0"/>
          </a:p>
        </p:txBody>
      </p:sp>
      <p:sp>
        <p:nvSpPr>
          <p:cNvPr id="3" name="内容占位符 2"/>
          <p:cNvSpPr>
            <a:spLocks noGrp="1"/>
          </p:cNvSpPr>
          <p:nvPr>
            <p:ph idx="1"/>
          </p:nvPr>
        </p:nvSpPr>
        <p:spPr/>
        <p:txBody>
          <a:bodyPr/>
          <a:lstStyle/>
          <a:p>
            <a:r>
              <a:rPr lang="zh-CN" altLang="en-US" dirty="0"/>
              <a:t>给定一棵</a:t>
            </a:r>
            <a:r>
              <a:rPr lang="en-US" altLang="zh-CN" dirty="0"/>
              <a:t>n</a:t>
            </a:r>
            <a:r>
              <a:rPr lang="zh-CN" altLang="en-US" dirty="0"/>
              <a:t>个点的树，边有边权</a:t>
            </a:r>
            <a:endParaRPr lang="en-US" altLang="zh-CN" dirty="0"/>
          </a:p>
          <a:p>
            <a:r>
              <a:rPr lang="en-US" altLang="zh-CN" dirty="0"/>
              <a:t>m</a:t>
            </a:r>
            <a:r>
              <a:rPr lang="zh-CN" altLang="en-US" dirty="0"/>
              <a:t>次查询，每次查询给定</a:t>
            </a:r>
            <a:r>
              <a:rPr lang="en-US" altLang="zh-CN" dirty="0"/>
              <a:t>k</a:t>
            </a:r>
            <a:r>
              <a:rPr lang="zh-CN" altLang="en-US" dirty="0"/>
              <a:t>个点，求其虚树上任意两条边，边权相等的方案数</a:t>
            </a:r>
            <a:endParaRPr lang="en-US" altLang="zh-CN" dirty="0"/>
          </a:p>
          <a:p>
            <a:r>
              <a:rPr lang="en-US" altLang="zh-CN" dirty="0" err="1"/>
              <a:t>n,m,sumk</a:t>
            </a:r>
            <a:r>
              <a:rPr lang="en-US" altLang="zh-CN" dirty="0"/>
              <a:t>&lt;=1e5</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先考虑每次给定的</a:t>
            </a:r>
            <a:r>
              <a:rPr lang="en-US" altLang="zh-CN" dirty="0"/>
              <a:t>k</a:t>
            </a:r>
            <a:r>
              <a:rPr lang="zh-CN" altLang="en-US" dirty="0"/>
              <a:t>很小怎么做</a:t>
            </a:r>
            <a:endParaRPr lang="en-US" altLang="zh-CN" dirty="0"/>
          </a:p>
          <a:p>
            <a:r>
              <a:rPr lang="zh-CN" altLang="en-US" dirty="0"/>
              <a:t>可以发现</a:t>
            </a:r>
            <a:r>
              <a:rPr lang="en-US" altLang="zh-CN" dirty="0"/>
              <a:t>k</a:t>
            </a:r>
            <a:r>
              <a:rPr lang="zh-CN" altLang="en-US" dirty="0"/>
              <a:t>个点的虚树上可以由</a:t>
            </a:r>
            <a:r>
              <a:rPr lang="en-US" altLang="zh-CN" dirty="0"/>
              <a:t>O(k)</a:t>
            </a:r>
            <a:r>
              <a:rPr lang="zh-CN" altLang="en-US" dirty="0"/>
              <a:t>条原树上的链的和表示</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1185954" y="3087719"/>
            <a:ext cx="3286125" cy="2609850"/>
          </a:xfrm>
          <a:prstGeom prst="rect">
            <a:avLst/>
          </a:prstGeom>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这个两两相等的方案数是一个经典的</a:t>
            </a:r>
            <a:r>
              <a:rPr lang="en-US" altLang="zh-CN" dirty="0"/>
              <a:t>pair</a:t>
            </a:r>
            <a:r>
              <a:rPr lang="zh-CN" altLang="en-US" dirty="0"/>
              <a:t>形式的贡献</a:t>
            </a:r>
            <a:endParaRPr lang="en-US" altLang="zh-CN" dirty="0"/>
          </a:p>
          <a:p>
            <a:r>
              <a:rPr lang="zh-CN" altLang="en-US" dirty="0"/>
              <a:t>于是考虑对两两链</a:t>
            </a:r>
            <a:r>
              <a:rPr lang="en-US" altLang="zh-CN" dirty="0" err="1"/>
              <a:t>i,j</a:t>
            </a:r>
            <a:r>
              <a:rPr lang="zh-CN" altLang="en-US" dirty="0"/>
              <a:t>求</a:t>
            </a:r>
            <a:r>
              <a:rPr lang="en-US" altLang="zh-CN" dirty="0" err="1"/>
              <a:t>i</a:t>
            </a:r>
            <a:r>
              <a:rPr lang="zh-CN" altLang="en-US" dirty="0"/>
              <a:t>中选一个数，</a:t>
            </a:r>
            <a:r>
              <a:rPr lang="en-US" altLang="zh-CN" dirty="0"/>
              <a:t>j</a:t>
            </a:r>
            <a:r>
              <a:rPr lang="zh-CN" altLang="en-US" dirty="0"/>
              <a:t>中选一个数，相等的方案数</a:t>
            </a:r>
            <a:endParaRPr lang="en-US" altLang="zh-CN" dirty="0"/>
          </a:p>
          <a:p>
            <a:r>
              <a:rPr lang="zh-CN" altLang="en-US" dirty="0"/>
              <a:t>这样拆出了</a:t>
            </a:r>
            <a:r>
              <a:rPr lang="en-US" altLang="zh-CN" dirty="0"/>
              <a:t>O(k^2)</a:t>
            </a:r>
            <a:r>
              <a:rPr lang="zh-CN" altLang="en-US" dirty="0"/>
              <a:t>个两两链之间的询问</a:t>
            </a:r>
            <a:endParaRPr lang="en-US" altLang="zh-CN" dirty="0"/>
          </a:p>
          <a:p>
            <a:r>
              <a:rPr lang="zh-CN" altLang="en-US" dirty="0"/>
              <a:t>然后两两链之间的询问可以用树上前缀和的形式拆为两两点到根路径之间的贡献，于是可以用莫队处理了</a:t>
            </a:r>
            <a:endParaRPr lang="en-US" altLang="zh-CN" dirty="0"/>
          </a:p>
          <a:p>
            <a:r>
              <a:rPr lang="zh-CN" altLang="en-US" dirty="0"/>
              <a:t>注意到这里其实不会造成额外的常数，因为拆出的询问里面很大一部分都是重复的</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如果每次询问的</a:t>
            </a:r>
            <a:r>
              <a:rPr lang="en-US" altLang="zh-CN" dirty="0"/>
              <a:t>k</a:t>
            </a:r>
            <a:r>
              <a:rPr lang="zh-CN" altLang="en-US" dirty="0"/>
              <a:t>很大怎么办？</a:t>
            </a:r>
            <a:endParaRPr lang="en-US" altLang="zh-CN" dirty="0"/>
          </a:p>
          <a:p>
            <a:r>
              <a:rPr lang="zh-CN" altLang="en-US" dirty="0"/>
              <a:t>可以直接暴力</a:t>
            </a:r>
            <a:r>
              <a:rPr lang="en-US" altLang="zh-CN" dirty="0"/>
              <a:t>O(n)</a:t>
            </a:r>
            <a:r>
              <a:rPr lang="zh-CN" altLang="en-US" dirty="0"/>
              <a:t>，统计每条边是否在询问的虚树上，计算答案</a:t>
            </a:r>
            <a:endParaRPr lang="en-US" altLang="zh-CN" dirty="0"/>
          </a:p>
          <a:p>
            <a:r>
              <a:rPr lang="zh-CN" altLang="en-US" dirty="0"/>
              <a:t>将两个算法平衡，可以得到一个</a:t>
            </a:r>
            <a:r>
              <a:rPr lang="en-US" altLang="zh-CN" dirty="0"/>
              <a:t>O(nm^2/3)</a:t>
            </a:r>
            <a:r>
              <a:rPr lang="zh-CN" altLang="en-US" dirty="0"/>
              <a:t>的算法</a:t>
            </a:r>
            <a:endParaRPr lang="en-US" altLang="zh-CN" dirty="0"/>
          </a:p>
          <a:p>
            <a:r>
              <a:rPr lang="zh-CN" altLang="en-US" dirty="0"/>
              <a:t>造了</a:t>
            </a:r>
            <a:r>
              <a:rPr lang="en-US" altLang="zh-CN" dirty="0"/>
              <a:t>100</a:t>
            </a:r>
            <a:r>
              <a:rPr lang="zh-CN" altLang="en-US" dirty="0"/>
              <a:t>多组数据卡了块大小以及树形态，</a:t>
            </a:r>
            <a:r>
              <a:rPr lang="en-US" altLang="zh-CN" dirty="0"/>
              <a:t>std</a:t>
            </a:r>
            <a:r>
              <a:rPr lang="zh-CN" altLang="en-US" dirty="0"/>
              <a:t>最慢的点为</a:t>
            </a:r>
            <a:r>
              <a:rPr lang="en-US" altLang="zh-CN" dirty="0"/>
              <a:t>700ms</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考虑对颜色出现次数进行根号分治</a:t>
            </a:r>
            <a:endParaRPr lang="en-US" altLang="zh-CN" dirty="0"/>
          </a:p>
          <a:p>
            <a:r>
              <a:rPr lang="zh-CN" altLang="en-US" dirty="0"/>
              <a:t>出现次数大于</a:t>
            </a:r>
            <a:r>
              <a:rPr lang="en-US" altLang="zh-CN" dirty="0" err="1"/>
              <a:t>sqrtn</a:t>
            </a:r>
            <a:r>
              <a:rPr lang="zh-CN" altLang="en-US" dirty="0"/>
              <a:t>的颜色，每次建出虚树后查询每段链中其出现次数</a:t>
            </a:r>
            <a:endParaRPr lang="en-US" altLang="zh-CN" dirty="0"/>
          </a:p>
          <a:p>
            <a:r>
              <a:rPr lang="zh-CN" altLang="en-US" dirty="0"/>
              <a:t>出现次数小于</a:t>
            </a:r>
            <a:r>
              <a:rPr lang="en-US" altLang="zh-CN" dirty="0" err="1"/>
              <a:t>sqrtn</a:t>
            </a:r>
            <a:r>
              <a:rPr lang="zh-CN" altLang="en-US" dirty="0"/>
              <a:t>的颜色，对颜色</a:t>
            </a:r>
            <a:r>
              <a:rPr lang="en-US" altLang="zh-CN" dirty="0" err="1"/>
              <a:t>i</a:t>
            </a:r>
            <a:r>
              <a:rPr lang="zh-CN" altLang="en-US" dirty="0"/>
              <a:t>，将其出现位置两两的</a:t>
            </a:r>
            <a:r>
              <a:rPr lang="en-US" altLang="zh-CN" dirty="0"/>
              <a:t>pair</a:t>
            </a:r>
            <a:r>
              <a:rPr lang="zh-CN" altLang="en-US" dirty="0"/>
              <a:t>找出来，发现一个双前缀贡献中有这个颜色的方案等价于双前缀的两个端点都分别在两个子树中</a:t>
            </a:r>
            <a:endParaRPr lang="zh-CN" altLang="en-US" dirty="0"/>
          </a:p>
        </p:txBody>
      </p:sp>
      <p:pic>
        <p:nvPicPr>
          <p:cNvPr id="5" name="图片 4"/>
          <p:cNvPicPr>
            <a:picLocks noChangeAspect="1"/>
          </p:cNvPicPr>
          <p:nvPr/>
        </p:nvPicPr>
        <p:blipFill>
          <a:blip r:embed="rId1"/>
          <a:stretch>
            <a:fillRect/>
          </a:stretch>
        </p:blipFill>
        <p:spPr>
          <a:xfrm>
            <a:off x="7235300" y="4519668"/>
            <a:ext cx="4489789" cy="2291501"/>
          </a:xfrm>
          <a:prstGeom prst="rect">
            <a:avLst/>
          </a:prstGeom>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于是我们变成了一个</a:t>
            </a:r>
            <a:r>
              <a:rPr lang="en-US" altLang="zh-CN" dirty="0" err="1"/>
              <a:t>nsqrtn</a:t>
            </a:r>
            <a:r>
              <a:rPr lang="zh-CN" altLang="en-US" dirty="0"/>
              <a:t>个点，</a:t>
            </a:r>
            <a:r>
              <a:rPr lang="en-US" altLang="zh-CN" dirty="0" err="1"/>
              <a:t>nsqrtn</a:t>
            </a:r>
            <a:r>
              <a:rPr lang="zh-CN" altLang="en-US" dirty="0"/>
              <a:t>次矩形数点的问题</a:t>
            </a:r>
            <a:endParaRPr lang="en-US" altLang="zh-CN" dirty="0"/>
          </a:p>
          <a:p>
            <a:r>
              <a:rPr lang="zh-CN" altLang="en-US" dirty="0"/>
              <a:t>时间复杂度</a:t>
            </a:r>
            <a:r>
              <a:rPr lang="en-US" altLang="zh-CN" dirty="0"/>
              <a:t>O(</a:t>
            </a:r>
            <a:r>
              <a:rPr lang="en-US" altLang="zh-CN" dirty="0" err="1"/>
              <a:t>nsqrtnlogn</a:t>
            </a:r>
            <a:r>
              <a:rPr lang="en-US" altLang="zh-CN" dirty="0"/>
              <a:t>)</a:t>
            </a:r>
            <a:endParaRPr lang="en-US" altLang="zh-CN" dirty="0"/>
          </a:p>
          <a:p>
            <a:r>
              <a:rPr lang="zh-CN" altLang="en-US" dirty="0"/>
              <a:t>将出现次数的平衡向一侧调整可以得到一个</a:t>
            </a:r>
            <a:endParaRPr lang="en-US" altLang="zh-CN" dirty="0"/>
          </a:p>
          <a:p>
            <a:r>
              <a:rPr lang="zh-CN" altLang="en-US" dirty="0"/>
              <a:t>当</a:t>
            </a:r>
            <a:r>
              <a:rPr lang="en-US" altLang="zh-CN" dirty="0" err="1"/>
              <a:t>n,m</a:t>
            </a:r>
            <a:r>
              <a:rPr lang="zh-CN" altLang="en-US" dirty="0"/>
              <a:t>同阶，时间</a:t>
            </a:r>
            <a:r>
              <a:rPr lang="en-US" altLang="zh-CN" dirty="0"/>
              <a:t>O(</a:t>
            </a:r>
            <a:r>
              <a:rPr lang="en-US" altLang="zh-CN" dirty="0" err="1"/>
              <a:t>nsqrt</a:t>
            </a:r>
            <a:r>
              <a:rPr lang="en-US" altLang="zh-CN" dirty="0"/>
              <a:t>(</a:t>
            </a:r>
            <a:r>
              <a:rPr lang="en-US" altLang="zh-CN" dirty="0" err="1"/>
              <a:t>nlogn</a:t>
            </a:r>
            <a:r>
              <a:rPr lang="en-US" altLang="zh-CN" dirty="0"/>
              <a:t>))</a:t>
            </a:r>
            <a:r>
              <a:rPr lang="zh-CN" altLang="en-US" dirty="0"/>
              <a:t>的算法</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Trick2</a:t>
            </a:r>
            <a:r>
              <a:rPr lang="en-US" altLang="zh-CN" dirty="0"/>
              <a:t> </a:t>
            </a:r>
            <a:r>
              <a:rPr lang="zh-CN" altLang="en-US" dirty="0"/>
              <a:t>带区间染色的分块</a:t>
            </a:r>
            <a:endParaRPr lang="zh-CN" altLang="en-US" dirty="0"/>
          </a:p>
        </p:txBody>
      </p:sp>
      <p:sp>
        <p:nvSpPr>
          <p:cNvPr id="3" name="内容占位符 2"/>
          <p:cNvSpPr>
            <a:spLocks noGrp="1"/>
          </p:cNvSpPr>
          <p:nvPr>
            <p:ph idx="1"/>
          </p:nvPr>
        </p:nvSpPr>
        <p:spPr/>
        <p:txBody>
          <a:bodyPr/>
          <a:lstStyle/>
          <a:p>
            <a:r>
              <a:rPr lang="zh-CN" altLang="en-US" dirty="0"/>
              <a:t>对于带区间染色操作的分块题，可以序列分块，然后对每个块特判其是否为同色块，在这个基础上再用颜色段均摊</a:t>
            </a:r>
            <a:endParaRPr lang="en-US" altLang="zh-CN" dirty="0"/>
          </a:p>
          <a:p>
            <a:r>
              <a:rPr lang="zh-CN" altLang="en-US" dirty="0"/>
              <a:t>下面以几道题为例子</a:t>
            </a:r>
            <a:endParaRPr lang="en-US" altLang="zh-CN"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P7983 [JRKSJ R3] </a:t>
            </a:r>
            <a:r>
              <a:rPr lang="en-US" altLang="zh-CN" dirty="0" err="1"/>
              <a:t>practiceZ</a:t>
            </a:r>
            <a:endParaRPr lang="zh-CN" altLang="en-US" dirty="0"/>
          </a:p>
        </p:txBody>
      </p:sp>
      <p:pic>
        <p:nvPicPr>
          <p:cNvPr id="5" name="内容占位符 4"/>
          <p:cNvPicPr>
            <a:picLocks noGrp="1" noChangeAspect="1"/>
          </p:cNvPicPr>
          <p:nvPr>
            <p:ph idx="1"/>
          </p:nvPr>
        </p:nvPicPr>
        <p:blipFill>
          <a:blip r:embed="rId1"/>
          <a:stretch>
            <a:fillRect/>
          </a:stretch>
        </p:blipFill>
        <p:spPr>
          <a:xfrm>
            <a:off x="838199" y="1690688"/>
            <a:ext cx="6006871" cy="1606185"/>
          </a:xfrm>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这题比之前那道</a:t>
            </a:r>
            <a:r>
              <a:rPr lang="en-US" altLang="zh-CN" dirty="0"/>
              <a:t>chef and </a:t>
            </a:r>
            <a:r>
              <a:rPr lang="en-US" altLang="zh-CN" dirty="0" err="1"/>
              <a:t>churu</a:t>
            </a:r>
            <a:r>
              <a:rPr lang="zh-CN" altLang="en-US" dirty="0"/>
              <a:t>强，考虑根号算法</a:t>
            </a:r>
            <a:endParaRPr lang="en-US" altLang="zh-CN" dirty="0"/>
          </a:p>
          <a:p>
            <a:r>
              <a:rPr lang="zh-CN" altLang="en-US" dirty="0"/>
              <a:t>对</a:t>
            </a:r>
            <a:r>
              <a:rPr lang="en-US" altLang="zh-CN" dirty="0"/>
              <a:t>a</a:t>
            </a:r>
            <a:r>
              <a:rPr lang="zh-CN" altLang="en-US" dirty="0"/>
              <a:t>数组使用颜色段均摊，则问题变为进行了</a:t>
            </a:r>
            <a:r>
              <a:rPr lang="en-US" altLang="zh-CN" dirty="0"/>
              <a:t>O(</a:t>
            </a:r>
            <a:r>
              <a:rPr lang="en-US" altLang="zh-CN" dirty="0" err="1"/>
              <a:t>n+m</a:t>
            </a:r>
            <a:r>
              <a:rPr lang="en-US" altLang="zh-CN" dirty="0"/>
              <a:t>)</a:t>
            </a:r>
            <a:r>
              <a:rPr lang="zh-CN" altLang="en-US" dirty="0"/>
              <a:t>次</a:t>
            </a:r>
            <a:r>
              <a:rPr lang="en-US" altLang="zh-CN" dirty="0"/>
              <a:t>a</a:t>
            </a:r>
            <a:r>
              <a:rPr lang="zh-CN" altLang="en-US" dirty="0"/>
              <a:t>数组的区间加，这里我们使用</a:t>
            </a:r>
            <a:r>
              <a:rPr lang="en-US" altLang="zh-CN" dirty="0"/>
              <a:t>O(</a:t>
            </a:r>
            <a:r>
              <a:rPr lang="en-US" altLang="zh-CN" dirty="0" err="1"/>
              <a:t>sqrtn</a:t>
            </a:r>
            <a:r>
              <a:rPr lang="en-US" altLang="zh-CN" dirty="0"/>
              <a:t>)</a:t>
            </a:r>
            <a:r>
              <a:rPr lang="zh-CN" altLang="en-US" dirty="0"/>
              <a:t>区间加</a:t>
            </a:r>
            <a:r>
              <a:rPr lang="en-US" altLang="zh-CN" dirty="0"/>
              <a:t>O(1)</a:t>
            </a:r>
            <a:r>
              <a:rPr lang="zh-CN" altLang="en-US" dirty="0"/>
              <a:t>区间和的方法</a:t>
            </a:r>
            <a:endParaRPr lang="en-US" altLang="zh-CN" dirty="0"/>
          </a:p>
          <a:p>
            <a:r>
              <a:rPr lang="zh-CN" altLang="en-US" dirty="0"/>
              <a:t>对</a:t>
            </a:r>
            <a:r>
              <a:rPr lang="en-US" altLang="zh-CN" dirty="0"/>
              <a:t>b</a:t>
            </a:r>
            <a:r>
              <a:rPr lang="zh-CN" altLang="en-US" dirty="0"/>
              <a:t>数组，使用带区间染色的分块题的通用套路</a:t>
            </a:r>
            <a:endParaRPr lang="en-US" altLang="zh-CN" dirty="0"/>
          </a:p>
          <a:p>
            <a:r>
              <a:rPr lang="zh-CN" altLang="en-US" dirty="0"/>
              <a:t>我们特判每个块是否只有一种颜色</a:t>
            </a:r>
            <a:endParaRPr lang="en-US" altLang="zh-CN" dirty="0"/>
          </a:p>
          <a:p>
            <a:r>
              <a:rPr lang="zh-CN" altLang="en-US" dirty="0"/>
              <a:t>区间染色的时候，对于被完全覆盖了的块，因为只有一种颜色，所以直接可以</a:t>
            </a:r>
            <a:r>
              <a:rPr lang="en-US" altLang="zh-CN" dirty="0"/>
              <a:t>O(1)</a:t>
            </a:r>
            <a:r>
              <a:rPr lang="zh-CN" altLang="en-US" dirty="0"/>
              <a:t>算出块的答案</a:t>
            </a:r>
            <a:endParaRPr lang="en-US" altLang="zh-CN" dirty="0"/>
          </a:p>
          <a:p>
            <a:r>
              <a:rPr lang="zh-CN" altLang="en-US" dirty="0"/>
              <a:t>对于没有被完全覆盖的块，最多只有端点的两个块，重新算每个位置的值，最多会计算</a:t>
            </a:r>
            <a:r>
              <a:rPr lang="en-US" altLang="zh-CN" dirty="0"/>
              <a:t>O(</a:t>
            </a:r>
            <a:r>
              <a:rPr lang="en-US" altLang="zh-CN" dirty="0" err="1"/>
              <a:t>sqrtn</a:t>
            </a:r>
            <a:r>
              <a:rPr lang="en-US" altLang="zh-CN" dirty="0"/>
              <a:t>)</a:t>
            </a:r>
            <a:r>
              <a:rPr lang="zh-CN" altLang="en-US"/>
              <a:t>个位置</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Trick3</a:t>
            </a:r>
            <a:r>
              <a:rPr lang="en-US" altLang="zh-CN" dirty="0"/>
              <a:t> </a:t>
            </a:r>
            <a:r>
              <a:rPr lang="zh-CN" altLang="en-US" dirty="0"/>
              <a:t>块的笛卡尔积</a:t>
            </a:r>
            <a:endParaRPr lang="zh-CN" altLang="en-US" dirty="0"/>
          </a:p>
        </p:txBody>
      </p:sp>
      <p:sp>
        <p:nvSpPr>
          <p:cNvPr id="3" name="内容占位符 2"/>
          <p:cNvSpPr>
            <a:spLocks noGrp="1"/>
          </p:cNvSpPr>
          <p:nvPr>
            <p:ph idx="1"/>
          </p:nvPr>
        </p:nvSpPr>
        <p:spPr/>
        <p:txBody>
          <a:bodyPr/>
          <a:lstStyle/>
          <a:p>
            <a:r>
              <a:rPr lang="zh-CN" altLang="en-US" dirty="0"/>
              <a:t>如果询问区间</a:t>
            </a:r>
            <a:r>
              <a:rPr lang="en-US" altLang="zh-CN" dirty="0"/>
              <a:t>pair</a:t>
            </a:r>
            <a:r>
              <a:rPr lang="zh-CN" altLang="en-US" dirty="0"/>
              <a:t>贡献信息，因为信息可拆分，可以对序列分块，然后预处理块对块的贡献，这里就是块的笛卡尔积</a:t>
            </a:r>
            <a:endParaRPr lang="en-US" altLang="zh-CN" dirty="0"/>
          </a:p>
          <a:p>
            <a:r>
              <a:rPr lang="zh-CN" altLang="en-US" dirty="0"/>
              <a:t>询问时需要高效处理单点对块区间贡献（一般可以差分成单点对块前缀贡献），单点对单点贡献（这里一般对两个零散块暴力处理得到），块之间的贡献即上述的块对块二维数组的矩形信息合并</a:t>
            </a:r>
            <a:endParaRPr lang="zh-CN" alt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[Ynoi2010] </a:t>
            </a:r>
            <a:r>
              <a:rPr lang="en-US" altLang="zh-CN" dirty="0" err="1"/>
              <a:t>Brodal</a:t>
            </a:r>
            <a:r>
              <a:rPr lang="en-US" altLang="zh-CN" dirty="0"/>
              <a:t> queue</a:t>
            </a:r>
            <a:endParaRPr lang="zh-CN" altLang="en-US" dirty="0"/>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区间染色</a:t>
            </a:r>
            <a:endParaRPr lang="en-US" altLang="zh-CN" dirty="0"/>
          </a:p>
          <a:p>
            <a:r>
              <a:rPr lang="en-US" altLang="zh-CN" dirty="0"/>
              <a:t>2.</a:t>
            </a:r>
            <a:r>
              <a:rPr lang="zh-CN" altLang="en-US" dirty="0"/>
              <a:t>区间选出两个数相等的方案数</a:t>
            </a:r>
            <a:endParaRPr lang="zh-CN" altLang="en-US" dirty="0"/>
          </a:p>
          <a:p>
            <a:endParaRPr lang="zh-CN" alt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这题不弱于小</a:t>
            </a:r>
            <a:r>
              <a:rPr lang="en-US" altLang="zh-CN" dirty="0"/>
              <a:t>Z</a:t>
            </a:r>
            <a:r>
              <a:rPr lang="zh-CN" altLang="en-US" dirty="0"/>
              <a:t>的袜子，而小</a:t>
            </a:r>
            <a:r>
              <a:rPr lang="en-US" altLang="zh-CN" dirty="0"/>
              <a:t>Z</a:t>
            </a:r>
            <a:r>
              <a:rPr lang="zh-CN" altLang="en-US" dirty="0"/>
              <a:t>的袜子双向规约矩阵乘法，故难以</a:t>
            </a:r>
            <a:r>
              <a:rPr lang="en-US" altLang="zh-CN" dirty="0"/>
              <a:t>polylog</a:t>
            </a:r>
            <a:r>
              <a:rPr lang="zh-CN" altLang="en-US" dirty="0"/>
              <a:t>解决</a:t>
            </a:r>
            <a:endParaRPr lang="en-US" altLang="zh-CN" dirty="0"/>
          </a:p>
          <a:p>
            <a:r>
              <a:rPr lang="zh-CN" altLang="en-US" dirty="0"/>
              <a:t>考虑分块</a:t>
            </a:r>
            <a:endParaRPr lang="zh-CN" alt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使用一个数组</a:t>
            </a:r>
            <a:r>
              <a:rPr lang="en-US" altLang="zh-CN" dirty="0"/>
              <a:t>A[</a:t>
            </a:r>
            <a:r>
              <a:rPr lang="en-US" altLang="zh-CN" dirty="0" err="1"/>
              <a:t>i</a:t>
            </a:r>
            <a:r>
              <a:rPr lang="en-US" altLang="zh-CN" dirty="0"/>
              <a:t>][j]</a:t>
            </a:r>
            <a:r>
              <a:rPr lang="zh-CN" altLang="en-US" dirty="0"/>
              <a:t>来表示第</a:t>
            </a:r>
            <a:r>
              <a:rPr lang="en-US" altLang="zh-CN" dirty="0" err="1"/>
              <a:t>i</a:t>
            </a:r>
            <a:r>
              <a:rPr lang="zh-CN" altLang="en-US" dirty="0"/>
              <a:t>个块对第</a:t>
            </a:r>
            <a:r>
              <a:rPr lang="en-US" altLang="zh-CN" dirty="0"/>
              <a:t>j</a:t>
            </a:r>
            <a:r>
              <a:rPr lang="zh-CN" altLang="en-US" dirty="0"/>
              <a:t>个块的答案</a:t>
            </a:r>
            <a:endParaRPr lang="en-US" altLang="zh-CN" dirty="0"/>
          </a:p>
          <a:p>
            <a:r>
              <a:rPr lang="zh-CN" altLang="en-US" dirty="0"/>
              <a:t>这里表示的意思是从第</a:t>
            </a:r>
            <a:r>
              <a:rPr lang="en-US" altLang="zh-CN" dirty="0" err="1"/>
              <a:t>i</a:t>
            </a:r>
            <a:r>
              <a:rPr lang="zh-CN" altLang="en-US" dirty="0"/>
              <a:t>个块中选出一个数，第</a:t>
            </a:r>
            <a:r>
              <a:rPr lang="en-US" altLang="zh-CN" dirty="0"/>
              <a:t>j</a:t>
            </a:r>
            <a:r>
              <a:rPr lang="zh-CN" altLang="en-US" dirty="0"/>
              <a:t>个块中选出一个数，相等的方案数</a:t>
            </a:r>
            <a:endParaRPr lang="en-US" altLang="zh-CN" dirty="0"/>
          </a:p>
          <a:p>
            <a:endParaRPr lang="zh-CN" alt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先对原序列分块</a:t>
            </a:r>
            <a:endParaRPr lang="en-US" altLang="zh-CN" dirty="0"/>
          </a:p>
          <a:p>
            <a:r>
              <a:rPr lang="zh-CN" altLang="en-US" dirty="0"/>
              <a:t>考虑区间染色的颜色段均摊，对块进行分类</a:t>
            </a:r>
            <a:endParaRPr lang="en-US" altLang="zh-CN" dirty="0"/>
          </a:p>
          <a:p>
            <a:r>
              <a:rPr lang="zh-CN" altLang="en-US" dirty="0"/>
              <a:t>不妨设询问数和序列长度均为</a:t>
            </a:r>
            <a:r>
              <a:rPr lang="en-US" altLang="zh-CN" dirty="0"/>
              <a:t>B^2</a:t>
            </a:r>
            <a:r>
              <a:rPr lang="zh-CN" altLang="en-US" dirty="0"/>
              <a:t>；（可以理解为</a:t>
            </a:r>
            <a:r>
              <a:rPr lang="en-US" altLang="zh-CN" dirty="0"/>
              <a:t>B=</a:t>
            </a:r>
            <a:r>
              <a:rPr lang="en-US" altLang="zh-CN" dirty="0" err="1"/>
              <a:t>sqrtn</a:t>
            </a:r>
            <a:r>
              <a:rPr lang="zh-CN" altLang="en-US" dirty="0"/>
              <a:t>）</a:t>
            </a:r>
            <a:endParaRPr lang="zh-CN" altLang="en-US" dirty="0"/>
          </a:p>
          <a:p>
            <a:r>
              <a:rPr lang="zh-CN" altLang="en-US" dirty="0"/>
              <a:t>将序列分为</a:t>
            </a:r>
            <a:r>
              <a:rPr lang="en-US" altLang="zh-CN" dirty="0"/>
              <a:t>B</a:t>
            </a:r>
            <a:r>
              <a:rPr lang="zh-CN" altLang="en-US" dirty="0"/>
              <a:t>块，每块大小为</a:t>
            </a:r>
            <a:r>
              <a:rPr lang="en-US" altLang="zh-CN" dirty="0"/>
              <a:t>B</a:t>
            </a:r>
            <a:r>
              <a:rPr lang="zh-CN" altLang="en-US" dirty="0"/>
              <a:t>；</a:t>
            </a:r>
            <a:endParaRPr lang="zh-CN" altLang="en-US" dirty="0"/>
          </a:p>
          <a:p>
            <a:r>
              <a:rPr lang="zh-CN" altLang="en-US" dirty="0"/>
              <a:t>每个块有两个状态：</a:t>
            </a:r>
            <a:endParaRPr lang="zh-CN" altLang="en-US" dirty="0"/>
          </a:p>
          <a:p>
            <a:r>
              <a:rPr lang="zh-CN" altLang="en-US" dirty="0"/>
              <a:t>状态</a:t>
            </a:r>
            <a:r>
              <a:rPr lang="en-US" altLang="zh-CN" dirty="0"/>
              <a:t>1</a:t>
            </a:r>
            <a:r>
              <a:rPr lang="zh-CN" altLang="en-US" dirty="0"/>
              <a:t>：块由一些段组成，每段内颜色相同</a:t>
            </a:r>
            <a:endParaRPr lang="zh-CN" altLang="en-US" dirty="0"/>
          </a:p>
          <a:p>
            <a:r>
              <a:rPr lang="zh-CN" altLang="en-US" dirty="0"/>
              <a:t>状态</a:t>
            </a:r>
            <a:r>
              <a:rPr lang="en-US" altLang="zh-CN" dirty="0"/>
              <a:t>2</a:t>
            </a:r>
            <a:r>
              <a:rPr lang="zh-CN" altLang="en-US" dirty="0"/>
              <a:t>：整个块只有一种颜色</a:t>
            </a:r>
            <a:endParaRPr lang="zh-CN" alt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题解</a:t>
            </a:r>
            <a:endParaRPr lang="zh-CN" altLang="en-US" dirty="0"/>
          </a:p>
        </p:txBody>
      </p:sp>
      <p:sp>
        <p:nvSpPr>
          <p:cNvPr id="3" name="内容占位符 2"/>
          <p:cNvSpPr>
            <a:spLocks noGrp="1"/>
          </p:cNvSpPr>
          <p:nvPr>
            <p:ph idx="1"/>
          </p:nvPr>
        </p:nvSpPr>
        <p:spPr/>
        <p:txBody>
          <a:bodyPr/>
          <a:lstStyle/>
          <a:p>
            <a:r>
              <a:rPr lang="zh-CN" altLang="en-US" dirty="0"/>
              <a:t>在状态</a:t>
            </a:r>
            <a:r>
              <a:rPr lang="en-US" altLang="zh-CN" dirty="0"/>
              <a:t>1</a:t>
            </a:r>
            <a:r>
              <a:rPr lang="zh-CN" altLang="en-US" dirty="0"/>
              <a:t>表示的块中，维护一个序列表示依次出现的段的颜色、长度</a:t>
            </a:r>
            <a:endParaRPr lang="zh-CN" altLang="en-US" dirty="0"/>
          </a:p>
          <a:p>
            <a:r>
              <a:rPr lang="zh-CN" altLang="en-US" dirty="0"/>
              <a:t>在状态</a:t>
            </a:r>
            <a:r>
              <a:rPr lang="en-US" altLang="zh-CN" dirty="0"/>
              <a:t>2</a:t>
            </a:r>
            <a:r>
              <a:rPr lang="zh-CN" altLang="en-US" dirty="0"/>
              <a:t>表示的块中，维护块的颜色</a:t>
            </a:r>
            <a:endParaRPr lang="zh-CN" alt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记</a:t>
            </a:r>
            <a:r>
              <a:rPr lang="en-US" altLang="zh-CN" dirty="0"/>
              <a:t>A(</a:t>
            </a:r>
            <a:r>
              <a:rPr lang="en-US" altLang="zh-CN" dirty="0" err="1"/>
              <a:t>x,y</a:t>
            </a:r>
            <a:r>
              <a:rPr lang="en-US" altLang="zh-CN" dirty="0"/>
              <a:t>),x&lt;y</a:t>
            </a:r>
            <a:r>
              <a:rPr lang="zh-CN" altLang="en-US" dirty="0"/>
              <a:t>，表示块</a:t>
            </a:r>
            <a:r>
              <a:rPr lang="en-US" altLang="zh-CN" dirty="0"/>
              <a:t>x</a:t>
            </a:r>
            <a:r>
              <a:rPr lang="zh-CN" altLang="en-US" dirty="0"/>
              <a:t>到块</a:t>
            </a:r>
            <a:r>
              <a:rPr lang="en-US" altLang="zh-CN" dirty="0"/>
              <a:t>y</a:t>
            </a:r>
            <a:r>
              <a:rPr lang="zh-CN" altLang="en-US" dirty="0"/>
              <a:t>中，选取两个元素，都在状态</a:t>
            </a:r>
            <a:r>
              <a:rPr lang="en-US" altLang="zh-CN" dirty="0"/>
              <a:t>1</a:t>
            </a:r>
            <a:r>
              <a:rPr lang="zh-CN" altLang="en-US" dirty="0"/>
              <a:t>的块中，颜色相同的方案数；</a:t>
            </a:r>
            <a:endParaRPr lang="zh-CN" altLang="en-US" dirty="0"/>
          </a:p>
          <a:p>
            <a:r>
              <a:rPr lang="zh-CN" altLang="en-US" dirty="0"/>
              <a:t>记</a:t>
            </a:r>
            <a:r>
              <a:rPr lang="en-US" altLang="zh-CN" dirty="0"/>
              <a:t>B[x]</a:t>
            </a:r>
            <a:r>
              <a:rPr lang="zh-CN" altLang="en-US" dirty="0"/>
              <a:t>为块</a:t>
            </a:r>
            <a:r>
              <a:rPr lang="en-US" altLang="zh-CN" dirty="0"/>
              <a:t>x</a:t>
            </a:r>
            <a:r>
              <a:rPr lang="zh-CN" altLang="en-US" dirty="0"/>
              <a:t>内选取两个元素，颜色相同的方案数。</a:t>
            </a:r>
            <a:endParaRPr lang="zh-CN" altLang="en-US" dirty="0"/>
          </a:p>
          <a:p>
            <a:r>
              <a:rPr lang="zh-CN" altLang="en-US" dirty="0"/>
              <a:t>记</a:t>
            </a:r>
            <a:r>
              <a:rPr lang="en-US" altLang="zh-CN" dirty="0"/>
              <a:t>t[</a:t>
            </a:r>
            <a:r>
              <a:rPr lang="en-US" altLang="zh-CN" dirty="0" err="1"/>
              <a:t>x,y</a:t>
            </a:r>
            <a:r>
              <a:rPr lang="en-US" altLang="zh-CN" dirty="0"/>
              <a:t>]</a:t>
            </a:r>
            <a:r>
              <a:rPr lang="zh-CN" altLang="en-US" dirty="0"/>
              <a:t>表示块</a:t>
            </a:r>
            <a:r>
              <a:rPr lang="en-US" altLang="zh-CN" dirty="0"/>
              <a:t>x</a:t>
            </a:r>
            <a:r>
              <a:rPr lang="zh-CN" altLang="en-US" dirty="0"/>
              <a:t>中颜色</a:t>
            </a:r>
            <a:r>
              <a:rPr lang="en-US" altLang="zh-CN" dirty="0"/>
              <a:t>y</a:t>
            </a:r>
            <a:r>
              <a:rPr lang="zh-CN" altLang="en-US" dirty="0"/>
              <a:t>的元素个数，以</a:t>
            </a:r>
            <a:r>
              <a:rPr lang="en-US" altLang="zh-CN" dirty="0"/>
              <a:t>t[1..x,y]</a:t>
            </a:r>
            <a:r>
              <a:rPr lang="zh-CN" altLang="en-US" dirty="0"/>
              <a:t>的和的形式记录。</a:t>
            </a:r>
            <a:endParaRPr lang="zh-CN" alt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接下来考虑几个基本操作：</a:t>
            </a:r>
            <a:endParaRPr lang="zh-CN" altLang="en-US" dirty="0"/>
          </a:p>
          <a:p>
            <a:endParaRPr lang="zh-CN" altLang="en-US" dirty="0"/>
          </a:p>
          <a:p>
            <a:r>
              <a:rPr lang="en-US" altLang="zh-CN" dirty="0"/>
              <a:t>(a).</a:t>
            </a:r>
            <a:r>
              <a:rPr lang="zh-CN" altLang="en-US" dirty="0"/>
              <a:t>在状态</a:t>
            </a:r>
            <a:r>
              <a:rPr lang="en-US" altLang="zh-CN" dirty="0"/>
              <a:t>1</a:t>
            </a:r>
            <a:r>
              <a:rPr lang="zh-CN" altLang="en-US" dirty="0"/>
              <a:t>表示下，块</a:t>
            </a:r>
            <a:r>
              <a:rPr lang="en-US" altLang="zh-CN" dirty="0"/>
              <a:t>x</a:t>
            </a:r>
            <a:r>
              <a:rPr lang="zh-CN" altLang="en-US" dirty="0"/>
              <a:t>中颜色</a:t>
            </a:r>
            <a:r>
              <a:rPr lang="en-US" altLang="zh-CN" dirty="0"/>
              <a:t>y</a:t>
            </a:r>
            <a:r>
              <a:rPr lang="zh-CN" altLang="en-US" dirty="0"/>
              <a:t>的元素个数增加了</a:t>
            </a:r>
            <a:r>
              <a:rPr lang="en-US" altLang="zh-CN" dirty="0"/>
              <a:t>z</a:t>
            </a:r>
            <a:r>
              <a:rPr lang="zh-CN" altLang="en-US" dirty="0"/>
              <a:t>；</a:t>
            </a:r>
            <a:endParaRPr lang="en-US" altLang="zh-CN" dirty="0"/>
          </a:p>
          <a:p>
            <a:endParaRPr lang="en-US" altLang="zh-CN" dirty="0"/>
          </a:p>
          <a:p>
            <a:r>
              <a:rPr lang="fr-FR" altLang="zh-CN" dirty="0"/>
              <a:t>A[x,x']+=t[x',y]*z</a:t>
            </a:r>
            <a:endParaRPr lang="fr-FR" altLang="zh-CN" dirty="0"/>
          </a:p>
          <a:p>
            <a:r>
              <a:rPr lang="fr-FR" altLang="zh-CN" dirty="0"/>
              <a:t>B[x]+=t[x,y]*z</a:t>
            </a:r>
            <a:r>
              <a:rPr lang="en-US" altLang="zh-CN" dirty="0"/>
              <a:t>+z*(z-1)/2</a:t>
            </a:r>
            <a:endParaRPr lang="fr-FR" altLang="zh-CN" dirty="0"/>
          </a:p>
          <a:p>
            <a:r>
              <a:rPr lang="fr-FR" altLang="zh-CN" dirty="0"/>
              <a:t>t[x,y]+=z</a:t>
            </a:r>
            <a:endParaRPr lang="fr-FR" altLang="zh-CN" dirty="0"/>
          </a:p>
          <a:p>
            <a:r>
              <a:rPr lang="zh-CN" altLang="en-US" dirty="0"/>
              <a:t>复杂度：由于枚举 </a:t>
            </a:r>
            <a:r>
              <a:rPr lang="en-US" altLang="zh-CN" dirty="0"/>
              <a:t>x’</a:t>
            </a:r>
            <a:r>
              <a:rPr lang="zh-CN" altLang="en-US" dirty="0"/>
              <a:t>，所以复杂度是</a:t>
            </a:r>
            <a:r>
              <a:rPr lang="en-US" altLang="zh-CN" dirty="0"/>
              <a:t>O( B )</a:t>
            </a:r>
            <a:r>
              <a:rPr lang="zh-CN" altLang="en-US" dirty="0"/>
              <a:t>的</a:t>
            </a:r>
            <a:endParaRPr lang="zh-CN" alt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(b).</a:t>
            </a:r>
            <a:r>
              <a:rPr lang="zh-CN" altLang="en-US" dirty="0"/>
              <a:t>将一个块</a:t>
            </a:r>
            <a:r>
              <a:rPr lang="en-US" altLang="zh-CN" dirty="0"/>
              <a:t>x</a:t>
            </a:r>
            <a:r>
              <a:rPr lang="zh-CN" altLang="en-US" dirty="0"/>
              <a:t>染色为</a:t>
            </a:r>
            <a:r>
              <a:rPr lang="en-US" altLang="zh-CN" dirty="0"/>
              <a:t>y</a:t>
            </a:r>
            <a:r>
              <a:rPr lang="zh-CN" altLang="en-US" dirty="0"/>
              <a:t>，并变为状态</a:t>
            </a:r>
            <a:r>
              <a:rPr lang="en-US" altLang="zh-CN" dirty="0"/>
              <a:t>2</a:t>
            </a:r>
            <a:r>
              <a:rPr lang="zh-CN" altLang="en-US" dirty="0"/>
              <a:t>表示；</a:t>
            </a:r>
            <a:endParaRPr lang="zh-CN" altLang="en-US" dirty="0"/>
          </a:p>
          <a:p>
            <a:endParaRPr lang="zh-CN" altLang="en-US" dirty="0"/>
          </a:p>
          <a:p>
            <a:r>
              <a:rPr lang="zh-CN" altLang="en-US" dirty="0"/>
              <a:t>如果</a:t>
            </a:r>
            <a:r>
              <a:rPr lang="en-US" altLang="zh-CN" dirty="0"/>
              <a:t>x</a:t>
            </a:r>
            <a:r>
              <a:rPr lang="zh-CN" altLang="en-US" dirty="0"/>
              <a:t>在状态</a:t>
            </a:r>
            <a:r>
              <a:rPr lang="en-US" altLang="zh-CN" dirty="0"/>
              <a:t>1</a:t>
            </a:r>
            <a:r>
              <a:rPr lang="zh-CN" altLang="en-US" dirty="0"/>
              <a:t>，使用不超过</a:t>
            </a:r>
            <a:r>
              <a:rPr lang="en-US" altLang="zh-CN" dirty="0"/>
              <a:t>B</a:t>
            </a:r>
            <a:r>
              <a:rPr lang="zh-CN" altLang="en-US" dirty="0"/>
              <a:t>次</a:t>
            </a:r>
            <a:r>
              <a:rPr lang="en-US" altLang="zh-CN" dirty="0"/>
              <a:t>(a)</a:t>
            </a:r>
            <a:r>
              <a:rPr lang="zh-CN" altLang="en-US" dirty="0"/>
              <a:t>将块内所有颜色清空；</a:t>
            </a:r>
            <a:endParaRPr lang="zh-CN" altLang="en-US" dirty="0"/>
          </a:p>
          <a:p>
            <a:r>
              <a:rPr lang="zh-CN" altLang="en-US" dirty="0"/>
              <a:t>将</a:t>
            </a:r>
            <a:r>
              <a:rPr lang="en-US" altLang="zh-CN" dirty="0"/>
              <a:t>x</a:t>
            </a:r>
            <a:r>
              <a:rPr lang="zh-CN" altLang="en-US" dirty="0"/>
              <a:t>设为状态</a:t>
            </a:r>
            <a:r>
              <a:rPr lang="en-US" altLang="zh-CN" dirty="0"/>
              <a:t>2</a:t>
            </a:r>
            <a:r>
              <a:rPr lang="zh-CN" altLang="en-US" dirty="0"/>
              <a:t>，并记录颜色为</a:t>
            </a:r>
            <a:r>
              <a:rPr lang="en-US" altLang="zh-CN" dirty="0"/>
              <a:t>y</a:t>
            </a:r>
            <a:r>
              <a:rPr lang="zh-CN" altLang="en-US" dirty="0"/>
              <a:t>，修改</a:t>
            </a:r>
            <a:r>
              <a:rPr lang="en-US" altLang="zh-CN" dirty="0"/>
              <a:t>B</a:t>
            </a:r>
            <a:r>
              <a:rPr lang="zh-CN" altLang="en-US" dirty="0"/>
              <a:t>数组。</a:t>
            </a:r>
            <a:endParaRPr lang="en-US" altLang="zh-CN" dirty="0"/>
          </a:p>
          <a:p>
            <a:endParaRPr lang="en-US" altLang="zh-CN" dirty="0"/>
          </a:p>
          <a:p>
            <a:r>
              <a:rPr lang="en-US" altLang="zh-CN" dirty="0"/>
              <a:t>(c).</a:t>
            </a:r>
            <a:r>
              <a:rPr lang="zh-CN" altLang="en-US" dirty="0"/>
              <a:t>将一个块</a:t>
            </a:r>
            <a:r>
              <a:rPr lang="en-US" altLang="zh-CN" dirty="0"/>
              <a:t>x</a:t>
            </a:r>
            <a:r>
              <a:rPr lang="zh-CN" altLang="en-US" dirty="0"/>
              <a:t>从状态</a:t>
            </a:r>
            <a:r>
              <a:rPr lang="en-US" altLang="zh-CN" dirty="0"/>
              <a:t>2</a:t>
            </a:r>
            <a:r>
              <a:rPr lang="zh-CN" altLang="en-US" dirty="0"/>
              <a:t>表示变为状态</a:t>
            </a:r>
            <a:r>
              <a:rPr lang="en-US" altLang="zh-CN" dirty="0"/>
              <a:t>1</a:t>
            </a:r>
            <a:r>
              <a:rPr lang="zh-CN" altLang="en-US" dirty="0"/>
              <a:t>表示；</a:t>
            </a:r>
            <a:endParaRPr lang="zh-CN" altLang="en-US" dirty="0"/>
          </a:p>
          <a:p>
            <a:endParaRPr lang="zh-CN" altLang="en-US" dirty="0"/>
          </a:p>
          <a:p>
            <a:r>
              <a:rPr lang="zh-CN" altLang="en-US" dirty="0"/>
              <a:t>使用一次</a:t>
            </a:r>
            <a:r>
              <a:rPr lang="en-US" altLang="zh-CN" dirty="0"/>
              <a:t>(a)</a:t>
            </a:r>
            <a:r>
              <a:rPr lang="zh-CN" altLang="en-US" dirty="0"/>
              <a:t>即可。</a:t>
            </a:r>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用基本操作可以组合出题目需要的预处理，修改和查询：</a:t>
            </a:r>
            <a:endParaRPr lang="zh-CN" altLang="en-US" dirty="0"/>
          </a:p>
          <a:p>
            <a:endParaRPr lang="zh-CN" altLang="en-US" dirty="0"/>
          </a:p>
          <a:p>
            <a:r>
              <a:rPr lang="en-US" altLang="zh-CN" dirty="0"/>
              <a:t>(1).</a:t>
            </a:r>
            <a:r>
              <a:rPr lang="zh-CN" altLang="en-US" dirty="0"/>
              <a:t>预处理</a:t>
            </a:r>
            <a:endParaRPr lang="zh-CN" altLang="en-US" dirty="0"/>
          </a:p>
          <a:p>
            <a:endParaRPr lang="zh-CN" altLang="en-US" dirty="0"/>
          </a:p>
          <a:p>
            <a:r>
              <a:rPr lang="zh-CN" altLang="en-US" dirty="0"/>
              <a:t>可以将每个块初始置为空，转为不超过</a:t>
            </a:r>
            <a:r>
              <a:rPr lang="en-US" altLang="zh-CN" dirty="0"/>
              <a:t>B^2</a:t>
            </a:r>
            <a:r>
              <a:rPr lang="zh-CN" altLang="en-US" dirty="0"/>
              <a:t>次区间染色。</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区间染色</a:t>
            </a:r>
            <a:endParaRPr lang="zh-CN" altLang="en-US" dirty="0"/>
          </a:p>
          <a:p>
            <a:endParaRPr lang="zh-CN" altLang="en-US" dirty="0"/>
          </a:p>
          <a:p>
            <a:r>
              <a:rPr lang="zh-CN" altLang="en-US" dirty="0"/>
              <a:t>区间染色需要在区间端点所在的块进行</a:t>
            </a:r>
            <a:r>
              <a:rPr lang="en-US" altLang="zh-CN" dirty="0"/>
              <a:t>(a)(c)</a:t>
            </a:r>
            <a:r>
              <a:rPr lang="zh-CN" altLang="en-US" dirty="0"/>
              <a:t>操作并维护段的情况，在完整块进行</a:t>
            </a:r>
            <a:r>
              <a:rPr lang="en-US" altLang="zh-CN" dirty="0"/>
              <a:t>(b)</a:t>
            </a:r>
            <a:r>
              <a:rPr lang="zh-CN" altLang="en-US" dirty="0"/>
              <a:t>操作；</a:t>
            </a:r>
            <a:endParaRPr lang="zh-CN" altLang="en-US" dirty="0"/>
          </a:p>
          <a:p>
            <a:r>
              <a:rPr lang="zh-CN" altLang="en-US" dirty="0"/>
              <a:t>由于每次区间染色只增加</a:t>
            </a:r>
            <a:r>
              <a:rPr lang="en-US" altLang="zh-CN" dirty="0"/>
              <a:t>O(1)</a:t>
            </a:r>
            <a:r>
              <a:rPr lang="zh-CN" altLang="en-US" dirty="0"/>
              <a:t>段，操作</a:t>
            </a:r>
            <a:r>
              <a:rPr lang="en-US" altLang="zh-CN" dirty="0"/>
              <a:t>(a)</a:t>
            </a:r>
            <a:r>
              <a:rPr lang="zh-CN" altLang="en-US" dirty="0"/>
              <a:t>的次数是均摊</a:t>
            </a:r>
            <a:r>
              <a:rPr lang="en-US" altLang="zh-CN" dirty="0"/>
              <a:t>O(1)</a:t>
            </a:r>
            <a:r>
              <a:rPr lang="zh-CN" altLang="en-US" dirty="0"/>
              <a:t>的。</a:t>
            </a:r>
            <a:endParaRPr lang="zh-CN" altLang="en-US" dirty="0"/>
          </a:p>
          <a:p>
            <a:r>
              <a:rPr lang="zh-CN" altLang="en-US" dirty="0"/>
              <a:t>操作</a:t>
            </a:r>
            <a:r>
              <a:rPr lang="en-US" altLang="zh-CN" dirty="0"/>
              <a:t>(b)(c)</a:t>
            </a:r>
            <a:r>
              <a:rPr lang="zh-CN" altLang="en-US" dirty="0"/>
              <a:t>除去调用</a:t>
            </a:r>
            <a:r>
              <a:rPr lang="en-US" altLang="zh-CN" dirty="0"/>
              <a:t>(a)</a:t>
            </a:r>
            <a:r>
              <a:rPr lang="zh-CN" altLang="en-US" dirty="0"/>
              <a:t>的情况，时间复杂度为</a:t>
            </a:r>
            <a:r>
              <a:rPr lang="en-US" altLang="zh-CN" dirty="0"/>
              <a:t>O(1)</a:t>
            </a:r>
            <a:r>
              <a:rPr lang="zh-CN" altLang="en-US" dirty="0"/>
              <a:t>。</a:t>
            </a:r>
            <a:endParaRPr lang="zh-CN" altLang="en-US" dirty="0"/>
          </a:p>
          <a:p>
            <a:r>
              <a:rPr lang="zh-CN" altLang="en-US" dirty="0"/>
              <a:t>每次</a:t>
            </a:r>
            <a:r>
              <a:rPr lang="en-US" altLang="zh-CN" dirty="0"/>
              <a:t>(a)</a:t>
            </a:r>
            <a:r>
              <a:rPr lang="zh-CN" altLang="en-US" dirty="0"/>
              <a:t>操作涉及到</a:t>
            </a:r>
            <a:r>
              <a:rPr lang="en-US" altLang="zh-CN" dirty="0"/>
              <a:t>A1[x,*],A2[*,x],t[</a:t>
            </a:r>
            <a:r>
              <a:rPr lang="en-US" altLang="zh-CN" dirty="0" err="1"/>
              <a:t>x,y</a:t>
            </a:r>
            <a:r>
              <a:rPr lang="en-US" altLang="zh-CN" dirty="0"/>
              <a:t>]</a:t>
            </a:r>
            <a:r>
              <a:rPr lang="zh-CN" altLang="en-US" dirty="0"/>
              <a:t>的修改，修改后重新计算前缀和，时间复杂度为</a:t>
            </a:r>
            <a:r>
              <a:rPr lang="en-US" altLang="zh-CN" dirty="0"/>
              <a:t>O(B)</a:t>
            </a:r>
            <a:r>
              <a:rPr lang="zh-CN" altLang="en-US" dirty="0"/>
              <a:t>。</a:t>
            </a:r>
            <a:endParaRPr lang="zh-CN" altLang="en-US" dirty="0"/>
          </a:p>
          <a:p>
            <a:endParaRPr lang="zh-CN" altLang="en-US" dirty="0"/>
          </a:p>
          <a:p>
            <a:endParaRPr lang="zh-CN" alt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(3).</a:t>
            </a:r>
            <a:r>
              <a:rPr lang="zh-CN" altLang="en-US" dirty="0"/>
              <a:t>区间查询</a:t>
            </a:r>
            <a:endParaRPr lang="zh-CN" altLang="en-US" dirty="0"/>
          </a:p>
          <a:p>
            <a:endParaRPr lang="zh-CN" altLang="en-US" dirty="0"/>
          </a:p>
          <a:p>
            <a:r>
              <a:rPr lang="zh-CN" altLang="en-US" dirty="0"/>
              <a:t>对于类型</a:t>
            </a:r>
            <a:r>
              <a:rPr lang="en-US" altLang="zh-CN" dirty="0"/>
              <a:t>1</a:t>
            </a:r>
            <a:r>
              <a:rPr lang="zh-CN" altLang="en-US" dirty="0"/>
              <a:t>的完整块之间的贡献，需要查</a:t>
            </a:r>
            <a:r>
              <a:rPr lang="en-US" altLang="zh-CN" dirty="0"/>
              <a:t>A</a:t>
            </a:r>
            <a:r>
              <a:rPr lang="zh-CN" altLang="en-US" dirty="0"/>
              <a:t>的矩形和（转为</a:t>
            </a:r>
            <a:r>
              <a:rPr lang="en-US" altLang="zh-CN" dirty="0"/>
              <a:t>A</a:t>
            </a:r>
            <a:r>
              <a:rPr lang="zh-CN" altLang="en-US" dirty="0"/>
              <a:t>中</a:t>
            </a:r>
            <a:r>
              <a:rPr lang="en-US" altLang="zh-CN" dirty="0"/>
              <a:t>O(B)</a:t>
            </a:r>
            <a:r>
              <a:rPr lang="zh-CN" altLang="en-US" dirty="0"/>
              <a:t>次区间和，差分可得），以及</a:t>
            </a:r>
            <a:r>
              <a:rPr lang="en-US" altLang="zh-CN" dirty="0"/>
              <a:t>B</a:t>
            </a:r>
            <a:r>
              <a:rPr lang="zh-CN" altLang="en-US" dirty="0"/>
              <a:t>的区间和；</a:t>
            </a:r>
            <a:endParaRPr lang="zh-CN" altLang="en-US" dirty="0"/>
          </a:p>
          <a:p>
            <a:r>
              <a:rPr lang="zh-CN" altLang="en-US" dirty="0"/>
              <a:t>统计零散部分和类型</a:t>
            </a:r>
            <a:r>
              <a:rPr lang="en-US" altLang="zh-CN" dirty="0"/>
              <a:t>2</a:t>
            </a:r>
            <a:r>
              <a:rPr lang="zh-CN" altLang="en-US" dirty="0"/>
              <a:t>的块中，查出每种颜色的出现次数，并查询</a:t>
            </a:r>
            <a:r>
              <a:rPr lang="en-US" altLang="zh-CN" dirty="0"/>
              <a:t>t</a:t>
            </a:r>
            <a:r>
              <a:rPr lang="zh-CN" altLang="en-US" dirty="0"/>
              <a:t>数组的区间和，这里我们对</a:t>
            </a:r>
            <a:r>
              <a:rPr lang="en-US" altLang="zh-CN" dirty="0"/>
              <a:t>t</a:t>
            </a:r>
            <a:r>
              <a:rPr lang="zh-CN" altLang="en-US" dirty="0"/>
              <a:t>数组建一个前缀和可以答案都查询复杂度单次</a:t>
            </a:r>
            <a:r>
              <a:rPr lang="en-US" altLang="zh-CN" dirty="0"/>
              <a:t>O(1)</a:t>
            </a:r>
            <a:r>
              <a:rPr lang="zh-CN" altLang="en-US" dirty="0"/>
              <a:t>，即维护块前缀和，可以得到其余的贡献。</a:t>
            </a:r>
            <a:endParaRPr lang="zh-CN" altLang="en-US" dirty="0"/>
          </a:p>
          <a:p>
            <a:endParaRPr lang="zh-CN" altLang="en-US" dirty="0"/>
          </a:p>
          <a:p>
            <a:r>
              <a:rPr lang="zh-CN" altLang="en-US" dirty="0"/>
              <a:t>综上，时空复杂度均为</a:t>
            </a:r>
            <a:r>
              <a:rPr lang="en-US" altLang="zh-CN" dirty="0"/>
              <a:t>O(B^3)</a:t>
            </a:r>
            <a:r>
              <a:rPr lang="zh-CN" altLang="en-US" dirty="0"/>
              <a:t>。</a:t>
            </a:r>
            <a:endParaRPr lang="zh-CN" alt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TEST_92</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6115050" cy="2200275"/>
          </a:xfrm>
        </p:spPr>
      </p:pic>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6754619" cy="5167312"/>
          </a:xfrm>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Luogu6778 [Ynoi2009] </a:t>
            </a:r>
            <a:r>
              <a:rPr lang="en-US" altLang="zh-CN" dirty="0" err="1"/>
              <a:t>rpdq</a:t>
            </a:r>
            <a:endParaRPr lang="zh-CN" altLang="en-US" dirty="0"/>
          </a:p>
        </p:txBody>
      </p:sp>
      <p:sp>
        <p:nvSpPr>
          <p:cNvPr id="3" name="内容占位符 2"/>
          <p:cNvSpPr>
            <a:spLocks noGrp="1"/>
          </p:cNvSpPr>
          <p:nvPr>
            <p:ph idx="1"/>
          </p:nvPr>
        </p:nvSpPr>
        <p:spPr/>
        <p:txBody>
          <a:bodyPr/>
          <a:lstStyle/>
          <a:p>
            <a:r>
              <a:rPr lang="zh-CN" altLang="en-US" dirty="0"/>
              <a:t>给一棵有边权的树，每次给出一个点编号的区间，求这个区间中选两个点，距离的和</a:t>
            </a:r>
            <a:endParaRPr lang="zh-CN" alt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先将两点间距离转换维护两点间 </a:t>
            </a:r>
            <a:r>
              <a:rPr lang="en-US" altLang="zh-CN" dirty="0" err="1"/>
              <a:t>lca</a:t>
            </a:r>
            <a:r>
              <a:rPr lang="en-US" altLang="zh-CN" dirty="0"/>
              <a:t> </a:t>
            </a:r>
            <a:r>
              <a:rPr lang="zh-CN" altLang="en-US" dirty="0"/>
              <a:t>深度和。</a:t>
            </a:r>
            <a:endParaRPr lang="en-US" altLang="zh-CN" dirty="0"/>
          </a:p>
          <a:p>
            <a:r>
              <a:rPr lang="zh-CN" altLang="en-US" dirty="0"/>
              <a:t>一个点到集合的 </a:t>
            </a:r>
            <a:r>
              <a:rPr lang="en-US" altLang="zh-CN" dirty="0" err="1"/>
              <a:t>lca</a:t>
            </a:r>
            <a:r>
              <a:rPr lang="en-US" altLang="zh-CN" dirty="0"/>
              <a:t> </a:t>
            </a:r>
            <a:r>
              <a:rPr lang="zh-CN" altLang="en-US" dirty="0"/>
              <a:t>深度和即将集合中每个点到根路径加，查询的点查点到根路径和。</a:t>
            </a:r>
            <a:endParaRPr lang="zh-CN" altLang="en-US" dirty="0"/>
          </a:p>
          <a:p>
            <a:r>
              <a:rPr lang="zh-CN" altLang="en-US" dirty="0"/>
              <a:t>考虑直接莫队维护区间答案，插入一个点的时候即查询点到根路径和，然后点到根路径加。</a:t>
            </a:r>
            <a:endParaRPr lang="zh-CN" altLang="en-US" dirty="0"/>
          </a:p>
          <a:p>
            <a:r>
              <a:rPr lang="zh-CN" altLang="en-US" dirty="0"/>
              <a:t>这样复杂度 </a:t>
            </a:r>
            <a:r>
              <a:rPr lang="en-US" altLang="zh-CN" dirty="0"/>
              <a:t>O( </a:t>
            </a:r>
            <a:r>
              <a:rPr lang="en-US" altLang="zh-CN" dirty="0" err="1"/>
              <a:t>nsqrtmlogn+m</a:t>
            </a:r>
            <a:r>
              <a:rPr lang="en-US" altLang="zh-CN" dirty="0"/>
              <a:t> )</a:t>
            </a:r>
            <a:r>
              <a:rPr lang="zh-CN" altLang="en-US" dirty="0"/>
              <a:t>。</a:t>
            </a:r>
            <a:endParaRPr lang="zh-CN" altLang="en-US" dirty="0"/>
          </a:p>
          <a:p>
            <a:endParaRPr lang="zh-CN" alt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将询问二次离线，问题转换维护 </a:t>
            </a:r>
            <a:r>
              <a:rPr lang="en-US" altLang="zh-CN" dirty="0"/>
              <a:t>O( </a:t>
            </a:r>
            <a:r>
              <a:rPr lang="en-US" altLang="zh-CN" dirty="0" err="1"/>
              <a:t>nsqrtm</a:t>
            </a:r>
            <a:r>
              <a:rPr lang="en-US" altLang="zh-CN" dirty="0"/>
              <a:t> ) </a:t>
            </a:r>
            <a:r>
              <a:rPr lang="zh-CN" altLang="en-US" dirty="0"/>
              <a:t>次点到根路径和，</a:t>
            </a:r>
            <a:r>
              <a:rPr lang="en-US" altLang="zh-CN" dirty="0"/>
              <a:t>O( m ) </a:t>
            </a:r>
            <a:r>
              <a:rPr lang="zh-CN" altLang="en-US" dirty="0"/>
              <a:t>次点到根路径加。</a:t>
            </a:r>
            <a:endParaRPr lang="zh-CN" altLang="en-US" dirty="0"/>
          </a:p>
          <a:p>
            <a:r>
              <a:rPr lang="zh-CN" altLang="en-US" dirty="0"/>
              <a:t>这个使用 </a:t>
            </a:r>
            <a:r>
              <a:rPr lang="en-US" altLang="zh-CN" dirty="0"/>
              <a:t>topology cluster partition </a:t>
            </a:r>
            <a:r>
              <a:rPr lang="zh-CN" altLang="en-US" dirty="0"/>
              <a:t>的方法就可以维护了，在普通树分块的基础上对块内每个端点做一个虚树，就可以使得每个 </a:t>
            </a:r>
            <a:r>
              <a:rPr lang="en-US" altLang="zh-CN" dirty="0"/>
              <a:t>cluster </a:t>
            </a:r>
            <a:r>
              <a:rPr lang="zh-CN" altLang="en-US" dirty="0"/>
              <a:t>里面端点数不超过</a:t>
            </a:r>
            <a:r>
              <a:rPr lang="en-US" altLang="zh-CN" dirty="0"/>
              <a:t>2</a:t>
            </a:r>
            <a:r>
              <a:rPr lang="zh-CN" altLang="en-US" dirty="0"/>
              <a:t>。</a:t>
            </a:r>
            <a:endParaRPr lang="zh-CN" altLang="en-US" dirty="0"/>
          </a:p>
          <a:p>
            <a:endParaRPr lang="zh-CN" altLang="en-US" dirty="0"/>
          </a:p>
          <a:p>
            <a:r>
              <a:rPr lang="zh-CN" altLang="en-US" dirty="0"/>
              <a:t>这样我们就得到了 </a:t>
            </a:r>
            <a:r>
              <a:rPr lang="en-US" altLang="zh-CN" dirty="0"/>
              <a:t>O( </a:t>
            </a:r>
            <a:r>
              <a:rPr lang="en-US" altLang="zh-CN" dirty="0" err="1"/>
              <a:t>sqrtn</a:t>
            </a:r>
            <a:r>
              <a:rPr lang="en-US" altLang="zh-CN" dirty="0"/>
              <a:t> ) </a:t>
            </a:r>
            <a:r>
              <a:rPr lang="zh-CN" altLang="en-US" dirty="0"/>
              <a:t>链加，</a:t>
            </a:r>
            <a:r>
              <a:rPr lang="en-US" altLang="zh-CN" dirty="0"/>
              <a:t>O( 1 ) </a:t>
            </a:r>
            <a:r>
              <a:rPr lang="zh-CN" altLang="en-US" dirty="0"/>
              <a:t>链和的方法，和此题的二次离线配合起来就做到 </a:t>
            </a:r>
            <a:r>
              <a:rPr lang="en-US" altLang="zh-CN" dirty="0"/>
              <a:t>O( </a:t>
            </a:r>
            <a:r>
              <a:rPr lang="en-US" altLang="zh-CN" dirty="0" err="1"/>
              <a:t>nsqrtm+msqrtn</a:t>
            </a:r>
            <a:r>
              <a:rPr lang="en-US" altLang="zh-CN" dirty="0"/>
              <a:t>) </a:t>
            </a:r>
            <a:r>
              <a:rPr lang="zh-CN" altLang="en-US" dirty="0"/>
              <a:t>的复杂度了。</a:t>
            </a:r>
            <a:endParaRPr lang="zh-CN" altLang="en-US" dirty="0"/>
          </a:p>
          <a:p>
            <a:endParaRPr lang="zh-CN" alt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小朋友问我的题</a:t>
            </a:r>
            <a:endParaRPr lang="zh-CN" altLang="en-US" dirty="0"/>
          </a:p>
        </p:txBody>
      </p:sp>
      <p:sp>
        <p:nvSpPr>
          <p:cNvPr id="3" name="内容占位符 2"/>
          <p:cNvSpPr>
            <a:spLocks noGrp="1"/>
          </p:cNvSpPr>
          <p:nvPr>
            <p:ph idx="1"/>
          </p:nvPr>
        </p:nvSpPr>
        <p:spPr/>
        <p:txBody>
          <a:bodyPr/>
          <a:lstStyle/>
          <a:p>
            <a:r>
              <a:rPr lang="zh-CN" altLang="en-US" dirty="0"/>
              <a:t>给定一颗确定形态而不平均分的线段树</a:t>
            </a:r>
            <a:endParaRPr lang="en-US" altLang="zh-CN" dirty="0"/>
          </a:p>
          <a:p>
            <a:r>
              <a:rPr lang="en-US" altLang="zh-CN" dirty="0"/>
              <a:t>[</a:t>
            </a:r>
            <a:r>
              <a:rPr lang="en-US" altLang="zh-CN" dirty="0" err="1"/>
              <a:t>l,r</a:t>
            </a:r>
            <a:r>
              <a:rPr lang="en-US" altLang="zh-CN" dirty="0"/>
              <a:t>]</a:t>
            </a:r>
            <a:r>
              <a:rPr lang="zh-CN" altLang="en-US" dirty="0"/>
              <a:t>为完全覆盖这个区间的最小点集</a:t>
            </a:r>
            <a:endParaRPr lang="en-US" altLang="zh-CN" dirty="0"/>
          </a:p>
          <a:p>
            <a:r>
              <a:rPr lang="zh-CN" altLang="en-US" dirty="0"/>
              <a:t>每次查询的时候给定</a:t>
            </a:r>
            <a:r>
              <a:rPr lang="en-US" altLang="zh-CN" dirty="0"/>
              <a:t>[l1,r1],[l2,r2]</a:t>
            </a:r>
            <a:r>
              <a:rPr lang="zh-CN" altLang="en-US" dirty="0"/>
              <a:t>，会得到两个点集</a:t>
            </a:r>
            <a:endParaRPr lang="en-US" altLang="zh-CN" dirty="0"/>
          </a:p>
          <a:p>
            <a:r>
              <a:rPr lang="zh-CN" altLang="en-US" dirty="0"/>
              <a:t>每个线段树上的点对应另一棵随意形态的树的一个点</a:t>
            </a:r>
            <a:endParaRPr lang="en-US" altLang="zh-CN" dirty="0"/>
          </a:p>
          <a:p>
            <a:r>
              <a:rPr lang="zh-CN" altLang="en-US" dirty="0"/>
              <a:t>求这两个点集各取一个的</a:t>
            </a:r>
            <a:r>
              <a:rPr lang="en-US" altLang="zh-CN" dirty="0" err="1"/>
              <a:t>dist</a:t>
            </a:r>
            <a:r>
              <a:rPr lang="zh-CN" altLang="en-US" dirty="0"/>
              <a:t>的和</a:t>
            </a:r>
            <a:endParaRPr lang="zh-CN" alt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别管什么线段树了，一个区间在这个线段树上一定是</a:t>
            </a:r>
            <a:r>
              <a:rPr lang="en-US" altLang="zh-CN" dirty="0"/>
              <a:t>O(1)</a:t>
            </a:r>
            <a:r>
              <a:rPr lang="zh-CN" altLang="en-US" dirty="0"/>
              <a:t>条路径</a:t>
            </a:r>
            <a:endParaRPr lang="en-US" altLang="zh-CN" dirty="0"/>
          </a:p>
          <a:p>
            <a:r>
              <a:rPr lang="zh-CN" altLang="en-US" dirty="0"/>
              <a:t>直接做任意树的问题</a:t>
            </a:r>
            <a:endParaRPr lang="en-US" altLang="zh-CN" dirty="0"/>
          </a:p>
          <a:p>
            <a:r>
              <a:rPr lang="zh-CN" altLang="en-US" dirty="0"/>
              <a:t>对两棵树进行树分块，之后预处理出块对块的贡献，方法为建立虚树后直接统计答案</a:t>
            </a:r>
            <a:endParaRPr lang="en-US" altLang="zh-CN" dirty="0"/>
          </a:p>
          <a:p>
            <a:r>
              <a:rPr lang="zh-CN" altLang="en-US" dirty="0"/>
              <a:t>之后点到块区间的贡献可以差分为点到块前缀的贡献，这里用个根号平衡</a:t>
            </a:r>
            <a:endParaRPr lang="en-US" altLang="zh-CN" dirty="0"/>
          </a:p>
          <a:p>
            <a:r>
              <a:rPr lang="zh-CN" altLang="en-US" dirty="0"/>
              <a:t>点对点的贡献建立虚树批处理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en-US" altLang="zh-CN" dirty="0"/>
          </a:p>
          <a:p>
            <a:r>
              <a:rPr lang="zh-CN" altLang="en-US" dirty="0"/>
              <a:t>和上面的题类似，差分变成双前缀莫队形式，然后跑莫队二次离线，搞个树分块也能做</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维护一个序列，支持：</a:t>
            </a:r>
            <a:endParaRPr lang="zh-CN" altLang="en-US" dirty="0"/>
          </a:p>
          <a:p>
            <a:r>
              <a:rPr lang="en-US" altLang="zh-CN" dirty="0"/>
              <a:t>O( 1 )</a:t>
            </a:r>
            <a:r>
              <a:rPr lang="zh-CN" altLang="en-US" dirty="0"/>
              <a:t>单点修改，</a:t>
            </a:r>
            <a:r>
              <a:rPr lang="en-US" altLang="zh-CN" dirty="0"/>
              <a:t>O( sqrt(n) )</a:t>
            </a:r>
            <a:r>
              <a:rPr lang="zh-CN" altLang="en-US" dirty="0"/>
              <a:t>区间和</a:t>
            </a:r>
            <a:endParaRPr lang="zh-CN" altLang="en-US" dirty="0"/>
          </a:p>
          <a:p>
            <a:endParaRPr lang="en-US" altLang="zh-CN"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Tirck4</a:t>
            </a:r>
            <a:r>
              <a:rPr lang="en-US" altLang="zh-CN" dirty="0"/>
              <a:t> </a:t>
            </a:r>
            <a:r>
              <a:rPr lang="zh-CN" altLang="en-US" dirty="0"/>
              <a:t>莫队</a:t>
            </a:r>
            <a:r>
              <a:rPr lang="en-US" altLang="zh-CN" dirty="0"/>
              <a:t>+</a:t>
            </a:r>
            <a:r>
              <a:rPr lang="en-US" altLang="zh-CN" dirty="0" err="1"/>
              <a:t>bitset</a:t>
            </a:r>
            <a:endParaRPr lang="zh-CN" altLang="en-US" dirty="0"/>
          </a:p>
        </p:txBody>
      </p:sp>
      <p:sp>
        <p:nvSpPr>
          <p:cNvPr id="3" name="内容占位符 2"/>
          <p:cNvSpPr>
            <a:spLocks noGrp="1"/>
          </p:cNvSpPr>
          <p:nvPr>
            <p:ph idx="1"/>
          </p:nvPr>
        </p:nvSpPr>
        <p:spPr/>
        <p:txBody>
          <a:bodyPr/>
          <a:lstStyle/>
          <a:p>
            <a:r>
              <a:rPr lang="zh-CN" altLang="en-US" dirty="0"/>
              <a:t>信息不一定合并只能</a:t>
            </a:r>
            <a:r>
              <a:rPr lang="en-US" altLang="zh-CN" dirty="0"/>
              <a:t>O(n)</a:t>
            </a:r>
            <a:r>
              <a:rPr lang="zh-CN" altLang="en-US" dirty="0"/>
              <a:t>，有的题的信息可以</a:t>
            </a:r>
            <a:r>
              <a:rPr lang="en-US" altLang="zh-CN" dirty="0"/>
              <a:t>O(n/w)</a:t>
            </a:r>
            <a:r>
              <a:rPr lang="zh-CN" altLang="en-US" dirty="0"/>
              <a:t>使用</a:t>
            </a:r>
            <a:r>
              <a:rPr lang="en-US" altLang="zh-CN" dirty="0" err="1"/>
              <a:t>bitset</a:t>
            </a:r>
            <a:r>
              <a:rPr lang="zh-CN" altLang="en-US" dirty="0"/>
              <a:t>加速合并</a:t>
            </a:r>
            <a:endParaRPr lang="en-US" altLang="zh-CN" dirty="0"/>
          </a:p>
          <a:p>
            <a:r>
              <a:rPr lang="zh-CN" altLang="en-US" dirty="0"/>
              <a:t>这些题我们可以用莫队维护出区间的</a:t>
            </a:r>
            <a:r>
              <a:rPr lang="en-US" altLang="zh-CN" dirty="0" err="1"/>
              <a:t>bitset</a:t>
            </a:r>
            <a:r>
              <a:rPr lang="zh-CN" altLang="en-US" dirty="0"/>
              <a:t>，然后把多个区间的</a:t>
            </a:r>
            <a:r>
              <a:rPr lang="en-US" altLang="zh-CN" dirty="0" err="1"/>
              <a:t>bitset</a:t>
            </a:r>
            <a:r>
              <a:rPr lang="zh-CN" altLang="en-US" dirty="0"/>
              <a:t>暴力合并起来</a:t>
            </a:r>
            <a:endParaRPr lang="en-US" altLang="zh-CN" dirty="0"/>
          </a:p>
          <a:p>
            <a:endParaRPr lang="zh-CN" alt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区间颜色数</a:t>
            </a:r>
            <a:endParaRPr lang="zh-CN" altLang="en-US" dirty="0"/>
          </a:p>
        </p:txBody>
      </p:sp>
      <p:sp>
        <p:nvSpPr>
          <p:cNvPr id="3" name="内容占位符 2"/>
          <p:cNvSpPr>
            <a:spLocks noGrp="1"/>
          </p:cNvSpPr>
          <p:nvPr>
            <p:ph idx="1"/>
          </p:nvPr>
        </p:nvSpPr>
        <p:spPr/>
        <p:txBody>
          <a:bodyPr/>
          <a:lstStyle/>
          <a:p>
            <a:r>
              <a:rPr lang="zh-CN" altLang="en-US" dirty="0"/>
              <a:t>给一个序列，每次给出</a:t>
            </a:r>
            <a:r>
              <a:rPr lang="en-US" altLang="zh-CN" dirty="0"/>
              <a:t>k</a:t>
            </a:r>
            <a:r>
              <a:rPr lang="zh-CN" altLang="en-US" dirty="0"/>
              <a:t>个区间，求</a:t>
            </a:r>
            <a:r>
              <a:rPr lang="en-US" altLang="zh-CN" dirty="0"/>
              <a:t>k</a:t>
            </a:r>
            <a:r>
              <a:rPr lang="zh-CN" altLang="en-US" dirty="0"/>
              <a:t>个区间的并内有多少个种出现过的值</a:t>
            </a:r>
            <a:endParaRPr lang="en-US" altLang="zh-CN" dirty="0"/>
          </a:p>
          <a:p>
            <a:r>
              <a:rPr lang="en-US" altLang="zh-CN" dirty="0" err="1"/>
              <a:t>n,m,sumk</a:t>
            </a:r>
            <a:r>
              <a:rPr lang="en-US" altLang="zh-CN" dirty="0"/>
              <a:t>&lt;=1e5</a:t>
            </a:r>
            <a:endParaRPr lang="zh-CN" alt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莫队跑出每个区间的</a:t>
            </a:r>
            <a:r>
              <a:rPr lang="en-US" altLang="zh-CN" dirty="0" err="1"/>
              <a:t>bitset</a:t>
            </a:r>
            <a:r>
              <a:rPr lang="zh-CN" altLang="en-US" dirty="0"/>
              <a:t>，然后</a:t>
            </a:r>
            <a:r>
              <a:rPr lang="en-US" altLang="zh-CN" dirty="0"/>
              <a:t>or</a:t>
            </a:r>
            <a:r>
              <a:rPr lang="zh-CN" altLang="en-US" dirty="0"/>
              <a:t>起来之后</a:t>
            </a:r>
            <a:r>
              <a:rPr lang="en-US" altLang="zh-CN" dirty="0"/>
              <a:t>count</a:t>
            </a:r>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endParaRPr lang="en-US" altLang="zh-CN" dirty="0"/>
          </a:p>
          <a:p>
            <a:endParaRPr lang="en-US" altLang="zh-CN" dirty="0"/>
          </a:p>
          <a:p>
            <a:endParaRPr lang="zh-CN" alt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[Ynoi2016]D1T1</a:t>
            </a:r>
            <a:r>
              <a:rPr lang="zh-CN" altLang="en-US" dirty="0"/>
              <a:t>掉进兔子洞</a:t>
            </a:r>
            <a:endParaRPr lang="zh-CN" altLang="en-US" dirty="0"/>
          </a:p>
        </p:txBody>
      </p:sp>
      <p:sp>
        <p:nvSpPr>
          <p:cNvPr id="3" name="内容占位符 2"/>
          <p:cNvSpPr>
            <a:spLocks noGrp="1"/>
          </p:cNvSpPr>
          <p:nvPr>
            <p:ph idx="1"/>
          </p:nvPr>
        </p:nvSpPr>
        <p:spPr/>
        <p:txBody>
          <a:bodyPr/>
          <a:lstStyle/>
          <a:p>
            <a:r>
              <a:rPr lang="zh-CN" altLang="en-US" dirty="0"/>
              <a:t>有 </a:t>
            </a:r>
            <a:r>
              <a:rPr lang="en-US" altLang="zh-CN" dirty="0"/>
              <a:t>m </a:t>
            </a:r>
            <a:r>
              <a:rPr lang="zh-CN" altLang="en-US" dirty="0"/>
              <a:t>个询问，每次询问三个区间</a:t>
            </a:r>
            <a:r>
              <a:rPr lang="en-US" altLang="zh-CN" dirty="0"/>
              <a:t>[l1,r1] [l2,r2] [l3,r3]</a:t>
            </a:r>
            <a:endParaRPr lang="en-US" altLang="zh-CN" dirty="0"/>
          </a:p>
          <a:p>
            <a:r>
              <a:rPr lang="zh-CN" altLang="en-US" dirty="0"/>
              <a:t>记</a:t>
            </a:r>
            <a:r>
              <a:rPr lang="en-US" altLang="zh-CN" dirty="0"/>
              <a:t>f( x , l , r ) </a:t>
            </a:r>
            <a:r>
              <a:rPr lang="zh-CN" altLang="en-US" dirty="0"/>
              <a:t>表示区间 </a:t>
            </a:r>
            <a:r>
              <a:rPr lang="en-US" altLang="zh-CN" dirty="0"/>
              <a:t>[</a:t>
            </a:r>
            <a:r>
              <a:rPr lang="en-US" altLang="zh-CN" dirty="0" err="1"/>
              <a:t>l,r</a:t>
            </a:r>
            <a:r>
              <a:rPr lang="en-US" altLang="zh-CN" dirty="0"/>
              <a:t>] </a:t>
            </a:r>
            <a:r>
              <a:rPr lang="zh-CN" altLang="en-US" dirty="0"/>
              <a:t>中</a:t>
            </a:r>
            <a:r>
              <a:rPr lang="en-US" altLang="zh-CN" dirty="0"/>
              <a:t>x</a:t>
            </a:r>
            <a:r>
              <a:rPr lang="zh-CN" altLang="en-US" dirty="0"/>
              <a:t>的出现次数</a:t>
            </a:r>
            <a:endParaRPr lang="en-US" altLang="zh-CN" dirty="0"/>
          </a:p>
          <a:p>
            <a:r>
              <a:rPr lang="zh-CN" altLang="en-US" dirty="0"/>
              <a:t>查询：</a:t>
            </a:r>
            <a:r>
              <a:rPr lang="en-US" altLang="zh-CN" dirty="0"/>
              <a:t>sum( </a:t>
            </a:r>
            <a:r>
              <a:rPr lang="en-US" altLang="zh-CN" dirty="0" err="1"/>
              <a:t>i</a:t>
            </a:r>
            <a:r>
              <a:rPr lang="en-US" altLang="zh-CN" dirty="0"/>
              <a:t> = 1 to n ) min( f( </a:t>
            </a:r>
            <a:r>
              <a:rPr lang="en-US" altLang="zh-CN" dirty="0" err="1"/>
              <a:t>i</a:t>
            </a:r>
            <a:r>
              <a:rPr lang="en-US" altLang="zh-CN" dirty="0"/>
              <a:t> , l1 , r1 ) , f( </a:t>
            </a:r>
            <a:r>
              <a:rPr lang="en-US" altLang="zh-CN" dirty="0" err="1"/>
              <a:t>i</a:t>
            </a:r>
            <a:r>
              <a:rPr lang="en-US" altLang="zh-CN" dirty="0"/>
              <a:t> , l2 , r2 ) , f( </a:t>
            </a:r>
            <a:r>
              <a:rPr lang="en-US" altLang="zh-CN" dirty="0" err="1"/>
              <a:t>i</a:t>
            </a:r>
            <a:r>
              <a:rPr lang="en-US" altLang="zh-CN" dirty="0"/>
              <a:t> , l3 , r3 ) )</a:t>
            </a:r>
            <a:endParaRPr lang="zh-CN" alt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先考虑如果每个数不相同怎么做</a:t>
            </a:r>
            <a:endParaRPr lang="en-US" altLang="zh-CN" dirty="0"/>
          </a:p>
          <a:p>
            <a:r>
              <a:rPr lang="zh-CN" altLang="en-US" dirty="0"/>
              <a:t>莫队跑出每个区间的值域</a:t>
            </a:r>
            <a:r>
              <a:rPr lang="en-US" altLang="zh-CN" dirty="0" err="1"/>
              <a:t>bitset</a:t>
            </a:r>
            <a:r>
              <a:rPr lang="zh-CN" altLang="en-US" dirty="0"/>
              <a:t>，然后</a:t>
            </a:r>
            <a:r>
              <a:rPr lang="en-US" altLang="zh-CN" dirty="0"/>
              <a:t>&amp;</a:t>
            </a:r>
            <a:r>
              <a:rPr lang="zh-CN" altLang="en-US" dirty="0"/>
              <a:t>起来，这些就是被删掉的数了</a:t>
            </a:r>
            <a:endParaRPr lang="zh-CN" alt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想办法转换一下</a:t>
            </a:r>
            <a:endParaRPr lang="en-US" altLang="zh-CN" dirty="0"/>
          </a:p>
          <a:p>
            <a:r>
              <a:rPr lang="zh-CN" altLang="en-US" dirty="0"/>
              <a:t>先离散化，假设数</a:t>
            </a:r>
            <a:r>
              <a:rPr lang="en-US" altLang="zh-CN" dirty="0"/>
              <a:t>x</a:t>
            </a:r>
            <a:r>
              <a:rPr lang="zh-CN" altLang="en-US" dirty="0"/>
              <a:t>离散化后的位置是</a:t>
            </a:r>
            <a:r>
              <a:rPr lang="en-US" altLang="zh-CN" dirty="0"/>
              <a:t>y</a:t>
            </a:r>
            <a:r>
              <a:rPr lang="zh-CN" altLang="en-US" dirty="0"/>
              <a:t>，然后</a:t>
            </a:r>
            <a:r>
              <a:rPr lang="en-US" altLang="zh-CN" dirty="0"/>
              <a:t>x</a:t>
            </a:r>
            <a:r>
              <a:rPr lang="zh-CN" altLang="en-US" dirty="0"/>
              <a:t>出现</a:t>
            </a:r>
            <a:r>
              <a:rPr lang="en-US" altLang="zh-CN" dirty="0"/>
              <a:t>z</a:t>
            </a:r>
            <a:r>
              <a:rPr lang="zh-CN" altLang="en-US" dirty="0"/>
              <a:t>次</a:t>
            </a:r>
            <a:endParaRPr lang="en-US" altLang="zh-CN" dirty="0"/>
          </a:p>
          <a:p>
            <a:r>
              <a:rPr lang="zh-CN" altLang="en-US" dirty="0"/>
              <a:t>那么</a:t>
            </a:r>
            <a:r>
              <a:rPr lang="en-US" altLang="zh-CN" dirty="0"/>
              <a:t>y,y+1…y+z-1</a:t>
            </a:r>
            <a:r>
              <a:rPr lang="zh-CN" altLang="en-US" dirty="0"/>
              <a:t>这些位置都是</a:t>
            </a:r>
            <a:r>
              <a:rPr lang="en-US" altLang="zh-CN" dirty="0"/>
              <a:t>x</a:t>
            </a:r>
            <a:r>
              <a:rPr lang="zh-CN" altLang="en-US" dirty="0"/>
              <a:t>的</a:t>
            </a:r>
            <a:endParaRPr lang="en-US" altLang="zh-CN" dirty="0"/>
          </a:p>
          <a:p>
            <a:r>
              <a:rPr lang="zh-CN" altLang="en-US" dirty="0"/>
              <a:t>莫队维护区间</a:t>
            </a:r>
            <a:r>
              <a:rPr lang="en-US" altLang="zh-CN" dirty="0" err="1"/>
              <a:t>bitset</a:t>
            </a:r>
            <a:r>
              <a:rPr lang="zh-CN" altLang="en-US" dirty="0"/>
              <a:t>的时候</a:t>
            </a:r>
            <a:endParaRPr lang="en-US" altLang="zh-CN" dirty="0"/>
          </a:p>
          <a:p>
            <a:r>
              <a:rPr lang="zh-CN" altLang="en-US" dirty="0"/>
              <a:t>假设区间中</a:t>
            </a:r>
            <a:r>
              <a:rPr lang="en-US" altLang="zh-CN" dirty="0"/>
              <a:t>y</a:t>
            </a:r>
            <a:r>
              <a:rPr lang="zh-CN" altLang="en-US" dirty="0"/>
              <a:t>出现了</a:t>
            </a:r>
            <a:r>
              <a:rPr lang="en-US" altLang="zh-CN" dirty="0"/>
              <a:t>w</a:t>
            </a:r>
            <a:r>
              <a:rPr lang="zh-CN" altLang="en-US" dirty="0"/>
              <a:t>次</a:t>
            </a:r>
            <a:endParaRPr lang="en-US" altLang="zh-CN" dirty="0"/>
          </a:p>
          <a:p>
            <a:r>
              <a:rPr lang="zh-CN" altLang="en-US" dirty="0"/>
              <a:t>则我们把</a:t>
            </a:r>
            <a:r>
              <a:rPr lang="en-US" altLang="zh-CN" dirty="0"/>
              <a:t>y,y+1…y+w-1</a:t>
            </a:r>
            <a:r>
              <a:rPr lang="zh-CN" altLang="en-US" dirty="0"/>
              <a:t>这些位置填上</a:t>
            </a:r>
            <a:r>
              <a:rPr lang="en-US" altLang="zh-CN" dirty="0"/>
              <a:t>1</a:t>
            </a:r>
            <a:endParaRPr lang="en-US" altLang="zh-CN" dirty="0"/>
          </a:p>
          <a:p>
            <a:r>
              <a:rPr lang="en-US" altLang="zh-CN" dirty="0" err="1"/>
              <a:t>y+w</a:t>
            </a:r>
            <a:r>
              <a:rPr lang="en-US" altLang="zh-CN" dirty="0"/>
              <a:t>…y+z-1</a:t>
            </a:r>
            <a:r>
              <a:rPr lang="zh-CN" altLang="en-US" dirty="0"/>
              <a:t>这些位置填上</a:t>
            </a:r>
            <a:r>
              <a:rPr lang="en-US" altLang="zh-CN" dirty="0"/>
              <a:t>0</a:t>
            </a:r>
            <a:endParaRPr lang="en-US" altLang="zh-CN"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用这样处理过的</a:t>
            </a:r>
            <a:r>
              <a:rPr lang="en-US" altLang="zh-CN" dirty="0" err="1"/>
              <a:t>bitset</a:t>
            </a:r>
            <a:r>
              <a:rPr lang="zh-CN" altLang="en-US" dirty="0"/>
              <a:t>，</a:t>
            </a:r>
            <a:r>
              <a:rPr lang="en-US" altLang="zh-CN" dirty="0"/>
              <a:t>&amp;</a:t>
            </a:r>
            <a:r>
              <a:rPr lang="zh-CN" altLang="en-US" dirty="0"/>
              <a:t>起来</a:t>
            </a:r>
            <a:endParaRPr lang="en-US" altLang="zh-CN" dirty="0"/>
          </a:p>
          <a:p>
            <a:r>
              <a:rPr lang="en-US" altLang="zh-CN" dirty="0"/>
              <a:t>&amp;</a:t>
            </a:r>
            <a:r>
              <a:rPr lang="zh-CN" altLang="en-US" dirty="0"/>
              <a:t>后得到的</a:t>
            </a:r>
            <a:r>
              <a:rPr lang="en-US" altLang="zh-CN" dirty="0" err="1"/>
              <a:t>bitset</a:t>
            </a:r>
            <a:r>
              <a:rPr lang="zh-CN" altLang="en-US" dirty="0"/>
              <a:t>里面的</a:t>
            </a:r>
            <a:r>
              <a:rPr lang="en-US" altLang="zh-CN" dirty="0"/>
              <a:t>1</a:t>
            </a:r>
            <a:r>
              <a:rPr lang="zh-CN" altLang="en-US" dirty="0"/>
              <a:t>的个数就是删掉的所有数了</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endParaRPr lang="en-US" altLang="zh-CN"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a:t>
            </a:r>
            <a:endParaRPr lang="zh-CN" altLang="en-US" dirty="0"/>
          </a:p>
        </p:txBody>
      </p:sp>
      <p:sp>
        <p:nvSpPr>
          <p:cNvPr id="3" name="内容占位符 2"/>
          <p:cNvSpPr>
            <a:spLocks noGrp="1"/>
          </p:cNvSpPr>
          <p:nvPr>
            <p:ph idx="1"/>
          </p:nvPr>
        </p:nvSpPr>
        <p:spPr/>
        <p:txBody>
          <a:bodyPr/>
          <a:lstStyle/>
          <a:p>
            <a:r>
              <a:rPr lang="zh-CN" altLang="en-US" dirty="0"/>
              <a:t>这里为了方便，每次只给了三个区间，所以理论上来说可以跑一个</a:t>
            </a:r>
            <a:r>
              <a:rPr lang="en-US" altLang="zh-CN" dirty="0"/>
              <a:t>6</a:t>
            </a:r>
            <a:r>
              <a:rPr lang="zh-CN" altLang="en-US" dirty="0"/>
              <a:t>维的莫队，但我可以每次给任意</a:t>
            </a:r>
            <a:r>
              <a:rPr lang="en-US" altLang="zh-CN" dirty="0"/>
              <a:t>k</a:t>
            </a:r>
            <a:r>
              <a:rPr lang="zh-CN" altLang="en-US" dirty="0"/>
              <a:t>个区间</a:t>
            </a:r>
            <a:endParaRPr lang="zh-CN" alt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endParaRPr lang="zh-CN" altLang="en-US" dirty="0"/>
          </a:p>
        </p:txBody>
      </p:sp>
      <p:sp>
        <p:nvSpPr>
          <p:cNvPr id="3" name="内容占位符 2"/>
          <p:cNvSpPr>
            <a:spLocks noGrp="1"/>
          </p:cNvSpPr>
          <p:nvPr>
            <p:ph idx="1"/>
          </p:nvPr>
        </p:nvSpPr>
        <p:spPr/>
        <p:txBody>
          <a:bodyPr/>
          <a:lstStyle/>
          <a:p>
            <a:r>
              <a:rPr lang="zh-CN" altLang="en-US" dirty="0"/>
              <a:t>序列，每次给参数</a:t>
            </a:r>
            <a:r>
              <a:rPr lang="en-US" altLang="zh-CN" dirty="0"/>
              <a:t>l r c</a:t>
            </a:r>
            <a:endParaRPr lang="en-US" altLang="zh-CN" dirty="0"/>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endParaRPr lang="en-US" altLang="zh-CN" dirty="0"/>
          </a:p>
          <a:p>
            <a:r>
              <a:rPr lang="en-US" altLang="zh-CN" dirty="0"/>
              <a:t>a-b=c</a:t>
            </a:r>
            <a:endParaRPr lang="en-US" altLang="zh-CN" dirty="0"/>
          </a:p>
          <a:p>
            <a:r>
              <a:rPr lang="en-US" altLang="zh-CN" dirty="0"/>
              <a:t>a*b=c</a:t>
            </a:r>
            <a:endParaRPr lang="en-US" altLang="zh-CN" dirty="0"/>
          </a:p>
          <a:p>
            <a:r>
              <a:rPr lang="en-US" altLang="zh-CN" dirty="0"/>
              <a:t>a/b=c</a:t>
            </a:r>
            <a:endParaRPr lang="en-US" altLang="zh-CN" dirty="0"/>
          </a:p>
          <a:p>
            <a:r>
              <a:rPr lang="zh-CN" altLang="en-US" dirty="0"/>
              <a:t>值域</a:t>
            </a:r>
            <a:r>
              <a:rPr lang="en-US" altLang="zh-CN" dirty="0"/>
              <a:t>1e5</a:t>
            </a:r>
            <a:endParaRPr lang="en-US" altLang="zh-CN" dirty="0"/>
          </a:p>
          <a:p>
            <a:r>
              <a:rPr lang="zh-CN" altLang="en-US" dirty="0"/>
              <a:t>除法是整除，也就是说 </a:t>
            </a:r>
            <a:r>
              <a:rPr lang="en-US" altLang="zh-CN" dirty="0"/>
              <a:t>3/2 </a:t>
            </a:r>
            <a:r>
              <a:rPr lang="zh-CN" altLang="en-US" dirty="0"/>
              <a:t>这种情况下认为二者不能除</a:t>
            </a:r>
            <a:endParaRPr lang="zh-CN" alt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endParaRPr lang="zh-CN" altLang="en-US">
              <a:sym typeface="+mn-ea"/>
            </a:endParaRPr>
          </a:p>
          <a:p>
            <a:r>
              <a:rPr lang="zh-CN" altLang="en-US"/>
              <a:t>查询的时候就和普通分块一样查</a:t>
            </a:r>
            <a:endParaRPr lang="zh-CN" alt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endParaRPr lang="en-US" altLang="zh-CN" dirty="0"/>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endParaRPr lang="en-US" altLang="zh-CN" dirty="0"/>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endParaRPr lang="en-US" altLang="zh-CN" dirty="0"/>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endParaRPr lang="en-US" altLang="zh-CN" dirty="0"/>
          </a:p>
          <a:p>
            <a:r>
              <a:rPr lang="zh-CN" altLang="en-US" dirty="0"/>
              <a:t>则找到两个数</a:t>
            </a:r>
            <a:r>
              <a:rPr lang="en-US" altLang="zh-CN" dirty="0" err="1"/>
              <a:t>a,b</a:t>
            </a:r>
            <a:r>
              <a:rPr lang="zh-CN" altLang="en-US" dirty="0"/>
              <a:t>使得</a:t>
            </a:r>
            <a:r>
              <a:rPr lang="en-US" altLang="zh-CN" dirty="0"/>
              <a:t>a-b=c</a:t>
            </a:r>
            <a:endParaRPr lang="en-US" altLang="zh-CN" dirty="0"/>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endParaRPr lang="en-US" altLang="zh-CN" dirty="0"/>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endParaRPr lang="en-US" altLang="zh-CN" dirty="0"/>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endParaRPr lang="en-US" altLang="zh-CN" dirty="0"/>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endParaRPr lang="en-US" altLang="zh-CN" dirty="0"/>
              </a:p>
              <a:p>
                <a:endParaRPr lang="en-US" altLang="zh-CN" dirty="0"/>
              </a:p>
              <a:p>
                <a:r>
                  <a:rPr lang="zh-CN" altLang="en-US" dirty="0"/>
                  <a:t>存在理论复杂度更优的做法，但是常数较大而</a:t>
                </a:r>
                <a:r>
                  <a:rPr lang="en-US" altLang="zh-CN" dirty="0"/>
                  <a:t>not practical</a:t>
                </a:r>
                <a:endParaRPr lang="en-US" altLang="zh-CN"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[Ynoi2011]D2T2</a:t>
            </a:r>
            <a:endParaRPr lang="zh-CN" altLang="en-US" dirty="0"/>
          </a:p>
        </p:txBody>
      </p:sp>
      <p:sp>
        <p:nvSpPr>
          <p:cNvPr id="3" name="内容占位符 2"/>
          <p:cNvSpPr>
            <a:spLocks noGrp="1"/>
          </p:cNvSpPr>
          <p:nvPr>
            <p:ph idx="1"/>
          </p:nvPr>
        </p:nvSpPr>
        <p:spPr/>
        <p:txBody>
          <a:bodyPr/>
          <a:lstStyle/>
          <a:p>
            <a:r>
              <a:rPr lang="zh-CN" altLang="en-US" dirty="0"/>
              <a:t>给你一个长为 </a:t>
            </a:r>
            <a:r>
              <a:rPr lang="en-US" altLang="zh-CN" dirty="0"/>
              <a:t>n </a:t>
            </a:r>
            <a:r>
              <a:rPr lang="zh-CN" altLang="en-US" dirty="0"/>
              <a:t>的序列，有 </a:t>
            </a:r>
            <a:r>
              <a:rPr lang="en-US" altLang="zh-CN" dirty="0"/>
              <a:t>m </a:t>
            </a:r>
            <a:r>
              <a:rPr lang="zh-CN" altLang="en-US" dirty="0"/>
              <a:t>次查询操作。</a:t>
            </a:r>
            <a:endParaRPr lang="zh-CN" altLang="en-US" dirty="0"/>
          </a:p>
          <a:p>
            <a:r>
              <a:rPr lang="zh-CN" altLang="en-US" dirty="0"/>
              <a:t>每次查询操作给定参数 </a:t>
            </a:r>
            <a:r>
              <a:rPr lang="en-US" altLang="zh-CN" dirty="0" err="1"/>
              <a:t>l,r,b</a:t>
            </a:r>
            <a:r>
              <a:rPr lang="zh-CN" altLang="en-US" dirty="0"/>
              <a:t>，需输出最大的 </a:t>
            </a:r>
            <a:r>
              <a:rPr lang="en-US" altLang="zh-CN" dirty="0"/>
              <a:t>x</a:t>
            </a:r>
            <a:r>
              <a:rPr lang="zh-CN" altLang="en-US" dirty="0"/>
              <a:t>，使得存在一个 </a:t>
            </a:r>
            <a:r>
              <a:rPr lang="en-US" altLang="zh-CN" dirty="0"/>
              <a:t>a</a:t>
            </a:r>
            <a:r>
              <a:rPr lang="zh-CN" altLang="en-US" dirty="0"/>
              <a:t>，满足 </a:t>
            </a:r>
            <a:r>
              <a:rPr lang="en-US" altLang="zh-CN" dirty="0"/>
              <a:t>0≤a&lt;b</a:t>
            </a:r>
            <a:r>
              <a:rPr lang="zh-CN" altLang="en-US" dirty="0"/>
              <a:t>，使得 </a:t>
            </a:r>
            <a:r>
              <a:rPr lang="en-US" altLang="zh-CN" dirty="0"/>
              <a:t>a,a+b,a+2b,…,a+(</a:t>
            </a:r>
            <a:r>
              <a:rPr lang="en-US" altLang="zh-CN" i="1" dirty="0"/>
              <a:t>x</a:t>
            </a:r>
            <a:r>
              <a:rPr lang="en-US" altLang="zh-CN" dirty="0"/>
              <a:t>−1)b </a:t>
            </a:r>
            <a:r>
              <a:rPr lang="zh-CN" altLang="en-US" dirty="0"/>
              <a:t>都在区间 </a:t>
            </a:r>
            <a:r>
              <a:rPr lang="en-US" altLang="zh-CN" dirty="0"/>
              <a:t>[</a:t>
            </a:r>
            <a:r>
              <a:rPr lang="en-US" altLang="zh-CN" dirty="0" err="1"/>
              <a:t>l,r</a:t>
            </a:r>
            <a:r>
              <a:rPr lang="en-US" altLang="zh-CN" dirty="0"/>
              <a:t>]</a:t>
            </a:r>
            <a:r>
              <a:rPr lang="zh-CN" altLang="en-US" dirty="0"/>
              <a:t>内至少出现过一次。</a:t>
            </a:r>
            <a:endParaRPr lang="zh-CN" altLang="en-US" dirty="0"/>
          </a:p>
          <a:p>
            <a:r>
              <a:rPr lang="zh-CN" altLang="en-US" dirty="0"/>
              <a:t>如果不存在 </a:t>
            </a:r>
            <a:r>
              <a:rPr lang="en-US" altLang="zh-CN" dirty="0"/>
              <a:t>[</a:t>
            </a:r>
            <a:r>
              <a:rPr lang="en-US" altLang="zh-CN"/>
              <a:t>0,b-1</a:t>
            </a:r>
            <a:r>
              <a:rPr lang="en-US" altLang="zh-CN" dirty="0"/>
              <a:t>]</a:t>
            </a:r>
            <a:r>
              <a:rPr lang="zh-CN" altLang="en-US" dirty="0"/>
              <a:t>内的数，则输出 </a:t>
            </a:r>
            <a:r>
              <a:rPr lang="en-US" altLang="zh-CN" dirty="0"/>
              <a:t>0</a:t>
            </a:r>
            <a:r>
              <a:rPr lang="zh-CN" altLang="en-US" dirty="0"/>
              <a:t>。</a:t>
            </a:r>
            <a:endParaRPr lang="zh-CN" altLang="en-US" dirty="0"/>
          </a:p>
          <a:p>
            <a:endParaRPr lang="zh-CN" alt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b</a:t>
            </a:r>
            <a:r>
              <a:rPr lang="zh-CN" altLang="en-US" dirty="0"/>
              <a:t>的大小进行根号分治</a:t>
            </a:r>
            <a:endParaRPr lang="en-US" altLang="zh-CN" dirty="0"/>
          </a:p>
          <a:p>
            <a:r>
              <a:rPr lang="zh-CN" altLang="en-US" dirty="0"/>
              <a:t>对较大的</a:t>
            </a:r>
            <a:r>
              <a:rPr lang="en-US" altLang="zh-CN" dirty="0"/>
              <a:t>b</a:t>
            </a:r>
            <a:r>
              <a:rPr lang="zh-CN" altLang="en-US" dirty="0"/>
              <a:t>，我们考虑莫队维护出区间的</a:t>
            </a:r>
            <a:r>
              <a:rPr lang="en-US" altLang="zh-CN" dirty="0" err="1"/>
              <a:t>bitset</a:t>
            </a:r>
            <a:r>
              <a:rPr lang="en-US" altLang="zh-CN" dirty="0"/>
              <a:t> A</a:t>
            </a:r>
            <a:endParaRPr lang="en-US" altLang="zh-CN" dirty="0"/>
          </a:p>
          <a:p>
            <a:r>
              <a:rPr lang="zh-CN" altLang="en-US" dirty="0"/>
              <a:t>然后把这个</a:t>
            </a:r>
            <a:r>
              <a:rPr lang="en-US" altLang="zh-CN" dirty="0" err="1"/>
              <a:t>bitset</a:t>
            </a:r>
            <a:r>
              <a:rPr lang="zh-CN" altLang="en-US" dirty="0"/>
              <a:t>每</a:t>
            </a:r>
            <a:r>
              <a:rPr lang="en-US" altLang="zh-CN" dirty="0"/>
              <a:t>b</a:t>
            </a:r>
            <a:r>
              <a:rPr lang="zh-CN" altLang="en-US" dirty="0"/>
              <a:t>个为一组</a:t>
            </a:r>
            <a:endParaRPr lang="en-US" altLang="zh-CN" dirty="0"/>
          </a:p>
          <a:p>
            <a:r>
              <a:rPr lang="zh-CN" altLang="en-US" dirty="0"/>
              <a:t>初始是一个大小为</a:t>
            </a:r>
            <a:r>
              <a:rPr lang="en-US" altLang="zh-CN" dirty="0"/>
              <a:t>b</a:t>
            </a:r>
            <a:r>
              <a:rPr lang="zh-CN" altLang="en-US" dirty="0"/>
              <a:t>的，全</a:t>
            </a:r>
            <a:r>
              <a:rPr lang="en-US" altLang="zh-CN" dirty="0"/>
              <a:t>1</a:t>
            </a:r>
            <a:r>
              <a:rPr lang="zh-CN" altLang="en-US" dirty="0"/>
              <a:t>的</a:t>
            </a:r>
            <a:r>
              <a:rPr lang="en-US" altLang="zh-CN" dirty="0" err="1"/>
              <a:t>bitset</a:t>
            </a:r>
            <a:r>
              <a:rPr lang="en-US" altLang="zh-CN" dirty="0"/>
              <a:t> B</a:t>
            </a:r>
            <a:endParaRPr lang="en-US" altLang="zh-CN" dirty="0"/>
          </a:p>
          <a:p>
            <a:r>
              <a:rPr lang="zh-CN" altLang="en-US" dirty="0"/>
              <a:t>然后每次</a:t>
            </a:r>
            <a:r>
              <a:rPr lang="en-US" altLang="zh-CN" dirty="0"/>
              <a:t>and</a:t>
            </a:r>
            <a:r>
              <a:rPr lang="zh-CN" altLang="en-US" dirty="0"/>
              <a:t>上我们目前</a:t>
            </a:r>
            <a:r>
              <a:rPr lang="en-US" altLang="zh-CN" dirty="0"/>
              <a:t>A</a:t>
            </a:r>
            <a:r>
              <a:rPr lang="zh-CN" altLang="en-US" dirty="0"/>
              <a:t>最前</a:t>
            </a:r>
            <a:r>
              <a:rPr lang="en-US" altLang="zh-CN" dirty="0"/>
              <a:t>b</a:t>
            </a:r>
            <a:r>
              <a:rPr lang="zh-CN" altLang="en-US" dirty="0"/>
              <a:t>位，然后</a:t>
            </a:r>
            <a:r>
              <a:rPr lang="en-US" altLang="zh-CN" dirty="0"/>
              <a:t>A &gt;&gt;= b</a:t>
            </a:r>
            <a:endParaRPr lang="en-US" altLang="zh-CN" dirty="0"/>
          </a:p>
          <a:p>
            <a:r>
              <a:rPr lang="zh-CN" altLang="en-US" dirty="0"/>
              <a:t>这样当我们</a:t>
            </a:r>
            <a:r>
              <a:rPr lang="en-US" altLang="zh-CN" dirty="0"/>
              <a:t>B == 0</a:t>
            </a:r>
            <a:r>
              <a:rPr lang="zh-CN" altLang="en-US" dirty="0"/>
              <a:t>时，相当于找到答案了</a:t>
            </a:r>
            <a:endParaRPr lang="en-US" altLang="zh-CN" dirty="0"/>
          </a:p>
          <a:p>
            <a:r>
              <a:rPr lang="zh-CN" altLang="en-US" dirty="0"/>
              <a:t>时间复杂度</a:t>
            </a:r>
            <a:r>
              <a:rPr lang="en-US" altLang="zh-CN" dirty="0"/>
              <a:t>O( </a:t>
            </a:r>
            <a:r>
              <a:rPr lang="en-US" altLang="zh-CN" dirty="0" err="1"/>
              <a:t>nsqrtm</a:t>
            </a:r>
            <a:r>
              <a:rPr lang="en-US" altLang="zh-CN" dirty="0"/>
              <a:t> + nm/b + nm/w )</a:t>
            </a:r>
            <a:endParaRPr lang="zh-CN" alt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对于比较小的</a:t>
            </a:r>
            <a:r>
              <a:rPr lang="en-US" altLang="zh-CN" dirty="0"/>
              <a:t>b</a:t>
            </a:r>
            <a:r>
              <a:rPr lang="zh-CN" altLang="en-US" dirty="0"/>
              <a:t>，可以对每个</a:t>
            </a:r>
            <a:r>
              <a:rPr lang="en-US" altLang="zh-CN" dirty="0"/>
              <a:t>b</a:t>
            </a:r>
            <a:r>
              <a:rPr lang="zh-CN" altLang="en-US" dirty="0"/>
              <a:t>跑一次莫队，这里分别维护</a:t>
            </a:r>
            <a:r>
              <a:rPr lang="en-US" altLang="zh-CN" dirty="0"/>
              <a:t>b</a:t>
            </a:r>
            <a:r>
              <a:rPr lang="zh-CN" altLang="en-US" dirty="0"/>
              <a:t>个</a:t>
            </a:r>
            <a:r>
              <a:rPr lang="en-US" altLang="zh-CN" dirty="0" err="1"/>
              <a:t>bitset</a:t>
            </a:r>
            <a:r>
              <a:rPr lang="zh-CN" altLang="en-US" dirty="0"/>
              <a:t>，第</a:t>
            </a:r>
            <a:r>
              <a:rPr lang="en-US" altLang="zh-CN" dirty="0"/>
              <a:t>x</a:t>
            </a:r>
            <a:r>
              <a:rPr lang="zh-CN" altLang="en-US" dirty="0"/>
              <a:t>个</a:t>
            </a:r>
            <a:r>
              <a:rPr lang="en-US" altLang="zh-CN" dirty="0" err="1"/>
              <a:t>bitset</a:t>
            </a:r>
            <a:r>
              <a:rPr lang="zh-CN" altLang="en-US" dirty="0"/>
              <a:t>表示</a:t>
            </a:r>
            <a:r>
              <a:rPr lang="en-US" altLang="zh-CN" dirty="0"/>
              <a:t>mod b=x</a:t>
            </a:r>
            <a:r>
              <a:rPr lang="zh-CN" altLang="en-US" dirty="0"/>
              <a:t>的元素</a:t>
            </a:r>
            <a:endParaRPr lang="en-US" altLang="zh-CN" dirty="0"/>
          </a:p>
          <a:p>
            <a:r>
              <a:rPr lang="zh-CN" altLang="en-US" dirty="0"/>
              <a:t>每次对这</a:t>
            </a:r>
            <a:r>
              <a:rPr lang="en-US" altLang="zh-CN" dirty="0"/>
              <a:t>b</a:t>
            </a:r>
            <a:r>
              <a:rPr lang="zh-CN" altLang="en-US" dirty="0"/>
              <a:t>个</a:t>
            </a:r>
            <a:r>
              <a:rPr lang="en-US" altLang="zh-CN" dirty="0" err="1"/>
              <a:t>bitset</a:t>
            </a:r>
            <a:r>
              <a:rPr lang="zh-CN" altLang="en-US" dirty="0"/>
              <a:t>找第一个</a:t>
            </a:r>
            <a:r>
              <a:rPr lang="en-US" altLang="zh-CN" dirty="0"/>
              <a:t>0</a:t>
            </a:r>
            <a:r>
              <a:rPr lang="zh-CN" altLang="en-US" dirty="0"/>
              <a:t>即可</a:t>
            </a:r>
            <a:endParaRPr lang="en-US" altLang="zh-CN" dirty="0"/>
          </a:p>
          <a:p>
            <a:r>
              <a:rPr lang="zh-CN" altLang="en-US" dirty="0"/>
              <a:t>这部分的时间复杂度为</a:t>
            </a:r>
            <a:r>
              <a:rPr lang="en-US" altLang="zh-CN" dirty="0"/>
              <a:t>O( </a:t>
            </a:r>
            <a:r>
              <a:rPr lang="en-US" altLang="zh-CN" dirty="0" err="1"/>
              <a:t>nsqrt</a:t>
            </a:r>
            <a:r>
              <a:rPr lang="en-US" altLang="zh-CN" dirty="0"/>
              <a:t>(</a:t>
            </a:r>
            <a:r>
              <a:rPr lang="en-US" altLang="zh-CN" dirty="0" err="1"/>
              <a:t>bm</a:t>
            </a:r>
            <a:r>
              <a:rPr lang="en-US" altLang="zh-CN" dirty="0"/>
              <a:t>) + nm/w )</a:t>
            </a:r>
            <a:endParaRPr lang="en-US" altLang="zh-CN" dirty="0"/>
          </a:p>
          <a:p>
            <a:endParaRPr lang="en-US" altLang="zh-CN" dirty="0"/>
          </a:p>
          <a:p>
            <a:r>
              <a:rPr lang="zh-CN" altLang="en-US" dirty="0"/>
              <a:t>总时间复杂度</a:t>
            </a:r>
            <a:r>
              <a:rPr lang="en-US" altLang="zh-CN" dirty="0"/>
              <a:t>O( nm/w )</a:t>
            </a:r>
            <a:endParaRPr lang="zh-CN" alt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Trick5</a:t>
            </a:r>
            <a:r>
              <a:rPr lang="en-US" altLang="zh-CN" dirty="0"/>
              <a:t> </a:t>
            </a:r>
            <a:r>
              <a:rPr lang="zh-CN" altLang="en-US" dirty="0"/>
              <a:t>常数维满点集正交范围加和的根号平衡</a:t>
            </a:r>
            <a:endParaRPr lang="zh-CN" altLang="en-US" dirty="0"/>
          </a:p>
        </p:txBody>
      </p:sp>
      <p:sp>
        <p:nvSpPr>
          <p:cNvPr id="3" name="内容占位符 2"/>
          <p:cNvSpPr>
            <a:spLocks noGrp="1"/>
          </p:cNvSpPr>
          <p:nvPr>
            <p:ph idx="1"/>
          </p:nvPr>
        </p:nvSpPr>
        <p:spPr/>
        <p:txBody>
          <a:bodyPr/>
          <a:lstStyle/>
          <a:p>
            <a:r>
              <a:rPr lang="zh-CN" altLang="en-US" dirty="0"/>
              <a:t>在一个</a:t>
            </a:r>
            <a:r>
              <a:rPr lang="en-US" altLang="zh-CN" dirty="0"/>
              <a:t>k</a:t>
            </a:r>
            <a:r>
              <a:rPr lang="zh-CN" altLang="en-US" dirty="0"/>
              <a:t>维正交范围下，每次进行范围加或者询问范围和</a:t>
            </a:r>
            <a:endParaRPr lang="en-US" altLang="zh-CN" dirty="0"/>
          </a:p>
          <a:p>
            <a:r>
              <a:rPr lang="zh-CN" altLang="en-US" dirty="0"/>
              <a:t>存在树套树的</a:t>
            </a:r>
            <a:r>
              <a:rPr lang="en-US" altLang="zh-CN" dirty="0"/>
              <a:t>O(</a:t>
            </a:r>
            <a:r>
              <a:rPr lang="en-US" altLang="zh-CN" dirty="0" err="1"/>
              <a:t>log^k</a:t>
            </a:r>
            <a:r>
              <a:rPr lang="en-US" altLang="zh-CN" dirty="0"/>
              <a:t>)</a:t>
            </a:r>
            <a:r>
              <a:rPr lang="zh-CN" altLang="en-US" dirty="0"/>
              <a:t>方法</a:t>
            </a:r>
            <a:endParaRPr lang="en-US" altLang="zh-CN" dirty="0"/>
          </a:p>
          <a:p>
            <a:r>
              <a:rPr lang="zh-CN" altLang="en-US" dirty="0"/>
              <a:t>树套树为树与树做笛卡尔积，考虑用分块和分块做笛卡尔积</a:t>
            </a:r>
            <a:endParaRPr lang="en-US" altLang="zh-CN" dirty="0"/>
          </a:p>
          <a:p>
            <a:r>
              <a:rPr lang="zh-CN" altLang="en-US" dirty="0"/>
              <a:t>分块采用</a:t>
            </a:r>
            <a:r>
              <a:rPr lang="en-US" altLang="zh-CN" dirty="0"/>
              <a:t>O(n^(1/(2k)))</a:t>
            </a:r>
            <a:r>
              <a:rPr lang="zh-CN" altLang="en-US" dirty="0"/>
              <a:t>修改</a:t>
            </a:r>
            <a:r>
              <a:rPr lang="en-US" altLang="zh-CN" dirty="0"/>
              <a:t>O(1)</a:t>
            </a:r>
            <a:r>
              <a:rPr lang="zh-CN" altLang="en-US" dirty="0"/>
              <a:t>询问的结构，这样修改复杂度为</a:t>
            </a:r>
            <a:r>
              <a:rPr lang="en-US" altLang="zh-CN" dirty="0"/>
              <a:t>O(n^(k/(2k)))=O(n^0.5)</a:t>
            </a:r>
            <a:r>
              <a:rPr lang="zh-CN" altLang="en-US" dirty="0"/>
              <a:t>，询问复杂度为</a:t>
            </a:r>
            <a:r>
              <a:rPr lang="en-US" altLang="zh-CN" dirty="0"/>
              <a:t>O(1)</a:t>
            </a:r>
            <a:endParaRPr lang="en-US" altLang="zh-CN" dirty="0"/>
          </a:p>
          <a:p>
            <a:r>
              <a:rPr lang="zh-CN" altLang="en-US" dirty="0"/>
              <a:t>同理可以让询问复杂度高，修改复杂度低</a:t>
            </a:r>
            <a:endParaRPr lang="en-US" altLang="zh-CN"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Trick5</a:t>
            </a:r>
            <a:r>
              <a:rPr lang="en-US" altLang="zh-CN" dirty="0"/>
              <a:t> </a:t>
            </a:r>
            <a:r>
              <a:rPr lang="zh-CN" altLang="en-US" dirty="0"/>
              <a:t>常数维满点集正交范围加和的根号平衡</a:t>
            </a:r>
            <a:endParaRPr lang="zh-CN" altLang="en-US" dirty="0"/>
          </a:p>
        </p:txBody>
      </p:sp>
      <p:sp>
        <p:nvSpPr>
          <p:cNvPr id="3" name="内容占位符 2"/>
          <p:cNvSpPr>
            <a:spLocks noGrp="1"/>
          </p:cNvSpPr>
          <p:nvPr>
            <p:ph idx="1"/>
          </p:nvPr>
        </p:nvSpPr>
        <p:spPr/>
        <p:txBody>
          <a:bodyPr/>
          <a:lstStyle/>
          <a:p>
            <a:r>
              <a:rPr lang="zh-CN" altLang="en-US" dirty="0"/>
              <a:t>这个方法做推导的时候经常能直接秒题，因为常数维的正交范围（分块还有不正交的？）都可以平衡</a:t>
            </a:r>
            <a:endParaRPr lang="en-US" altLang="zh-CN" dirty="0"/>
          </a:p>
          <a:p>
            <a:r>
              <a:rPr lang="zh-CN" altLang="en-US" dirty="0"/>
              <a:t>但是不要滥用，这个方法在二维以上推测常数过大</a:t>
            </a:r>
            <a:endParaRPr lang="en-US" altLang="zh-CN" dirty="0"/>
          </a:p>
          <a:p>
            <a:r>
              <a:rPr lang="zh-CN" altLang="en-US" dirty="0"/>
              <a:t>在线常数比离线大很多</a:t>
            </a:r>
            <a:endParaRPr lang="en-US" altLang="zh-CN" dirty="0"/>
          </a:p>
          <a:p>
            <a:r>
              <a:rPr lang="zh-CN" altLang="en-US" dirty="0"/>
              <a:t>已知几道题中用到了这个结构，都离线能做到线性空间，并且都使用了不同的方法，难以通用描述</a:t>
            </a:r>
            <a:endParaRPr lang="zh-CN" altLang="en-US"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Luogu7448 [Ynoi2007] </a:t>
            </a:r>
            <a:r>
              <a:rPr lang="en-US" altLang="zh-CN" dirty="0" err="1"/>
              <a:t>rdiq</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838199" y="1825624"/>
            <a:ext cx="7131395" cy="13957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a:p>
            <a:endParaRPr lang="zh-CN" altLang="en-US"/>
          </a:p>
        </p:txBody>
      </p:sp>
      <p:graphicFrame>
        <p:nvGraphicFramePr>
          <p:cNvPr id="6" name="对象 5"/>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4136" name="" r:id="rId1" imgW="8963025" imgH="1781175" progId="Paint.Picture">
                  <p:embed/>
                </p:oleObj>
              </mc:Choice>
              <mc:Fallback>
                <p:oleObj name="" r:id="rId1" imgW="8963025" imgH="1781175" progId="Paint.Picture">
                  <p:embed/>
                  <p:pic>
                    <p:nvPicPr>
                      <p:cNvPr id="0" name="图片 6" descr="image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spid="_x0000_s4137" name="" r:id="rId3" imgW="8963025" imgH="1657350" progId="PBrush">
                  <p:embed/>
                </p:oleObj>
              </mc:Choice>
              <mc:Fallback>
                <p:oleObj name="" r:id="rId3" imgW="8963025" imgH="1657350" progId="PBrush">
                  <p:embed/>
                  <p:pic>
                    <p:nvPicPr>
                      <p:cNvPr id="0" name="图片 8" descr="image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不弱于区间逆序对，先直接上莫队算法</a:t>
            </a:r>
            <a:endParaRPr lang="en-US" altLang="zh-CN" dirty="0"/>
          </a:p>
          <a:p>
            <a:r>
              <a:rPr lang="zh-CN" altLang="en-US" dirty="0"/>
              <a:t>考虑莫队转移 </a:t>
            </a:r>
            <a:r>
              <a:rPr lang="en-US" altLang="zh-CN" dirty="0"/>
              <a:t>[l,r-1] -&gt; [</a:t>
            </a:r>
            <a:r>
              <a:rPr lang="en-US" altLang="zh-CN" dirty="0" err="1"/>
              <a:t>l,r</a:t>
            </a:r>
            <a:r>
              <a:rPr lang="en-US" altLang="zh-CN" dirty="0"/>
              <a:t>] </a:t>
            </a:r>
            <a:r>
              <a:rPr lang="zh-CN" altLang="en-US" dirty="0"/>
              <a:t>时在最后的</a:t>
            </a:r>
            <a:r>
              <a:rPr lang="en-US" altLang="zh-CN" dirty="0"/>
              <a:t>r</a:t>
            </a:r>
            <a:r>
              <a:rPr lang="zh-CN" altLang="en-US" dirty="0"/>
              <a:t>位置插入了一个</a:t>
            </a:r>
            <a:r>
              <a:rPr lang="en-US" altLang="zh-CN" dirty="0"/>
              <a:t>y</a:t>
            </a:r>
            <a:endParaRPr lang="en-US" altLang="zh-CN" dirty="0"/>
          </a:p>
          <a:p>
            <a:r>
              <a:rPr lang="zh-CN" altLang="en-US" dirty="0"/>
              <a:t>找到最近的前面</a:t>
            </a:r>
            <a:r>
              <a:rPr lang="en-US" altLang="zh-CN" dirty="0"/>
              <a:t>y</a:t>
            </a:r>
            <a:r>
              <a:rPr lang="zh-CN" altLang="en-US" dirty="0"/>
              <a:t>出现位置</a:t>
            </a:r>
            <a:r>
              <a:rPr lang="en-US" altLang="zh-CN" dirty="0"/>
              <a:t>r’</a:t>
            </a:r>
            <a:r>
              <a:rPr lang="zh-CN" altLang="en-US" dirty="0"/>
              <a:t>，对任意 </a:t>
            </a:r>
            <a:r>
              <a:rPr lang="en-US" altLang="zh-CN" dirty="0"/>
              <a:t>I </a:t>
            </a:r>
            <a:r>
              <a:rPr lang="zh-CN" altLang="en-US" dirty="0"/>
              <a:t>在 </a:t>
            </a:r>
            <a:r>
              <a:rPr lang="en-US" altLang="zh-CN" dirty="0"/>
              <a:t>[l,r’-1] </a:t>
            </a:r>
            <a:r>
              <a:rPr lang="zh-CN" altLang="en-US" dirty="0"/>
              <a:t>中，</a:t>
            </a:r>
            <a:r>
              <a:rPr lang="en-US" altLang="zh-CN" dirty="0"/>
              <a:t>(a[</a:t>
            </a:r>
            <a:r>
              <a:rPr lang="en-US" altLang="zh-CN" dirty="0" err="1"/>
              <a:t>i</a:t>
            </a:r>
            <a:r>
              <a:rPr lang="en-US" altLang="zh-CN" dirty="0"/>
              <a:t>],a[r’]) </a:t>
            </a:r>
            <a:r>
              <a:rPr lang="zh-CN" altLang="en-US" dirty="0"/>
              <a:t>与 </a:t>
            </a:r>
            <a:r>
              <a:rPr lang="en-US" altLang="zh-CN" dirty="0"/>
              <a:t>(a[</a:t>
            </a:r>
            <a:r>
              <a:rPr lang="en-US" altLang="zh-CN" dirty="0" err="1"/>
              <a:t>i</a:t>
            </a:r>
            <a:r>
              <a:rPr lang="en-US" altLang="zh-CN" dirty="0"/>
              <a:t>],a[r]) </a:t>
            </a:r>
            <a:r>
              <a:rPr lang="zh-CN" altLang="en-US" dirty="0"/>
              <a:t>本质相同，所以有意义的范围是 </a:t>
            </a:r>
            <a:r>
              <a:rPr lang="en-US" altLang="zh-CN" dirty="0"/>
              <a:t>[</a:t>
            </a:r>
            <a:r>
              <a:rPr lang="en-US" altLang="zh-CN" dirty="0" err="1"/>
              <a:t>r’,r</a:t>
            </a:r>
            <a:r>
              <a:rPr lang="en-US" altLang="zh-CN" dirty="0"/>
              <a:t>]</a:t>
            </a:r>
            <a:endParaRPr lang="en-US" altLang="zh-CN" dirty="0"/>
          </a:p>
          <a:p>
            <a:r>
              <a:rPr lang="zh-CN" altLang="en-US" dirty="0"/>
              <a:t>即需要查询有多少值 </a:t>
            </a:r>
            <a:r>
              <a:rPr lang="en-US" altLang="zh-CN" dirty="0"/>
              <a:t>x </a:t>
            </a:r>
            <a:r>
              <a:rPr lang="zh-CN" altLang="en-US" dirty="0"/>
              <a:t>在区间 </a:t>
            </a:r>
            <a:r>
              <a:rPr lang="en-US" altLang="zh-CN" dirty="0"/>
              <a:t>[</a:t>
            </a:r>
            <a:r>
              <a:rPr lang="en-US" altLang="zh-CN" dirty="0" err="1"/>
              <a:t>r’,r</a:t>
            </a:r>
            <a:r>
              <a:rPr lang="en-US" altLang="zh-CN" dirty="0"/>
              <a:t>] </a:t>
            </a:r>
            <a:r>
              <a:rPr lang="zh-CN" altLang="en-US" dirty="0"/>
              <a:t>中出现，并不在区间 </a:t>
            </a:r>
            <a:r>
              <a:rPr lang="en-US" altLang="zh-CN" dirty="0"/>
              <a:t>[l,r’-1 ]</a:t>
            </a:r>
            <a:r>
              <a:rPr lang="zh-CN" altLang="en-US" dirty="0"/>
              <a:t>中出现，并且 </a:t>
            </a:r>
            <a:r>
              <a:rPr lang="en-US" altLang="zh-CN" dirty="0"/>
              <a:t>x&gt;a[r]</a:t>
            </a:r>
            <a:endParaRPr lang="zh-CN" altLang="en-US" dirty="0"/>
          </a:p>
        </p:txBody>
      </p:sp>
      <p:pic>
        <p:nvPicPr>
          <p:cNvPr id="5" name="图片 4"/>
          <p:cNvPicPr>
            <a:picLocks noChangeAspect="1"/>
          </p:cNvPicPr>
          <p:nvPr/>
        </p:nvPicPr>
        <p:blipFill>
          <a:blip r:embed="rId1"/>
          <a:stretch>
            <a:fillRect/>
          </a:stretch>
        </p:blipFill>
        <p:spPr>
          <a:xfrm>
            <a:off x="950840" y="4566932"/>
            <a:ext cx="3562350" cy="2019300"/>
          </a:xfrm>
          <a:prstGeom prst="rect">
            <a:avLst/>
          </a:prstGeom>
        </p:spPr>
      </p:pic>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扫描线扫</a:t>
            </a:r>
            <a:r>
              <a:rPr lang="en-US" altLang="zh-CN" dirty="0"/>
              <a:t>l=n..1</a:t>
            </a:r>
            <a:r>
              <a:rPr lang="zh-CN" altLang="en-US" dirty="0"/>
              <a:t>，维护点集</a:t>
            </a:r>
            <a:r>
              <a:rPr lang="en-US" altLang="zh-CN" dirty="0"/>
              <a:t>{ (</a:t>
            </a:r>
            <a:r>
              <a:rPr lang="en-US" altLang="zh-CN" dirty="0" err="1"/>
              <a:t>i,a</a:t>
            </a:r>
            <a:r>
              <a:rPr lang="en-US" altLang="zh-CN" dirty="0"/>
              <a:t>[</a:t>
            </a:r>
            <a:r>
              <a:rPr lang="en-US" altLang="zh-CN" dirty="0" err="1"/>
              <a:t>i</a:t>
            </a:r>
            <a:r>
              <a:rPr lang="en-US" altLang="zh-CN" dirty="0"/>
              <a:t>]) | l&lt;=</a:t>
            </a:r>
            <a:r>
              <a:rPr lang="en-US" altLang="zh-CN" dirty="0" err="1"/>
              <a:t>i</a:t>
            </a:r>
            <a:r>
              <a:rPr lang="en-US" altLang="zh-CN" dirty="0"/>
              <a:t>&lt;=n</a:t>
            </a:r>
            <a:r>
              <a:rPr lang="zh-CN" altLang="en-US" dirty="0"/>
              <a:t>，且</a:t>
            </a:r>
            <a:r>
              <a:rPr lang="en-US" altLang="zh-CN" dirty="0"/>
              <a:t>a[l..i-1]</a:t>
            </a:r>
            <a:r>
              <a:rPr lang="zh-CN" altLang="en-US" dirty="0"/>
              <a:t>和</a:t>
            </a:r>
            <a:r>
              <a:rPr lang="en-US" altLang="zh-CN" dirty="0"/>
              <a:t>a[</a:t>
            </a:r>
            <a:r>
              <a:rPr lang="en-US" altLang="zh-CN" dirty="0" err="1"/>
              <a:t>i</a:t>
            </a:r>
            <a:r>
              <a:rPr lang="en-US" altLang="zh-CN" dirty="0"/>
              <a:t>]</a:t>
            </a:r>
            <a:r>
              <a:rPr lang="zh-CN" altLang="en-US" dirty="0"/>
              <a:t>不同 </a:t>
            </a:r>
            <a:r>
              <a:rPr lang="en-US" altLang="zh-CN" dirty="0"/>
              <a:t>}</a:t>
            </a:r>
            <a:endParaRPr lang="en-US" altLang="zh-CN" dirty="0"/>
          </a:p>
          <a:p>
            <a:r>
              <a:rPr lang="zh-CN" altLang="en-US" dirty="0"/>
              <a:t>扫到</a:t>
            </a:r>
            <a:r>
              <a:rPr lang="en-US" altLang="zh-CN" dirty="0"/>
              <a:t>r</a:t>
            </a:r>
            <a:r>
              <a:rPr lang="zh-CN" altLang="en-US" dirty="0"/>
              <a:t>时，莫队的询问</a:t>
            </a:r>
            <a:r>
              <a:rPr lang="en-US" altLang="zh-CN" dirty="0"/>
              <a:t>[</a:t>
            </a:r>
            <a:r>
              <a:rPr lang="en-US" altLang="zh-CN" dirty="0" err="1"/>
              <a:t>l,r</a:t>
            </a:r>
            <a:r>
              <a:rPr lang="en-US" altLang="zh-CN" dirty="0"/>
              <a:t>]</a:t>
            </a:r>
            <a:r>
              <a:rPr lang="zh-CN" altLang="en-US" dirty="0"/>
              <a:t>需要查询</a:t>
            </a:r>
            <a:r>
              <a:rPr lang="en-US" altLang="zh-CN" dirty="0"/>
              <a:t>r’&lt;</a:t>
            </a:r>
            <a:r>
              <a:rPr lang="en-US" altLang="zh-CN" dirty="0" err="1"/>
              <a:t>i</a:t>
            </a:r>
            <a:r>
              <a:rPr lang="en-US" altLang="zh-CN" dirty="0"/>
              <a:t>&lt;r</a:t>
            </a:r>
            <a:r>
              <a:rPr lang="zh-CN" altLang="en-US" dirty="0"/>
              <a:t>，</a:t>
            </a:r>
            <a:r>
              <a:rPr lang="en-US" altLang="zh-CN" dirty="0"/>
              <a:t>a[</a:t>
            </a:r>
            <a:r>
              <a:rPr lang="en-US" altLang="zh-CN" dirty="0" err="1"/>
              <a:t>i</a:t>
            </a:r>
            <a:r>
              <a:rPr lang="en-US" altLang="zh-CN" dirty="0"/>
              <a:t>]&gt;a[r]</a:t>
            </a:r>
            <a:r>
              <a:rPr lang="zh-CN" altLang="en-US" dirty="0"/>
              <a:t> 的点数</a:t>
            </a:r>
            <a:endParaRPr lang="en-US" altLang="zh-CN" dirty="0"/>
          </a:p>
          <a:p>
            <a:r>
              <a:rPr lang="zh-CN" altLang="en-US" dirty="0"/>
              <a:t>是比区间逆序对高一维的数点</a:t>
            </a:r>
            <a:endParaRPr lang="en-US" altLang="zh-CN" dirty="0"/>
          </a:p>
          <a:p>
            <a:r>
              <a:rPr lang="zh-CN" altLang="en-US" dirty="0"/>
              <a:t>然后直接套用莫队二次离线算法</a:t>
            </a:r>
            <a:endParaRPr lang="en-US" altLang="zh-CN" dirty="0"/>
          </a:p>
          <a:p>
            <a:r>
              <a:rPr lang="zh-CN" altLang="en-US" dirty="0"/>
              <a:t>问题转换为 </a:t>
            </a:r>
            <a:r>
              <a:rPr lang="en-US" altLang="zh-CN" dirty="0"/>
              <a:t>O(n) </a:t>
            </a:r>
            <a:r>
              <a:rPr lang="zh-CN" altLang="en-US" dirty="0"/>
              <a:t>次单点修改，</a:t>
            </a:r>
            <a:r>
              <a:rPr lang="en-US" altLang="zh-CN" dirty="0"/>
              <a:t>O(</a:t>
            </a:r>
            <a:r>
              <a:rPr lang="en-US" altLang="zh-CN" dirty="0" err="1"/>
              <a:t>nsqrtm</a:t>
            </a:r>
            <a:r>
              <a:rPr lang="en-US" altLang="zh-CN" dirty="0"/>
              <a:t>) </a:t>
            </a:r>
            <a:r>
              <a:rPr lang="zh-CN" altLang="en-US" dirty="0"/>
              <a:t>次矩形和</a:t>
            </a:r>
            <a:endParaRPr lang="en-US" altLang="zh-CN" dirty="0"/>
          </a:p>
          <a:p>
            <a:endParaRPr lang="zh-CN" altLang="en-US"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有一个使用分块套分块拼出单点修改矩形和的数据结构，两个分块大小均为 </a:t>
            </a:r>
            <a:r>
              <a:rPr lang="en-US" altLang="zh-CN" dirty="0"/>
              <a:t>O(n</a:t>
            </a:r>
            <a:r>
              <a:rPr lang="en-US" altLang="zh-CN" baseline="30000" dirty="0"/>
              <a:t>0.25</a:t>
            </a:r>
            <a:r>
              <a:rPr lang="en-US" altLang="zh-CN" dirty="0"/>
              <a:t>)</a:t>
            </a:r>
            <a:r>
              <a:rPr lang="zh-CN" altLang="en-US" dirty="0"/>
              <a:t>，这样修改复杂度是 </a:t>
            </a:r>
            <a:r>
              <a:rPr lang="en-US" altLang="zh-CN" dirty="0"/>
              <a:t>O(n</a:t>
            </a:r>
            <a:r>
              <a:rPr lang="en-US" altLang="zh-CN" baseline="30000" dirty="0"/>
              <a:t>0.25</a:t>
            </a:r>
            <a:r>
              <a:rPr lang="en-US" altLang="zh-CN" dirty="0"/>
              <a:t>*n</a:t>
            </a:r>
            <a:r>
              <a:rPr lang="en-US" altLang="zh-CN" baseline="30000" dirty="0"/>
              <a:t>0.25</a:t>
            </a:r>
            <a:r>
              <a:rPr lang="en-US" altLang="zh-CN" dirty="0"/>
              <a:t>)=O(</a:t>
            </a:r>
            <a:r>
              <a:rPr lang="en-US" altLang="zh-CN" dirty="0" err="1"/>
              <a:t>sqrtn</a:t>
            </a:r>
            <a:r>
              <a:rPr lang="en-US" altLang="zh-CN" dirty="0"/>
              <a:t>) </a:t>
            </a:r>
            <a:r>
              <a:rPr lang="zh-CN" altLang="en-US" dirty="0"/>
              <a:t>的，查询复杂度是 </a:t>
            </a:r>
            <a:r>
              <a:rPr lang="en-US" altLang="zh-CN" dirty="0"/>
              <a:t>O(1) </a:t>
            </a:r>
            <a:r>
              <a:rPr lang="zh-CN" altLang="en-US" dirty="0"/>
              <a:t>的，只是常数大了点</a:t>
            </a:r>
            <a:endParaRPr lang="en-US" altLang="zh-CN" dirty="0"/>
          </a:p>
          <a:p>
            <a:r>
              <a:rPr lang="zh-CN" altLang="en-US" dirty="0"/>
              <a:t>第 </a:t>
            </a:r>
            <a:r>
              <a:rPr lang="en-US" altLang="zh-CN" dirty="0"/>
              <a:t>1,2 </a:t>
            </a:r>
            <a:r>
              <a:rPr lang="zh-CN" altLang="en-US" dirty="0"/>
              <a:t>层网格只有 </a:t>
            </a:r>
            <a:r>
              <a:rPr lang="en-US" altLang="zh-CN" dirty="0"/>
              <a:t>sqrtn+1 </a:t>
            </a:r>
            <a:r>
              <a:rPr lang="zh-CN" altLang="en-US" dirty="0"/>
              <a:t>个，是线性空间的，点修改需要在 </a:t>
            </a:r>
            <a:r>
              <a:rPr lang="en-US" altLang="zh-CN" dirty="0"/>
              <a:t>4 </a:t>
            </a:r>
            <a:r>
              <a:rPr lang="zh-CN" altLang="en-US" dirty="0"/>
              <a:t>个 </a:t>
            </a:r>
            <a:r>
              <a:rPr lang="en-US" altLang="zh-CN" dirty="0"/>
              <a:t>n</a:t>
            </a:r>
            <a:r>
              <a:rPr lang="en-US" altLang="zh-CN" baseline="30000" dirty="0"/>
              <a:t>k1</a:t>
            </a:r>
            <a:r>
              <a:rPr lang="en-US" altLang="zh-CN" dirty="0"/>
              <a:t>*n</a:t>
            </a:r>
            <a:r>
              <a:rPr lang="en-US" altLang="zh-CN" baseline="30000" dirty="0"/>
              <a:t>k2</a:t>
            </a:r>
            <a:r>
              <a:rPr lang="en-US" altLang="zh-CN" dirty="0"/>
              <a:t> </a:t>
            </a:r>
            <a:r>
              <a:rPr lang="zh-CN" altLang="en-US" dirty="0"/>
              <a:t>，</a:t>
            </a:r>
            <a:r>
              <a:rPr lang="en-US" altLang="zh-CN" dirty="0"/>
              <a:t>k1,k2=0.25,0.5</a:t>
            </a:r>
            <a:r>
              <a:rPr lang="zh-CN" altLang="en-US" dirty="0"/>
              <a:t>的网格上重算二维前缀和，空间为</a:t>
            </a:r>
            <a:r>
              <a:rPr lang="en-US" altLang="zh-CN" dirty="0"/>
              <a:t>O(n)</a:t>
            </a:r>
            <a:endParaRPr lang="en-US" altLang="zh-CN" dirty="0"/>
          </a:p>
          <a:p>
            <a:r>
              <a:rPr lang="zh-CN" altLang="en-US" dirty="0"/>
              <a:t>第 </a:t>
            </a:r>
            <a:r>
              <a:rPr lang="en-US" altLang="zh-CN" dirty="0"/>
              <a:t>3,4 </a:t>
            </a:r>
            <a:r>
              <a:rPr lang="zh-CN" altLang="en-US" dirty="0"/>
              <a:t>层网格可以不维护，而是直接算</a:t>
            </a:r>
            <a:r>
              <a:rPr lang="en-US" altLang="zh-CN" dirty="0"/>
              <a:t>1,2</a:t>
            </a:r>
            <a:r>
              <a:rPr lang="zh-CN" altLang="en-US" dirty="0"/>
              <a:t>层未处理的修改对</a:t>
            </a:r>
            <a:r>
              <a:rPr lang="en-US" altLang="zh-CN" dirty="0"/>
              <a:t>n</a:t>
            </a:r>
            <a:r>
              <a:rPr lang="zh-CN" altLang="en-US" dirty="0"/>
              <a:t>个可能的查询的贡献，时间复杂度为</a:t>
            </a:r>
            <a:r>
              <a:rPr lang="en-US" altLang="zh-CN" dirty="0"/>
              <a:t>O(</a:t>
            </a:r>
            <a:r>
              <a:rPr lang="en-US" altLang="zh-CN" dirty="0" err="1"/>
              <a:t>sqrtn</a:t>
            </a:r>
            <a:r>
              <a:rPr lang="en-US" altLang="zh-CN" dirty="0"/>
              <a:t>)</a:t>
            </a:r>
            <a:r>
              <a:rPr lang="zh-CN" altLang="en-US" dirty="0"/>
              <a:t>，空间复杂度为 </a:t>
            </a:r>
            <a:r>
              <a:rPr lang="en-US" altLang="zh-CN" dirty="0"/>
              <a:t>O(n)</a:t>
            </a:r>
            <a:endParaRPr lang="zh-CN" alt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上述方法可以拓展到任意常数维，满点集的</a:t>
            </a:r>
            <a:r>
              <a:rPr lang="en-US" altLang="zh-CN" dirty="0"/>
              <a:t>grid range</a:t>
            </a:r>
            <a:r>
              <a:rPr lang="zh-CN" altLang="en-US" dirty="0"/>
              <a:t>加与求和，平衡为</a:t>
            </a:r>
            <a:r>
              <a:rPr lang="en-US" altLang="zh-CN" b="0" i="0" dirty="0">
                <a:solidFill>
                  <a:srgbClr val="333333"/>
                </a:solidFill>
                <a:effectLst/>
                <a:latin typeface="Arial" panose="020B0604020202020204" pitchFamily="34" charset="0"/>
              </a:rPr>
              <a:t>O(n^</a:t>
            </a:r>
            <a:r>
              <a:rPr lang="el-GR" altLang="zh-CN" b="0" i="0" dirty="0">
                <a:solidFill>
                  <a:srgbClr val="333333"/>
                </a:solidFill>
                <a:effectLst/>
                <a:latin typeface="Arial" panose="020B0604020202020204" pitchFamily="34" charset="0"/>
              </a:rPr>
              <a:t>ε</a:t>
            </a:r>
            <a:r>
              <a:rPr lang="en-US" altLang="zh-CN" b="0" i="0" dirty="0">
                <a:solidFill>
                  <a:srgbClr val="333333"/>
                </a:solidFill>
                <a:effectLst/>
                <a:latin typeface="Arial" panose="020B0604020202020204" pitchFamily="34" charset="0"/>
              </a:rPr>
              <a:t>)-O(1) </a:t>
            </a:r>
            <a:r>
              <a:rPr lang="zh-CN" altLang="en-US" dirty="0">
                <a:solidFill>
                  <a:srgbClr val="333333"/>
                </a:solidFill>
                <a:latin typeface="Arial" panose="020B0604020202020204" pitchFamily="34" charset="0"/>
              </a:rPr>
              <a:t>或 </a:t>
            </a:r>
            <a:r>
              <a:rPr lang="en-US" altLang="zh-CN" b="0" i="0" dirty="0">
                <a:solidFill>
                  <a:srgbClr val="333333"/>
                </a:solidFill>
                <a:effectLst/>
                <a:latin typeface="Arial" panose="020B0604020202020204" pitchFamily="34" charset="0"/>
              </a:rPr>
              <a:t>O(1)-O(n^</a:t>
            </a:r>
            <a:r>
              <a:rPr lang="el-GR" altLang="zh-CN" b="0" i="0" dirty="0">
                <a:solidFill>
                  <a:srgbClr val="333333"/>
                </a:solidFill>
                <a:effectLst/>
                <a:latin typeface="Arial" panose="020B0604020202020204" pitchFamily="34" charset="0"/>
              </a:rPr>
              <a:t>ε</a:t>
            </a:r>
            <a:r>
              <a:rPr lang="en-US" altLang="zh-CN" b="0" i="0" dirty="0">
                <a:solidFill>
                  <a:srgbClr val="333333"/>
                </a:solidFill>
                <a:effectLst/>
                <a:latin typeface="Arial" panose="020B0604020202020204" pitchFamily="34" charset="0"/>
              </a:rPr>
              <a:t>)</a:t>
            </a:r>
            <a:endParaRPr lang="en-US" altLang="zh-CN" dirty="0"/>
          </a:p>
          <a:p>
            <a:pPr marL="0" indent="0">
              <a:buNone/>
            </a:pPr>
            <a:endParaRPr lang="en-US" altLang="zh-CN" dirty="0"/>
          </a:p>
          <a:p>
            <a:r>
              <a:rPr lang="zh-CN" altLang="en-US" dirty="0"/>
              <a:t>当</a:t>
            </a:r>
            <a:r>
              <a:rPr lang="en-US" altLang="zh-CN" dirty="0"/>
              <a:t>m=</a:t>
            </a:r>
            <a:r>
              <a:rPr lang="el-GR" altLang="zh-CN" b="0" i="0" dirty="0">
                <a:solidFill>
                  <a:srgbClr val="333333"/>
                </a:solidFill>
                <a:effectLst/>
                <a:latin typeface="Arial" panose="020B0604020202020204" pitchFamily="34" charset="0"/>
              </a:rPr>
              <a:t>Ω</a:t>
            </a:r>
            <a:r>
              <a:rPr lang="en-US" altLang="zh-CN" dirty="0">
                <a:solidFill>
                  <a:srgbClr val="333333"/>
                </a:solidFill>
                <a:latin typeface="Arial" panose="020B0604020202020204" pitchFamily="34" charset="0"/>
              </a:rPr>
              <a:t>(poly(n))</a:t>
            </a:r>
            <a:r>
              <a:rPr lang="zh-CN" altLang="en-US" b="0" i="0" dirty="0">
                <a:solidFill>
                  <a:srgbClr val="333333"/>
                </a:solidFill>
                <a:effectLst/>
                <a:latin typeface="Arial" panose="020B0604020202020204" pitchFamily="34" charset="0"/>
              </a:rPr>
              <a:t>时，</a:t>
            </a:r>
            <a:r>
              <a:rPr lang="zh-CN" altLang="en-US" dirty="0"/>
              <a:t>总时间复杂度</a:t>
            </a:r>
            <a:r>
              <a:rPr lang="en-US" altLang="zh-CN" dirty="0"/>
              <a:t>O(</a:t>
            </a:r>
            <a:r>
              <a:rPr lang="en-US" altLang="zh-CN" dirty="0" err="1"/>
              <a:t>nsqrtm+m</a:t>
            </a:r>
            <a:r>
              <a:rPr lang="en-US" altLang="zh-CN" dirty="0"/>
              <a:t>)</a:t>
            </a:r>
            <a:r>
              <a:rPr lang="zh-CN" altLang="en-US" dirty="0"/>
              <a:t>，总空间复杂度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[Ynoi2077] TEST_103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Luogu7711 [Ynoi2077] 3dmq</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317675" cy="1766450"/>
          </a:xfrm>
        </p:spPr>
      </p:pic>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将修改操作分块，即根号重构</a:t>
            </a:r>
            <a:endParaRPr lang="en-US" altLang="zh-CN" dirty="0"/>
          </a:p>
          <a:p>
            <a:r>
              <a:rPr lang="zh-CN" altLang="en-US" dirty="0"/>
              <a:t>重构时需要知道经过修改后每个位置的值，以及需要对块内的每个询问，计算块内的所有修改对其的贡献</a:t>
            </a:r>
            <a:endParaRPr lang="en-US" altLang="zh-CN" dirty="0"/>
          </a:p>
          <a:p>
            <a:endParaRPr lang="en-US" altLang="zh-CN"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块内：</a:t>
            </a:r>
            <a:endParaRPr lang="en-US" altLang="zh-CN" dirty="0"/>
          </a:p>
          <a:p>
            <a:r>
              <a:rPr lang="zh-CN" altLang="en-US" dirty="0"/>
              <a:t>由于操作均为立方体，修改对询问的贡献即询问两个立方体交中点数，立方体的交也是立方体</a:t>
            </a:r>
            <a:endParaRPr lang="en-US" altLang="zh-CN" dirty="0"/>
          </a:p>
          <a:p>
            <a:r>
              <a:rPr lang="zh-CN" altLang="en-US" dirty="0"/>
              <a:t>一个块内需要进行</a:t>
            </a:r>
            <a:r>
              <a:rPr lang="en-US" altLang="zh-CN" dirty="0"/>
              <a:t>O(</a:t>
            </a:r>
            <a:r>
              <a:rPr lang="en-US" altLang="zh-CN" dirty="0" err="1"/>
              <a:t>sqrtn</a:t>
            </a:r>
            <a:r>
              <a:rPr lang="en-US" altLang="zh-CN" dirty="0"/>
              <a:t>)*O(</a:t>
            </a:r>
            <a:r>
              <a:rPr lang="en-US" altLang="zh-CN" dirty="0" err="1"/>
              <a:t>sqrtn</a:t>
            </a:r>
            <a:r>
              <a:rPr lang="en-US" altLang="zh-CN" dirty="0"/>
              <a:t>)=O(n)</a:t>
            </a:r>
            <a:r>
              <a:rPr lang="zh-CN" altLang="en-US" dirty="0"/>
              <a:t>次静态立方体数点</a:t>
            </a:r>
            <a:endParaRPr lang="en-US" altLang="zh-CN" dirty="0"/>
          </a:p>
          <a:p>
            <a:r>
              <a:rPr lang="zh-CN" altLang="en-US" dirty="0"/>
              <a:t>算一下维度，矩形加矩形和是动态二维问题，这里的静态立方体数点实际上也是动态二维问题，扫描线掉一维后用前述的根号平衡即可，二维是常数上可接受的</a:t>
            </a:r>
            <a:endParaRPr lang="zh-CN" alt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块间：</a:t>
            </a:r>
            <a:endParaRPr lang="en-US" altLang="zh-CN" dirty="0"/>
          </a:p>
          <a:p>
            <a:r>
              <a:rPr lang="zh-CN" altLang="en-US" dirty="0"/>
              <a:t>进行了</a:t>
            </a:r>
            <a:r>
              <a:rPr lang="en-US" altLang="zh-CN" dirty="0"/>
              <a:t>O(</a:t>
            </a:r>
            <a:r>
              <a:rPr lang="en-US" altLang="zh-CN" dirty="0" err="1"/>
              <a:t>sqrtn</a:t>
            </a:r>
            <a:r>
              <a:rPr lang="en-US" altLang="zh-CN" dirty="0"/>
              <a:t>)</a:t>
            </a:r>
            <a:r>
              <a:rPr lang="zh-CN" altLang="en-US" dirty="0"/>
              <a:t>次立方体加操作，求</a:t>
            </a:r>
            <a:r>
              <a:rPr lang="en-US" altLang="zh-CN" dirty="0"/>
              <a:t>O(n)</a:t>
            </a:r>
            <a:r>
              <a:rPr lang="zh-CN" altLang="en-US" dirty="0"/>
              <a:t>个点的值</a:t>
            </a:r>
            <a:endParaRPr lang="en-US" altLang="zh-CN" dirty="0"/>
          </a:p>
          <a:p>
            <a:r>
              <a:rPr lang="zh-CN" altLang="en-US" dirty="0"/>
              <a:t>这里实际上也是静态三维问题，扫描线掉一维后可以用前述的根号平衡即可，二维是常数上可接受的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维护一个序列，支持：</a:t>
            </a:r>
            <a:endParaRPr lang="zh-CN" altLang="en-US" dirty="0"/>
          </a:p>
          <a:p>
            <a:r>
              <a:rPr lang="en-US" altLang="zh-CN" dirty="0"/>
              <a:t>O( sqrt(n) )</a:t>
            </a:r>
            <a:r>
              <a:rPr lang="zh-CN" altLang="en-US" dirty="0"/>
              <a:t>单点修改，</a:t>
            </a:r>
            <a:r>
              <a:rPr lang="en-US" altLang="zh-CN" dirty="0"/>
              <a:t>O(1)</a:t>
            </a:r>
            <a:r>
              <a:rPr lang="zh-CN" altLang="en-US" dirty="0"/>
              <a:t>区间和</a:t>
            </a:r>
            <a:endParaRPr lang="zh-CN" altLang="en-US" dirty="0"/>
          </a:p>
          <a:p>
            <a:endParaRPr lang="en-US" altLang="zh-CN"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Trick6</a:t>
            </a:r>
            <a:r>
              <a:rPr lang="en-US" altLang="zh-CN" dirty="0"/>
              <a:t> </a:t>
            </a:r>
            <a:r>
              <a:rPr lang="zh-CN" altLang="en-US" dirty="0"/>
              <a:t>逐块处理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离线方法</a:t>
            </a:r>
            <a:endParaRPr lang="en-US" altLang="zh-CN" dirty="0"/>
          </a:p>
          <a:p>
            <a:r>
              <a:rPr lang="zh-CN" altLang="en-US" dirty="0"/>
              <a:t>如果对询问，每个块的答案之间相对独立</a:t>
            </a:r>
            <a:endParaRPr lang="en-US" altLang="zh-CN" dirty="0"/>
          </a:p>
          <a:p>
            <a:r>
              <a:rPr lang="zh-CN" altLang="en-US" dirty="0"/>
              <a:t>则我们可以对每个块统计每次询问其对答案的贡献</a:t>
            </a:r>
            <a:endParaRPr lang="en-US" altLang="zh-CN" dirty="0"/>
          </a:p>
          <a:p>
            <a:r>
              <a:rPr lang="zh-CN" altLang="en-US" dirty="0"/>
              <a:t>这样只需要同时考虑一个块</a:t>
            </a:r>
            <a:endParaRPr lang="en-US" altLang="zh-CN" dirty="0"/>
          </a:p>
          <a:p>
            <a:r>
              <a:rPr lang="zh-CN" altLang="en-US" dirty="0"/>
              <a:t>原本我们一个块如果需要维护较为复杂的信息，一般会导致</a:t>
            </a:r>
            <a:r>
              <a:rPr lang="en-US" altLang="zh-CN" dirty="0"/>
              <a:t>Ω(</a:t>
            </a:r>
            <a:r>
              <a:rPr lang="en-US" altLang="zh-CN" dirty="0" err="1"/>
              <a:t>sqrtn</a:t>
            </a:r>
            <a:r>
              <a:rPr lang="en-US" altLang="zh-CN" dirty="0"/>
              <a:t>)</a:t>
            </a:r>
            <a:r>
              <a:rPr lang="zh-CN" altLang="en-US" dirty="0"/>
              <a:t>个块，每个块维护了</a:t>
            </a:r>
            <a:r>
              <a:rPr lang="en-US" altLang="zh-CN" dirty="0"/>
              <a:t>Ω(n)</a:t>
            </a:r>
            <a:r>
              <a:rPr lang="zh-CN" altLang="en-US" dirty="0"/>
              <a:t>大小的数组，造成</a:t>
            </a:r>
            <a:r>
              <a:rPr lang="en-US" altLang="zh-CN" dirty="0"/>
              <a:t>Ω(</a:t>
            </a:r>
            <a:r>
              <a:rPr lang="en-US" altLang="zh-CN" dirty="0" err="1"/>
              <a:t>nsqrtn</a:t>
            </a:r>
            <a:r>
              <a:rPr lang="en-US" altLang="zh-CN" dirty="0"/>
              <a:t>)</a:t>
            </a:r>
            <a:r>
              <a:rPr lang="zh-CN" altLang="en-US" dirty="0"/>
              <a:t>的空间</a:t>
            </a:r>
            <a:endParaRPr lang="en-US" altLang="zh-CN" dirty="0"/>
          </a:p>
          <a:p>
            <a:r>
              <a:rPr lang="zh-CN" altLang="en-US" dirty="0"/>
              <a:t>使用逐块处理的方法则可以空间做到</a:t>
            </a:r>
            <a:r>
              <a:rPr lang="en-US" altLang="zh-CN" dirty="0"/>
              <a:t>O(n)</a:t>
            </a:r>
            <a:r>
              <a:rPr lang="zh-CN" altLang="en-US" dirty="0"/>
              <a:t>，并且常数上有改进（缓存原因）</a:t>
            </a:r>
            <a:endParaRPr lang="en-US" altLang="zh-CN" dirty="0"/>
          </a:p>
          <a:p>
            <a:r>
              <a:rPr lang="zh-CN" altLang="en-US" dirty="0"/>
              <a:t>是非常常用的</a:t>
            </a:r>
            <a:r>
              <a:rPr lang="en-US" altLang="zh-CN" dirty="0"/>
              <a:t>trick</a:t>
            </a:r>
            <a:r>
              <a:rPr lang="zh-CN" altLang="en-US" dirty="0"/>
              <a:t>，但如果不卡空间的话没有题一定要用这个</a:t>
            </a:r>
            <a:endParaRPr lang="zh-CN" alt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P6779 [Ynoi2009] ra1rmdq</a:t>
            </a:r>
            <a:endParaRPr lang="zh-CN" altLang="en-US" dirty="0"/>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边权是非负的</a:t>
            </a:r>
            <a:endParaRPr lang="zh-CN" altLang="en-US" dirty="0"/>
          </a:p>
        </p:txBody>
      </p:sp>
      <p:pic>
        <p:nvPicPr>
          <p:cNvPr id="6"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690688"/>
            <a:ext cx="4867537" cy="2579471"/>
          </a:xfrm>
          <a:prstGeom prst="rect">
            <a:avLst/>
          </a:prstGeom>
        </p:spPr>
      </p:pic>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考虑对序列分块</a:t>
            </a:r>
            <a:endParaRPr lang="en-US" altLang="zh-CN" dirty="0"/>
          </a:p>
          <a:p>
            <a:r>
              <a:rPr lang="zh-CN" altLang="en-US" dirty="0"/>
              <a:t>每个整块向上跳时，假设点</a:t>
            </a:r>
            <a:r>
              <a:rPr lang="en-US" altLang="zh-CN" dirty="0"/>
              <a:t>a[</a:t>
            </a:r>
            <a:r>
              <a:rPr lang="en-US" altLang="zh-CN" dirty="0" err="1"/>
              <a:t>i</a:t>
            </a:r>
            <a:r>
              <a:rPr lang="en-US" altLang="zh-CN" dirty="0"/>
              <a:t>]</a:t>
            </a:r>
            <a:r>
              <a:rPr lang="zh-CN" altLang="en-US" dirty="0"/>
              <a:t>到达了一个点</a:t>
            </a:r>
            <a:r>
              <a:rPr lang="en-US" altLang="zh-CN" dirty="0"/>
              <a:t>x</a:t>
            </a:r>
            <a:r>
              <a:rPr lang="zh-CN" altLang="en-US" dirty="0"/>
              <a:t>，这个点之前被</a:t>
            </a:r>
            <a:r>
              <a:rPr lang="en-US" altLang="zh-CN" dirty="0"/>
              <a:t>a[j]</a:t>
            </a:r>
            <a:r>
              <a:rPr lang="zh-CN" altLang="en-US" dirty="0"/>
              <a:t>到达过</a:t>
            </a:r>
            <a:endParaRPr lang="en-US" altLang="zh-CN" dirty="0"/>
          </a:p>
          <a:p>
            <a:r>
              <a:rPr lang="zh-CN" altLang="en-US" dirty="0"/>
              <a:t>则</a:t>
            </a:r>
            <a:r>
              <a:rPr lang="en-US" altLang="zh-CN" dirty="0"/>
              <a:t>a[j]</a:t>
            </a:r>
            <a:r>
              <a:rPr lang="zh-CN" altLang="en-US" dirty="0"/>
              <a:t>为</a:t>
            </a:r>
            <a:r>
              <a:rPr lang="en-US" altLang="zh-CN" dirty="0"/>
              <a:t>a[</a:t>
            </a:r>
            <a:r>
              <a:rPr lang="en-US" altLang="zh-CN" dirty="0" err="1"/>
              <a:t>i</a:t>
            </a:r>
            <a:r>
              <a:rPr lang="en-US" altLang="zh-CN" dirty="0"/>
              <a:t>]</a:t>
            </a:r>
            <a:r>
              <a:rPr lang="zh-CN" altLang="en-US" dirty="0"/>
              <a:t>祖先</a:t>
            </a:r>
            <a:endParaRPr lang="en-US" altLang="zh-CN" dirty="0"/>
          </a:p>
          <a:p>
            <a:r>
              <a:rPr lang="zh-CN" altLang="en-US" dirty="0"/>
              <a:t>由于边权非负，所以</a:t>
            </a:r>
            <a:r>
              <a:rPr lang="en-US" altLang="zh-CN" dirty="0"/>
              <a:t>a[j]</a:t>
            </a:r>
            <a:r>
              <a:rPr lang="zh-CN" altLang="en-US" dirty="0"/>
              <a:t>支配了</a:t>
            </a:r>
            <a:r>
              <a:rPr lang="en-US" altLang="zh-CN" dirty="0"/>
              <a:t>a[</a:t>
            </a:r>
            <a:r>
              <a:rPr lang="en-US" altLang="zh-CN" dirty="0" err="1"/>
              <a:t>i</a:t>
            </a:r>
            <a:r>
              <a:rPr lang="en-US" altLang="zh-CN" dirty="0"/>
              <a:t>]</a:t>
            </a:r>
            <a:endParaRPr lang="en-US" altLang="zh-CN"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如果只涉及到整块操作，则</a:t>
            </a:r>
            <a:r>
              <a:rPr lang="en-US" altLang="zh-CN" dirty="0"/>
              <a:t>a[</a:t>
            </a:r>
            <a:r>
              <a:rPr lang="en-US" altLang="zh-CN" dirty="0" err="1"/>
              <a:t>i</a:t>
            </a:r>
            <a:r>
              <a:rPr lang="en-US" altLang="zh-CN" dirty="0"/>
              <a:t>]</a:t>
            </a:r>
            <a:r>
              <a:rPr lang="zh-CN" altLang="en-US" dirty="0"/>
              <a:t>无意义，则此时可以将</a:t>
            </a:r>
            <a:r>
              <a:rPr lang="en-US" altLang="zh-CN" dirty="0"/>
              <a:t>a[</a:t>
            </a:r>
            <a:r>
              <a:rPr lang="en-US" altLang="zh-CN" dirty="0" err="1"/>
              <a:t>i</a:t>
            </a:r>
            <a:r>
              <a:rPr lang="en-US" altLang="zh-CN" dirty="0"/>
              <a:t>]</a:t>
            </a:r>
            <a:r>
              <a:rPr lang="zh-CN" altLang="en-US" dirty="0"/>
              <a:t>从块中删除</a:t>
            </a:r>
            <a:endParaRPr lang="en-US" altLang="zh-CN" dirty="0"/>
          </a:p>
          <a:p>
            <a:r>
              <a:rPr lang="zh-CN" altLang="en-US" dirty="0"/>
              <a:t>于是这里每个块对应树上每个点只会访问一次</a:t>
            </a:r>
            <a:endParaRPr lang="en-US" altLang="zh-CN" dirty="0"/>
          </a:p>
          <a:p>
            <a:r>
              <a:rPr lang="zh-CN" altLang="en-US" dirty="0"/>
              <a:t>于是可以发现，序列上每个块内，树上每个点只会被访问一次</a:t>
            </a:r>
            <a:endParaRPr lang="en-US" altLang="zh-CN" dirty="0"/>
          </a:p>
          <a:p>
            <a:r>
              <a:rPr lang="zh-CN" altLang="en-US" dirty="0"/>
              <a:t>这里均摊访问</a:t>
            </a:r>
            <a:r>
              <a:rPr lang="en-US" altLang="zh-CN" dirty="0"/>
              <a:t>O(</a:t>
            </a:r>
            <a:r>
              <a:rPr lang="en-US" altLang="zh-CN" dirty="0" err="1"/>
              <a:t>nsqrtn</a:t>
            </a:r>
            <a:r>
              <a:rPr lang="en-US" altLang="zh-CN" dirty="0"/>
              <a:t>)</a:t>
            </a:r>
            <a:r>
              <a:rPr lang="zh-CN" altLang="en-US" dirty="0"/>
              <a:t>个点</a:t>
            </a:r>
            <a:endParaRPr lang="en-US" altLang="zh-CN" dirty="0"/>
          </a:p>
          <a:p>
            <a:r>
              <a:rPr lang="zh-CN" altLang="en-US" dirty="0"/>
              <a:t>零散块重构的时候可以直接维护，这里可能把一些删除了的点加回去，但不会破坏均摊复杂度</a:t>
            </a:r>
            <a:endParaRPr lang="en-US" altLang="zh-CN" dirty="0"/>
          </a:p>
          <a:p>
            <a:endParaRPr lang="en-US" altLang="zh-CN" dirty="0"/>
          </a:p>
          <a:p>
            <a:endParaRPr lang="zh-CN" altLang="en-US" dirty="0"/>
          </a:p>
          <a:p>
            <a:endParaRPr lang="zh-CN" alt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零散块重构的时候需要进行</a:t>
            </a:r>
            <a:r>
              <a:rPr lang="en-US" altLang="zh-CN" dirty="0"/>
              <a:t>O(</a:t>
            </a:r>
            <a:r>
              <a:rPr lang="en-US" altLang="zh-CN" dirty="0" err="1"/>
              <a:t>sqrtn</a:t>
            </a:r>
            <a:r>
              <a:rPr lang="en-US" altLang="zh-CN" dirty="0"/>
              <a:t>)</a:t>
            </a:r>
            <a:r>
              <a:rPr lang="zh-CN" altLang="en-US" dirty="0"/>
              <a:t>次</a:t>
            </a:r>
            <a:r>
              <a:rPr lang="en-US" altLang="zh-CN" dirty="0"/>
              <a:t>k</a:t>
            </a:r>
            <a:r>
              <a:rPr lang="zh-CN" altLang="en-US" dirty="0"/>
              <a:t>祖先的查询</a:t>
            </a:r>
            <a:endParaRPr lang="en-US" altLang="zh-CN" dirty="0"/>
          </a:p>
          <a:p>
            <a:r>
              <a:rPr lang="zh-CN" altLang="en-US" dirty="0"/>
              <a:t>具体重构时可以对每个点维护其在哪一条重链上，这样每次暴力跳</a:t>
            </a:r>
            <a:r>
              <a:rPr lang="en-US" altLang="zh-CN" dirty="0"/>
              <a:t>k</a:t>
            </a:r>
            <a:r>
              <a:rPr lang="zh-CN" altLang="en-US" dirty="0"/>
              <a:t>祖先的时候如果在同一个重链上可以直接查数组，否则每个点只会跳</a:t>
            </a:r>
            <a:r>
              <a:rPr lang="en-US" altLang="zh-CN" dirty="0"/>
              <a:t>O(</a:t>
            </a:r>
            <a:r>
              <a:rPr lang="en-US" altLang="zh-CN" dirty="0" err="1"/>
              <a:t>logn</a:t>
            </a:r>
            <a:r>
              <a:rPr lang="en-US" altLang="zh-CN" dirty="0"/>
              <a:t>)</a:t>
            </a:r>
            <a:r>
              <a:rPr lang="zh-CN" altLang="en-US" dirty="0"/>
              <a:t>次，不影响复杂度</a:t>
            </a:r>
            <a:endParaRPr lang="en-US" altLang="zh-CN" dirty="0"/>
          </a:p>
          <a:p>
            <a:r>
              <a:rPr lang="zh-CN" altLang="en-US" dirty="0"/>
              <a:t>为了减少空间复杂度和时间常数，可以使用逐块处理的</a:t>
            </a:r>
            <a:r>
              <a:rPr lang="en-US" altLang="zh-CN" dirty="0"/>
              <a:t>trick</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Trick7</a:t>
            </a:r>
            <a:r>
              <a:rPr lang="en-US" altLang="zh-CN" dirty="0"/>
              <a:t> </a:t>
            </a:r>
            <a:r>
              <a:rPr lang="zh-CN" altLang="en-US" dirty="0"/>
              <a:t>分块后分治</a:t>
            </a:r>
            <a:endParaRPr lang="zh-CN" altLang="en-US" dirty="0"/>
          </a:p>
        </p:txBody>
      </p:sp>
      <p:sp>
        <p:nvSpPr>
          <p:cNvPr id="3" name="内容占位符 2"/>
          <p:cNvSpPr>
            <a:spLocks noGrp="1"/>
          </p:cNvSpPr>
          <p:nvPr>
            <p:ph idx="1"/>
          </p:nvPr>
        </p:nvSpPr>
        <p:spPr/>
        <p:txBody>
          <a:bodyPr/>
          <a:lstStyle/>
          <a:p>
            <a:r>
              <a:rPr lang="zh-CN" altLang="en-US" dirty="0"/>
              <a:t>如果分治时带离散化，维护</a:t>
            </a:r>
            <a:r>
              <a:rPr lang="en-US" altLang="zh-CN" dirty="0"/>
              <a:t>pair</a:t>
            </a:r>
            <a:r>
              <a:rPr lang="zh-CN" altLang="en-US" dirty="0"/>
              <a:t>形式的贡献，则合并两个大小为</a:t>
            </a:r>
            <a:r>
              <a:rPr lang="en-US" altLang="zh-CN" dirty="0"/>
              <a:t>n</a:t>
            </a:r>
            <a:r>
              <a:rPr lang="zh-CN" altLang="en-US" dirty="0"/>
              <a:t>的子问题时会产生</a:t>
            </a:r>
            <a:r>
              <a:rPr lang="en-US" altLang="zh-CN" dirty="0"/>
              <a:t>O(n^2)</a:t>
            </a:r>
            <a:r>
              <a:rPr lang="zh-CN" altLang="en-US" dirty="0"/>
              <a:t>个</a:t>
            </a:r>
            <a:r>
              <a:rPr lang="en-US" altLang="zh-CN" dirty="0"/>
              <a:t>pair</a:t>
            </a:r>
            <a:endParaRPr lang="en-US" altLang="zh-CN" dirty="0"/>
          </a:p>
          <a:p>
            <a:r>
              <a:rPr lang="zh-CN" altLang="en-US" dirty="0"/>
              <a:t>对于形如</a:t>
            </a:r>
            <a:r>
              <a:rPr lang="en-US" altLang="zh-CN" dirty="0"/>
              <a:t>T(n) = 2T(n/2) + O(n^2)</a:t>
            </a:r>
            <a:r>
              <a:rPr lang="zh-CN" altLang="en-US" dirty="0"/>
              <a:t>的复杂度，我们可以先将序列分为</a:t>
            </a:r>
            <a:r>
              <a:rPr lang="en-US" altLang="zh-CN" dirty="0" err="1"/>
              <a:t>sqrtn</a:t>
            </a:r>
            <a:r>
              <a:rPr lang="zh-CN" altLang="en-US" dirty="0"/>
              <a:t>大小的块，然后每个块进行上述分治</a:t>
            </a:r>
            <a:endParaRPr lang="en-US" altLang="zh-CN" dirty="0"/>
          </a:p>
          <a:p>
            <a:r>
              <a:rPr lang="zh-CN" altLang="en-US" dirty="0"/>
              <a:t>总复杂度为</a:t>
            </a:r>
            <a:r>
              <a:rPr lang="en-US" altLang="zh-CN" dirty="0"/>
              <a:t>O(</a:t>
            </a:r>
            <a:r>
              <a:rPr lang="en-US" altLang="zh-CN" dirty="0" err="1"/>
              <a:t>nsqrtn</a:t>
            </a:r>
            <a:r>
              <a:rPr lang="en-US" altLang="zh-CN" dirty="0"/>
              <a:t>)</a:t>
            </a:r>
            <a:endParaRPr lang="zh-CN" alt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[Ynoi2013]D2T2</a:t>
            </a:r>
            <a:endParaRPr lang="zh-CN" altLang="en-US" dirty="0"/>
          </a:p>
        </p:txBody>
      </p:sp>
      <p:sp>
        <p:nvSpPr>
          <p:cNvPr id="3" name="内容占位符 2"/>
          <p:cNvSpPr>
            <a:spLocks noGrp="1"/>
          </p:cNvSpPr>
          <p:nvPr>
            <p:ph idx="1"/>
          </p:nvPr>
        </p:nvSpPr>
        <p:spPr/>
        <p:txBody>
          <a:bodyPr/>
          <a:lstStyle/>
          <a:p>
            <a:r>
              <a:rPr lang="zh-CN" altLang="en-US" dirty="0"/>
              <a:t>给一个长为 </a:t>
            </a:r>
            <a:r>
              <a:rPr lang="en-US" altLang="zh-CN" dirty="0"/>
              <a:t>n </a:t>
            </a:r>
            <a:r>
              <a:rPr lang="zh-CN" altLang="en-US" dirty="0"/>
              <a:t>的序列，有 </a:t>
            </a:r>
            <a:r>
              <a:rPr lang="en-US" altLang="zh-CN" dirty="0"/>
              <a:t>m </a:t>
            </a:r>
            <a:r>
              <a:rPr lang="zh-CN" altLang="en-US" dirty="0"/>
              <a:t>次查询操作。</a:t>
            </a:r>
            <a:endParaRPr lang="zh-CN" altLang="en-US" dirty="0"/>
          </a:p>
          <a:p>
            <a:r>
              <a:rPr lang="zh-CN" altLang="en-US" dirty="0"/>
              <a:t>查询操作形如 </a:t>
            </a:r>
            <a:r>
              <a:rPr lang="en-US" altLang="zh-CN" dirty="0"/>
              <a:t>l r L R</a:t>
            </a:r>
            <a:r>
              <a:rPr lang="zh-CN" altLang="en-US" dirty="0"/>
              <a:t>，表示将序列中值在 </a:t>
            </a:r>
            <a:r>
              <a:rPr lang="en-US" altLang="zh-CN" dirty="0"/>
              <a:t>[L,R] </a:t>
            </a:r>
            <a:r>
              <a:rPr lang="zh-CN" altLang="en-US" dirty="0"/>
              <a:t>内的位置保留不变，其他的位置变成 </a:t>
            </a:r>
            <a:r>
              <a:rPr lang="en-US" altLang="zh-CN" dirty="0"/>
              <a:t>0</a:t>
            </a:r>
            <a:r>
              <a:rPr lang="zh-CN" altLang="en-US" dirty="0"/>
              <a:t> 时，序列中 </a:t>
            </a:r>
            <a:r>
              <a:rPr lang="en-US" altLang="zh-CN" dirty="0"/>
              <a:t>[</a:t>
            </a:r>
            <a:r>
              <a:rPr lang="en-US" altLang="zh-CN" dirty="0" err="1"/>
              <a:t>l,r</a:t>
            </a:r>
            <a:r>
              <a:rPr lang="en-US" altLang="zh-CN" dirty="0"/>
              <a:t>] </a:t>
            </a:r>
            <a:r>
              <a:rPr lang="zh-CN" altLang="en-US" dirty="0"/>
              <a:t>区间内的最大子段和，这个子段可以是空的。</a:t>
            </a:r>
            <a:endParaRPr lang="zh-CN" altLang="en-US" dirty="0"/>
          </a:p>
          <a:p>
            <a:endParaRPr lang="zh-CN" alt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先研究全局查询的情况，考虑离散化后所有值域区间对应的不同的序列只有</a:t>
            </a:r>
            <a:r>
              <a:rPr lang="en-US" altLang="zh-CN" dirty="0"/>
              <a:t>O(n^2)</a:t>
            </a:r>
            <a:r>
              <a:rPr lang="zh-CN" altLang="en-US" dirty="0"/>
              <a:t>种，我们可以分治来维护两边的最大前缀和，最大后缀和，最大子段和。</a:t>
            </a:r>
            <a:endParaRPr lang="en-US" altLang="zh-CN" dirty="0"/>
          </a:p>
          <a:p>
            <a:r>
              <a:rPr lang="zh-CN" altLang="en-US" dirty="0"/>
              <a:t>合并的时候，左儿子有个答案矩阵，右儿子也有个同规模的答案矩阵，我们把这两个稀疏化一下（大概就是说你每次把块内存在的值归并上来，这个矩阵会变大常数倍），然后就可以合并了，每次合并的是</a:t>
            </a:r>
            <a:r>
              <a:rPr lang="en-US" altLang="zh-CN" dirty="0"/>
              <a:t>O(n^2)</a:t>
            </a:r>
            <a:r>
              <a:rPr lang="zh-CN" altLang="en-US" dirty="0"/>
              <a:t>的</a:t>
            </a:r>
            <a:endParaRPr lang="en-US" altLang="zh-CN" dirty="0"/>
          </a:p>
          <a:p>
            <a:r>
              <a:rPr lang="zh-CN" altLang="en-US" dirty="0"/>
              <a:t>所以这里我们有</a:t>
            </a:r>
            <a:r>
              <a:rPr lang="en-US" altLang="zh-CN" dirty="0"/>
              <a:t>T(n) = 2T(n/2)+O(n^2)</a:t>
            </a:r>
            <a:r>
              <a:rPr lang="zh-CN" altLang="en-US" dirty="0"/>
              <a:t>，解得</a:t>
            </a:r>
            <a:r>
              <a:rPr lang="en-US" altLang="zh-CN" dirty="0"/>
              <a:t>T(n)=O(n^2)</a:t>
            </a:r>
            <a:endParaRPr lang="zh-CN" alt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我们先在外层对序列分块，这样有</a:t>
            </a:r>
            <a:r>
              <a:rPr lang="en-US" altLang="zh-CN" dirty="0"/>
              <a:t>O( </a:t>
            </a:r>
            <a:r>
              <a:rPr lang="en-US" altLang="zh-CN" dirty="0" err="1"/>
              <a:t>sqrtn</a:t>
            </a:r>
            <a:r>
              <a:rPr lang="en-US" altLang="zh-CN" dirty="0"/>
              <a:t> )</a:t>
            </a:r>
            <a:r>
              <a:rPr lang="zh-CN" altLang="en-US" dirty="0"/>
              <a:t>个</a:t>
            </a:r>
            <a:r>
              <a:rPr lang="en-US" altLang="zh-CN" dirty="0"/>
              <a:t>O( </a:t>
            </a:r>
            <a:r>
              <a:rPr lang="en-US" altLang="zh-CN" dirty="0" err="1"/>
              <a:t>sqrtn</a:t>
            </a:r>
            <a:r>
              <a:rPr lang="en-US" altLang="zh-CN" dirty="0"/>
              <a:t> )</a:t>
            </a:r>
            <a:r>
              <a:rPr lang="zh-CN" altLang="en-US" dirty="0"/>
              <a:t>大小的块，每个块的分治预处理代价是</a:t>
            </a:r>
            <a:r>
              <a:rPr lang="en-US" altLang="zh-CN" dirty="0"/>
              <a:t>T( </a:t>
            </a:r>
            <a:r>
              <a:rPr lang="en-US" altLang="zh-CN" dirty="0" err="1"/>
              <a:t>sqrtn</a:t>
            </a:r>
            <a:r>
              <a:rPr lang="en-US" altLang="zh-CN" dirty="0"/>
              <a:t> ) = O( n )</a:t>
            </a:r>
            <a:r>
              <a:rPr lang="zh-CN" altLang="en-US" dirty="0"/>
              <a:t>的，所以预处理的总复杂度是</a:t>
            </a:r>
            <a:r>
              <a:rPr lang="en-US" altLang="zh-CN" dirty="0"/>
              <a:t>O( </a:t>
            </a:r>
            <a:r>
              <a:rPr lang="en-US" altLang="zh-CN" dirty="0" err="1"/>
              <a:t>sqrtn</a:t>
            </a:r>
            <a:r>
              <a:rPr lang="en-US" altLang="zh-CN" dirty="0"/>
              <a:t> ) * O( n ) = O( </a:t>
            </a:r>
            <a:r>
              <a:rPr lang="en-US" altLang="zh-CN" dirty="0" err="1"/>
              <a:t>nsqrtn</a:t>
            </a:r>
            <a:r>
              <a:rPr lang="en-US" altLang="zh-CN" dirty="0"/>
              <a:t> )</a:t>
            </a:r>
            <a:r>
              <a:rPr lang="zh-CN" altLang="en-US" dirty="0"/>
              <a:t>的</a:t>
            </a:r>
            <a:endParaRPr lang="en-US" altLang="zh-CN" dirty="0"/>
          </a:p>
          <a:p>
            <a:r>
              <a:rPr lang="zh-CN" altLang="en-US" dirty="0"/>
              <a:t>我们对序列每个块逐块处理，然后每次合并出答案即可</a:t>
            </a:r>
            <a:br>
              <a:rPr lang="zh-CN" altLang="en-US" dirty="0"/>
            </a:br>
            <a:r>
              <a:rPr lang="zh-CN" altLang="en-US" dirty="0"/>
              <a:t>时间复杂度</a:t>
            </a:r>
            <a:r>
              <a:rPr lang="en-US" altLang="zh-CN" dirty="0"/>
              <a:t>O( (n + m)</a:t>
            </a:r>
            <a:r>
              <a:rPr lang="en-US" altLang="zh-CN" dirty="0" err="1"/>
              <a:t>sqrtn</a:t>
            </a:r>
            <a:r>
              <a:rPr lang="en-US" altLang="zh-CN" dirty="0"/>
              <a:t> )</a:t>
            </a:r>
            <a:r>
              <a:rPr lang="zh-CN" altLang="en-US" dirty="0"/>
              <a:t>，空间复杂度</a:t>
            </a:r>
            <a:r>
              <a:rPr lang="en-US" altLang="zh-CN" dirty="0"/>
              <a:t>O( n + m )</a:t>
            </a:r>
            <a:endParaRPr lang="zh-CN" alt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TEST_87</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dirty="0"/>
              <a:t>分块维护块内前缀和和块外前缀和</a:t>
            </a:r>
            <a:endParaRPr lang="zh-CN" altLang="en-US" dirty="0"/>
          </a:p>
          <a:p>
            <a:r>
              <a:rPr lang="zh-CN" altLang="en-US" dirty="0"/>
              <a:t>也就是说维护每个块块内前</a:t>
            </a:r>
            <a:r>
              <a:rPr lang="en-US" altLang="zh-CN" dirty="0"/>
              <a:t>x</a:t>
            </a:r>
            <a:r>
              <a:rPr lang="zh-CN" altLang="en-US" dirty="0"/>
              <a:t>数的和</a:t>
            </a:r>
            <a:endParaRPr lang="zh-CN" altLang="en-US" dirty="0"/>
          </a:p>
          <a:p>
            <a:r>
              <a:rPr lang="zh-CN" altLang="en-US" dirty="0"/>
              <a:t>以及维护前</a:t>
            </a:r>
            <a:r>
              <a:rPr lang="en-US" altLang="zh-CN" dirty="0"/>
              <a:t>x</a:t>
            </a:r>
            <a:r>
              <a:rPr lang="zh-CN" altLang="en-US" dirty="0"/>
              <a:t>的块的和</a:t>
            </a:r>
            <a:endParaRPr lang="zh-CN" altLang="en-US" dirty="0"/>
          </a:p>
          <a:p>
            <a:r>
              <a:rPr lang="zh-CN" altLang="en-US" dirty="0"/>
              <a:t>更新的时候分别更新这两个前缀和</a:t>
            </a:r>
            <a:endParaRPr lang="zh-CN" altLang="en-US" dirty="0"/>
          </a:p>
          <a:p>
            <a:r>
              <a:rPr lang="zh-CN" altLang="en-US" dirty="0"/>
              <a:t>查询的时候把这两个前缀和拼起来</a:t>
            </a:r>
            <a:endParaRPr lang="zh-CN" alt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Luogu7882 [Ynoi2006] </a:t>
            </a:r>
            <a:r>
              <a:rPr lang="en-US" altLang="zh-CN" dirty="0" err="1"/>
              <a:t>rsrams</a:t>
            </a:r>
            <a:endParaRPr lang="zh-CN" altLang="en-US" dirty="0"/>
          </a:p>
        </p:txBody>
      </p:sp>
      <p:sp>
        <p:nvSpPr>
          <p:cNvPr id="3" name="内容占位符 2"/>
          <p:cNvSpPr>
            <a:spLocks noGrp="1"/>
          </p:cNvSpPr>
          <p:nvPr>
            <p:ph idx="1"/>
          </p:nvPr>
        </p:nvSpPr>
        <p:spPr/>
        <p:txBody>
          <a:bodyPr/>
          <a:lstStyle/>
          <a:p>
            <a:r>
              <a:rPr lang="zh-CN" altLang="en-US" dirty="0"/>
              <a:t>求区间所有子区间的绝对众数的和</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467903"/>
            <a:ext cx="8518752" cy="1673728"/>
          </a:xfrm>
          <a:prstGeom prst="rect">
            <a:avLst/>
          </a:prstGeom>
        </p:spPr>
      </p:pic>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547511"/>
            <a:ext cx="8430491" cy="5310489"/>
          </a:xfrm>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10515600" cy="2871184"/>
          </a:xfrm>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Luogu7811 [JRKSJ R2] </a:t>
            </a:r>
            <a:r>
              <a:rPr lang="zh-CN" altLang="en-US" dirty="0"/>
              <a:t>你的名字。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TEST_104</a:t>
            </a:r>
            <a:endParaRPr lang="zh-CN" altLang="en-US" dirty="0"/>
          </a:p>
        </p:txBody>
      </p:sp>
      <p:sp>
        <p:nvSpPr>
          <p:cNvPr id="4" name="内容占位符 3"/>
          <p:cNvSpPr>
            <a:spLocks noGrp="1"/>
          </p:cNvSpPr>
          <p:nvPr>
            <p:ph idx="1"/>
          </p:nvPr>
        </p:nvSpPr>
        <p:spPr/>
        <p:txBody>
          <a:bodyPr/>
          <a:lstStyle/>
          <a:p>
            <a:endParaRPr lang="zh-CN" altLang="en-US"/>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LuoguP7446 [Ynoi2007] </a:t>
            </a:r>
            <a:r>
              <a:rPr lang="en-US" altLang="zh-CN" dirty="0" err="1"/>
              <a:t>rfplca</a:t>
            </a:r>
            <a:endParaRPr lang="zh-CN" altLang="en-US" dirty="0"/>
          </a:p>
        </p:txBody>
      </p:sp>
      <p:pic>
        <p:nvPicPr>
          <p:cNvPr id="9" name="内容占位符 8"/>
          <p:cNvPicPr>
            <a:picLocks noGrp="1" noChangeAspect="1"/>
          </p:cNvPicPr>
          <p:nvPr>
            <p:ph idx="1"/>
          </p:nvPr>
        </p:nvPicPr>
        <p:blipFill>
          <a:blip r:embed="rId1"/>
          <a:stretch>
            <a:fillRect/>
          </a:stretch>
        </p:blipFill>
        <p:spPr>
          <a:xfrm>
            <a:off x="838200" y="3562053"/>
            <a:ext cx="8663727" cy="381204"/>
          </a:xfrm>
        </p:spPr>
      </p:pic>
      <p:pic>
        <p:nvPicPr>
          <p:cNvPr id="7" name="图片 6"/>
          <p:cNvPicPr>
            <a:picLocks noChangeAspect="1"/>
          </p:cNvPicPr>
          <p:nvPr/>
        </p:nvPicPr>
        <p:blipFill>
          <a:blip r:embed="rId2"/>
          <a:stretch>
            <a:fillRect/>
          </a:stretch>
        </p:blipFill>
        <p:spPr>
          <a:xfrm>
            <a:off x="838200" y="1690688"/>
            <a:ext cx="8756140" cy="1871365"/>
          </a:xfrm>
          <a:prstGeom prst="rect">
            <a:avLst/>
          </a:prstGeom>
        </p:spPr>
      </p:pic>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a:t>
            </a:r>
            <a:r>
              <a:rPr lang="en-US" altLang="zh-CN" dirty="0" err="1"/>
              <a:t>sqrtn</a:t>
            </a:r>
            <a:r>
              <a:rPr lang="zh-CN" altLang="en-US" dirty="0"/>
              <a:t>为块大小对序列分块，对每个点</a:t>
            </a:r>
            <a:r>
              <a:rPr lang="en-US" altLang="zh-CN" dirty="0" err="1"/>
              <a:t>i</a:t>
            </a:r>
            <a:r>
              <a:rPr lang="zh-CN" altLang="en-US" dirty="0"/>
              <a:t>，维护</a:t>
            </a:r>
            <a:r>
              <a:rPr lang="en-US" altLang="zh-CN" dirty="0"/>
              <a:t>f[</a:t>
            </a:r>
            <a:r>
              <a:rPr lang="en-US" altLang="zh-CN" dirty="0" err="1"/>
              <a:t>i</a:t>
            </a:r>
            <a:r>
              <a:rPr lang="en-US" altLang="zh-CN" dirty="0"/>
              <a:t>]</a:t>
            </a:r>
            <a:r>
              <a:rPr lang="zh-CN" altLang="en-US" dirty="0"/>
              <a:t>表示</a:t>
            </a:r>
            <a:r>
              <a:rPr lang="en-US" altLang="zh-CN" dirty="0" err="1"/>
              <a:t>i</a:t>
            </a:r>
            <a:r>
              <a:rPr lang="zh-CN" altLang="en-US" dirty="0"/>
              <a:t>跳父亲，第一个跳到的块外节点</a:t>
            </a:r>
            <a:endParaRPr lang="en-US" altLang="zh-CN" dirty="0"/>
          </a:p>
          <a:p>
            <a:r>
              <a:rPr lang="zh-CN" altLang="en-US" dirty="0"/>
              <a:t>可以发现，如果一个块被作为整块修改了</a:t>
            </a:r>
            <a:r>
              <a:rPr lang="en-US" altLang="zh-CN" dirty="0" err="1"/>
              <a:t>sqrtn</a:t>
            </a:r>
            <a:r>
              <a:rPr lang="zh-CN" altLang="en-US" dirty="0"/>
              <a:t>次，则这个块中每个元素</a:t>
            </a:r>
            <a:r>
              <a:rPr lang="en-US" altLang="zh-CN" dirty="0" err="1"/>
              <a:t>i</a:t>
            </a:r>
            <a:r>
              <a:rPr lang="zh-CN" altLang="en-US" dirty="0"/>
              <a:t>，其</a:t>
            </a:r>
            <a:r>
              <a:rPr lang="en-US" altLang="zh-CN" dirty="0"/>
              <a:t>f[</a:t>
            </a:r>
            <a:r>
              <a:rPr lang="en-US" altLang="zh-CN" dirty="0" err="1"/>
              <a:t>i</a:t>
            </a:r>
            <a:r>
              <a:rPr lang="en-US" altLang="zh-CN" dirty="0"/>
              <a:t>]=fa[</a:t>
            </a:r>
            <a:r>
              <a:rPr lang="en-US" altLang="zh-CN" dirty="0" err="1"/>
              <a:t>i</a:t>
            </a:r>
            <a:r>
              <a:rPr lang="en-US" altLang="zh-CN" dirty="0"/>
              <a:t>]</a:t>
            </a:r>
            <a:r>
              <a:rPr lang="zh-CN" altLang="en-US" dirty="0"/>
              <a:t>，之后对</a:t>
            </a:r>
            <a:r>
              <a:rPr lang="en-US" altLang="zh-CN" dirty="0"/>
              <a:t>f</a:t>
            </a:r>
            <a:r>
              <a:rPr lang="zh-CN" altLang="en-US" dirty="0"/>
              <a:t>的修改可以直接通过打标记实现</a:t>
            </a:r>
            <a:endParaRPr lang="en-US" altLang="zh-CN" dirty="0"/>
          </a:p>
          <a:p>
            <a:r>
              <a:rPr lang="zh-CN" altLang="en-US" dirty="0"/>
              <a:t>零散块中的</a:t>
            </a:r>
            <a:r>
              <a:rPr lang="en-US" altLang="zh-CN" dirty="0"/>
              <a:t>f</a:t>
            </a:r>
            <a:r>
              <a:rPr lang="zh-CN" altLang="en-US" dirty="0"/>
              <a:t>直接</a:t>
            </a:r>
            <a:r>
              <a:rPr lang="en-US" altLang="zh-CN" dirty="0"/>
              <a:t>O(</a:t>
            </a:r>
            <a:r>
              <a:rPr lang="en-US" altLang="zh-CN" dirty="0" err="1"/>
              <a:t>sqrtn</a:t>
            </a:r>
            <a:r>
              <a:rPr lang="en-US" altLang="zh-CN" dirty="0"/>
              <a:t>)</a:t>
            </a:r>
            <a:r>
              <a:rPr lang="zh-CN" altLang="en-US" dirty="0"/>
              <a:t>从左往右重构即可</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a:p>
            <a:endParaRPr lang="zh-CN" altLang="en-US"/>
          </a:p>
          <a:p>
            <a:endParaRPr lang="zh-CN" altLang="en-US"/>
          </a:p>
        </p:txBody>
      </p:sp>
      <p:graphicFrame>
        <p:nvGraphicFramePr>
          <p:cNvPr id="4" name="对象 3"/>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spid="_x0000_s5160" name="" r:id="rId1" imgW="8953500" imgH="1638300" progId="PBrush">
                  <p:embed/>
                </p:oleObj>
              </mc:Choice>
              <mc:Fallback>
                <p:oleObj name="" r:id="rId1" imgW="8953500" imgH="1638300" progId="PBrush">
                  <p:embed/>
                  <p:pic>
                    <p:nvPicPr>
                      <p:cNvPr id="0" name="图片 4" descr="image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spid="_x0000_s5161" name="" r:id="rId3" imgW="9010650" imgH="1762125" progId="Paint.Picture">
                  <p:embed/>
                </p:oleObj>
              </mc:Choice>
              <mc:Fallback>
                <p:oleObj name="" r:id="rId3" imgW="9010650" imgH="1762125" progId="Paint.Picture">
                  <p:embed/>
                  <p:pic>
                    <p:nvPicPr>
                      <p:cNvPr id="0" name="图片 6" descr="image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a:t>
            </a:r>
            <a:r>
              <a:rPr lang="en-US" altLang="zh-CN" dirty="0" err="1"/>
              <a:t>x,y</a:t>
            </a:r>
            <a:r>
              <a:rPr lang="zh-CN" altLang="en-US" dirty="0"/>
              <a:t>的</a:t>
            </a:r>
            <a:r>
              <a:rPr lang="en-US" altLang="zh-CN" dirty="0"/>
              <a:t>LCA</a:t>
            </a:r>
            <a:r>
              <a:rPr lang="zh-CN" altLang="en-US" dirty="0"/>
              <a:t>时，类似树链剖分跳重链</a:t>
            </a:r>
            <a:endParaRPr lang="en-US" altLang="zh-CN" dirty="0"/>
          </a:p>
          <a:p>
            <a:r>
              <a:rPr lang="zh-CN" altLang="en-US" dirty="0"/>
              <a:t>若当前</a:t>
            </a:r>
            <a:r>
              <a:rPr lang="en-US" altLang="zh-CN" dirty="0" err="1"/>
              <a:t>x,y</a:t>
            </a:r>
            <a:r>
              <a:rPr lang="zh-CN" altLang="en-US" dirty="0"/>
              <a:t>不在同一个块中，设</a:t>
            </a:r>
            <a:r>
              <a:rPr lang="en-US" altLang="zh-CN" dirty="0"/>
              <a:t>f[x]&lt;f[y]</a:t>
            </a:r>
            <a:r>
              <a:rPr lang="zh-CN" altLang="en-US" dirty="0"/>
              <a:t>，则</a:t>
            </a:r>
            <a:r>
              <a:rPr lang="en-US" altLang="zh-CN" dirty="0"/>
              <a:t>y=f[y]</a:t>
            </a:r>
            <a:endParaRPr lang="en-US" altLang="zh-CN" dirty="0"/>
          </a:p>
          <a:p>
            <a:r>
              <a:rPr lang="zh-CN" altLang="en-US" dirty="0"/>
              <a:t>若当前</a:t>
            </a:r>
            <a:r>
              <a:rPr lang="en-US" altLang="zh-CN" dirty="0" err="1"/>
              <a:t>x,y</a:t>
            </a:r>
            <a:r>
              <a:rPr lang="zh-CN" altLang="en-US" dirty="0"/>
              <a:t>在同一个块中：</a:t>
            </a:r>
            <a:endParaRPr lang="en-US" altLang="zh-CN" dirty="0"/>
          </a:p>
          <a:p>
            <a:r>
              <a:rPr lang="en-US" altLang="zh-CN" dirty="0"/>
              <a:t>1. x!=y</a:t>
            </a:r>
            <a:r>
              <a:rPr lang="zh-CN" altLang="en-US" dirty="0"/>
              <a:t>，则在这之前的过程中没有错过二者的</a:t>
            </a:r>
            <a:r>
              <a:rPr lang="en-US" altLang="zh-CN" dirty="0"/>
              <a:t>LCA</a:t>
            </a:r>
            <a:r>
              <a:rPr lang="zh-CN" altLang="en-US" dirty="0"/>
              <a:t>，继续</a:t>
            </a:r>
            <a:r>
              <a:rPr lang="en-US" altLang="zh-CN" dirty="0"/>
              <a:t>x=f[x],y=f[y]</a:t>
            </a:r>
            <a:endParaRPr lang="en-US" altLang="zh-CN" dirty="0"/>
          </a:p>
          <a:p>
            <a:r>
              <a:rPr lang="en-US" altLang="zh-CN" dirty="0"/>
              <a:t>2. x=y</a:t>
            </a:r>
            <a:r>
              <a:rPr lang="zh-CN" altLang="en-US" dirty="0"/>
              <a:t>，则之前的过程中可能错过二者的</a:t>
            </a:r>
            <a:r>
              <a:rPr lang="en-US" altLang="zh-CN" dirty="0"/>
              <a:t>LCA</a:t>
            </a:r>
            <a:r>
              <a:rPr lang="zh-CN" altLang="en-US" dirty="0"/>
              <a:t>，找到现在的</a:t>
            </a:r>
            <a:r>
              <a:rPr lang="en-US" altLang="zh-CN" dirty="0"/>
              <a:t>x</a:t>
            </a:r>
            <a:r>
              <a:rPr lang="zh-CN" altLang="en-US" dirty="0"/>
              <a:t>和</a:t>
            </a:r>
            <a:r>
              <a:rPr lang="en-US" altLang="zh-CN" dirty="0"/>
              <a:t>y</a:t>
            </a:r>
            <a:r>
              <a:rPr lang="zh-CN" altLang="en-US" dirty="0"/>
              <a:t>上一次跳块的位置，从该位置开始暴力跳</a:t>
            </a:r>
            <a:r>
              <a:rPr lang="en-US" altLang="zh-CN" dirty="0"/>
              <a:t>O(</a:t>
            </a:r>
            <a:r>
              <a:rPr lang="en-US" altLang="zh-CN" dirty="0" err="1"/>
              <a:t>sqrtn</a:t>
            </a:r>
            <a:r>
              <a:rPr lang="en-US" altLang="zh-CN" dirty="0"/>
              <a:t>)</a:t>
            </a:r>
            <a:r>
              <a:rPr lang="zh-CN" altLang="en-US" dirty="0"/>
              <a:t>次可以找到</a:t>
            </a:r>
            <a:r>
              <a:rPr lang="en-US" altLang="zh-CN" dirty="0"/>
              <a:t>LCA</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en-US" altLang="zh-CN"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Luogu7125 [Ynoi2008] </a:t>
            </a:r>
            <a:r>
              <a:rPr lang="en-US" altLang="zh-CN" dirty="0" err="1"/>
              <a:t>rsmemq</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015514" cy="1325563"/>
          </a:xfrm>
        </p:spPr>
      </p:pic>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endParaRPr lang="zh-CN" altLang="en-US" dirty="0"/>
          </a:p>
        </p:txBody>
      </p:sp>
      <p:sp>
        <p:nvSpPr>
          <p:cNvPr id="3" name="内容占位符 2"/>
          <p:cNvSpPr>
            <a:spLocks noGrp="1"/>
          </p:cNvSpPr>
          <p:nvPr>
            <p:ph idx="1"/>
          </p:nvPr>
        </p:nvSpPr>
        <p:spPr/>
        <p:txBody>
          <a:bodyPr/>
          <a:lstStyle/>
          <a:p>
            <a:r>
              <a:rPr lang="zh-CN" altLang="en-US" dirty="0"/>
              <a:t>定义“可行区间”为一个长度为奇数的区间</a:t>
            </a:r>
            <a:r>
              <a:rPr lang="en-US" altLang="zh-CN" dirty="0"/>
              <a:t>[</a:t>
            </a:r>
            <a:r>
              <a:rPr lang="en-US" altLang="zh-CN" dirty="0" err="1"/>
              <a:t>l,r</a:t>
            </a:r>
            <a:r>
              <a:rPr lang="en-US" altLang="zh-CN" dirty="0"/>
              <a:t>]</a:t>
            </a:r>
            <a:r>
              <a:rPr lang="zh-CN" altLang="en-US" dirty="0"/>
              <a:t>，满足</a:t>
            </a:r>
            <a:r>
              <a:rPr lang="en-US" altLang="zh-CN" dirty="0"/>
              <a:t>(</a:t>
            </a:r>
            <a:r>
              <a:rPr lang="en-US" altLang="zh-CN" dirty="0" err="1"/>
              <a:t>l+r</a:t>
            </a:r>
            <a:r>
              <a:rPr lang="en-US" altLang="zh-CN" dirty="0"/>
              <a:t>)/2</a:t>
            </a:r>
            <a:r>
              <a:rPr lang="zh-CN" altLang="en-US" dirty="0"/>
              <a:t>为</a:t>
            </a:r>
            <a:r>
              <a:rPr lang="en-US" altLang="zh-CN" dirty="0"/>
              <a:t>[</a:t>
            </a:r>
            <a:r>
              <a:rPr lang="en-US" altLang="zh-CN" dirty="0" err="1"/>
              <a:t>l,r</a:t>
            </a:r>
            <a:r>
              <a:rPr lang="en-US" altLang="zh-CN" dirty="0"/>
              <a:t>]</a:t>
            </a:r>
            <a:r>
              <a:rPr lang="zh-CN" altLang="en-US" dirty="0"/>
              <a:t>的众数</a:t>
            </a:r>
            <a:endParaRPr lang="en-US" altLang="zh-CN" dirty="0"/>
          </a:p>
          <a:p>
            <a:r>
              <a:rPr lang="zh-CN" altLang="en-US" dirty="0"/>
              <a:t>以一个位置</a:t>
            </a:r>
            <a:r>
              <a:rPr lang="en-US" altLang="zh-CN" dirty="0"/>
              <a:t>x</a:t>
            </a:r>
            <a:r>
              <a:rPr lang="zh-CN" altLang="en-US" dirty="0"/>
              <a:t>为中心，假设有</a:t>
            </a:r>
            <a:r>
              <a:rPr lang="en-US" altLang="zh-CN" dirty="0"/>
              <a:t>y</a:t>
            </a:r>
            <a:r>
              <a:rPr lang="zh-CN" altLang="en-US" dirty="0"/>
              <a:t>个</a:t>
            </a:r>
            <a:r>
              <a:rPr lang="en-US" altLang="zh-CN" dirty="0" err="1"/>
              <a:t>i</a:t>
            </a:r>
            <a:r>
              <a:rPr lang="zh-CN" altLang="en-US" dirty="0"/>
              <a:t>满足</a:t>
            </a:r>
            <a:r>
              <a:rPr lang="en-US" altLang="zh-CN" dirty="0"/>
              <a:t>a[</a:t>
            </a:r>
            <a:r>
              <a:rPr lang="en-US" altLang="zh-CN" dirty="0" err="1"/>
              <a:t>i</a:t>
            </a:r>
            <a:r>
              <a:rPr lang="en-US" altLang="zh-CN" dirty="0"/>
              <a:t>]==x</a:t>
            </a:r>
            <a:r>
              <a:rPr lang="zh-CN" altLang="en-US" dirty="0"/>
              <a:t>，则最多有</a:t>
            </a:r>
            <a:r>
              <a:rPr lang="en-US" altLang="zh-CN" dirty="0"/>
              <a:t>y</a:t>
            </a:r>
            <a:r>
              <a:rPr lang="zh-CN" altLang="en-US" dirty="0"/>
              <a:t>段极长的区间</a:t>
            </a:r>
            <a:r>
              <a:rPr lang="en-US" altLang="zh-CN" dirty="0"/>
              <a:t>[</a:t>
            </a:r>
            <a:r>
              <a:rPr lang="en-US" altLang="zh-CN" dirty="0" err="1"/>
              <a:t>l_j,r_j</a:t>
            </a:r>
            <a:r>
              <a:rPr lang="en-US" altLang="zh-CN" dirty="0"/>
              <a:t>]</a:t>
            </a:r>
            <a:r>
              <a:rPr lang="zh-CN" altLang="en-US" dirty="0"/>
              <a:t>满足对任意</a:t>
            </a:r>
            <a:r>
              <a:rPr lang="en-US" altLang="zh-CN" dirty="0"/>
              <a:t>k</a:t>
            </a:r>
            <a:r>
              <a:rPr lang="zh-CN" altLang="en-US" dirty="0"/>
              <a:t>在</a:t>
            </a:r>
            <a:r>
              <a:rPr lang="en-US" altLang="zh-CN" dirty="0"/>
              <a:t>[</a:t>
            </a:r>
            <a:r>
              <a:rPr lang="en-US" altLang="zh-CN" dirty="0" err="1"/>
              <a:t>l_j,r_j</a:t>
            </a:r>
            <a:r>
              <a:rPr lang="en-US" altLang="zh-CN" dirty="0"/>
              <a:t>]</a:t>
            </a:r>
            <a:r>
              <a:rPr lang="zh-CN" altLang="en-US" dirty="0"/>
              <a:t>中，</a:t>
            </a:r>
            <a:r>
              <a:rPr lang="en-US" altLang="zh-CN" dirty="0"/>
              <a:t>[</a:t>
            </a:r>
            <a:r>
              <a:rPr lang="en-US" altLang="zh-CN" dirty="0" err="1"/>
              <a:t>x-k,x+k</a:t>
            </a:r>
            <a:r>
              <a:rPr lang="en-US" altLang="zh-CN" dirty="0"/>
              <a:t>]</a:t>
            </a:r>
            <a:r>
              <a:rPr lang="zh-CN" altLang="en-US" dirty="0"/>
              <a:t>是可行区间</a:t>
            </a:r>
            <a:endParaRPr lang="en-US" altLang="zh-CN" dirty="0"/>
          </a:p>
          <a:p>
            <a:endParaRPr lang="zh-CN" altLang="en-US"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a:t>
            </a:r>
            <a:endParaRPr lang="zh-CN" altLang="en-US" dirty="0"/>
          </a:p>
        </p:txBody>
      </p:sp>
      <p:sp>
        <p:nvSpPr>
          <p:cNvPr id="3" name="内容占位符 2"/>
          <p:cNvSpPr>
            <a:spLocks noGrp="1"/>
          </p:cNvSpPr>
          <p:nvPr>
            <p:ph idx="1"/>
          </p:nvPr>
        </p:nvSpPr>
        <p:spPr/>
        <p:txBody>
          <a:bodyPr/>
          <a:lstStyle/>
          <a:p>
            <a:r>
              <a:rPr lang="zh-CN" altLang="en-US" dirty="0"/>
              <a:t>考虑从中心开始向外拓展，当前从</a:t>
            </a:r>
            <a:r>
              <a:rPr lang="en-US" altLang="zh-CN" dirty="0"/>
              <a:t>[x-(i-1),x+(i-1)]</a:t>
            </a:r>
            <a:r>
              <a:rPr lang="zh-CN" altLang="en-US" dirty="0"/>
              <a:t>拓展至</a:t>
            </a:r>
            <a:r>
              <a:rPr lang="en-US" altLang="zh-CN" dirty="0"/>
              <a:t>[</a:t>
            </a:r>
            <a:r>
              <a:rPr lang="en-US" altLang="zh-CN" dirty="0" err="1"/>
              <a:t>x-i,x+i</a:t>
            </a:r>
            <a:r>
              <a:rPr lang="en-US" altLang="zh-CN" dirty="0"/>
              <a:t>]</a:t>
            </a:r>
            <a:endParaRPr lang="en-US" altLang="zh-CN" dirty="0"/>
          </a:p>
          <a:p>
            <a:r>
              <a:rPr lang="zh-CN" altLang="en-US" dirty="0"/>
              <a:t>若</a:t>
            </a:r>
            <a:r>
              <a:rPr lang="en-US" altLang="zh-CN" dirty="0"/>
              <a:t>a[x-</a:t>
            </a:r>
            <a:r>
              <a:rPr lang="en-US" altLang="zh-CN" dirty="0" err="1"/>
              <a:t>i</a:t>
            </a:r>
            <a:r>
              <a:rPr lang="en-US" altLang="zh-CN" dirty="0"/>
              <a:t>]</a:t>
            </a:r>
            <a:r>
              <a:rPr lang="zh-CN" altLang="en-US" dirty="0"/>
              <a:t>与</a:t>
            </a:r>
            <a:r>
              <a:rPr lang="en-US" altLang="zh-CN" dirty="0"/>
              <a:t>a[</a:t>
            </a:r>
            <a:r>
              <a:rPr lang="en-US" altLang="zh-CN" dirty="0" err="1"/>
              <a:t>x+i</a:t>
            </a:r>
            <a:r>
              <a:rPr lang="en-US" altLang="zh-CN" dirty="0"/>
              <a:t>]</a:t>
            </a:r>
            <a:r>
              <a:rPr lang="zh-CN" altLang="en-US" dirty="0"/>
              <a:t>均不为</a:t>
            </a:r>
            <a:r>
              <a:rPr lang="en-US" altLang="zh-CN" dirty="0"/>
              <a:t>x</a:t>
            </a:r>
            <a:r>
              <a:rPr lang="zh-CN" altLang="en-US" dirty="0"/>
              <a:t>，且</a:t>
            </a:r>
            <a:r>
              <a:rPr lang="en-US" altLang="zh-CN" dirty="0"/>
              <a:t>[x-(i-1),x+(i-1)]</a:t>
            </a:r>
            <a:r>
              <a:rPr lang="zh-CN" altLang="en-US" dirty="0"/>
              <a:t>不是可行区间，则</a:t>
            </a:r>
            <a:r>
              <a:rPr lang="en-US" altLang="zh-CN" dirty="0"/>
              <a:t>[</a:t>
            </a:r>
            <a:r>
              <a:rPr lang="en-US" altLang="zh-CN" dirty="0" err="1"/>
              <a:t>x-i,x+i</a:t>
            </a:r>
            <a:r>
              <a:rPr lang="en-US" altLang="zh-CN" dirty="0"/>
              <a:t>]</a:t>
            </a:r>
            <a:r>
              <a:rPr lang="zh-CN" altLang="en-US" dirty="0"/>
              <a:t>一定不是可行区间</a:t>
            </a:r>
            <a:endParaRPr lang="en-US" altLang="zh-CN" dirty="0"/>
          </a:p>
          <a:p>
            <a:r>
              <a:rPr lang="zh-CN" altLang="en-US" dirty="0"/>
              <a:t>所以对</a:t>
            </a:r>
            <a:r>
              <a:rPr lang="en-US" altLang="zh-CN" dirty="0"/>
              <a:t>x</a:t>
            </a:r>
            <a:r>
              <a:rPr lang="zh-CN" altLang="en-US" dirty="0"/>
              <a:t>，将所有</a:t>
            </a:r>
            <a:r>
              <a:rPr lang="en-US" altLang="zh-CN" dirty="0"/>
              <a:t>a[</a:t>
            </a:r>
            <a:r>
              <a:rPr lang="en-US" altLang="zh-CN" dirty="0" err="1"/>
              <a:t>i</a:t>
            </a:r>
            <a:r>
              <a:rPr lang="en-US" altLang="zh-CN" dirty="0"/>
              <a:t>]==x</a:t>
            </a:r>
            <a:r>
              <a:rPr lang="zh-CN" altLang="en-US" dirty="0"/>
              <a:t>的</a:t>
            </a:r>
            <a:r>
              <a:rPr lang="en-US" altLang="zh-CN" dirty="0" err="1"/>
              <a:t>i</a:t>
            </a:r>
            <a:r>
              <a:rPr lang="zh-CN" altLang="en-US" dirty="0"/>
              <a:t>变换为</a:t>
            </a:r>
            <a:r>
              <a:rPr lang="en-US" altLang="zh-CN" dirty="0"/>
              <a:t>|x-</a:t>
            </a:r>
            <a:r>
              <a:rPr lang="en-US" altLang="zh-CN" dirty="0" err="1"/>
              <a:t>i</a:t>
            </a:r>
            <a:r>
              <a:rPr lang="en-US" altLang="zh-CN" dirty="0"/>
              <a:t>|</a:t>
            </a:r>
            <a:r>
              <a:rPr lang="zh-CN" altLang="en-US" dirty="0"/>
              <a:t>后排序为一个数组</a:t>
            </a:r>
            <a:r>
              <a:rPr lang="en-US" altLang="zh-CN" dirty="0"/>
              <a:t>b</a:t>
            </a:r>
            <a:r>
              <a:rPr lang="zh-CN" altLang="en-US" dirty="0"/>
              <a:t>，在相邻两个元素</a:t>
            </a:r>
            <a:r>
              <a:rPr lang="en-US" altLang="zh-CN" dirty="0" err="1"/>
              <a:t>b_j</a:t>
            </a:r>
            <a:r>
              <a:rPr lang="zh-CN" altLang="en-US" dirty="0"/>
              <a:t>与</a:t>
            </a:r>
            <a:r>
              <a:rPr lang="en-US" altLang="zh-CN" dirty="0"/>
              <a:t>b_{j+1}</a:t>
            </a:r>
            <a:r>
              <a:rPr lang="zh-CN" altLang="en-US" dirty="0"/>
              <a:t>之间只可能有一个</a:t>
            </a:r>
            <a:r>
              <a:rPr lang="en-US" altLang="zh-CN" dirty="0"/>
              <a:t>k</a:t>
            </a:r>
            <a:r>
              <a:rPr lang="zh-CN" altLang="en-US" dirty="0"/>
              <a:t>满足</a:t>
            </a:r>
            <a:r>
              <a:rPr lang="en-US" altLang="zh-CN" dirty="0"/>
              <a:t>[</a:t>
            </a:r>
            <a:r>
              <a:rPr lang="en-US" altLang="zh-CN" dirty="0" err="1"/>
              <a:t>x-k,x+k</a:t>
            </a:r>
            <a:r>
              <a:rPr lang="en-US" altLang="zh-CN" dirty="0"/>
              <a:t>]</a:t>
            </a:r>
            <a:r>
              <a:rPr lang="zh-CN" altLang="en-US" dirty="0"/>
              <a:t>是可行区间，</a:t>
            </a:r>
            <a:r>
              <a:rPr lang="en-US" altLang="zh-CN" dirty="0"/>
              <a:t>[x-(k+1),x+(k+1)]</a:t>
            </a:r>
            <a:r>
              <a:rPr lang="zh-CN" altLang="en-US" dirty="0"/>
              <a:t>不为可行区间</a:t>
            </a:r>
            <a:endParaRPr lang="en-US" altLang="zh-CN"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endParaRPr lang="zh-CN" altLang="en-US" dirty="0"/>
          </a:p>
        </p:txBody>
      </p:sp>
      <p:sp>
        <p:nvSpPr>
          <p:cNvPr id="3" name="内容占位符 2"/>
          <p:cNvSpPr>
            <a:spLocks noGrp="1"/>
          </p:cNvSpPr>
          <p:nvPr>
            <p:ph idx="1"/>
          </p:nvPr>
        </p:nvSpPr>
        <p:spPr/>
        <p:txBody>
          <a:bodyPr/>
          <a:lstStyle/>
          <a:p>
            <a:r>
              <a:rPr lang="zh-CN" altLang="en-US" dirty="0"/>
              <a:t>以一个位置</a:t>
            </a:r>
            <a:r>
              <a:rPr lang="en-US" altLang="zh-CN" dirty="0"/>
              <a:t>x</a:t>
            </a:r>
            <a:r>
              <a:rPr lang="zh-CN" altLang="en-US" dirty="0"/>
              <a:t>为中心，假设有</a:t>
            </a:r>
            <a:r>
              <a:rPr lang="en-US" altLang="zh-CN" dirty="0"/>
              <a:t>y</a:t>
            </a:r>
            <a:r>
              <a:rPr lang="zh-CN" altLang="en-US" dirty="0"/>
              <a:t>个</a:t>
            </a:r>
            <a:r>
              <a:rPr lang="en-US" altLang="zh-CN" dirty="0" err="1"/>
              <a:t>i</a:t>
            </a:r>
            <a:r>
              <a:rPr lang="zh-CN" altLang="en-US" dirty="0"/>
              <a:t>满足</a:t>
            </a:r>
            <a:r>
              <a:rPr lang="en-US" altLang="zh-CN" dirty="0"/>
              <a:t>a[</a:t>
            </a:r>
            <a:r>
              <a:rPr lang="en-US" altLang="zh-CN" dirty="0" err="1"/>
              <a:t>i</a:t>
            </a:r>
            <a:r>
              <a:rPr lang="en-US" altLang="zh-CN" dirty="0"/>
              <a:t>]==x</a:t>
            </a:r>
            <a:r>
              <a:rPr lang="zh-CN" altLang="en-US" dirty="0"/>
              <a:t>，则最多有</a:t>
            </a:r>
            <a:r>
              <a:rPr lang="en-US" altLang="zh-CN" dirty="0"/>
              <a:t>y</a:t>
            </a:r>
            <a:r>
              <a:rPr lang="zh-CN" altLang="en-US" dirty="0"/>
              <a:t>段极长的可行区间</a:t>
            </a:r>
            <a:r>
              <a:rPr lang="en-US" altLang="zh-CN" dirty="0"/>
              <a:t>[</a:t>
            </a:r>
            <a:r>
              <a:rPr lang="en-US" altLang="zh-CN" dirty="0" err="1"/>
              <a:t>l_j,r_j</a:t>
            </a:r>
            <a:r>
              <a:rPr lang="en-US" altLang="zh-CN" dirty="0"/>
              <a:t>]</a:t>
            </a:r>
            <a:r>
              <a:rPr lang="zh-CN" altLang="en-US" dirty="0"/>
              <a:t>满足对任意</a:t>
            </a:r>
            <a:r>
              <a:rPr lang="en-US" altLang="zh-CN" dirty="0"/>
              <a:t>k</a:t>
            </a:r>
            <a:r>
              <a:rPr lang="zh-CN" altLang="en-US" dirty="0"/>
              <a:t>在</a:t>
            </a:r>
            <a:r>
              <a:rPr lang="en-US" altLang="zh-CN" dirty="0"/>
              <a:t>[</a:t>
            </a:r>
            <a:r>
              <a:rPr lang="en-US" altLang="zh-CN" dirty="0" err="1"/>
              <a:t>l_j,r_j</a:t>
            </a:r>
            <a:r>
              <a:rPr lang="en-US" altLang="zh-CN" dirty="0"/>
              <a:t>]</a:t>
            </a:r>
            <a:r>
              <a:rPr lang="zh-CN" altLang="en-US" dirty="0"/>
              <a:t>中，</a:t>
            </a:r>
            <a:r>
              <a:rPr lang="en-US" altLang="zh-CN" dirty="0"/>
              <a:t>[</a:t>
            </a:r>
            <a:r>
              <a:rPr lang="en-US" altLang="zh-CN" dirty="0" err="1"/>
              <a:t>x-k,x+k</a:t>
            </a:r>
            <a:r>
              <a:rPr lang="en-US" altLang="zh-CN" dirty="0"/>
              <a:t>]</a:t>
            </a:r>
            <a:r>
              <a:rPr lang="zh-CN" altLang="en-US" dirty="0"/>
              <a:t>是可行区间</a:t>
            </a:r>
            <a:endParaRPr lang="en-US" altLang="zh-CN" dirty="0"/>
          </a:p>
          <a:p>
            <a:r>
              <a:rPr lang="zh-CN" altLang="en-US" dirty="0"/>
              <a:t>所有值的出现次数和为</a:t>
            </a:r>
            <a:r>
              <a:rPr lang="en-US" altLang="zh-CN" dirty="0"/>
              <a:t>n</a:t>
            </a:r>
            <a:r>
              <a:rPr lang="zh-CN" altLang="en-US" dirty="0"/>
              <a:t>，故最多有</a:t>
            </a:r>
            <a:r>
              <a:rPr lang="en-US" altLang="zh-CN" dirty="0"/>
              <a:t>n</a:t>
            </a:r>
            <a:r>
              <a:rPr lang="zh-CN" altLang="en-US" dirty="0"/>
              <a:t>段极长的可行区间</a:t>
            </a:r>
            <a:endParaRPr lang="en-US" altLang="zh-CN"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第一部分</a:t>
            </a:r>
            <a:endParaRPr lang="zh-CN" altLang="en-US" dirty="0"/>
          </a:p>
        </p:txBody>
      </p:sp>
      <p:sp>
        <p:nvSpPr>
          <p:cNvPr id="3" name="内容占位符 2"/>
          <p:cNvSpPr>
            <a:spLocks noGrp="1"/>
          </p:cNvSpPr>
          <p:nvPr>
            <p:ph idx="1"/>
          </p:nvPr>
        </p:nvSpPr>
        <p:spPr/>
        <p:txBody>
          <a:bodyPr/>
          <a:lstStyle/>
          <a:p>
            <a:r>
              <a:rPr lang="zh-CN" altLang="en-US" dirty="0"/>
              <a:t>如何计算出所有可行的区间？</a:t>
            </a:r>
            <a:endParaRPr lang="en-US" altLang="zh-CN" dirty="0"/>
          </a:p>
          <a:p>
            <a:r>
              <a:rPr lang="zh-CN" altLang="en-US" dirty="0"/>
              <a:t>已知有三种</a:t>
            </a:r>
            <a:r>
              <a:rPr lang="en-US" altLang="zh-CN" dirty="0"/>
              <a:t>O(</a:t>
            </a:r>
            <a:r>
              <a:rPr lang="en-US" altLang="zh-CN" dirty="0" err="1"/>
              <a:t>nsqrtn</a:t>
            </a:r>
            <a:r>
              <a:rPr lang="en-US" altLang="zh-CN" dirty="0"/>
              <a:t>)</a:t>
            </a:r>
            <a:r>
              <a:rPr lang="zh-CN" altLang="en-US" dirty="0"/>
              <a:t>的算法，这里讲解一种常数最好而且最简单的</a:t>
            </a:r>
            <a:endParaRPr lang="en-US" altLang="zh-CN" dirty="0"/>
          </a:p>
          <a:p>
            <a:r>
              <a:rPr lang="zh-CN" altLang="en-US" dirty="0"/>
              <a:t>考虑对每个值出现次数进行根号分治</a:t>
            </a:r>
            <a:endParaRPr lang="en-US" altLang="zh-CN" dirty="0"/>
          </a:p>
          <a:p>
            <a:r>
              <a:rPr lang="zh-CN" altLang="en-US" dirty="0"/>
              <a:t>如果一个值</a:t>
            </a:r>
            <a:r>
              <a:rPr lang="en-US" altLang="zh-CN" dirty="0"/>
              <a:t>x</a:t>
            </a:r>
            <a:r>
              <a:rPr lang="zh-CN" altLang="en-US" dirty="0"/>
              <a:t>出现次数</a:t>
            </a:r>
            <a:r>
              <a:rPr lang="en-US" altLang="zh-CN" dirty="0"/>
              <a:t>&gt;</a:t>
            </a:r>
            <a:r>
              <a:rPr lang="en-US" altLang="zh-CN" dirty="0" err="1"/>
              <a:t>sqrtn</a:t>
            </a:r>
            <a:r>
              <a:rPr lang="zh-CN" altLang="en-US" dirty="0"/>
              <a:t>，这样的</a:t>
            </a:r>
            <a:r>
              <a:rPr lang="en-US" altLang="zh-CN" dirty="0"/>
              <a:t>x</a:t>
            </a:r>
            <a:r>
              <a:rPr lang="zh-CN" altLang="en-US" dirty="0"/>
              <a:t>有</a:t>
            </a:r>
            <a:r>
              <a:rPr lang="en-US" altLang="zh-CN" dirty="0"/>
              <a:t>O(</a:t>
            </a:r>
            <a:r>
              <a:rPr lang="en-US" altLang="zh-CN" dirty="0" err="1"/>
              <a:t>sqrtn</a:t>
            </a:r>
            <a:r>
              <a:rPr lang="en-US" altLang="zh-CN" dirty="0"/>
              <a:t>)</a:t>
            </a:r>
            <a:r>
              <a:rPr lang="zh-CN" altLang="en-US" dirty="0"/>
              <a:t>个，对于每个</a:t>
            </a:r>
            <a:r>
              <a:rPr lang="en-US" altLang="zh-CN" dirty="0"/>
              <a:t>x</a:t>
            </a:r>
            <a:r>
              <a:rPr lang="zh-CN" altLang="en-US" dirty="0"/>
              <a:t>，可以以其为中心暴力拓展出所有可行区间，时间复杂度为</a:t>
            </a:r>
            <a:r>
              <a:rPr lang="en-US" altLang="zh-CN" dirty="0"/>
              <a:t>O(n)</a:t>
            </a:r>
            <a:r>
              <a:rPr lang="zh-CN" altLang="en-US" dirty="0"/>
              <a:t>单次，总时间复杂度</a:t>
            </a:r>
            <a:r>
              <a:rPr lang="en-US" altLang="zh-CN" dirty="0"/>
              <a:t>O(</a:t>
            </a:r>
            <a:r>
              <a:rPr lang="en-US" altLang="zh-CN" dirty="0" err="1"/>
              <a:t>nsqrtn</a:t>
            </a:r>
            <a:r>
              <a:rPr lang="en-US" altLang="zh-CN" dirty="0"/>
              <a:t>)</a:t>
            </a:r>
            <a:endParaRPr lang="en-US" altLang="zh-CN" dirty="0"/>
          </a:p>
          <a:p>
            <a:endParaRPr lang="en-US" altLang="zh-CN"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第一部分</a:t>
            </a:r>
            <a:endParaRPr lang="zh-CN" altLang="en-US" dirty="0"/>
          </a:p>
        </p:txBody>
      </p:sp>
      <p:sp>
        <p:nvSpPr>
          <p:cNvPr id="3" name="内容占位符 2"/>
          <p:cNvSpPr>
            <a:spLocks noGrp="1"/>
          </p:cNvSpPr>
          <p:nvPr>
            <p:ph idx="1"/>
          </p:nvPr>
        </p:nvSpPr>
        <p:spPr/>
        <p:txBody>
          <a:bodyPr/>
          <a:lstStyle/>
          <a:p>
            <a:r>
              <a:rPr lang="zh-CN" altLang="en-US" dirty="0"/>
              <a:t>对于出现次数</a:t>
            </a:r>
            <a:r>
              <a:rPr lang="en-US" altLang="zh-CN" dirty="0"/>
              <a:t>&lt;</a:t>
            </a:r>
            <a:r>
              <a:rPr lang="en-US" altLang="zh-CN" dirty="0" err="1"/>
              <a:t>sqrtn</a:t>
            </a:r>
            <a:r>
              <a:rPr lang="zh-CN" altLang="en-US" dirty="0"/>
              <a:t>的数，扫描线扫</a:t>
            </a:r>
            <a:r>
              <a:rPr lang="en-US" altLang="zh-CN" dirty="0" err="1"/>
              <a:t>i</a:t>
            </a:r>
            <a:r>
              <a:rPr lang="en-US" altLang="zh-CN" dirty="0"/>
              <a:t>=1-&gt;n</a:t>
            </a:r>
            <a:r>
              <a:rPr lang="zh-CN" altLang="en-US" dirty="0"/>
              <a:t>，维护对每一个</a:t>
            </a:r>
            <a:r>
              <a:rPr lang="en-US" altLang="zh-CN" dirty="0"/>
              <a:t>j=1-&gt;</a:t>
            </a:r>
            <a:r>
              <a:rPr lang="en-US" altLang="zh-CN" dirty="0" err="1"/>
              <a:t>sqrtn</a:t>
            </a:r>
            <a:r>
              <a:rPr lang="zh-CN" altLang="en-US" dirty="0"/>
              <a:t>，对应最小的</a:t>
            </a:r>
            <a:r>
              <a:rPr lang="en-US" altLang="zh-CN" dirty="0"/>
              <a:t>k</a:t>
            </a:r>
            <a:r>
              <a:rPr lang="zh-CN" altLang="en-US" dirty="0"/>
              <a:t>满足</a:t>
            </a:r>
            <a:r>
              <a:rPr lang="en-US" altLang="zh-CN" dirty="0"/>
              <a:t>[</a:t>
            </a:r>
            <a:r>
              <a:rPr lang="en-US" altLang="zh-CN" dirty="0" err="1"/>
              <a:t>i-k,i+k</a:t>
            </a:r>
            <a:r>
              <a:rPr lang="en-US" altLang="zh-CN" dirty="0"/>
              <a:t>]</a:t>
            </a:r>
            <a:r>
              <a:rPr lang="zh-CN" altLang="en-US" dirty="0"/>
              <a:t>中众数的出现次数为</a:t>
            </a:r>
            <a:r>
              <a:rPr lang="en-US" altLang="zh-CN" dirty="0"/>
              <a:t>j</a:t>
            </a:r>
            <a:endParaRPr lang="en-US" altLang="zh-CN" dirty="0"/>
          </a:p>
          <a:p>
            <a:r>
              <a:rPr lang="zh-CN" altLang="en-US" dirty="0"/>
              <a:t>扫到具体的</a:t>
            </a:r>
            <a:r>
              <a:rPr lang="en-US" altLang="zh-CN" dirty="0" err="1"/>
              <a:t>i</a:t>
            </a:r>
            <a:r>
              <a:rPr lang="zh-CN" altLang="en-US" dirty="0"/>
              <a:t>时，算出之前提到的</a:t>
            </a:r>
            <a:r>
              <a:rPr lang="en-US" altLang="zh-CN" dirty="0"/>
              <a:t>b</a:t>
            </a:r>
            <a:r>
              <a:rPr lang="zh-CN" altLang="en-US" dirty="0"/>
              <a:t>数组后把</a:t>
            </a:r>
            <a:r>
              <a:rPr lang="en-US" altLang="zh-CN" dirty="0"/>
              <a:t>b</a:t>
            </a:r>
            <a:r>
              <a:rPr lang="zh-CN" altLang="en-US" dirty="0"/>
              <a:t>数组与这个</a:t>
            </a:r>
            <a:r>
              <a:rPr lang="en-US" altLang="zh-CN" dirty="0"/>
              <a:t>k</a:t>
            </a:r>
            <a:r>
              <a:rPr lang="zh-CN" altLang="en-US" dirty="0"/>
              <a:t>的数组进行归并，即可以得到每段极长的可行区间</a:t>
            </a:r>
            <a:endParaRPr lang="en-US" altLang="zh-CN" dirty="0"/>
          </a:p>
          <a:p>
            <a:r>
              <a:rPr lang="zh-CN" altLang="en-US" dirty="0"/>
              <a:t>扫描线从</a:t>
            </a:r>
            <a:r>
              <a:rPr lang="en-US" altLang="zh-CN" dirty="0" err="1"/>
              <a:t>i</a:t>
            </a:r>
            <a:r>
              <a:rPr lang="zh-CN" altLang="en-US" dirty="0"/>
              <a:t>移动至</a:t>
            </a:r>
            <a:r>
              <a:rPr lang="en-US" altLang="zh-CN" dirty="0"/>
              <a:t>i+1</a:t>
            </a:r>
            <a:r>
              <a:rPr lang="zh-CN" altLang="en-US" dirty="0"/>
              <a:t>时，对于每个</a:t>
            </a:r>
            <a:r>
              <a:rPr lang="en-US" altLang="zh-CN" dirty="0"/>
              <a:t>j</a:t>
            </a:r>
            <a:r>
              <a:rPr lang="zh-CN" altLang="en-US" dirty="0"/>
              <a:t>，其所对应的</a:t>
            </a:r>
            <a:r>
              <a:rPr lang="en-US" altLang="zh-CN" dirty="0"/>
              <a:t>k</a:t>
            </a:r>
            <a:r>
              <a:rPr lang="zh-CN" altLang="en-US" dirty="0"/>
              <a:t>以及区间的变化量为</a:t>
            </a:r>
            <a:r>
              <a:rPr lang="en-US" altLang="zh-CN" dirty="0"/>
              <a:t>O(1)</a:t>
            </a:r>
            <a:r>
              <a:rPr lang="zh-CN" altLang="en-US" dirty="0"/>
              <a:t>，故总时间复杂度为</a:t>
            </a:r>
            <a:r>
              <a:rPr lang="en-US" altLang="zh-CN" dirty="0"/>
              <a:t>O(</a:t>
            </a:r>
            <a:r>
              <a:rPr lang="en-US" altLang="zh-CN" dirty="0" err="1"/>
              <a:t>nsqrtn</a:t>
            </a:r>
            <a:r>
              <a:rPr lang="en-US" altLang="zh-CN" dirty="0"/>
              <a:t>)</a:t>
            </a:r>
            <a:endParaRPr lang="en-US" altLang="zh-CN" dirty="0"/>
          </a:p>
          <a:p>
            <a:endParaRPr lang="zh-CN" alt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第二部分</a:t>
            </a:r>
            <a:endParaRPr lang="zh-CN" altLang="en-US" dirty="0"/>
          </a:p>
        </p:txBody>
      </p:sp>
      <p:sp>
        <p:nvSpPr>
          <p:cNvPr id="3" name="内容占位符 2"/>
          <p:cNvSpPr>
            <a:spLocks noGrp="1"/>
          </p:cNvSpPr>
          <p:nvPr>
            <p:ph idx="1"/>
          </p:nvPr>
        </p:nvSpPr>
        <p:spPr/>
        <p:txBody>
          <a:bodyPr/>
          <a:lstStyle/>
          <a:p>
            <a:r>
              <a:rPr lang="zh-CN" altLang="en-US" dirty="0"/>
              <a:t>当计算出所有极长段后，如何求每个区间的子区间个数？</a:t>
            </a:r>
            <a:endParaRPr lang="en-US" altLang="zh-CN" dirty="0"/>
          </a:p>
          <a:p>
            <a:r>
              <a:rPr lang="zh-CN" altLang="en-US" dirty="0"/>
              <a:t>问题转换为一个如图所示的数点问题，数绿色部分中红色线段总长度</a:t>
            </a:r>
            <a:endParaRPr lang="en-US" altLang="zh-CN" dirty="0"/>
          </a:p>
          <a:p>
            <a:r>
              <a:rPr lang="zh-CN" altLang="en-US" dirty="0"/>
              <a:t>存在多种实现方法</a:t>
            </a:r>
            <a:endParaRPr lang="en-US" altLang="zh-CN" dirty="0"/>
          </a:p>
          <a:p>
            <a:r>
              <a:rPr lang="zh-CN" altLang="en-US" dirty="0"/>
              <a:t>可以用树状数组</a:t>
            </a:r>
            <a:r>
              <a:rPr lang="en-US" altLang="zh-CN" dirty="0"/>
              <a:t>O(</a:t>
            </a:r>
            <a:r>
              <a:rPr lang="en-US" altLang="zh-CN" dirty="0" err="1"/>
              <a:t>logn</a:t>
            </a:r>
            <a:r>
              <a:rPr lang="en-US" altLang="zh-CN" dirty="0"/>
              <a:t>)</a:t>
            </a:r>
            <a:r>
              <a:rPr lang="zh-CN" altLang="en-US" dirty="0"/>
              <a:t>实现</a:t>
            </a:r>
            <a:endParaRPr lang="en-US" altLang="zh-CN" dirty="0"/>
          </a:p>
          <a:p>
            <a:r>
              <a:rPr lang="zh-CN" altLang="en-US" dirty="0"/>
              <a:t>综上所述这题可以做到</a:t>
            </a:r>
            <a:endParaRPr lang="en-US" altLang="zh-CN" dirty="0"/>
          </a:p>
          <a:p>
            <a:r>
              <a:rPr lang="en-US" altLang="zh-CN" dirty="0"/>
              <a:t>O(</a:t>
            </a:r>
            <a:r>
              <a:rPr lang="en-US" altLang="zh-CN" dirty="0" err="1"/>
              <a:t>nsqrtn+q</a:t>
            </a:r>
            <a:r>
              <a:rPr lang="en-US" altLang="zh-CN" dirty="0"/>
              <a:t>)</a:t>
            </a:r>
            <a:r>
              <a:rPr lang="zh-CN" altLang="en-US" dirty="0"/>
              <a:t>的时间复杂度</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6249879" y="2900499"/>
            <a:ext cx="3822022" cy="3848749"/>
          </a:xfrm>
          <a:prstGeom prst="rect">
            <a:avLst/>
          </a:prstGeom>
        </p:spPr>
      </p:pic>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a:t>
            </a:r>
            <a:endParaRPr lang="zh-CN" altLang="en-US" dirty="0"/>
          </a:p>
        </p:txBody>
      </p:sp>
      <p:sp>
        <p:nvSpPr>
          <p:cNvPr id="3" name="内容占位符 2"/>
          <p:cNvSpPr>
            <a:spLocks noGrp="1"/>
          </p:cNvSpPr>
          <p:nvPr>
            <p:ph idx="1"/>
          </p:nvPr>
        </p:nvSpPr>
        <p:spPr/>
        <p:txBody>
          <a:bodyPr/>
          <a:lstStyle/>
          <a:p>
            <a:r>
              <a:rPr lang="zh-CN" altLang="en-US" dirty="0"/>
              <a:t>实际上因为区间众数可以</a:t>
            </a:r>
            <a:r>
              <a:rPr lang="en-US" altLang="zh-CN" dirty="0"/>
              <a:t>O(n^1.49)</a:t>
            </a:r>
            <a:r>
              <a:rPr lang="zh-CN" altLang="en-US" dirty="0"/>
              <a:t>做，所以每次暴力二分</a:t>
            </a:r>
            <a:r>
              <a:rPr lang="en-US" altLang="zh-CN" dirty="0"/>
              <a:t>+</a:t>
            </a:r>
            <a:r>
              <a:rPr lang="zh-CN" altLang="en-US" dirty="0"/>
              <a:t>区间众数可以做到</a:t>
            </a:r>
            <a:r>
              <a:rPr lang="en-US" altLang="zh-CN" dirty="0"/>
              <a:t>O(n^1.49+q)</a:t>
            </a:r>
            <a:r>
              <a:rPr lang="zh-CN" altLang="en-US" dirty="0"/>
              <a:t>，这个看起来非常暴力的做法是目前理论上更优的解，只是</a:t>
            </a:r>
            <a:r>
              <a:rPr lang="en-US" altLang="zh-CN" dirty="0"/>
              <a:t>not practical</a:t>
            </a:r>
            <a:endParaRPr lang="zh-CN" altLang="en-US"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[Ynoi2011]D1T1</a:t>
            </a:r>
            <a:endParaRPr lang="zh-CN" altLang="en-US" dirty="0"/>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 x y z : a[y] , a[</a:t>
            </a:r>
            <a:r>
              <a:rPr lang="en-US" altLang="zh-CN" dirty="0" err="1"/>
              <a:t>y+x</a:t>
            </a:r>
            <a:r>
              <a:rPr lang="en-US" altLang="zh-CN" dirty="0"/>
              <a:t>] , … a[y + </a:t>
            </a:r>
            <a:r>
              <a:rPr lang="en-US" altLang="zh-CN" dirty="0" err="1"/>
              <a:t>kx</a:t>
            </a:r>
            <a:r>
              <a:rPr lang="en-US" altLang="zh-CN" dirty="0"/>
              <a:t>] +=</a:t>
            </a:r>
            <a:r>
              <a:rPr lang="zh-CN" altLang="en-US" dirty="0"/>
              <a:t> </a:t>
            </a:r>
            <a:r>
              <a:rPr lang="en-US" altLang="zh-CN" dirty="0"/>
              <a:t>z</a:t>
            </a:r>
            <a:r>
              <a:rPr lang="zh-CN" altLang="en-US" dirty="0"/>
              <a:t>，这里</a:t>
            </a:r>
            <a:r>
              <a:rPr lang="en-US" altLang="zh-CN" dirty="0"/>
              <a:t>y + (k+1)x &gt; n</a:t>
            </a:r>
            <a:r>
              <a:rPr lang="zh-CN" altLang="en-US" dirty="0"/>
              <a:t>，且</a:t>
            </a:r>
            <a:r>
              <a:rPr lang="en-US" altLang="zh-CN" dirty="0"/>
              <a:t>y &lt; x</a:t>
            </a:r>
            <a:endParaRPr lang="en-US" altLang="zh-CN" dirty="0"/>
          </a:p>
          <a:p>
            <a:r>
              <a:rPr lang="en-US" altLang="zh-CN" dirty="0"/>
              <a:t>2 l r : a[l] + a[l+1] + … + a[r]</a:t>
            </a:r>
            <a:r>
              <a:rPr lang="zh-CN" altLang="en-US" dirty="0"/>
              <a:t>的和</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sym typeface="+mn-ea"/>
              </a:rPr>
              <a:t>维护一个序列，支持：</a:t>
            </a:r>
            <a:endParaRPr lang="zh-CN" altLang="en-US" dirty="0"/>
          </a:p>
          <a:p>
            <a:r>
              <a:rPr lang="en-US" altLang="zh-CN" dirty="0">
                <a:sym typeface="+mn-ea"/>
              </a:rPr>
              <a:t>O( sqrt(n) )</a:t>
            </a:r>
            <a:r>
              <a:rPr lang="zh-CN" altLang="en-US" dirty="0">
                <a:sym typeface="+mn-ea"/>
              </a:rPr>
              <a:t>区间加，</a:t>
            </a:r>
            <a:r>
              <a:rPr lang="en-US" altLang="zh-CN" dirty="0">
                <a:sym typeface="+mn-ea"/>
              </a:rPr>
              <a:t>O(1)</a:t>
            </a:r>
            <a:r>
              <a:rPr lang="zh-CN" altLang="en-US" dirty="0">
                <a:sym typeface="+mn-ea"/>
              </a:rPr>
              <a:t>查单点</a:t>
            </a:r>
            <a:endParaRPr lang="zh-CN" altLang="en-US" dirty="0"/>
          </a:p>
          <a:p>
            <a:endParaRPr lang="zh-CN" alt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若</a:t>
            </a:r>
            <a:r>
              <a:rPr lang="en-US" altLang="zh-CN" dirty="0"/>
              <a:t>x </a:t>
            </a:r>
            <a:r>
              <a:rPr lang="zh-CN" altLang="en-US" dirty="0"/>
              <a:t>⩾ </a:t>
            </a:r>
            <a:r>
              <a:rPr lang="en-US" altLang="zh-CN" dirty="0" err="1"/>
              <a:t>sqrtn</a:t>
            </a:r>
            <a:r>
              <a:rPr lang="zh-CN" altLang="en-US" dirty="0"/>
              <a:t>​，则我们暴力给每个位置加，需要加的次数为</a:t>
            </a:r>
            <a:r>
              <a:rPr lang="en-US" altLang="zh-CN" dirty="0"/>
              <a:t>O( </a:t>
            </a:r>
            <a:r>
              <a:rPr lang="en-US" altLang="zh-CN" dirty="0" err="1"/>
              <a:t>sqrtn</a:t>
            </a:r>
            <a:r>
              <a:rPr lang="en-US" altLang="zh-CN" dirty="0"/>
              <a:t> </a:t>
            </a:r>
            <a:r>
              <a:rPr lang="zh-CN" altLang="en-US" dirty="0"/>
              <a:t>​</a:t>
            </a:r>
            <a:r>
              <a:rPr lang="en-US" altLang="zh-CN" dirty="0"/>
              <a:t>)</a:t>
            </a:r>
            <a:r>
              <a:rPr lang="zh-CN" altLang="en-US" dirty="0"/>
              <a:t>次。由于需要查询区间和，用分块维护，总修改、查询复杂度为</a:t>
            </a:r>
            <a:r>
              <a:rPr lang="en-US" altLang="zh-CN" dirty="0"/>
              <a:t>O( </a:t>
            </a:r>
            <a:r>
              <a:rPr lang="en-US" altLang="zh-CN" dirty="0" err="1"/>
              <a:t>msqrtn</a:t>
            </a:r>
            <a:r>
              <a:rPr lang="en-US" altLang="zh-CN" dirty="0"/>
              <a:t> )</a:t>
            </a:r>
            <a:r>
              <a:rPr lang="zh-CN" altLang="en-US" dirty="0"/>
              <a:t>。</a:t>
            </a:r>
            <a:endParaRPr lang="zh-CN" altLang="en-US" dirty="0"/>
          </a:p>
          <a:p>
            <a:r>
              <a:rPr lang="zh-CN" altLang="en-US" dirty="0"/>
              <a:t>若</a:t>
            </a:r>
            <a:r>
              <a:rPr lang="en-US" altLang="zh-CN" dirty="0"/>
              <a:t>x &lt; </a:t>
            </a:r>
            <a:r>
              <a:rPr lang="en-US" altLang="zh-CN" dirty="0" err="1"/>
              <a:t>sqrtn</a:t>
            </a:r>
            <a:r>
              <a:rPr lang="zh-CN" altLang="en-US" dirty="0"/>
              <a:t>​，我们需要用另外的方法维护。</a:t>
            </a:r>
            <a:endParaRPr lang="zh-CN" altLang="en-US" dirty="0"/>
          </a:p>
          <a:p>
            <a:r>
              <a:rPr lang="zh-CN" altLang="en-US" dirty="0"/>
              <a:t>注意到单次修改是针对整个序列的元素，所以对</a:t>
            </a:r>
            <a:r>
              <a:rPr lang="en-US" altLang="zh-CN" dirty="0" err="1"/>
              <a:t>x,y</a:t>
            </a:r>
            <a:r>
              <a:rPr lang="zh-CN" altLang="en-US" dirty="0"/>
              <a:t>相同的修改，我们可以累加它的贡献。</a:t>
            </a:r>
            <a:endParaRPr lang="zh-CN" altLang="en-US" dirty="0"/>
          </a:p>
          <a:p>
            <a:endParaRPr lang="zh-CN" alt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我们对每个</a:t>
            </a:r>
            <a:r>
              <a:rPr lang="en-US" altLang="zh-CN" dirty="0"/>
              <a:t>x</a:t>
            </a:r>
            <a:r>
              <a:rPr lang="zh-CN" altLang="en-US" dirty="0"/>
              <a:t>，维护</a:t>
            </a:r>
            <a:r>
              <a:rPr lang="en-US" altLang="zh-CN" dirty="0"/>
              <a:t>y</a:t>
            </a:r>
            <a:r>
              <a:rPr lang="zh-CN" altLang="en-US" dirty="0"/>
              <a:t>的前缀、后缀和。对于一次询问，我们可以当成把序列分成了若干个大小为</a:t>
            </a:r>
            <a:r>
              <a:rPr lang="en-US" altLang="zh-CN" dirty="0"/>
              <a:t>x</a:t>
            </a:r>
            <a:r>
              <a:rPr lang="zh-CN" altLang="en-US" dirty="0"/>
              <a:t>的块。</a:t>
            </a:r>
            <a:endParaRPr lang="en-US" altLang="zh-CN" dirty="0"/>
          </a:p>
          <a:p>
            <a:r>
              <a:rPr lang="zh-CN" altLang="en-US" dirty="0"/>
              <a:t>中间的整块元素，每个块里肯定所有的</a:t>
            </a:r>
            <a:r>
              <a:rPr lang="en-US" altLang="zh-CN" dirty="0"/>
              <a:t>y</a:t>
            </a:r>
            <a:r>
              <a:rPr lang="zh-CN" altLang="en-US" dirty="0"/>
              <a:t>都有，增加的贡献就是关于</a:t>
            </a:r>
            <a:r>
              <a:rPr lang="en-US" altLang="zh-CN" dirty="0"/>
              <a:t>x</a:t>
            </a:r>
            <a:r>
              <a:rPr lang="zh-CN" altLang="en-US" dirty="0"/>
              <a:t>的修改总和。所有块的贡献相同，可以</a:t>
            </a:r>
            <a:r>
              <a:rPr lang="en-US" altLang="zh-CN" dirty="0"/>
              <a:t>O(1)</a:t>
            </a:r>
            <a:r>
              <a:rPr lang="en-US" altLang="zh-CN" i="1" dirty="0"/>
              <a:t> </a:t>
            </a:r>
            <a:r>
              <a:rPr lang="zh-CN" altLang="en-US" dirty="0"/>
              <a:t>算。</a:t>
            </a:r>
            <a:endParaRPr lang="en-US" altLang="zh-CN" dirty="0"/>
          </a:p>
          <a:p>
            <a:r>
              <a:rPr lang="zh-CN" altLang="en-US" dirty="0"/>
              <a:t>边角的话，由于我们记录了前缀、后缀和，也可以</a:t>
            </a:r>
            <a:r>
              <a:rPr lang="en-US" altLang="zh-CN" dirty="0"/>
              <a:t>O(1)</a:t>
            </a:r>
            <a:r>
              <a:rPr lang="en-US" altLang="zh-CN" i="1" dirty="0"/>
              <a:t> </a:t>
            </a:r>
            <a:r>
              <a:rPr lang="zh-CN" altLang="en-US" dirty="0"/>
              <a:t>算。两个端点在同一个块中，则直接前缀和相减即可。</a:t>
            </a:r>
            <a:endParaRPr lang="en-US" altLang="zh-CN" dirty="0"/>
          </a:p>
          <a:p>
            <a:r>
              <a:rPr lang="zh-CN" altLang="en-US" dirty="0"/>
              <a:t>总时间复杂度 </a:t>
            </a:r>
            <a:r>
              <a:rPr lang="en-US" altLang="zh-CN" dirty="0"/>
              <a:t>O( </a:t>
            </a:r>
            <a:r>
              <a:rPr lang="en-US" altLang="zh-CN" dirty="0" err="1"/>
              <a:t>msqrtn</a:t>
            </a:r>
            <a:r>
              <a:rPr lang="en-US" altLang="zh-CN" dirty="0"/>
              <a:t> )</a:t>
            </a:r>
            <a:endParaRPr lang="zh-CN" alt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840E. In a Trap</a:t>
            </a:r>
            <a:endParaRPr lang="zh-CN" altLang="en-US" dirty="0"/>
          </a:p>
        </p:txBody>
      </p:sp>
      <p:sp>
        <p:nvSpPr>
          <p:cNvPr id="3" name="内容占位符 2"/>
          <p:cNvSpPr>
            <a:spLocks noGrp="1"/>
          </p:cNvSpPr>
          <p:nvPr>
            <p:ph idx="1"/>
          </p:nvPr>
        </p:nvSpPr>
        <p:spPr/>
        <p:txBody>
          <a:bodyPr/>
          <a:lstStyle/>
          <a:p>
            <a:r>
              <a:rPr lang="zh-CN" altLang="en-US" dirty="0"/>
              <a:t>一棵树，点有点权</a:t>
            </a:r>
            <a:r>
              <a:rPr lang="en-US" altLang="zh-CN" dirty="0"/>
              <a:t>ai</a:t>
            </a:r>
            <a:r>
              <a:rPr lang="zh-CN" altLang="en-US" dirty="0"/>
              <a:t>，每次查询</a:t>
            </a:r>
            <a:r>
              <a:rPr lang="en-US" altLang="zh-CN" dirty="0"/>
              <a:t>u</a:t>
            </a:r>
            <a:r>
              <a:rPr lang="zh-CN" altLang="en-US" dirty="0"/>
              <a:t>到</a:t>
            </a:r>
            <a:r>
              <a:rPr lang="en-US" altLang="zh-CN" dirty="0"/>
              <a:t>v</a:t>
            </a:r>
            <a:r>
              <a:rPr lang="zh-CN" altLang="en-US" dirty="0"/>
              <a:t>路径上的</a:t>
            </a:r>
            <a:r>
              <a:rPr lang="en-US" altLang="zh-CN" dirty="0"/>
              <a:t>max(ai </a:t>
            </a:r>
            <a:r>
              <a:rPr lang="en-US" altLang="zh-CN" dirty="0" err="1"/>
              <a:t>xor</a:t>
            </a:r>
            <a:r>
              <a:rPr lang="en-US" altLang="zh-CN" dirty="0"/>
              <a:t> dis(</a:t>
            </a:r>
            <a:r>
              <a:rPr lang="en-US" altLang="zh-CN" dirty="0" err="1"/>
              <a:t>i,v</a:t>
            </a:r>
            <a:r>
              <a:rPr lang="en-US" altLang="zh-CN" dirty="0"/>
              <a:t>))</a:t>
            </a:r>
            <a:r>
              <a:rPr lang="zh-CN" altLang="en-US" dirty="0"/>
              <a:t>，保证</a:t>
            </a:r>
            <a:r>
              <a:rPr lang="en-US" altLang="zh-CN" dirty="0"/>
              <a:t>u</a:t>
            </a:r>
            <a:r>
              <a:rPr lang="zh-CN" altLang="en-US" dirty="0"/>
              <a:t>是</a:t>
            </a:r>
            <a:r>
              <a:rPr lang="en-US" altLang="zh-CN" dirty="0"/>
              <a:t>v</a:t>
            </a:r>
            <a:r>
              <a:rPr lang="zh-CN" altLang="en-US" dirty="0"/>
              <a:t>的祖先。</a:t>
            </a:r>
            <a:endParaRPr lang="en-US" altLang="zh-CN" dirty="0"/>
          </a:p>
          <a:p>
            <a:r>
              <a:rPr lang="zh-CN" altLang="en-US" dirty="0"/>
              <a:t>值域是</a:t>
            </a:r>
            <a:r>
              <a:rPr lang="en-US" altLang="zh-CN"/>
              <a:t>[0,65536]</a:t>
            </a:r>
            <a:endParaRPr lang="zh-CN" alt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[Ynoi2077]D1T2</a:t>
            </a:r>
            <a:endParaRPr lang="zh-CN" altLang="en-US" dirty="0"/>
          </a:p>
        </p:txBody>
      </p:sp>
      <p:sp>
        <p:nvSpPr>
          <p:cNvPr id="3" name="内容占位符 2"/>
          <p:cNvSpPr>
            <a:spLocks noGrp="1"/>
          </p:cNvSpPr>
          <p:nvPr>
            <p:ph idx="1"/>
          </p:nvPr>
        </p:nvSpPr>
        <p:spPr/>
        <p:txBody>
          <a:bodyPr/>
          <a:lstStyle/>
          <a:p>
            <a:r>
              <a:rPr lang="zh-CN" altLang="en-US" dirty="0"/>
              <a:t>给你一棵边权为 </a:t>
            </a:r>
            <a:r>
              <a:rPr lang="en-US" altLang="zh-CN" dirty="0"/>
              <a:t>1</a:t>
            </a:r>
            <a:r>
              <a:rPr lang="zh-CN" altLang="en-US" dirty="0"/>
              <a:t>，且以 </a:t>
            </a:r>
            <a:r>
              <a:rPr lang="en-US" altLang="zh-CN" dirty="0"/>
              <a:t>1 </a:t>
            </a:r>
            <a:r>
              <a:rPr lang="zh-CN" altLang="en-US" dirty="0"/>
              <a:t>为根的有根树，每个点有初始为</a:t>
            </a:r>
            <a:r>
              <a:rPr lang="en-US" altLang="zh-CN" dirty="0"/>
              <a:t>0</a:t>
            </a:r>
            <a:r>
              <a:rPr lang="zh-CN" altLang="en-US" dirty="0"/>
              <a:t>的点权值，定义两个点的距离为其在树上构成的简单路径的长度，需要支持两种操作：</a:t>
            </a:r>
            <a:endParaRPr lang="zh-CN" altLang="en-US" dirty="0"/>
          </a:p>
          <a:p>
            <a:endParaRPr lang="zh-CN" altLang="en-US" dirty="0"/>
          </a:p>
          <a:p>
            <a:r>
              <a:rPr lang="en-US" altLang="zh-CN" dirty="0"/>
              <a:t>1 a x y z</a:t>
            </a:r>
            <a:r>
              <a:rPr lang="zh-CN" altLang="en-US" dirty="0"/>
              <a:t>：把 </a:t>
            </a:r>
            <a:r>
              <a:rPr lang="en-US" altLang="zh-CN" dirty="0"/>
              <a:t>a </a:t>
            </a:r>
            <a:r>
              <a:rPr lang="zh-CN" altLang="en-US" dirty="0"/>
              <a:t>子树中所有与 </a:t>
            </a:r>
            <a:r>
              <a:rPr lang="en-US" altLang="zh-CN" dirty="0"/>
              <a:t>a </a:t>
            </a:r>
            <a:r>
              <a:rPr lang="zh-CN" altLang="en-US" dirty="0"/>
              <a:t>的距离模 </a:t>
            </a:r>
            <a:r>
              <a:rPr lang="en-US" altLang="zh-CN" dirty="0"/>
              <a:t>x </a:t>
            </a:r>
            <a:r>
              <a:rPr lang="zh-CN" altLang="en-US" dirty="0"/>
              <a:t>等于 </a:t>
            </a:r>
            <a:r>
              <a:rPr lang="en-US" altLang="zh-CN" dirty="0"/>
              <a:t>y </a:t>
            </a:r>
            <a:r>
              <a:rPr lang="zh-CN" altLang="en-US" dirty="0"/>
              <a:t>的节点权值加 </a:t>
            </a:r>
            <a:r>
              <a:rPr lang="en-US" altLang="zh-CN" dirty="0"/>
              <a:t>z</a:t>
            </a:r>
            <a:r>
              <a:rPr lang="zh-CN" altLang="en-US" dirty="0"/>
              <a:t>。</a:t>
            </a:r>
            <a:endParaRPr lang="zh-CN" altLang="en-US" dirty="0"/>
          </a:p>
          <a:p>
            <a:endParaRPr lang="zh-CN" altLang="en-US" dirty="0"/>
          </a:p>
          <a:p>
            <a:r>
              <a:rPr lang="en-US" altLang="zh-CN" dirty="0"/>
              <a:t>2 a</a:t>
            </a:r>
            <a:r>
              <a:rPr lang="zh-CN" altLang="en-US" dirty="0"/>
              <a:t>：查询 </a:t>
            </a:r>
            <a:r>
              <a:rPr lang="en-US" altLang="zh-CN" dirty="0"/>
              <a:t>a</a:t>
            </a:r>
            <a:r>
              <a:rPr lang="zh-CN" altLang="en-US" dirty="0"/>
              <a:t>节点的权值。</a:t>
            </a:r>
            <a:endParaRPr lang="en-US" altLang="zh-CN" dirty="0"/>
          </a:p>
          <a:p>
            <a:endParaRPr lang="en-US" altLang="zh-CN" dirty="0"/>
          </a:p>
          <a:p>
            <a:r>
              <a:rPr lang="en-US" altLang="zh-CN" dirty="0"/>
              <a:t>2019 Multi-University Training Contest 8 G</a:t>
            </a:r>
            <a:endParaRPr lang="zh-CN" altLang="en-US"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这个问题的形式目前我并不会</a:t>
            </a:r>
            <a:r>
              <a:rPr lang="en-US" altLang="zh-CN" dirty="0"/>
              <a:t>polylog</a:t>
            </a:r>
            <a:r>
              <a:rPr lang="zh-CN" altLang="en-US" dirty="0"/>
              <a:t>，于是考虑根号分治</a:t>
            </a:r>
            <a:endParaRPr lang="zh-CN" altLang="en-US" dirty="0"/>
          </a:p>
          <a:p>
            <a:r>
              <a:rPr lang="zh-CN" altLang="en-US" dirty="0"/>
              <a:t>考虑对于每次修改，如果</a:t>
            </a:r>
            <a:r>
              <a:rPr lang="en-US" altLang="zh-CN" dirty="0"/>
              <a:t>x</a:t>
            </a:r>
            <a:r>
              <a:rPr lang="zh-CN" altLang="en-US" dirty="0"/>
              <a:t>大该如何维护</a:t>
            </a:r>
            <a:endParaRPr lang="zh-CN" altLang="en-US" dirty="0"/>
          </a:p>
          <a:p>
            <a:r>
              <a:rPr lang="zh-CN" altLang="en-US" dirty="0"/>
              <a:t>可以对原树按照深度分层，每层的节点按照在原树的</a:t>
            </a:r>
            <a:r>
              <a:rPr lang="en-US" altLang="zh-CN" dirty="0"/>
              <a:t>DFS</a:t>
            </a:r>
            <a:r>
              <a:rPr lang="zh-CN" altLang="en-US" dirty="0"/>
              <a:t>序上的位置排序，转换为在</a:t>
            </a:r>
            <a:r>
              <a:rPr lang="en-US" altLang="zh-CN" dirty="0"/>
              <a:t>n / x</a:t>
            </a:r>
            <a:r>
              <a:rPr lang="zh-CN" altLang="en-US" dirty="0"/>
              <a:t>层上区间加</a:t>
            </a:r>
            <a:endParaRPr lang="zh-CN" altLang="en-US" dirty="0"/>
          </a:p>
          <a:p>
            <a:r>
              <a:rPr lang="zh-CN" altLang="en-US" dirty="0"/>
              <a:t>需要</a:t>
            </a:r>
            <a:r>
              <a:rPr lang="en-US" altLang="zh-CN" dirty="0"/>
              <a:t>O( 1 )</a:t>
            </a:r>
            <a:r>
              <a:rPr lang="zh-CN" altLang="en-US" dirty="0"/>
              <a:t>进行区间加，和找出每层在哪个区间进行区间加</a:t>
            </a:r>
            <a:endParaRPr lang="zh-CN" altLang="en-US" dirty="0"/>
          </a:p>
          <a:p>
            <a:r>
              <a:rPr lang="zh-CN" altLang="en-US" dirty="0"/>
              <a:t>前者平凡，使用一个</a:t>
            </a:r>
            <a:r>
              <a:rPr lang="en-US" altLang="zh-CN" dirty="0"/>
              <a:t>O( 1 )</a:t>
            </a:r>
            <a:r>
              <a:rPr lang="zh-CN" altLang="en-US" dirty="0"/>
              <a:t>区间加</a:t>
            </a:r>
            <a:r>
              <a:rPr lang="en-US" altLang="zh-CN" dirty="0"/>
              <a:t>O( </a:t>
            </a:r>
            <a:r>
              <a:rPr lang="en-US" altLang="zh-CN" dirty="0" err="1"/>
              <a:t>sqrtn</a:t>
            </a:r>
            <a:r>
              <a:rPr lang="en-US" altLang="zh-CN" dirty="0"/>
              <a:t> )</a:t>
            </a:r>
            <a:r>
              <a:rPr lang="zh-CN" altLang="en-US" dirty="0"/>
              <a:t>查询单点的分块即可，后者需要一些技巧性的方法</a:t>
            </a:r>
            <a:endParaRPr lang="zh-CN" alt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可以根号重构，每次对原树进行长链剖分，维护合并上来的每个节点每个深度的</a:t>
            </a:r>
            <a:r>
              <a:rPr lang="en-US" altLang="zh-CN" dirty="0"/>
              <a:t>DFS</a:t>
            </a:r>
            <a:r>
              <a:rPr lang="zh-CN" altLang="en-US" dirty="0"/>
              <a:t>序最小位置和</a:t>
            </a:r>
            <a:r>
              <a:rPr lang="en-US" altLang="zh-CN" dirty="0"/>
              <a:t>DFS</a:t>
            </a:r>
            <a:r>
              <a:rPr lang="zh-CN" altLang="en-US" dirty="0"/>
              <a:t>序最大位置</a:t>
            </a:r>
            <a:endParaRPr lang="zh-CN" altLang="en-US" dirty="0"/>
          </a:p>
          <a:p>
            <a:r>
              <a:rPr lang="zh-CN" altLang="en-US" dirty="0"/>
              <a:t>我采用了一个更好的做法：</a:t>
            </a:r>
            <a:endParaRPr lang="zh-CN" altLang="en-US" dirty="0"/>
          </a:p>
          <a:p>
            <a:r>
              <a:rPr lang="zh-CN" altLang="en-US" dirty="0"/>
              <a:t>记每个节点的深度为</a:t>
            </a:r>
            <a:r>
              <a:rPr lang="en-US" altLang="zh-CN" dirty="0"/>
              <a:t>dep</a:t>
            </a:r>
            <a:r>
              <a:rPr lang="zh-CN" altLang="en-US" dirty="0"/>
              <a:t>，</a:t>
            </a:r>
            <a:r>
              <a:rPr lang="en-US" altLang="zh-CN" dirty="0"/>
              <a:t>DFS</a:t>
            </a:r>
            <a:r>
              <a:rPr lang="zh-CN" altLang="en-US" dirty="0"/>
              <a:t>序上所对应的区间左端点为</a:t>
            </a:r>
            <a:r>
              <a:rPr lang="en-US" altLang="zh-CN" dirty="0"/>
              <a:t>l</a:t>
            </a:r>
            <a:r>
              <a:rPr lang="zh-CN" altLang="en-US" dirty="0"/>
              <a:t>，右端点为</a:t>
            </a:r>
            <a:r>
              <a:rPr lang="en-US" altLang="zh-CN" dirty="0"/>
              <a:t>r</a:t>
            </a:r>
            <a:r>
              <a:rPr lang="zh-CN" altLang="en-US" dirty="0"/>
              <a:t>，自己在</a:t>
            </a:r>
            <a:r>
              <a:rPr lang="en-US" altLang="zh-CN" dirty="0"/>
              <a:t>DFS</a:t>
            </a:r>
            <a:r>
              <a:rPr lang="zh-CN" altLang="en-US" dirty="0"/>
              <a:t>序上的位置为</a:t>
            </a:r>
            <a:r>
              <a:rPr lang="en-US" altLang="zh-CN" dirty="0"/>
              <a:t>l </a:t>
            </a:r>
            <a:endParaRPr lang="en-US" altLang="zh-CN" dirty="0"/>
          </a:p>
          <a:p>
            <a:r>
              <a:rPr lang="zh-CN" altLang="en-US" dirty="0"/>
              <a:t>建立两个新的森林</a:t>
            </a:r>
            <a:r>
              <a:rPr lang="en-US" altLang="zh-CN" dirty="0"/>
              <a:t>F1</a:t>
            </a:r>
            <a:r>
              <a:rPr lang="zh-CN" altLang="en-US" dirty="0"/>
              <a:t>，</a:t>
            </a:r>
            <a:r>
              <a:rPr lang="en-US" altLang="zh-CN" dirty="0"/>
              <a:t>F2</a:t>
            </a:r>
            <a:endParaRPr lang="en-US" altLang="zh-CN" dirty="0"/>
          </a:p>
          <a:p>
            <a:r>
              <a:rPr lang="en-US" altLang="zh-CN" dirty="0"/>
              <a:t>F1</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&lt; l[y] , </a:t>
            </a:r>
            <a:r>
              <a:rPr lang="zh-CN" altLang="en-US" dirty="0"/>
              <a:t>且</a:t>
            </a:r>
            <a:r>
              <a:rPr lang="en-US" altLang="zh-CN" dirty="0"/>
              <a:t>l[y]</a:t>
            </a:r>
            <a:r>
              <a:rPr lang="zh-CN" altLang="en-US" dirty="0"/>
              <a:t>最小</a:t>
            </a:r>
            <a:endParaRPr lang="zh-CN" altLang="en-US" dirty="0"/>
          </a:p>
          <a:p>
            <a:r>
              <a:rPr lang="en-US" altLang="zh-CN" dirty="0"/>
              <a:t>F2</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&gt; r[y] , </a:t>
            </a:r>
            <a:r>
              <a:rPr lang="zh-CN" altLang="en-US" dirty="0"/>
              <a:t>且</a:t>
            </a:r>
            <a:r>
              <a:rPr lang="en-US" altLang="zh-CN" dirty="0"/>
              <a:t>r[y]</a:t>
            </a:r>
            <a:r>
              <a:rPr lang="zh-CN" altLang="en-US" dirty="0"/>
              <a:t>最小</a:t>
            </a:r>
            <a:endParaRPr lang="zh-CN" alt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可以证明一个节点</a:t>
            </a:r>
            <a:r>
              <a:rPr lang="en-US" altLang="zh-CN" dirty="0"/>
              <a:t>a</a:t>
            </a:r>
            <a:r>
              <a:rPr lang="zh-CN" altLang="en-US" dirty="0"/>
              <a:t>在</a:t>
            </a:r>
            <a:r>
              <a:rPr lang="en-US" altLang="zh-CN" dirty="0"/>
              <a:t>F1</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序最小的节点，在</a:t>
            </a:r>
            <a:r>
              <a:rPr lang="en-US" altLang="zh-CN" dirty="0"/>
              <a:t>F2</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序最大的节点</a:t>
            </a:r>
            <a:endParaRPr lang="zh-CN" altLang="en-US" dirty="0"/>
          </a:p>
          <a:p>
            <a:r>
              <a:rPr lang="zh-CN" altLang="en-US" dirty="0"/>
              <a:t>于是我们可以通过在这两个森林中找</a:t>
            </a:r>
            <a:r>
              <a:rPr lang="en-US" altLang="zh-CN" dirty="0"/>
              <a:t>k</a:t>
            </a:r>
            <a:r>
              <a:rPr lang="zh-CN" altLang="en-US" dirty="0"/>
              <a:t>祖先来找到我们需要加的区间，这里可以每次批量找</a:t>
            </a:r>
            <a:r>
              <a:rPr lang="en-US" altLang="zh-CN" dirty="0"/>
              <a:t>n / x</a:t>
            </a:r>
            <a:r>
              <a:rPr lang="zh-CN" altLang="en-US" dirty="0"/>
              <a:t>个区间的端点，</a:t>
            </a:r>
            <a:r>
              <a:rPr lang="en-US" altLang="zh-CN" dirty="0"/>
              <a:t>O( </a:t>
            </a:r>
            <a:r>
              <a:rPr lang="en-US" altLang="zh-CN" dirty="0" err="1"/>
              <a:t>logn</a:t>
            </a:r>
            <a:r>
              <a:rPr lang="en-US" altLang="zh-CN" dirty="0"/>
              <a:t> + n / x )</a:t>
            </a:r>
            <a:r>
              <a:rPr lang="zh-CN" altLang="en-US" dirty="0"/>
              <a:t>在轻重链剖分结构上找出即可</a:t>
            </a:r>
            <a:endParaRPr lang="en-US" altLang="zh-CN" dirty="0"/>
          </a:p>
          <a:p>
            <a:r>
              <a:rPr lang="zh-CN" altLang="en-US" dirty="0"/>
              <a:t>于是可以</a:t>
            </a:r>
            <a:r>
              <a:rPr lang="en-US" altLang="zh-CN" dirty="0"/>
              <a:t>O( </a:t>
            </a:r>
            <a:r>
              <a:rPr lang="en-US" altLang="zh-CN" dirty="0" err="1"/>
              <a:t>sqrtn</a:t>
            </a:r>
            <a:r>
              <a:rPr lang="en-US" altLang="zh-CN" dirty="0"/>
              <a:t> + n / x )</a:t>
            </a:r>
            <a:r>
              <a:rPr lang="zh-CN" altLang="en-US" dirty="0"/>
              <a:t>解决</a:t>
            </a:r>
            <a:endParaRPr lang="zh-CN" altLang="en-US" dirty="0"/>
          </a:p>
          <a:p>
            <a:endParaRPr lang="zh-CN" alt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考虑对于每次修改，如果</a:t>
            </a:r>
            <a:r>
              <a:rPr lang="en-US" altLang="zh-CN" dirty="0"/>
              <a:t>x</a:t>
            </a:r>
            <a:r>
              <a:rPr lang="zh-CN" altLang="en-US" dirty="0"/>
              <a:t>小该如何维护</a:t>
            </a:r>
            <a:endParaRPr lang="zh-CN" altLang="en-US" dirty="0"/>
          </a:p>
          <a:p>
            <a:r>
              <a:rPr lang="zh-CN" altLang="en-US" dirty="0"/>
              <a:t>可以对每个</a:t>
            </a:r>
            <a:r>
              <a:rPr lang="en-US" altLang="zh-CN" dirty="0"/>
              <a:t>x</a:t>
            </a:r>
            <a:r>
              <a:rPr lang="zh-CN" altLang="en-US" dirty="0"/>
              <a:t>，将原树按照深度</a:t>
            </a:r>
            <a:r>
              <a:rPr lang="en-US" altLang="zh-CN" dirty="0"/>
              <a:t>mod x</a:t>
            </a:r>
            <a:r>
              <a:rPr lang="zh-CN" altLang="en-US" dirty="0"/>
              <a:t>进行分层，每次查询的节点对于每个</a:t>
            </a:r>
            <a:r>
              <a:rPr lang="en-US" altLang="zh-CN" dirty="0"/>
              <a:t>x</a:t>
            </a:r>
            <a:r>
              <a:rPr lang="zh-CN" altLang="en-US" dirty="0"/>
              <a:t>只会出现在一层中，于是需要查询</a:t>
            </a:r>
            <a:r>
              <a:rPr lang="en-US" altLang="zh-CN" dirty="0"/>
              <a:t>x</a:t>
            </a:r>
            <a:r>
              <a:rPr lang="zh-CN" altLang="en-US" dirty="0"/>
              <a:t>次</a:t>
            </a:r>
            <a:endParaRPr lang="zh-CN" altLang="en-US" dirty="0"/>
          </a:p>
          <a:p>
            <a:r>
              <a:rPr lang="zh-CN" altLang="en-US" dirty="0"/>
              <a:t>对于每个</a:t>
            </a:r>
            <a:r>
              <a:rPr lang="en-US" altLang="zh-CN" dirty="0"/>
              <a:t>x</a:t>
            </a:r>
            <a:r>
              <a:rPr lang="zh-CN" altLang="en-US" dirty="0"/>
              <a:t>，对于每个</a:t>
            </a:r>
            <a:r>
              <a:rPr lang="en-US" altLang="zh-CN" dirty="0"/>
              <a:t>0...x-1</a:t>
            </a:r>
            <a:r>
              <a:rPr lang="zh-CN" altLang="en-US" dirty="0"/>
              <a:t>的余数，将其按照</a:t>
            </a:r>
            <a:r>
              <a:rPr lang="en-US" altLang="zh-CN" dirty="0"/>
              <a:t>DFS</a:t>
            </a:r>
            <a:r>
              <a:rPr lang="zh-CN" altLang="en-US" dirty="0"/>
              <a:t>序排序，这里按照</a:t>
            </a:r>
            <a:r>
              <a:rPr lang="en-US" altLang="zh-CN" dirty="0"/>
              <a:t>DFS</a:t>
            </a:r>
            <a:r>
              <a:rPr lang="zh-CN" altLang="en-US" dirty="0"/>
              <a:t>序枚举就可以</a:t>
            </a:r>
            <a:r>
              <a:rPr lang="en-US" altLang="zh-CN" dirty="0"/>
              <a:t>O( n )</a:t>
            </a:r>
            <a:r>
              <a:rPr lang="zh-CN" altLang="en-US" dirty="0"/>
              <a:t>达成，子树修改即变成区间加 </a:t>
            </a:r>
            <a:endParaRPr lang="zh-CN" altLang="en-US" dirty="0"/>
          </a:p>
          <a:p>
            <a:r>
              <a:rPr lang="zh-CN" altLang="en-US" dirty="0"/>
              <a:t>这样可以使用一个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查询单点的分块维护，这里区间的左右端点可以二分得到</a:t>
            </a:r>
            <a:endParaRPr lang="zh-CN" altLang="en-US" dirty="0"/>
          </a:p>
          <a:p>
            <a:r>
              <a:rPr lang="zh-CN" altLang="en-US" dirty="0"/>
              <a:t>于是可以一次</a:t>
            </a:r>
            <a:r>
              <a:rPr lang="en-US" altLang="zh-CN" dirty="0"/>
              <a:t>O( </a:t>
            </a:r>
            <a:r>
              <a:rPr lang="en-US" altLang="zh-CN" dirty="0" err="1"/>
              <a:t>nx</a:t>
            </a:r>
            <a:r>
              <a:rPr lang="en-US" altLang="zh-CN" dirty="0"/>
              <a:t> )</a:t>
            </a:r>
            <a:r>
              <a:rPr lang="zh-CN" altLang="en-US" dirty="0"/>
              <a:t>的预处理加上单次复杂度</a:t>
            </a:r>
            <a:r>
              <a:rPr lang="en-US" altLang="zh-CN" dirty="0"/>
              <a:t>O( </a:t>
            </a:r>
            <a:r>
              <a:rPr lang="en-US" altLang="zh-CN" dirty="0" err="1"/>
              <a:t>sqrtn</a:t>
            </a:r>
            <a:r>
              <a:rPr lang="en-US" altLang="zh-CN" dirty="0"/>
              <a:t> + x )</a:t>
            </a:r>
            <a:r>
              <a:rPr lang="zh-CN" altLang="en-US" dirty="0"/>
              <a:t>解决</a:t>
            </a:r>
            <a:endParaRPr lang="zh-CN" altLang="en-US" dirty="0"/>
          </a:p>
          <a:p>
            <a:r>
              <a:rPr lang="zh-CN" altLang="en-US" dirty="0"/>
              <a:t>在</a:t>
            </a:r>
            <a:r>
              <a:rPr lang="en-US" altLang="zh-CN" dirty="0"/>
              <a:t>x=</a:t>
            </a:r>
            <a:r>
              <a:rPr lang="en-US" altLang="zh-CN" dirty="0" err="1"/>
              <a:t>sqrtn</a:t>
            </a:r>
            <a:r>
              <a:rPr lang="zh-CN" altLang="en-US" dirty="0"/>
              <a:t>处进行根号分治，即总时间复杂度</a:t>
            </a:r>
            <a:r>
              <a:rPr lang="en-US" altLang="zh-CN" dirty="0"/>
              <a:t>O( (n + m)</a:t>
            </a:r>
            <a:r>
              <a:rPr lang="en-US" altLang="zh-CN" dirty="0" err="1"/>
              <a:t>sqrtn</a:t>
            </a:r>
            <a:r>
              <a:rPr lang="en-US" altLang="zh-CN" dirty="0"/>
              <a:t> )</a:t>
            </a:r>
            <a:r>
              <a:rPr lang="zh-CN" altLang="en-US" dirty="0"/>
              <a:t>，空间复杂度</a:t>
            </a:r>
            <a:r>
              <a:rPr lang="en-US" altLang="zh-CN" dirty="0"/>
              <a:t>O( n + m ) </a:t>
            </a:r>
            <a:endParaRPr lang="en-US" altLang="zh-CN"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Hdu</a:t>
            </a:r>
            <a:r>
              <a:rPr lang="en-US" altLang="zh-CN" dirty="0"/>
              <a:t> 6615</a:t>
            </a:r>
            <a:endParaRPr lang="zh-CN" altLang="en-US" dirty="0"/>
          </a:p>
        </p:txBody>
      </p:sp>
      <p:sp>
        <p:nvSpPr>
          <p:cNvPr id="3" name="内容占位符 2"/>
          <p:cNvSpPr>
            <a:spLocks noGrp="1"/>
          </p:cNvSpPr>
          <p:nvPr>
            <p:ph idx="1"/>
          </p:nvPr>
        </p:nvSpPr>
        <p:spPr/>
        <p:txBody>
          <a:bodyPr/>
          <a:lstStyle/>
          <a:p>
            <a:r>
              <a:rPr lang="en-US" altLang="zh-CN" dirty="0"/>
              <a:t>There is a tree with vertex 1 as a root. All vertices of the tree are colored.</a:t>
            </a:r>
            <a:br>
              <a:rPr lang="en-US" altLang="zh-CN" dirty="0"/>
            </a:br>
            <a:r>
              <a:rPr lang="en-US" altLang="zh-CN" dirty="0"/>
              <a:t>Your task is to determine the number of sub-trees with exactly k distinct colors.</a:t>
            </a:r>
            <a:br>
              <a:rPr lang="en-US" altLang="zh-CN" dirty="0"/>
            </a:br>
            <a:r>
              <a:rPr lang="en-US" altLang="zh-CN" dirty="0"/>
              <a:t>There are two types of queries.</a:t>
            </a:r>
            <a:br>
              <a:rPr lang="en-US" altLang="zh-CN" dirty="0"/>
            </a:br>
            <a:r>
              <a:rPr lang="en-US" altLang="zh-CN" dirty="0"/>
              <a:t>1 u c : paint vertex u with color c.</a:t>
            </a:r>
            <a:br>
              <a:rPr lang="en-US" altLang="zh-CN" dirty="0"/>
            </a:br>
            <a:r>
              <a:rPr lang="en-US" altLang="zh-CN" dirty="0"/>
              <a:t>2 k : answer the query.</a:t>
            </a:r>
            <a:endParaRPr lang="en-US" altLang="zh-CN" dirty="0"/>
          </a:p>
          <a:p>
            <a:endParaRPr lang="en-US" altLang="zh-CN" dirty="0"/>
          </a:p>
          <a:p>
            <a:r>
              <a:rPr lang="en-US" altLang="zh-CN" dirty="0"/>
              <a:t>2019 Multi-University Training Contest 4</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直接分块</a:t>
            </a:r>
            <a:endParaRPr lang="zh-CN" altLang="en-US"/>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每个点维护子树颜色个数</a:t>
            </a:r>
            <a:endParaRPr lang="en-US" altLang="zh-CN" dirty="0"/>
          </a:p>
          <a:p>
            <a:r>
              <a:rPr lang="zh-CN" altLang="en-US" dirty="0"/>
              <a:t>将</a:t>
            </a:r>
            <a:r>
              <a:rPr lang="en-US" altLang="zh-CN" dirty="0"/>
              <a:t>x</a:t>
            </a:r>
            <a:r>
              <a:rPr lang="zh-CN" altLang="en-US" dirty="0"/>
              <a:t>位置颜色从</a:t>
            </a:r>
            <a:r>
              <a:rPr lang="en-US" altLang="zh-CN" dirty="0"/>
              <a:t>y</a:t>
            </a:r>
            <a:r>
              <a:rPr lang="zh-CN" altLang="en-US" dirty="0"/>
              <a:t>改到</a:t>
            </a:r>
            <a:r>
              <a:rPr lang="en-US" altLang="zh-CN" dirty="0"/>
              <a:t>z</a:t>
            </a:r>
            <a:endParaRPr lang="en-US" altLang="zh-CN" dirty="0"/>
          </a:p>
          <a:p>
            <a:r>
              <a:rPr lang="zh-CN" altLang="en-US" dirty="0"/>
              <a:t>对每个颜色维护子树中其出现的次数</a:t>
            </a:r>
            <a:endParaRPr lang="en-US" altLang="zh-CN" dirty="0"/>
          </a:p>
          <a:p>
            <a:r>
              <a:rPr lang="zh-CN" altLang="en-US" dirty="0"/>
              <a:t>每次修改一个位置的颜色则相当于</a:t>
            </a:r>
            <a:r>
              <a:rPr lang="en-US" altLang="zh-CN" dirty="0"/>
              <a:t>O(1)</a:t>
            </a:r>
            <a:r>
              <a:rPr lang="zh-CN" altLang="en-US" dirty="0"/>
              <a:t>次链</a:t>
            </a:r>
            <a:r>
              <a:rPr lang="en-US" altLang="zh-CN" dirty="0"/>
              <a:t>+1-1</a:t>
            </a:r>
            <a:r>
              <a:rPr lang="zh-CN" altLang="en-US" dirty="0"/>
              <a:t>的操作</a:t>
            </a:r>
            <a:endParaRPr lang="en-US" altLang="zh-CN" dirty="0"/>
          </a:p>
          <a:p>
            <a:r>
              <a:rPr lang="zh-CN" altLang="en-US" dirty="0"/>
              <a:t>相当于链</a:t>
            </a:r>
            <a:r>
              <a:rPr lang="en-US" altLang="zh-CN" dirty="0"/>
              <a:t>+1-1</a:t>
            </a:r>
            <a:r>
              <a:rPr lang="zh-CN" altLang="en-US" dirty="0"/>
              <a:t>，全局</a:t>
            </a:r>
            <a:r>
              <a:rPr lang="en-US" altLang="zh-CN" dirty="0"/>
              <a:t>x</a:t>
            </a:r>
            <a:r>
              <a:rPr lang="zh-CN" altLang="en-US" dirty="0"/>
              <a:t>出现次数</a:t>
            </a:r>
            <a:endParaRPr lang="en-US" altLang="zh-CN" dirty="0"/>
          </a:p>
          <a:p>
            <a:endParaRPr lang="zh-CN" alt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这个形式强于区间</a:t>
            </a:r>
            <a:r>
              <a:rPr lang="en-US" altLang="zh-CN" dirty="0"/>
              <a:t>+1-1</a:t>
            </a:r>
            <a:r>
              <a:rPr lang="zh-CN" altLang="en-US" dirty="0"/>
              <a:t>区间</a:t>
            </a:r>
            <a:r>
              <a:rPr lang="en-US" altLang="zh-CN" dirty="0"/>
              <a:t>0</a:t>
            </a:r>
            <a:r>
              <a:rPr lang="zh-CN" altLang="en-US" dirty="0"/>
              <a:t>个数，这个我们目前认为难以</a:t>
            </a:r>
            <a:r>
              <a:rPr lang="en-US" altLang="zh-CN" dirty="0"/>
              <a:t>polylog</a:t>
            </a:r>
            <a:r>
              <a:rPr lang="zh-CN" altLang="en-US" dirty="0"/>
              <a:t>解决，考虑分块</a:t>
            </a:r>
            <a:endParaRPr lang="en-US" altLang="zh-CN" dirty="0"/>
          </a:p>
          <a:p>
            <a:r>
              <a:rPr lang="zh-CN" altLang="en-US" dirty="0"/>
              <a:t>对原树进行树分块，维护簇路径的值域数组，表示簇路径上每个值出现次数</a:t>
            </a:r>
            <a:endParaRPr lang="en-US" altLang="zh-CN" dirty="0"/>
          </a:p>
          <a:p>
            <a:r>
              <a:rPr lang="zh-CN" altLang="en-US" dirty="0"/>
              <a:t>然后对簇路径的操作可以</a:t>
            </a:r>
            <a:r>
              <a:rPr lang="en-US" altLang="zh-CN" dirty="0"/>
              <a:t>O(1)</a:t>
            </a:r>
            <a:r>
              <a:rPr lang="zh-CN" altLang="en-US" dirty="0"/>
              <a:t>完成，又只有</a:t>
            </a:r>
            <a:r>
              <a:rPr lang="en-US" altLang="zh-CN" dirty="0"/>
              <a:t>O( </a:t>
            </a:r>
            <a:r>
              <a:rPr lang="en-US" altLang="zh-CN" dirty="0" err="1"/>
              <a:t>sqrtn</a:t>
            </a:r>
            <a:r>
              <a:rPr lang="en-US" altLang="zh-CN" dirty="0"/>
              <a:t> )</a:t>
            </a:r>
            <a:r>
              <a:rPr lang="zh-CN" altLang="en-US" dirty="0"/>
              <a:t>个零散的点</a:t>
            </a:r>
            <a:endParaRPr lang="en-US" altLang="zh-CN" dirty="0"/>
          </a:p>
          <a:p>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，空间复杂度可以做到</a:t>
            </a:r>
            <a:r>
              <a:rPr lang="en-US" altLang="zh-CN" dirty="0"/>
              <a:t>O( n + m )</a:t>
            </a:r>
            <a:endParaRPr lang="zh-CN" alt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[Ynoi2013]D1T2</a:t>
            </a: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838200" y="1690688"/>
            <a:ext cx="6991396" cy="5144045"/>
          </a:xfrm>
          <a:prstGeom prst="rect">
            <a:avLst/>
          </a:prstGeom>
        </p:spPr>
      </p:pic>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区间值修改</a:t>
            </a:r>
            <a:endParaRPr lang="zh-CN" altLang="en-US" dirty="0"/>
          </a:p>
        </p:txBody>
      </p:sp>
      <p:sp>
        <p:nvSpPr>
          <p:cNvPr id="3" name="内容占位符 2"/>
          <p:cNvSpPr>
            <a:spLocks noGrp="1"/>
          </p:cNvSpPr>
          <p:nvPr>
            <p:ph idx="1"/>
          </p:nvPr>
        </p:nvSpPr>
        <p:spPr/>
        <p:txBody>
          <a:bodyPr>
            <a:normAutofit/>
          </a:bodyPr>
          <a:lstStyle/>
          <a:p>
            <a:r>
              <a:rPr lang="zh-CN" altLang="en-US" dirty="0"/>
              <a:t>回忆起前面一个莫队题的性质，这道题中同样存在：</a:t>
            </a:r>
            <a:endParaRPr lang="en-US" altLang="zh-CN" dirty="0"/>
          </a:p>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的多项式进行插值，暴力计算即可，插值复杂度为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endParaRPr lang="zh-CN" alt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区间信息合并</a:t>
            </a:r>
            <a:endParaRPr lang="zh-CN" altLang="en-US" dirty="0"/>
          </a:p>
        </p:txBody>
      </p:sp>
      <p:sp>
        <p:nvSpPr>
          <p:cNvPr id="3" name="内容占位符 2"/>
          <p:cNvSpPr>
            <a:spLocks noGrp="1"/>
          </p:cNvSpPr>
          <p:nvPr>
            <p:ph idx="1"/>
          </p:nvPr>
        </p:nvSpPr>
        <p:spPr/>
        <p:txBody>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endParaRPr lang="zh-CN" altLang="en-US" dirty="0"/>
          </a:p>
          <a:p>
            <a:endParaRPr lang="zh-CN" alt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endParaRPr lang="en-US" altLang="zh-CN" dirty="0"/>
          </a:p>
          <a:p>
            <a:r>
              <a:rPr lang="en-US" altLang="zh-CN" dirty="0"/>
              <a:t>sqrt( n ) + sqrt( n /2 ) + sqrt( n / 4 ) + … + sqrt( 1 ) = O( </a:t>
            </a:r>
            <a:r>
              <a:rPr lang="en-US" altLang="zh-CN" dirty="0" err="1"/>
              <a:t>sqrtn</a:t>
            </a:r>
            <a:r>
              <a:rPr lang="en-US" altLang="zh-CN" dirty="0"/>
              <a:t> )</a:t>
            </a:r>
            <a:endParaRPr lang="en-US" altLang="zh-CN" dirty="0"/>
          </a:p>
          <a:p>
            <a:r>
              <a:rPr lang="zh-CN" altLang="en-US" dirty="0"/>
              <a:t>空间：</a:t>
            </a:r>
            <a:endParaRPr lang="en-US" altLang="zh-CN" dirty="0"/>
          </a:p>
          <a:p>
            <a:r>
              <a:rPr lang="en-US" altLang="zh-CN" dirty="0"/>
              <a:t>T( n ) = 2T( n / 2 ) + O( </a:t>
            </a:r>
            <a:r>
              <a:rPr lang="en-US" altLang="zh-CN" dirty="0" err="1"/>
              <a:t>sqrtn</a:t>
            </a:r>
            <a:r>
              <a:rPr lang="en-US" altLang="zh-CN" dirty="0"/>
              <a:t> )</a:t>
            </a:r>
            <a:endParaRPr lang="en-US" altLang="zh-CN" dirty="0"/>
          </a:p>
          <a:p>
            <a:r>
              <a:rPr lang="en-US" altLang="zh-CN" dirty="0"/>
              <a:t>sqrt( n ) + 2sqrt( n / 2 ) + 4sqrt( n / 4 ) + … + </a:t>
            </a:r>
            <a:r>
              <a:rPr lang="en-US" altLang="zh-CN" dirty="0" err="1"/>
              <a:t>nsqrt</a:t>
            </a:r>
            <a:r>
              <a:rPr lang="en-US" altLang="zh-CN" dirty="0"/>
              <a:t>( 1 ) = O( n )</a:t>
            </a:r>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endParaRPr lang="en-US" altLang="zh-CN" dirty="0"/>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spid="_x0000_s6184" name="" r:id="rId1" imgW="8896350" imgH="1657350" progId="PBrush">
                  <p:embed/>
                </p:oleObj>
              </mc:Choice>
              <mc:Fallback>
                <p:oleObj name="" r:id="rId1" imgW="8896350" imgH="1657350" progId="PBrush">
                  <p:embed/>
                  <p:pic>
                    <p:nvPicPr>
                      <p:cNvPr id="0" name="图片 4" descr="image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spid="_x0000_s6185" name="" r:id="rId3" imgW="9010650" imgH="1762125" progId="Paint.Picture">
                  <p:embed/>
                </p:oleObj>
              </mc:Choice>
              <mc:Fallback>
                <p:oleObj name="" r:id="rId3" imgW="9010650" imgH="1762125" progId="Paint.Picture">
                  <p:embed/>
                  <p:pic>
                    <p:nvPicPr>
                      <p:cNvPr id="0" name="图片 6" descr="image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CF700D Huffman Coding on Segment</a:t>
            </a:r>
            <a:endParaRPr lang="zh-CN" altLang="en-US" dirty="0"/>
          </a:p>
        </p:txBody>
      </p:sp>
      <p:sp>
        <p:nvSpPr>
          <p:cNvPr id="3" name="内容占位符 2"/>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a:p>
            <a:r>
              <a:rPr lang="zh-CN" altLang="en-US" dirty="0">
                <a:latin typeface="-apple-system"/>
              </a:rPr>
              <a:t>具体来说就是找出区间中每个数的出现次数，所有的出现次数构成一个可重，然后这个可重我们可以每次选两个元素</a:t>
            </a:r>
            <a:r>
              <a:rPr lang="en-US" altLang="zh-CN" dirty="0" err="1">
                <a:latin typeface="-apple-system"/>
              </a:rPr>
              <a:t>a,b</a:t>
            </a:r>
            <a:r>
              <a:rPr lang="zh-CN" altLang="en-US" dirty="0">
                <a:latin typeface="-apple-system"/>
              </a:rPr>
              <a:t>，把这两个元素合成一个元素</a:t>
            </a:r>
            <a:r>
              <a:rPr lang="en-US" altLang="zh-CN" dirty="0" err="1">
                <a:latin typeface="-apple-system"/>
              </a:rPr>
              <a:t>a+b</a:t>
            </a:r>
            <a:r>
              <a:rPr lang="zh-CN" altLang="en-US" dirty="0">
                <a:latin typeface="-apple-system"/>
              </a:rPr>
              <a:t>，代价为</a:t>
            </a:r>
            <a:r>
              <a:rPr lang="en-US" altLang="zh-CN" dirty="0" err="1">
                <a:latin typeface="-apple-system"/>
              </a:rPr>
              <a:t>a+b</a:t>
            </a:r>
            <a:r>
              <a:rPr lang="zh-CN" altLang="en-US" dirty="0">
                <a:latin typeface="-apple-system"/>
              </a:rPr>
              <a:t>，求把所有元素合成一个元素的最小代价（就是合并果子）。</a:t>
            </a:r>
            <a:endParaRPr lang="en-US" altLang="zh-CN" dirty="0">
              <a:latin typeface="-apple-system"/>
            </a:endParaRPr>
          </a:p>
          <a:p>
            <a:endParaRPr lang="en-US" altLang="zh-CN" b="0" i="0" dirty="0">
              <a:effectLst/>
              <a:latin typeface="-apple-system"/>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endParaRPr lang="zh-CN" alt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endParaRPr lang="en-US" altLang="zh-CN" dirty="0"/>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endParaRPr lang="en-US" altLang="zh-CN" dirty="0"/>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endParaRPr lang="en-US" altLang="zh-CN" dirty="0"/>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Luogu5063 [Ynoi2014] </a:t>
            </a:r>
            <a:r>
              <a:rPr lang="zh-CN" altLang="en-US" dirty="0"/>
              <a:t>置身天上之森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线段树是一种特殊的二叉树，满足以下性质：</a:t>
            </a:r>
            <a:br>
              <a:rPr lang="zh-CN" altLang="en-US" dirty="0"/>
            </a:br>
            <a:r>
              <a:rPr lang="zh-CN" altLang="en-US" dirty="0"/>
              <a:t>每个点和一个区间对应，且有一个整数权值；</a:t>
            </a:r>
            <a:br>
              <a:rPr lang="zh-CN" altLang="en-US" dirty="0"/>
            </a:br>
            <a:r>
              <a:rPr lang="zh-CN" altLang="en-US" dirty="0"/>
              <a:t>根节点对应的区间是 </a:t>
            </a:r>
            <a:r>
              <a:rPr lang="en-US" altLang="zh-CN" dirty="0"/>
              <a:t>[1,n]</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l&lt;r</a:t>
            </a:r>
            <a:r>
              <a:rPr lang="zh-CN" altLang="en-US" dirty="0"/>
              <a:t>，那么它的左孩子和右孩子分别对应区间 </a:t>
            </a:r>
            <a:r>
              <a:rPr lang="en-US" altLang="zh-CN" dirty="0"/>
              <a:t>[</a:t>
            </a:r>
            <a:r>
              <a:rPr lang="en-US" altLang="zh-CN" dirty="0" err="1"/>
              <a:t>l,m</a:t>
            </a:r>
            <a:r>
              <a:rPr lang="en-US" altLang="zh-CN" dirty="0"/>
              <a:t>]</a:t>
            </a:r>
            <a:r>
              <a:rPr lang="zh-CN" altLang="en-US" dirty="0"/>
              <a:t>和 </a:t>
            </a:r>
            <a:r>
              <a:rPr lang="en-US" altLang="zh-CN" dirty="0"/>
              <a:t>[m+1,r]</a:t>
            </a:r>
            <a:r>
              <a:rPr lang="zh-CN" altLang="en-US" dirty="0"/>
              <a:t>，其中 </a:t>
            </a:r>
            <a:r>
              <a:rPr lang="en-US" altLang="zh-CN" dirty="0"/>
              <a:t>m=[(</a:t>
            </a:r>
            <a:r>
              <a:rPr lang="en-US" altLang="zh-CN" dirty="0" err="1"/>
              <a:t>l+r</a:t>
            </a:r>
            <a:r>
              <a:rPr lang="en-US" altLang="zh-CN" dirty="0"/>
              <a:t>)/2]</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l=r</a:t>
            </a:r>
            <a:r>
              <a:rPr lang="zh-CN" altLang="en-US" dirty="0"/>
              <a:t>，那么这个点是叶子； 如果一个点不是叶子，那么它的权值等于左孩子和右孩子的权值之和。</a:t>
            </a:r>
            <a:br>
              <a:rPr lang="zh-CN" altLang="en-US" dirty="0"/>
            </a:br>
            <a:r>
              <a:rPr lang="zh-CN" altLang="en-US" dirty="0"/>
              <a:t>珂朵莉需要维护一棵线段树，叶子的权值初始为 </a:t>
            </a:r>
            <a:r>
              <a:rPr lang="en-US" altLang="zh-CN" dirty="0"/>
              <a:t>0</a:t>
            </a:r>
            <a:r>
              <a:rPr lang="zh-CN" altLang="en-US" dirty="0"/>
              <a:t>，接下来会进行 </a:t>
            </a:r>
            <a:r>
              <a:rPr lang="en-US" altLang="zh-CN" dirty="0"/>
              <a:t>m</a:t>
            </a:r>
            <a:r>
              <a:rPr lang="zh-CN" altLang="en-US" dirty="0"/>
              <a:t> 次操作</a:t>
            </a:r>
            <a:r>
              <a:rPr lang="en-US" altLang="zh-CN" dirty="0"/>
              <a:t>:</a:t>
            </a:r>
            <a:br>
              <a:rPr lang="zh-CN" altLang="en-US" dirty="0"/>
            </a:br>
            <a:r>
              <a:rPr lang="zh-CN" altLang="en-US" dirty="0"/>
              <a:t>操作 </a:t>
            </a:r>
            <a:r>
              <a:rPr lang="en-US" altLang="zh-CN" dirty="0"/>
              <a:t>1</a:t>
            </a:r>
            <a:r>
              <a:rPr lang="zh-CN" altLang="en-US" dirty="0"/>
              <a:t>：给出 </a:t>
            </a:r>
            <a:r>
              <a:rPr lang="en-US" altLang="zh-CN" dirty="0" err="1"/>
              <a:t>l,r,a</a:t>
            </a:r>
            <a:r>
              <a:rPr lang="zh-CN" altLang="en-US" dirty="0"/>
              <a:t>，对每个</a:t>
            </a:r>
            <a:r>
              <a:rPr lang="en-US" altLang="zh-CN" dirty="0"/>
              <a:t>l&lt;=x&lt;=r</a:t>
            </a:r>
            <a:r>
              <a:rPr lang="zh-CN" altLang="en-US" dirty="0"/>
              <a:t>将 </a:t>
            </a:r>
            <a:r>
              <a:rPr lang="en-US" altLang="zh-CN" dirty="0"/>
              <a:t>[</a:t>
            </a:r>
            <a:r>
              <a:rPr lang="en-US" altLang="zh-CN" dirty="0" err="1"/>
              <a:t>x,x</a:t>
            </a:r>
            <a:r>
              <a:rPr lang="en-US" altLang="zh-CN" dirty="0"/>
              <a:t>]</a:t>
            </a:r>
            <a:r>
              <a:rPr lang="zh-CN" altLang="en-US" dirty="0"/>
              <a:t> 对应的叶子的权值加上 </a:t>
            </a:r>
            <a:r>
              <a:rPr lang="en-US" altLang="zh-CN" dirty="0"/>
              <a:t>a</a:t>
            </a:r>
            <a:r>
              <a:rPr lang="zh-CN" altLang="en-US" dirty="0"/>
              <a:t>，非叶节点的权值相应变化；</a:t>
            </a:r>
            <a:br>
              <a:rPr lang="zh-CN" altLang="en-US" dirty="0"/>
            </a:br>
            <a:r>
              <a:rPr lang="zh-CN" altLang="en-US" dirty="0"/>
              <a:t>操作 </a:t>
            </a:r>
            <a:r>
              <a:rPr lang="en-US" altLang="zh-CN" dirty="0"/>
              <a:t>2</a:t>
            </a:r>
            <a:r>
              <a:rPr lang="zh-CN" altLang="en-US" dirty="0"/>
              <a:t>：给出 </a:t>
            </a:r>
            <a:r>
              <a:rPr lang="en-US" altLang="zh-CN" dirty="0" err="1"/>
              <a:t>l,r,a</a:t>
            </a:r>
            <a:r>
              <a:rPr lang="zh-CN" altLang="en-US" dirty="0"/>
              <a:t>，询问有多少个线段树上的点，满足这个点对应的区间被 </a:t>
            </a:r>
            <a:r>
              <a:rPr lang="en-US" altLang="zh-CN" dirty="0"/>
              <a:t>[</a:t>
            </a:r>
            <a:r>
              <a:rPr lang="en-US" altLang="zh-CN" dirty="0" err="1"/>
              <a:t>l,r</a:t>
            </a:r>
            <a:r>
              <a:rPr lang="en-US" altLang="zh-CN" dirty="0"/>
              <a:t>]</a:t>
            </a:r>
            <a:r>
              <a:rPr lang="zh-CN" altLang="en-US" dirty="0"/>
              <a:t> 包含，且权值小于等于 </a:t>
            </a:r>
            <a:r>
              <a:rPr lang="en-US" altLang="zh-CN" dirty="0"/>
              <a:t>a</a:t>
            </a:r>
            <a:r>
              <a:rPr lang="zh-CN" altLang="en-US" dirty="0"/>
              <a:t>。</a:t>
            </a:r>
            <a:endParaRPr lang="zh-CN" altLang="en-US"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可以证明这个线段树只有</a:t>
            </a:r>
            <a:r>
              <a:rPr lang="en-US" altLang="zh-CN" dirty="0"/>
              <a:t>O( </a:t>
            </a:r>
            <a:r>
              <a:rPr lang="en-US" altLang="zh-CN" dirty="0" err="1"/>
              <a:t>logn</a:t>
            </a:r>
            <a:r>
              <a:rPr lang="en-US" altLang="zh-CN" dirty="0"/>
              <a:t> )</a:t>
            </a:r>
            <a:r>
              <a:rPr lang="zh-CN" altLang="en-US" dirty="0"/>
              <a:t>种不同大小的节点</a:t>
            </a:r>
            <a:endParaRPr lang="zh-CN" altLang="en-US" dirty="0"/>
          </a:p>
          <a:p>
            <a:r>
              <a:rPr lang="zh-CN" altLang="en-US" dirty="0"/>
              <a:t>对于每种节点大小分层，维护一个数据结构，支持：</a:t>
            </a:r>
            <a:endParaRPr lang="zh-CN" altLang="en-US" dirty="0"/>
          </a:p>
          <a:p>
            <a:r>
              <a:rPr lang="en-US" altLang="zh-CN" dirty="0"/>
              <a:t>1.</a:t>
            </a:r>
            <a:r>
              <a:rPr lang="zh-CN" altLang="en-US" dirty="0"/>
              <a:t>区间加</a:t>
            </a:r>
            <a:endParaRPr lang="zh-CN" altLang="en-US" dirty="0"/>
          </a:p>
          <a:p>
            <a:r>
              <a:rPr lang="en-US" altLang="zh-CN" dirty="0"/>
              <a:t>2.</a:t>
            </a:r>
            <a:r>
              <a:rPr lang="zh-CN" altLang="en-US" dirty="0"/>
              <a:t>单点修改</a:t>
            </a:r>
            <a:endParaRPr lang="zh-CN" altLang="en-US" dirty="0"/>
          </a:p>
          <a:p>
            <a:r>
              <a:rPr lang="en-US" altLang="zh-CN" dirty="0"/>
              <a:t>3.</a:t>
            </a:r>
            <a:r>
              <a:rPr lang="zh-CN" altLang="en-US" dirty="0"/>
              <a:t>区间</a:t>
            </a:r>
            <a:r>
              <a:rPr lang="en-US" altLang="zh-CN" dirty="0"/>
              <a:t>rank</a:t>
            </a:r>
            <a:endParaRPr lang="en-US" altLang="zh-CN" dirty="0"/>
          </a:p>
          <a:p>
            <a:r>
              <a:rPr lang="zh-CN" altLang="en-US" dirty="0"/>
              <a:t>这个是一个经典问题，目前上界是</a:t>
            </a:r>
            <a:r>
              <a:rPr lang="en-US" altLang="zh-CN" dirty="0"/>
              <a:t>O( </a:t>
            </a:r>
            <a:r>
              <a:rPr lang="en-US" altLang="zh-CN" dirty="0" err="1"/>
              <a:t>msqrtn</a:t>
            </a:r>
            <a:r>
              <a:rPr lang="en-US" altLang="zh-CN" dirty="0"/>
              <a:t> )</a:t>
            </a:r>
            <a:r>
              <a:rPr lang="zh-CN" altLang="en-US" dirty="0"/>
              <a:t> ，我们通过一些规约证明了这个问题不弱于一个 </a:t>
            </a:r>
            <a:r>
              <a:rPr lang="en-US" altLang="zh-CN" dirty="0" err="1"/>
              <a:t>sqrtn</a:t>
            </a:r>
            <a:r>
              <a:rPr lang="en-US" altLang="zh-CN" dirty="0"/>
              <a:t>*</a:t>
            </a:r>
            <a:r>
              <a:rPr lang="en-US" altLang="zh-CN" dirty="0" err="1"/>
              <a:t>sqrtn</a:t>
            </a:r>
            <a:r>
              <a:rPr lang="en-US" altLang="zh-CN" dirty="0"/>
              <a:t> </a:t>
            </a:r>
            <a:r>
              <a:rPr lang="zh-CN" altLang="en-US" dirty="0"/>
              <a:t>的矩阵乘法，所以目前认为难以达到</a:t>
            </a:r>
            <a:r>
              <a:rPr lang="en-US" altLang="zh-CN" dirty="0"/>
              <a:t>O( n*</a:t>
            </a:r>
            <a:r>
              <a:rPr lang="en-US" altLang="zh-CN" dirty="0" err="1"/>
              <a:t>polylogn</a:t>
            </a:r>
            <a:r>
              <a:rPr lang="en-US" altLang="zh-CN" dirty="0"/>
              <a:t> ) </a:t>
            </a:r>
            <a:r>
              <a:rPr lang="zh-CN" altLang="en-US" dirty="0"/>
              <a:t>的复杂度</a:t>
            </a:r>
            <a:endParaRPr lang="zh-CN" altLang="en-US"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可以证明线段树的每层只有</a:t>
            </a:r>
            <a:r>
              <a:rPr lang="en-US" altLang="zh-CN" dirty="0"/>
              <a:t>O(1) </a:t>
            </a:r>
            <a:r>
              <a:rPr lang="zh-CN" altLang="en-US" dirty="0"/>
              <a:t>种不同大小的节点，那么我们的总时间复杂度是</a:t>
            </a:r>
            <a:endParaRPr lang="zh-CN" altLang="en-US" dirty="0"/>
          </a:p>
          <a:p>
            <a:r>
              <a:rPr lang="en-US" altLang="zh-CN" dirty="0"/>
              <a:t>O( </a:t>
            </a:r>
            <a:r>
              <a:rPr lang="en-US" altLang="zh-CN" dirty="0" err="1"/>
              <a:t>msqrtn</a:t>
            </a:r>
            <a:r>
              <a:rPr lang="en-US" altLang="zh-CN" dirty="0"/>
              <a:t> + </a:t>
            </a:r>
            <a:r>
              <a:rPr lang="en-US" altLang="zh-CN" dirty="0" err="1"/>
              <a:t>msqrt</a:t>
            </a:r>
            <a:r>
              <a:rPr lang="en-US" altLang="zh-CN" dirty="0"/>
              <a:t>(n/2) + </a:t>
            </a:r>
            <a:r>
              <a:rPr lang="en-US" altLang="zh-CN" dirty="0" err="1"/>
              <a:t>msqrt</a:t>
            </a:r>
            <a:r>
              <a:rPr lang="en-US" altLang="zh-CN" dirty="0"/>
              <a:t>(n/4) + … ) = O( </a:t>
            </a:r>
            <a:r>
              <a:rPr lang="en-US" altLang="zh-CN" dirty="0" err="1"/>
              <a:t>msqrtn</a:t>
            </a:r>
            <a:r>
              <a:rPr lang="en-US" altLang="zh-CN" dirty="0"/>
              <a:t> )</a:t>
            </a:r>
            <a:endParaRPr lang="en-US" altLang="zh-CN" dirty="0"/>
          </a:p>
          <a:p>
            <a:r>
              <a:rPr lang="zh-CN" altLang="en-US" dirty="0"/>
              <a:t>空间复杂度可以通过一些</a:t>
            </a:r>
            <a:r>
              <a:rPr lang="en-US" altLang="zh-CN" dirty="0"/>
              <a:t>trick</a:t>
            </a:r>
            <a:r>
              <a:rPr lang="zh-CN" altLang="en-US" dirty="0"/>
              <a:t>做到</a:t>
            </a:r>
            <a:r>
              <a:rPr lang="en-US" altLang="zh-CN" dirty="0"/>
              <a:t>O( n + m )</a:t>
            </a:r>
            <a:endParaRPr lang="zh-CN" altLang="en-US" dirty="0"/>
          </a:p>
          <a:p>
            <a:endParaRPr lang="zh-CN" altLang="en-US"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ym typeface="+mn-ea"/>
              </a:rPr>
              <a:t>矩阵乘法相关规约</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a:t>
            </a:r>
            <a:endParaRPr lang="zh-CN" altLang="en-US" dirty="0"/>
          </a:p>
        </p:txBody>
      </p:sp>
      <p:sp>
        <p:nvSpPr>
          <p:cNvPr id="3" name="内容占位符 2"/>
          <p:cNvSpPr>
            <a:spLocks noGrp="1"/>
          </p:cNvSpPr>
          <p:nvPr>
            <p:ph idx="1"/>
          </p:nvPr>
        </p:nvSpPr>
        <p:spPr/>
        <p:txBody>
          <a:bodyPr/>
          <a:lstStyle/>
          <a:p>
            <a:r>
              <a:rPr lang="zh-CN" altLang="en-US" dirty="0"/>
              <a:t>为什么这些题我们要用分块来处理？不能分治吗</a:t>
            </a:r>
            <a:endParaRPr lang="en-US" altLang="zh-CN"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Reason</a:t>
            </a:r>
            <a:endParaRPr lang="zh-CN" altLang="en-US" dirty="0"/>
          </a:p>
        </p:txBody>
      </p:sp>
      <p:sp>
        <p:nvSpPr>
          <p:cNvPr id="3" name="内容占位符 2"/>
          <p:cNvSpPr>
            <a:spLocks noGrp="1"/>
          </p:cNvSpPr>
          <p:nvPr>
            <p:ph idx="1"/>
          </p:nvPr>
        </p:nvSpPr>
        <p:spPr/>
        <p:txBody>
          <a:bodyPr/>
          <a:lstStyle/>
          <a:p>
            <a:r>
              <a:rPr lang="zh-CN" altLang="en-US" dirty="0"/>
              <a:t>很多分块题是不弱于</a:t>
            </a:r>
            <a:r>
              <a:rPr lang="en-US" altLang="zh-CN" dirty="0" err="1"/>
              <a:t>sqrtn</a:t>
            </a:r>
            <a:r>
              <a:rPr lang="en-US" altLang="zh-CN" dirty="0"/>
              <a:t>*</a:t>
            </a:r>
            <a:r>
              <a:rPr lang="en-US" altLang="zh-CN" dirty="0" err="1"/>
              <a:t>sqrtn</a:t>
            </a:r>
            <a:r>
              <a:rPr lang="zh-CN" altLang="en-US" dirty="0"/>
              <a:t>大小的矩阵乘法的</a:t>
            </a:r>
            <a:endParaRPr lang="en-US" altLang="zh-CN" dirty="0"/>
          </a:p>
          <a:p>
            <a:r>
              <a:rPr lang="zh-CN" altLang="en-US" dirty="0"/>
              <a:t>由于目前矩阵乘法上界只做到了</a:t>
            </a:r>
            <a:r>
              <a:rPr lang="en-US" altLang="zh-CN" dirty="0"/>
              <a:t>O( n^2.373 )</a:t>
            </a:r>
            <a:r>
              <a:rPr lang="zh-CN" altLang="en-US" dirty="0"/>
              <a:t>，所以目前技术做这些分块题无法低于</a:t>
            </a:r>
            <a:r>
              <a:rPr lang="en-US" altLang="zh-CN" dirty="0"/>
              <a:t>O( n^(1+x) )</a:t>
            </a:r>
            <a:r>
              <a:rPr lang="zh-CN" altLang="en-US" dirty="0"/>
              <a:t>，</a:t>
            </a:r>
            <a:r>
              <a:rPr lang="en-US" altLang="zh-CN" dirty="0"/>
              <a:t>x is const</a:t>
            </a:r>
            <a:r>
              <a:rPr lang="zh-CN" altLang="en-US" dirty="0"/>
              <a:t>，</a:t>
            </a:r>
            <a:r>
              <a:rPr lang="en-US" altLang="zh-CN" dirty="0"/>
              <a:t>x &gt; 0</a:t>
            </a:r>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矩阵乘法</a:t>
            </a:r>
            <a:endParaRPr lang="zh-CN" altLang="en-US" dirty="0"/>
          </a:p>
        </p:txBody>
      </p:sp>
      <p:sp>
        <p:nvSpPr>
          <p:cNvPr id="3" name="内容占位符 2"/>
          <p:cNvSpPr>
            <a:spLocks noGrp="1"/>
          </p:cNvSpPr>
          <p:nvPr>
            <p:ph idx="1"/>
          </p:nvPr>
        </p:nvSpPr>
        <p:spPr/>
        <p:txBody>
          <a:bodyPr/>
          <a:lstStyle/>
          <a:p>
            <a:r>
              <a:rPr lang="zh-CN" altLang="en-US" dirty="0"/>
              <a:t>整数矩阵乘法：值为</a:t>
            </a:r>
            <a:r>
              <a:rPr lang="en-US" altLang="zh-CN" dirty="0"/>
              <a:t>[0,2^w)</a:t>
            </a:r>
            <a:r>
              <a:rPr lang="zh-CN" altLang="en-US" dirty="0"/>
              <a:t>的整数</a:t>
            </a:r>
            <a:endParaRPr lang="en-US" altLang="zh-CN" dirty="0"/>
          </a:p>
          <a:p>
            <a:r>
              <a:rPr lang="en-US" altLang="zh-CN" dirty="0"/>
              <a:t>01</a:t>
            </a:r>
            <a:r>
              <a:rPr lang="zh-CN" altLang="en-US" dirty="0"/>
              <a:t>矩阵乘法：值为</a:t>
            </a:r>
            <a:r>
              <a:rPr lang="en-US" altLang="zh-CN" dirty="0"/>
              <a:t>[0,1]</a:t>
            </a:r>
            <a:r>
              <a:rPr lang="zh-CN" altLang="en-US" dirty="0"/>
              <a:t>的整数</a:t>
            </a:r>
            <a:endParaRPr lang="en-US" altLang="zh-CN" dirty="0"/>
          </a:p>
          <a:p>
            <a:r>
              <a:rPr lang="en-US" altLang="zh-CN" dirty="0"/>
              <a:t>Bool matrix </a:t>
            </a:r>
            <a:r>
              <a:rPr lang="en-US" altLang="zh-CN" dirty="0" err="1"/>
              <a:t>mul</a:t>
            </a:r>
            <a:r>
              <a:rPr lang="zh-CN" altLang="en-US" dirty="0"/>
              <a:t>：</a:t>
            </a:r>
            <a:r>
              <a:rPr lang="en-US" altLang="zh-CN" dirty="0"/>
              <a:t>Ans[</a:t>
            </a:r>
            <a:r>
              <a:rPr lang="en-US" altLang="zh-CN" dirty="0" err="1"/>
              <a:t>i</a:t>
            </a:r>
            <a:r>
              <a:rPr lang="en-US" altLang="zh-CN" dirty="0"/>
              <a:t>][j] = | a[</a:t>
            </a:r>
            <a:r>
              <a:rPr lang="en-US" altLang="zh-CN" dirty="0" err="1"/>
              <a:t>i</a:t>
            </a:r>
            <a:r>
              <a:rPr lang="en-US" altLang="zh-CN" dirty="0"/>
              <a:t>][k] &amp; a[k][j]</a:t>
            </a:r>
            <a:endParaRPr lang="zh-CN" altLang="en-US"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目前有归约的问题</a:t>
            </a:r>
            <a:endParaRPr lang="zh-CN" altLang="en-US" dirty="0"/>
          </a:p>
        </p:txBody>
      </p:sp>
      <p:sp>
        <p:nvSpPr>
          <p:cNvPr id="3" name="内容占位符 2"/>
          <p:cNvSpPr>
            <a:spLocks noGrp="1"/>
          </p:cNvSpPr>
          <p:nvPr>
            <p:ph idx="1"/>
          </p:nvPr>
        </p:nvSpPr>
        <p:spPr/>
        <p:txBody>
          <a:bodyPr/>
          <a:lstStyle/>
          <a:p>
            <a:r>
              <a:rPr lang="zh-CN" altLang="en-US" dirty="0"/>
              <a:t>小</a:t>
            </a:r>
            <a:r>
              <a:rPr lang="en-US" altLang="zh-CN" dirty="0"/>
              <a:t>Z</a:t>
            </a:r>
            <a:r>
              <a:rPr lang="zh-CN" altLang="en-US" dirty="0"/>
              <a:t>的袜子（区间每个数出现次数平方和）：双向归约</a:t>
            </a:r>
            <a:r>
              <a:rPr lang="en-US" altLang="zh-CN" dirty="0"/>
              <a:t>01</a:t>
            </a:r>
            <a:r>
              <a:rPr lang="zh-CN" altLang="en-US" dirty="0"/>
              <a:t>矩阵乘法，</a:t>
            </a:r>
            <a:r>
              <a:rPr lang="en-US" altLang="zh-CN" dirty="0"/>
              <a:t>O(n^1.41)</a:t>
            </a:r>
            <a:endParaRPr lang="en-US" altLang="zh-CN" dirty="0"/>
          </a:p>
          <a:p>
            <a:r>
              <a:rPr lang="zh-CN" altLang="en-US" dirty="0"/>
              <a:t>区间逆序对：双向归约</a:t>
            </a:r>
            <a:r>
              <a:rPr lang="en-US" altLang="zh-CN" dirty="0"/>
              <a:t>01</a:t>
            </a:r>
            <a:r>
              <a:rPr lang="zh-CN" altLang="en-US" dirty="0"/>
              <a:t>矩阵乘法，</a:t>
            </a:r>
            <a:r>
              <a:rPr lang="en-US" altLang="zh-CN" dirty="0"/>
              <a:t>O(n^1.41)</a:t>
            </a:r>
            <a:endParaRPr lang="en-US" altLang="zh-CN" dirty="0"/>
          </a:p>
          <a:p>
            <a:r>
              <a:rPr lang="zh-CN" altLang="en-US" dirty="0"/>
              <a:t>区间众数：看不懂，</a:t>
            </a:r>
            <a:r>
              <a:rPr lang="en-US" altLang="zh-CN" dirty="0"/>
              <a:t>O(n^1.49)</a:t>
            </a:r>
            <a:endParaRPr lang="en-US" altLang="zh-CN" dirty="0"/>
          </a:p>
          <a:p>
            <a:r>
              <a:rPr lang="zh-CN" altLang="en-US" dirty="0"/>
              <a:t>链颜色数：双向归约</a:t>
            </a:r>
            <a:r>
              <a:rPr lang="en-US" altLang="zh-CN" dirty="0"/>
              <a:t>01</a:t>
            </a:r>
            <a:r>
              <a:rPr lang="zh-CN" altLang="en-US" dirty="0"/>
              <a:t>矩阵乘法，</a:t>
            </a:r>
            <a:r>
              <a:rPr lang="en-US" altLang="zh-CN" dirty="0"/>
              <a:t>O(n^1.41)</a:t>
            </a:r>
            <a:endParaRPr lang="en-US" altLang="zh-CN" dirty="0"/>
          </a:p>
          <a:p>
            <a:endParaRPr lang="zh-CN" altLang="en-US" dirty="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目前有归约的问题</a:t>
            </a:r>
            <a:endParaRPr lang="zh-CN" altLang="en-US" dirty="0"/>
          </a:p>
        </p:txBody>
      </p:sp>
      <p:sp>
        <p:nvSpPr>
          <p:cNvPr id="3" name="内容占位符 2"/>
          <p:cNvSpPr>
            <a:spLocks noGrp="1"/>
          </p:cNvSpPr>
          <p:nvPr>
            <p:ph idx="1"/>
          </p:nvPr>
        </p:nvSpPr>
        <p:spPr/>
        <p:txBody>
          <a:bodyPr/>
          <a:lstStyle/>
          <a:p>
            <a:r>
              <a:rPr lang="zh-CN" altLang="en-US" dirty="0"/>
              <a:t>区间出现次数奇数次的数个数：单向归约</a:t>
            </a:r>
            <a:r>
              <a:rPr lang="en-US" altLang="zh-CN" dirty="0"/>
              <a:t>01</a:t>
            </a:r>
            <a:r>
              <a:rPr lang="zh-CN" altLang="en-US" dirty="0"/>
              <a:t>矩阵乘法</a:t>
            </a:r>
            <a:endParaRPr lang="en-US" altLang="zh-CN" dirty="0"/>
          </a:p>
          <a:p>
            <a:r>
              <a:rPr lang="zh-CN" altLang="en-US" dirty="0"/>
              <a:t>区间最大的</a:t>
            </a:r>
            <a:r>
              <a:rPr lang="en-US" altLang="zh-CN" dirty="0"/>
              <a:t>|</a:t>
            </a:r>
            <a:r>
              <a:rPr lang="en-US" altLang="zh-CN" dirty="0" err="1"/>
              <a:t>i</a:t>
            </a:r>
            <a:r>
              <a:rPr lang="en-US" altLang="zh-CN" dirty="0"/>
              <a:t>-j|</a:t>
            </a:r>
            <a:r>
              <a:rPr lang="zh-CN" altLang="en-US" dirty="0"/>
              <a:t>满足</a:t>
            </a:r>
            <a:r>
              <a:rPr lang="en-US" altLang="zh-CN" dirty="0"/>
              <a:t>ai==</a:t>
            </a:r>
            <a:r>
              <a:rPr lang="en-US" altLang="zh-CN" dirty="0" err="1"/>
              <a:t>aj</a:t>
            </a:r>
            <a:r>
              <a:rPr lang="zh-CN" altLang="en-US" dirty="0"/>
              <a:t>：单向归约</a:t>
            </a:r>
            <a:r>
              <a:rPr lang="en-US" altLang="zh-CN" dirty="0"/>
              <a:t>max-plus</a:t>
            </a:r>
            <a:r>
              <a:rPr lang="zh-CN" altLang="en-US" dirty="0"/>
              <a:t>矩阵乘法（好像是）</a:t>
            </a:r>
            <a:endParaRPr lang="en-US" altLang="zh-CN" dirty="0"/>
          </a:p>
          <a:p>
            <a:r>
              <a:rPr lang="zh-CN" altLang="en-US" dirty="0"/>
              <a:t>区间加，区间小于</a:t>
            </a:r>
            <a:r>
              <a:rPr lang="en-US" altLang="zh-CN" dirty="0"/>
              <a:t>x</a:t>
            </a:r>
            <a:r>
              <a:rPr lang="zh-CN" altLang="en-US" dirty="0"/>
              <a:t>的数个数：单向归约</a:t>
            </a:r>
            <a:r>
              <a:rPr lang="en-US" altLang="zh-CN" dirty="0"/>
              <a:t>01</a:t>
            </a:r>
            <a:r>
              <a:rPr lang="zh-CN" altLang="en-US" dirty="0"/>
              <a:t>矩阵乘法</a:t>
            </a:r>
            <a:endParaRPr lang="en-US" altLang="zh-CN" dirty="0"/>
          </a:p>
          <a:p>
            <a:r>
              <a:rPr lang="zh-CN" altLang="en-US" dirty="0"/>
              <a:t>区间加，区间</a:t>
            </a:r>
            <a:r>
              <a:rPr lang="en-US" altLang="zh-CN" dirty="0"/>
              <a:t>kth</a:t>
            </a:r>
            <a:r>
              <a:rPr lang="zh-CN" altLang="en-US" dirty="0"/>
              <a:t>：单向归约</a:t>
            </a:r>
            <a:r>
              <a:rPr lang="en-US" altLang="zh-CN" dirty="0"/>
              <a:t>01</a:t>
            </a:r>
            <a:r>
              <a:rPr lang="zh-CN" altLang="en-US" dirty="0"/>
              <a:t>矩阵乘法</a:t>
            </a:r>
            <a:endParaRPr lang="en-US" altLang="zh-CN" dirty="0"/>
          </a:p>
          <a:p>
            <a:endParaRPr lang="zh-CN" altLang="en-US"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endParaRPr lang="zh-CN" altLang="en-US" dirty="0"/>
          </a:p>
        </p:txBody>
      </p:sp>
      <p:sp>
        <p:nvSpPr>
          <p:cNvPr id="3" name="内容占位符 2"/>
          <p:cNvSpPr>
            <a:spLocks noGrp="1"/>
          </p:cNvSpPr>
          <p:nvPr>
            <p:ph idx="1"/>
          </p:nvPr>
        </p:nvSpPr>
        <p:spPr/>
        <p:txBody>
          <a:bodyPr/>
          <a:lstStyle/>
          <a:p>
            <a:r>
              <a:rPr lang="zh-CN" altLang="en-US" dirty="0"/>
              <a:t>假设给你一个黑箱，可以解决链颜色数问题，如何用这个黑箱来解决</a:t>
            </a:r>
            <a:r>
              <a:rPr lang="en-US" altLang="zh-CN" dirty="0"/>
              <a:t>01</a:t>
            </a:r>
            <a:r>
              <a:rPr lang="zh-CN" altLang="en-US" dirty="0"/>
              <a:t>矩阵乘法？</a:t>
            </a:r>
            <a:endParaRPr lang="en-US" altLang="zh-CN" dirty="0"/>
          </a:p>
          <a:p>
            <a:r>
              <a:rPr lang="zh-CN" altLang="en-US" dirty="0"/>
              <a:t>指</a:t>
            </a:r>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a:t>
            </a:r>
            <a:r>
              <a:rPr lang="zh-CN" altLang="en-US" dirty="0"/>
              <a:t>*</a:t>
            </a:r>
            <a:r>
              <a:rPr lang="en-US" altLang="zh-CN" dirty="0"/>
              <a:t> B[k][j]</a:t>
            </a:r>
            <a:r>
              <a:rPr lang="zh-CN" altLang="en-US" dirty="0"/>
              <a:t>，值是</a:t>
            </a:r>
            <a:r>
              <a:rPr lang="en-US" altLang="zh-CN" dirty="0"/>
              <a:t>[0,1]</a:t>
            </a:r>
            <a:r>
              <a:rPr lang="zh-CN" altLang="en-US" dirty="0"/>
              <a:t>中的整数</a:t>
            </a:r>
            <a:endParaRPr lang="zh-CN" alt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我们可以构造一棵：</a:t>
            </a:r>
            <a:endParaRPr lang="en-US" altLang="zh-CN" dirty="0"/>
          </a:p>
          <a:p>
            <a:r>
              <a:rPr lang="zh-CN" altLang="en-US" dirty="0"/>
              <a:t>根有</a:t>
            </a:r>
            <a:r>
              <a:rPr lang="en-US" altLang="zh-CN" dirty="0" err="1"/>
              <a:t>sqrtn</a:t>
            </a:r>
            <a:r>
              <a:rPr lang="zh-CN" altLang="en-US" dirty="0"/>
              <a:t>叉，下面接了</a:t>
            </a:r>
            <a:r>
              <a:rPr lang="en-US" altLang="zh-CN" dirty="0" err="1"/>
              <a:t>sqrtn</a:t>
            </a:r>
            <a:r>
              <a:rPr lang="zh-CN" altLang="en-US" dirty="0"/>
              <a:t>条链的树，总共</a:t>
            </a:r>
            <a:r>
              <a:rPr lang="en-US" altLang="zh-CN" dirty="0" err="1"/>
              <a:t>sqrtn</a:t>
            </a:r>
            <a:r>
              <a:rPr lang="zh-CN" altLang="en-US" dirty="0"/>
              <a:t>种权值</a:t>
            </a:r>
            <a:endParaRPr lang="en-US" altLang="zh-CN" dirty="0"/>
          </a:p>
          <a:p>
            <a:r>
              <a:rPr lang="zh-CN" altLang="en-US" dirty="0"/>
              <a:t>每次选出前</a:t>
            </a:r>
            <a:r>
              <a:rPr lang="en-US" altLang="zh-CN" dirty="0" err="1"/>
              <a:t>sqrtn</a:t>
            </a:r>
            <a:r>
              <a:rPr lang="en-US" altLang="zh-CN" dirty="0"/>
              <a:t>/2</a:t>
            </a:r>
            <a:r>
              <a:rPr lang="zh-CN" altLang="en-US" dirty="0"/>
              <a:t>条链，和后</a:t>
            </a:r>
            <a:r>
              <a:rPr lang="en-US" altLang="zh-CN" dirty="0" err="1"/>
              <a:t>sqrtn</a:t>
            </a:r>
            <a:r>
              <a:rPr lang="en-US" altLang="zh-CN" dirty="0"/>
              <a:t>/2</a:t>
            </a:r>
            <a:r>
              <a:rPr lang="zh-CN" altLang="en-US" dirty="0"/>
              <a:t>条链，总共有</a:t>
            </a:r>
            <a:r>
              <a:rPr lang="en-US" altLang="zh-CN" dirty="0"/>
              <a:t>O( n )</a:t>
            </a:r>
            <a:r>
              <a:rPr lang="zh-CN" altLang="en-US" dirty="0"/>
              <a:t>种不同的询问，询问这些链的并的颜色数</a:t>
            </a:r>
            <a:endParaRPr lang="en-US" altLang="zh-CN" dirty="0"/>
          </a:p>
          <a:p>
            <a:r>
              <a:rPr lang="zh-CN" altLang="en-US" dirty="0"/>
              <a:t>记：</a:t>
            </a:r>
            <a:endParaRPr lang="en-US" altLang="zh-CN" dirty="0"/>
          </a:p>
          <a:p>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条链是否有第</a:t>
            </a:r>
            <a:r>
              <a:rPr lang="en-US" altLang="zh-CN" dirty="0"/>
              <a:t>j</a:t>
            </a:r>
            <a:r>
              <a:rPr lang="zh-CN" altLang="en-US" dirty="0"/>
              <a:t>种颜色，这里</a:t>
            </a:r>
            <a:r>
              <a:rPr lang="en-US" altLang="zh-CN" dirty="0" err="1"/>
              <a:t>i</a:t>
            </a:r>
            <a:r>
              <a:rPr lang="en-US" altLang="zh-CN" dirty="0"/>
              <a:t>&lt;</a:t>
            </a:r>
            <a:r>
              <a:rPr lang="en-US" altLang="zh-CN" dirty="0" err="1"/>
              <a:t>sqrtn</a:t>
            </a:r>
            <a:r>
              <a:rPr lang="en-US" altLang="zh-CN" dirty="0"/>
              <a:t>/2</a:t>
            </a:r>
            <a:endParaRPr lang="en-US" altLang="zh-CN" dirty="0"/>
          </a:p>
          <a:p>
            <a:r>
              <a:rPr lang="en-US" altLang="zh-CN" dirty="0"/>
              <a:t>B[k][j]</a:t>
            </a:r>
            <a:r>
              <a:rPr lang="zh-CN" altLang="en-US" dirty="0"/>
              <a:t>表示第</a:t>
            </a:r>
            <a:r>
              <a:rPr lang="en-US" altLang="zh-CN" dirty="0"/>
              <a:t>k</a:t>
            </a:r>
            <a:r>
              <a:rPr lang="zh-CN" altLang="en-US" dirty="0"/>
              <a:t>条链是否有第</a:t>
            </a:r>
            <a:r>
              <a:rPr lang="en-US" altLang="zh-CN" dirty="0"/>
              <a:t>j</a:t>
            </a:r>
            <a:r>
              <a:rPr lang="zh-CN" altLang="en-US" dirty="0"/>
              <a:t>种颜色，这里</a:t>
            </a:r>
            <a:r>
              <a:rPr lang="en-US" altLang="zh-CN" dirty="0"/>
              <a:t>k&gt;=</a:t>
            </a:r>
            <a:r>
              <a:rPr lang="en-US" altLang="zh-CN" dirty="0" err="1"/>
              <a:t>sqrtn</a:t>
            </a:r>
            <a:r>
              <a:rPr lang="en-US" altLang="zh-CN" dirty="0"/>
              <a:t>/2</a:t>
            </a:r>
            <a:endParaRPr lang="en-US" altLang="zh-CN" dirty="0"/>
          </a:p>
          <a:p>
            <a:endParaRPr lang="zh-CN" altLang="en-US" dirty="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可以发现我们的询问即</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B[j][k]</a:t>
            </a:r>
            <a:endParaRPr lang="en-US" altLang="zh-CN" dirty="0"/>
          </a:p>
          <a:p>
            <a:r>
              <a:rPr lang="zh-CN" altLang="en-US" dirty="0"/>
              <a:t>令</a:t>
            </a:r>
            <a:r>
              <a:rPr lang="en-US" altLang="zh-CN" dirty="0"/>
              <a:t>C = B^T</a:t>
            </a:r>
            <a:endParaRPr lang="en-US" altLang="zh-CN" dirty="0"/>
          </a:p>
          <a:p>
            <a:r>
              <a:rPr lang="zh-CN" altLang="en-US" dirty="0"/>
              <a:t>则</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en-US" altLang="zh-CN" dirty="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normAutofit/>
          </a:bodyPr>
          <a:lstStyle/>
          <a:p>
            <a:r>
              <a:rPr lang="zh-CN" altLang="en-US" dirty="0"/>
              <a:t>由于值域是</a:t>
            </a:r>
            <a:r>
              <a:rPr lang="en-US" altLang="zh-CN" dirty="0"/>
              <a:t>01</a:t>
            </a:r>
            <a:r>
              <a:rPr lang="zh-CN" altLang="en-US" dirty="0"/>
              <a:t>，所以</a:t>
            </a:r>
            <a:r>
              <a:rPr lang="en-US" altLang="zh-CN" dirty="0"/>
              <a:t>&amp;</a:t>
            </a:r>
            <a:r>
              <a:rPr lang="zh-CN" altLang="en-US" dirty="0"/>
              <a:t>和*等价，把每个数取反之后</a:t>
            </a:r>
            <a:r>
              <a:rPr lang="en-US" altLang="zh-CN" dirty="0"/>
              <a:t>|</a:t>
            </a:r>
            <a:r>
              <a:rPr lang="zh-CN" altLang="en-US" dirty="0"/>
              <a:t>就变成</a:t>
            </a:r>
            <a:r>
              <a:rPr lang="en-US" altLang="zh-CN" dirty="0"/>
              <a:t>&amp;</a:t>
            </a:r>
            <a:r>
              <a:rPr lang="zh-CN" altLang="en-US" dirty="0"/>
              <a:t>了</a:t>
            </a:r>
            <a:endParaRPr lang="en-US" altLang="zh-CN" dirty="0"/>
          </a:p>
          <a:p>
            <a:r>
              <a:rPr lang="en-US" altLang="zh-CN" dirty="0"/>
              <a:t>Ans[</a:t>
            </a:r>
            <a:r>
              <a:rPr lang="en-US" altLang="zh-CN" dirty="0" err="1"/>
              <a:t>i</a:t>
            </a:r>
            <a:r>
              <a:rPr lang="en-US" altLang="zh-CN" dirty="0"/>
              <a:t>][j] = </a:t>
            </a:r>
            <a:r>
              <a:rPr lang="en-US" altLang="zh-CN" dirty="0" err="1"/>
              <a:t>sqrtn</a:t>
            </a:r>
            <a:r>
              <a:rPr lang="en-US" altLang="zh-CN" dirty="0"/>
              <a:t> – </a:t>
            </a:r>
            <a:r>
              <a:rPr lang="en-US" altLang="zh-CN" dirty="0" err="1"/>
              <a:t>sum_k</a:t>
            </a:r>
            <a:r>
              <a:rPr lang="en-US" altLang="zh-CN" dirty="0"/>
              <a:t> (~A[</a:t>
            </a:r>
            <a:r>
              <a:rPr lang="en-US" altLang="zh-CN" dirty="0" err="1"/>
              <a:t>i</a:t>
            </a:r>
            <a:r>
              <a:rPr lang="en-US" altLang="zh-CN" dirty="0"/>
              <a:t>][k]) &amp; (~C[k][j])</a:t>
            </a:r>
            <a:endParaRPr lang="en-US" altLang="zh-CN" dirty="0"/>
          </a:p>
          <a:p>
            <a:r>
              <a:rPr lang="zh-CN" altLang="en-US" dirty="0"/>
              <a:t>令</a:t>
            </a:r>
            <a:r>
              <a:rPr lang="en-US" altLang="zh-CN" dirty="0"/>
              <a:t>A’[</a:t>
            </a:r>
            <a:r>
              <a:rPr lang="en-US" altLang="zh-CN" dirty="0" err="1"/>
              <a:t>i</a:t>
            </a:r>
            <a:r>
              <a:rPr lang="en-US" altLang="zh-CN" dirty="0"/>
              <a:t>][k] = ~A[</a:t>
            </a:r>
            <a:r>
              <a:rPr lang="en-US" altLang="zh-CN" dirty="0" err="1"/>
              <a:t>i</a:t>
            </a:r>
            <a:r>
              <a:rPr lang="en-US" altLang="zh-CN" dirty="0"/>
              <a:t>][k],C’[k][j] = ~C[k][j]</a:t>
            </a:r>
            <a:endParaRPr lang="en-US" altLang="zh-CN" dirty="0"/>
          </a:p>
          <a:p>
            <a:r>
              <a:rPr lang="zh-CN" altLang="en-US" dirty="0"/>
              <a:t>所以</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zh-CN" altLang="en-US" dirty="0"/>
          </a:p>
          <a:p>
            <a:endParaRPr lang="en-US" altLang="zh-CN"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我们通过这个黑箱实现了</a:t>
            </a:r>
            <a:r>
              <a:rPr lang="en-US" altLang="zh-CN" dirty="0" err="1"/>
              <a:t>sqrtn</a:t>
            </a:r>
            <a:r>
              <a:rPr lang="en-US" altLang="zh-CN" dirty="0"/>
              <a:t>*</a:t>
            </a:r>
            <a:r>
              <a:rPr lang="en-US" altLang="zh-CN" dirty="0" err="1"/>
              <a:t>sqrtn</a:t>
            </a:r>
            <a:r>
              <a:rPr lang="zh-CN" altLang="en-US" dirty="0"/>
              <a:t> </a:t>
            </a:r>
            <a:r>
              <a:rPr lang="en-US" altLang="zh-CN" dirty="0"/>
              <a:t>01</a:t>
            </a:r>
            <a:r>
              <a:rPr lang="zh-CN" altLang="en-US" dirty="0"/>
              <a:t>矩阵的矩阵乘法</a:t>
            </a:r>
            <a:endParaRPr lang="en-US" altLang="zh-CN" dirty="0"/>
          </a:p>
          <a:p>
            <a:r>
              <a:rPr lang="zh-CN" altLang="en-US" dirty="0"/>
              <a:t>注意到这里规约是单向的，也就是说我们无法依靠快速矩阵乘法来得到低于</a:t>
            </a:r>
            <a:r>
              <a:rPr lang="en-US" altLang="zh-CN" dirty="0"/>
              <a:t>O( n^1.5 )</a:t>
            </a:r>
            <a:r>
              <a:rPr lang="zh-CN" altLang="en-US" dirty="0"/>
              <a:t>的链颜色数算法</a:t>
            </a:r>
            <a:endParaRPr lang="en-US" altLang="zh-CN" dirty="0"/>
          </a:p>
          <a:p>
            <a:r>
              <a:rPr lang="zh-CN" altLang="en-US" dirty="0"/>
              <a:t>存在双向规约，这个问题复杂度目前为</a:t>
            </a:r>
            <a:r>
              <a:rPr lang="en-US" altLang="zh-CN" dirty="0"/>
              <a:t>O( n^1.41 )</a:t>
            </a:r>
            <a:endParaRPr lang="zh-CN" altLang="en-US" dirty="0"/>
          </a:p>
          <a:p>
            <a:endParaRPr lang="zh-CN" altLang="en-US"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区间逆序对</a:t>
            </a:r>
            <a:endParaRPr lang="zh-CN" altLang="en-US" dirty="0"/>
          </a:p>
        </p:txBody>
      </p:sp>
      <p:sp>
        <p:nvSpPr>
          <p:cNvPr id="3" name="Content Placeholder 2"/>
          <p:cNvSpPr>
            <a:spLocks noGrp="1"/>
          </p:cNvSpPr>
          <p:nvPr>
            <p:ph idx="1"/>
          </p:nvPr>
        </p:nvSpPr>
        <p:spPr/>
        <p:txBody>
          <a:bodyPr/>
          <a:lstStyle/>
          <a:p>
            <a:r>
              <a:rPr lang="zh-CN" altLang="en-US" dirty="0"/>
              <a:t>如何用区间逆序对实现矩阵乘法？</a:t>
            </a:r>
            <a:endParaRPr lang="zh-CN" altLang="en-US" dirty="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将序列和值域同时分块</a:t>
            </a:r>
            <a:endParaRPr lang="en-US" altLang="zh-CN" dirty="0"/>
          </a:p>
          <a:p>
            <a:endParaRPr lang="zh-CN" altLang="en-US" dirty="0"/>
          </a:p>
        </p:txBody>
      </p:sp>
      <p:pic>
        <p:nvPicPr>
          <p:cNvPr id="7" name="Picture 6"/>
          <p:cNvPicPr>
            <a:picLocks noChangeAspect="1"/>
          </p:cNvPicPr>
          <p:nvPr/>
        </p:nvPicPr>
        <p:blipFill>
          <a:blip r:embed="rId1"/>
          <a:stretch>
            <a:fillRect/>
          </a:stretch>
        </p:blipFill>
        <p:spPr>
          <a:xfrm>
            <a:off x="838200" y="2310606"/>
            <a:ext cx="3238500" cy="33813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每次对区间</a:t>
            </a:r>
            <a:r>
              <a:rPr lang="en-US" altLang="zh-CN" dirty="0"/>
              <a:t>[</a:t>
            </a:r>
            <a:r>
              <a:rPr lang="en-US" altLang="zh-CN" dirty="0" err="1"/>
              <a:t>l,r</a:t>
            </a:r>
            <a:r>
              <a:rPr lang="en-US" altLang="zh-CN" dirty="0"/>
              <a:t>]</a:t>
            </a:r>
            <a:r>
              <a:rPr lang="zh-CN" altLang="en-US" dirty="0"/>
              <a:t>加</a:t>
            </a:r>
            <a:r>
              <a:rPr lang="en-US" altLang="zh-CN" dirty="0"/>
              <a:t>x</a:t>
            </a:r>
            <a:r>
              <a:rPr lang="zh-CN" altLang="en-US" dirty="0"/>
              <a:t>的时候</a:t>
            </a:r>
            <a:endParaRPr lang="zh-CN" altLang="en-US" dirty="0"/>
          </a:p>
          <a:p>
            <a:r>
              <a:rPr lang="zh-CN" altLang="en-US" dirty="0"/>
              <a:t>差分为前缀</a:t>
            </a:r>
            <a:r>
              <a:rPr lang="en-US" altLang="zh-CN" dirty="0"/>
              <a:t>[1,l-1]</a:t>
            </a:r>
            <a:r>
              <a:rPr lang="zh-CN" altLang="en-US" dirty="0"/>
              <a:t>减</a:t>
            </a:r>
            <a:r>
              <a:rPr lang="en-US" altLang="zh-CN" dirty="0"/>
              <a:t>x</a:t>
            </a:r>
            <a:r>
              <a:rPr lang="zh-CN" altLang="en-US" dirty="0"/>
              <a:t>，前缀</a:t>
            </a:r>
            <a:r>
              <a:rPr lang="en-US" altLang="zh-CN" dirty="0"/>
              <a:t>[1,r]</a:t>
            </a:r>
            <a:r>
              <a:rPr lang="zh-CN" altLang="en-US" dirty="0"/>
              <a:t>加</a:t>
            </a:r>
            <a:r>
              <a:rPr lang="en-US" altLang="zh-CN" dirty="0"/>
              <a:t>x</a:t>
            </a:r>
            <a:endParaRPr lang="en-US" altLang="zh-CN" dirty="0"/>
          </a:p>
          <a:p>
            <a:r>
              <a:rPr lang="zh-CN" altLang="en-US" dirty="0"/>
              <a:t>同时在数组上和块上打标记</a:t>
            </a:r>
            <a:endParaRPr lang="zh-CN" altLang="en-US" dirty="0"/>
          </a:p>
          <a:p>
            <a:r>
              <a:rPr lang="zh-CN" altLang="en-US" dirty="0"/>
              <a:t>使得区间</a:t>
            </a:r>
            <a:r>
              <a:rPr lang="en-US" altLang="zh-CN" dirty="0"/>
              <a:t>[</a:t>
            </a:r>
            <a:r>
              <a:rPr lang="en-US" altLang="zh-CN" dirty="0" err="1"/>
              <a:t>l,r</a:t>
            </a:r>
            <a:r>
              <a:rPr lang="en-US" altLang="zh-CN" dirty="0"/>
              <a:t>]</a:t>
            </a:r>
            <a:r>
              <a:rPr lang="zh-CN" altLang="en-US" dirty="0"/>
              <a:t>加</a:t>
            </a:r>
            <a:r>
              <a:rPr lang="en-US" altLang="zh-CN" dirty="0"/>
              <a:t>x</a:t>
            </a:r>
            <a:endParaRPr lang="en-US" altLang="zh-CN" dirty="0"/>
          </a:p>
          <a:p>
            <a:r>
              <a:rPr lang="zh-CN" altLang="en-US" dirty="0"/>
              <a:t>查询的时候就扫过块外的标记和块内的标记即可</a:t>
            </a:r>
            <a:endParaRPr lang="zh-CN" altLang="en-US" dirty="0"/>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计算零散块对零散块，零散块对整块的贡献时暴力</a:t>
            </a:r>
            <a:endParaRPr lang="en-US" altLang="zh-CN" dirty="0"/>
          </a:p>
          <a:p>
            <a:r>
              <a:rPr lang="zh-CN" altLang="en-US" dirty="0"/>
              <a:t>计算整块对整块的贡献时矩阵乘法优化</a:t>
            </a:r>
            <a:endParaRPr lang="en-US" altLang="zh-CN" dirty="0"/>
          </a:p>
          <a:p>
            <a:r>
              <a:rPr lang="zh-CN" altLang="en-US" dirty="0"/>
              <a:t>预处理所有整块对整块答案</a:t>
            </a:r>
            <a:endParaRPr lang="en-US" altLang="zh-CN" dirty="0"/>
          </a:p>
          <a:p>
            <a:r>
              <a:rPr lang="zh-CN" altLang="en-US" dirty="0"/>
              <a:t>记</a:t>
            </a:r>
            <a:r>
              <a:rPr lang="en-US" altLang="zh-CN" dirty="0"/>
              <a:t>f(L,R)</a:t>
            </a:r>
            <a:r>
              <a:rPr lang="zh-CN" altLang="en-US" dirty="0"/>
              <a:t>表示第</a:t>
            </a:r>
            <a:r>
              <a:rPr lang="en-US" altLang="zh-CN" dirty="0"/>
              <a:t>L</a:t>
            </a:r>
            <a:r>
              <a:rPr lang="zh-CN" altLang="en-US" dirty="0"/>
              <a:t>个块到第</a:t>
            </a:r>
            <a:r>
              <a:rPr lang="en-US" altLang="zh-CN" dirty="0"/>
              <a:t>R</a:t>
            </a:r>
            <a:r>
              <a:rPr lang="zh-CN" altLang="en-US" dirty="0"/>
              <a:t>个块的答案</a:t>
            </a:r>
            <a:endParaRPr lang="en-US" altLang="zh-CN" dirty="0"/>
          </a:p>
          <a:p>
            <a:r>
              <a:rPr lang="zh-CN" altLang="en-US" dirty="0"/>
              <a:t>记</a:t>
            </a:r>
            <a:r>
              <a:rPr lang="en-US" altLang="zh-CN" dirty="0"/>
              <a:t>g(L,R)</a:t>
            </a:r>
            <a:r>
              <a:rPr lang="zh-CN" altLang="en-US" dirty="0"/>
              <a:t>表示第</a:t>
            </a:r>
            <a:r>
              <a:rPr lang="en-US" altLang="zh-CN" dirty="0"/>
              <a:t>L</a:t>
            </a:r>
            <a:r>
              <a:rPr lang="zh-CN" altLang="en-US" dirty="0"/>
              <a:t>个块对第</a:t>
            </a:r>
            <a:r>
              <a:rPr lang="en-US" altLang="zh-CN" dirty="0"/>
              <a:t>R</a:t>
            </a:r>
            <a:r>
              <a:rPr lang="zh-CN" altLang="en-US" dirty="0"/>
              <a:t>个块的贡献</a:t>
            </a:r>
            <a:endParaRPr lang="en-US" altLang="zh-CN" dirty="0"/>
          </a:p>
          <a:p>
            <a:r>
              <a:rPr lang="zh-CN" altLang="en-US" dirty="0"/>
              <a:t>假设已经算出</a:t>
            </a:r>
            <a:r>
              <a:rPr lang="en-US" altLang="zh-CN" dirty="0"/>
              <a:t>f(L+1,R),f(L,R-1),f(L+1,R-1)</a:t>
            </a:r>
            <a:r>
              <a:rPr lang="zh-CN" altLang="en-US" dirty="0"/>
              <a:t>，递推计算</a:t>
            </a:r>
            <a:r>
              <a:rPr lang="en-US" altLang="zh-CN" dirty="0"/>
              <a:t>f(L,R)</a:t>
            </a:r>
            <a:endParaRPr lang="en-US" altLang="zh-CN" dirty="0"/>
          </a:p>
          <a:p>
            <a:r>
              <a:rPr lang="en-US" altLang="zh-CN" dirty="0"/>
              <a:t>f(L,R)=f(L+1,R)+f(L,R-1)-f(L+1,R-1)+g(L,R)</a:t>
            </a:r>
            <a:endParaRPr lang="zh-CN" altLang="en-US"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记序列上第</a:t>
            </a:r>
            <a:r>
              <a:rPr lang="en-US" altLang="zh-CN" dirty="0" err="1"/>
              <a:t>i</a:t>
            </a:r>
            <a:r>
              <a:rPr lang="zh-CN" altLang="en-US" dirty="0"/>
              <a:t>个块，值域上第</a:t>
            </a:r>
            <a:r>
              <a:rPr lang="en-US" altLang="zh-CN" dirty="0"/>
              <a:t>j</a:t>
            </a:r>
            <a:r>
              <a:rPr lang="zh-CN" altLang="en-US" dirty="0"/>
              <a:t>个块内点数</a:t>
            </a:r>
            <a:r>
              <a:rPr lang="en-US" altLang="zh-CN" dirty="0"/>
              <a:t>a[</a:t>
            </a:r>
            <a:r>
              <a:rPr lang="en-US" altLang="zh-CN" dirty="0" err="1"/>
              <a:t>i</a:t>
            </a:r>
            <a:r>
              <a:rPr lang="en-US" altLang="zh-CN" dirty="0"/>
              <a:t>][j]</a:t>
            </a:r>
            <a:endParaRPr lang="en-US" altLang="zh-CN" dirty="0"/>
          </a:p>
          <a:p>
            <a:r>
              <a:rPr lang="zh-CN" altLang="en-US" dirty="0"/>
              <a:t>即</a:t>
            </a:r>
            <a:r>
              <a:rPr lang="en-US" altLang="zh-CN" dirty="0"/>
              <a:t>sum a[L][x]*a[R][y],</a:t>
            </a:r>
            <a:r>
              <a:rPr lang="zh-CN" altLang="en-US" dirty="0"/>
              <a:t> </a:t>
            </a:r>
            <a:r>
              <a:rPr lang="en-US" altLang="zh-CN" dirty="0" err="1"/>
              <a:t>i</a:t>
            </a:r>
            <a:r>
              <a:rPr lang="en-US" altLang="zh-CN" dirty="0"/>
              <a:t>=L+1…</a:t>
            </a:r>
            <a:r>
              <a:rPr lang="en-US" altLang="zh-CN" dirty="0" err="1"/>
              <a:t>R,x</a:t>
            </a:r>
            <a:r>
              <a:rPr lang="en-US" altLang="zh-CN" dirty="0"/>
              <a:t>&lt;</a:t>
            </a:r>
            <a:r>
              <a:rPr lang="en-US" altLang="zh-CN" dirty="0" err="1"/>
              <a:t>y,x</a:t>
            </a:r>
            <a:r>
              <a:rPr lang="en-US" altLang="zh-CN" dirty="0"/>
              <a:t>=1…</a:t>
            </a:r>
            <a:r>
              <a:rPr lang="en-US" altLang="zh-CN" dirty="0" err="1"/>
              <a:t>sqrtn</a:t>
            </a:r>
            <a:endParaRPr lang="en-US" altLang="zh-CN" dirty="0"/>
          </a:p>
          <a:p>
            <a:r>
              <a:rPr lang="zh-CN" altLang="en-US" dirty="0"/>
              <a:t>做后缀和</a:t>
            </a:r>
            <a:r>
              <a:rPr lang="en-US" altLang="zh-CN" dirty="0"/>
              <a:t>b[</a:t>
            </a:r>
            <a:r>
              <a:rPr lang="en-US" altLang="zh-CN" dirty="0" err="1"/>
              <a:t>i</a:t>
            </a:r>
            <a:r>
              <a:rPr lang="en-US" altLang="zh-CN" dirty="0"/>
              <a:t>][x]=a[</a:t>
            </a:r>
            <a:r>
              <a:rPr lang="en-US" altLang="zh-CN" dirty="0" err="1"/>
              <a:t>i</a:t>
            </a:r>
            <a:r>
              <a:rPr lang="en-US" altLang="zh-CN" dirty="0"/>
              <a:t>][x+1,…n]</a:t>
            </a:r>
            <a:endParaRPr lang="en-US" altLang="zh-CN" dirty="0"/>
          </a:p>
          <a:p>
            <a:r>
              <a:rPr lang="zh-CN" altLang="en-US" dirty="0"/>
              <a:t>即</a:t>
            </a:r>
            <a:r>
              <a:rPr lang="en-US" altLang="zh-CN" dirty="0"/>
              <a:t>sum a[L][x]*b[R][x], x=1…</a:t>
            </a:r>
            <a:r>
              <a:rPr lang="en-US" altLang="zh-CN" dirty="0" err="1"/>
              <a:t>sqrtn</a:t>
            </a:r>
            <a:endParaRPr lang="en-US" altLang="zh-CN" dirty="0"/>
          </a:p>
          <a:p>
            <a:r>
              <a:rPr lang="zh-CN" altLang="en-US" dirty="0"/>
              <a:t>令</a:t>
            </a:r>
            <a:r>
              <a:rPr lang="en-US" altLang="zh-CN" dirty="0"/>
              <a:t>c=</a:t>
            </a:r>
            <a:r>
              <a:rPr lang="en-US" altLang="zh-CN" dirty="0" err="1"/>
              <a:t>b^T</a:t>
            </a:r>
            <a:endParaRPr lang="en-US" altLang="zh-CN" dirty="0"/>
          </a:p>
          <a:p>
            <a:r>
              <a:rPr lang="en-US" altLang="zh-CN" dirty="0"/>
              <a:t>g(L,R)=sum a[L][x]*b[x][R]</a:t>
            </a:r>
            <a:r>
              <a:rPr lang="zh-CN" altLang="en-US" dirty="0"/>
              <a:t>，为矩阵乘法标准形式</a:t>
            </a:r>
            <a:endParaRPr lang="zh-CN" altLang="en-US" dirty="0"/>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a:t>
            </a:r>
            <a:r>
              <a:rPr lang="en-US" altLang="zh-CN" dirty="0"/>
              <a:t>Z</a:t>
            </a:r>
            <a:r>
              <a:rPr lang="zh-CN" altLang="en-US" dirty="0"/>
              <a:t>的袜子</a:t>
            </a:r>
            <a:endParaRPr lang="zh-CN" altLang="en-US" dirty="0"/>
          </a:p>
        </p:txBody>
      </p:sp>
      <p:sp>
        <p:nvSpPr>
          <p:cNvPr id="3" name="Content Placeholder 2"/>
          <p:cNvSpPr>
            <a:spLocks noGrp="1"/>
          </p:cNvSpPr>
          <p:nvPr>
            <p:ph idx="1"/>
          </p:nvPr>
        </p:nvSpPr>
        <p:spPr/>
        <p:txBody>
          <a:bodyPr/>
          <a:lstStyle/>
          <a:p>
            <a:r>
              <a:rPr lang="zh-CN" altLang="en-US" dirty="0"/>
              <a:t>考虑维护区间逆序对和区间顺序对</a:t>
            </a:r>
            <a:endParaRPr lang="en-US" altLang="zh-CN" dirty="0"/>
          </a:p>
          <a:p>
            <a:r>
              <a:rPr lang="zh-CN" altLang="en-US"/>
              <a:t>则二者求和后对全局容</a:t>
            </a:r>
            <a:r>
              <a:rPr lang="zh-CN" altLang="en-US" dirty="0"/>
              <a:t>斥可以得到小</a:t>
            </a:r>
            <a:r>
              <a:rPr lang="en-US" altLang="zh-CN" dirty="0"/>
              <a:t>Z</a:t>
            </a:r>
            <a:r>
              <a:rPr lang="zh-CN" altLang="en-US" dirty="0"/>
              <a:t>的袜子</a:t>
            </a:r>
            <a:endParaRPr lang="zh-CN" altLang="en-US"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x&lt;A</a:t>
            </a:r>
            <a:r>
              <a:rPr lang="zh-CN" altLang="en-US" dirty="0"/>
              <a:t>加</a:t>
            </a:r>
            <a:r>
              <a:rPr lang="en-US" altLang="zh-CN" dirty="0"/>
              <a:t>y&lt;B</a:t>
            </a:r>
            <a:r>
              <a:rPr lang="zh-CN" altLang="en-US" dirty="0"/>
              <a:t>和</a:t>
            </a:r>
            <a:endParaRPr lang="zh-CN" altLang="en-US" dirty="0"/>
          </a:p>
        </p:txBody>
      </p:sp>
      <p:sp>
        <p:nvSpPr>
          <p:cNvPr id="3" name="Content Placeholder 2"/>
          <p:cNvSpPr>
            <a:spLocks noGrp="1"/>
          </p:cNvSpPr>
          <p:nvPr>
            <p:ph idx="1"/>
          </p:nvPr>
        </p:nvSpPr>
        <p:spPr/>
        <p:txBody>
          <a:bodyPr/>
          <a:lstStyle/>
          <a:p>
            <a:r>
              <a:rPr lang="zh-CN" altLang="en-US" dirty="0"/>
              <a:t>考虑一个问题，二维平面上有</a:t>
            </a:r>
            <a:r>
              <a:rPr lang="en-US" altLang="zh-CN" dirty="0"/>
              <a:t>n</a:t>
            </a:r>
            <a:r>
              <a:rPr lang="zh-CN" altLang="en-US" dirty="0"/>
              <a:t>个点，每次操作是：</a:t>
            </a:r>
            <a:endParaRPr lang="en-US" altLang="zh-CN" dirty="0"/>
          </a:p>
          <a:p>
            <a:r>
              <a:rPr lang="en-US" altLang="zh-CN" dirty="0"/>
              <a:t>1.</a:t>
            </a:r>
            <a:r>
              <a:rPr lang="zh-CN" altLang="en-US" dirty="0"/>
              <a:t>把所有</a:t>
            </a:r>
            <a:r>
              <a:rPr lang="en-US" altLang="zh-CN" dirty="0"/>
              <a:t>x&lt;A</a:t>
            </a:r>
            <a:r>
              <a:rPr lang="zh-CN" altLang="en-US" dirty="0"/>
              <a:t>的点加</a:t>
            </a:r>
            <a:endParaRPr lang="en-US" altLang="zh-CN" dirty="0"/>
          </a:p>
          <a:p>
            <a:r>
              <a:rPr lang="en-US" altLang="zh-CN" dirty="0"/>
              <a:t>2.</a:t>
            </a:r>
            <a:r>
              <a:rPr lang="zh-CN" altLang="en-US" dirty="0"/>
              <a:t>查所有</a:t>
            </a:r>
            <a:r>
              <a:rPr lang="en-US" altLang="zh-CN" dirty="0"/>
              <a:t>y&lt;B</a:t>
            </a:r>
            <a:r>
              <a:rPr lang="zh-CN" altLang="en-US" dirty="0"/>
              <a:t>的点和</a:t>
            </a:r>
            <a:endParaRPr lang="zh-CN" altLang="en-US" dirty="0"/>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扫描线做区间逆序对</a:t>
            </a:r>
            <a:endParaRPr lang="zh-CN" altLang="en-US" dirty="0"/>
          </a:p>
        </p:txBody>
      </p:sp>
      <p:sp>
        <p:nvSpPr>
          <p:cNvPr id="3" name="Content Placeholder 2"/>
          <p:cNvSpPr>
            <a:spLocks noGrp="1"/>
          </p:cNvSpPr>
          <p:nvPr>
            <p:ph idx="1"/>
          </p:nvPr>
        </p:nvSpPr>
        <p:spPr/>
        <p:txBody>
          <a:bodyPr/>
          <a:lstStyle/>
          <a:p>
            <a:r>
              <a:rPr lang="zh-CN" altLang="en-US" dirty="0"/>
              <a:t>我们考虑用区间逆序对归约这个问题</a:t>
            </a:r>
            <a:endParaRPr lang="en-US" altLang="zh-CN" dirty="0"/>
          </a:p>
          <a:p>
            <a:r>
              <a:rPr lang="zh-CN" altLang="en-US" dirty="0"/>
              <a:t>常用的处理方法是莫队，莫队是二维扫描线，问题有</a:t>
            </a:r>
            <a:r>
              <a:rPr lang="en-US" altLang="zh-CN" dirty="0"/>
              <a:t>2</a:t>
            </a:r>
            <a:r>
              <a:rPr lang="zh-CN" altLang="en-US" dirty="0"/>
              <a:t>的自由度，所以只需要能转移就行</a:t>
            </a:r>
            <a:endParaRPr lang="en-US" altLang="zh-CN" dirty="0"/>
          </a:p>
          <a:p>
            <a:r>
              <a:rPr lang="zh-CN" altLang="en-US" dirty="0"/>
              <a:t>如果使用一维扫描线呢？</a:t>
            </a:r>
            <a:endParaRPr lang="en-US" altLang="zh-CN" dirty="0"/>
          </a:p>
          <a:p>
            <a:endParaRPr lang="zh-CN" altLang="en-US" dirty="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扫描线做区间逆序对</a:t>
            </a:r>
            <a:endParaRPr lang="zh-CN" altLang="en-US" dirty="0"/>
          </a:p>
        </p:txBody>
      </p:sp>
      <p:sp>
        <p:nvSpPr>
          <p:cNvPr id="3" name="Content Placeholder 2"/>
          <p:cNvSpPr>
            <a:spLocks noGrp="1"/>
          </p:cNvSpPr>
          <p:nvPr>
            <p:ph idx="1"/>
          </p:nvPr>
        </p:nvSpPr>
        <p:spPr/>
        <p:txBody>
          <a:bodyPr/>
          <a:lstStyle/>
          <a:p>
            <a:r>
              <a:rPr lang="zh-CN" altLang="en-US" dirty="0"/>
              <a:t>考虑扫描线扫右端点，数据结构维护所有左端点的答案</a:t>
            </a:r>
            <a:endParaRPr lang="en-US" altLang="zh-CN" dirty="0"/>
          </a:p>
          <a:p>
            <a:r>
              <a:rPr lang="zh-CN" altLang="en-US" dirty="0"/>
              <a:t>右边插入一个点</a:t>
            </a:r>
            <a:r>
              <a:rPr lang="en-US" altLang="zh-CN" dirty="0"/>
              <a:t>a[r]</a:t>
            </a:r>
            <a:r>
              <a:rPr lang="zh-CN" altLang="en-US" dirty="0"/>
              <a:t>的时候，相当于将</a:t>
            </a:r>
            <a:r>
              <a:rPr lang="en-US" altLang="zh-CN" dirty="0"/>
              <a:t>y&lt;a[r]</a:t>
            </a:r>
            <a:r>
              <a:rPr lang="zh-CN" altLang="en-US" dirty="0"/>
              <a:t>的点</a:t>
            </a:r>
            <a:r>
              <a:rPr lang="en-US" altLang="zh-CN" dirty="0"/>
              <a:t>+1</a:t>
            </a:r>
            <a:endParaRPr lang="en-US" altLang="zh-CN" dirty="0"/>
          </a:p>
          <a:p>
            <a:r>
              <a:rPr lang="zh-CN" altLang="en-US" dirty="0"/>
              <a:t>查询一个左端点的时候，相当于查</a:t>
            </a:r>
            <a:r>
              <a:rPr lang="en-US" altLang="zh-CN" dirty="0"/>
              <a:t>x&gt;=l</a:t>
            </a:r>
            <a:r>
              <a:rPr lang="zh-CN" altLang="en-US" dirty="0"/>
              <a:t>的点和</a:t>
            </a:r>
            <a:endParaRPr lang="en-US" altLang="zh-CN" dirty="0"/>
          </a:p>
          <a:p>
            <a:r>
              <a:rPr lang="zh-CN" altLang="en-US" dirty="0"/>
              <a:t>问题变为</a:t>
            </a:r>
            <a:r>
              <a:rPr lang="en-US" altLang="zh-CN" dirty="0"/>
              <a:t>x&lt;A</a:t>
            </a:r>
            <a:r>
              <a:rPr lang="zh-CN" altLang="en-US" dirty="0"/>
              <a:t>加</a:t>
            </a:r>
            <a:r>
              <a:rPr lang="en-US" altLang="zh-CN" dirty="0"/>
              <a:t>y&lt;B</a:t>
            </a:r>
            <a:r>
              <a:rPr lang="zh-CN" altLang="en-US" dirty="0"/>
              <a:t>和</a:t>
            </a:r>
            <a:endParaRPr lang="en-US" altLang="zh-CN" dirty="0"/>
          </a:p>
          <a:p>
            <a:r>
              <a:rPr lang="zh-CN" altLang="en-US" dirty="0"/>
              <a:t>所以区间逆序对还可以使用</a:t>
            </a:r>
            <a:r>
              <a:rPr lang="en-US" altLang="zh-CN" dirty="0"/>
              <a:t>KDT</a:t>
            </a:r>
            <a:r>
              <a:rPr lang="zh-CN" altLang="en-US" dirty="0"/>
              <a:t>做到</a:t>
            </a:r>
            <a:r>
              <a:rPr lang="en-US" altLang="zh-CN" dirty="0"/>
              <a:t>O(</a:t>
            </a:r>
            <a:r>
              <a:rPr lang="en-US" altLang="zh-CN" dirty="0" err="1"/>
              <a:t>nsqrtn+msqrtn</a:t>
            </a:r>
            <a:r>
              <a:rPr lang="en-US" altLang="zh-CN" dirty="0"/>
              <a:t>)</a:t>
            </a:r>
            <a:r>
              <a:rPr lang="zh-CN" altLang="en-US" dirty="0"/>
              <a:t>，注意到这里复杂度比莫队的</a:t>
            </a:r>
            <a:r>
              <a:rPr lang="en-US" altLang="zh-CN" dirty="0"/>
              <a:t>O(</a:t>
            </a:r>
            <a:r>
              <a:rPr lang="en-US" altLang="zh-CN" dirty="0" err="1"/>
              <a:t>nsqrtn+nsqrtm</a:t>
            </a:r>
            <a:r>
              <a:rPr lang="en-US" altLang="zh-CN" dirty="0"/>
              <a:t>)</a:t>
            </a:r>
            <a:r>
              <a:rPr lang="zh-CN" altLang="en-US" dirty="0"/>
              <a:t>差</a:t>
            </a:r>
            <a:endParaRPr lang="en-US" altLang="zh-CN" dirty="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考虑将区间逆序对差分为双前缀逆序对形式</a:t>
            </a:r>
            <a:endParaRPr lang="en-US" altLang="zh-CN" dirty="0"/>
          </a:p>
          <a:p>
            <a:r>
              <a:rPr lang="zh-CN" altLang="en-US" dirty="0"/>
              <a:t>即</a:t>
            </a:r>
            <a:r>
              <a:rPr lang="en-US" altLang="zh-CN" dirty="0"/>
              <a:t>f(</a:t>
            </a:r>
            <a:r>
              <a:rPr lang="en-US" altLang="zh-CN" dirty="0" err="1"/>
              <a:t>l,r</a:t>
            </a:r>
            <a:r>
              <a:rPr lang="en-US" altLang="zh-CN" dirty="0"/>
              <a:t>)</a:t>
            </a:r>
            <a:r>
              <a:rPr lang="zh-CN" altLang="en-US" dirty="0"/>
              <a:t>表示</a:t>
            </a:r>
            <a:r>
              <a:rPr lang="en-US" altLang="zh-CN" dirty="0"/>
              <a:t>1…l</a:t>
            </a:r>
            <a:r>
              <a:rPr lang="zh-CN" altLang="en-US" dirty="0"/>
              <a:t>中选一个</a:t>
            </a:r>
            <a:r>
              <a:rPr lang="en-US" altLang="zh-CN" dirty="0" err="1"/>
              <a:t>i</a:t>
            </a:r>
            <a:r>
              <a:rPr lang="zh-CN" altLang="en-US" dirty="0"/>
              <a:t>，</a:t>
            </a:r>
            <a:r>
              <a:rPr lang="en-US" altLang="zh-CN" dirty="0"/>
              <a:t>1…r</a:t>
            </a:r>
            <a:r>
              <a:rPr lang="zh-CN" altLang="en-US" dirty="0"/>
              <a:t>中选一个</a:t>
            </a:r>
            <a:r>
              <a:rPr lang="en-US" altLang="zh-CN" dirty="0"/>
              <a:t>j</a:t>
            </a:r>
            <a:r>
              <a:rPr lang="zh-CN" altLang="en-US" dirty="0"/>
              <a:t>，</a:t>
            </a:r>
            <a:r>
              <a:rPr lang="en-US" altLang="zh-CN" dirty="0"/>
              <a:t>a[</a:t>
            </a:r>
            <a:r>
              <a:rPr lang="en-US" altLang="zh-CN" dirty="0" err="1"/>
              <a:t>i</a:t>
            </a:r>
            <a:r>
              <a:rPr lang="en-US" altLang="zh-CN" dirty="0"/>
              <a:t>]&gt;a[j]</a:t>
            </a:r>
            <a:r>
              <a:rPr lang="zh-CN" altLang="en-US" dirty="0"/>
              <a:t>方案数</a:t>
            </a:r>
            <a:endParaRPr lang="en-US" altLang="zh-CN" dirty="0"/>
          </a:p>
          <a:p>
            <a:r>
              <a:rPr lang="zh-CN" altLang="en-US" dirty="0"/>
              <a:t>双前缀逆序对和区间逆序对常数代价双向归约</a:t>
            </a:r>
            <a:endParaRPr lang="en-US" altLang="zh-CN" dirty="0"/>
          </a:p>
          <a:p>
            <a:r>
              <a:rPr lang="zh-CN" altLang="en-US" dirty="0"/>
              <a:t>考虑扫描线扫一个前缀，数据结构维护另一维的答案</a:t>
            </a:r>
            <a:endParaRPr lang="en-US" altLang="zh-CN" dirty="0"/>
          </a:p>
          <a:p>
            <a:r>
              <a:rPr lang="zh-CN" altLang="en-US" dirty="0"/>
              <a:t>发现每次扫描线转移即进行</a:t>
            </a:r>
            <a:r>
              <a:rPr lang="en-US" altLang="zh-CN" dirty="0"/>
              <a:t>y&lt;A</a:t>
            </a:r>
            <a:r>
              <a:rPr lang="zh-CN" altLang="en-US" dirty="0"/>
              <a:t>加</a:t>
            </a:r>
            <a:endParaRPr lang="en-US" altLang="zh-CN" dirty="0"/>
          </a:p>
          <a:p>
            <a:r>
              <a:rPr lang="zh-CN" altLang="en-US" dirty="0"/>
              <a:t>查询即</a:t>
            </a:r>
            <a:r>
              <a:rPr lang="en-US" altLang="zh-CN" dirty="0"/>
              <a:t>x&lt;B</a:t>
            </a:r>
            <a:r>
              <a:rPr lang="zh-CN" altLang="en-US" dirty="0"/>
              <a:t>和</a:t>
            </a:r>
            <a:endParaRPr lang="zh-CN" altLang="en-US" dirty="0"/>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行加列和</a:t>
            </a:r>
            <a:endParaRPr lang="zh-CN" altLang="en-US" dirty="0"/>
          </a:p>
        </p:txBody>
      </p:sp>
      <p:sp>
        <p:nvSpPr>
          <p:cNvPr id="3" name="Content Placeholder 2"/>
          <p:cNvSpPr>
            <a:spLocks noGrp="1"/>
          </p:cNvSpPr>
          <p:nvPr>
            <p:ph idx="1"/>
          </p:nvPr>
        </p:nvSpPr>
        <p:spPr/>
        <p:txBody>
          <a:bodyPr/>
          <a:lstStyle/>
          <a:p>
            <a:r>
              <a:rPr lang="zh-CN" altLang="en-US" dirty="0"/>
              <a:t>考虑一个问题，二维平面上有</a:t>
            </a:r>
            <a:r>
              <a:rPr lang="en-US" altLang="zh-CN" dirty="0"/>
              <a:t>n</a:t>
            </a:r>
            <a:r>
              <a:rPr lang="zh-CN" altLang="en-US" dirty="0"/>
              <a:t>个点，每次操作是：</a:t>
            </a:r>
            <a:endParaRPr lang="en-US" altLang="zh-CN" dirty="0"/>
          </a:p>
          <a:p>
            <a:r>
              <a:rPr lang="en-US" altLang="zh-CN" dirty="0"/>
              <a:t>1.</a:t>
            </a:r>
            <a:r>
              <a:rPr lang="zh-CN" altLang="en-US" dirty="0"/>
              <a:t>把所有</a:t>
            </a:r>
            <a:r>
              <a:rPr lang="en-US" altLang="zh-CN" dirty="0"/>
              <a:t>x=A</a:t>
            </a:r>
            <a:r>
              <a:rPr lang="zh-CN" altLang="en-US" dirty="0"/>
              <a:t>的点加</a:t>
            </a:r>
            <a:endParaRPr lang="en-US" altLang="zh-CN" dirty="0"/>
          </a:p>
          <a:p>
            <a:r>
              <a:rPr lang="en-US" altLang="zh-CN" dirty="0"/>
              <a:t>2.</a:t>
            </a:r>
            <a:r>
              <a:rPr lang="zh-CN" altLang="en-US" dirty="0"/>
              <a:t>查所有</a:t>
            </a:r>
            <a:r>
              <a:rPr lang="en-US" altLang="zh-CN" dirty="0"/>
              <a:t>y=B</a:t>
            </a:r>
            <a:r>
              <a:rPr lang="zh-CN" altLang="en-US" dirty="0"/>
              <a:t>的点和</a:t>
            </a:r>
            <a:endParaRPr lang="zh-CN" altLang="en-US" dirty="0"/>
          </a:p>
          <a:p>
            <a:endParaRPr lang="zh-CN" altLang="en-US" dirty="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将行分治为</a:t>
            </a:r>
            <a:r>
              <a:rPr lang="en-US" altLang="zh-CN" dirty="0" err="1"/>
              <a:t>logn</a:t>
            </a:r>
            <a:r>
              <a:rPr lang="zh-CN" altLang="en-US" dirty="0"/>
              <a:t>层，列分治为</a:t>
            </a:r>
            <a:r>
              <a:rPr lang="en-US" altLang="zh-CN" dirty="0" err="1"/>
              <a:t>logn</a:t>
            </a:r>
            <a:r>
              <a:rPr lang="zh-CN" altLang="en-US" dirty="0"/>
              <a:t>层</a:t>
            </a:r>
            <a:endParaRPr lang="en-US" altLang="zh-CN" dirty="0"/>
          </a:p>
          <a:p>
            <a:r>
              <a:rPr lang="zh-CN" altLang="en-US" dirty="0"/>
              <a:t>对两两粒度的行</a:t>
            </a:r>
            <a:r>
              <a:rPr lang="en-US" altLang="zh-CN" dirty="0"/>
              <a:t>-</a:t>
            </a:r>
            <a:r>
              <a:rPr lang="zh-CN" altLang="en-US" dirty="0"/>
              <a:t>列做笛卡尔积，做出</a:t>
            </a:r>
            <a:r>
              <a:rPr lang="en-US" altLang="zh-CN" dirty="0"/>
              <a:t>log^2n</a:t>
            </a:r>
            <a:r>
              <a:rPr lang="zh-CN" altLang="en-US" dirty="0"/>
              <a:t>个二维平面</a:t>
            </a:r>
            <a:endParaRPr lang="en-US" altLang="zh-CN" dirty="0"/>
          </a:p>
          <a:p>
            <a:r>
              <a:rPr lang="zh-CN" altLang="en-US" dirty="0"/>
              <a:t>每次修改的时候，需要在</a:t>
            </a:r>
            <a:r>
              <a:rPr lang="en-US" altLang="zh-CN" dirty="0" err="1"/>
              <a:t>logn</a:t>
            </a:r>
            <a:r>
              <a:rPr lang="zh-CN" altLang="en-US" dirty="0"/>
              <a:t>个宽度的行，对应的</a:t>
            </a:r>
            <a:r>
              <a:rPr lang="en-US" altLang="zh-CN" dirty="0" err="1"/>
              <a:t>logn</a:t>
            </a:r>
            <a:r>
              <a:rPr lang="zh-CN" altLang="en-US" dirty="0"/>
              <a:t>个宽度的列二维平面上做行加列和</a:t>
            </a:r>
            <a:endParaRPr lang="en-US" altLang="zh-CN" dirty="0"/>
          </a:p>
          <a:p>
            <a:r>
              <a:rPr lang="zh-CN" altLang="en-US" dirty="0"/>
              <a:t>于是我们可以以</a:t>
            </a:r>
            <a:r>
              <a:rPr lang="en-US" altLang="zh-CN" dirty="0"/>
              <a:t>polylog</a:t>
            </a:r>
            <a:r>
              <a:rPr lang="zh-CN" altLang="en-US" dirty="0"/>
              <a:t>代价把</a:t>
            </a:r>
            <a:r>
              <a:rPr lang="en-US" altLang="zh-CN" dirty="0"/>
              <a:t>x&lt;A</a:t>
            </a:r>
            <a:r>
              <a:rPr lang="zh-CN" altLang="en-US" dirty="0"/>
              <a:t>加</a:t>
            </a:r>
            <a:r>
              <a:rPr lang="en-US" altLang="zh-CN" dirty="0"/>
              <a:t>y&lt;B</a:t>
            </a:r>
            <a:r>
              <a:rPr lang="zh-CN" altLang="en-US" dirty="0"/>
              <a:t>和问题归约到行加列和问题</a:t>
            </a:r>
            <a:endParaRPr lang="zh-CN" altLang="en-US" dirty="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单点加查一圈和</a:t>
            </a:r>
            <a:endParaRPr lang="zh-CN" altLang="en-US" dirty="0"/>
          </a:p>
        </p:txBody>
      </p:sp>
      <p:sp>
        <p:nvSpPr>
          <p:cNvPr id="3" name="Content Placeholder 2"/>
          <p:cNvSpPr>
            <a:spLocks noGrp="1"/>
          </p:cNvSpPr>
          <p:nvPr>
            <p:ph idx="1"/>
          </p:nvPr>
        </p:nvSpPr>
        <p:spPr/>
        <p:txBody>
          <a:bodyPr/>
          <a:lstStyle/>
          <a:p>
            <a:r>
              <a:rPr lang="zh-CN" altLang="en-US" dirty="0"/>
              <a:t>给一个</a:t>
            </a:r>
            <a:r>
              <a:rPr lang="en-US" altLang="zh-CN" dirty="0"/>
              <a:t>n</a:t>
            </a:r>
            <a:r>
              <a:rPr lang="zh-CN" altLang="en-US" dirty="0"/>
              <a:t>个点</a:t>
            </a:r>
            <a:r>
              <a:rPr lang="en-US" altLang="zh-CN" dirty="0"/>
              <a:t>n</a:t>
            </a:r>
            <a:r>
              <a:rPr lang="zh-CN" altLang="en-US" dirty="0"/>
              <a:t>条边的图，每次操作将</a:t>
            </a:r>
            <a:r>
              <a:rPr lang="en-US" altLang="zh-CN" dirty="0"/>
              <a:t>x</a:t>
            </a:r>
            <a:r>
              <a:rPr lang="zh-CN" altLang="en-US" dirty="0"/>
              <a:t>加，查距离</a:t>
            </a:r>
            <a:r>
              <a:rPr lang="en-US" altLang="zh-CN" dirty="0"/>
              <a:t>x</a:t>
            </a:r>
            <a:r>
              <a:rPr lang="zh-CN" altLang="en-US" dirty="0"/>
              <a:t>不超过</a:t>
            </a:r>
            <a:r>
              <a:rPr lang="en-US" altLang="zh-CN" dirty="0"/>
              <a:t>1</a:t>
            </a:r>
            <a:r>
              <a:rPr lang="zh-CN" altLang="en-US" dirty="0"/>
              <a:t>的节点的和</a:t>
            </a:r>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spid="_x0000_s7208" name="" r:id="rId1" imgW="8943975" imgH="1638300" progId="PBrush">
                  <p:embed/>
                </p:oleObj>
              </mc:Choice>
              <mc:Fallback>
                <p:oleObj name="" r:id="rId1" imgW="8943975" imgH="1638300" progId="PBrush">
                  <p:embed/>
                  <p:pic>
                    <p:nvPicPr>
                      <p:cNvPr id="0" name="图片 7" descr="image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spid="_x0000_s7209" name="" r:id="rId3" imgW="9048750" imgH="1743075" progId="PBrush">
                  <p:embed/>
                </p:oleObj>
              </mc:Choice>
              <mc:Fallback>
                <p:oleObj name="" r:id="rId3" imgW="9048750" imgH="1743075" progId="PBrush">
                  <p:embed/>
                  <p:pic>
                    <p:nvPicPr>
                      <p:cNvPr id="0" name="图片 9" descr="image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考虑将值存在边上</a:t>
            </a:r>
            <a:endParaRPr lang="en-US" altLang="zh-CN" dirty="0"/>
          </a:p>
          <a:p>
            <a:r>
              <a:rPr lang="zh-CN" altLang="en-US" dirty="0"/>
              <a:t>即我们建立图的邻接矩阵</a:t>
            </a:r>
            <a:endParaRPr lang="en-US" altLang="zh-CN" dirty="0"/>
          </a:p>
          <a:p>
            <a:r>
              <a:rPr lang="zh-CN" altLang="en-US" dirty="0"/>
              <a:t>修改变为一个点相邻的边加，查询变为一个点相邻的边和</a:t>
            </a:r>
            <a:endParaRPr lang="en-US" altLang="zh-CN" dirty="0"/>
          </a:p>
          <a:p>
            <a:r>
              <a:rPr lang="zh-CN" altLang="en-US" dirty="0"/>
              <a:t>邻接矩阵</a:t>
            </a:r>
            <a:r>
              <a:rPr lang="en-US" altLang="zh-CN" dirty="0"/>
              <a:t>f[</a:t>
            </a:r>
            <a:r>
              <a:rPr lang="en-US" altLang="zh-CN" dirty="0" err="1"/>
              <a:t>i</a:t>
            </a:r>
            <a:r>
              <a:rPr lang="en-US" altLang="zh-CN" dirty="0"/>
              <a:t>][j]</a:t>
            </a:r>
            <a:r>
              <a:rPr lang="zh-CN" altLang="en-US" dirty="0"/>
              <a:t>可以看做一个二维平面，上面有</a:t>
            </a:r>
            <a:r>
              <a:rPr lang="en-US" altLang="zh-CN" dirty="0"/>
              <a:t>n</a:t>
            </a:r>
            <a:r>
              <a:rPr lang="zh-CN" altLang="en-US" dirty="0"/>
              <a:t>个点</a:t>
            </a:r>
            <a:endParaRPr lang="en-US" altLang="zh-CN" dirty="0"/>
          </a:p>
          <a:p>
            <a:r>
              <a:rPr lang="zh-CN" altLang="en-US" dirty="0"/>
              <a:t>一个点一圈加即</a:t>
            </a:r>
            <a:r>
              <a:rPr lang="en-US" altLang="zh-CN" dirty="0"/>
              <a:t>f[x][</a:t>
            </a:r>
            <a:r>
              <a:rPr lang="zh-CN" altLang="en-US" dirty="0"/>
              <a:t>所有和</a:t>
            </a:r>
            <a:r>
              <a:rPr lang="en-US" altLang="zh-CN" dirty="0"/>
              <a:t>x</a:t>
            </a:r>
            <a:r>
              <a:rPr lang="zh-CN" altLang="en-US" dirty="0"/>
              <a:t>有边的点</a:t>
            </a:r>
            <a:r>
              <a:rPr lang="en-US" altLang="zh-CN" dirty="0"/>
              <a:t>]</a:t>
            </a:r>
            <a:r>
              <a:rPr lang="zh-CN" altLang="en-US" dirty="0"/>
              <a:t>加，查即</a:t>
            </a:r>
            <a:r>
              <a:rPr lang="en-US" altLang="zh-CN" dirty="0"/>
              <a:t>f[</a:t>
            </a:r>
            <a:r>
              <a:rPr lang="zh-CN" altLang="en-US" dirty="0"/>
              <a:t>所有和</a:t>
            </a:r>
            <a:r>
              <a:rPr lang="en-US" altLang="zh-CN" dirty="0"/>
              <a:t>x</a:t>
            </a:r>
            <a:r>
              <a:rPr lang="zh-CN" altLang="en-US" dirty="0"/>
              <a:t>有边的点</a:t>
            </a:r>
            <a:r>
              <a:rPr lang="en-US" altLang="zh-CN" dirty="0"/>
              <a:t>][x]</a:t>
            </a:r>
            <a:r>
              <a:rPr lang="zh-CN" altLang="en-US" dirty="0"/>
              <a:t>和</a:t>
            </a:r>
            <a:endParaRPr lang="en-US" altLang="zh-CN" dirty="0"/>
          </a:p>
          <a:p>
            <a:r>
              <a:rPr lang="zh-CN" altLang="en-US" dirty="0"/>
              <a:t>即行加列和</a:t>
            </a:r>
            <a:endParaRPr lang="zh-CN" altLang="en-US" dirty="0"/>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区间加区间</a:t>
            </a:r>
            <a:r>
              <a:rPr lang="en-US" altLang="zh-CN" dirty="0"/>
              <a:t>rank</a:t>
            </a:r>
            <a:endParaRPr lang="zh-CN" altLang="en-US" dirty="0"/>
          </a:p>
        </p:txBody>
      </p:sp>
      <p:sp>
        <p:nvSpPr>
          <p:cNvPr id="3" name="Content Placeholder 2"/>
          <p:cNvSpPr>
            <a:spLocks noGrp="1"/>
          </p:cNvSpPr>
          <p:nvPr>
            <p:ph idx="1"/>
          </p:nvPr>
        </p:nvSpPr>
        <p:spPr/>
        <p:txBody>
          <a:bodyPr/>
          <a:lstStyle/>
          <a:p>
            <a:r>
              <a:rPr lang="zh-CN" altLang="en-US" dirty="0"/>
              <a:t>维护一个序列，支持区间加，查询区间</a:t>
            </a:r>
            <a:r>
              <a:rPr lang="en-US" altLang="zh-CN" dirty="0"/>
              <a:t>&lt;x</a:t>
            </a:r>
            <a:r>
              <a:rPr lang="zh-CN" altLang="en-US" dirty="0"/>
              <a:t>的元素个数</a:t>
            </a:r>
            <a:endParaRPr lang="zh-CN" altLang="en-US" dirty="0"/>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normAutofit/>
          </a:bodyPr>
          <a:lstStyle/>
          <a:p>
            <a:r>
              <a:rPr lang="zh-CN" altLang="en-US" dirty="0"/>
              <a:t>序列分块，值域只需要</a:t>
            </a:r>
            <a:r>
              <a:rPr lang="en-US" altLang="zh-CN" dirty="0"/>
              <a:t>1…</a:t>
            </a:r>
            <a:r>
              <a:rPr lang="en-US" altLang="zh-CN" dirty="0" err="1"/>
              <a:t>sqrtn</a:t>
            </a:r>
            <a:endParaRPr lang="en-US" altLang="zh-CN" dirty="0"/>
          </a:p>
          <a:p>
            <a:r>
              <a:rPr lang="zh-CN" altLang="en-US" dirty="0"/>
              <a:t>区间</a:t>
            </a:r>
            <a:r>
              <a:rPr lang="en-US" altLang="zh-CN" dirty="0"/>
              <a:t>+</a:t>
            </a:r>
            <a:r>
              <a:rPr lang="en-US" altLang="zh-CN" dirty="0" err="1"/>
              <a:t>sqrtn</a:t>
            </a:r>
            <a:r>
              <a:rPr lang="zh-CN" altLang="en-US" dirty="0"/>
              <a:t>等价于区间删除，我们查询的值永远在</a:t>
            </a:r>
            <a:r>
              <a:rPr lang="en-US" altLang="zh-CN" dirty="0"/>
              <a:t>1…</a:t>
            </a:r>
            <a:r>
              <a:rPr lang="en-US" altLang="zh-CN" dirty="0" err="1"/>
              <a:t>sqrtn</a:t>
            </a:r>
            <a:r>
              <a:rPr lang="zh-CN" altLang="en-US" dirty="0"/>
              <a:t>内</a:t>
            </a:r>
            <a:endParaRPr lang="en-US" altLang="zh-CN" dirty="0"/>
          </a:p>
          <a:p>
            <a:r>
              <a:rPr lang="zh-CN" altLang="en-US" dirty="0"/>
              <a:t>区间</a:t>
            </a:r>
            <a:r>
              <a:rPr lang="en-US" altLang="zh-CN" dirty="0"/>
              <a:t>-</a:t>
            </a:r>
            <a:r>
              <a:rPr lang="en-US" altLang="zh-CN" dirty="0" err="1"/>
              <a:t>sqrtn</a:t>
            </a:r>
            <a:r>
              <a:rPr lang="zh-CN" altLang="en-US" dirty="0"/>
              <a:t>等价于区间复原</a:t>
            </a:r>
            <a:endParaRPr lang="en-US" altLang="zh-CN" dirty="0"/>
          </a:p>
          <a:p>
            <a:r>
              <a:rPr lang="zh-CN" altLang="en-US" dirty="0"/>
              <a:t>我们直接归约区间加，全局等于</a:t>
            </a:r>
            <a:r>
              <a:rPr lang="en-US" altLang="zh-CN" dirty="0"/>
              <a:t>x</a:t>
            </a:r>
            <a:r>
              <a:rPr lang="zh-CN" altLang="en-US" dirty="0"/>
              <a:t>元素个数</a:t>
            </a:r>
            <a:endParaRPr lang="zh-CN" altLang="en-US" dirty="0"/>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normAutofit fontScale="92500" lnSpcReduction="10000"/>
          </a:bodyPr>
          <a:lstStyle/>
          <a:p>
            <a:r>
              <a:rPr lang="zh-CN" altLang="en-US" dirty="0"/>
              <a:t>值域</a:t>
            </a:r>
            <a:r>
              <a:rPr lang="en-US" altLang="zh-CN" dirty="0"/>
              <a:t>01</a:t>
            </a:r>
            <a:r>
              <a:rPr lang="zh-CN" altLang="en-US" dirty="0"/>
              <a:t>的矩阵</a:t>
            </a:r>
            <a:r>
              <a:rPr lang="en-US" altLang="zh-CN" dirty="0"/>
              <a:t>B,C</a:t>
            </a:r>
            <a:endParaRPr lang="en-US" altLang="zh-CN" dirty="0"/>
          </a:p>
          <a:p>
            <a:r>
              <a:rPr lang="en-US" altLang="zh-CN" dirty="0"/>
              <a:t>B[</a:t>
            </a:r>
            <a:r>
              <a:rPr lang="en-US" altLang="zh-CN" dirty="0" err="1"/>
              <a:t>i</a:t>
            </a:r>
            <a:r>
              <a:rPr lang="en-US" altLang="zh-CN" dirty="0"/>
              <a:t>][j]</a:t>
            </a:r>
            <a:r>
              <a:rPr lang="zh-CN" altLang="en-US" dirty="0"/>
              <a:t>表示第</a:t>
            </a:r>
            <a:r>
              <a:rPr lang="en-US" altLang="zh-CN" dirty="0"/>
              <a:t>j</a:t>
            </a:r>
            <a:r>
              <a:rPr lang="zh-CN" altLang="en-US" dirty="0"/>
              <a:t>个块中</a:t>
            </a:r>
            <a:r>
              <a:rPr lang="en-US" altLang="zh-CN" dirty="0" err="1"/>
              <a:t>i</a:t>
            </a:r>
            <a:r>
              <a:rPr lang="zh-CN" altLang="en-US" dirty="0"/>
              <a:t>是否出现，一个值在一个块中最多出现一次</a:t>
            </a:r>
            <a:endParaRPr lang="en-US" altLang="zh-CN" dirty="0"/>
          </a:p>
          <a:p>
            <a:r>
              <a:rPr lang="en-US" altLang="zh-CN" dirty="0"/>
              <a:t>C[</a:t>
            </a:r>
            <a:r>
              <a:rPr lang="en-US" altLang="zh-CN" dirty="0" err="1"/>
              <a:t>i</a:t>
            </a:r>
            <a:r>
              <a:rPr lang="en-US" altLang="zh-CN" dirty="0"/>
              <a:t>][j]</a:t>
            </a:r>
            <a:r>
              <a:rPr lang="zh-CN" altLang="en-US" dirty="0"/>
              <a:t>我们使用操作来实现</a:t>
            </a:r>
            <a:endParaRPr lang="en-US" altLang="zh-CN" dirty="0"/>
          </a:p>
          <a:p>
            <a:r>
              <a:rPr lang="en-US" altLang="zh-CN" dirty="0"/>
              <a:t>A[</a:t>
            </a:r>
            <a:r>
              <a:rPr lang="en-US" altLang="zh-CN" dirty="0" err="1"/>
              <a:t>i</a:t>
            </a:r>
            <a:r>
              <a:rPr lang="en-US" altLang="zh-CN" dirty="0"/>
              <a:t>][j]=B[</a:t>
            </a:r>
            <a:r>
              <a:rPr lang="en-US" altLang="zh-CN" dirty="0" err="1"/>
              <a:t>i</a:t>
            </a:r>
            <a:r>
              <a:rPr lang="en-US" altLang="zh-CN" dirty="0"/>
              <a:t>][k]*C[k][j]</a:t>
            </a:r>
            <a:endParaRPr lang="en-US" altLang="zh-CN" dirty="0"/>
          </a:p>
          <a:p>
            <a:r>
              <a:rPr lang="zh-CN" altLang="en-US" dirty="0"/>
              <a:t>对于一个</a:t>
            </a:r>
            <a:r>
              <a:rPr lang="en-US" altLang="zh-CN" dirty="0"/>
              <a:t>C[1…</a:t>
            </a:r>
            <a:r>
              <a:rPr lang="en-US" altLang="zh-CN" dirty="0" err="1"/>
              <a:t>sqrtn</a:t>
            </a:r>
            <a:r>
              <a:rPr lang="en-US" altLang="zh-CN" dirty="0"/>
              <a:t>][j]</a:t>
            </a:r>
            <a:r>
              <a:rPr lang="zh-CN" altLang="en-US" dirty="0"/>
              <a:t>，我们通过</a:t>
            </a:r>
            <a:r>
              <a:rPr lang="en-US" altLang="zh-CN" dirty="0" err="1"/>
              <a:t>sqrtn</a:t>
            </a:r>
            <a:r>
              <a:rPr lang="zh-CN" altLang="en-US" dirty="0"/>
              <a:t>次区间加可以将其拼出，第</a:t>
            </a:r>
            <a:r>
              <a:rPr lang="en-US" altLang="zh-CN" dirty="0" err="1"/>
              <a:t>i</a:t>
            </a:r>
            <a:r>
              <a:rPr lang="zh-CN" altLang="en-US" dirty="0"/>
              <a:t>个块被加</a:t>
            </a:r>
            <a:r>
              <a:rPr lang="en-US" altLang="zh-CN" dirty="0" err="1"/>
              <a:t>sqrtn</a:t>
            </a:r>
            <a:r>
              <a:rPr lang="zh-CN" altLang="en-US" dirty="0"/>
              <a:t>当且仅当</a:t>
            </a:r>
            <a:r>
              <a:rPr lang="en-US" altLang="zh-CN" dirty="0"/>
              <a:t>C[</a:t>
            </a:r>
            <a:r>
              <a:rPr lang="en-US" altLang="zh-CN" dirty="0" err="1"/>
              <a:t>i</a:t>
            </a:r>
            <a:r>
              <a:rPr lang="en-US" altLang="zh-CN" dirty="0"/>
              <a:t>][j]=0</a:t>
            </a:r>
            <a:endParaRPr lang="en-US" altLang="zh-CN" dirty="0"/>
          </a:p>
          <a:p>
            <a:r>
              <a:rPr lang="zh-CN" altLang="en-US" dirty="0"/>
              <a:t>然后通过</a:t>
            </a:r>
            <a:r>
              <a:rPr lang="en-US" altLang="zh-CN" dirty="0" err="1"/>
              <a:t>sqrtn</a:t>
            </a:r>
            <a:r>
              <a:rPr lang="zh-CN" altLang="en-US" dirty="0"/>
              <a:t>次全局</a:t>
            </a:r>
            <a:r>
              <a:rPr lang="en-US" altLang="zh-CN" dirty="0"/>
              <a:t>=</a:t>
            </a:r>
            <a:r>
              <a:rPr lang="en-US" altLang="zh-CN" dirty="0" err="1"/>
              <a:t>i</a:t>
            </a:r>
            <a:r>
              <a:rPr lang="zh-CN" altLang="en-US" dirty="0"/>
              <a:t>的数可以得到对每个</a:t>
            </a:r>
            <a:r>
              <a:rPr lang="en-US" altLang="zh-CN" dirty="0" err="1"/>
              <a:t>i</a:t>
            </a:r>
            <a:r>
              <a:rPr lang="zh-CN" altLang="en-US" dirty="0"/>
              <a:t>的</a:t>
            </a:r>
            <a:r>
              <a:rPr lang="en-US" altLang="zh-CN" dirty="0"/>
              <a:t>sum B[</a:t>
            </a:r>
            <a:r>
              <a:rPr lang="en-US" altLang="zh-CN" dirty="0" err="1"/>
              <a:t>i</a:t>
            </a:r>
            <a:r>
              <a:rPr lang="en-US" altLang="zh-CN" dirty="0"/>
              <a:t>][k] [</a:t>
            </a:r>
            <a:r>
              <a:rPr lang="en-US" altLang="zh-CN" dirty="0" err="1"/>
              <a:t>cond</a:t>
            </a:r>
            <a:r>
              <a:rPr lang="en-US" altLang="zh-CN" dirty="0"/>
              <a:t>=C[k][j]],k=1…</a:t>
            </a:r>
            <a:r>
              <a:rPr lang="en-US" altLang="zh-CN" dirty="0" err="1"/>
              <a:t>sqrtn</a:t>
            </a:r>
            <a:endParaRPr lang="en-US" altLang="zh-CN" dirty="0"/>
          </a:p>
          <a:p>
            <a:r>
              <a:rPr lang="en-US" altLang="zh-CN" dirty="0" err="1"/>
              <a:t>sqrtn</a:t>
            </a:r>
            <a:r>
              <a:rPr lang="zh-CN" altLang="en-US" dirty="0"/>
              <a:t>次操作解决了</a:t>
            </a:r>
            <a:r>
              <a:rPr lang="en-US" altLang="zh-CN" dirty="0"/>
              <a:t>C[1…</a:t>
            </a:r>
            <a:r>
              <a:rPr lang="en-US" altLang="zh-CN" dirty="0" err="1"/>
              <a:t>sqrtn</a:t>
            </a:r>
            <a:r>
              <a:rPr lang="en-US" altLang="zh-CN" dirty="0"/>
              <a:t>][j]</a:t>
            </a:r>
            <a:endParaRPr lang="en-US" altLang="zh-CN" dirty="0"/>
          </a:p>
          <a:p>
            <a:r>
              <a:rPr lang="zh-CN" altLang="en-US" dirty="0"/>
              <a:t>于是</a:t>
            </a:r>
            <a:r>
              <a:rPr lang="en-US" altLang="zh-CN" dirty="0"/>
              <a:t>n</a:t>
            </a:r>
            <a:r>
              <a:rPr lang="zh-CN" altLang="en-US" dirty="0"/>
              <a:t>次操作解决了</a:t>
            </a:r>
            <a:r>
              <a:rPr lang="en-US" altLang="zh-CN" dirty="0"/>
              <a:t>C[1…</a:t>
            </a:r>
            <a:r>
              <a:rPr lang="en-US" altLang="zh-CN" dirty="0" err="1"/>
              <a:t>sqrtn</a:t>
            </a:r>
            <a:r>
              <a:rPr lang="en-US" altLang="zh-CN" dirty="0"/>
              <a:t>][1…</a:t>
            </a:r>
            <a:r>
              <a:rPr lang="en-US" altLang="zh-CN" dirty="0" err="1"/>
              <a:t>sqrtn</a:t>
            </a:r>
            <a:r>
              <a:rPr lang="en-US" altLang="zh-CN" dirty="0"/>
              <a:t>]</a:t>
            </a:r>
            <a:endParaRPr lang="zh-CN" altLang="en-US" dirty="0"/>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二维平面修改，给定</a:t>
            </a:r>
            <a:r>
              <a:rPr lang="en-US" altLang="zh-CN" dirty="0"/>
              <a:t>n</a:t>
            </a:r>
            <a:r>
              <a:rPr lang="zh-CN" altLang="en-US" dirty="0"/>
              <a:t>个点</a:t>
            </a:r>
            <a:endParaRPr lang="zh-CN" altLang="en-US" dirty="0"/>
          </a:p>
        </p:txBody>
      </p:sp>
      <p:sp>
        <p:nvSpPr>
          <p:cNvPr id="3" name="Content Placeholder 2"/>
          <p:cNvSpPr>
            <a:spLocks noGrp="1"/>
          </p:cNvSpPr>
          <p:nvPr>
            <p:ph idx="1"/>
          </p:nvPr>
        </p:nvSpPr>
        <p:spPr/>
        <p:txBody>
          <a:bodyPr/>
          <a:lstStyle/>
          <a:p>
            <a:r>
              <a:rPr lang="en-US" altLang="zh-CN" dirty="0"/>
              <a:t>1.</a:t>
            </a:r>
            <a:r>
              <a:rPr lang="zh-CN" altLang="en-US" dirty="0"/>
              <a:t>矩形加矩形和（行加列和前面都证了）</a:t>
            </a:r>
            <a:endParaRPr lang="en-US" altLang="zh-CN" dirty="0"/>
          </a:p>
          <a:p>
            <a:r>
              <a:rPr lang="en-US" altLang="zh-CN" dirty="0"/>
              <a:t>2.</a:t>
            </a:r>
            <a:r>
              <a:rPr lang="zh-CN" altLang="en-US" dirty="0"/>
              <a:t>矩形加矩形</a:t>
            </a:r>
            <a:r>
              <a:rPr lang="en-US" altLang="zh-CN" dirty="0"/>
              <a:t>max</a:t>
            </a:r>
            <a:endParaRPr lang="en-US" altLang="zh-CN" dirty="0"/>
          </a:p>
          <a:p>
            <a:r>
              <a:rPr lang="en-US" altLang="zh-CN" dirty="0"/>
              <a:t>3.</a:t>
            </a:r>
            <a:r>
              <a:rPr lang="zh-CN" altLang="en-US" dirty="0"/>
              <a:t>矩形</a:t>
            </a:r>
            <a:r>
              <a:rPr lang="en-US" altLang="zh-CN" dirty="0"/>
              <a:t>max=</a:t>
            </a:r>
            <a:r>
              <a:rPr lang="zh-CN" altLang="en-US" dirty="0"/>
              <a:t>矩形和（</a:t>
            </a:r>
            <a:r>
              <a:rPr lang="en-US" altLang="zh-CN" dirty="0"/>
              <a:t>max=</a:t>
            </a:r>
            <a:r>
              <a:rPr lang="zh-CN" altLang="en-US" dirty="0"/>
              <a:t>可以用来当</a:t>
            </a:r>
            <a:r>
              <a:rPr lang="en-US" altLang="zh-CN" dirty="0"/>
              <a:t>+1</a:t>
            </a:r>
            <a:r>
              <a:rPr lang="zh-CN" altLang="en-US" dirty="0"/>
              <a:t>用）</a:t>
            </a:r>
            <a:endParaRPr lang="en-US" altLang="zh-CN" dirty="0"/>
          </a:p>
          <a:p>
            <a:r>
              <a:rPr lang="en-US" altLang="zh-CN" dirty="0"/>
              <a:t>4.</a:t>
            </a:r>
            <a:endParaRPr lang="en-US" altLang="zh-CN" dirty="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二维平面修改，</a:t>
            </a:r>
            <a:r>
              <a:rPr lang="en-US" altLang="zh-CN" dirty="0"/>
              <a:t>n*n</a:t>
            </a:r>
            <a:r>
              <a:rPr lang="zh-CN" altLang="en-US" dirty="0"/>
              <a:t>的满点集</a:t>
            </a:r>
            <a:endParaRPr lang="zh-CN" altLang="en-US" dirty="0"/>
          </a:p>
        </p:txBody>
      </p:sp>
      <p:sp>
        <p:nvSpPr>
          <p:cNvPr id="3" name="内容占位符 2"/>
          <p:cNvSpPr>
            <a:spLocks noGrp="1"/>
          </p:cNvSpPr>
          <p:nvPr>
            <p:ph idx="1"/>
          </p:nvPr>
        </p:nvSpPr>
        <p:spPr/>
        <p:txBody>
          <a:bodyPr/>
          <a:lstStyle/>
          <a:p>
            <a:r>
              <a:rPr lang="zh-CN" altLang="en-US" dirty="0"/>
              <a:t>矩形加矩形和是</a:t>
            </a:r>
            <a:r>
              <a:rPr lang="en-US" altLang="zh-CN" dirty="0"/>
              <a:t>polylog</a:t>
            </a:r>
            <a:r>
              <a:rPr lang="zh-CN" altLang="en-US" dirty="0"/>
              <a:t>的</a:t>
            </a:r>
            <a:endParaRPr lang="en-US" altLang="zh-CN" dirty="0"/>
          </a:p>
          <a:p>
            <a:r>
              <a:rPr lang="en-US" altLang="zh-CN" dirty="0"/>
              <a:t>1.</a:t>
            </a:r>
            <a:r>
              <a:rPr lang="zh-CN" altLang="en-US" dirty="0"/>
              <a:t>矩形加矩形</a:t>
            </a:r>
            <a:r>
              <a:rPr lang="en-US" altLang="zh-CN" dirty="0"/>
              <a:t>max</a:t>
            </a:r>
            <a:r>
              <a:rPr lang="zh-CN" altLang="en-US" dirty="0"/>
              <a:t>（</a:t>
            </a:r>
            <a:r>
              <a:rPr lang="en-US" altLang="zh-CN" dirty="0"/>
              <a:t>Klee’s measure with depth</a:t>
            </a:r>
            <a:r>
              <a:rPr lang="zh-CN" altLang="en-US" dirty="0"/>
              <a:t>）</a:t>
            </a:r>
            <a:endParaRPr lang="en-US" altLang="zh-CN" dirty="0"/>
          </a:p>
          <a:p>
            <a:r>
              <a:rPr lang="en-US" altLang="zh-CN" dirty="0"/>
              <a:t>2.</a:t>
            </a:r>
            <a:endParaRPr lang="zh-CN" altLang="en-US" dirty="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大分块</a:t>
            </a:r>
            <a:endParaRPr lang="zh-CN" altLang="en-US" dirty="0"/>
          </a:p>
        </p:txBody>
      </p:sp>
      <p:sp>
        <p:nvSpPr>
          <p:cNvPr id="3" name="副标题 2"/>
          <p:cNvSpPr>
            <a:spLocks noGrp="1"/>
          </p:cNvSpPr>
          <p:nvPr>
            <p:ph type="subTitle" idx="1"/>
          </p:nvPr>
        </p:nvSpPr>
        <p:spPr/>
        <p:txBody>
          <a:bodyPr>
            <a:normAutofit/>
          </a:bodyPr>
          <a:lstStyle/>
          <a:p>
            <a:r>
              <a:rPr lang="zh-CN" altLang="en-US" dirty="0"/>
              <a:t>大分块是被出出来的时候我们认为比较难的题</a:t>
            </a:r>
            <a:endParaRPr lang="en-US" altLang="zh-CN" dirty="0"/>
          </a:p>
          <a:p>
            <a:r>
              <a:rPr lang="zh-CN" altLang="en-US" dirty="0"/>
              <a:t>原有大分块普遍比现有的难度</a:t>
            </a:r>
            <a:r>
              <a:rPr lang="en-US" altLang="zh-CN" dirty="0"/>
              <a:t>4</a:t>
            </a:r>
            <a:r>
              <a:rPr lang="zh-CN" altLang="en-US" dirty="0"/>
              <a:t>普通题弱</a:t>
            </a:r>
            <a:endParaRPr lang="en-US" altLang="zh-CN"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endParaRPr lang="zh-CN" altLang="en-US" dirty="0"/>
          </a:p>
        </p:txBody>
      </p:sp>
      <p:sp>
        <p:nvSpPr>
          <p:cNvPr id="3" name="内容占位符 2"/>
          <p:cNvSpPr>
            <a:spLocks noGrp="1"/>
          </p:cNvSpPr>
          <p:nvPr>
            <p:ph idx="1"/>
          </p:nvPr>
        </p:nvSpPr>
        <p:spPr/>
        <p:txBody>
          <a:bodyPr/>
          <a:lstStyle/>
          <a:p>
            <a:r>
              <a:rPr lang="zh-CN" altLang="en-US" dirty="0"/>
              <a:t>最初分块</a:t>
            </a:r>
            <a:endParaRPr lang="en-US" altLang="zh-CN" dirty="0"/>
          </a:p>
          <a:p>
            <a:r>
              <a:rPr lang="en-US" altLang="zh-CN" dirty="0"/>
              <a:t>2017 Multi-University Training Contest 4 M</a:t>
            </a:r>
            <a:endParaRPr lang="en-US" altLang="zh-CN" dirty="0"/>
          </a:p>
          <a:p>
            <a:endParaRPr lang="en-US" altLang="zh-CN" dirty="0"/>
          </a:p>
          <a:p>
            <a:r>
              <a:rPr lang="zh-CN" altLang="en-US" dirty="0"/>
              <a:t>给你一个序列</a:t>
            </a:r>
            <a:endParaRPr lang="zh-CN" altLang="en-US" dirty="0"/>
          </a:p>
          <a:p>
            <a:r>
              <a:rPr lang="en-US" altLang="zh-CN" dirty="0"/>
              <a:t>1.</a:t>
            </a:r>
            <a:r>
              <a:rPr lang="zh-CN" altLang="en-US" dirty="0"/>
              <a:t>区间所有</a:t>
            </a:r>
            <a:r>
              <a:rPr lang="en-US" altLang="zh-CN" dirty="0"/>
              <a:t>x</a:t>
            </a:r>
            <a:r>
              <a:rPr lang="zh-CN" altLang="en-US" dirty="0"/>
              <a:t>变成</a:t>
            </a:r>
            <a:r>
              <a:rPr lang="en-US" altLang="zh-CN" dirty="0"/>
              <a:t>y </a:t>
            </a:r>
            <a:endParaRPr lang="en-US" altLang="zh-CN" dirty="0"/>
          </a:p>
          <a:p>
            <a:r>
              <a:rPr lang="en-US" altLang="zh-CN" dirty="0"/>
              <a:t>2.</a:t>
            </a:r>
            <a:r>
              <a:rPr lang="zh-CN" altLang="en-US" dirty="0"/>
              <a:t>区间</a:t>
            </a:r>
            <a:r>
              <a:rPr lang="en-US" altLang="zh-CN" dirty="0" err="1"/>
              <a:t>kth</a:t>
            </a:r>
            <a:r>
              <a:rPr lang="en-US" altLang="zh-CN" dirty="0"/>
              <a:t> </a:t>
            </a:r>
            <a:endParaRPr lang="zh-CN" altLang="en-US" dirty="0"/>
          </a:p>
          <a:p>
            <a:endParaRPr lang="zh-CN" altLang="en-US" dirty="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8-9/11</a:t>
            </a:r>
            <a:endParaRPr lang="zh-CN" altLang="en-US" dirty="0"/>
          </a:p>
          <a:p>
            <a:endParaRPr lang="zh-CN" altLang="en-US" dirty="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先考虑如何求区间第</a:t>
            </a:r>
            <a:r>
              <a:rPr lang="en-US" altLang="zh-CN" dirty="0"/>
              <a:t>k</a:t>
            </a:r>
            <a:r>
              <a:rPr lang="zh-CN" altLang="en-US" dirty="0"/>
              <a:t>小值。对序列和权值都进行分块，设</a:t>
            </a:r>
            <a:r>
              <a:rPr lang="en-US" altLang="zh-CN" dirty="0" err="1"/>
              <a:t>bi,j</a:t>
            </a:r>
            <a:r>
              <a:rPr lang="zh-CN" altLang="en-US" dirty="0"/>
              <a:t>表示前</a:t>
            </a:r>
            <a:r>
              <a:rPr lang="en-US" altLang="zh-CN" dirty="0"/>
              <a:t>j</a:t>
            </a:r>
            <a:r>
              <a:rPr lang="zh-CN" altLang="en-US" dirty="0"/>
              <a:t>块中权值在</a:t>
            </a:r>
            <a:r>
              <a:rPr lang="en-US" altLang="zh-CN" dirty="0" err="1"/>
              <a:t>i</a:t>
            </a:r>
            <a:r>
              <a:rPr lang="zh-CN" altLang="en-US" dirty="0"/>
              <a:t>块内的数字个数，</a:t>
            </a:r>
            <a:r>
              <a:rPr lang="en-US" altLang="zh-CN" dirty="0" err="1"/>
              <a:t>ci,j</a:t>
            </a:r>
            <a:r>
              <a:rPr lang="zh-CN" altLang="en-US" dirty="0"/>
              <a:t>表示前</a:t>
            </a:r>
            <a:r>
              <a:rPr lang="en-US" altLang="zh-CN" dirty="0"/>
              <a:t>j</a:t>
            </a:r>
            <a:r>
              <a:rPr lang="zh-CN" altLang="en-US" dirty="0"/>
              <a:t>块中数字</a:t>
            </a:r>
            <a:r>
              <a:rPr lang="en-US" altLang="zh-CN" dirty="0" err="1"/>
              <a:t>i</a:t>
            </a:r>
            <a:r>
              <a:rPr lang="zh-CN" altLang="en-US" dirty="0"/>
              <a:t>的出现次数。那么对于一个询问</a:t>
            </a:r>
            <a:r>
              <a:rPr lang="en-US" altLang="zh-CN" dirty="0"/>
              <a:t>[</a:t>
            </a:r>
            <a:r>
              <a:rPr lang="en-US" altLang="zh-CN" dirty="0" err="1"/>
              <a:t>l,r</a:t>
            </a:r>
            <a:r>
              <a:rPr lang="en-US" altLang="zh-CN" dirty="0"/>
              <a:t>]</a:t>
            </a:r>
            <a:r>
              <a:rPr lang="zh-CN" altLang="en-US" dirty="0"/>
              <a:t>，首先将零碎部分的贡献加入到临时值域分块数组</a:t>
            </a:r>
            <a:r>
              <a:rPr lang="en-US" altLang="zh-CN" dirty="0" err="1"/>
              <a:t>tb</a:t>
            </a:r>
            <a:r>
              <a:rPr lang="zh-CN" altLang="en-US" dirty="0"/>
              <a:t>和</a:t>
            </a:r>
            <a:r>
              <a:rPr lang="en-US" altLang="zh-CN" dirty="0" err="1"/>
              <a:t>tc</a:t>
            </a:r>
            <a:r>
              <a:rPr lang="zh-CN" altLang="en-US" dirty="0"/>
              <a:t>中，然后枚举答案位于哪一块，确定位于哪一块之后再暴力枚举答案即可在</a:t>
            </a:r>
            <a:r>
              <a:rPr lang="en-US" altLang="zh-CN" dirty="0"/>
              <a:t>O( </a:t>
            </a:r>
            <a:r>
              <a:rPr lang="en-US" altLang="zh-CN" dirty="0" err="1"/>
              <a:t>sqrtn</a:t>
            </a:r>
            <a:r>
              <a:rPr lang="en-US" altLang="zh-CN" dirty="0"/>
              <a:t> )</a:t>
            </a:r>
            <a:r>
              <a:rPr lang="zh-CN" altLang="en-US" dirty="0"/>
              <a:t>的时间内求出区间第</a:t>
            </a:r>
            <a:r>
              <a:rPr lang="en-US" altLang="zh-CN" dirty="0"/>
              <a:t>k</a:t>
            </a:r>
            <a:r>
              <a:rPr lang="zh-CN" altLang="en-US" dirty="0"/>
              <a:t>小值。</a:t>
            </a:r>
            <a:endParaRPr lang="en-US" altLang="zh-CN" dirty="0"/>
          </a:p>
          <a:p>
            <a:r>
              <a:rPr lang="zh-CN" altLang="en-US" dirty="0"/>
              <a:t>这个做法类似于在可持久化</a:t>
            </a:r>
            <a:r>
              <a:rPr lang="en-US" altLang="zh-CN" dirty="0" err="1"/>
              <a:t>Trie</a:t>
            </a:r>
            <a:r>
              <a:rPr lang="zh-CN" altLang="en-US" dirty="0"/>
              <a:t>上一起二分来查询区间</a:t>
            </a:r>
            <a:r>
              <a:rPr lang="en-US" altLang="zh-CN" dirty="0" err="1"/>
              <a:t>kth</a:t>
            </a:r>
            <a:r>
              <a:rPr lang="zh-CN" altLang="en-US" dirty="0"/>
              <a:t>，不过是在分块结构上一起跑来进行查询。</a:t>
            </a:r>
            <a:endParaRPr lang="zh-CN" altLang="en-US"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维护一个集合，支持：</a:t>
            </a:r>
            <a:endParaRPr lang="zh-CN" altLang="en-US" dirty="0"/>
          </a:p>
          <a:p>
            <a:r>
              <a:rPr lang="en-US" altLang="zh-CN" dirty="0"/>
              <a:t>O(1)</a:t>
            </a:r>
            <a:r>
              <a:rPr lang="zh-CN" altLang="en-US" dirty="0"/>
              <a:t>插入一个数</a:t>
            </a:r>
            <a:endParaRPr lang="zh-CN" altLang="en-US" dirty="0"/>
          </a:p>
          <a:p>
            <a:r>
              <a:rPr lang="en-US" altLang="zh-CN" dirty="0"/>
              <a:t>O( sqrt(n) )</a:t>
            </a:r>
            <a:r>
              <a:rPr lang="zh-CN" altLang="en-US" dirty="0"/>
              <a:t>查询</a:t>
            </a:r>
            <a:r>
              <a:rPr lang="en-US" altLang="zh-CN" dirty="0"/>
              <a:t>k</a:t>
            </a:r>
            <a:r>
              <a:rPr lang="zh-CN" altLang="en-US" dirty="0"/>
              <a:t>小</a:t>
            </a:r>
            <a:endParaRPr lang="en-US" altLang="zh-CN" dirty="0"/>
          </a:p>
          <a:p>
            <a:r>
              <a:rPr lang="zh-CN" altLang="en-US" dirty="0"/>
              <a:t>值域</a:t>
            </a:r>
            <a:r>
              <a:rPr lang="en-US" altLang="zh-CN" dirty="0"/>
              <a:t>O(n)</a:t>
            </a:r>
            <a:endParaRPr lang="zh-CN" altLang="en-US" dirty="0"/>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接着考虑如何实现区间</a:t>
            </a:r>
            <a:r>
              <a:rPr lang="en-US" altLang="zh-CN" dirty="0"/>
              <a:t>[</a:t>
            </a:r>
            <a:r>
              <a:rPr lang="en-US" altLang="zh-CN" dirty="0" err="1"/>
              <a:t>l,r</a:t>
            </a:r>
            <a:r>
              <a:rPr lang="en-US" altLang="zh-CN" dirty="0"/>
              <a:t>]</a:t>
            </a:r>
            <a:r>
              <a:rPr lang="zh-CN" altLang="en-US" dirty="0"/>
              <a:t>内</a:t>
            </a:r>
            <a:r>
              <a:rPr lang="en-US" altLang="zh-CN" dirty="0"/>
              <a:t>x</a:t>
            </a:r>
            <a:r>
              <a:rPr lang="zh-CN" altLang="en-US" dirty="0"/>
              <a:t>变成</a:t>
            </a:r>
            <a:r>
              <a:rPr lang="en-US" altLang="zh-CN" dirty="0"/>
              <a:t>y</a:t>
            </a:r>
            <a:r>
              <a:rPr lang="zh-CN" altLang="en-US" dirty="0"/>
              <a:t>的功能。显然对于零碎的两块，可以直接暴力重构整块。对于中间的每个整块，如果某一块不含</a:t>
            </a:r>
            <a:r>
              <a:rPr lang="en-US" altLang="zh-CN" dirty="0"/>
              <a:t>x</a:t>
            </a:r>
            <a:r>
              <a:rPr lang="zh-CN" altLang="en-US" dirty="0"/>
              <a:t>，那么无视这一块；否则如果这一块不含</a:t>
            </a:r>
            <a:r>
              <a:rPr lang="en-US" altLang="zh-CN" dirty="0"/>
              <a:t>y</a:t>
            </a:r>
            <a:r>
              <a:rPr lang="zh-CN" altLang="en-US" dirty="0"/>
              <a:t>，那么只需要将</a:t>
            </a:r>
            <a:r>
              <a:rPr lang="en-US" altLang="zh-CN" dirty="0"/>
              <a:t>x</a:t>
            </a:r>
            <a:r>
              <a:rPr lang="zh-CN" altLang="en-US" dirty="0"/>
              <a:t>映射成</a:t>
            </a:r>
            <a:r>
              <a:rPr lang="en-US" altLang="zh-CN" dirty="0"/>
              <a:t>y</a:t>
            </a:r>
            <a:r>
              <a:rPr lang="zh-CN" altLang="en-US" dirty="0"/>
              <a:t>；否则这一块既有</a:t>
            </a:r>
            <a:r>
              <a:rPr lang="en-US" altLang="zh-CN" dirty="0"/>
              <a:t>x</a:t>
            </a:r>
            <a:r>
              <a:rPr lang="zh-CN" altLang="en-US" dirty="0"/>
              <a:t>又有</a:t>
            </a:r>
            <a:r>
              <a:rPr lang="en-US" altLang="zh-CN" dirty="0"/>
              <a:t>y</a:t>
            </a:r>
            <a:r>
              <a:rPr lang="zh-CN" altLang="en-US" dirty="0"/>
              <a:t>，这意味着</a:t>
            </a:r>
            <a:r>
              <a:rPr lang="en-US" altLang="zh-CN" dirty="0"/>
              <a:t>x</a:t>
            </a:r>
            <a:r>
              <a:rPr lang="zh-CN" altLang="en-US" dirty="0"/>
              <a:t>与</a:t>
            </a:r>
            <a:r>
              <a:rPr lang="en-US" altLang="zh-CN" dirty="0"/>
              <a:t>y</a:t>
            </a:r>
            <a:r>
              <a:rPr lang="zh-CN" altLang="en-US" dirty="0"/>
              <a:t>之间发生了合并，不妨直接暴力重构整块。因为有</a:t>
            </a:r>
            <a:r>
              <a:rPr lang="en-US" altLang="zh-CN" dirty="0"/>
              <a:t>c</a:t>
            </a:r>
            <a:r>
              <a:rPr lang="zh-CN" altLang="en-US" dirty="0"/>
              <a:t>数组，我们可以在</a:t>
            </a:r>
            <a:r>
              <a:rPr lang="en-US" altLang="zh-CN" dirty="0"/>
              <a:t>O(1)</a:t>
            </a:r>
            <a:r>
              <a:rPr lang="zh-CN" altLang="en-US" dirty="0"/>
              <a:t>的时间内知道某一块是否有某个数。</a:t>
            </a:r>
            <a:endParaRPr lang="en-US" altLang="zh-CN" dirty="0"/>
          </a:p>
          <a:p>
            <a:endParaRPr lang="zh-CN" altLang="en-US" dirty="0"/>
          </a:p>
          <a:p>
            <a:endParaRPr lang="zh-CN" altLang="en-US" dirty="0"/>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考虑什么情况下会发生重构，也就是一个块内发生了一次合并的时候。一开始长度为</a:t>
            </a:r>
            <a:r>
              <a:rPr lang="en-US" altLang="zh-CN" dirty="0"/>
              <a:t>n</a:t>
            </a:r>
            <a:r>
              <a:rPr lang="zh-CN" altLang="en-US" dirty="0"/>
              <a:t>的序列会提供</a:t>
            </a:r>
            <a:r>
              <a:rPr lang="en-US" altLang="zh-CN" dirty="0"/>
              <a:t>O(n)</a:t>
            </a:r>
            <a:r>
              <a:rPr lang="zh-CN" altLang="en-US" dirty="0"/>
              <a:t>次合并的机会，而每次修改会对零碎的两块各提供一次机会，故总合并次数不超过</a:t>
            </a:r>
            <a:r>
              <a:rPr lang="en-US" altLang="zh-CN" dirty="0"/>
              <a:t>O(</a:t>
            </a:r>
            <a:r>
              <a:rPr lang="en-US" altLang="zh-CN" dirty="0" err="1"/>
              <a:t>n+m</a:t>
            </a:r>
            <a:r>
              <a:rPr lang="en-US" altLang="zh-CN" dirty="0"/>
              <a:t>)</a:t>
            </a:r>
            <a:r>
              <a:rPr lang="zh-CN" altLang="en-US" dirty="0"/>
              <a:t>，而每次合并的复杂度是</a:t>
            </a:r>
            <a:r>
              <a:rPr lang="en-US" altLang="zh-CN" dirty="0"/>
              <a:t>O( </a:t>
            </a:r>
            <a:r>
              <a:rPr lang="en-US" altLang="zh-CN" dirty="0" err="1"/>
              <a:t>sqrtn</a:t>
            </a:r>
            <a:r>
              <a:rPr lang="en-US" altLang="zh-CN" dirty="0"/>
              <a:t> )</a:t>
            </a:r>
            <a:r>
              <a:rPr lang="zh-CN" altLang="en-US" dirty="0"/>
              <a:t>的，因此当发生合并时直接重构并不会影响复杂度。</a:t>
            </a:r>
            <a:endParaRPr lang="zh-CN" altLang="en-US" dirty="0"/>
          </a:p>
          <a:p>
            <a:endParaRPr lang="zh-CN" altLang="en-US" dirty="0"/>
          </a:p>
          <a:p>
            <a:endParaRPr lang="zh-CN" altLang="en-US" dirty="0"/>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现在每块中的转换情况只可能是一条条互不相交的链，只需要记录每个初值转换后是什么，以及每个现值对应哪个初值即可。遇到查询的时候，我们需要知道零碎部分每个位置的值，不妨直接重构那两块，然后遍历一遍原数组</a:t>
            </a:r>
            <a:r>
              <a:rPr lang="en-US" altLang="zh-CN" dirty="0"/>
              <a:t>a</a:t>
            </a:r>
            <a:r>
              <a:rPr lang="zh-CN" altLang="en-US" dirty="0"/>
              <a:t>即可得到每个位置的值。</a:t>
            </a:r>
            <a:endParaRPr lang="zh-CN" altLang="en-US" dirty="0"/>
          </a:p>
          <a:p>
            <a:endParaRPr lang="zh-CN" altLang="en-US" dirty="0"/>
          </a:p>
          <a:p>
            <a:r>
              <a:rPr lang="zh-CN" altLang="en-US" dirty="0"/>
              <a:t>在修改的时候，还需要同步维护</a:t>
            </a:r>
            <a:r>
              <a:rPr lang="en-US" altLang="zh-CN" dirty="0"/>
              <a:t>b</a:t>
            </a:r>
            <a:r>
              <a:rPr lang="zh-CN" altLang="en-US" dirty="0"/>
              <a:t>和</a:t>
            </a:r>
            <a:r>
              <a:rPr lang="en-US" altLang="zh-CN" dirty="0"/>
              <a:t>c</a:t>
            </a:r>
            <a:r>
              <a:rPr lang="zh-CN" altLang="en-US" dirty="0"/>
              <a:t>数组，因为只涉及两个权值，因此暴力修改</a:t>
            </a:r>
            <a:r>
              <a:rPr lang="en-US" altLang="zh-CN" dirty="0"/>
              <a:t>j</a:t>
            </a:r>
            <a:r>
              <a:rPr lang="zh-CN" altLang="en-US" dirty="0"/>
              <a:t>这一维也是可以承受的。</a:t>
            </a:r>
            <a:endParaRPr lang="zh-CN" altLang="en-US" dirty="0"/>
          </a:p>
          <a:p>
            <a:endParaRPr lang="zh-CN" altLang="en-US"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这题主要的思路就是通过对序列和权值一起进行分块，然后让序列分块的</a:t>
            </a:r>
            <a:r>
              <a:rPr lang="en-US" altLang="zh-CN" dirty="0"/>
              <a:t>O( </a:t>
            </a:r>
            <a:r>
              <a:rPr lang="en-US" altLang="zh-CN" dirty="0" err="1"/>
              <a:t>sqrtn</a:t>
            </a:r>
            <a:r>
              <a:rPr lang="en-US" altLang="zh-CN" dirty="0"/>
              <a:t> )</a:t>
            </a:r>
            <a:r>
              <a:rPr lang="zh-CN" altLang="en-US" dirty="0"/>
              <a:t>部分乘上值域分块的</a:t>
            </a:r>
            <a:r>
              <a:rPr lang="en-US" altLang="zh-CN" dirty="0"/>
              <a:t>O( 1 )</a:t>
            </a:r>
            <a:r>
              <a:rPr lang="zh-CN" altLang="en-US" dirty="0"/>
              <a:t>部分，序列分块的</a:t>
            </a:r>
            <a:r>
              <a:rPr lang="en-US" altLang="zh-CN" dirty="0"/>
              <a:t>O( 1 )</a:t>
            </a:r>
            <a:r>
              <a:rPr lang="zh-CN" altLang="en-US" dirty="0"/>
              <a:t>部分乘上值域分块的</a:t>
            </a:r>
            <a:r>
              <a:rPr lang="en-US" altLang="zh-CN" dirty="0"/>
              <a:t>O( </a:t>
            </a:r>
            <a:r>
              <a:rPr lang="en-US" altLang="zh-CN" dirty="0" err="1"/>
              <a:t>sqrtn</a:t>
            </a:r>
            <a:r>
              <a:rPr lang="en-US" altLang="zh-CN" dirty="0"/>
              <a:t> )</a:t>
            </a:r>
            <a:r>
              <a:rPr lang="zh-CN" altLang="en-US" dirty="0"/>
              <a:t>部分，从而达到了复杂度的平衡。</a:t>
            </a:r>
            <a:endParaRPr lang="zh-CN" altLang="en-US" dirty="0"/>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endParaRPr lang="zh-CN" altLang="en-US" dirty="0"/>
          </a:p>
        </p:txBody>
      </p:sp>
      <p:sp>
        <p:nvSpPr>
          <p:cNvPr id="3" name="内容占位符 2"/>
          <p:cNvSpPr>
            <a:spLocks noGrp="1"/>
          </p:cNvSpPr>
          <p:nvPr>
            <p:ph idx="1"/>
          </p:nvPr>
        </p:nvSpPr>
        <p:spPr/>
        <p:txBody>
          <a:bodyPr/>
          <a:lstStyle/>
          <a:p>
            <a:r>
              <a:rPr lang="zh-CN" altLang="en-US" dirty="0"/>
              <a:t>第二分块</a:t>
            </a:r>
            <a:endParaRPr lang="en-US" altLang="zh-CN" dirty="0"/>
          </a:p>
          <a:p>
            <a:r>
              <a:rPr lang="en-US" altLang="zh-CN" dirty="0" err="1"/>
              <a:t>Codeforces</a:t>
            </a:r>
            <a:r>
              <a:rPr lang="en-US" altLang="zh-CN" dirty="0"/>
              <a:t> 897 E</a:t>
            </a:r>
            <a:endParaRPr lang="en-US" altLang="zh-CN" dirty="0"/>
          </a:p>
          <a:p>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endParaRPr lang="en-US" altLang="zh-CN" dirty="0"/>
          </a:p>
          <a:p>
            <a:r>
              <a:rPr lang="en-US" altLang="zh-CN" dirty="0"/>
              <a:t>2 l r p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endParaRPr lang="zh-CN" altLang="en-US" dirty="0"/>
          </a:p>
          <a:p>
            <a:r>
              <a:rPr lang="zh-CN" altLang="en-US" dirty="0"/>
              <a:t>值域</a:t>
            </a:r>
            <a:r>
              <a:rPr lang="en-US" altLang="zh-CN" dirty="0"/>
              <a:t>1e5</a:t>
            </a:r>
            <a:endParaRPr lang="zh-CN" altLang="en-US" dirty="0"/>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这个值域</a:t>
            </a:r>
            <a:r>
              <a:rPr lang="en-US" altLang="zh-CN" dirty="0"/>
              <a:t>1e5</a:t>
            </a:r>
            <a:r>
              <a:rPr lang="zh-CN" altLang="en-US" dirty="0"/>
              <a:t>很明显复杂度和值域有关</a:t>
            </a:r>
            <a:endParaRPr lang="zh-CN" altLang="en-US" dirty="0"/>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考虑分块，可以发现每块的最大值总是不增的</a:t>
            </a:r>
            <a:endParaRPr lang="zh-CN" altLang="en-US" dirty="0"/>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endParaRPr lang="en-US" altLang="zh-CN" dirty="0"/>
          </a:p>
          <a:p>
            <a:r>
              <a:rPr lang="zh-CN" altLang="en-US" dirty="0"/>
              <a:t>（假设值域和</a:t>
            </a:r>
            <a:r>
              <a:rPr lang="en-US" altLang="zh-CN" dirty="0"/>
              <a:t>n</a:t>
            </a:r>
            <a:r>
              <a:rPr lang="zh-CN" altLang="en-US" dirty="0"/>
              <a:t>同阶）</a:t>
            </a:r>
            <a:endParaRPr lang="en-US" altLang="zh-CN" dirty="0"/>
          </a:p>
          <a:p>
            <a:r>
              <a:rPr lang="zh-CN" altLang="en-US" dirty="0"/>
              <a:t>考虑怎么利用这个性质</a:t>
            </a:r>
            <a:endParaRPr lang="zh-CN" altLang="en-US" dirty="0"/>
          </a:p>
          <a:p>
            <a:endParaRPr lang="zh-CN" altLang="en-US" dirty="0"/>
          </a:p>
          <a:p>
            <a:endParaRPr lang="zh-CN" altLang="en-US" dirty="0"/>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endParaRPr lang="zh-CN" altLang="en-US" dirty="0">
              <a:sym typeface="+mn-ea"/>
            </a:endParaRP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endParaRPr lang="zh-CN" altLang="en-US" dirty="0"/>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en-US" altLang="zh-CN" dirty="0"/>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endParaRPr lang="en-US" altLang="zh-CN" dirty="0"/>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endParaRPr lang="en-US" altLang="zh-CN" dirty="0"/>
          </a:p>
          <a:p>
            <a:r>
              <a:rPr lang="zh-CN" altLang="en-US" dirty="0"/>
              <a:t>如果</a:t>
            </a:r>
            <a:r>
              <a:rPr lang="en-US" altLang="zh-CN" dirty="0"/>
              <a:t>v &lt; x * 2</a:t>
            </a:r>
            <a:endParaRPr lang="en-US" altLang="zh-CN" dirty="0"/>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endParaRPr lang="en-US" altLang="zh-CN" dirty="0"/>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spid="_x0000_s22568" name="" r:id="rId1" imgW="2762250" imgH="2085975" progId="PBrush">
                  <p:embed/>
                </p:oleObj>
              </mc:Choice>
              <mc:Fallback>
                <p:oleObj name="" r:id="rId1" imgW="2762250" imgH="2085975" progId="PBrush">
                  <p:embed/>
                  <p:pic>
                    <p:nvPicPr>
                      <p:cNvPr id="0" name="Picture 2" descr="image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spid="_x0000_s22569" name="" r:id="rId3" imgW="2914650" imgH="2466975" progId="PBrush">
                  <p:embed/>
                </p:oleObj>
              </mc:Choice>
              <mc:Fallback>
                <p:oleObj name="" r:id="rId3" imgW="2914650" imgH="2466975" progId="PBrush">
                  <p:embed/>
                  <p:pic>
                    <p:nvPicPr>
                      <p:cNvPr id="0" name="Picture 1" descr="image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离散化后对值域进行分块</a:t>
            </a:r>
            <a:endParaRPr lang="zh-CN" altLang="en-US" dirty="0"/>
          </a:p>
          <a:p>
            <a:r>
              <a:rPr lang="zh-CN" altLang="en-US" dirty="0"/>
              <a:t>还是维护第</a:t>
            </a:r>
            <a:r>
              <a:rPr lang="en-US" altLang="zh-CN" dirty="0" err="1"/>
              <a:t>i</a:t>
            </a:r>
            <a:r>
              <a:rPr lang="zh-CN" altLang="en-US" dirty="0"/>
              <a:t>个块里面有多少个数</a:t>
            </a:r>
            <a:endParaRPr lang="zh-CN" altLang="en-US" dirty="0"/>
          </a:p>
          <a:p>
            <a:r>
              <a:rPr lang="zh-CN" altLang="en-US" dirty="0"/>
              <a:t>查询的时候从第一个块开始往右跑</a:t>
            </a:r>
            <a:endParaRPr lang="zh-CN" altLang="en-US" dirty="0"/>
          </a:p>
          <a:p>
            <a:r>
              <a:rPr lang="zh-CN" altLang="en-US" dirty="0"/>
              <a:t>最多走过</a:t>
            </a:r>
            <a:r>
              <a:rPr lang="en-US" altLang="zh-CN" dirty="0"/>
              <a:t>sqrt(n)</a:t>
            </a:r>
            <a:r>
              <a:rPr lang="zh-CN" altLang="en-US" dirty="0"/>
              <a:t>个整块和</a:t>
            </a:r>
            <a:r>
              <a:rPr lang="en-US" altLang="zh-CN" dirty="0"/>
              <a:t>sqrt(n)</a:t>
            </a:r>
            <a:r>
              <a:rPr lang="zh-CN" altLang="en-US" dirty="0"/>
              <a:t>个零散的数</a:t>
            </a:r>
            <a:endParaRPr lang="zh-CN" altLang="en-US" dirty="0"/>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Solution1</a:t>
            </a:r>
            <a:endParaRPr lang="zh-CN" altLang="en-US"/>
          </a:p>
        </p:txBody>
      </p:sp>
      <p:sp>
        <p:nvSpPr>
          <p:cNvPr id="3" name="内容占位符 2"/>
          <p:cNvSpPr>
            <a:spLocks noGrp="1"/>
          </p:cNvSpPr>
          <p:nvPr>
            <p:ph idx="1"/>
          </p:nvPr>
        </p:nvSpPr>
        <p:spPr/>
        <p:txBody>
          <a:bodyPr/>
          <a:lstStyle/>
          <a:p>
            <a:r>
              <a:rPr lang="zh-CN" altLang="en-US" dirty="0"/>
              <a:t>维护这个有很多种方法</a:t>
            </a:r>
            <a:endParaRPr lang="zh-CN" altLang="en-US" dirty="0"/>
          </a:p>
          <a:p>
            <a:r>
              <a:rPr lang="zh-CN" altLang="en-US" dirty="0"/>
              <a:t>可以每块维护一个值域上的链表</a:t>
            </a:r>
            <a:endParaRPr lang="zh-CN" altLang="en-US" dirty="0"/>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endParaRPr lang="zh-CN" altLang="en-US" dirty="0"/>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endParaRPr lang="en-US" altLang="zh-CN" dirty="0"/>
          </a:p>
          <a:p>
            <a:r>
              <a:rPr lang="zh-CN" altLang="en-US" dirty="0"/>
              <a:t>然后维护一下块内可能出现的所有数</a:t>
            </a:r>
            <a:endParaRPr lang="zh-CN" altLang="en-US" dirty="0"/>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dirty="0"/>
              <a:t>不过链表常数巨大。。。</a:t>
            </a:r>
            <a:endParaRPr lang="zh-CN" altLang="en-US" dirty="0"/>
          </a:p>
          <a:p>
            <a:r>
              <a:rPr lang="zh-CN" altLang="en-US" dirty="0"/>
              <a:t>这个应该跑的很慢</a:t>
            </a:r>
            <a:endParaRPr lang="zh-CN" altLang="en-US" dirty="0"/>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endParaRPr lang="en-US" altLang="zh-CN"/>
          </a:p>
        </p:txBody>
      </p:sp>
      <p:sp>
        <p:nvSpPr>
          <p:cNvPr id="3" name="内容占位符 2"/>
          <p:cNvSpPr>
            <a:spLocks noGrp="1"/>
          </p:cNvSpPr>
          <p:nvPr>
            <p:ph idx="1"/>
          </p:nvPr>
        </p:nvSpPr>
        <p:spPr/>
        <p:txBody>
          <a:bodyPr/>
          <a:lstStyle/>
          <a:p>
            <a:r>
              <a:rPr lang="zh-CN" altLang="en-US" dirty="0"/>
              <a:t>可以每块每个值维护一个</a:t>
            </a:r>
            <a:r>
              <a:rPr lang="en-US" altLang="zh-CN" dirty="0"/>
              <a:t>vector</a:t>
            </a:r>
            <a:endParaRPr lang="en-US" altLang="zh-CN" dirty="0"/>
          </a:p>
          <a:p>
            <a:r>
              <a:rPr lang="zh-CN" altLang="en-US" dirty="0"/>
              <a:t>然后启发式合并这个</a:t>
            </a:r>
            <a:r>
              <a:rPr lang="en-US" altLang="zh-CN" dirty="0"/>
              <a:t>vector</a:t>
            </a:r>
            <a:endParaRPr lang="en-US" altLang="zh-CN" dirty="0"/>
          </a:p>
          <a:p>
            <a:r>
              <a:rPr lang="zh-CN" altLang="en-US" dirty="0"/>
              <a:t>这个做法由于对缓存友好，所以会跑的快一些</a:t>
            </a:r>
            <a:endParaRPr lang="zh-CN" altLang="en-US" dirty="0"/>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Solution3</a:t>
            </a:r>
            <a:endParaRPr lang="en-US" altLang="zh-CN"/>
          </a:p>
        </p:txBody>
      </p:sp>
      <p:sp>
        <p:nvSpPr>
          <p:cNvPr id="3" name="内容占位符 2"/>
          <p:cNvSpPr>
            <a:spLocks noGrp="1"/>
          </p:cNvSpPr>
          <p:nvPr>
            <p:ph idx="1"/>
          </p:nvPr>
        </p:nvSpPr>
        <p:spPr/>
        <p:txBody>
          <a:bodyPr/>
          <a:lstStyle/>
          <a:p>
            <a:r>
              <a:rPr lang="zh-CN" altLang="en-US" dirty="0"/>
              <a:t>可以用一个并查集维护</a:t>
            </a:r>
            <a:endParaRPr lang="zh-CN" altLang="en-US" dirty="0"/>
          </a:p>
          <a:p>
            <a:r>
              <a:rPr lang="zh-CN" altLang="en-US" dirty="0"/>
              <a:t>这个并查集由于只支持：</a:t>
            </a:r>
            <a:endParaRPr lang="zh-CN" altLang="en-US" dirty="0"/>
          </a:p>
          <a:p>
            <a:r>
              <a:rPr lang="en-US" altLang="zh-CN" dirty="0"/>
              <a:t>1. merge( x , y )</a:t>
            </a:r>
            <a:endParaRPr lang="en-US" altLang="zh-CN" dirty="0"/>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endParaRPr lang="en-US" altLang="zh-CN" dirty="0"/>
          </a:p>
          <a:p>
            <a:r>
              <a:rPr lang="zh-CN" altLang="en-US" dirty="0"/>
              <a:t>所以复杂度是</a:t>
            </a:r>
            <a:r>
              <a:rPr lang="en-US" altLang="zh-CN" dirty="0"/>
              <a:t>O( 1 )</a:t>
            </a:r>
            <a:r>
              <a:rPr lang="zh-CN" altLang="en-US" dirty="0"/>
              <a:t>的并查集</a:t>
            </a:r>
            <a:endParaRPr lang="zh-CN" altLang="en-US" dirty="0"/>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a:t> )</a:t>
            </a:r>
            <a:endParaRPr lang="zh-CN" altLang="en-US" dirty="0"/>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r>
              <a:rPr lang="zh-CN" altLang="en-US" dirty="0"/>
              <a:t>（已换题，新题没传）</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前</a:t>
            </a:r>
            <a:r>
              <a:rPr lang="en-US" altLang="zh-CN"/>
              <a:t>]</a:t>
            </a:r>
            <a:r>
              <a:rPr lang="zh-CN" altLang="en-US"/>
              <a:t>第三</a:t>
            </a:r>
            <a:r>
              <a:rPr lang="zh-CN" altLang="en-US" dirty="0"/>
              <a:t>分块</a:t>
            </a:r>
            <a:endParaRPr lang="en-US" altLang="zh-CN" dirty="0"/>
          </a:p>
          <a:p>
            <a:endParaRPr lang="en-US" altLang="zh-CN" dirty="0"/>
          </a:p>
          <a:p>
            <a:r>
              <a:rPr lang="zh-CN" altLang="en-US" dirty="0"/>
              <a:t>树，每个点有编号</a:t>
            </a:r>
            <a:endParaRPr lang="en-US" altLang="zh-CN" dirty="0"/>
          </a:p>
          <a:p>
            <a:r>
              <a:rPr lang="en-US" altLang="zh-CN" dirty="0"/>
              <a:t>1.</a:t>
            </a:r>
            <a:r>
              <a:rPr lang="zh-CN" altLang="en-US" dirty="0"/>
              <a:t>改一条边的边权</a:t>
            </a:r>
            <a:endParaRPr lang="en-US" altLang="zh-CN" dirty="0"/>
          </a:p>
          <a:p>
            <a:r>
              <a:rPr lang="en-US" altLang="zh-CN" dirty="0"/>
              <a:t>2.</a:t>
            </a:r>
            <a:r>
              <a:rPr lang="zh-CN" altLang="en-US" dirty="0"/>
              <a:t>查询一个点到一个编号区间</a:t>
            </a:r>
            <a:r>
              <a:rPr lang="en-US" altLang="zh-CN" dirty="0"/>
              <a:t>[</a:t>
            </a:r>
            <a:r>
              <a:rPr lang="en-US" altLang="zh-CN" dirty="0" err="1"/>
              <a:t>l,r</a:t>
            </a:r>
            <a:r>
              <a:rPr lang="en-US" altLang="zh-CN" dirty="0"/>
              <a:t>]</a:t>
            </a:r>
            <a:r>
              <a:rPr lang="zh-CN" altLang="en-US" dirty="0"/>
              <a:t>的点的距离和</a:t>
            </a:r>
            <a:endParaRPr lang="en-US" altLang="zh-CN" dirty="0"/>
          </a:p>
          <a:p>
            <a:endParaRPr lang="zh-CN" altLang="en-US" dirty="0"/>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r>
              <a:rPr lang="zh-CN" altLang="en-US" dirty="0"/>
              <a:t>（准备替换）</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a:p>
            <a:endParaRPr lang="zh-CN" altLang="en-US" dirty="0"/>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对点的编号序列分块</a:t>
            </a:r>
            <a:endParaRPr lang="en-US" altLang="zh-CN" dirty="0"/>
          </a:p>
          <a:p>
            <a:r>
              <a:rPr lang="zh-CN" altLang="en-US" dirty="0"/>
              <a:t>考虑维护</a:t>
            </a:r>
            <a:r>
              <a:rPr lang="en-US" altLang="zh-CN" dirty="0"/>
              <a:t>f(</a:t>
            </a:r>
            <a:r>
              <a:rPr lang="en-US" altLang="zh-CN" dirty="0" err="1"/>
              <a:t>j,i</a:t>
            </a:r>
            <a:r>
              <a:rPr lang="en-US" altLang="zh-CN" dirty="0"/>
              <a:t>)</a:t>
            </a:r>
            <a:r>
              <a:rPr lang="zh-CN" altLang="en-US" dirty="0"/>
              <a:t>表示</a:t>
            </a:r>
            <a:r>
              <a:rPr lang="en-US" altLang="zh-CN" dirty="0" err="1"/>
              <a:t>dfs</a:t>
            </a:r>
            <a:r>
              <a:rPr lang="zh-CN" altLang="en-US" dirty="0"/>
              <a:t>序为</a:t>
            </a:r>
            <a:r>
              <a:rPr lang="en-US" altLang="zh-CN" dirty="0" err="1"/>
              <a:t>i</a:t>
            </a:r>
            <a:r>
              <a:rPr lang="zh-CN" altLang="en-US" dirty="0"/>
              <a:t>的点到前</a:t>
            </a:r>
            <a:r>
              <a:rPr lang="en-US" altLang="zh-CN" dirty="0"/>
              <a:t>j</a:t>
            </a:r>
            <a:r>
              <a:rPr lang="zh-CN" altLang="en-US" dirty="0"/>
              <a:t>个块的距离和</a:t>
            </a:r>
            <a:endParaRPr lang="en-US" altLang="zh-CN" dirty="0"/>
          </a:p>
          <a:p>
            <a:r>
              <a:rPr lang="zh-CN" altLang="en-US" dirty="0"/>
              <a:t>修改一条边的边权的时候，看造成什么样的影响：</a:t>
            </a:r>
            <a:endParaRPr lang="en-US" altLang="zh-CN" dirty="0"/>
          </a:p>
          <a:p>
            <a:endParaRPr lang="en-US" altLang="zh-CN" dirty="0"/>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dirty="0"/>
              <a:t>只可能是红色的点和绿色的点之间互相影响</a:t>
            </a:r>
            <a:endParaRPr lang="en-US" altLang="zh-CN" dirty="0"/>
          </a:p>
          <a:p>
            <a:r>
              <a:rPr lang="zh-CN" altLang="en-US" dirty="0"/>
              <a:t>枚举前</a:t>
            </a:r>
            <a:r>
              <a:rPr lang="en-US" altLang="zh-CN" dirty="0" err="1"/>
              <a:t>i</a:t>
            </a:r>
            <a:r>
              <a:rPr lang="zh-CN" altLang="en-US" dirty="0"/>
              <a:t>块，可以</a:t>
            </a:r>
            <a:r>
              <a:rPr lang="en-US" altLang="zh-CN" dirty="0"/>
              <a:t>O( 1 )</a:t>
            </a:r>
            <a:r>
              <a:rPr lang="zh-CN" altLang="en-US" dirty="0"/>
              <a:t>知道第</a:t>
            </a:r>
            <a:r>
              <a:rPr lang="en-US" altLang="zh-CN" dirty="0" err="1"/>
              <a:t>i</a:t>
            </a:r>
            <a:r>
              <a:rPr lang="zh-CN" altLang="en-US" dirty="0"/>
              <a:t>块里面有多少在红色的部分里面，设这个为</a:t>
            </a:r>
            <a:r>
              <a:rPr lang="en-US" altLang="zh-CN" dirty="0"/>
              <a:t>x</a:t>
            </a:r>
            <a:endParaRPr lang="en-US" altLang="zh-CN" dirty="0"/>
          </a:p>
          <a:p>
            <a:r>
              <a:rPr lang="zh-CN" altLang="en-US" dirty="0"/>
              <a:t>于是对</a:t>
            </a:r>
            <a:r>
              <a:rPr lang="en-US" altLang="zh-CN" dirty="0" err="1"/>
              <a:t>dfs</a:t>
            </a:r>
            <a:r>
              <a:rPr lang="zh-CN" altLang="en-US" dirty="0"/>
              <a:t>序在绿色部分的所有</a:t>
            </a:r>
            <a:r>
              <a:rPr lang="en-US" altLang="zh-CN" dirty="0" err="1"/>
              <a:t>i</a:t>
            </a:r>
            <a:r>
              <a:rPr lang="en-US" altLang="zh-CN" dirty="0"/>
              <a:t>,</a:t>
            </a:r>
            <a:r>
              <a:rPr lang="zh-CN" altLang="en-US" dirty="0"/>
              <a:t>把</a:t>
            </a:r>
            <a:r>
              <a:rPr lang="en-US" altLang="zh-CN" dirty="0"/>
              <a:t>f(</a:t>
            </a:r>
            <a:r>
              <a:rPr lang="en-US" altLang="zh-CN" dirty="0" err="1"/>
              <a:t>j,i</a:t>
            </a:r>
            <a:r>
              <a:rPr lang="en-US" altLang="zh-CN" dirty="0"/>
              <a:t>)</a:t>
            </a:r>
            <a:r>
              <a:rPr lang="zh-CN" altLang="en-US" dirty="0"/>
              <a:t>加上</a:t>
            </a:r>
            <a:r>
              <a:rPr lang="en-US" altLang="zh-CN" dirty="0"/>
              <a:t>x</a:t>
            </a:r>
            <a:r>
              <a:rPr lang="zh-CN" altLang="en-US" dirty="0"/>
              <a:t>*修改的</a:t>
            </a:r>
            <a:r>
              <a:rPr lang="en-US" altLang="zh-CN" dirty="0"/>
              <a:t>v</a:t>
            </a:r>
            <a:r>
              <a:rPr lang="zh-CN" altLang="en-US" dirty="0"/>
              <a:t>，相当于我们要对</a:t>
            </a:r>
            <a:r>
              <a:rPr lang="en-US" altLang="zh-CN" dirty="0"/>
              <a:t>f</a:t>
            </a:r>
            <a:r>
              <a:rPr lang="zh-CN" altLang="en-US" dirty="0"/>
              <a:t>再做一个</a:t>
            </a:r>
            <a:r>
              <a:rPr lang="en-US" altLang="zh-CN" dirty="0"/>
              <a:t>O( 1 )</a:t>
            </a:r>
            <a:r>
              <a:rPr lang="zh-CN" altLang="en-US" dirty="0"/>
              <a:t>修改</a:t>
            </a:r>
            <a:r>
              <a:rPr lang="en-US" altLang="zh-CN" dirty="0"/>
              <a:t>O( </a:t>
            </a:r>
            <a:r>
              <a:rPr lang="en-US" altLang="zh-CN" dirty="0" err="1"/>
              <a:t>sqrtn</a:t>
            </a:r>
            <a:r>
              <a:rPr lang="en-US" altLang="zh-CN" dirty="0"/>
              <a:t> )</a:t>
            </a:r>
            <a:r>
              <a:rPr lang="zh-CN" altLang="en-US" dirty="0"/>
              <a:t>查询的分块结构</a:t>
            </a:r>
            <a:endParaRPr lang="zh-CN" altLang="en-US" dirty="0"/>
          </a:p>
        </p:txBody>
      </p:sp>
      <p:pic>
        <p:nvPicPr>
          <p:cNvPr id="4" name="图片 3"/>
          <p:cNvPicPr>
            <a:picLocks noChangeAspect="1"/>
          </p:cNvPicPr>
          <p:nvPr/>
        </p:nvPicPr>
        <p:blipFill>
          <a:blip r:embed="rId1" cstate="print"/>
          <a:stretch>
            <a:fillRect/>
          </a:stretch>
        </p:blipFill>
        <p:spPr>
          <a:xfrm>
            <a:off x="838200" y="1563467"/>
            <a:ext cx="2952750" cy="2809875"/>
          </a:xfrm>
          <a:prstGeom prst="rect">
            <a:avLst/>
          </a:prstGeom>
        </p:spPr>
      </p:pic>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查询的时候，我们要查点</a:t>
            </a:r>
            <a:r>
              <a:rPr lang="en-US" altLang="zh-CN" dirty="0" err="1"/>
              <a:t>i</a:t>
            </a:r>
            <a:r>
              <a:rPr lang="zh-CN" altLang="en-US" dirty="0"/>
              <a:t>到</a:t>
            </a:r>
            <a:r>
              <a:rPr lang="en-US" altLang="zh-CN" dirty="0"/>
              <a:t>[</a:t>
            </a:r>
            <a:r>
              <a:rPr lang="en-US" altLang="zh-CN" dirty="0" err="1"/>
              <a:t>l,r</a:t>
            </a:r>
            <a:r>
              <a:rPr lang="en-US" altLang="zh-CN" dirty="0"/>
              <a:t>]</a:t>
            </a:r>
            <a:r>
              <a:rPr lang="zh-CN" altLang="en-US" dirty="0"/>
              <a:t>的贡献，就找离</a:t>
            </a:r>
            <a:r>
              <a:rPr lang="en-US" altLang="zh-CN" dirty="0"/>
              <a:t>l</a:t>
            </a:r>
            <a:r>
              <a:rPr lang="zh-CN" altLang="en-US" dirty="0"/>
              <a:t>和</a:t>
            </a:r>
            <a:r>
              <a:rPr lang="en-US" altLang="zh-CN" dirty="0"/>
              <a:t>r</a:t>
            </a:r>
            <a:r>
              <a:rPr lang="zh-CN" altLang="en-US" dirty="0"/>
              <a:t>分别最近的两个块端点，然后</a:t>
            </a:r>
            <a:r>
              <a:rPr lang="en-US" altLang="zh-CN" dirty="0"/>
              <a:t>O( </a:t>
            </a:r>
            <a:r>
              <a:rPr lang="en-US" altLang="zh-CN" dirty="0" err="1"/>
              <a:t>sqrtn</a:t>
            </a:r>
            <a:r>
              <a:rPr lang="en-US" altLang="zh-CN" dirty="0"/>
              <a:t> )</a:t>
            </a:r>
            <a:r>
              <a:rPr lang="zh-CN" altLang="en-US" dirty="0"/>
              <a:t>查出</a:t>
            </a:r>
            <a:r>
              <a:rPr lang="en-US" altLang="zh-CN" dirty="0" err="1"/>
              <a:t>i</a:t>
            </a:r>
            <a:r>
              <a:rPr lang="zh-CN" altLang="en-US" dirty="0"/>
              <a:t>到这两个前缀块的答案，然后把这两个差分一下</a:t>
            </a:r>
            <a:endParaRPr lang="en-US" altLang="zh-CN" dirty="0"/>
          </a:p>
          <a:p>
            <a:r>
              <a:rPr lang="zh-CN" altLang="en-US" dirty="0"/>
              <a:t>于是我们解决了整块的答案，考虑怎么查询零散</a:t>
            </a:r>
            <a:endParaRPr lang="en-US" altLang="zh-CN" dirty="0"/>
          </a:p>
          <a:p>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p:txBody>
      </p:sp>
      <p:graphicFrame>
        <p:nvGraphicFramePr>
          <p:cNvPr id="6" name="对象 5"/>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8232" name="" r:id="rId1" imgW="8963025" imgH="1781175" progId="Paint.Picture">
                  <p:embed/>
                </p:oleObj>
              </mc:Choice>
              <mc:Fallback>
                <p:oleObj name="" r:id="rId1" imgW="8963025" imgH="1781175" progId="Paint.Picture">
                  <p:embed/>
                  <p:pic>
                    <p:nvPicPr>
                      <p:cNvPr id="0" name="图片 6" descr="image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spid="_x0000_s8233" name="" r:id="rId3" imgW="8991600" imgH="1724025" progId="Paint.Picture">
                  <p:embed/>
                </p:oleObj>
              </mc:Choice>
              <mc:Fallback>
                <p:oleObj name="" r:id="rId3" imgW="8991600" imgH="1724025" progId="Paint.Picture">
                  <p:embed/>
                  <p:pic>
                    <p:nvPicPr>
                      <p:cNvPr id="0" name="图片 4" descr="image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零散部分每次有</a:t>
            </a:r>
            <a:r>
              <a:rPr lang="en-US" altLang="zh-CN" dirty="0"/>
              <a:t>O( </a:t>
            </a:r>
            <a:r>
              <a:rPr lang="en-US" altLang="zh-CN" dirty="0" err="1"/>
              <a:t>sqrtn</a:t>
            </a:r>
            <a:r>
              <a:rPr lang="en-US" altLang="zh-CN" dirty="0"/>
              <a:t> )</a:t>
            </a:r>
            <a:r>
              <a:rPr lang="zh-CN" altLang="en-US" dirty="0"/>
              <a:t>个两点间距离和</a:t>
            </a:r>
            <a:endParaRPr lang="en-US" altLang="zh-CN" dirty="0"/>
          </a:p>
          <a:p>
            <a:r>
              <a:rPr lang="zh-CN" altLang="en-US" dirty="0"/>
              <a:t>然后现在考虑怎么快速查两个点之间的距离和</a:t>
            </a:r>
            <a:endParaRPr lang="en-US" altLang="zh-CN" dirty="0"/>
          </a:p>
          <a:p>
            <a:r>
              <a:rPr lang="en-US" altLang="zh-CN" dirty="0" err="1"/>
              <a:t>dist</a:t>
            </a:r>
            <a:r>
              <a:rPr lang="en-US" altLang="zh-CN" dirty="0"/>
              <a:t>(</a:t>
            </a:r>
            <a:r>
              <a:rPr lang="en-US" altLang="zh-CN" dirty="0" err="1"/>
              <a:t>i,j</a:t>
            </a:r>
            <a:r>
              <a:rPr lang="en-US" altLang="zh-CN" dirty="0"/>
              <a:t>) = </a:t>
            </a:r>
            <a:r>
              <a:rPr lang="en-US" altLang="zh-CN" dirty="0" err="1"/>
              <a:t>dep</a:t>
            </a:r>
            <a:r>
              <a:rPr lang="en-US" altLang="zh-CN" dirty="0"/>
              <a:t>[</a:t>
            </a:r>
            <a:r>
              <a:rPr lang="en-US" altLang="zh-CN" dirty="0" err="1"/>
              <a:t>i</a:t>
            </a:r>
            <a:r>
              <a:rPr lang="en-US" altLang="zh-CN" dirty="0"/>
              <a:t>] + </a:t>
            </a:r>
            <a:r>
              <a:rPr lang="en-US" altLang="zh-CN" dirty="0" err="1"/>
              <a:t>dep</a:t>
            </a:r>
            <a:r>
              <a:rPr lang="en-US" altLang="zh-CN" dirty="0"/>
              <a:t>[j] – 2 * </a:t>
            </a:r>
            <a:r>
              <a:rPr lang="en-US" altLang="zh-CN" dirty="0" err="1"/>
              <a:t>dep</a:t>
            </a:r>
            <a:r>
              <a:rPr lang="en-US" altLang="zh-CN" dirty="0"/>
              <a:t>[ </a:t>
            </a:r>
            <a:r>
              <a:rPr lang="en-US" altLang="zh-CN" dirty="0" err="1"/>
              <a:t>lca</a:t>
            </a:r>
            <a:r>
              <a:rPr lang="en-US" altLang="zh-CN" dirty="0"/>
              <a:t>(</a:t>
            </a:r>
            <a:r>
              <a:rPr lang="en-US" altLang="zh-CN" dirty="0" err="1"/>
              <a:t>i,j</a:t>
            </a:r>
            <a:r>
              <a:rPr lang="en-US" altLang="zh-CN" dirty="0"/>
              <a:t>) ]</a:t>
            </a:r>
            <a:endParaRPr lang="en-US" altLang="zh-CN" dirty="0"/>
          </a:p>
          <a:p>
            <a:r>
              <a:rPr lang="zh-CN" altLang="en-US" dirty="0"/>
              <a:t>每次改变边权，相当于对</a:t>
            </a:r>
            <a:r>
              <a:rPr lang="en-US" altLang="zh-CN" dirty="0" err="1"/>
              <a:t>dfs</a:t>
            </a:r>
            <a:r>
              <a:rPr lang="zh-CN" altLang="en-US" dirty="0"/>
              <a:t>序的一段进行区间加，于是我们对</a:t>
            </a:r>
            <a:r>
              <a:rPr lang="en-US" altLang="zh-CN" dirty="0" err="1"/>
              <a:t>dfs</a:t>
            </a:r>
            <a:r>
              <a:rPr lang="zh-CN" altLang="en-US" dirty="0"/>
              <a:t>序再次分块，实现一个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查单点的平衡</a:t>
            </a:r>
            <a:endParaRPr lang="en-US" altLang="zh-CN" dirty="0"/>
          </a:p>
          <a:p>
            <a:r>
              <a:rPr lang="zh-CN" altLang="en-US" dirty="0"/>
              <a:t>使用</a:t>
            </a:r>
            <a:r>
              <a:rPr lang="en-US" altLang="zh-CN" dirty="0"/>
              <a:t>O( 1 )</a:t>
            </a:r>
            <a:r>
              <a:rPr lang="en-US" altLang="zh-CN" dirty="0" err="1"/>
              <a:t>lca</a:t>
            </a:r>
            <a:r>
              <a:rPr lang="zh-CN" altLang="en-US" dirty="0"/>
              <a:t>的话，我们就可以</a:t>
            </a:r>
            <a:r>
              <a:rPr lang="en-US" altLang="zh-CN" dirty="0"/>
              <a:t>O( 1 )</a:t>
            </a:r>
            <a:r>
              <a:rPr lang="zh-CN" altLang="en-US" dirty="0"/>
              <a:t>计算两点之间的</a:t>
            </a:r>
            <a:r>
              <a:rPr lang="en-US" altLang="zh-CN" dirty="0" err="1"/>
              <a:t>dist</a:t>
            </a:r>
            <a:r>
              <a:rPr lang="zh-CN" altLang="en-US" dirty="0"/>
              <a:t>了</a:t>
            </a:r>
            <a:endParaRPr lang="en-US" altLang="zh-CN" dirty="0"/>
          </a:p>
          <a:p>
            <a:r>
              <a:rPr lang="zh-CN" altLang="en-US" dirty="0"/>
              <a:t>于是问题得到解决</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天降之物（准备替换）</a:t>
            </a:r>
            <a:endParaRPr lang="zh-CN" altLang="en-US" dirty="0"/>
          </a:p>
        </p:txBody>
      </p:sp>
      <p:sp>
        <p:nvSpPr>
          <p:cNvPr id="3" name="内容占位符 2"/>
          <p:cNvSpPr>
            <a:spLocks noGrp="1"/>
          </p:cNvSpPr>
          <p:nvPr>
            <p:ph idx="1"/>
          </p:nvPr>
        </p:nvSpPr>
        <p:spPr/>
        <p:txBody>
          <a:bodyPr/>
          <a:lstStyle/>
          <a:p>
            <a:r>
              <a:rPr lang="zh-CN" altLang="en-US" dirty="0"/>
              <a:t>第四分块</a:t>
            </a:r>
            <a:endParaRPr lang="en-US" altLang="zh-CN" dirty="0"/>
          </a:p>
          <a:p>
            <a:r>
              <a:rPr lang="en-US" altLang="zh-CN" dirty="0"/>
              <a:t>51nod </a:t>
            </a:r>
            <a:r>
              <a:rPr lang="zh-CN" altLang="en-US" dirty="0"/>
              <a:t>算法马拉松</a:t>
            </a:r>
            <a:r>
              <a:rPr lang="en-US" altLang="zh-CN" dirty="0"/>
              <a:t>35</a:t>
            </a:r>
            <a:endParaRPr lang="en-US" altLang="zh-CN" dirty="0"/>
          </a:p>
          <a:p>
            <a:endParaRPr lang="en-US" altLang="zh-CN" dirty="0"/>
          </a:p>
          <a:p>
            <a:r>
              <a:rPr lang="zh-CN" altLang="en-US" dirty="0"/>
              <a:t>序列</a:t>
            </a:r>
            <a:r>
              <a:rPr lang="en-US" altLang="zh-CN" dirty="0"/>
              <a:t>a</a:t>
            </a:r>
            <a:endParaRPr lang="en-US" altLang="zh-CN" dirty="0"/>
          </a:p>
          <a:p>
            <a:r>
              <a:rPr lang="en-US" altLang="zh-CN" dirty="0"/>
              <a:t>1.</a:t>
            </a:r>
            <a:r>
              <a:rPr lang="zh-CN" altLang="en-US" dirty="0"/>
              <a:t>把所有</a:t>
            </a:r>
            <a:r>
              <a:rPr lang="en-US" altLang="zh-CN" dirty="0"/>
              <a:t>x</a:t>
            </a:r>
            <a:r>
              <a:rPr lang="zh-CN" altLang="en-US" dirty="0"/>
              <a:t>变成</a:t>
            </a:r>
            <a:r>
              <a:rPr lang="en-US" altLang="zh-CN" dirty="0"/>
              <a:t>y</a:t>
            </a:r>
            <a:endParaRPr lang="en-US" altLang="zh-CN" dirty="0"/>
          </a:p>
          <a:p>
            <a:r>
              <a:rPr lang="en-US" altLang="zh-CN" dirty="0"/>
              <a:t>2.</a:t>
            </a:r>
            <a:r>
              <a:rPr lang="zh-CN" altLang="en-US" dirty="0"/>
              <a:t>查询最小的</a:t>
            </a:r>
            <a:r>
              <a:rPr lang="en-US" altLang="zh-CN" dirty="0"/>
              <a:t>|</a:t>
            </a:r>
            <a:r>
              <a:rPr lang="en-US" altLang="zh-CN" dirty="0" err="1"/>
              <a:t>i</a:t>
            </a:r>
            <a:r>
              <a:rPr lang="en-US" altLang="zh-CN" dirty="0"/>
              <a:t>-j|</a:t>
            </a:r>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考虑根号分治</a:t>
            </a:r>
            <a:endParaRPr lang="zh-CN" altLang="en-US" dirty="0"/>
          </a:p>
          <a:p>
            <a:r>
              <a:rPr lang="zh-CN" altLang="en-US" dirty="0"/>
              <a:t>定义一个值</a:t>
            </a:r>
            <a:r>
              <a:rPr lang="en-US" altLang="zh-CN" dirty="0"/>
              <a:t>x</a:t>
            </a:r>
            <a:r>
              <a:rPr lang="zh-CN" altLang="en-US" dirty="0"/>
              <a:t>出现次数为</a:t>
            </a:r>
            <a:r>
              <a:rPr lang="en-US" altLang="zh-CN" dirty="0"/>
              <a:t>size[x]</a:t>
            </a:r>
            <a:endParaRPr lang="en-US" altLang="zh-CN" dirty="0"/>
          </a:p>
          <a:p>
            <a:r>
              <a:rPr lang="zh-CN" altLang="en-US" dirty="0"/>
              <a:t>如果没有修改操作，则预处理所有</a:t>
            </a:r>
            <a:r>
              <a:rPr lang="en-US" altLang="zh-CN" dirty="0"/>
              <a:t>size</a:t>
            </a:r>
            <a:r>
              <a:rPr lang="zh-CN" altLang="en-US" dirty="0"/>
              <a:t>大于</a:t>
            </a:r>
            <a:r>
              <a:rPr lang="en-US" altLang="zh-CN" dirty="0" err="1"/>
              <a:t>sqrtn</a:t>
            </a:r>
            <a:r>
              <a:rPr lang="zh-CN" altLang="en-US" dirty="0"/>
              <a:t>的值到所有其他值的答案，以及每个值出现位置的一个排序后的数组</a:t>
            </a:r>
            <a:endParaRPr lang="zh-CN" altLang="en-US" dirty="0"/>
          </a:p>
          <a:p>
            <a:r>
              <a:rPr lang="zh-CN" altLang="en-US" dirty="0"/>
              <a:t>查询的时候如果</a:t>
            </a:r>
            <a:r>
              <a:rPr lang="en-US" altLang="zh-CN" dirty="0"/>
              <a:t>x</a:t>
            </a:r>
            <a:r>
              <a:rPr lang="zh-CN" altLang="en-US" dirty="0"/>
              <a:t>和</a:t>
            </a:r>
            <a:r>
              <a:rPr lang="en-US" altLang="zh-CN" dirty="0"/>
              <a:t>y</a:t>
            </a:r>
            <a:r>
              <a:rPr lang="zh-CN" altLang="en-US" dirty="0"/>
              <a:t>中有一个是</a:t>
            </a:r>
            <a:r>
              <a:rPr lang="en-US" altLang="zh-CN" dirty="0"/>
              <a:t>size</a:t>
            </a:r>
            <a:r>
              <a:rPr lang="zh-CN" altLang="en-US" dirty="0"/>
              <a:t>大于</a:t>
            </a:r>
            <a:r>
              <a:rPr lang="en-US" altLang="zh-CN" dirty="0" err="1"/>
              <a:t>sqrtn</a:t>
            </a:r>
            <a:r>
              <a:rPr lang="zh-CN" altLang="en-US" dirty="0"/>
              <a:t>的，则可以直接查询预处理的信息，否则进行归并</a:t>
            </a:r>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a:t>
            </a:r>
            <a:endParaRPr lang="en-US" altLang="zh-CN" dirty="0"/>
          </a:p>
          <a:p>
            <a:endParaRPr lang="zh-CN" altLang="en-US" dirty="0"/>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有修改操作即在这个做法上改良，因为发现这个做法的根号平衡并没有卡满，所以有改良余地</a:t>
            </a:r>
            <a:endParaRPr lang="zh-CN" altLang="en-US" dirty="0"/>
          </a:p>
          <a:p>
            <a:r>
              <a:rPr lang="zh-CN" altLang="en-US" dirty="0"/>
              <a:t>假设把所有</a:t>
            </a:r>
            <a:r>
              <a:rPr lang="en-US" altLang="zh-CN" dirty="0"/>
              <a:t>x</a:t>
            </a:r>
            <a:r>
              <a:rPr lang="zh-CN" altLang="en-US" dirty="0"/>
              <a:t>变成</a:t>
            </a:r>
            <a:r>
              <a:rPr lang="en-US" altLang="zh-CN" dirty="0"/>
              <a:t>y</a:t>
            </a:r>
            <a:endParaRPr lang="en-US" altLang="zh-CN" dirty="0"/>
          </a:p>
          <a:p>
            <a:r>
              <a:rPr lang="zh-CN" altLang="en-US" dirty="0"/>
              <a:t>由于可以用一些技巧使得</a:t>
            </a:r>
            <a:r>
              <a:rPr lang="en-US" altLang="zh-CN" dirty="0"/>
              <a:t>x</a:t>
            </a:r>
            <a:r>
              <a:rPr lang="zh-CN" altLang="en-US" dirty="0"/>
              <a:t>变成</a:t>
            </a:r>
            <a:r>
              <a:rPr lang="en-US" altLang="zh-CN" dirty="0"/>
              <a:t>y</a:t>
            </a:r>
            <a:r>
              <a:rPr lang="zh-CN" altLang="en-US" dirty="0"/>
              <a:t>等价于</a:t>
            </a:r>
            <a:r>
              <a:rPr lang="en-US" altLang="zh-CN" dirty="0"/>
              <a:t>y</a:t>
            </a:r>
            <a:r>
              <a:rPr lang="zh-CN" altLang="en-US" dirty="0"/>
              <a:t>变成</a:t>
            </a:r>
            <a:r>
              <a:rPr lang="en-US" altLang="zh-CN" dirty="0"/>
              <a:t>x</a:t>
            </a:r>
            <a:r>
              <a:rPr lang="zh-CN" altLang="en-US" dirty="0"/>
              <a:t>，所以不妨设</a:t>
            </a:r>
            <a:r>
              <a:rPr lang="en-US" altLang="zh-CN" dirty="0"/>
              <a:t>size[x] &lt; size[y]</a:t>
            </a:r>
            <a:endParaRPr lang="en-US" altLang="zh-CN" dirty="0"/>
          </a:p>
          <a:p>
            <a:r>
              <a:rPr lang="zh-CN" altLang="en-US" dirty="0"/>
              <a:t>定义</a:t>
            </a:r>
            <a:r>
              <a:rPr lang="en-US" altLang="zh-CN" dirty="0"/>
              <a:t>size</a:t>
            </a:r>
            <a:r>
              <a:rPr lang="zh-CN" altLang="en-US" dirty="0"/>
              <a:t>大于</a:t>
            </a:r>
            <a:r>
              <a:rPr lang="en-US" altLang="zh-CN" dirty="0" err="1"/>
              <a:t>sqrtn</a:t>
            </a:r>
            <a:r>
              <a:rPr lang="zh-CN" altLang="en-US" dirty="0"/>
              <a:t>为大，</a:t>
            </a:r>
            <a:r>
              <a:rPr lang="en-US" altLang="zh-CN" dirty="0"/>
              <a:t>size</a:t>
            </a:r>
            <a:r>
              <a:rPr lang="zh-CN" altLang="en-US" dirty="0"/>
              <a:t>小于等于</a:t>
            </a:r>
            <a:r>
              <a:rPr lang="en-US" altLang="zh-CN" dirty="0" err="1"/>
              <a:t>sqrtn</a:t>
            </a:r>
            <a:r>
              <a:rPr lang="zh-CN" altLang="en-US" dirty="0"/>
              <a:t>为小</a:t>
            </a:r>
            <a:endParaRPr lang="zh-CN" altLang="en-US" dirty="0"/>
          </a:p>
          <a:p>
            <a:r>
              <a:rPr lang="zh-CN" altLang="en-US" dirty="0"/>
              <a:t>定义</a:t>
            </a:r>
            <a:r>
              <a:rPr lang="en-US" altLang="zh-CN" dirty="0" err="1"/>
              <a:t>ans</a:t>
            </a:r>
            <a:r>
              <a:rPr lang="en-US" altLang="zh-CN" dirty="0"/>
              <a:t>[x][y]</a:t>
            </a:r>
            <a:r>
              <a:rPr lang="zh-CN" altLang="en-US" dirty="0"/>
              <a:t>为</a:t>
            </a:r>
            <a:r>
              <a:rPr lang="en-US" altLang="zh-CN" dirty="0"/>
              <a:t>x</a:t>
            </a:r>
            <a:r>
              <a:rPr lang="zh-CN" altLang="en-US" dirty="0"/>
              <a:t>到</a:t>
            </a:r>
            <a:r>
              <a:rPr lang="en-US" altLang="zh-CN" dirty="0"/>
              <a:t>y</a:t>
            </a:r>
            <a:r>
              <a:rPr lang="zh-CN" altLang="en-US" dirty="0"/>
              <a:t>去除附属集合的部分的答案（附属集合是什么下面有说）</a:t>
            </a:r>
            <a:endParaRPr lang="zh-CN" altLang="en-US" dirty="0"/>
          </a:p>
          <a:p>
            <a:r>
              <a:rPr lang="en-US" altLang="zh-CN" dirty="0"/>
              <a:t>x</a:t>
            </a:r>
            <a:r>
              <a:rPr lang="zh-CN" altLang="en-US" dirty="0"/>
              <a:t>取遍所有值，</a:t>
            </a:r>
            <a:r>
              <a:rPr lang="en-US" altLang="zh-CN" dirty="0"/>
              <a:t>y</a:t>
            </a:r>
            <a:r>
              <a:rPr lang="zh-CN" altLang="en-US" dirty="0"/>
              <a:t>只有所有大的值，总</a:t>
            </a:r>
            <a:r>
              <a:rPr lang="en-US" altLang="zh-CN" dirty="0"/>
              <a:t>O( </a:t>
            </a:r>
            <a:r>
              <a:rPr lang="en-US" altLang="zh-CN" dirty="0" err="1"/>
              <a:t>sqrtn</a:t>
            </a:r>
            <a:r>
              <a:rPr lang="en-US" altLang="zh-CN" dirty="0"/>
              <a:t> )</a:t>
            </a:r>
            <a:r>
              <a:rPr lang="zh-CN" altLang="en-US" dirty="0"/>
              <a:t>个</a:t>
            </a:r>
            <a:br>
              <a:rPr lang="zh-CN" altLang="en-US" dirty="0"/>
            </a:br>
            <a:endParaRPr lang="zh-CN" altLang="en-US" dirty="0"/>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修改：</a:t>
            </a:r>
            <a:endParaRPr lang="zh-CN" altLang="en-US" dirty="0"/>
          </a:p>
          <a:p>
            <a:r>
              <a:rPr lang="zh-CN" altLang="en-US" dirty="0"/>
              <a:t>如果</a:t>
            </a:r>
            <a:r>
              <a:rPr lang="en-US" altLang="zh-CN" dirty="0"/>
              <a:t>x</a:t>
            </a:r>
            <a:r>
              <a:rPr lang="zh-CN" altLang="en-US" dirty="0"/>
              <a:t>和</a:t>
            </a:r>
            <a:r>
              <a:rPr lang="en-US" altLang="zh-CN" dirty="0"/>
              <a:t>y</a:t>
            </a:r>
            <a:r>
              <a:rPr lang="zh-CN" altLang="en-US" dirty="0"/>
              <a:t>均为大，则可以暴力重构，</a:t>
            </a:r>
            <a:r>
              <a:rPr lang="en-US" altLang="zh-CN" dirty="0"/>
              <a:t>O( n )</a:t>
            </a:r>
            <a:r>
              <a:rPr lang="zh-CN" altLang="en-US" dirty="0"/>
              <a:t>处理出</a:t>
            </a:r>
            <a:r>
              <a:rPr lang="en-US" altLang="zh-CN" dirty="0"/>
              <a:t>y</a:t>
            </a:r>
            <a:r>
              <a:rPr lang="zh-CN" altLang="en-US" dirty="0"/>
              <a:t>这个值对每个其他值的答案，因为这样的重构最多进行</a:t>
            </a:r>
            <a:r>
              <a:rPr lang="en-US" altLang="zh-CN" dirty="0"/>
              <a:t>O( </a:t>
            </a:r>
            <a:r>
              <a:rPr lang="en-US" altLang="zh-CN" dirty="0" err="1"/>
              <a:t>sqrtn</a:t>
            </a:r>
            <a:r>
              <a:rPr lang="en-US" altLang="zh-CN" dirty="0"/>
              <a:t> )</a:t>
            </a:r>
            <a:r>
              <a:rPr lang="zh-CN" altLang="en-US" dirty="0"/>
              <a:t>次，所以这部分复杂度为</a:t>
            </a:r>
            <a:r>
              <a:rPr lang="en-US" altLang="zh-CN" dirty="0"/>
              <a:t>O( </a:t>
            </a:r>
            <a:r>
              <a:rPr lang="en-US" altLang="zh-CN" dirty="0" err="1"/>
              <a:t>nsqrtn</a:t>
            </a:r>
            <a:r>
              <a:rPr lang="en-US" altLang="zh-CN" dirty="0"/>
              <a:t> )</a:t>
            </a:r>
            <a:endParaRPr lang="en-US" altLang="zh-CN" dirty="0"/>
          </a:p>
          <a:p>
            <a:r>
              <a:rPr lang="zh-CN" altLang="en-US" dirty="0"/>
              <a:t>如果</a:t>
            </a:r>
            <a:r>
              <a:rPr lang="en-US" altLang="zh-CN" dirty="0"/>
              <a:t>x</a:t>
            </a:r>
            <a:r>
              <a:rPr lang="zh-CN" altLang="en-US" dirty="0"/>
              <a:t>和</a:t>
            </a:r>
            <a:r>
              <a:rPr lang="en-US" altLang="zh-CN" dirty="0"/>
              <a:t>y</a:t>
            </a:r>
            <a:r>
              <a:rPr lang="zh-CN" altLang="en-US" dirty="0"/>
              <a:t>均为小，则可以直接归并两个值的位置的排序后的数组，单次</a:t>
            </a:r>
            <a:r>
              <a:rPr lang="en-US" altLang="zh-CN" dirty="0"/>
              <a:t>O( </a:t>
            </a:r>
            <a:r>
              <a:rPr lang="en-US" altLang="zh-CN" dirty="0" err="1"/>
              <a:t>sqrtn</a:t>
            </a:r>
            <a:r>
              <a:rPr lang="en-US" altLang="zh-CN" dirty="0"/>
              <a:t> )</a:t>
            </a:r>
            <a:r>
              <a:rPr lang="zh-CN" altLang="en-US" dirty="0"/>
              <a:t>，所以这部分复杂度为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为小，</a:t>
            </a:r>
            <a:r>
              <a:rPr lang="en-US" altLang="zh-CN" dirty="0"/>
              <a:t>y</a:t>
            </a:r>
            <a:r>
              <a:rPr lang="zh-CN" altLang="en-US" dirty="0"/>
              <a:t>为大，发现小合并进大的均摊位置数为</a:t>
            </a:r>
            <a:r>
              <a:rPr lang="en-US" altLang="zh-CN" dirty="0"/>
              <a:t>O( n )</a:t>
            </a:r>
            <a:r>
              <a:rPr lang="zh-CN" altLang="en-US" dirty="0"/>
              <a:t>，对这个再次进行根号平衡</a:t>
            </a:r>
            <a:endParaRPr lang="zh-CN" altLang="en-US" dirty="0"/>
          </a:p>
          <a:p>
            <a:r>
              <a:rPr lang="zh-CN" altLang="en-US" dirty="0"/>
              <a:t>对于每个大，维护一个附属的位置集合，这个位置集合的大小不超过</a:t>
            </a:r>
            <a:r>
              <a:rPr lang="en-US" altLang="zh-CN" dirty="0" err="1"/>
              <a:t>sqrtn</a:t>
            </a:r>
            <a:endParaRPr lang="en-US" altLang="zh-CN" dirty="0"/>
          </a:p>
          <a:p>
            <a:r>
              <a:rPr lang="zh-CN" altLang="en-US" dirty="0"/>
              <a:t>每次把小的</a:t>
            </a:r>
            <a:r>
              <a:rPr lang="en-US" altLang="zh-CN" dirty="0"/>
              <a:t>x</a:t>
            </a:r>
            <a:r>
              <a:rPr lang="zh-CN" altLang="en-US" dirty="0"/>
              <a:t>合并入大的</a:t>
            </a:r>
            <a:r>
              <a:rPr lang="en-US" altLang="zh-CN" dirty="0"/>
              <a:t>y</a:t>
            </a:r>
            <a:r>
              <a:rPr lang="zh-CN" altLang="en-US" dirty="0"/>
              <a:t>的时候，即合并入这个附属集合，并且用</a:t>
            </a:r>
            <a:r>
              <a:rPr lang="en-US" altLang="zh-CN" dirty="0"/>
              <a:t>x</a:t>
            </a:r>
            <a:r>
              <a:rPr lang="zh-CN" altLang="en-US" dirty="0"/>
              <a:t>到所有大的值的答案更新</a:t>
            </a:r>
            <a:r>
              <a:rPr lang="en-US" altLang="zh-CN" dirty="0"/>
              <a:t>y</a:t>
            </a:r>
            <a:r>
              <a:rPr lang="zh-CN" altLang="en-US" dirty="0"/>
              <a:t>到所有大的值的答案，这样</a:t>
            </a:r>
            <a:endParaRPr lang="zh-CN" altLang="en-US" dirty="0"/>
          </a:p>
          <a:p>
            <a:r>
              <a:rPr lang="zh-CN" altLang="en-US" dirty="0"/>
              <a:t>如果合并后附属集合大小超过</a:t>
            </a:r>
            <a:r>
              <a:rPr lang="en-US" altLang="zh-CN" dirty="0" err="1"/>
              <a:t>sqrtn</a:t>
            </a:r>
            <a:r>
              <a:rPr lang="zh-CN" altLang="en-US" dirty="0"/>
              <a:t>，则</a:t>
            </a:r>
            <a:r>
              <a:rPr lang="en-US" altLang="zh-CN" dirty="0"/>
              <a:t>O( n )</a:t>
            </a:r>
            <a:r>
              <a:rPr lang="zh-CN" altLang="en-US" dirty="0"/>
              <a:t>重构</a:t>
            </a:r>
            <a:r>
              <a:rPr lang="en-US" altLang="zh-CN" dirty="0"/>
              <a:t>y</a:t>
            </a:r>
            <a:r>
              <a:rPr lang="zh-CN" altLang="en-US" dirty="0"/>
              <a:t>到所有值的答案，这个过程最多进行</a:t>
            </a:r>
            <a:r>
              <a:rPr lang="en-US" altLang="zh-CN" dirty="0"/>
              <a:t>O( </a:t>
            </a:r>
            <a:r>
              <a:rPr lang="en-US" altLang="zh-CN" dirty="0" err="1"/>
              <a:t>sqrtn</a:t>
            </a:r>
            <a:r>
              <a:rPr lang="en-US" altLang="zh-CN" dirty="0"/>
              <a:t> )</a:t>
            </a:r>
            <a:r>
              <a:rPr lang="zh-CN" altLang="en-US" dirty="0"/>
              <a:t>次，均摊复杂度</a:t>
            </a:r>
            <a:r>
              <a:rPr lang="en-US" altLang="zh-CN" dirty="0"/>
              <a:t>O( </a:t>
            </a:r>
            <a:r>
              <a:rPr lang="en-US" altLang="zh-CN" dirty="0" err="1"/>
              <a:t>nsqrtn</a:t>
            </a:r>
            <a:r>
              <a:rPr lang="en-US" altLang="zh-CN" dirty="0"/>
              <a:t> )</a:t>
            </a:r>
            <a:endParaRPr lang="en-US" altLang="zh-CN" dirty="0"/>
          </a:p>
          <a:p>
            <a:r>
              <a:rPr lang="zh-CN" altLang="en-US" dirty="0"/>
              <a:t>由于大的值个数 </a:t>
            </a:r>
            <a:r>
              <a:rPr lang="en-US" altLang="zh-CN" dirty="0"/>
              <a:t>&lt;= </a:t>
            </a:r>
            <a:r>
              <a:rPr lang="en-US" altLang="zh-CN" dirty="0" err="1"/>
              <a:t>sqrtn</a:t>
            </a:r>
            <a:r>
              <a:rPr lang="en-US" altLang="zh-CN" dirty="0"/>
              <a:t> , </a:t>
            </a:r>
            <a:r>
              <a:rPr lang="zh-CN" altLang="en-US" dirty="0"/>
              <a:t>附属集合大小 </a:t>
            </a:r>
            <a:r>
              <a:rPr lang="en-US" altLang="zh-CN" dirty="0"/>
              <a:t>&lt;= </a:t>
            </a:r>
            <a:r>
              <a:rPr lang="en-US" altLang="zh-CN" dirty="0" err="1"/>
              <a:t>sqrtn</a:t>
            </a:r>
            <a:r>
              <a:rPr lang="zh-CN" altLang="en-US" dirty="0"/>
              <a:t>，这一部分是单次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查询：</a:t>
            </a:r>
            <a:endParaRPr lang="zh-CN" altLang="en-US" dirty="0"/>
          </a:p>
          <a:p>
            <a:r>
              <a:rPr lang="zh-CN" altLang="en-US" dirty="0"/>
              <a:t>如果</a:t>
            </a:r>
            <a:r>
              <a:rPr lang="en-US" altLang="zh-CN" dirty="0"/>
              <a:t>x</a:t>
            </a:r>
            <a:r>
              <a:rPr lang="zh-CN" altLang="en-US" dirty="0"/>
              <a:t>和</a:t>
            </a:r>
            <a:r>
              <a:rPr lang="en-US" altLang="zh-CN" dirty="0"/>
              <a:t>y</a:t>
            </a:r>
            <a:r>
              <a:rPr lang="zh-CN" altLang="en-US" dirty="0"/>
              <a:t>均为大，则在维护的答案中查询</a:t>
            </a:r>
            <a:r>
              <a:rPr lang="en-US" altLang="zh-CN" dirty="0"/>
              <a:t>min( </a:t>
            </a:r>
            <a:r>
              <a:rPr lang="en-US" altLang="zh-CN" dirty="0" err="1"/>
              <a:t>ans</a:t>
            </a:r>
            <a:r>
              <a:rPr lang="en-US" altLang="zh-CN" dirty="0"/>
              <a:t>[x][y] , </a:t>
            </a:r>
            <a:r>
              <a:rPr lang="en-US" altLang="zh-CN" dirty="0" err="1"/>
              <a:t>ans</a:t>
            </a:r>
            <a:r>
              <a:rPr lang="en-US" altLang="zh-CN" dirty="0"/>
              <a:t>[y][x] )</a:t>
            </a:r>
            <a:r>
              <a:rPr lang="zh-CN" altLang="en-US" dirty="0"/>
              <a:t>，然后将</a:t>
            </a:r>
            <a:r>
              <a:rPr lang="en-US" altLang="zh-CN" dirty="0"/>
              <a:t>x</a:t>
            </a:r>
            <a:r>
              <a:rPr lang="zh-CN" altLang="en-US" dirty="0"/>
              <a:t>的附属集合和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和</a:t>
            </a:r>
            <a:r>
              <a:rPr lang="en-US" altLang="zh-CN" dirty="0"/>
              <a:t>y</a:t>
            </a:r>
            <a:r>
              <a:rPr lang="zh-CN" altLang="en-US" dirty="0"/>
              <a:t>均为小，则进行一次归并即可，所以这部分复杂度为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为小，</a:t>
            </a:r>
            <a:r>
              <a:rPr lang="en-US" altLang="zh-CN" dirty="0"/>
              <a:t>y</a:t>
            </a:r>
            <a:r>
              <a:rPr lang="zh-CN" altLang="en-US" dirty="0"/>
              <a:t>为大，则在维护的答案中查询</a:t>
            </a:r>
            <a:r>
              <a:rPr lang="en-US" altLang="zh-CN" dirty="0" err="1"/>
              <a:t>ans</a:t>
            </a:r>
            <a:r>
              <a:rPr lang="en-US" altLang="zh-CN" dirty="0"/>
              <a:t>[x][y]</a:t>
            </a:r>
            <a:r>
              <a:rPr lang="zh-CN" altLang="en-US" dirty="0"/>
              <a:t>，然后将</a:t>
            </a:r>
            <a:r>
              <a:rPr lang="en-US" altLang="zh-CN" dirty="0"/>
              <a:t>x</a:t>
            </a:r>
            <a:r>
              <a:rPr lang="zh-CN" altLang="en-US" dirty="0"/>
              <a:t>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a:p>
            <a:r>
              <a:rPr lang="zh-CN" altLang="en-US" dirty="0"/>
              <a:t>由于维护了所有可能的贡献，而且更新是取</a:t>
            </a:r>
            <a:r>
              <a:rPr lang="en-US" altLang="zh-CN" dirty="0"/>
              <a:t>min</a:t>
            </a:r>
            <a:r>
              <a:rPr lang="zh-CN" altLang="en-US" dirty="0"/>
              <a:t>，正确性也得到了保障</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en-US" altLang="zh-CN" dirty="0"/>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存在序列分块的做法</a:t>
            </a:r>
            <a:endParaRPr lang="zh-CN" altLang="en-US" dirty="0"/>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en-US" altLang="zh-CN" dirty="0"/>
          </a:p>
        </p:txBody>
      </p:sp>
      <p:sp>
        <p:nvSpPr>
          <p:cNvPr id="3" name="内容占位符 2"/>
          <p:cNvSpPr>
            <a:spLocks noGrp="1"/>
          </p:cNvSpPr>
          <p:nvPr>
            <p:ph idx="1"/>
          </p:nvPr>
        </p:nvSpPr>
        <p:spPr/>
        <p:txBody>
          <a:bodyPr/>
          <a:lstStyle/>
          <a:p>
            <a:r>
              <a:rPr lang="zh-CN" altLang="en-US" dirty="0">
                <a:sym typeface="+mn-ea"/>
              </a:rPr>
              <a:t>第五分块</a:t>
            </a:r>
            <a:endParaRPr lang="en-US" altLang="zh-CN" dirty="0">
              <a:sym typeface="+mn-ea"/>
            </a:endParaRPr>
          </a:p>
          <a:p>
            <a:r>
              <a:rPr lang="en-US" altLang="zh-CN" dirty="0">
                <a:sym typeface="+mn-ea"/>
              </a:rPr>
              <a:t>CTS2021D1T3</a:t>
            </a:r>
            <a:endParaRPr lang="zh-CN" altLang="en-US" dirty="0">
              <a:sym typeface="+mn-ea"/>
            </a:endParaRPr>
          </a:p>
          <a:p>
            <a:endParaRPr lang="en-US" altLang="zh-CN" dirty="0"/>
          </a:p>
          <a:p>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54648" y="803564"/>
            <a:ext cx="6696075" cy="605443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66" y="4392446"/>
            <a:ext cx="5379159" cy="2360780"/>
          </a:xfrm>
          <a:prstGeom prst="rect">
            <a:avLst/>
          </a:prstGeom>
        </p:spPr>
      </p:pic>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zh-CN" altLang="en-US" dirty="0"/>
          </a:p>
        </p:txBody>
      </p:sp>
      <p:sp>
        <p:nvSpPr>
          <p:cNvPr id="3" name="内容占位符 2"/>
          <p:cNvSpPr>
            <a:spLocks noGrp="1"/>
          </p:cNvSpPr>
          <p:nvPr>
            <p:ph idx="1"/>
          </p:nvPr>
        </p:nvSpPr>
        <p:spPr/>
        <p:txBody>
          <a:bodyPr/>
          <a:lstStyle/>
          <a:p>
            <a:r>
              <a:rPr lang="zh-CN" altLang="en-US" dirty="0"/>
              <a:t>难度</a:t>
            </a:r>
            <a:r>
              <a:rPr lang="en-US" altLang="zh-CN" dirty="0"/>
              <a:t>(6-10)</a:t>
            </a:r>
            <a:endParaRPr lang="en-US" altLang="zh-CN" dirty="0"/>
          </a:p>
          <a:p>
            <a:r>
              <a:rPr lang="en-US" altLang="zh-CN" dirty="0"/>
              <a:t>10</a:t>
            </a:r>
            <a:r>
              <a:rPr lang="zh-CN" altLang="en-US" dirty="0"/>
              <a:t>是因为关于范围修改查询问题有未公开的研究，对这道题没什么帮助</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zh-CN" altLang="en-US" dirty="0"/>
          </a:p>
        </p:txBody>
      </p:sp>
      <p:sp>
        <p:nvSpPr>
          <p:cNvPr id="3" name="内容占位符 2"/>
          <p:cNvSpPr>
            <a:spLocks noGrp="1"/>
          </p:cNvSpPr>
          <p:nvPr>
            <p:ph idx="1"/>
          </p:nvPr>
        </p:nvSpPr>
        <p:spPr/>
        <p:txBody>
          <a:bodyPr/>
          <a:lstStyle/>
          <a:p>
            <a:r>
              <a:rPr lang="zh-CN" altLang="en-US" dirty="0"/>
              <a:t>这个是通用的任意范围的离线范围修改查询算法</a:t>
            </a:r>
            <a:endParaRPr lang="en-US" altLang="zh-CN" dirty="0"/>
          </a:p>
          <a:p>
            <a:r>
              <a:rPr lang="zh-CN" altLang="en-US" dirty="0"/>
              <a:t>发现难以设计在线数据结构</a:t>
            </a:r>
            <a:endParaRPr lang="en-US" altLang="zh-CN" dirty="0"/>
          </a:p>
          <a:p>
            <a:r>
              <a:rPr lang="en-US" altLang="zh-CN" dirty="0"/>
              <a:t>KDT</a:t>
            </a:r>
            <a:r>
              <a:rPr lang="zh-CN" altLang="en-US" dirty="0"/>
              <a:t>是错的，被卡烂了</a:t>
            </a:r>
            <a:endParaRPr lang="en-US" altLang="zh-CN" dirty="0"/>
          </a:p>
          <a:p>
            <a:r>
              <a:rPr lang="zh-CN" altLang="en-US" dirty="0"/>
              <a:t>学术界有个单纯形数点（就是半平面一侧点数）的在线数据结构</a:t>
            </a:r>
            <a:r>
              <a:rPr lang="en-US" altLang="zh-CN" dirty="0"/>
              <a:t>partition tree</a:t>
            </a:r>
            <a:r>
              <a:rPr lang="zh-CN" altLang="en-US" dirty="0"/>
              <a:t>，不确定拓展到这道题中是否会多</a:t>
            </a:r>
            <a:r>
              <a:rPr lang="en-US" altLang="zh-CN" dirty="0"/>
              <a:t>log</a:t>
            </a:r>
            <a:r>
              <a:rPr lang="zh-CN" altLang="en-US" dirty="0"/>
              <a:t>，</a:t>
            </a:r>
            <a:r>
              <a:rPr lang="en-US" altLang="zh-CN" dirty="0" err="1"/>
              <a:t>hqz</a:t>
            </a:r>
            <a:r>
              <a:rPr lang="zh-CN" altLang="en-US" dirty="0"/>
              <a:t>说不会多</a:t>
            </a:r>
            <a:r>
              <a:rPr lang="en-US" altLang="zh-CN" dirty="0"/>
              <a:t>log</a:t>
            </a:r>
            <a:r>
              <a:rPr lang="zh-CN" altLang="en-US" dirty="0"/>
              <a:t>，我看不懂</a:t>
            </a:r>
            <a:endParaRPr lang="en-US" altLang="zh-CN" dirty="0"/>
          </a:p>
          <a:p>
            <a:endParaRPr lang="zh-CN" altLang="en-US" dirty="0"/>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离线算法的优势是我可以提前知道每个修改查询范围，从而在其上面设计针对的数据结构</a:t>
            </a:r>
            <a:endParaRPr lang="en-US" altLang="zh-CN" dirty="0"/>
          </a:p>
          <a:p>
            <a:r>
              <a:rPr lang="zh-CN" altLang="en-US" dirty="0"/>
              <a:t>先考虑查询不超过</a:t>
            </a:r>
            <a:r>
              <a:rPr lang="en-US" altLang="zh-CN" dirty="0" err="1"/>
              <a:t>sqrtm</a:t>
            </a:r>
            <a:r>
              <a:rPr lang="zh-CN" altLang="en-US" dirty="0"/>
              <a:t>次的情况</a:t>
            </a:r>
            <a:endParaRPr lang="en-US" altLang="zh-CN" dirty="0"/>
          </a:p>
          <a:p>
            <a:r>
              <a:rPr lang="zh-CN" altLang="en-US" dirty="0"/>
              <a:t>区域数：</a:t>
            </a:r>
            <a:r>
              <a:rPr lang="en-US" altLang="zh-CN" dirty="0"/>
              <a:t>f(x)</a:t>
            </a:r>
            <a:r>
              <a:rPr lang="zh-CN" altLang="en-US" dirty="0"/>
              <a:t>表示</a:t>
            </a:r>
            <a:r>
              <a:rPr lang="en-US" altLang="zh-CN" dirty="0"/>
              <a:t>x</a:t>
            </a:r>
            <a:r>
              <a:rPr lang="zh-CN" altLang="en-US" dirty="0"/>
              <a:t>次修改查询会将全集划分为多少个等价类，使得每个等价类中的每个元素经过了同样的修改与查询</a:t>
            </a:r>
            <a:endParaRPr lang="en-US" altLang="zh-CN" dirty="0"/>
          </a:p>
          <a:p>
            <a:r>
              <a:rPr lang="zh-CN" altLang="en-US" dirty="0"/>
              <a:t>这里</a:t>
            </a:r>
            <a:r>
              <a:rPr lang="en-US" altLang="zh-CN" dirty="0"/>
              <a:t>f(x)=O(x^2)</a:t>
            </a:r>
            <a:endParaRPr lang="zh-CN" altLang="en-US" dirty="0"/>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对操作序列进行分治，分治树越上层的节点中，划分的区域越细化</a:t>
            </a:r>
            <a:endParaRPr lang="en-US" altLang="zh-CN" dirty="0"/>
          </a:p>
          <a:p>
            <a:r>
              <a:rPr lang="zh-CN" altLang="en-US" dirty="0"/>
              <a:t>分治树的叶子上只有一个半平面，</a:t>
            </a:r>
            <a:r>
              <a:rPr lang="en-US" altLang="zh-CN" dirty="0"/>
              <a:t>2</a:t>
            </a:r>
            <a:r>
              <a:rPr lang="zh-CN" altLang="en-US" dirty="0"/>
              <a:t>个区域</a:t>
            </a:r>
            <a:endParaRPr lang="zh-CN" altLang="en-US" dirty="0"/>
          </a:p>
        </p:txBody>
      </p:sp>
      <p:pic>
        <p:nvPicPr>
          <p:cNvPr id="5" name="图片 4"/>
          <p:cNvPicPr>
            <a:picLocks noChangeAspect="1"/>
          </p:cNvPicPr>
          <p:nvPr/>
        </p:nvPicPr>
        <p:blipFill>
          <a:blip r:embed="rId1"/>
          <a:stretch>
            <a:fillRect/>
          </a:stretch>
        </p:blipFill>
        <p:spPr>
          <a:xfrm>
            <a:off x="723900" y="3429000"/>
            <a:ext cx="5372100" cy="3286125"/>
          </a:xfrm>
          <a:prstGeom prst="rect">
            <a:avLst/>
          </a:prstGeom>
        </p:spPr>
      </p:pic>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25" name="内容占位符 24"/>
          <p:cNvSpPr>
            <a:spLocks noGrp="1"/>
          </p:cNvSpPr>
          <p:nvPr>
            <p:ph idx="1"/>
          </p:nvPr>
        </p:nvSpPr>
        <p:spPr/>
        <p:txBody>
          <a:bodyPr/>
          <a:lstStyle/>
          <a:p>
            <a:endParaRPr lang="en-US" altLang="zh-CN" dirty="0"/>
          </a:p>
          <a:p>
            <a:r>
              <a:rPr lang="en-US" altLang="zh-CN" dirty="0"/>
              <a:t>                                     </a:t>
            </a:r>
            <a:r>
              <a:rPr lang="zh-CN" altLang="en-US" dirty="0"/>
              <a:t>分治树           分治树</a:t>
            </a:r>
            <a:endParaRPr lang="en-US" altLang="zh-CN" dirty="0"/>
          </a:p>
          <a:p>
            <a:r>
              <a:rPr lang="en-US" altLang="zh-CN" dirty="0"/>
              <a:t>                                     </a:t>
            </a:r>
            <a:r>
              <a:rPr lang="zh-CN" altLang="en-US" dirty="0"/>
              <a:t>左儿子           右儿子</a:t>
            </a:r>
            <a:endParaRPr lang="en-US" altLang="zh-CN" dirty="0"/>
          </a:p>
          <a:p>
            <a:endParaRPr lang="en-US" altLang="zh-CN" dirty="0"/>
          </a:p>
          <a:p>
            <a:r>
              <a:rPr lang="en-US" altLang="zh-CN" dirty="0"/>
              <a:t>                                                    </a:t>
            </a:r>
            <a:r>
              <a:rPr lang="zh-CN" altLang="en-US" dirty="0"/>
              <a:t>父亲</a:t>
            </a:r>
            <a:endParaRPr lang="zh-CN" altLang="en-US" dirty="0"/>
          </a:p>
        </p:txBody>
      </p:sp>
      <p:pic>
        <p:nvPicPr>
          <p:cNvPr id="26" name="内容占位符 16"/>
          <p:cNvPicPr>
            <a:picLocks noChangeAspect="1"/>
          </p:cNvPicPr>
          <p:nvPr/>
        </p:nvPicPr>
        <p:blipFill>
          <a:blip r:embed="rId1"/>
          <a:stretch>
            <a:fillRect/>
          </a:stretch>
        </p:blipFill>
        <p:spPr>
          <a:xfrm>
            <a:off x="783923" y="2311473"/>
            <a:ext cx="3252241" cy="1622963"/>
          </a:xfrm>
          <a:prstGeom prst="rect">
            <a:avLst/>
          </a:prstGeom>
        </p:spPr>
      </p:pic>
      <p:pic>
        <p:nvPicPr>
          <p:cNvPr id="27" name="图片 26"/>
          <p:cNvPicPr>
            <a:picLocks noChangeAspect="1"/>
          </p:cNvPicPr>
          <p:nvPr/>
        </p:nvPicPr>
        <p:blipFill>
          <a:blip r:embed="rId2"/>
          <a:stretch>
            <a:fillRect/>
          </a:stretch>
        </p:blipFill>
        <p:spPr>
          <a:xfrm>
            <a:off x="7231310" y="2129011"/>
            <a:ext cx="4027021" cy="2009601"/>
          </a:xfrm>
          <a:prstGeom prst="rect">
            <a:avLst/>
          </a:prstGeom>
        </p:spPr>
      </p:pic>
      <p:pic>
        <p:nvPicPr>
          <p:cNvPr id="28" name="图片 27"/>
          <p:cNvPicPr>
            <a:picLocks noChangeAspect="1"/>
          </p:cNvPicPr>
          <p:nvPr/>
        </p:nvPicPr>
        <p:blipFill>
          <a:blip r:embed="rId3"/>
          <a:stretch>
            <a:fillRect/>
          </a:stretch>
        </p:blipFill>
        <p:spPr>
          <a:xfrm>
            <a:off x="3173186" y="4344058"/>
            <a:ext cx="4906060" cy="2448267"/>
          </a:xfrm>
          <a:prstGeom prst="rect">
            <a:avLst/>
          </a:prstGeom>
        </p:spPr>
      </p:pic>
      <p:pic>
        <p:nvPicPr>
          <p:cNvPr id="29" name="图片 28"/>
          <p:cNvPicPr>
            <a:picLocks noChangeAspect="1"/>
          </p:cNvPicPr>
          <p:nvPr/>
        </p:nvPicPr>
        <p:blipFill>
          <a:blip r:embed="rId4"/>
          <a:stretch>
            <a:fillRect/>
          </a:stretch>
        </p:blipFill>
        <p:spPr>
          <a:xfrm>
            <a:off x="3913572" y="450435"/>
            <a:ext cx="3252241" cy="1678576"/>
          </a:xfrm>
          <a:prstGeom prst="rect">
            <a:avLst/>
          </a:prstGeom>
        </p:spPr>
      </p:pic>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257800" cy="5194936"/>
          </a:xfrm>
        </p:spPr>
      </p:pic>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6" name="内容占位符 5"/>
          <p:cNvSpPr>
            <a:spLocks noGrp="1"/>
          </p:cNvSpPr>
          <p:nvPr>
            <p:ph idx="1"/>
          </p:nvPr>
        </p:nvSpPr>
        <p:spPr/>
        <p:txBody>
          <a:bodyPr/>
          <a:lstStyle/>
          <a:p>
            <a:r>
              <a:rPr lang="zh-CN" altLang="en-US" dirty="0"/>
              <a:t>从父亲节点</a:t>
            </a:r>
            <a:r>
              <a:rPr lang="en-US" altLang="zh-CN" dirty="0"/>
              <a:t>DFS</a:t>
            </a:r>
            <a:r>
              <a:rPr lang="zh-CN" altLang="en-US" dirty="0"/>
              <a:t>到儿子时，需要把一些在儿子中是等价类，在父亲中不是等价类的区域合并，过程中需要合并信息</a:t>
            </a:r>
            <a:endParaRPr lang="en-US" altLang="zh-CN" dirty="0"/>
          </a:p>
          <a:p>
            <a:r>
              <a:rPr lang="zh-CN" altLang="en-US" dirty="0"/>
              <a:t>从儿子节点返回到父亲时，需要把一些在儿子中是等价类，在父亲中不是等价类的区域分裂，过程中需要下放标记</a:t>
            </a:r>
            <a:endParaRPr lang="en-US" altLang="zh-CN" dirty="0"/>
          </a:p>
          <a:p>
            <a:r>
              <a:rPr lang="zh-CN" altLang="en-US" dirty="0"/>
              <a:t>到分治树叶子节点处，修改操作可以打标记处理，查询操作可以直接查询信息</a:t>
            </a:r>
            <a:endParaRPr lang="en-US" altLang="zh-CN" dirty="0"/>
          </a:p>
          <a:p>
            <a:r>
              <a:rPr lang="zh-CN" altLang="en-US" dirty="0"/>
              <a:t>前者对应于信息合并，后者对应于标记下放</a:t>
            </a:r>
            <a:endParaRPr lang="en-US" altLang="zh-CN" dirty="0"/>
          </a:p>
          <a:p>
            <a:r>
              <a:rPr lang="zh-CN" altLang="en-US" dirty="0"/>
              <a:t>这个算法可以离线任何分治数据结构，如线段树，</a:t>
            </a:r>
            <a:r>
              <a:rPr lang="en-US" altLang="zh-CN" dirty="0"/>
              <a:t>KDT</a:t>
            </a:r>
            <a:r>
              <a:rPr lang="zh-CN" altLang="en-US" dirty="0"/>
              <a:t>等</a:t>
            </a:r>
            <a:endParaRPr lang="en-US" altLang="zh-CN" dirty="0"/>
          </a:p>
          <a:p>
            <a:endParaRPr lang="zh-CN" altLang="en-US" dirty="0"/>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这样在代数结构上的操作次数是多少？</a:t>
            </a:r>
            <a:endParaRPr lang="en-US" altLang="zh-CN" dirty="0"/>
          </a:p>
          <a:p>
            <a:r>
              <a:rPr lang="en-US" altLang="zh-CN" dirty="0"/>
              <a:t>m</a:t>
            </a:r>
            <a:r>
              <a:rPr lang="zh-CN" altLang="en-US" dirty="0"/>
              <a:t>次操作：</a:t>
            </a:r>
            <a:endParaRPr lang="en-US" altLang="zh-CN" dirty="0"/>
          </a:p>
          <a:p>
            <a:r>
              <a:rPr lang="en-US" altLang="zh-CN" dirty="0"/>
              <a:t>T(m)=2T(m/2)+f(m)</a:t>
            </a:r>
            <a:endParaRPr lang="en-US" altLang="zh-CN" dirty="0"/>
          </a:p>
          <a:p>
            <a:r>
              <a:rPr lang="en-US" altLang="zh-CN" dirty="0"/>
              <a:t>T(m)=2T(m/2)+O(m^2)</a:t>
            </a:r>
            <a:endParaRPr lang="en-US" altLang="zh-CN" dirty="0"/>
          </a:p>
          <a:p>
            <a:r>
              <a:rPr lang="en-US" altLang="zh-CN" dirty="0"/>
              <a:t>T(m)=O(m^2)</a:t>
            </a:r>
            <a:endParaRPr lang="en-US" altLang="zh-CN" dirty="0"/>
          </a:p>
          <a:p>
            <a:r>
              <a:rPr lang="zh-CN" altLang="en-US" dirty="0"/>
              <a:t>将时间按</a:t>
            </a:r>
            <a:r>
              <a:rPr lang="en-US" altLang="zh-CN" dirty="0"/>
              <a:t>O(</a:t>
            </a:r>
            <a:r>
              <a:rPr lang="en-US" altLang="zh-CN" dirty="0" err="1"/>
              <a:t>sqrtn</a:t>
            </a:r>
            <a:r>
              <a:rPr lang="en-US" altLang="zh-CN" dirty="0"/>
              <a:t>)</a:t>
            </a:r>
            <a:r>
              <a:rPr lang="zh-CN" altLang="en-US" dirty="0"/>
              <a:t>大小分块，每次处理</a:t>
            </a:r>
            <a:r>
              <a:rPr lang="en-US" altLang="zh-CN" dirty="0"/>
              <a:t>m=</a:t>
            </a:r>
            <a:r>
              <a:rPr lang="en-US" altLang="zh-CN" dirty="0" err="1"/>
              <a:t>sqrtn</a:t>
            </a:r>
            <a:r>
              <a:rPr lang="zh-CN" altLang="en-US" dirty="0"/>
              <a:t>次询问</a:t>
            </a:r>
            <a:endParaRPr lang="en-US" altLang="zh-CN" dirty="0"/>
          </a:p>
          <a:p>
            <a:r>
              <a:rPr lang="zh-CN" altLang="en-US" dirty="0"/>
              <a:t>上一个时间块处理完后，需要重新划分一下下一个时间块的等价类，这个过程需要把所有点上的标记和值合并，同时合并一些等价类的值</a:t>
            </a:r>
            <a:endParaRPr lang="zh-CN" altLang="en-US" dirty="0"/>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于是代数结构上的操作次数为</a:t>
            </a:r>
            <a:r>
              <a:rPr lang="en-US" altLang="zh-CN" dirty="0"/>
              <a:t>O(</a:t>
            </a:r>
            <a:r>
              <a:rPr lang="en-US" altLang="zh-CN" dirty="0" err="1"/>
              <a:t>msqrtn</a:t>
            </a:r>
            <a:r>
              <a:rPr lang="en-US" altLang="zh-CN" dirty="0"/>
              <a:t>)</a:t>
            </a:r>
            <a:endParaRPr lang="en-US" altLang="zh-CN" dirty="0"/>
          </a:p>
          <a:p>
            <a:r>
              <a:rPr lang="zh-CN" altLang="en-US" dirty="0"/>
              <a:t>如何找出每次该合并哪些等价类？</a:t>
            </a:r>
            <a:endParaRPr lang="en-US" altLang="zh-CN" dirty="0"/>
          </a:p>
          <a:p>
            <a:r>
              <a:rPr lang="zh-CN" altLang="en-US" dirty="0"/>
              <a:t>可以进行一次扫描线的平面图点定位</a:t>
            </a:r>
            <a:endParaRPr lang="en-US" altLang="zh-CN" dirty="0"/>
          </a:p>
          <a:p>
            <a:r>
              <a:rPr lang="zh-CN" altLang="en-US" dirty="0"/>
              <a:t>然后在合并的时候用一个并查集合并每个等价类，听</a:t>
            </a:r>
            <a:r>
              <a:rPr lang="en-US" altLang="zh-CN" dirty="0"/>
              <a:t>ccz</a:t>
            </a:r>
            <a:r>
              <a:rPr lang="zh-CN" altLang="en-US" dirty="0"/>
              <a:t>说这里并查集部分是没有</a:t>
            </a:r>
            <a:r>
              <a:rPr lang="en-US" altLang="zh-CN" dirty="0"/>
              <a:t>log</a:t>
            </a:r>
            <a:r>
              <a:rPr lang="zh-CN" altLang="en-US" dirty="0"/>
              <a:t>的，我也不太懂</a:t>
            </a:r>
            <a:endParaRPr lang="en-US" altLang="zh-CN" dirty="0"/>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这里用了平面图点定位会带上一个</a:t>
            </a:r>
            <a:r>
              <a:rPr lang="en-US" altLang="zh-CN" dirty="0"/>
              <a:t>log</a:t>
            </a:r>
            <a:endParaRPr lang="en-US" altLang="zh-CN" dirty="0"/>
          </a:p>
          <a:p>
            <a:r>
              <a:rPr lang="zh-CN" altLang="en-US" dirty="0"/>
              <a:t>但是使用</a:t>
            </a:r>
            <a:r>
              <a:rPr lang="en-US" altLang="zh-CN" dirty="0"/>
              <a:t>partition tree</a:t>
            </a:r>
            <a:r>
              <a:rPr lang="zh-CN" altLang="en-US" dirty="0"/>
              <a:t>就不会带上这个</a:t>
            </a:r>
            <a:r>
              <a:rPr lang="en-US" altLang="zh-CN" dirty="0"/>
              <a:t>log</a:t>
            </a:r>
            <a:r>
              <a:rPr lang="zh-CN" altLang="en-US" dirty="0"/>
              <a:t>了</a:t>
            </a:r>
            <a:endParaRPr lang="en-US" altLang="zh-CN" dirty="0"/>
          </a:p>
          <a:p>
            <a:r>
              <a:rPr lang="zh-CN" altLang="en-US" dirty="0"/>
              <a:t>总时间复杂度</a:t>
            </a:r>
            <a:r>
              <a:rPr lang="en-US" altLang="zh-CN" dirty="0"/>
              <a:t>O(</a:t>
            </a:r>
            <a:r>
              <a:rPr lang="en-US" altLang="zh-CN" dirty="0" err="1"/>
              <a:t>msqrtn</a:t>
            </a:r>
            <a:r>
              <a:rPr lang="en-US" altLang="zh-CN" dirty="0"/>
              <a:t>)</a:t>
            </a:r>
            <a:r>
              <a:rPr lang="zh-CN" altLang="en-US" dirty="0"/>
              <a:t>，代数结构上的操作次数为</a:t>
            </a:r>
            <a:r>
              <a:rPr lang="en-US" altLang="zh-CN" dirty="0"/>
              <a:t>2sqrt(6)</a:t>
            </a:r>
            <a:r>
              <a:rPr lang="en-US" altLang="zh-CN" dirty="0" err="1"/>
              <a:t>msqrtn+O</a:t>
            </a:r>
            <a:r>
              <a:rPr lang="en-US" altLang="zh-CN" dirty="0"/>
              <a:t>(</a:t>
            </a:r>
            <a:r>
              <a:rPr lang="en-US" altLang="zh-CN" dirty="0" err="1"/>
              <a:t>polylogn</a:t>
            </a:r>
            <a:r>
              <a:rPr lang="en-US" altLang="zh-CN" dirty="0"/>
              <a:t>)</a:t>
            </a:r>
            <a:r>
              <a:rPr lang="zh-CN" altLang="en-US" dirty="0"/>
              <a:t>，余项经过分析很小</a:t>
            </a:r>
            <a:endParaRPr lang="en-US" altLang="zh-CN" dirty="0"/>
          </a:p>
          <a:p>
            <a:r>
              <a:rPr lang="zh-CN" altLang="en-US" dirty="0"/>
              <a:t>具体怎么实现我也不知道</a:t>
            </a:r>
            <a:endParaRPr lang="zh-CN" altLang="en-US" dirty="0"/>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endParaRPr lang="zh-CN" altLang="en-US" dirty="0"/>
          </a:p>
        </p:txBody>
      </p:sp>
      <p:sp>
        <p:nvSpPr>
          <p:cNvPr id="3" name="内容占位符 2"/>
          <p:cNvSpPr>
            <a:spLocks noGrp="1"/>
          </p:cNvSpPr>
          <p:nvPr>
            <p:ph idx="1"/>
          </p:nvPr>
        </p:nvSpPr>
        <p:spPr/>
        <p:txBody>
          <a:bodyPr/>
          <a:lstStyle/>
          <a:p>
            <a:r>
              <a:rPr lang="zh-CN" altLang="en-US" dirty="0"/>
              <a:t>第六分块</a:t>
            </a:r>
            <a:endParaRPr lang="en-US" altLang="zh-CN" dirty="0"/>
          </a:p>
          <a:p>
            <a:endParaRPr lang="en-US" altLang="zh-CN" dirty="0"/>
          </a:p>
          <a:p>
            <a:r>
              <a:rPr lang="zh-CN" altLang="en-US" dirty="0"/>
              <a:t>序列</a:t>
            </a:r>
            <a:endParaRPr lang="en-US" altLang="zh-CN" dirty="0"/>
          </a:p>
          <a:p>
            <a:r>
              <a:rPr lang="en-US" altLang="zh-CN" dirty="0"/>
              <a:t>1.</a:t>
            </a:r>
            <a:r>
              <a:rPr lang="zh-CN" altLang="en-US" dirty="0"/>
              <a:t>区间加任意数，在</a:t>
            </a:r>
            <a:r>
              <a:rPr lang="en-US" altLang="zh-CN" dirty="0"/>
              <a:t>[-2^(w-1),2^(w-1)-1]</a:t>
            </a:r>
            <a:r>
              <a:rPr lang="zh-CN" altLang="en-US" dirty="0"/>
              <a:t>内</a:t>
            </a:r>
            <a:endParaRPr lang="en-US" altLang="zh-CN" dirty="0"/>
          </a:p>
          <a:p>
            <a:r>
              <a:rPr lang="en-US" altLang="zh-CN" dirty="0"/>
              <a:t>2.</a:t>
            </a:r>
            <a:r>
              <a:rPr lang="zh-CN" altLang="en-US" dirty="0"/>
              <a:t>查询区间最大子段和</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值域分块</a:t>
            </a:r>
            <a:endParaRPr lang="zh-CN" altLang="en-US"/>
          </a:p>
          <a:p>
            <a:r>
              <a:rPr lang="zh-CN" altLang="en-US"/>
              <a:t>对于每个数维护一下其在哪个块里面</a:t>
            </a:r>
            <a:endParaRPr lang="zh-CN" altLang="en-US"/>
          </a:p>
          <a:p>
            <a:r>
              <a:rPr lang="zh-CN" altLang="en-US"/>
              <a:t>对于每个块维护一个</a:t>
            </a:r>
            <a:r>
              <a:rPr lang="en-US" altLang="zh-CN"/>
              <a:t>OV</a:t>
            </a:r>
            <a:r>
              <a:rPr lang="zh-CN" altLang="en-US"/>
              <a:t>（有序表）表示这个块内的所有数存在的数，从小到大</a:t>
            </a:r>
            <a:endParaRPr lang="zh-CN" altLang="en-US"/>
          </a:p>
          <a:p>
            <a:r>
              <a:rPr lang="zh-CN" altLang="en-US"/>
              <a:t>这样我们修改的时候只会改变</a:t>
            </a:r>
            <a:r>
              <a:rPr lang="en-US" altLang="zh-CN"/>
              <a:t>sqrt( n )</a:t>
            </a:r>
            <a:r>
              <a:rPr lang="zh-CN" altLang="en-US"/>
              <a:t>个数所从属的块</a:t>
            </a:r>
            <a:endParaRPr lang="zh-CN" altLang="en-US"/>
          </a:p>
          <a:p>
            <a:r>
              <a:rPr lang="zh-CN" altLang="en-US"/>
              <a:t>查询的时候定位到其所属于的块，然后找到其在该块中对应的值</a:t>
            </a:r>
            <a:endParaRPr lang="zh-CN" altLang="en-US"/>
          </a:p>
          <a:p>
            <a:endParaRPr lang="zh-CN" altLang="en-US"/>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en-US" altLang="zh-CN" dirty="0"/>
          </a:p>
          <a:p>
            <a:endParaRPr lang="zh-CN" altLang="en-US" dirty="0"/>
          </a:p>
          <a:p>
            <a:r>
              <a:rPr lang="zh-CN" altLang="en-US" dirty="0"/>
              <a:t>先看一个这题的弱化版</a:t>
            </a:r>
            <a:endParaRPr lang="zh-CN" altLang="en-US"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latin typeface="宋体" pitchFamily="2" charset="-122"/>
                <a:ea typeface="宋体" pitchFamily="2" charset="-122"/>
              </a:rPr>
              <a:t>世界で一番幸せな女の子</a:t>
            </a:r>
            <a:endParaRPr lang="zh-CN" altLang="en-US" dirty="0">
              <a:latin typeface="宋体" pitchFamily="2" charset="-122"/>
              <a:ea typeface="宋体" pitchFamily="2" charset="-122"/>
            </a:endParaRPr>
          </a:p>
        </p:txBody>
      </p:sp>
      <p:sp>
        <p:nvSpPr>
          <p:cNvPr id="3" name="内容占位符 2"/>
          <p:cNvSpPr>
            <a:spLocks noGrp="1"/>
          </p:cNvSpPr>
          <p:nvPr>
            <p:ph idx="1"/>
          </p:nvPr>
        </p:nvSpPr>
        <p:spPr/>
        <p:txBody>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endParaRPr lang="zh-CN" altLang="en-US" dirty="0"/>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endParaRPr lang="zh-CN" altLang="en-US"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endParaRPr lang="zh-CN" altLang="en-US" dirty="0"/>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这个根号太屑了，考虑</a:t>
            </a:r>
            <a:r>
              <a:rPr lang="en-US" altLang="zh-CN" dirty="0"/>
              <a:t>polylog</a:t>
            </a:r>
            <a:endParaRPr lang="zh-CN" altLang="en-US" dirty="0"/>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endParaRPr lang="en-US" altLang="zh-CN"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然后建树的时候可以发现</a:t>
            </a:r>
            <a:endParaRPr lang="en-US" altLang="zh-CN" dirty="0"/>
          </a:p>
          <a:p>
            <a:r>
              <a:rPr lang="en-US" altLang="zh-CN" dirty="0"/>
              <a:t>cur -&gt; pre[</a:t>
            </a:r>
            <a:r>
              <a:rPr lang="en-US" altLang="zh-CN" dirty="0" err="1"/>
              <a:t>i</a:t>
            </a:r>
            <a:r>
              <a:rPr lang="en-US" altLang="zh-CN" dirty="0"/>
              <a:t>] = max( cur -&gt; left -&gt; pre[</a:t>
            </a:r>
            <a:r>
              <a:rPr lang="en-US" altLang="zh-CN" dirty="0" err="1"/>
              <a:t>i</a:t>
            </a:r>
            <a:r>
              <a:rPr lang="en-US" altLang="zh-CN" dirty="0"/>
              <a:t>] , cur -&gt; right -&gt; pre[</a:t>
            </a:r>
            <a:r>
              <a:rPr lang="en-US" altLang="zh-CN" dirty="0" err="1"/>
              <a:t>i</a:t>
            </a:r>
            <a:r>
              <a:rPr lang="en-US" altLang="zh-CN" dirty="0"/>
              <a:t>] + cur -&gt; left -&gt; sum );</a:t>
            </a:r>
            <a:endParaRPr lang="en-US" altLang="zh-CN" dirty="0"/>
          </a:p>
          <a:p>
            <a:r>
              <a:rPr lang="en-US" altLang="zh-CN" dirty="0"/>
              <a:t>cur -&gt; </a:t>
            </a:r>
            <a:r>
              <a:rPr lang="en-US" altLang="zh-CN" dirty="0" err="1"/>
              <a:t>suf</a:t>
            </a:r>
            <a:r>
              <a:rPr lang="en-US" altLang="zh-CN" dirty="0"/>
              <a:t>[</a:t>
            </a:r>
            <a:r>
              <a:rPr lang="en-US" altLang="zh-CN" dirty="0" err="1"/>
              <a:t>i</a:t>
            </a:r>
            <a:r>
              <a:rPr lang="en-US" altLang="zh-CN" dirty="0"/>
              <a:t>] = max( cur -&gt; left -&gt; </a:t>
            </a:r>
            <a:r>
              <a:rPr lang="en-US" altLang="zh-CN" dirty="0" err="1"/>
              <a:t>suf</a:t>
            </a:r>
            <a:r>
              <a:rPr lang="en-US" altLang="zh-CN" dirty="0"/>
              <a:t>[</a:t>
            </a:r>
            <a:r>
              <a:rPr lang="en-US" altLang="zh-CN" dirty="0" err="1"/>
              <a:t>i</a:t>
            </a:r>
            <a:r>
              <a:rPr lang="en-US" altLang="zh-CN" dirty="0"/>
              <a:t>] + cur -&gt; right -&gt; sum , cur -&gt; right -&gt; </a:t>
            </a:r>
            <a:r>
              <a:rPr lang="en-US" altLang="zh-CN" dirty="0" err="1"/>
              <a:t>suf</a:t>
            </a:r>
            <a:r>
              <a:rPr lang="en-US" altLang="zh-CN" dirty="0"/>
              <a:t>[</a:t>
            </a:r>
            <a:r>
              <a:rPr lang="en-US" altLang="zh-CN" dirty="0" err="1"/>
              <a:t>i</a:t>
            </a:r>
            <a:r>
              <a:rPr lang="en-US" altLang="zh-CN" dirty="0"/>
              <a:t>] );</a:t>
            </a:r>
            <a:endParaRPr lang="en-US" altLang="zh-CN" dirty="0"/>
          </a:p>
          <a:p>
            <a:r>
              <a:rPr lang="en-US" altLang="zh-CN" dirty="0"/>
              <a:t>cur -&gt; mid[</a:t>
            </a:r>
            <a:r>
              <a:rPr lang="en-US" altLang="zh-CN" dirty="0" err="1"/>
              <a:t>i</a:t>
            </a:r>
            <a:r>
              <a:rPr lang="en-US" altLang="zh-CN" dirty="0"/>
              <a:t>] = max( cur -&gt; left -&gt; mid[</a:t>
            </a:r>
            <a:r>
              <a:rPr lang="en-US" altLang="zh-CN" dirty="0" err="1"/>
              <a:t>i</a:t>
            </a:r>
            <a:r>
              <a:rPr lang="en-US" altLang="zh-CN" dirty="0"/>
              <a:t>] , cur -&gt; right -&gt; mid[</a:t>
            </a:r>
            <a:r>
              <a:rPr lang="en-US" altLang="zh-CN" dirty="0" err="1"/>
              <a:t>i</a:t>
            </a:r>
            <a:r>
              <a:rPr lang="en-US" altLang="zh-CN" dirty="0"/>
              <a:t>] , cur -&gt; left -&gt; </a:t>
            </a:r>
            <a:r>
              <a:rPr lang="en-US" altLang="zh-CN" dirty="0" err="1"/>
              <a:t>suf</a:t>
            </a:r>
            <a:r>
              <a:rPr lang="en-US" altLang="zh-CN" dirty="0"/>
              <a:t>[</a:t>
            </a:r>
            <a:r>
              <a:rPr lang="en-US" altLang="zh-CN" dirty="0" err="1"/>
              <a:t>i</a:t>
            </a:r>
            <a:r>
              <a:rPr lang="en-US" altLang="zh-CN" dirty="0"/>
              <a:t>] + cur -&gt; right -&gt; pre[</a:t>
            </a:r>
            <a:r>
              <a:rPr lang="en-US" altLang="zh-CN" dirty="0" err="1"/>
              <a:t>i</a:t>
            </a:r>
            <a:r>
              <a:rPr lang="en-US" altLang="zh-CN" dirty="0"/>
              <a:t>] );</a:t>
            </a:r>
            <a:endParaRPr lang="en-US" altLang="zh-CN" dirty="0"/>
          </a:p>
          <a:p>
            <a:r>
              <a:rPr lang="zh-CN" altLang="en-US" dirty="0"/>
              <a:t>这个可以类比单点修改区间最大子段和理解</a:t>
            </a:r>
            <a:endParaRPr lang="en-US" altLang="zh-CN"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endParaRPr lang="en-US" altLang="zh-CN" dirty="0"/>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endParaRPr lang="zh-CN" altLang="en-US"/>
          </a:p>
        </p:txBody>
      </p:sp>
      <p:sp>
        <p:nvSpPr>
          <p:cNvPr id="3" name="内容占位符 2"/>
          <p:cNvSpPr>
            <a:spLocks noGrp="1"/>
          </p:cNvSpPr>
          <p:nvPr>
            <p:ph idx="1"/>
          </p:nvPr>
        </p:nvSpPr>
        <p:spPr/>
        <p:txBody>
          <a:bodyPr/>
          <a:lstStyle/>
          <a:p>
            <a:r>
              <a:rPr lang="zh-CN" altLang="en-US" dirty="0"/>
              <a:t>静态分块</a:t>
            </a:r>
            <a:endParaRPr lang="zh-CN" altLang="en-US" dirty="0"/>
          </a:p>
          <a:p>
            <a:r>
              <a:rPr lang="zh-CN" altLang="en-US" dirty="0"/>
              <a:t>动态分块</a:t>
            </a:r>
            <a:endParaRPr lang="zh-CN" altLang="en-US" dirty="0"/>
          </a:p>
          <a:p>
            <a:endParaRPr lang="zh-CN" altLang="en-US" dirty="0"/>
          </a:p>
          <a:p>
            <a:r>
              <a:rPr lang="zh-CN" altLang="en-US" dirty="0"/>
              <a:t>静态分块指的是放一些关键点，预处理关键点到关键点的信息来加速查询的，不能支持修改</a:t>
            </a:r>
            <a:endParaRPr lang="zh-CN" altLang="en-US" dirty="0"/>
          </a:p>
          <a:p>
            <a:r>
              <a:rPr lang="zh-CN" altLang="en-US" dirty="0"/>
              <a:t>目前认为：如果可以离线，静态分块是莫队算法的子集</a:t>
            </a:r>
            <a:endParaRPr lang="zh-CN" altLang="en-US" dirty="0"/>
          </a:p>
          <a:p>
            <a:endParaRPr lang="zh-CN" altLang="en-US" dirty="0"/>
          </a:p>
          <a:p>
            <a:r>
              <a:rPr lang="zh-CN" altLang="en-US" dirty="0"/>
              <a:t>动态分块指的是把序列分为一些块，每块维护一些信息，可以支持修改</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p:txBody>
      </p:sp>
      <p:graphicFrame>
        <p:nvGraphicFramePr>
          <p:cNvPr id="8" name="对象 7"/>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spid="_x0000_s9256" name="" r:id="rId1" imgW="8982075" imgH="1609725" progId="PBrush">
                  <p:embed/>
                </p:oleObj>
              </mc:Choice>
              <mc:Fallback>
                <p:oleObj name="" r:id="rId1" imgW="8982075" imgH="1609725" progId="PBrush">
                  <p:embed/>
                  <p:pic>
                    <p:nvPicPr>
                      <p:cNvPr id="0" name="图片 8" descr="image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spid="_x0000_s9257" name="" r:id="rId3" imgW="8924925" imgH="1647825" progId="PBrush">
                  <p:embed/>
                </p:oleObj>
              </mc:Choice>
              <mc:Fallback>
                <p:oleObj name="" r:id="rId3" imgW="8924925" imgH="1647825" progId="PBrush">
                  <p:embed/>
                  <p:pic>
                    <p:nvPicPr>
                      <p:cNvPr id="0" name="图片 10" descr="image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考虑把全局加区间最大子段和的做法拓展到区间加区间最大子段和：</a:t>
            </a:r>
            <a:endParaRPr lang="en-US" altLang="zh-CN" dirty="0"/>
          </a:p>
          <a:p>
            <a:r>
              <a:rPr lang="zh-CN" altLang="en-US" dirty="0"/>
              <a:t>先考虑加正数怎么做</a:t>
            </a:r>
            <a:endParaRPr lang="zh-CN" altLang="en-US" dirty="0"/>
          </a:p>
          <a:p>
            <a:r>
              <a:rPr lang="zh-CN" altLang="en-US" dirty="0"/>
              <a:t>如果朴素地来实现的话我们可以对序列进行分块，每块开一个数据结构</a:t>
            </a:r>
            <a:endParaRPr lang="zh-CN" altLang="en-US" dirty="0"/>
          </a:p>
          <a:p>
            <a:r>
              <a:rPr lang="zh-CN" altLang="en-US" dirty="0"/>
              <a:t>这样复杂度是</a:t>
            </a:r>
            <a:r>
              <a:rPr lang="en-US" altLang="zh-CN" dirty="0"/>
              <a:t>O( (</a:t>
            </a:r>
            <a:r>
              <a:rPr lang="en-US" altLang="zh-CN" dirty="0" err="1"/>
              <a:t>n+m</a:t>
            </a:r>
            <a:r>
              <a:rPr lang="en-US" altLang="zh-CN" dirty="0"/>
              <a:t>)sqrt(</a:t>
            </a:r>
            <a:r>
              <a:rPr lang="en-US" altLang="zh-CN" dirty="0" err="1"/>
              <a:t>nlogn</a:t>
            </a:r>
            <a:r>
              <a:rPr lang="en-US" altLang="zh-CN" dirty="0"/>
              <a:t>) )</a:t>
            </a:r>
            <a:r>
              <a:rPr lang="zh-CN" altLang="en-US" dirty="0"/>
              <a:t>的，因为整块的线段树可以均摊</a:t>
            </a:r>
            <a:r>
              <a:rPr lang="en-US" altLang="zh-CN" dirty="0"/>
              <a:t>O( 1 )</a:t>
            </a:r>
            <a:r>
              <a:rPr lang="zh-CN" altLang="en-US" dirty="0"/>
              <a:t>直接在根上打标记，主要是零散部分代价比较高</a:t>
            </a:r>
            <a:endParaRPr lang="zh-CN" altLang="en-US"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发现零散部分直接重构整棵线段树代价是</a:t>
            </a:r>
            <a:r>
              <a:rPr lang="en-US" altLang="zh-CN"/>
              <a:t>O( slogs )</a:t>
            </a:r>
            <a:r>
              <a:rPr lang="zh-CN" altLang="en-US"/>
              <a:t>的，过大</a:t>
            </a:r>
            <a:endParaRPr lang="zh-CN" altLang="en-US"/>
          </a:p>
          <a:p>
            <a:r>
              <a:rPr lang="zh-CN" altLang="en-US"/>
              <a:t>发现本题使用的线段树并不需要支持区间查询，只是一个分治结构而已</a:t>
            </a:r>
            <a:endParaRPr lang="zh-CN" altLang="en-US"/>
          </a:p>
          <a:p>
            <a:r>
              <a:rPr lang="zh-CN" altLang="en-US"/>
              <a:t>考虑每次修改的时候，对于每个被修改到的节点</a:t>
            </a:r>
            <a:r>
              <a:rPr lang="en-US" altLang="zh-CN"/>
              <a:t>cur</a:t>
            </a:r>
            <a:r>
              <a:rPr lang="zh-CN" altLang="en-US"/>
              <a:t>，只会有</a:t>
            </a:r>
            <a:r>
              <a:rPr lang="en-US" altLang="zh-CN"/>
              <a:t>cur</a:t>
            </a:r>
            <a:r>
              <a:rPr lang="zh-CN" altLang="en-US"/>
              <a:t>的一个儿子被修改</a:t>
            </a:r>
            <a:endParaRPr lang="zh-CN" altLang="en-US"/>
          </a:p>
          <a:p>
            <a:r>
              <a:rPr lang="zh-CN" altLang="en-US"/>
              <a:t>于是我们可以通过归并</a:t>
            </a:r>
            <a:r>
              <a:rPr lang="en-US" altLang="zh-CN"/>
              <a:t>cur</a:t>
            </a:r>
            <a:r>
              <a:rPr lang="zh-CN" altLang="en-US"/>
              <a:t>的两个儿子的凸函数信息来得到</a:t>
            </a:r>
            <a:r>
              <a:rPr lang="en-US" altLang="zh-CN"/>
              <a:t>cur</a:t>
            </a:r>
            <a:r>
              <a:rPr lang="zh-CN" altLang="en-US"/>
              <a:t>的新的信息，没有必要重构整棵线段树，只需要部分重构</a:t>
            </a:r>
            <a:endParaRPr lang="zh-CN" altLang="en-US"/>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由于归并复杂度是</a:t>
            </a:r>
            <a:r>
              <a:rPr lang="en-US" altLang="zh-CN" dirty="0"/>
              <a:t>O( </a:t>
            </a:r>
            <a:r>
              <a:rPr lang="zh-CN" altLang="en-US" dirty="0"/>
              <a:t>节点大小 </a:t>
            </a:r>
            <a:r>
              <a:rPr lang="en-US" altLang="zh-CN" dirty="0"/>
              <a:t>)</a:t>
            </a:r>
            <a:r>
              <a:rPr lang="zh-CN" altLang="en-US" dirty="0"/>
              <a:t>的，而且每层只归并一个节点，所以零散部分修改复杂度变为了</a:t>
            </a:r>
            <a:r>
              <a:rPr lang="en-US" altLang="zh-CN" dirty="0"/>
              <a:t>O( s + s / 2 + s / 4 + ... + 1 ) = O( s )</a:t>
            </a:r>
            <a:endParaRPr lang="en-US" altLang="zh-CN" dirty="0"/>
          </a:p>
          <a:p>
            <a:r>
              <a:rPr lang="zh-CN" altLang="en-US" dirty="0"/>
              <a:t>于是得到了一个时间复杂度均摊</a:t>
            </a:r>
            <a:r>
              <a:rPr lang="en-US" altLang="zh-CN" dirty="0"/>
              <a:t>O( </a:t>
            </a:r>
            <a:r>
              <a:rPr lang="en-US" altLang="zh-CN" dirty="0" err="1"/>
              <a:t>sqrtn</a:t>
            </a:r>
            <a:r>
              <a:rPr lang="en-US" altLang="zh-CN" dirty="0"/>
              <a:t> )</a:t>
            </a:r>
            <a:r>
              <a:rPr lang="zh-CN" altLang="en-US" dirty="0"/>
              <a:t>的算法</a:t>
            </a:r>
            <a:endParaRPr lang="zh-CN" altLang="en-US" dirty="0"/>
          </a:p>
          <a:p>
            <a:endParaRPr lang="zh-CN" altLang="en-US"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nlogn</a:t>
            </a:r>
            <a:r>
              <a:rPr lang="en-US" altLang="zh-CN" dirty="0"/>
              <a:t> )</a:t>
            </a:r>
            <a:endParaRPr lang="en-US" altLang="zh-CN"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加任意数？</a:t>
            </a:r>
            <a:endParaRPr lang="en-US" altLang="zh-CN" dirty="0"/>
          </a:p>
          <a:p>
            <a:r>
              <a:rPr lang="zh-CN" altLang="en-US" dirty="0"/>
              <a:t>逐块处理</a:t>
            </a:r>
            <a:endParaRPr lang="en-US" altLang="zh-CN" dirty="0"/>
          </a:p>
          <a:p>
            <a:r>
              <a:rPr lang="zh-CN" altLang="en-US" dirty="0"/>
              <a:t>发现每次操作的零散块只有</a:t>
            </a:r>
            <a:r>
              <a:rPr lang="en-US" altLang="zh-CN" dirty="0"/>
              <a:t>O(1)</a:t>
            </a:r>
            <a:r>
              <a:rPr lang="zh-CN" altLang="en-US" dirty="0"/>
              <a:t>个，我们离线，然后逐个块处理，对每个块算出我们需要的信息即可，具体细节可能比较复杂</a:t>
            </a:r>
            <a:endParaRPr lang="en-US" altLang="zh-CN" dirty="0"/>
          </a:p>
          <a:p>
            <a:r>
              <a:rPr lang="zh-CN" altLang="en-US" dirty="0"/>
              <a:t>这样我们可以对每个块进行基数排序，把询问和点一起排序，让其从加任意数变成加正数</a:t>
            </a:r>
            <a:endParaRPr lang="en-US" altLang="zh-CN" dirty="0"/>
          </a:p>
          <a:p>
            <a:r>
              <a:rPr lang="zh-CN" altLang="en-US" dirty="0"/>
              <a:t>这里值域是</a:t>
            </a:r>
            <a:r>
              <a:rPr lang="en-US" altLang="zh-CN" dirty="0"/>
              <a:t>Θ( m2^w )</a:t>
            </a:r>
            <a:r>
              <a:rPr lang="zh-CN" altLang="en-US" dirty="0"/>
              <a:t>，由</a:t>
            </a:r>
            <a:r>
              <a:rPr lang="en-US" altLang="zh-CN" dirty="0"/>
              <a:t>RAM</a:t>
            </a:r>
            <a:r>
              <a:rPr lang="zh-CN" altLang="en-US" dirty="0"/>
              <a:t>的假设认为</a:t>
            </a:r>
            <a:r>
              <a:rPr lang="en-US" altLang="zh-CN" dirty="0"/>
              <a:t>w=Θ( </a:t>
            </a:r>
            <a:r>
              <a:rPr lang="en-US" altLang="zh-CN" dirty="0" err="1"/>
              <a:t>logn</a:t>
            </a:r>
            <a:r>
              <a:rPr lang="en-US" altLang="zh-CN" dirty="0"/>
              <a:t> )</a:t>
            </a:r>
            <a:r>
              <a:rPr lang="zh-CN" altLang="en-US" dirty="0"/>
              <a:t>，在这个假设下基数排序是线性的，所以我们同复杂度解决了加任意数</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n + m )</a:t>
            </a:r>
            <a:endParaRPr lang="en-US" altLang="zh-CN" dirty="0"/>
          </a:p>
          <a:p>
            <a:endParaRPr lang="en-US" altLang="zh-CN" dirty="0"/>
          </a:p>
          <a:p>
            <a:endParaRPr lang="zh-CN" altLang="en-US" dirty="0"/>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endParaRPr lang="zh-CN" altLang="en-US" dirty="0"/>
          </a:p>
        </p:txBody>
      </p:sp>
      <p:sp>
        <p:nvSpPr>
          <p:cNvPr id="3" name="内容占位符 2"/>
          <p:cNvSpPr>
            <a:spLocks noGrp="1"/>
          </p:cNvSpPr>
          <p:nvPr>
            <p:ph idx="1"/>
          </p:nvPr>
        </p:nvSpPr>
        <p:spPr/>
        <p:txBody>
          <a:bodyPr/>
          <a:lstStyle/>
          <a:p>
            <a:r>
              <a:rPr lang="zh-CN" altLang="en-US" dirty="0"/>
              <a:t>第七分块</a:t>
            </a:r>
            <a:endParaRPr lang="en-US" altLang="zh-CN" dirty="0"/>
          </a:p>
          <a:p>
            <a:r>
              <a:rPr lang="en-US" altLang="zh-CN" dirty="0"/>
              <a:t>THUPC 2019 A</a:t>
            </a:r>
            <a:endParaRPr lang="en-US" altLang="zh-CN" dirty="0"/>
          </a:p>
          <a:p>
            <a:endParaRPr lang="en-US" altLang="zh-CN" dirty="0"/>
          </a:p>
          <a:p>
            <a:r>
              <a:rPr lang="zh-CN" altLang="en-US" dirty="0"/>
              <a:t>无边权树</a:t>
            </a:r>
            <a:endParaRPr lang="en-US" altLang="zh-CN" dirty="0"/>
          </a:p>
          <a:p>
            <a:r>
              <a:rPr lang="zh-CN" altLang="en-US" dirty="0">
                <a:latin typeface="+mn-ea"/>
                <a:cs typeface="+mn-ea"/>
                <a:sym typeface="+mn-ea"/>
              </a:rPr>
              <a:t>树上的一个</a:t>
            </a:r>
            <a:r>
              <a:rPr lang="zh-CN" altLang="en-US" b="1" dirty="0">
                <a:latin typeface="+mn-ea"/>
                <a:cs typeface="+mn-ea"/>
                <a:sym typeface="+mn-ea"/>
              </a:rPr>
              <a:t>邻域</a:t>
            </a:r>
            <a:r>
              <a:rPr lang="zh-CN" altLang="en-US" dirty="0">
                <a:latin typeface="+mn-ea"/>
                <a:cs typeface="+mn-ea"/>
                <a:sym typeface="+mn-ea"/>
              </a:rPr>
              <a:t>定义为到点</a:t>
            </a:r>
            <a:r>
              <a:rPr lang="en-US" dirty="0">
                <a:latin typeface="+mn-ea"/>
                <a:cs typeface="+mn-ea"/>
                <a:sym typeface="+mn-ea"/>
              </a:rPr>
              <a:t>x</a:t>
            </a:r>
            <a:r>
              <a:rPr lang="zh-CN" altLang="en-US" dirty="0">
                <a:latin typeface="+mn-ea"/>
                <a:cs typeface="+mn-ea"/>
                <a:sym typeface="+mn-ea"/>
              </a:rPr>
              <a:t>距离不超过</a:t>
            </a:r>
            <a:r>
              <a:rPr lang="en-US" dirty="0">
                <a:latin typeface="+mn-ea"/>
                <a:cs typeface="+mn-ea"/>
                <a:sym typeface="+mn-ea"/>
              </a:rPr>
              <a:t>y</a:t>
            </a:r>
            <a:r>
              <a:rPr lang="zh-CN" altLang="en-US" dirty="0">
                <a:latin typeface="+mn-ea"/>
                <a:cs typeface="+mn-ea"/>
                <a:sym typeface="+mn-ea"/>
              </a:rPr>
              <a:t>条边的点集，</a:t>
            </a:r>
            <a:r>
              <a:rPr lang="en-US" altLang="zh-CN" dirty="0">
                <a:latin typeface="+mn-ea"/>
                <a:cs typeface="+mn-ea"/>
                <a:sym typeface="+mn-ea"/>
              </a:rPr>
              <a:t>x</a:t>
            </a:r>
            <a:r>
              <a:rPr lang="zh-CN" altLang="en-US" dirty="0">
                <a:latin typeface="+mn-ea"/>
                <a:cs typeface="+mn-ea"/>
                <a:sym typeface="+mn-ea"/>
              </a:rPr>
              <a:t>称为邻域的</a:t>
            </a:r>
            <a:r>
              <a:rPr lang="zh-CN" altLang="en-US" b="1" dirty="0">
                <a:latin typeface="+mn-ea"/>
                <a:cs typeface="+mn-ea"/>
                <a:sym typeface="+mn-ea"/>
              </a:rPr>
              <a:t>中心</a:t>
            </a:r>
            <a:r>
              <a:rPr lang="zh-CN" altLang="en-US" dirty="0">
                <a:latin typeface="+mn-ea"/>
                <a:cs typeface="+mn-ea"/>
                <a:sym typeface="+mn-ea"/>
              </a:rPr>
              <a:t>，</a:t>
            </a:r>
            <a:r>
              <a:rPr lang="en-US" altLang="zh-CN" dirty="0">
                <a:latin typeface="+mn-ea"/>
                <a:cs typeface="+mn-ea"/>
                <a:sym typeface="+mn-ea"/>
              </a:rPr>
              <a:t>y</a:t>
            </a:r>
            <a:r>
              <a:rPr lang="zh-CN" altLang="en-US" dirty="0">
                <a:latin typeface="+mn-ea"/>
                <a:cs typeface="+mn-ea"/>
                <a:sym typeface="+mn-ea"/>
              </a:rPr>
              <a:t>称为邻域的</a:t>
            </a:r>
            <a:r>
              <a:rPr lang="zh-CN" altLang="en-US" b="1" dirty="0">
                <a:latin typeface="+mn-ea"/>
                <a:cs typeface="+mn-ea"/>
                <a:sym typeface="+mn-ea"/>
              </a:rPr>
              <a:t>半径</a:t>
            </a:r>
            <a:r>
              <a:rPr lang="zh-CN" altLang="en-US" dirty="0">
                <a:latin typeface="+mn-ea"/>
                <a:cs typeface="+mn-ea"/>
                <a:sym typeface="+mn-ea"/>
              </a:rPr>
              <a:t>。</a:t>
            </a:r>
            <a:endParaRPr lang="zh-CN" altLang="en-US" dirty="0">
              <a:latin typeface="+mn-ea"/>
              <a:cs typeface="+mn-ea"/>
            </a:endParaRPr>
          </a:p>
          <a:p>
            <a:r>
              <a:rPr lang="zh-CN" altLang="en-US" dirty="0">
                <a:latin typeface="+mn-ea"/>
                <a:cs typeface="+mn-ea"/>
                <a:sym typeface="+mn-ea"/>
              </a:rPr>
              <a:t>给一棵</a:t>
            </a:r>
            <a:r>
              <a:rPr lang="en-US" dirty="0">
                <a:latin typeface="+mn-ea"/>
                <a:cs typeface="+mn-ea"/>
                <a:sym typeface="+mn-ea"/>
              </a:rPr>
              <a:t>n</a:t>
            </a:r>
            <a:r>
              <a:rPr lang="zh-CN" altLang="en-US" dirty="0">
                <a:latin typeface="+mn-ea"/>
                <a:cs typeface="+mn-ea"/>
                <a:sym typeface="+mn-ea"/>
              </a:rPr>
              <a:t>个点的树，</a:t>
            </a:r>
            <a:r>
              <a:rPr lang="en-US" dirty="0">
                <a:latin typeface="+mn-ea"/>
                <a:cs typeface="+mn-ea"/>
                <a:sym typeface="+mn-ea"/>
              </a:rPr>
              <a:t>m</a:t>
            </a:r>
            <a:r>
              <a:rPr lang="zh-CN" altLang="en-US" dirty="0">
                <a:latin typeface="+mn-ea"/>
                <a:cs typeface="+mn-ea"/>
                <a:sym typeface="+mn-ea"/>
              </a:rPr>
              <a:t>次询问，每次给出两个邻域，问两个邻域中各取一个点，两两点对间的距离之和 。</a:t>
            </a:r>
            <a:endParaRPr lang="zh-CN" altLang="en-US" dirty="0">
              <a:latin typeface="+mn-ea"/>
              <a:cs typeface="+mn-ea"/>
            </a:endParaRPr>
          </a:p>
          <a:p>
            <a:r>
              <a:rPr lang="en-US" altLang="zh-CN" dirty="0" err="1">
                <a:latin typeface="+mn-ea"/>
                <a:cs typeface="+mn-ea"/>
                <a:sym typeface="+mn-ea"/>
              </a:rPr>
              <a:t>n,m</a:t>
            </a:r>
            <a:r>
              <a:rPr lang="zh-CN" altLang="en-US" dirty="0">
                <a:latin typeface="+mn-ea"/>
                <a:cs typeface="+mn-ea"/>
                <a:sym typeface="+mn-ea"/>
              </a:rPr>
              <a:t>≤</a:t>
            </a:r>
            <a:r>
              <a:rPr lang="en-US" altLang="zh-CN" dirty="0">
                <a:latin typeface="+mn-ea"/>
                <a:cs typeface="+mn-ea"/>
                <a:sym typeface="+mn-ea"/>
              </a:rPr>
              <a:t>100000</a:t>
            </a:r>
            <a:endParaRPr lang="en-US" altLang="zh-CN" dirty="0">
              <a:latin typeface="+mn-ea"/>
              <a:cs typeface="+mn-ea"/>
            </a:endParaRP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10/11</a:t>
            </a:r>
            <a:endParaRPr lang="zh-CN" altLang="en-US" dirty="0"/>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一些记号和定义 </a:t>
            </a:r>
            <a:endParaRPr lang="zh-CN" altLang="en-US"/>
          </a:p>
        </p:txBody>
      </p:sp>
      <p:sp>
        <p:nvSpPr>
          <p:cNvPr id="3" name="内容占位符 2"/>
          <p:cNvSpPr>
            <a:spLocks noGrp="1"/>
          </p:cNvSpPr>
          <p:nvPr>
            <p:ph idx="1"/>
          </p:nvPr>
        </p:nvSpPr>
        <p:spPr/>
        <p:txBody>
          <a:bodyPr/>
          <a:lstStyle/>
          <a:p>
            <a:r>
              <a:rPr lang="zh-CN" altLang="en-US"/>
              <a:t> 对于树上的顶点 a,b，顶点集 S,S1,S2，定义 d(a,b)表示顶点 a 到 b 的距离，若 a=b 则 d(a,b)=0，否则 d(a,b)是 a,b 间简单路径的边数； 另外定义 </a:t>
            </a:r>
            <a:endParaRPr lang="zh-CN" altLang="en-US"/>
          </a:p>
          <a:p>
            <a:r>
              <a:rPr lang="zh-CN" altLang="en-US"/>
              <a:t>d(S,a) = d(a,S) = ∑ d(a,b)</a:t>
            </a:r>
            <a:r>
              <a:rPr lang="en-US" altLang="zh-CN"/>
              <a:t>[b</a:t>
            </a:r>
            <a:r>
              <a:rPr lang="zh-CN" altLang="en-US"/>
              <a:t>∈</a:t>
            </a:r>
            <a:r>
              <a:rPr lang="en-US" altLang="zh-CN"/>
              <a:t>S]</a:t>
            </a:r>
            <a:endParaRPr lang="en-US" altLang="zh-CN"/>
          </a:p>
          <a:p>
            <a:r>
              <a:rPr lang="zh-CN" altLang="en-US"/>
              <a:t>d(S1,S2) = ∑ d(a,S2)</a:t>
            </a:r>
            <a:r>
              <a:rPr lang="en-US" altLang="zh-CN"/>
              <a:t>[a</a:t>
            </a:r>
            <a:r>
              <a:rPr lang="zh-CN" altLang="en-US"/>
              <a:t>∈</a:t>
            </a:r>
            <a:r>
              <a:rPr lang="en-US" altLang="zh-CN"/>
              <a:t>S1]</a:t>
            </a:r>
            <a:r>
              <a:rPr lang="zh-CN" altLang="en-US"/>
              <a:t> 。 </a:t>
            </a:r>
            <a:endParaRPr lang="zh-CN" altLang="en-US"/>
          </a:p>
          <a:p>
            <a:r>
              <a:rPr lang="zh-CN" altLang="en-US"/>
              <a:t>树 T 上的一个邻域 NT(x,y)定义为到顶点 x 距离不超过 y 条边的顶点集。x 称为邻域的中心， y 称为邻域的半径。</a:t>
            </a:r>
            <a:endParaRPr lang="zh-CN" altLang="en-US"/>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Preknowledge</a:t>
            </a:r>
            <a:endParaRPr lang="en-US" altLang="zh-CN"/>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endParaRPr lang="zh-CN" altLang="en-US" dirty="0"/>
          </a:p>
          <a:p>
            <a:r>
              <a:rPr lang="zh-CN" altLang="en-US" dirty="0"/>
              <a:t>1.每个块是树 </a:t>
            </a:r>
            <a:endParaRPr lang="zh-CN" altLang="en-US" dirty="0"/>
          </a:p>
          <a:p>
            <a:r>
              <a:rPr lang="zh-CN" altLang="en-US" dirty="0"/>
              <a:t>2.每个块中有两个特殊的点，称为端点 1 和端点 2。 </a:t>
            </a:r>
            <a:endParaRPr lang="zh-CN" altLang="en-US" dirty="0"/>
          </a:p>
          <a:p>
            <a:r>
              <a:rPr lang="zh-CN" altLang="en-US" dirty="0"/>
              <a:t>3.不同块的边集不相交 </a:t>
            </a:r>
            <a:endParaRPr lang="zh-CN" altLang="en-US" dirty="0"/>
          </a:p>
          <a:p>
            <a:r>
              <a:rPr lang="zh-CN" altLang="en-US" dirty="0"/>
              <a:t>4.一个块中的顶点，除端点外，其余顶点不在其它块中出现 </a:t>
            </a:r>
            <a:endParaRPr lang="zh-CN" altLang="en-US" dirty="0"/>
          </a:p>
          <a:p>
            <a:r>
              <a:rPr lang="zh-CN" altLang="en-US" dirty="0"/>
              <a:t>5.如果一个顶点在多个块中出现，那么它一定是某一个块的端点 2，同时是其余包含这个顶点的块的端点 1 </a:t>
            </a:r>
            <a:endParaRPr lang="zh-CN" altLang="en-US" dirty="0"/>
          </a:p>
          <a:p>
            <a:r>
              <a:rPr lang="zh-CN" altLang="en-US" dirty="0"/>
              <a:t>6.如果把所有块的端点作为点，每块的端点 1 和端点 2 连有向边，则得到一棵有根树 </a:t>
            </a:r>
            <a:endParaRPr lang="zh-CN" altLang="en-US" dirty="0"/>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Preknowledge</a:t>
            </a:r>
            <a:endParaRPr lang="zh-CN" altLang="en-US"/>
          </a:p>
        </p:txBody>
      </p:sp>
      <p:sp>
        <p:nvSpPr>
          <p:cNvPr id="3" name="内容占位符 2"/>
          <p:cNvSpPr>
            <a:spLocks noGrp="1"/>
          </p:cNvSpPr>
          <p:nvPr>
            <p:ph idx="1"/>
          </p:nvPr>
        </p:nvSpPr>
        <p:spPr/>
        <p:txBody>
          <a:bodyPr>
            <a:normAutofit/>
          </a:bodyPr>
          <a:lstStyle/>
          <a:p>
            <a:r>
              <a:rPr lang="zh-CN" altLang="en-US"/>
              <a:t>这里给出树分块的一个实现，满足块数和每块大小均为 O( </a:t>
            </a:r>
            <a:r>
              <a:rPr lang="en-US" altLang="zh-CN"/>
              <a:t>sqrtn </a:t>
            </a:r>
            <a:r>
              <a:rPr lang="zh-CN" altLang="en-US"/>
              <a:t>)： </a:t>
            </a:r>
            <a:endParaRPr lang="zh-CN" altLang="en-US"/>
          </a:p>
          <a:p>
            <a:r>
              <a:rPr lang="zh-CN" altLang="en-US"/>
              <a:t>在有根树中，每次选一个顶点 x，它的子树大小超过</a:t>
            </a:r>
            <a:r>
              <a:rPr lang="en-US" altLang="zh-CN"/>
              <a:t>sqrtn</a:t>
            </a:r>
            <a:r>
              <a:rPr lang="zh-CN" altLang="en-US"/>
              <a:t>，但每个孩子的子树大小不超过</a:t>
            </a:r>
            <a:r>
              <a:rPr lang="en-US" altLang="zh-CN"/>
              <a:t>sqrtn</a:t>
            </a:r>
            <a:r>
              <a:rPr lang="zh-CN" altLang="en-US"/>
              <a:t>， 把 x 的孩子分成尽可能少的块（以 x 为端点 1，但暂时允许有多个端点 2，且每块至多有 2</a:t>
            </a:r>
            <a:r>
              <a:rPr lang="en-US" altLang="zh-CN"/>
              <a:t>sqrtn</a:t>
            </a:r>
            <a:r>
              <a:rPr lang="zh-CN" altLang="en-US"/>
              <a:t> 个顶点），然后删掉 x 的子树中除 x 外的部分。重复直到剩下的点数不超过</a:t>
            </a:r>
            <a:r>
              <a:rPr lang="en-US" altLang="zh-CN"/>
              <a:t>sqrtn</a:t>
            </a:r>
            <a:r>
              <a:rPr lang="zh-CN" altLang="en-US"/>
              <a:t>，自成一块。 这样就求出一个保证块中顶点数和块数均为 O( </a:t>
            </a:r>
            <a:r>
              <a:rPr lang="en-US" altLang="zh-CN"/>
              <a:t>sqrtn </a:t>
            </a:r>
            <a:r>
              <a:rPr lang="zh-CN" altLang="en-US"/>
              <a:t>)的树分块（块间可以共用一些顶点，但每条边只属于一个块），如果一个块有多个端点（即被多个块共用的点），则在块内将这些端点 建出虚树，将虚树上的每条边细分为一个新的块，以保证最终每个块只有两个端点。 </a:t>
            </a:r>
            <a:endParaRPr lang="zh-CN" altLang="en-US"/>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如果只有单次询问，可以进行转化：</a:t>
            </a:r>
            <a:endParaRPr lang="zh-CN" altLang="en-US"/>
          </a:p>
          <a:p>
            <a:r>
              <a:rPr lang="zh-CN" altLang="en-US"/>
              <a:t> d(S1,S2) = </a:t>
            </a:r>
            <a:r>
              <a:rPr altLang="en-US">
                <a:sym typeface="+mn-ea"/>
              </a:rPr>
              <a:t>∑</a:t>
            </a:r>
            <a:r>
              <a:rPr lang="en-US" altLang="zh-CN">
                <a:sym typeface="+mn-ea"/>
              </a:rPr>
              <a:t>[</a:t>
            </a:r>
            <a:r>
              <a:rPr lang="zh-CN" altLang="en-US">
                <a:sym typeface="+mn-ea"/>
              </a:rPr>
              <a:t>d(a,c)</a:t>
            </a:r>
            <a:r>
              <a:rPr lang="en-US" altLang="zh-CN">
                <a:sym typeface="+mn-ea"/>
              </a:rPr>
              <a:t>*</a:t>
            </a:r>
            <a:r>
              <a:rPr lang="zh-CN" altLang="en-US">
                <a:sym typeface="+mn-ea"/>
              </a:rPr>
              <a:t>|S2|+d(b,c)</a:t>
            </a:r>
            <a:r>
              <a:rPr lang="en-US" altLang="zh-CN">
                <a:sym typeface="+mn-ea"/>
              </a:rPr>
              <a:t>*</a:t>
            </a:r>
            <a:r>
              <a:rPr lang="zh-CN" altLang="en-US">
                <a:sym typeface="+mn-ea"/>
              </a:rPr>
              <a:t>|S1|−2d(lca(a,b),c)</a:t>
            </a:r>
            <a:r>
              <a:rPr lang="en-US" altLang="zh-CN">
                <a:sym typeface="+mn-ea"/>
              </a:rPr>
              <a:t>][a</a:t>
            </a:r>
            <a:r>
              <a:rPr lang="zh-CN" altLang="en-US">
                <a:sym typeface="+mn-ea"/>
              </a:rPr>
              <a:t>∈</a:t>
            </a:r>
            <a:r>
              <a:rPr lang="en-US" altLang="zh-CN">
                <a:sym typeface="+mn-ea"/>
              </a:rPr>
              <a:t>S1</a:t>
            </a:r>
            <a:r>
              <a:rPr lang="zh-CN" altLang="en-US">
                <a:sym typeface="+mn-ea"/>
              </a:rPr>
              <a:t>,</a:t>
            </a:r>
            <a:r>
              <a:rPr lang="en-US" altLang="zh-CN">
                <a:sym typeface="+mn-ea"/>
              </a:rPr>
              <a:t>b</a:t>
            </a:r>
            <a:r>
              <a:rPr lang="zh-CN" altLang="en-US">
                <a:sym typeface="+mn-ea"/>
              </a:rPr>
              <a:t>∈</a:t>
            </a:r>
            <a:r>
              <a:rPr lang="en-US" altLang="zh-CN">
                <a:sym typeface="+mn-ea"/>
              </a:rPr>
              <a:t>S2]</a:t>
            </a:r>
            <a:r>
              <a:rPr lang="zh-CN" altLang="en-US"/>
              <a:t>，其中 c 是任意一个点。 </a:t>
            </a:r>
            <a:r>
              <a:rPr lang="zh-CN" altLang="en-US">
                <a:sym typeface="+mn-ea"/>
              </a:rPr>
              <a:t>这里我们取</a:t>
            </a:r>
            <a:r>
              <a:rPr lang="en-US" altLang="zh-CN">
                <a:sym typeface="+mn-ea"/>
              </a:rPr>
              <a:t>c</a:t>
            </a:r>
            <a:r>
              <a:rPr altLang="en-US">
                <a:sym typeface="+mn-ea"/>
              </a:rPr>
              <a:t>为根节点，</a:t>
            </a:r>
            <a:r>
              <a:rPr lang="zh-CN" altLang="en-US">
                <a:sym typeface="+mn-ea"/>
              </a:rPr>
              <a:t>这样</a:t>
            </a:r>
            <a:r>
              <a:rPr lang="zh-CN" altLang="en-US"/>
              <a:t>把两两顶点间的距离和转化为了点集内顶点的深度和以及两两顶点间 lca 的深度和：</a:t>
            </a:r>
            <a:endParaRPr lang="zh-CN" altLang="en-US"/>
          </a:p>
          <a:p>
            <a:r>
              <a:rPr altLang="en-US">
                <a:sym typeface="+mn-ea"/>
              </a:rPr>
              <a:t>d(S1,S2) = ∑</a:t>
            </a:r>
            <a:r>
              <a:rPr lang="en-US" altLang="zh-CN">
                <a:sym typeface="+mn-ea"/>
              </a:rPr>
              <a:t>[dep(a)*</a:t>
            </a:r>
            <a:r>
              <a:rPr altLang="en-US">
                <a:sym typeface="+mn-ea"/>
              </a:rPr>
              <a:t>|S2|+d</a:t>
            </a:r>
            <a:r>
              <a:rPr lang="en-US" altLang="zh-CN">
                <a:sym typeface="+mn-ea"/>
              </a:rPr>
              <a:t>ep</a:t>
            </a:r>
            <a:r>
              <a:rPr altLang="en-US">
                <a:sym typeface="+mn-ea"/>
              </a:rPr>
              <a:t>(b)</a:t>
            </a:r>
            <a:r>
              <a:rPr lang="en-US" altLang="zh-CN">
                <a:sym typeface="+mn-ea"/>
              </a:rPr>
              <a:t>*</a:t>
            </a:r>
            <a:r>
              <a:rPr altLang="en-US">
                <a:sym typeface="+mn-ea"/>
              </a:rPr>
              <a:t>|S1|−2d</a:t>
            </a:r>
            <a:r>
              <a:rPr lang="en-US" altLang="zh-CN">
                <a:sym typeface="+mn-ea"/>
              </a:rPr>
              <a:t>ep</a:t>
            </a:r>
            <a:r>
              <a:rPr altLang="en-US">
                <a:sym typeface="+mn-ea"/>
              </a:rPr>
              <a:t>(lca(a,b))</a:t>
            </a:r>
            <a:r>
              <a:rPr lang="en-US" altLang="zh-CN">
                <a:sym typeface="+mn-ea"/>
              </a:rPr>
              <a:t>][a</a:t>
            </a:r>
            <a:r>
              <a:rPr altLang="en-US">
                <a:sym typeface="+mn-ea"/>
              </a:rPr>
              <a:t>∈</a:t>
            </a:r>
            <a:r>
              <a:rPr lang="en-US" altLang="zh-CN">
                <a:sym typeface="+mn-ea"/>
              </a:rPr>
              <a:t>S1</a:t>
            </a:r>
            <a:r>
              <a:rPr altLang="en-US">
                <a:sym typeface="+mn-ea"/>
              </a:rPr>
              <a:t>,</a:t>
            </a:r>
            <a:r>
              <a:rPr lang="en-US" altLang="zh-CN">
                <a:sym typeface="+mn-ea"/>
              </a:rPr>
              <a:t>b</a:t>
            </a:r>
            <a:r>
              <a:rPr altLang="en-US">
                <a:sym typeface="+mn-ea"/>
              </a:rPr>
              <a:t>∈</a:t>
            </a:r>
            <a:r>
              <a:rPr lang="en-US" altLang="zh-CN">
                <a:sym typeface="+mn-ea"/>
              </a:rPr>
              <a:t>S2]</a:t>
            </a:r>
            <a:endParaRPr lang="zh-CN" altLang="en-US"/>
          </a:p>
          <a:p>
            <a:r>
              <a:rPr lang="zh-CN" altLang="en-US"/>
              <a:t>对 lca 部分可以在 O(n)时间内求出：初始化树的边权为 0，将 S1 中的每个顶点到根的路径的边权+1，求 S2 中每个顶点到根的路径的边权和之和。 </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给长为</a:t>
            </a:r>
            <a:r>
              <a:rPr lang="en-US" altLang="zh-CN" dirty="0"/>
              <a:t>n</a:t>
            </a:r>
            <a:r>
              <a:rPr lang="zh-CN" altLang="en-US" dirty="0"/>
              <a:t>的序列，给定</a:t>
            </a:r>
            <a:r>
              <a:rPr lang="en-US" altLang="zh-CN" dirty="0"/>
              <a:t>m</a:t>
            </a:r>
            <a:r>
              <a:rPr lang="zh-CN" altLang="en-US" dirty="0"/>
              <a:t>个函数，每个函数为序列中第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个两种类型的操作：</a:t>
            </a:r>
            <a:endParaRPr lang="zh-CN" altLang="en-US" dirty="0"/>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endParaRPr lang="en-US" altLang="zh-CN" dirty="0"/>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endParaRPr lang="zh-CN" altLang="en-US" dirty="0"/>
          </a:p>
        </p:txBody>
      </p:sp>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首先进行树分块，方便起见，认为一个块包含块中除了端点 1 之外的点，这样每个点就恰好 属于一个块。 预处理每个块 B（端点为 a1,a2）中的 d(NB(ai,x),aj)（i,j=1,2），需要 O(n)时间和空间。 </a:t>
            </a:r>
            <a:endParaRPr lang="zh-CN" altLang="en-US"/>
          </a:p>
          <a:p>
            <a:r>
              <a:rPr lang="zh-CN" altLang="en-US"/>
              <a:t> </a:t>
            </a:r>
            <a:endParaRPr lang="zh-CN" altLang="en-US"/>
          </a:p>
          <a:p>
            <a:r>
              <a:rPr lang="zh-CN" altLang="en-US"/>
              <a:t>树 T 的一个邻域可以拆分为这个邻域和每个块的交。</a:t>
            </a:r>
            <a:endParaRPr lang="zh-CN" altLang="en-US"/>
          </a:p>
          <a:p>
            <a:r>
              <a:rPr lang="zh-CN" altLang="en-US"/>
              <a:t>对于块 B，若 x 在 B 中，则 NT(x,y)∩B=NB(x,y)； 否则设 z 是 B 中距离 x 较近的端点，距离为 d，则 NT(x,y)∩B=NB(z,y-d)。 </a:t>
            </a:r>
            <a:endParaRPr lang="zh-CN" altLang="en-US"/>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求两个邻域间的距离和，只需考虑这两个邻域和每个块的交。求块 B1,B2 的两个邻域 n1=NB1(x1,y1)和 n2=NB2(x2,y2)间的距离和。 如果 xi 不是 Bi 的端点，则显式地求出 ni 以及 ni 到 Bi 的端点的距离和，这需要 O( </a:t>
            </a:r>
            <a:r>
              <a:rPr lang="en-US" altLang="zh-CN"/>
              <a:t>sqrtn </a:t>
            </a:r>
            <a:r>
              <a:rPr lang="zh-CN" altLang="en-US"/>
              <a:t>)的时间。  </a:t>
            </a:r>
            <a:endParaRPr lang="zh-CN" altLang="en-US"/>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normAutofit/>
          </a:bodyPr>
          <a:lstStyle/>
          <a:p>
            <a:r>
              <a:rPr lang="zh-CN" altLang="en-US">
                <a:sym typeface="+mn-ea"/>
              </a:rPr>
              <a:t>当 B1≠B2 时，设 a 为 B1 中最靠近 B2 的端点，b 为 B2 中最靠近 B1 的端点，n1 和 n2 间的距离和 d(n1,n2)=d(a,b)*|n1|*|n2|+d(n1,a)*|n2|+d(n2,b)*|n1|。通过在块构成的树上 dfs，这部分可以在 O( </a:t>
            </a:r>
            <a:r>
              <a:rPr lang="en-US" altLang="zh-CN">
                <a:sym typeface="+mn-ea"/>
              </a:rPr>
              <a:t>sqrtn </a:t>
            </a:r>
            <a:r>
              <a:rPr lang="zh-CN" altLang="en-US">
                <a:sym typeface="+mn-ea"/>
              </a:rPr>
              <a:t>)时间内处理。 </a:t>
            </a:r>
            <a:endParaRPr lang="zh-CN" altLang="en-US"/>
          </a:p>
          <a:p>
            <a:r>
              <a:rPr lang="zh-CN" altLang="en-US"/>
              <a:t>当 B1=B2 时，如果 x1 和 x2 都是 B1 的端点，每块每次询问这种情况出现至多 1 次，这里暂不考虑，最后再离线处理；否则每次询问这种情况只出现 O(1)次，可以 O( </a:t>
            </a:r>
            <a:r>
              <a:rPr lang="en-US" altLang="zh-CN"/>
              <a:t>sqrtn </a:t>
            </a:r>
            <a:r>
              <a:rPr lang="zh-CN" altLang="en-US"/>
              <a:t>)暴力处理。</a:t>
            </a:r>
            <a:endParaRPr lang="zh-CN" altLang="en-US"/>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sym typeface="+mn-ea"/>
              </a:rPr>
              <a:t>离线处理的部分，枚举每个块 B，再枚举询问（只需考虑两个邻域的中心都不在 B 中的询问） 计算贡献，有 O(n)个询问形如 d(NB(a,y1),NB(b,y2))，对&lt;a,b&gt;的 4 种情况分别计算。由于块中 点数的限制，&lt;y1,y2&gt;实际只有 O(n)种（y1,y2=O( </a:t>
            </a:r>
            <a:r>
              <a:rPr lang="en-US" altLang="zh-CN">
                <a:sym typeface="+mn-ea"/>
              </a:rPr>
              <a:t>sqrtn </a:t>
            </a:r>
            <a:r>
              <a:rPr lang="zh-CN" altLang="en-US">
                <a:sym typeface="+mn-ea"/>
              </a:rPr>
              <a:t>)）。 仍然转化为求两两点间 lca 的深度和，枚举 y1，维护初始边权为 0，将 NB(a,y1)中每个点到 根路径上的边权+1 后得到的树，此时每个 y2 对应的答案是 NB(b,y2)中每个点到根的路径的 边权和之和。这部分时间和空间都是 O(n)的。 </a:t>
            </a:r>
            <a:endParaRPr lang="zh-CN" altLang="en-US"/>
          </a:p>
          <a:p>
            <a:r>
              <a:rPr lang="zh-CN" altLang="en-US">
                <a:sym typeface="+mn-ea"/>
              </a:rPr>
              <a:t>时间复杂度</a:t>
            </a:r>
            <a:r>
              <a:rPr lang="en-US" altLang="zh-CN">
                <a:sym typeface="+mn-ea"/>
              </a:rPr>
              <a:t>O( (n + m)sqrtn )</a:t>
            </a:r>
            <a:r>
              <a:rPr lang="zh-CN" altLang="en-US">
                <a:sym typeface="+mn-ea"/>
              </a:rPr>
              <a:t>，空间复杂度</a:t>
            </a:r>
            <a:r>
              <a:rPr lang="en-US" altLang="zh-CN">
                <a:sym typeface="+mn-ea"/>
              </a:rPr>
              <a:t>O( n )</a:t>
            </a:r>
            <a:endParaRPr lang="zh-CN" altLang="en-US"/>
          </a:p>
          <a:p>
            <a:endParaRPr lang="zh-CN" altLang="en-US"/>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Solution2</a:t>
            </a:r>
            <a:endParaRPr lang="zh-CN" altLang="en-US"/>
          </a:p>
        </p:txBody>
      </p:sp>
      <p:sp>
        <p:nvSpPr>
          <p:cNvPr id="3" name="内容占位符 2"/>
          <p:cNvSpPr>
            <a:spLocks noGrp="1"/>
          </p:cNvSpPr>
          <p:nvPr>
            <p:ph idx="1"/>
          </p:nvPr>
        </p:nvSpPr>
        <p:spPr/>
        <p:txBody>
          <a:bodyPr/>
          <a:lstStyle/>
          <a:p>
            <a:r>
              <a:rPr lang="zh-CN" altLang="en-US"/>
              <a:t>本题还存在利用静态</a:t>
            </a:r>
            <a:r>
              <a:rPr lang="en-US" altLang="zh-CN"/>
              <a:t>top tree</a:t>
            </a:r>
            <a:r>
              <a:rPr lang="zh-CN" altLang="en-US"/>
              <a:t>（</a:t>
            </a:r>
            <a:r>
              <a:rPr lang="en-US" altLang="zh-CN"/>
              <a:t>RC</a:t>
            </a:r>
            <a:r>
              <a:rPr lang="zh-CN" altLang="en-US"/>
              <a:t>分治）来简化问题的做法，但是限于问题的复杂性还是只能做到</a:t>
            </a:r>
            <a:r>
              <a:rPr lang="en-US" altLang="zh-CN"/>
              <a:t>O( (n + m)sqrtn )</a:t>
            </a:r>
            <a:r>
              <a:rPr lang="zh-CN" altLang="en-US"/>
              <a:t>时间复杂度</a:t>
            </a:r>
            <a:endParaRPr lang="zh-CN" altLang="en-US"/>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第八分块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第九分块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endParaRPr lang="en-US" altLang="zh-CN" dirty="0"/>
          </a:p>
        </p:txBody>
      </p:sp>
      <p:sp>
        <p:nvSpPr>
          <p:cNvPr id="3" name="内容占位符 2"/>
          <p:cNvSpPr>
            <a:spLocks noGrp="1"/>
          </p:cNvSpPr>
          <p:nvPr>
            <p:ph idx="1"/>
          </p:nvPr>
        </p:nvSpPr>
        <p:spPr/>
        <p:txBody>
          <a:bodyPr/>
          <a:lstStyle/>
          <a:p>
            <a:r>
              <a:rPr lang="zh-CN" altLang="en-US" dirty="0">
                <a:sym typeface="+mn-ea"/>
              </a:rPr>
              <a:t>第十分块</a:t>
            </a:r>
            <a:endParaRPr lang="zh-CN" altLang="en-US" dirty="0">
              <a:sym typeface="+mn-ea"/>
            </a:endParaRPr>
          </a:p>
          <a:p>
            <a:r>
              <a:rPr lang="zh-CN" altLang="en-US" dirty="0">
                <a:sym typeface="+mn-ea"/>
              </a:rPr>
              <a:t>序列</a:t>
            </a:r>
            <a:endParaRPr lang="zh-CN" altLang="en-US" dirty="0">
              <a:sym typeface="+mn-ea"/>
            </a:endParaRPr>
          </a:p>
          <a:p>
            <a:r>
              <a:rPr lang="en-US" altLang="zh-CN" dirty="0">
                <a:sym typeface="+mn-ea"/>
              </a:rPr>
              <a:t>1 x y : x</a:t>
            </a:r>
            <a:r>
              <a:rPr lang="zh-CN" altLang="en-US" dirty="0">
                <a:sym typeface="+mn-ea"/>
              </a:rPr>
              <a:t>位置修改为</a:t>
            </a:r>
            <a:r>
              <a:rPr lang="en-US" altLang="zh-CN" dirty="0">
                <a:sym typeface="+mn-ea"/>
              </a:rPr>
              <a:t>y</a:t>
            </a:r>
            <a:endParaRPr lang="zh-CN" altLang="en-US" dirty="0">
              <a:sym typeface="+mn-ea"/>
            </a:endParaRPr>
          </a:p>
          <a:p>
            <a:r>
              <a:rPr lang="en-US" altLang="zh-CN" dirty="0">
                <a:sym typeface="+mn-ea"/>
              </a:rPr>
              <a:t>2 l</a:t>
            </a:r>
            <a:r>
              <a:rPr lang="zh-CN" altLang="en-US" dirty="0">
                <a:sym typeface="+mn-ea"/>
              </a:rPr>
              <a:t> </a:t>
            </a:r>
            <a:r>
              <a:rPr lang="en-US" altLang="zh-CN" dirty="0">
                <a:sym typeface="+mn-ea"/>
              </a:rPr>
              <a:t>r</a:t>
            </a:r>
            <a:r>
              <a:rPr lang="zh-CN" altLang="en-US" dirty="0">
                <a:sym typeface="+mn-ea"/>
              </a:rPr>
              <a:t> </a:t>
            </a:r>
            <a:r>
              <a:rPr lang="en-US" altLang="zh-CN" dirty="0">
                <a:sym typeface="+mn-ea"/>
              </a:rPr>
              <a:t>x : </a:t>
            </a:r>
            <a:r>
              <a:rPr lang="zh-CN" altLang="en-US" dirty="0">
                <a:sym typeface="+mn-ea"/>
              </a:rPr>
              <a:t>查询区间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有多少子区间的</a:t>
            </a:r>
            <a:r>
              <a:rPr lang="en-US" altLang="zh-CN" dirty="0">
                <a:sym typeface="+mn-ea"/>
              </a:rPr>
              <a:t>max &lt;= x</a:t>
            </a:r>
            <a:endParaRPr lang="en-US" altLang="zh-CN" dirty="0"/>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endParaRPr lang="en-US" altLang="zh-CN" dirty="0"/>
          </a:p>
        </p:txBody>
      </p:sp>
      <p:sp>
        <p:nvSpPr>
          <p:cNvPr id="3" name="内容占位符 2"/>
          <p:cNvSpPr>
            <a:spLocks noGrp="1"/>
          </p:cNvSpPr>
          <p:nvPr>
            <p:ph idx="1"/>
          </p:nvPr>
        </p:nvSpPr>
        <p:spPr/>
        <p:txBody>
          <a:bodyPr/>
          <a:lstStyle/>
          <a:p>
            <a:r>
              <a:rPr lang="zh-CN" altLang="en-US" dirty="0">
                <a:sym typeface="+mn-ea"/>
              </a:rPr>
              <a:t>对这题的评价：</a:t>
            </a:r>
            <a:r>
              <a:rPr lang="en-US" altLang="zh-CN">
                <a:sym typeface="+mn-ea"/>
              </a:rPr>
              <a:t>6/11</a:t>
            </a:r>
            <a:endParaRPr lang="zh-CN" altLang="en-US" dirty="0"/>
          </a:p>
          <a:p>
            <a:endParaRPr lang="en-US" altLang="zh-CN"/>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这是带修改不删除莫队，首先这个问题是四维的，一维时间维，一维值域维，两维序列维，考虑莫队维护( 时间 </a:t>
            </a:r>
            <a:r>
              <a:rPr lang="en-US" altLang="zh-CN" dirty="0"/>
              <a:t>, max</a:t>
            </a:r>
            <a:r>
              <a:rPr lang="zh-CN" altLang="en-US" dirty="0"/>
              <a:t> )的二元组，数据结构维护序列维：每次离线处理</a:t>
            </a:r>
            <a:r>
              <a:rPr lang="en-US" altLang="zh-CN" dirty="0"/>
              <a:t>O( </a:t>
            </a:r>
            <a:r>
              <a:rPr lang="en-US" altLang="zh-CN" dirty="0" err="1"/>
              <a:t>sqrtn</a:t>
            </a:r>
            <a:r>
              <a:rPr lang="en-US" altLang="zh-CN" dirty="0"/>
              <a:t> )</a:t>
            </a:r>
            <a:r>
              <a:rPr lang="zh-CN" altLang="en-US" dirty="0"/>
              <a:t>个操作。</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dirty="0"/>
              <a:t>因为函数不变，所以把函数分块</a:t>
            </a:r>
            <a:endParaRPr lang="zh-CN" altLang="en-US" dirty="0"/>
          </a:p>
          <a:p>
            <a:r>
              <a:rPr lang="zh-CN" altLang="en-US" dirty="0"/>
              <a:t>维护一个前</a:t>
            </a:r>
            <a:r>
              <a:rPr lang="en-US" altLang="zh-CN" dirty="0" err="1"/>
              <a:t>i</a:t>
            </a:r>
            <a:r>
              <a:rPr lang="zh-CN" altLang="en-US" dirty="0"/>
              <a:t>个块的函数的前缀和，代表前</a:t>
            </a:r>
            <a:r>
              <a:rPr lang="en-US" altLang="zh-CN" dirty="0" err="1"/>
              <a:t>i</a:t>
            </a:r>
            <a:r>
              <a:rPr lang="zh-CN" altLang="en-US" dirty="0"/>
              <a:t>个块中每个序列上的点的出现次数</a:t>
            </a:r>
            <a:endParaRPr lang="zh-CN" altLang="en-US" dirty="0"/>
          </a:p>
          <a:p>
            <a:r>
              <a:rPr lang="zh-CN" altLang="en-US" dirty="0"/>
              <a:t>然后再维护一个前</a:t>
            </a:r>
            <a:r>
              <a:rPr lang="en-US" altLang="zh-CN" dirty="0" err="1"/>
              <a:t>i</a:t>
            </a:r>
            <a:r>
              <a:rPr lang="zh-CN" altLang="en-US" dirty="0"/>
              <a:t>个块的函数的答案</a:t>
            </a:r>
            <a:endParaRPr lang="zh-CN" altLang="en-US" dirty="0"/>
          </a:p>
          <a:p>
            <a:r>
              <a:rPr lang="zh-CN" altLang="en-US" dirty="0"/>
              <a:t>每次修改只需要查询这个序列上的点在前</a:t>
            </a:r>
            <a:r>
              <a:rPr lang="en-US" altLang="zh-CN" dirty="0" err="1"/>
              <a:t>i</a:t>
            </a:r>
            <a:r>
              <a:rPr lang="zh-CN" altLang="en-US" dirty="0"/>
              <a:t>个块的函数中的出现次数即可</a:t>
            </a:r>
            <a:endParaRPr lang="zh-CN" altLang="en-US" dirty="0"/>
          </a:p>
          <a:p>
            <a:r>
              <a:rPr lang="zh-CN" altLang="en-US" dirty="0"/>
              <a:t>然后零散的部分，即用一个</a:t>
            </a:r>
            <a:r>
              <a:rPr lang="en-US" altLang="zh-CN" dirty="0"/>
              <a:t>O( sqrt(n) )</a:t>
            </a:r>
            <a:r>
              <a:rPr lang="zh-CN" altLang="en-US" dirty="0"/>
              <a:t>修改，</a:t>
            </a:r>
            <a:r>
              <a:rPr lang="en-US" altLang="zh-CN" dirty="0"/>
              <a:t>O( 1 )</a:t>
            </a:r>
            <a:r>
              <a:rPr lang="zh-CN" altLang="en-US" dirty="0"/>
              <a:t>查询的分块维护即可</a:t>
            </a:r>
            <a:endParaRPr lang="zh-CN" altLang="en-US" dirty="0"/>
          </a:p>
          <a:p>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 = O( </a:t>
            </a:r>
            <a:r>
              <a:rPr lang="en-US" altLang="zh-CN" dirty="0" err="1"/>
              <a:t>msqrtn</a:t>
            </a:r>
            <a:r>
              <a:rPr lang="en-US" altLang="zh-CN" dirty="0"/>
              <a:t> )</a:t>
            </a:r>
            <a:endParaRPr lang="en-US" altLang="zh-CN" dirty="0"/>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令x递增扫描，维护一个与原序列等⻓的01序列，其中一个位置为1当且仅当原序列中此处的值小于等于x且在这些操作中没有修改过这个位置，支持将0变成1，查询内每个段（定义段为01序列上的极⻓区间，满足区间内均为1）的贡献(⻓度*(⻓度-1)/2)。</a:t>
            </a:r>
            <a:endParaRPr lang="zh-CN" altLang="en-US" dirty="0"/>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当x与某个询问的x相同时，处理这个询问，对于在这个询问前被修改过的位置，需要将0变为1，处理完这个询问后撤销操作；另外还需要将位置暂时设为0，在询问结束后恢复。为支持上述操作，对每个由1组成的段，在段的两端记录这个段的另一端的位置，在将0变成1时可以</a:t>
            </a:r>
            <a:r>
              <a:rPr lang="en-US" altLang="zh-CN" dirty="0">
                <a:sym typeface="+mn-ea"/>
              </a:rPr>
              <a:t>O( 1 )</a:t>
            </a:r>
            <a:r>
              <a:rPr lang="zh-CN" altLang="en-US" dirty="0">
                <a:sym typeface="+mn-ea"/>
              </a:rPr>
              <a:t>维护段的变化情况。</a:t>
            </a:r>
            <a:endParaRPr lang="zh-CN" altLang="en-US" dirty="0"/>
          </a:p>
          <a:p>
            <a:endParaRPr lang="zh-CN" altLang="en-US" dirty="0"/>
          </a:p>
          <a:p>
            <a:endParaRPr lang="zh-CN" altLang="en-US" dirty="0"/>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7500"/>
          </a:bodyPr>
          <a:lstStyle/>
          <a:p>
            <a:r>
              <a:rPr lang="zh-CN" altLang="en-US">
                <a:sym typeface="+mn-ea"/>
              </a:rPr>
              <a:t>使用分块实现</a:t>
            </a:r>
            <a:r>
              <a:rPr lang="en-US" altLang="zh-CN">
                <a:sym typeface="+mn-ea"/>
              </a:rPr>
              <a:t>O( 1 )</a:t>
            </a:r>
            <a:r>
              <a:rPr lang="zh-CN" altLang="en-US">
                <a:sym typeface="+mn-ea"/>
              </a:rPr>
              <a:t>单点加</a:t>
            </a:r>
            <a:r>
              <a:rPr lang="en-US" altLang="zh-CN">
                <a:sym typeface="+mn-ea"/>
              </a:rPr>
              <a:t>O( sqrtn )</a:t>
            </a:r>
            <a:r>
              <a:rPr lang="zh-CN" altLang="en-US">
                <a:sym typeface="+mn-ea"/>
              </a:rPr>
              <a:t>查询区间和，将每个段的贡献记录在段的左端点上，在段发生改变时动态维护。为了支持将位置暂时设为0（此时需要知道这个位置当前是否为0，若非0还需要知道这个位置所在的段的左右端点），还需要支持</a:t>
            </a:r>
            <a:r>
              <a:rPr lang="en-US" altLang="zh-CN">
                <a:sym typeface="+mn-ea"/>
              </a:rPr>
              <a:t>O( sqrtn )</a:t>
            </a:r>
            <a:r>
              <a:rPr lang="zh-CN" altLang="en-US">
                <a:sym typeface="+mn-ea"/>
              </a:rPr>
              <a:t>查询一个位置左边的第一个左端点，并在段发生改变时</a:t>
            </a:r>
            <a:r>
              <a:rPr lang="en-US" altLang="zh-CN">
                <a:sym typeface="+mn-ea"/>
              </a:rPr>
              <a:t>O( 1 )</a:t>
            </a:r>
            <a:r>
              <a:rPr lang="zh-CN" altLang="en-US">
                <a:sym typeface="+mn-ea"/>
              </a:rPr>
              <a:t>更新一个位置是否是某个段的左端点，这同样可以使用分块实现。</a:t>
            </a:r>
            <a:endParaRPr lang="zh-CN" altLang="en-US">
              <a:sym typeface="+mn-ea"/>
            </a:endParaRPr>
          </a:p>
          <a:p>
            <a:r>
              <a:rPr lang="zh-CN" altLang="en-US">
                <a:sym typeface="+mn-ea"/>
              </a:rPr>
              <a:t>综上所述，可以在</a:t>
            </a:r>
            <a:r>
              <a:rPr lang="en-US" altLang="zh-CN">
                <a:sym typeface="+mn-ea"/>
              </a:rPr>
              <a:t>O( n )</a:t>
            </a:r>
            <a:r>
              <a:rPr lang="zh-CN" altLang="en-US">
                <a:sym typeface="+mn-ea"/>
              </a:rPr>
              <a:t>时间内处理</a:t>
            </a:r>
            <a:r>
              <a:rPr lang="en-US" altLang="zh-CN">
                <a:sym typeface="+mn-ea"/>
              </a:rPr>
              <a:t>O( sqrtn )</a:t>
            </a:r>
            <a:r>
              <a:rPr lang="zh-CN" altLang="en-US">
                <a:sym typeface="+mn-ea"/>
              </a:rPr>
              <a:t>个操作，总的时间复杂度为</a:t>
            </a:r>
            <a:r>
              <a:rPr lang="en-US" altLang="zh-CN">
                <a:sym typeface="+mn-ea"/>
              </a:rPr>
              <a:t>O( (n + m)sqrtn )</a:t>
            </a:r>
            <a:r>
              <a:rPr lang="zh-CN" altLang="en-US">
                <a:sym typeface="+mn-ea"/>
              </a:rPr>
              <a:t>。</a:t>
            </a:r>
            <a:endParaRPr lang="zh-CN" altLang="en-US">
              <a:sym typeface="+mn-ea"/>
            </a:endParaRPr>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第十一分块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第十二分块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 Happy Sugar Life</a:t>
            </a:r>
            <a:endParaRPr lang="en-US" altLang="zh-CN" dirty="0"/>
          </a:p>
        </p:txBody>
      </p:sp>
      <p:sp>
        <p:nvSpPr>
          <p:cNvPr id="3" name="内容占位符 2"/>
          <p:cNvSpPr>
            <a:spLocks noGrp="1"/>
          </p:cNvSpPr>
          <p:nvPr>
            <p:ph idx="1"/>
          </p:nvPr>
        </p:nvSpPr>
        <p:spPr/>
        <p:txBody>
          <a:bodyPr/>
          <a:lstStyle/>
          <a:p>
            <a:r>
              <a:rPr lang="zh-CN" altLang="en-US" dirty="0">
                <a:sym typeface="+mn-ea"/>
              </a:rPr>
              <a:t>第十三分块</a:t>
            </a:r>
            <a:endParaRPr lang="en-US" altLang="zh-CN" dirty="0">
              <a:sym typeface="+mn-ea"/>
            </a:endParaRPr>
          </a:p>
          <a:p>
            <a:r>
              <a:rPr lang="en-US" altLang="zh-CN" dirty="0">
                <a:sym typeface="+mn-ea"/>
              </a:rPr>
              <a:t>NOI2020D1T3</a:t>
            </a:r>
            <a:endParaRPr lang="en-US" altLang="zh-CN" dirty="0">
              <a:sym typeface="+mn-ea"/>
            </a:endParaRPr>
          </a:p>
          <a:p>
            <a:endParaRPr lang="en-US" altLang="zh-CN" dirty="0">
              <a:sym typeface="+mn-ea"/>
            </a:endParaRPr>
          </a:p>
          <a:p>
            <a:endParaRPr lang="zh-CN" altLang="en-US" dirty="0">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977436"/>
            <a:ext cx="7296150" cy="1171575"/>
          </a:xfrm>
          <a:prstGeom prst="rect">
            <a:avLst/>
          </a:prstGeom>
        </p:spPr>
      </p:pic>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 Happy Sugar Life</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a:p>
            <a:endParaRPr lang="zh-CN" altLang="en-US" dirty="0"/>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我们对原点集建立一棵树套树</a:t>
            </a:r>
            <a:endParaRPr lang="en-US" altLang="zh-CN" dirty="0"/>
          </a:p>
          <a:p>
            <a:r>
              <a:rPr lang="zh-CN" altLang="en-US" dirty="0"/>
              <a:t>树套树是一个</a:t>
            </a:r>
            <a:r>
              <a:rPr lang="en-US" altLang="zh-CN" dirty="0"/>
              <a:t>DAG</a:t>
            </a:r>
            <a:r>
              <a:rPr lang="zh-CN" altLang="en-US" dirty="0"/>
              <a:t>，共</a:t>
            </a:r>
            <a:r>
              <a:rPr lang="en-US" altLang="zh-CN" dirty="0"/>
              <a:t>O(nlog^2n)</a:t>
            </a:r>
            <a:r>
              <a:rPr lang="zh-CN" altLang="en-US" dirty="0"/>
              <a:t>个节点</a:t>
            </a:r>
            <a:endParaRPr lang="en-US" altLang="zh-CN" dirty="0"/>
          </a:p>
          <a:p>
            <a:r>
              <a:rPr lang="zh-CN" altLang="en-US" dirty="0"/>
              <a:t>先考虑如何维护树套树的</a:t>
            </a:r>
            <a:endParaRPr lang="en-US" altLang="zh-CN" dirty="0"/>
          </a:p>
          <a:p>
            <a:r>
              <a:rPr lang="zh-CN" altLang="en-US" dirty="0"/>
              <a:t>每个节点的答案</a:t>
            </a:r>
            <a:endParaRPr lang="en-US" altLang="zh-CN" dirty="0"/>
          </a:p>
          <a:p>
            <a:r>
              <a:rPr lang="zh-CN" altLang="en-US" dirty="0"/>
              <a:t>这里</a:t>
            </a:r>
            <a:r>
              <a:rPr lang="en-US" altLang="zh-CN" dirty="0" err="1"/>
              <a:t>ans</a:t>
            </a:r>
            <a:r>
              <a:rPr lang="en-US" altLang="zh-CN" dirty="0"/>
              <a:t>(B),</a:t>
            </a:r>
            <a:r>
              <a:rPr lang="en-US" altLang="zh-CN" dirty="0" err="1"/>
              <a:t>ans</a:t>
            </a:r>
            <a:r>
              <a:rPr lang="en-US" altLang="zh-CN" dirty="0"/>
              <a:t>(C),</a:t>
            </a:r>
            <a:r>
              <a:rPr lang="en-US" altLang="zh-CN" dirty="0" err="1"/>
              <a:t>ans</a:t>
            </a:r>
            <a:r>
              <a:rPr lang="en-US" altLang="zh-CN" dirty="0"/>
              <a:t>(D),</a:t>
            </a:r>
            <a:r>
              <a:rPr lang="en-US" altLang="zh-CN" dirty="0" err="1"/>
              <a:t>ans</a:t>
            </a:r>
            <a:r>
              <a:rPr lang="en-US" altLang="zh-CN" dirty="0"/>
              <a:t>(E)</a:t>
            </a:r>
            <a:r>
              <a:rPr lang="zh-CN" altLang="en-US" dirty="0"/>
              <a:t>即为</a:t>
            </a:r>
            <a:endParaRPr lang="en-US" altLang="zh-CN" dirty="0"/>
          </a:p>
          <a:p>
            <a:r>
              <a:rPr lang="zh-CN" altLang="en-US" dirty="0"/>
              <a:t>树套树上节点的区间顺序对</a:t>
            </a:r>
            <a:endParaRPr lang="en-US" altLang="zh-CN" dirty="0"/>
          </a:p>
          <a:p>
            <a:r>
              <a:rPr lang="zh-CN" altLang="en-US" dirty="0"/>
              <a:t>本题可以分治的重点在于</a:t>
            </a:r>
            <a:r>
              <a:rPr lang="en-US" altLang="zh-CN" dirty="0"/>
              <a:t>F</a:t>
            </a:r>
            <a:r>
              <a:rPr lang="zh-CN" altLang="en-US" dirty="0"/>
              <a:t>与</a:t>
            </a:r>
            <a:r>
              <a:rPr lang="en-US" altLang="zh-CN" dirty="0"/>
              <a:t>I</a:t>
            </a:r>
            <a:r>
              <a:rPr lang="zh-CN" altLang="en-US" dirty="0"/>
              <a:t>的贡献</a:t>
            </a:r>
            <a:endParaRPr lang="en-US" altLang="zh-CN" dirty="0"/>
          </a:p>
          <a:p>
            <a:r>
              <a:rPr lang="zh-CN" altLang="en-US" dirty="0"/>
              <a:t>是平凡的</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6872141" y="2718771"/>
            <a:ext cx="5319860" cy="4139230"/>
          </a:xfrm>
          <a:prstGeom prst="rect">
            <a:avLst/>
          </a:prstGeom>
        </p:spPr>
      </p:pic>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每次查询先将其所对应的</a:t>
            </a:r>
            <a:r>
              <a:rPr lang="en-US" altLang="zh-CN" dirty="0"/>
              <a:t>O( log^2n )</a:t>
            </a:r>
            <a:r>
              <a:rPr lang="zh-CN" altLang="en-US" dirty="0"/>
              <a:t>个树套树节点提取出来</a:t>
            </a:r>
            <a:endParaRPr lang="en-US" altLang="zh-CN" dirty="0"/>
          </a:p>
          <a:p>
            <a:r>
              <a:rPr lang="zh-CN" altLang="en-US" dirty="0"/>
              <a:t>然后考虑在上面做类似的容斥</a:t>
            </a:r>
            <a:endParaRPr lang="zh-CN" altLang="en-US" dirty="0"/>
          </a:p>
        </p:txBody>
      </p:sp>
      <p:pic>
        <p:nvPicPr>
          <p:cNvPr id="5" name="图片 4"/>
          <p:cNvPicPr>
            <a:picLocks noChangeAspect="1"/>
          </p:cNvPicPr>
          <p:nvPr/>
        </p:nvPicPr>
        <p:blipFill>
          <a:blip r:embed="rId1"/>
          <a:stretch>
            <a:fillRect/>
          </a:stretch>
        </p:blipFill>
        <p:spPr>
          <a:xfrm>
            <a:off x="838200" y="2824956"/>
            <a:ext cx="2714625" cy="2352675"/>
          </a:xfrm>
          <a:prstGeom prst="rect">
            <a:avLst/>
          </a:prstGeom>
        </p:spPr>
      </p:pic>
      <p:pic>
        <p:nvPicPr>
          <p:cNvPr id="7" name="图片 6"/>
          <p:cNvPicPr>
            <a:picLocks noChangeAspect="1"/>
          </p:cNvPicPr>
          <p:nvPr/>
        </p:nvPicPr>
        <p:blipFill>
          <a:blip r:embed="rId2"/>
          <a:stretch>
            <a:fillRect/>
          </a:stretch>
        </p:blipFill>
        <p:spPr>
          <a:xfrm>
            <a:off x="4043558" y="3155942"/>
            <a:ext cx="7724775" cy="3162300"/>
          </a:xfrm>
          <a:prstGeom prst="rect">
            <a:avLst/>
          </a:prstGeom>
        </p:spPr>
      </p:pic>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于是我们通过一个对平面的分治成功将问题转换为了很多次区间逆序对</a:t>
            </a:r>
            <a:endParaRPr lang="en-US" altLang="zh-CN" dirty="0"/>
          </a:p>
          <a:p>
            <a:r>
              <a:rPr lang="zh-CN" altLang="en-US" dirty="0"/>
              <a:t>可以发现询问的不均并不会导致总复杂度变差，时间复杂度：</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738270" y="3429000"/>
            <a:ext cx="10715460" cy="282098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可能存在</a:t>
            </a:r>
            <a:r>
              <a:rPr lang="en-US" altLang="zh-CN" dirty="0"/>
              <a:t>polylog</a:t>
            </a:r>
            <a:r>
              <a:rPr lang="zh-CN" altLang="en-US"/>
              <a:t>做法，但我想了想不会，这里</a:t>
            </a:r>
            <a:r>
              <a:rPr lang="zh-CN" altLang="en-US" dirty="0"/>
              <a:t>只是通过此题介绍一下分块</a:t>
            </a:r>
            <a:endParaRPr lang="zh-CN" altLang="en-US" dirty="0"/>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区间逆序对可以做到</a:t>
            </a:r>
            <a:r>
              <a:rPr lang="en-US" altLang="zh-CN" dirty="0"/>
              <a:t>O(n^(2ω/(ω+1)))</a:t>
            </a:r>
            <a:r>
              <a:rPr lang="zh-CN" altLang="en-US" dirty="0"/>
              <a:t>！</a:t>
            </a:r>
            <a:r>
              <a:rPr lang="en-US" altLang="zh-CN" dirty="0" err="1"/>
              <a:t>QωQ</a:t>
            </a:r>
            <a:endParaRPr lang="en-US" altLang="zh-CN" dirty="0"/>
          </a:p>
          <a:p>
            <a:r>
              <a:rPr lang="zh-CN" altLang="en-US" dirty="0"/>
              <a:t>带入目前最优的</a:t>
            </a:r>
            <a:r>
              <a:rPr lang="en-US" altLang="zh-CN" dirty="0"/>
              <a:t>ω=2.373</a:t>
            </a:r>
            <a:r>
              <a:rPr lang="zh-CN" altLang="en-US" dirty="0"/>
              <a:t>得</a:t>
            </a:r>
            <a:r>
              <a:rPr lang="en-US" altLang="zh-CN" dirty="0"/>
              <a:t>n^1.41</a:t>
            </a:r>
            <a:endParaRPr lang="en-US" altLang="zh-CN" dirty="0"/>
          </a:p>
          <a:p>
            <a:endParaRPr lang="en-US" altLang="zh-CN" dirty="0"/>
          </a:p>
          <a:p>
            <a:r>
              <a:rPr lang="zh-CN" altLang="en-US" dirty="0"/>
              <a:t>存在对二维平面分块的方法，如果不使用快速矩阵乘法，这样的方法不比我们的分治套分块差</a:t>
            </a:r>
            <a:endParaRPr lang="en-US" altLang="zh-CN" dirty="0"/>
          </a:p>
          <a:p>
            <a:r>
              <a:rPr lang="zh-CN" altLang="en-US" dirty="0"/>
              <a:t>于是我后面出的一道题</a:t>
            </a:r>
            <a:r>
              <a:rPr lang="en-US" altLang="zh-CN" dirty="0"/>
              <a:t>”TB5”</a:t>
            </a:r>
            <a:r>
              <a:rPr lang="zh-CN" altLang="en-US" dirty="0"/>
              <a:t>精心设计让任何二维平面分块都不可能将其解决</a:t>
            </a:r>
            <a:endParaRPr lang="en-US" altLang="zh-CN" dirty="0"/>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第十四分块</a:t>
            </a:r>
            <a:endParaRPr lang="en-US" altLang="zh-CN" dirty="0"/>
          </a:p>
          <a:p>
            <a:endParaRPr lang="en-US" altLang="zh-CN" dirty="0"/>
          </a:p>
          <a:p>
            <a:r>
              <a:rPr lang="zh-CN" altLang="en-US" dirty="0"/>
              <a:t>序列，</a:t>
            </a:r>
            <a:r>
              <a:rPr lang="zh-CN" altLang="en-US" dirty="0">
                <a:solidFill>
                  <a:srgbClr val="FF0000"/>
                </a:solidFill>
              </a:rPr>
              <a:t>值域和</a:t>
            </a:r>
            <a:r>
              <a:rPr lang="en-US" altLang="zh-CN" dirty="0">
                <a:solidFill>
                  <a:srgbClr val="FF0000"/>
                </a:solidFill>
              </a:rPr>
              <a:t>n</a:t>
            </a:r>
            <a:r>
              <a:rPr lang="zh-CN" altLang="en-US" dirty="0">
                <a:solidFill>
                  <a:srgbClr val="FF0000"/>
                </a:solidFill>
              </a:rPr>
              <a:t>同阶</a:t>
            </a:r>
            <a:endParaRPr lang="en-US" altLang="zh-CN" dirty="0">
              <a:solidFill>
                <a:srgbClr val="FF0000"/>
              </a:solidFill>
            </a:endParaRPr>
          </a:p>
          <a:p>
            <a:r>
              <a:rPr lang="zh-CN" altLang="en-US" dirty="0"/>
              <a:t>每次给出一个区间</a:t>
            </a:r>
            <a:r>
              <a:rPr lang="en-US" altLang="zh-CN" dirty="0"/>
              <a:t>[</a:t>
            </a:r>
            <a:r>
              <a:rPr lang="en-US" altLang="zh-CN" dirty="0" err="1"/>
              <a:t>l,r</a:t>
            </a:r>
            <a:r>
              <a:rPr lang="en-US" altLang="zh-CN" dirty="0"/>
              <a:t>]</a:t>
            </a:r>
            <a:r>
              <a:rPr lang="zh-CN" altLang="en-US" dirty="0"/>
              <a:t>，查询存在多少二元组</a:t>
            </a:r>
            <a:r>
              <a:rPr lang="en-US" altLang="zh-CN" dirty="0"/>
              <a:t>(</a:t>
            </a:r>
            <a:r>
              <a:rPr lang="en-US" altLang="zh-CN" dirty="0" err="1"/>
              <a:t>i,j</a:t>
            </a:r>
            <a:r>
              <a:rPr lang="en-US" altLang="zh-CN" dirty="0"/>
              <a:t>)</a:t>
            </a:r>
            <a:r>
              <a:rPr lang="zh-CN" altLang="en-US" dirty="0"/>
              <a:t>满足</a:t>
            </a:r>
            <a:r>
              <a:rPr lang="en-US" altLang="zh-CN" dirty="0"/>
              <a:t>l &lt;= </a:t>
            </a:r>
            <a:r>
              <a:rPr lang="en-US" altLang="zh-CN" dirty="0" err="1"/>
              <a:t>i</a:t>
            </a:r>
            <a:r>
              <a:rPr lang="en-US" altLang="zh-CN" dirty="0"/>
              <a:t> , j &lt;= r</a:t>
            </a:r>
            <a:r>
              <a:rPr lang="zh-CN" altLang="en-US" dirty="0"/>
              <a:t>，且</a:t>
            </a:r>
            <a:r>
              <a:rPr lang="en-US" altLang="zh-CN" dirty="0" err="1"/>
              <a:t>ai</a:t>
            </a:r>
            <a:r>
              <a:rPr lang="zh-CN" altLang="en-US" dirty="0"/>
              <a:t>是</a:t>
            </a:r>
            <a:r>
              <a:rPr lang="en-US" altLang="zh-CN" dirty="0" err="1"/>
              <a:t>aj</a:t>
            </a:r>
            <a:r>
              <a:rPr lang="zh-CN" altLang="en-US" dirty="0"/>
              <a:t>倍数</a:t>
            </a:r>
            <a:endParaRPr lang="zh-CN" altLang="en-US" dirty="0"/>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zh-CN" altLang="en-US" dirty="0"/>
          </a:p>
          <a:p>
            <a:endParaRPr lang="zh-CN" altLang="en-US" dirty="0"/>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我们考虑莫队维护，不失一般性这里只讨论莫队的四种拓展方向里面的一种</a:t>
            </a:r>
            <a:endParaRPr lang="zh-CN" altLang="en-US" dirty="0"/>
          </a:p>
          <a:p>
            <a:r>
              <a:rPr lang="zh-CN" altLang="en-US" dirty="0"/>
              <a:t>每次把区间</a:t>
            </a:r>
            <a:r>
              <a:rPr lang="en-US" altLang="zh-CN" dirty="0"/>
              <a:t>[</a:t>
            </a:r>
            <a:r>
              <a:rPr lang="en-US" altLang="zh-CN" dirty="0" err="1"/>
              <a:t>l,r</a:t>
            </a:r>
            <a:r>
              <a:rPr lang="en-US" altLang="zh-CN" dirty="0"/>
              <a:t>]</a:t>
            </a:r>
            <a:r>
              <a:rPr lang="zh-CN" altLang="en-US" dirty="0"/>
              <a:t>拓展到</a:t>
            </a:r>
            <a:r>
              <a:rPr lang="en-US" altLang="zh-CN" dirty="0"/>
              <a:t>[l,r+1]</a:t>
            </a:r>
            <a:r>
              <a:rPr lang="zh-CN" altLang="en-US" dirty="0"/>
              <a:t>的时候需要维护</a:t>
            </a:r>
            <a:r>
              <a:rPr lang="en-US" altLang="zh-CN" dirty="0"/>
              <a:t>a[r+1]</a:t>
            </a:r>
            <a:r>
              <a:rPr lang="zh-CN" altLang="en-US" dirty="0"/>
              <a:t>和</a:t>
            </a:r>
            <a:r>
              <a:rPr lang="en-US" altLang="zh-CN" dirty="0"/>
              <a:t>[</a:t>
            </a:r>
            <a:r>
              <a:rPr lang="en-US" altLang="zh-CN" dirty="0" err="1"/>
              <a:t>l,r</a:t>
            </a:r>
            <a:r>
              <a:rPr lang="en-US" altLang="zh-CN" dirty="0"/>
              <a:t>]</a:t>
            </a:r>
            <a:r>
              <a:rPr lang="zh-CN" altLang="en-US" dirty="0"/>
              <a:t>这段区间的贡献</a:t>
            </a:r>
            <a:endParaRPr lang="zh-CN" altLang="en-US" dirty="0"/>
          </a:p>
          <a:p>
            <a:r>
              <a:rPr lang="zh-CN" altLang="en-US" dirty="0"/>
              <a:t>这里利用莫队二次离线的</a:t>
            </a:r>
            <a:r>
              <a:rPr lang="en-US" altLang="zh-CN" dirty="0"/>
              <a:t>trick</a:t>
            </a:r>
            <a:r>
              <a:rPr lang="zh-CN" altLang="en-US" dirty="0"/>
              <a:t>：</a:t>
            </a:r>
            <a:endParaRPr lang="zh-CN" altLang="en-US" dirty="0"/>
          </a:p>
          <a:p>
            <a:r>
              <a:rPr lang="zh-CN" altLang="en-US" dirty="0"/>
              <a:t>莫队就可以抽象为</a:t>
            </a:r>
            <a:r>
              <a:rPr lang="en-US" altLang="zh-CN" dirty="0" err="1"/>
              <a:t>nsqrtm</a:t>
            </a:r>
            <a:r>
              <a:rPr lang="zh-CN" altLang="en-US" dirty="0"/>
              <a:t>次转移，每次查询</a:t>
            </a:r>
            <a:r>
              <a:rPr lang="zh-CN" altLang="en-US" dirty="0">
                <a:sym typeface="+mn-ea"/>
              </a:rPr>
              <a:t>一</a:t>
            </a:r>
            <a:r>
              <a:rPr lang="zh-CN" altLang="en-US" dirty="0"/>
              <a:t>个序列中的位置对一个区间的贡献</a:t>
            </a:r>
            <a:endParaRPr lang="zh-CN" altLang="en-US" dirty="0"/>
          </a:p>
          <a:p>
            <a:r>
              <a:rPr lang="zh-CN" altLang="en-US" dirty="0"/>
              <a:t>这个贡献是可以差分的， 也就是说把每次转移的</a:t>
            </a:r>
            <a:r>
              <a:rPr lang="en-US" altLang="zh-CN" dirty="0"/>
              <a:t>a[r+1]</a:t>
            </a:r>
            <a:r>
              <a:rPr lang="zh-CN" altLang="en-US" dirty="0"/>
              <a:t>对区间</a:t>
            </a:r>
            <a:r>
              <a:rPr lang="en-US" altLang="zh-CN" dirty="0"/>
              <a:t>[</a:t>
            </a:r>
            <a:r>
              <a:rPr lang="en-US" altLang="zh-CN" dirty="0" err="1"/>
              <a:t>l,r</a:t>
            </a:r>
            <a:r>
              <a:rPr lang="en-US" altLang="zh-CN" dirty="0"/>
              <a:t>]</a:t>
            </a:r>
            <a:r>
              <a:rPr lang="zh-CN" altLang="en-US" dirty="0"/>
              <a:t>的贡献差分为</a:t>
            </a:r>
            <a:r>
              <a:rPr lang="en-US" altLang="zh-CN" dirty="0"/>
              <a:t>a[r+1]</a:t>
            </a:r>
            <a:r>
              <a:rPr lang="zh-CN" altLang="en-US" dirty="0"/>
              <a:t>对前缀</a:t>
            </a:r>
            <a:r>
              <a:rPr lang="en-US" altLang="zh-CN" dirty="0"/>
              <a:t>[1,r]</a:t>
            </a:r>
            <a:r>
              <a:rPr lang="zh-CN" altLang="en-US" dirty="0"/>
              <a:t>的贡献减去对前缀</a:t>
            </a:r>
            <a:r>
              <a:rPr lang="en-US" altLang="zh-CN" dirty="0"/>
              <a:t>[1,l-1]</a:t>
            </a:r>
            <a:r>
              <a:rPr lang="zh-CN" altLang="en-US" dirty="0"/>
              <a:t>的贡献</a:t>
            </a:r>
            <a:endParaRPr lang="zh-CN" altLang="en-US" dirty="0"/>
          </a:p>
          <a:p>
            <a:endParaRPr lang="zh-CN" altLang="en-US" dirty="0"/>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然后通过这个差分我们可以发现，我们把</a:t>
            </a:r>
            <a:r>
              <a:rPr lang="en-US" altLang="zh-CN" dirty="0">
                <a:sym typeface="+mn-ea"/>
              </a:rPr>
              <a:t>O( </a:t>
            </a:r>
            <a:r>
              <a:rPr lang="en-US" altLang="zh-CN" dirty="0" err="1">
                <a:sym typeface="+mn-ea"/>
              </a:rPr>
              <a:t>nsqrtm</a:t>
            </a:r>
            <a:r>
              <a:rPr lang="en-US" altLang="zh-CN" dirty="0">
                <a:sym typeface="+mn-ea"/>
              </a:rPr>
              <a:t> )</a:t>
            </a:r>
            <a:r>
              <a:rPr lang="zh-CN" altLang="en-US" dirty="0">
                <a:sym typeface="+mn-ea"/>
              </a:rPr>
              <a:t>次的修改降低到了</a:t>
            </a:r>
            <a:r>
              <a:rPr lang="en-US" altLang="zh-CN" dirty="0">
                <a:sym typeface="+mn-ea"/>
              </a:rPr>
              <a:t>O( n )</a:t>
            </a:r>
            <a:r>
              <a:rPr lang="zh-CN" altLang="en-US" dirty="0">
                <a:sym typeface="+mn-ea"/>
              </a:rPr>
              <a:t>次修改,因为前缀只会拓展</a:t>
            </a:r>
            <a:r>
              <a:rPr lang="en-US" altLang="zh-CN" dirty="0">
                <a:sym typeface="+mn-ea"/>
              </a:rPr>
              <a:t>O( n )</a:t>
            </a:r>
            <a:r>
              <a:rPr lang="zh-CN" altLang="en-US" dirty="0">
                <a:sym typeface="+mn-ea"/>
              </a:rPr>
              <a:t>次</a:t>
            </a:r>
            <a:endParaRPr lang="zh-CN" altLang="en-US" dirty="0"/>
          </a:p>
          <a:p>
            <a:r>
              <a:rPr lang="zh-CN" altLang="en-US" dirty="0">
                <a:sym typeface="+mn-ea"/>
              </a:rPr>
              <a:t>于是我们每次可以较高复杂度拓展前缀和，因为插入次数变成了</a:t>
            </a:r>
            <a:r>
              <a:rPr lang="en-US" altLang="zh-CN" dirty="0">
                <a:sym typeface="+mn-ea"/>
              </a:rPr>
              <a:t>O( n )</a:t>
            </a:r>
            <a:r>
              <a:rPr lang="zh-CN" altLang="en-US" dirty="0">
                <a:sym typeface="+mn-ea"/>
              </a:rPr>
              <a:t>次</a:t>
            </a:r>
            <a:endParaRPr lang="zh-CN" altLang="en-US" dirty="0"/>
          </a:p>
          <a:p>
            <a:r>
              <a:rPr lang="zh-CN" altLang="en-US" dirty="0">
                <a:sym typeface="+mn-ea"/>
              </a:rPr>
              <a:t>然后这⾥我们离线莫队的转移的时候可以做到线性空间，因为每次莫队是从一个区间转移到另一个区间：</a:t>
            </a:r>
            <a:endParaRPr lang="zh-CN" altLang="en-US" dirty="0"/>
          </a:p>
          <a:p>
            <a:r>
              <a:rPr lang="zh-CN" altLang="en-US" dirty="0">
                <a:sym typeface="+mn-ea"/>
              </a:rPr>
              <a:t>我们记下pre[i]为i的前缀区间的答案，</a:t>
            </a:r>
            <a:r>
              <a:rPr lang="en-US" altLang="zh-CN" dirty="0" err="1">
                <a:sym typeface="+mn-ea"/>
              </a:rPr>
              <a:t>suf</a:t>
            </a:r>
            <a:r>
              <a:rPr lang="en-US" altLang="zh-CN" dirty="0">
                <a:sym typeface="+mn-ea"/>
              </a:rPr>
              <a:t>[</a:t>
            </a:r>
            <a:r>
              <a:rPr lang="en-US" altLang="zh-CN" dirty="0" err="1">
                <a:sym typeface="+mn-ea"/>
              </a:rPr>
              <a:t>i</a:t>
            </a:r>
            <a:r>
              <a:rPr lang="en-US" altLang="zh-CN" dirty="0">
                <a:sym typeface="+mn-ea"/>
              </a:rPr>
              <a:t>]</a:t>
            </a:r>
            <a:r>
              <a:rPr lang="zh-CN" altLang="en-US" dirty="0">
                <a:sym typeface="+mn-ea"/>
              </a:rPr>
              <a:t>为i的后缀区间的答案</a:t>
            </a:r>
            <a:endParaRPr lang="zh-CN" altLang="en-US" dirty="0"/>
          </a:p>
          <a:p>
            <a:endParaRPr lang="zh-CN" altLang="en-US" dirty="0"/>
          </a:p>
          <a:p>
            <a:endParaRPr lang="zh-CN" altLang="en-US" dirty="0"/>
          </a:p>
        </p:txBody>
      </p:sp>
      <p:sp>
        <p:nvSpPr>
          <p:cNvPr id="4" name="文本框 3"/>
          <p:cNvSpPr txBox="1"/>
          <p:nvPr/>
        </p:nvSpPr>
        <p:spPr>
          <a:xfrm>
            <a:off x="527685" y="116649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sym typeface="+mn-ea"/>
              </a:rPr>
              <a:t>不失一般性，只考虑把区间</a:t>
            </a:r>
            <a:r>
              <a:rPr lang="en-US" altLang="zh-CN">
                <a:sym typeface="+mn-ea"/>
              </a:rPr>
              <a:t>[l1,r1]</a:t>
            </a:r>
            <a:r>
              <a:rPr lang="zh-CN" altLang="en-US">
                <a:sym typeface="+mn-ea"/>
              </a:rPr>
              <a:t>拓展到区间</a:t>
            </a:r>
            <a:r>
              <a:rPr lang="en-US" altLang="zh-CN">
                <a:sym typeface="+mn-ea"/>
              </a:rPr>
              <a:t>[l1,r2]</a:t>
            </a:r>
            <a:r>
              <a:rPr lang="zh-CN" altLang="en-US">
                <a:sym typeface="+mn-ea"/>
              </a:rPr>
              <a:t>:</a:t>
            </a:r>
            <a:endParaRPr lang="zh-CN" altLang="en-US"/>
          </a:p>
          <a:p>
            <a:r>
              <a:rPr lang="en-US" altLang="zh-CN">
                <a:sym typeface="+mn-ea"/>
              </a:rPr>
              <a:t>[l1,r1]</a:t>
            </a:r>
            <a:r>
              <a:rPr lang="zh-CN" altLang="en-US">
                <a:sym typeface="+mn-ea"/>
              </a:rPr>
              <a:t>区间的答案为红色部分的贡献，</a:t>
            </a:r>
            <a:r>
              <a:rPr lang="en-US" altLang="zh-CN">
                <a:sym typeface="+mn-ea"/>
              </a:rPr>
              <a:t>[l1,r2]</a:t>
            </a:r>
            <a:r>
              <a:rPr lang="zh-CN" altLang="en-US">
                <a:sym typeface="+mn-ea"/>
              </a:rPr>
              <a:t>区间的答案为红色部分加上绿色部分的贡献，</a:t>
            </a:r>
            <a:r>
              <a:rPr lang="en-US" altLang="zh-CN">
                <a:sym typeface="+mn-ea"/>
              </a:rPr>
              <a:t>r2</a:t>
            </a:r>
            <a:r>
              <a:rPr lang="zh-CN" altLang="en-US">
                <a:sym typeface="+mn-ea"/>
              </a:rPr>
              <a:t>的前缀贡献为所有的贡献，</a:t>
            </a:r>
            <a:r>
              <a:rPr lang="en-US" altLang="zh-CN">
                <a:sym typeface="+mn-ea"/>
              </a:rPr>
              <a:t>r1</a:t>
            </a:r>
            <a:r>
              <a:rPr lang="zh-CN" altLang="en-US">
                <a:sym typeface="+mn-ea"/>
              </a:rPr>
              <a:t>的前缀贡献为红色的贡献与前两个蓝色的贡献</a:t>
            </a:r>
            <a:endParaRPr lang="zh-CN" altLang="en-US"/>
          </a:p>
          <a:p>
            <a:r>
              <a:rPr lang="zh-CN" altLang="en-US">
                <a:sym typeface="+mn-ea"/>
              </a:rPr>
              <a:t>于是我们可以把绿色的贡献，也就是两次询问的差量差分为</a:t>
            </a:r>
            <a:r>
              <a:rPr lang="en-US" altLang="zh-CN">
                <a:sym typeface="+mn-ea"/>
              </a:rPr>
              <a:t>pre[r2]-pre[r1]-{[1,l1-1]</a:t>
            </a:r>
            <a:r>
              <a:rPr lang="zh-CN" altLang="en-US">
                <a:sym typeface="+mn-ea"/>
              </a:rPr>
              <a:t>对</a:t>
            </a:r>
            <a:r>
              <a:rPr lang="en-US" altLang="zh-CN">
                <a:sym typeface="+mn-ea"/>
              </a:rPr>
              <a:t>[r1+1,r2]</a:t>
            </a:r>
            <a:r>
              <a:rPr lang="zh-CN" altLang="en-US">
                <a:sym typeface="+mn-ea"/>
              </a:rPr>
              <a:t>的贡献</a:t>
            </a:r>
            <a:r>
              <a:rPr lang="en-US" altLang="zh-CN">
                <a:sym typeface="+mn-ea"/>
              </a:rPr>
              <a:t>}</a:t>
            </a:r>
            <a:endParaRPr lang="en-US" altLang="zh-CN">
              <a:sym typeface="+mn-ea"/>
            </a:endParaRPr>
          </a:p>
        </p:txBody>
      </p:sp>
      <p:graphicFrame>
        <p:nvGraphicFramePr>
          <p:cNvPr id="4" name="对象 3"/>
          <p:cNvGraphicFramePr/>
          <p:nvPr/>
        </p:nvGraphicFramePr>
        <p:xfrm>
          <a:off x="7341870" y="4032885"/>
          <a:ext cx="3935095" cy="2882265"/>
        </p:xfrm>
        <a:graphic>
          <a:graphicData uri="http://schemas.openxmlformats.org/presentationml/2006/ole">
            <mc:AlternateContent xmlns:mc="http://schemas.openxmlformats.org/markup-compatibility/2006">
              <mc:Choice xmlns:v="urn:schemas-microsoft-com:vml" Requires="v">
                <p:oleObj spid="_x0000_s23573" name="" r:id="rId1" imgW="6086475" imgH="4457700" progId="PBrush">
                  <p:embed/>
                </p:oleObj>
              </mc:Choice>
              <mc:Fallback>
                <p:oleObj name="" r:id="rId1" imgW="6086475" imgH="4457700" progId="PBrush">
                  <p:embed/>
                  <p:pic>
                    <p:nvPicPr>
                      <p:cNvPr id="0" name="Picture 1" descr="image4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870" y="4032885"/>
                        <a:ext cx="3935095" cy="2882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sym typeface="+mn-ea"/>
              </a:rPr>
              <a:t>这里每个位置开个</a:t>
            </a:r>
            <a:r>
              <a:rPr lang="en-US" altLang="zh-CN" dirty="0">
                <a:sym typeface="+mn-ea"/>
              </a:rPr>
              <a:t>vector</a:t>
            </a:r>
            <a:r>
              <a:rPr lang="zh-CN" altLang="en-US" dirty="0">
                <a:sym typeface="+mn-ea"/>
              </a:rPr>
              <a:t>存⼀下就可以了，相当于说在</a:t>
            </a:r>
            <a:r>
              <a:rPr lang="en-US" altLang="zh-CN" dirty="0">
                <a:sym typeface="+mn-ea"/>
              </a:rPr>
              <a:t>l1-1</a:t>
            </a:r>
            <a:r>
              <a:rPr lang="zh-CN" altLang="en-US" dirty="0">
                <a:sym typeface="+mn-ea"/>
              </a:rPr>
              <a:t>位置</a:t>
            </a:r>
            <a:r>
              <a:rPr lang="en-US" altLang="zh-CN" dirty="0" err="1">
                <a:sym typeface="+mn-ea"/>
              </a:rPr>
              <a:t>push_back</a:t>
            </a:r>
            <a:r>
              <a:rPr lang="en-US" altLang="zh-CN" dirty="0">
                <a:sym typeface="+mn-ea"/>
              </a:rPr>
              <a:t>( pair &lt; int , int &gt; ( r1 + 1 , r2 ) )</a:t>
            </a:r>
            <a:r>
              <a:rPr lang="zh-CN" altLang="en-US" dirty="0">
                <a:sym typeface="+mn-ea"/>
              </a:rPr>
              <a:t>，然后扫描线扫到的时候直接暴力进行处理就可以了</a:t>
            </a:r>
            <a:endParaRPr lang="zh-CN" altLang="en-US" dirty="0"/>
          </a:p>
          <a:p>
            <a:r>
              <a:rPr lang="zh-CN" altLang="en-US" dirty="0">
                <a:sym typeface="+mn-ea"/>
              </a:rPr>
              <a:t>于是我们达成了</a:t>
            </a:r>
            <a:r>
              <a:rPr lang="en-US" altLang="zh-CN" dirty="0">
                <a:sym typeface="+mn-ea"/>
              </a:rPr>
              <a:t>O( n + m )</a:t>
            </a:r>
            <a:r>
              <a:rPr lang="zh-CN" altLang="en-US" dirty="0">
                <a:sym typeface="+mn-ea"/>
              </a:rPr>
              <a:t>的空间复杂度将莫队给⼆次离线</a:t>
            </a:r>
            <a:endParaRPr lang="zh-CN" altLang="en-US" dirty="0"/>
          </a:p>
          <a:p>
            <a:r>
              <a:rPr lang="zh-CN" altLang="en-US" dirty="0">
                <a:sym typeface="+mn-ea"/>
              </a:rPr>
              <a:t>现在考虑怎么算这个贡献，我们要高效计算区间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对</a:t>
            </a:r>
            <a:r>
              <a:rPr lang="en-US" altLang="zh-CN" dirty="0">
                <a:sym typeface="+mn-ea"/>
              </a:rPr>
              <a:t>x</a:t>
            </a:r>
            <a:r>
              <a:rPr lang="zh-CN" altLang="en-US" dirty="0">
                <a:sym typeface="+mn-ea"/>
              </a:rPr>
              <a:t>的贡献时</a:t>
            </a:r>
            <a:endParaRPr lang="zh-CN" altLang="en-US" dirty="0"/>
          </a:p>
          <a:p>
            <a:r>
              <a:rPr lang="zh-CN" altLang="en-US" dirty="0">
                <a:sym typeface="+mn-ea"/>
              </a:rPr>
              <a:t>先把贡献拆开变成：</a:t>
            </a:r>
            <a:r>
              <a:rPr lang="en-US" altLang="zh-CN" dirty="0">
                <a:sym typeface="+mn-ea"/>
              </a:rPr>
              <a:t>[</a:t>
            </a:r>
            <a:r>
              <a:rPr lang="en-US" altLang="zh-CN" dirty="0" err="1">
                <a:sym typeface="+mn-ea"/>
              </a:rPr>
              <a:t>l,r</a:t>
            </a:r>
            <a:r>
              <a:rPr lang="en-US" altLang="zh-CN" dirty="0">
                <a:sym typeface="+mn-ea"/>
              </a:rPr>
              <a:t>]</a:t>
            </a:r>
            <a:r>
              <a:rPr lang="zh-CN" altLang="en-US" dirty="0">
                <a:sym typeface="+mn-ea"/>
              </a:rPr>
              <a:t>中x的倍数个数，</a:t>
            </a:r>
            <a:r>
              <a:rPr lang="en-US" altLang="zh-CN" dirty="0">
                <a:sym typeface="+mn-ea"/>
              </a:rPr>
              <a:t>[</a:t>
            </a:r>
            <a:r>
              <a:rPr lang="en-US" altLang="zh-CN" dirty="0" err="1">
                <a:sym typeface="+mn-ea"/>
              </a:rPr>
              <a:t>l,r</a:t>
            </a:r>
            <a:r>
              <a:rPr lang="en-US" altLang="zh-CN" dirty="0">
                <a:sym typeface="+mn-ea"/>
              </a:rPr>
              <a:t>]</a:t>
            </a:r>
            <a:r>
              <a:rPr lang="zh-CN" altLang="en-US" dirty="0">
                <a:sym typeface="+mn-ea"/>
              </a:rPr>
              <a:t>中</a:t>
            </a:r>
            <a:r>
              <a:rPr lang="en-US" altLang="zh-CN" dirty="0">
                <a:sym typeface="+mn-ea"/>
              </a:rPr>
              <a:t>x</a:t>
            </a:r>
            <a:r>
              <a:rPr lang="zh-CN" altLang="en-US" dirty="0">
                <a:sym typeface="+mn-ea"/>
              </a:rPr>
              <a:t>的约数个数</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normAutofit/>
          </a:bodyPr>
          <a:lstStyle/>
          <a:p>
            <a:r>
              <a:rPr lang="en-US" altLang="zh-CN">
                <a:sym typeface="+mn-ea"/>
              </a:rPr>
              <a:t>[l,r]</a:t>
            </a:r>
            <a:r>
              <a:rPr lang="zh-CN" altLang="en-US">
                <a:sym typeface="+mn-ea"/>
              </a:rPr>
              <a:t>中</a:t>
            </a:r>
            <a:r>
              <a:rPr lang="en-US" altLang="zh-CN">
                <a:sym typeface="+mn-ea"/>
              </a:rPr>
              <a:t>x</a:t>
            </a:r>
            <a:r>
              <a:rPr lang="zh-CN" altLang="en-US">
                <a:sym typeface="+mn-ea"/>
              </a:rPr>
              <a:t>的倍数个数：每次前缀加入一个数</a:t>
            </a:r>
            <a:r>
              <a:rPr lang="en-US" altLang="zh-CN">
                <a:sym typeface="+mn-ea"/>
              </a:rPr>
              <a:t>a[i]</a:t>
            </a:r>
            <a:r>
              <a:rPr lang="zh-CN" altLang="en-US">
                <a:sym typeface="+mn-ea"/>
              </a:rPr>
              <a:t>的时候，我们把</a:t>
            </a:r>
            <a:r>
              <a:rPr lang="en-US" altLang="zh-CN">
                <a:sym typeface="+mn-ea"/>
              </a:rPr>
              <a:t>a[i]</a:t>
            </a:r>
            <a:r>
              <a:rPr lang="zh-CN" altLang="en-US">
                <a:sym typeface="+mn-ea"/>
              </a:rPr>
              <a:t>的约数位置所对应的数组</a:t>
            </a:r>
            <a:r>
              <a:rPr lang="en-US" altLang="zh-CN">
                <a:sym typeface="+mn-ea"/>
              </a:rPr>
              <a:t>pre1</a:t>
            </a:r>
            <a:r>
              <a:rPr lang="zh-CN" altLang="en-US">
                <a:sym typeface="+mn-ea"/>
              </a:rPr>
              <a:t>的位置都</a:t>
            </a:r>
            <a:r>
              <a:rPr lang="en-US" altLang="zh-CN">
                <a:sym typeface="+mn-ea"/>
              </a:rPr>
              <a:t>++</a:t>
            </a:r>
            <a:r>
              <a:rPr lang="zh-CN" altLang="en-US">
                <a:sym typeface="+mn-ea"/>
              </a:rPr>
              <a:t>然</a:t>
            </a:r>
            <a:endParaRPr lang="zh-CN" altLang="en-US"/>
          </a:p>
          <a:p>
            <a:r>
              <a:rPr lang="zh-CN" altLang="en-US">
                <a:sym typeface="+mn-ea"/>
              </a:rPr>
              <a:t>后查询的时候直接查</a:t>
            </a:r>
            <a:r>
              <a:rPr lang="en-US" altLang="zh-CN">
                <a:sym typeface="+mn-ea"/>
              </a:rPr>
              <a:t>pre1[x]</a:t>
            </a:r>
            <a:r>
              <a:rPr lang="zh-CN" altLang="en-US">
                <a:sym typeface="+mn-ea"/>
              </a:rPr>
              <a:t>即可得到</a:t>
            </a:r>
            <a:r>
              <a:rPr lang="en-US" altLang="zh-CN">
                <a:sym typeface="+mn-ea"/>
              </a:rPr>
              <a:t>x</a:t>
            </a:r>
            <a:r>
              <a:rPr lang="zh-CN" altLang="en-US">
                <a:sym typeface="+mn-ea"/>
              </a:rPr>
              <a:t>倍数个数</a:t>
            </a:r>
            <a:endParaRPr lang="zh-CN" altLang="en-US"/>
          </a:p>
          <a:p>
            <a:r>
              <a:rPr lang="en-US" altLang="zh-CN">
                <a:sym typeface="+mn-ea"/>
              </a:rPr>
              <a:t>[l,r]</a:t>
            </a:r>
            <a:r>
              <a:rPr lang="zh-CN" altLang="en-US">
                <a:sym typeface="+mn-ea"/>
              </a:rPr>
              <a:t>中</a:t>
            </a:r>
            <a:r>
              <a:rPr lang="en-US" altLang="zh-CN">
                <a:sym typeface="+mn-ea"/>
              </a:rPr>
              <a:t>x</a:t>
            </a:r>
            <a:r>
              <a:rPr lang="zh-CN" altLang="en-US">
                <a:sym typeface="+mn-ea"/>
              </a:rPr>
              <a:t>的约数个数：这里考虑对</a:t>
            </a:r>
            <a:r>
              <a:rPr lang="en-US" altLang="zh-CN">
                <a:sym typeface="+mn-ea"/>
              </a:rPr>
              <a:t>x</a:t>
            </a:r>
            <a:r>
              <a:rPr lang="zh-CN" altLang="en-US">
                <a:sym typeface="+mn-ea"/>
              </a:rPr>
              <a:t>的约数进行一次根号分治</a:t>
            </a:r>
            <a:endParaRPr lang="zh-CN" altLang="en-US"/>
          </a:p>
          <a:p>
            <a:endParaRPr lang="zh-CN" altLang="en-US"/>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sym typeface="+mn-ea"/>
              </a:rPr>
              <a:t>对于所有</a:t>
            </a:r>
            <a:r>
              <a:rPr lang="en-US" altLang="zh-CN">
                <a:sym typeface="+mn-ea"/>
              </a:rPr>
              <a:t>x</a:t>
            </a:r>
            <a:r>
              <a:rPr lang="zh-CN" altLang="en-US">
                <a:sym typeface="+mn-ea"/>
              </a:rPr>
              <a:t>⼤于</a:t>
            </a:r>
            <a:r>
              <a:rPr lang="en-US" altLang="zh-CN">
                <a:sym typeface="+mn-ea"/>
              </a:rPr>
              <a:t>sqrtn</a:t>
            </a:r>
            <a:r>
              <a:rPr lang="zh-CN" altLang="en-US">
                <a:sym typeface="+mn-ea"/>
              </a:rPr>
              <a:t>的约数，我们拓展前缀的时候维护，即每次把</a:t>
            </a:r>
            <a:r>
              <a:rPr lang="en-US" altLang="zh-CN">
                <a:sym typeface="+mn-ea"/>
              </a:rPr>
              <a:t>a[i]</a:t>
            </a:r>
            <a:r>
              <a:rPr lang="zh-CN" altLang="en-US">
                <a:sym typeface="+mn-ea"/>
              </a:rPr>
              <a:t>的倍数位置所对应的数组</a:t>
            </a:r>
            <a:r>
              <a:rPr lang="en-US" altLang="zh-CN">
                <a:sym typeface="+mn-ea"/>
              </a:rPr>
              <a:t>pre2</a:t>
            </a:r>
            <a:r>
              <a:rPr lang="zh-CN" altLang="en-US">
                <a:sym typeface="+mn-ea"/>
              </a:rPr>
              <a:t>的位置都</a:t>
            </a:r>
            <a:r>
              <a:rPr lang="en-US" altLang="zh-CN">
                <a:sym typeface="+mn-ea"/>
              </a:rPr>
              <a:t>++</a:t>
            </a:r>
            <a:endParaRPr lang="zh-CN" altLang="en-US"/>
          </a:p>
          <a:p>
            <a:r>
              <a:rPr lang="zh-CN" altLang="en-US">
                <a:sym typeface="+mn-ea"/>
              </a:rPr>
              <a:t>然后查询的时候直接查</a:t>
            </a:r>
            <a:r>
              <a:rPr lang="en-US" altLang="zh-CN">
                <a:sym typeface="+mn-ea"/>
              </a:rPr>
              <a:t>pre2[x]</a:t>
            </a:r>
            <a:r>
              <a:rPr lang="zh-CN" altLang="en-US">
                <a:sym typeface="+mn-ea"/>
              </a:rPr>
              <a:t>即可得到</a:t>
            </a:r>
            <a:r>
              <a:rPr lang="en-US" altLang="zh-CN">
                <a:sym typeface="+mn-ea"/>
              </a:rPr>
              <a:t>x</a:t>
            </a:r>
            <a:r>
              <a:rPr lang="zh-CN" altLang="en-US">
                <a:sym typeface="+mn-ea"/>
              </a:rPr>
              <a:t>大于</a:t>
            </a:r>
            <a:r>
              <a:rPr lang="en-US" altLang="zh-CN">
                <a:sym typeface="+mn-ea"/>
              </a:rPr>
              <a:t>sqrtn</a:t>
            </a:r>
            <a:r>
              <a:rPr lang="zh-CN" altLang="en-US">
                <a:sym typeface="+mn-ea"/>
              </a:rPr>
              <a:t>的约数个数</a:t>
            </a:r>
            <a:endParaRPr lang="zh-CN" altLang="en-US"/>
          </a:p>
          <a:p>
            <a:r>
              <a:rPr lang="zh-CN" altLang="en-US">
                <a:sym typeface="+mn-ea"/>
              </a:rPr>
              <a:t>对于所有</a:t>
            </a:r>
            <a:r>
              <a:rPr lang="en-US" altLang="zh-CN">
                <a:sym typeface="+mn-ea"/>
              </a:rPr>
              <a:t>x</a:t>
            </a:r>
            <a:r>
              <a:rPr lang="zh-CN" altLang="en-US">
                <a:sym typeface="+mn-ea"/>
              </a:rPr>
              <a:t>小于</a:t>
            </a:r>
            <a:r>
              <a:rPr lang="en-US" altLang="zh-CN">
                <a:sym typeface="+mn-ea"/>
              </a:rPr>
              <a:t>sqrtn</a:t>
            </a:r>
            <a:r>
              <a:rPr lang="zh-CN" altLang="en-US">
                <a:sym typeface="+mn-ea"/>
              </a:rPr>
              <a:t>的约数，我们考虑每次直接枚举区间</a:t>
            </a:r>
            <a:r>
              <a:rPr lang="en-US" altLang="zh-CN">
                <a:sym typeface="+mn-ea"/>
              </a:rPr>
              <a:t>[l,r]</a:t>
            </a:r>
            <a:r>
              <a:rPr lang="zh-CN" altLang="en-US">
                <a:sym typeface="+mn-ea"/>
              </a:rPr>
              <a:t>中</a:t>
            </a:r>
            <a:r>
              <a:rPr lang="en-US" altLang="zh-CN">
                <a:sym typeface="+mn-ea"/>
              </a:rPr>
              <a:t>1,2,...sqrtn</a:t>
            </a:r>
            <a:r>
              <a:rPr lang="zh-CN" altLang="en-US">
                <a:sym typeface="+mn-ea"/>
              </a:rPr>
              <a:t>的出现次数</a:t>
            </a:r>
            <a:endParaRPr lang="zh-CN" altLang="en-US">
              <a:sym typeface="+mn-ea"/>
            </a:endParaRPr>
          </a:p>
          <a:p>
            <a:r>
              <a:rPr lang="zh-CN" altLang="en-US">
                <a:sym typeface="+mn-ea"/>
              </a:rPr>
              <a:t>这里可以先枚举</a:t>
            </a:r>
            <a:r>
              <a:rPr lang="en-US" altLang="zh-CN">
                <a:sym typeface="+mn-ea"/>
              </a:rPr>
              <a:t>1,2,...sqrtn</a:t>
            </a:r>
            <a:r>
              <a:rPr lang="zh-CN" altLang="en-US">
                <a:sym typeface="+mn-ea"/>
              </a:rPr>
              <a:t>，然后预处理一个前缀和，</a:t>
            </a:r>
            <a:r>
              <a:rPr lang="en-US" altLang="zh-CN">
                <a:sym typeface="+mn-ea"/>
              </a:rPr>
              <a:t>O( n + m )</a:t>
            </a:r>
            <a:r>
              <a:rPr lang="zh-CN" altLang="en-US">
                <a:sym typeface="+mn-ea"/>
              </a:rPr>
              <a:t>算出对每个询问的贡献，从而节省空间</a:t>
            </a:r>
            <a:endParaRPr lang="zh-CN" altLang="en-US"/>
          </a:p>
          <a:p>
            <a:r>
              <a:rPr lang="zh-CN" altLang="en-US">
                <a:sym typeface="+mn-ea"/>
              </a:rPr>
              <a:t>于是我们得到了⼀个总时间复杂度</a:t>
            </a:r>
            <a:r>
              <a:rPr lang="en-US" altLang="zh-CN">
                <a:sym typeface="+mn-ea"/>
              </a:rPr>
              <a:t>O( n( sqrtn + sqrtm ) )</a:t>
            </a:r>
            <a:r>
              <a:rPr lang="zh-CN" altLang="en-US">
                <a:sym typeface="+mn-ea"/>
              </a:rPr>
              <a:t>，空间</a:t>
            </a:r>
            <a:r>
              <a:rPr lang="en-US" altLang="zh-CN">
                <a:sym typeface="+mn-ea"/>
              </a:rPr>
              <a:t>O( n + m )</a:t>
            </a:r>
            <a:r>
              <a:rPr lang="zh-CN" altLang="en-US">
                <a:sym typeface="+mn-ea"/>
              </a:rPr>
              <a:t>的做法</a:t>
            </a:r>
            <a:endParaRPr lang="zh-CN" altLang="en-US"/>
          </a:p>
          <a:p>
            <a:endParaRPr lang="zh-CN" altLang="en-US"/>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第十五分块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Luogu3863 </a:t>
            </a:r>
            <a:r>
              <a:rPr lang="zh-CN" altLang="en-US" dirty="0"/>
              <a:t>序列</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r>
              <a:rPr lang="en-US" altLang="zh-CN" dirty="0"/>
              <a:t>1974015903</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简单莫队算法</a:t>
            </a:r>
            <a:endParaRPr lang="zh-CN" altLang="en-US"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endParaRPr lang="zh-CN" altLang="en-US" dirty="0"/>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endParaRPr lang="zh-CN" altLang="en-US"/>
          </a:p>
        </p:txBody>
      </p:sp>
      <p:sp>
        <p:nvSpPr>
          <p:cNvPr id="3" name="内容占位符 2"/>
          <p:cNvSpPr>
            <a:spLocks noGrp="1"/>
          </p:cNvSpPr>
          <p:nvPr>
            <p:ph idx="1"/>
          </p:nvPr>
        </p:nvSpPr>
        <p:spPr/>
        <p:txBody>
          <a:bodyPr/>
          <a:lstStyle/>
          <a:p>
            <a:r>
              <a:rPr lang="zh-CN" altLang="en-US" dirty="0"/>
              <a:t>假设有两个区间询问</a:t>
            </a:r>
            <a:endParaRPr lang="zh-CN" altLang="en-US" dirty="0"/>
          </a:p>
          <a:p>
            <a:r>
              <a:rPr lang="en-US" altLang="zh-CN" dirty="0"/>
              <a:t>[l1,r1],[l2,r2]</a:t>
            </a:r>
            <a:endParaRPr lang="en-US" altLang="zh-CN" dirty="0"/>
          </a:p>
          <a:p>
            <a:r>
              <a:rPr lang="zh-CN" altLang="en-US" dirty="0"/>
              <a:t>如果我们可以</a:t>
            </a:r>
            <a:r>
              <a:rPr lang="en-US" altLang="zh-CN" dirty="0"/>
              <a:t>O(x)</a:t>
            </a:r>
            <a:r>
              <a:rPr lang="zh-CN" altLang="en-US" dirty="0"/>
              <a:t>插入或者删除一个元素</a:t>
            </a:r>
            <a:endParaRPr lang="zh-CN" altLang="en-US" dirty="0"/>
          </a:p>
          <a:p>
            <a:r>
              <a:rPr lang="zh-CN" altLang="en-US" dirty="0"/>
              <a:t>即我们已经得到了</a:t>
            </a:r>
            <a:r>
              <a:rPr lang="en-US" altLang="zh-CN" dirty="0"/>
              <a:t>[</a:t>
            </a:r>
            <a:r>
              <a:rPr lang="en-US" altLang="zh-CN" dirty="0" err="1"/>
              <a:t>l,r</a:t>
            </a:r>
            <a:r>
              <a:rPr lang="en-US" altLang="zh-CN" dirty="0"/>
              <a:t>]</a:t>
            </a:r>
            <a:r>
              <a:rPr lang="zh-CN" altLang="en-US" dirty="0"/>
              <a:t>的答案</a:t>
            </a:r>
            <a:endParaRPr lang="zh-CN" altLang="en-US" dirty="0"/>
          </a:p>
          <a:p>
            <a:r>
              <a:rPr lang="zh-CN" altLang="en-US" dirty="0"/>
              <a:t>可以</a:t>
            </a:r>
            <a:r>
              <a:rPr lang="en-US" altLang="zh-CN" dirty="0"/>
              <a:t>O(x)</a:t>
            </a:r>
            <a:r>
              <a:rPr lang="zh-CN" altLang="en-US" dirty="0"/>
              <a:t>转移得到</a:t>
            </a:r>
            <a:endParaRPr lang="zh-CN" altLang="en-US" dirty="0"/>
          </a:p>
          <a:p>
            <a:r>
              <a:rPr lang="en-US" altLang="zh-CN" dirty="0"/>
              <a:t>[l,r+1],[l,r-1],[l-1,r],[l+1,r]</a:t>
            </a:r>
            <a:r>
              <a:rPr lang="zh-CN" altLang="en-US" dirty="0"/>
              <a:t>的答案</a:t>
            </a:r>
            <a:endParaRPr lang="zh-CN" altLang="en-US" dirty="0"/>
          </a:p>
          <a:p>
            <a:r>
              <a:rPr lang="zh-CN" altLang="en-US" dirty="0"/>
              <a:t>那么我们可以</a:t>
            </a:r>
            <a:r>
              <a:rPr lang="en-US" altLang="zh-CN" dirty="0"/>
              <a:t>O( x * ( |r1-r2|+|l1-l2| ) ) </a:t>
            </a:r>
            <a:endParaRPr lang="en-US" altLang="zh-CN" dirty="0"/>
          </a:p>
          <a:p>
            <a:r>
              <a:rPr lang="zh-CN" altLang="en-US" dirty="0"/>
              <a:t>由</a:t>
            </a:r>
            <a:r>
              <a:rPr lang="en-US" altLang="zh-CN" dirty="0"/>
              <a:t>[l1,r1]</a:t>
            </a:r>
            <a:r>
              <a:rPr lang="zh-CN" altLang="en-US" dirty="0"/>
              <a:t>的答案得到</a:t>
            </a:r>
            <a:r>
              <a:rPr lang="en-US" altLang="zh-CN" dirty="0"/>
              <a:t>[l2,r2]</a:t>
            </a:r>
            <a:r>
              <a:rPr lang="zh-CN" altLang="en-US" dirty="0"/>
              <a:t>的答案</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dirty="0"/>
              <a:t>于是序列长</a:t>
            </a:r>
            <a:r>
              <a:rPr lang="en-US" altLang="zh-CN" dirty="0"/>
              <a:t>n</a:t>
            </a:r>
            <a:r>
              <a:rPr lang="zh-CN" altLang="en-US" dirty="0"/>
              <a:t>，有</a:t>
            </a:r>
            <a:r>
              <a:rPr lang="en-US" altLang="zh-CN" dirty="0"/>
              <a:t>m</a:t>
            </a:r>
            <a:r>
              <a:rPr lang="zh-CN" altLang="en-US" dirty="0"/>
              <a:t>个询问</a:t>
            </a:r>
            <a:endParaRPr lang="zh-CN" altLang="en-US" dirty="0"/>
          </a:p>
          <a:p>
            <a:r>
              <a:rPr lang="zh-CN" altLang="en-US" dirty="0"/>
              <a:t>我们可以以一种特殊的顺序依次处理每个询问</a:t>
            </a:r>
            <a:endParaRPr lang="zh-CN" altLang="en-US" dirty="0"/>
          </a:p>
          <a:p>
            <a:r>
              <a:rPr lang="zh-CN" altLang="en-US" dirty="0"/>
              <a:t>使得</a:t>
            </a:r>
            <a:r>
              <a:rPr lang="en-US" altLang="zh-CN" dirty="0"/>
              <a:t>sigma( |li-li-1| + |ri-ri-1| )</a:t>
            </a:r>
            <a:r>
              <a:rPr lang="zh-CN" altLang="en-US" dirty="0"/>
              <a:t>在一个可以接受的范围内</a:t>
            </a:r>
            <a:endParaRPr lang="zh-CN" altLang="en-US" dirty="0"/>
          </a:p>
          <a:p>
            <a:endParaRPr lang="zh-CN" altLang="en-US" dirty="0"/>
          </a:p>
          <a:p>
            <a:r>
              <a:rPr lang="zh-CN" altLang="en-US" dirty="0"/>
              <a:t>可以对序列分块，然后把询问排序</a:t>
            </a:r>
            <a:endParaRPr lang="zh-CN" altLang="en-US" dirty="0"/>
          </a:p>
          <a:p>
            <a:r>
              <a:rPr lang="zh-CN" altLang="en-US" dirty="0"/>
              <a:t>排序的时候以左端点所在块编号为第一关键字</a:t>
            </a:r>
            <a:endParaRPr lang="zh-CN" altLang="en-US" dirty="0"/>
          </a:p>
          <a:p>
            <a:r>
              <a:rPr lang="zh-CN" altLang="en-US" dirty="0"/>
              <a:t>右端点位置为第二关键字</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endParaRPr lang="zh-CN" altLang="en-US" dirty="0"/>
          </a:p>
        </p:txBody>
      </p:sp>
      <p:sp>
        <p:nvSpPr>
          <p:cNvPr id="3" name="副标题 2"/>
          <p:cNvSpPr>
            <a:spLocks noGrp="1"/>
          </p:cNvSpPr>
          <p:nvPr>
            <p:ph type="subTitle" idx="1"/>
          </p:nvPr>
        </p:nvSpPr>
        <p:spPr/>
        <p:txBody>
          <a:bodyPr>
            <a:normAutofit/>
          </a:bodyPr>
          <a:lstStyle/>
          <a:p>
            <a:r>
              <a:rPr lang="zh-CN" altLang="en-US" sz="4800"/>
              <a:t>下列提到的分块默认为动态分块</a:t>
            </a:r>
            <a:endParaRPr lang="zh-CN" altLang="en-US" sz="4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endParaRPr lang="zh-CN" altLang="en-US"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endParaRPr lang="zh-CN" altLang="en-US"/>
          </a:p>
          <a:p>
            <a:r>
              <a:rPr lang="zh-CN" altLang="en-US"/>
              <a:t>然而的确是</a:t>
            </a:r>
            <a:r>
              <a:rPr lang="en-US" altLang="zh-CN"/>
              <a:t>nsqrt( m )</a:t>
            </a:r>
            <a:r>
              <a:rPr lang="zh-CN" altLang="en-US"/>
              <a:t>的</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normAutofit lnSpcReduction="10000"/>
          </a:bodyPr>
          <a:lstStyle/>
          <a:p>
            <a:r>
              <a:rPr lang="zh-CN" altLang="en-US" dirty="0"/>
              <a:t>有没有更优的做法呢</a:t>
            </a:r>
            <a:endParaRPr lang="zh-CN" altLang="en-US" dirty="0"/>
          </a:p>
          <a:p>
            <a:endParaRPr lang="zh-CN" altLang="en-US" dirty="0"/>
          </a:p>
          <a:p>
            <a:r>
              <a:rPr lang="zh-CN" altLang="en-US" dirty="0"/>
              <a:t>我们可以用曼哈顿距离最小生成树去近似这个问题</a:t>
            </a:r>
            <a:endParaRPr lang="zh-CN" altLang="en-US" dirty="0"/>
          </a:p>
          <a:p>
            <a:r>
              <a:rPr lang="zh-CN" altLang="en-US" dirty="0"/>
              <a:t>把每个询问</a:t>
            </a:r>
            <a:r>
              <a:rPr lang="en-US" altLang="zh-CN" dirty="0"/>
              <a:t>[</a:t>
            </a:r>
            <a:r>
              <a:rPr lang="en-US" altLang="zh-CN" dirty="0" err="1"/>
              <a:t>l,r</a:t>
            </a:r>
            <a:r>
              <a:rPr lang="en-US" altLang="zh-CN" dirty="0"/>
              <a:t>]</a:t>
            </a:r>
            <a:r>
              <a:rPr lang="zh-CN" altLang="en-US" dirty="0"/>
              <a:t>看做二维平面上的点</a:t>
            </a:r>
            <a:endParaRPr lang="zh-CN" altLang="en-US" dirty="0"/>
          </a:p>
          <a:p>
            <a:r>
              <a:rPr lang="zh-CN" altLang="en-US" dirty="0"/>
              <a:t>于是我们按照建出来的曼哈顿距离最小生成树去</a:t>
            </a:r>
            <a:r>
              <a:rPr lang="en-US" altLang="zh-CN" dirty="0"/>
              <a:t>DFS</a:t>
            </a:r>
            <a:endParaRPr lang="en-US" altLang="zh-CN" dirty="0"/>
          </a:p>
          <a:p>
            <a:r>
              <a:rPr lang="zh-CN" altLang="en-US" dirty="0"/>
              <a:t>这个做法的复杂度和最优转移一定是同阶的</a:t>
            </a:r>
            <a:endParaRPr lang="zh-CN" altLang="en-US" dirty="0"/>
          </a:p>
          <a:p>
            <a:endParaRPr lang="zh-CN" altLang="en-US" dirty="0"/>
          </a:p>
          <a:p>
            <a:r>
              <a:rPr lang="zh-CN" altLang="en-US" dirty="0"/>
              <a:t>曼哈顿距离最小生成树和刚刚介绍的排序算法的最坏复杂度是一样的，所以莫队问题可以直接按块排序</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endParaRPr lang="zh-CN" altLang="en-US"/>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spid="_x0000_s10261" name="" r:id="rId1" imgW="7362825" imgH="5705475" progId="Paint.Picture">
                  <p:embed/>
                </p:oleObj>
              </mc:Choice>
              <mc:Fallback>
                <p:oleObj name="" r:id="rId1" imgW="7362825" imgH="5705475" progId="Paint.Picture">
                  <p:embed/>
                  <p:pic>
                    <p:nvPicPr>
                      <p:cNvPr id="0" name="图片 4" descr="image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endParaRPr lang="zh-CN" altLang="en-US"/>
          </a:p>
        </p:txBody>
      </p:sp>
      <p:sp>
        <p:nvSpPr>
          <p:cNvPr id="3" name="内容占位符 2"/>
          <p:cNvSpPr>
            <a:spLocks noGrp="1"/>
          </p:cNvSpPr>
          <p:nvPr>
            <p:ph idx="1"/>
          </p:nvPr>
        </p:nvSpPr>
        <p:spPr/>
        <p:txBody>
          <a:bodyPr/>
          <a:lstStyle/>
          <a:p>
            <a:r>
              <a:rPr lang="zh-CN" altLang="en-US" dirty="0"/>
              <a:t>排序要按照奇偶分别排</a:t>
            </a:r>
            <a:endParaRPr lang="zh-CN" altLang="en-US" dirty="0"/>
          </a:p>
          <a:p>
            <a:r>
              <a:rPr lang="zh-CN" altLang="en-US" dirty="0"/>
              <a:t>这样可以快</a:t>
            </a:r>
            <a:r>
              <a:rPr lang="en-US" altLang="zh-CN" dirty="0"/>
              <a:t>1/3</a:t>
            </a:r>
            <a:endParaRPr lang="zh-CN" altLang="en-US" dirty="0"/>
          </a:p>
          <a:p>
            <a:r>
              <a:rPr lang="zh-CN" altLang="en-US" dirty="0"/>
              <a:t>调那个常数可以块</a:t>
            </a:r>
            <a:r>
              <a:rPr lang="en-US" altLang="zh-CN" dirty="0"/>
              <a:t>10%</a:t>
            </a:r>
            <a:r>
              <a:rPr lang="zh-CN" altLang="en-US" dirty="0"/>
              <a:t>左右</a:t>
            </a:r>
            <a:endParaRPr lang="zh-CN" altLang="en-US" dirty="0"/>
          </a:p>
        </p:txBody>
      </p:sp>
      <p:graphicFrame>
        <p:nvGraphicFramePr>
          <p:cNvPr id="8" name="对象 7"/>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spid="_x0000_s11285" name="" r:id="rId1" imgW="10048875" imgH="876300" progId="PBrush">
                  <p:embed/>
                </p:oleObj>
              </mc:Choice>
              <mc:Fallback>
                <p:oleObj name="" r:id="rId1" imgW="10048875" imgH="876300" progId="PBrush">
                  <p:embed/>
                  <p:pic>
                    <p:nvPicPr>
                      <p:cNvPr id="0" name="图片 8" descr="image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3" cstate="print"/>
          <a:stretch>
            <a:fillRect/>
          </a:stretch>
        </p:blipFill>
        <p:spPr>
          <a:xfrm>
            <a:off x="838200" y="4384293"/>
            <a:ext cx="4124437" cy="39211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查询一个区间中每个数出现次数的平方和</a:t>
            </a:r>
            <a:endParaRPr lang="zh-CN" altLang="en-US" dirty="0"/>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endParaRPr lang="zh-CN" altLang="en-US" dirty="0"/>
          </a:p>
          <a:p>
            <a:r>
              <a:rPr lang="zh-CN" altLang="en-US" dirty="0"/>
              <a:t>每次更新的时候，如果插入</a:t>
            </a:r>
            <a:r>
              <a:rPr lang="zh-CN" dirty="0"/>
              <a:t>一个</a:t>
            </a:r>
            <a:r>
              <a:rPr lang="en-US" altLang="zh-CN" dirty="0"/>
              <a:t>x</a:t>
            </a:r>
            <a:endParaRPr lang="en-US" altLang="zh-CN" dirty="0"/>
          </a:p>
          <a:p>
            <a:r>
              <a:rPr lang="zh-CN" altLang="en-US" dirty="0"/>
              <a:t>则</a:t>
            </a:r>
            <a:r>
              <a:rPr lang="en-US" altLang="zh-CN" dirty="0" err="1"/>
              <a:t>ans</a:t>
            </a:r>
            <a:r>
              <a:rPr lang="en-US" altLang="zh-CN" dirty="0"/>
              <a:t> += 2 * </a:t>
            </a:r>
            <a:r>
              <a:rPr lang="en-US" altLang="zh-CN" dirty="0" err="1"/>
              <a:t>cnt</a:t>
            </a:r>
            <a:r>
              <a:rPr lang="en-US" altLang="zh-CN" dirty="0"/>
              <a:t>[x] + 1</a:t>
            </a:r>
            <a:endParaRPr lang="en-US" altLang="zh-CN" dirty="0"/>
          </a:p>
          <a:p>
            <a:r>
              <a:rPr lang="zh-CN" altLang="en-US" dirty="0"/>
              <a:t>如果删除一个</a:t>
            </a:r>
            <a:r>
              <a:rPr lang="en-US" altLang="zh-CN" dirty="0"/>
              <a:t>x</a:t>
            </a:r>
            <a:endParaRPr lang="en-US" altLang="zh-CN" dirty="0"/>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endParaRPr lang="en-US" altLang="zh-CN" dirty="0">
              <a:sym typeface="+mn-ea"/>
            </a:endParaRPr>
          </a:p>
          <a:p>
            <a:endParaRPr lang="en-US" altLang="zh-CN" dirty="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Ahoi2013</a:t>
            </a:r>
            <a:r>
              <a:rPr lang="en-US" altLang="zh-CN" dirty="0"/>
              <a:t>]</a:t>
            </a:r>
            <a:r>
              <a:rPr lang="zh-CN" altLang="en-US" dirty="0"/>
              <a:t>作业</a:t>
            </a:r>
            <a:endParaRPr lang="zh-CN" altLang="en-US" dirty="0"/>
          </a:p>
        </p:txBody>
      </p:sp>
      <p:sp>
        <p:nvSpPr>
          <p:cNvPr id="3" name="内容占位符 2"/>
          <p:cNvSpPr>
            <a:spLocks noGrp="1"/>
          </p:cNvSpPr>
          <p:nvPr>
            <p:ph idx="1"/>
          </p:nvPr>
        </p:nvSpPr>
        <p:spPr/>
        <p:txBody>
          <a:bodyPr/>
          <a:lstStyle/>
          <a:p>
            <a:r>
              <a:rPr lang="zh-CN" altLang="en-US" dirty="0"/>
              <a:t>查询区间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a,b</a:t>
            </a:r>
            <a:r>
              <a:rPr lang="en-US" altLang="zh-CN" dirty="0"/>
              <a:t>]</a:t>
            </a:r>
            <a:r>
              <a:rPr lang="zh-CN" altLang="en-US" dirty="0"/>
              <a:t>内的不同数个数</a:t>
            </a:r>
            <a:endParaRPr lang="zh-CN" altLang="en-US" dirty="0"/>
          </a:p>
          <a:p>
            <a:r>
              <a:rPr lang="en-US" altLang="zh-CN" dirty="0"/>
              <a:t>n &lt;= 1e5 , m &lt;= 1e6</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这是个特殊的三维偏序</a:t>
            </a:r>
            <a:endParaRPr lang="zh-CN" altLang="en-US" dirty="0"/>
          </a:p>
          <a:p>
            <a:r>
              <a:rPr lang="zh-CN" altLang="en-US" dirty="0"/>
              <a:t>由于这个题的特殊性质所以可以用莫队实现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normAutofit fontScale="92500"/>
          </a:bodyPr>
          <a:lstStyle/>
          <a:p>
            <a:r>
              <a:rPr lang="zh-CN" altLang="en-US" dirty="0"/>
              <a:t>要实现：</a:t>
            </a:r>
            <a:endParaRPr lang="zh-CN" altLang="en-US" dirty="0"/>
          </a:p>
          <a:p>
            <a:r>
              <a:rPr lang="en-US" altLang="zh-CN" dirty="0"/>
              <a:t>1.</a:t>
            </a:r>
            <a:r>
              <a:rPr lang="zh-CN" altLang="en-US" dirty="0"/>
              <a:t>区间加</a:t>
            </a:r>
            <a:endParaRPr lang="zh-CN" altLang="en-US" dirty="0"/>
          </a:p>
          <a:p>
            <a:r>
              <a:rPr lang="en-US" altLang="zh-CN" dirty="0"/>
              <a:t>2.</a:t>
            </a:r>
            <a:r>
              <a:rPr lang="zh-CN" altLang="en-US" dirty="0"/>
              <a:t>区间和</a:t>
            </a:r>
            <a:endParaRPr lang="zh-CN" altLang="en-US" dirty="0"/>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endParaRPr lang="zh-CN" altLang="en-US" dirty="0"/>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endParaRPr lang="zh-CN" altLang="en-US" dirty="0"/>
          </a:p>
          <a:p>
            <a:endParaRPr lang="zh-CN" altLang="en-US" dirty="0"/>
          </a:p>
          <a:p>
            <a:r>
              <a:rPr lang="zh-CN" altLang="en-US" dirty="0"/>
              <a:t>我们可以把</a:t>
            </a:r>
            <a:r>
              <a:rPr lang="en-US" altLang="zh-CN" dirty="0">
                <a:sym typeface="+mn-ea"/>
              </a:rPr>
              <a:t>sqrt(n)</a:t>
            </a:r>
            <a:r>
              <a:rPr lang="zh-CN" altLang="en-US" dirty="0"/>
              <a:t>个元素放一块里面维护</a:t>
            </a:r>
            <a:endParaRPr lang="zh-CN" altLang="en-US" dirty="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首先可以跑个莫队</a:t>
            </a:r>
            <a:endParaRPr lang="zh-CN" altLang="en-US" dirty="0"/>
          </a:p>
          <a:p>
            <a:r>
              <a:rPr lang="zh-CN" altLang="en-US" dirty="0"/>
              <a:t>维护一个树状数组</a:t>
            </a:r>
            <a:endParaRPr lang="zh-CN" altLang="en-US" dirty="0"/>
          </a:p>
          <a:p>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这类莫队有一个通用的优化方法</a:t>
            </a:r>
            <a:endParaRPr lang="zh-CN" altLang="en-US" dirty="0"/>
          </a:p>
          <a:p>
            <a:endParaRPr lang="zh-CN" altLang="en-US" dirty="0"/>
          </a:p>
          <a:p>
            <a:r>
              <a:rPr lang="zh-CN" altLang="en-US" dirty="0"/>
              <a:t>莫队总共修改</a:t>
            </a:r>
            <a:r>
              <a:rPr lang="en-US" altLang="zh-CN" dirty="0"/>
              <a:t>O( </a:t>
            </a:r>
            <a:r>
              <a:rPr lang="en-US" altLang="zh-CN" dirty="0" err="1"/>
              <a:t>nsqrt</a:t>
            </a:r>
            <a:r>
              <a:rPr lang="en-US" altLang="zh-CN" dirty="0"/>
              <a:t>( m ) )</a:t>
            </a:r>
            <a:r>
              <a:rPr lang="zh-CN" altLang="en-US" dirty="0"/>
              <a:t>次</a:t>
            </a:r>
            <a:endParaRPr lang="zh-CN" altLang="en-US" dirty="0"/>
          </a:p>
          <a:p>
            <a:r>
              <a:rPr lang="zh-CN" altLang="en-US" dirty="0"/>
              <a:t>查询只有</a:t>
            </a:r>
            <a:r>
              <a:rPr lang="en-US" altLang="zh-CN" dirty="0"/>
              <a:t>O( m )</a:t>
            </a:r>
            <a:r>
              <a:rPr lang="zh-CN" altLang="en-US" dirty="0"/>
              <a:t>次</a:t>
            </a:r>
            <a:endParaRPr lang="zh-CN" altLang="en-US" dirty="0"/>
          </a:p>
          <a:p>
            <a:endParaRPr lang="zh-CN" altLang="en-US" dirty="0"/>
          </a:p>
          <a:p>
            <a:r>
              <a:rPr lang="zh-CN" altLang="en-US" dirty="0"/>
              <a:t>树状数组修改和查询复杂度</a:t>
            </a:r>
            <a:r>
              <a:rPr lang="en-US" altLang="zh-CN" dirty="0"/>
              <a:t>O( </a:t>
            </a:r>
            <a:r>
              <a:rPr lang="en-US" altLang="zh-CN" dirty="0" err="1"/>
              <a:t>logn</a:t>
            </a:r>
            <a:r>
              <a:rPr lang="en-US" altLang="zh-CN" dirty="0"/>
              <a:t> )</a:t>
            </a:r>
            <a:endParaRPr lang="en-US" altLang="zh-CN" dirty="0"/>
          </a:p>
          <a:p>
            <a:r>
              <a:rPr lang="zh-CN" altLang="en-US" dirty="0"/>
              <a:t>但是如果用值域分块的话</a:t>
            </a:r>
            <a:endParaRPr lang="zh-CN" altLang="en-US" dirty="0"/>
          </a:p>
          <a:p>
            <a:r>
              <a:rPr lang="zh-CN" altLang="en-US" dirty="0"/>
              <a:t>值域分块可以</a:t>
            </a:r>
            <a:r>
              <a:rPr lang="en-US" altLang="zh-CN" dirty="0"/>
              <a:t>O( 1 )</a:t>
            </a:r>
            <a:r>
              <a:rPr lang="zh-CN" altLang="en-US" dirty="0"/>
              <a:t>修改</a:t>
            </a:r>
            <a:r>
              <a:rPr lang="en-US" altLang="zh-CN" dirty="0"/>
              <a:t>O( sqrt( n ) )</a:t>
            </a:r>
            <a:r>
              <a:rPr lang="zh-CN" altLang="en-US" dirty="0"/>
              <a:t>查询</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于是我们对这个进行根号平衡</a:t>
            </a:r>
            <a:endParaRPr lang="zh-CN" altLang="en-US"/>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endParaRPr lang="en-US" altLang="zh-CN">
              <a:sym typeface="+mn-ea"/>
            </a:endParaRPr>
          </a:p>
          <a:p>
            <a:r>
              <a:rPr lang="zh-CN" altLang="en-US">
                <a:sym typeface="+mn-ea"/>
              </a:rPr>
              <a:t>查询</a:t>
            </a:r>
            <a:r>
              <a:rPr lang="en-US" altLang="zh-CN">
                <a:sym typeface="+mn-ea"/>
              </a:rPr>
              <a:t>O( m )</a:t>
            </a:r>
            <a:r>
              <a:rPr lang="zh-CN" altLang="en-US">
                <a:sym typeface="+mn-ea"/>
              </a:rPr>
              <a:t>次，每次</a:t>
            </a:r>
            <a:r>
              <a:rPr lang="en-US" altLang="zh-CN">
                <a:sym typeface="+mn-ea"/>
              </a:rPr>
              <a:t>O( sqrt( n ) )</a:t>
            </a:r>
            <a:endParaRPr lang="en-US" altLang="zh-CN">
              <a:sym typeface="+mn-ea"/>
            </a:endParaRPr>
          </a:p>
          <a:p>
            <a:endParaRPr lang="en-US" altLang="zh-CN">
              <a:sym typeface="+mn-ea"/>
            </a:endParaRPr>
          </a:p>
          <a:p>
            <a:r>
              <a:rPr lang="zh-CN" altLang="en-US">
                <a:sym typeface="+mn-ea"/>
              </a:rPr>
              <a:t>总复杂度</a:t>
            </a:r>
            <a:r>
              <a:rPr lang="en-US" altLang="zh-CN">
                <a:sym typeface="+mn-ea"/>
              </a:rPr>
              <a:t>O( nsqrt( m ) + msqrt( n ) ) = O( msqrt( n ) )</a:t>
            </a:r>
            <a:endParaRPr lang="en-US" altLang="zh-CN">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显然存在</a:t>
            </a:r>
            <a:r>
              <a:rPr lang="en-US" altLang="zh-CN" dirty="0"/>
              <a:t>polylog</a:t>
            </a:r>
            <a:r>
              <a:rPr lang="zh-CN" altLang="en-US" dirty="0"/>
              <a:t>解法，这里不做介绍</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a:t>
            </a:r>
            <a:r>
              <a:rPr lang="zh-CN" altLang="en-US" dirty="0"/>
              <a:t>这是我自己的发明</a:t>
            </a:r>
            <a:endParaRPr lang="zh-CN" altLang="en-US" dirty="0"/>
          </a:p>
        </p:txBody>
      </p:sp>
      <p:sp>
        <p:nvSpPr>
          <p:cNvPr id="3" name="内容占位符 2"/>
          <p:cNvSpPr>
            <a:spLocks noGrp="1"/>
          </p:cNvSpPr>
          <p:nvPr>
            <p:ph idx="1"/>
          </p:nvPr>
        </p:nvSpPr>
        <p:spPr/>
        <p:txBody>
          <a:bodyPr/>
          <a:lstStyle/>
          <a:p>
            <a:r>
              <a:rPr lang="zh-CN" altLang="en-US" dirty="0"/>
              <a:t>给一个树，n 个点，有点权，初始根是 1</a:t>
            </a:r>
            <a:endParaRPr lang="zh-CN" altLang="en-US" dirty="0"/>
          </a:p>
          <a:p>
            <a:r>
              <a:rPr lang="zh-CN" altLang="en-US" dirty="0"/>
              <a:t>m 个操作，每次操作：</a:t>
            </a:r>
            <a:endParaRPr lang="zh-CN" altLang="en-US" dirty="0"/>
          </a:p>
          <a:p>
            <a:r>
              <a:rPr lang="zh-CN" altLang="en-US" dirty="0"/>
              <a:t>1.将树根换为 x</a:t>
            </a:r>
            <a:endParaRPr lang="zh-CN" altLang="en-US" dirty="0"/>
          </a:p>
          <a:p>
            <a:r>
              <a:rPr lang="zh-CN" altLang="en-US" dirty="0"/>
              <a:t>2.给出两个点 x，y，从 x 的子树中选每一个点，y 的子树中选每一个点，如果两个点点权相等，ans++，求 ans</a:t>
            </a:r>
            <a:endParaRPr lang="zh-CN" altLang="en-US" dirty="0"/>
          </a:p>
          <a:p>
            <a:endParaRPr lang="zh-CN" altLang="en-US" dirty="0"/>
          </a:p>
          <a:p>
            <a:r>
              <a:rPr lang="zh-CN" altLang="en-US" dirty="0"/>
              <a:t>n &lt;= 1</a:t>
            </a:r>
            <a:r>
              <a:rPr lang="en-US" altLang="zh-CN" dirty="0"/>
              <a:t>e5</a:t>
            </a:r>
            <a:r>
              <a:rPr lang="zh-CN" altLang="en-US" dirty="0"/>
              <a:t> , m &lt;= 5</a:t>
            </a:r>
            <a:r>
              <a:rPr lang="en-US" altLang="zh-CN" dirty="0"/>
              <a:t>e5</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endParaRPr lang="en-US" altLang="zh-CN"/>
          </a:p>
        </p:txBody>
      </p:sp>
      <p:sp>
        <p:nvSpPr>
          <p:cNvPr id="3" name="内容占位符 2"/>
          <p:cNvSpPr>
            <a:spLocks noGrp="1"/>
          </p:cNvSpPr>
          <p:nvPr>
            <p:ph idx="1"/>
          </p:nvPr>
        </p:nvSpPr>
        <p:spPr/>
        <p:txBody>
          <a:bodyPr/>
          <a:lstStyle/>
          <a:p>
            <a:r>
              <a:rPr lang="zh-CN" altLang="en-US" dirty="0"/>
              <a:t>肯定是按照</a:t>
            </a:r>
            <a:r>
              <a:rPr lang="en-US" altLang="zh-CN" dirty="0"/>
              <a:t>DFS</a:t>
            </a:r>
            <a:r>
              <a:rPr lang="zh-CN" altLang="en-US" dirty="0"/>
              <a:t>序转换为区间查询</a:t>
            </a:r>
            <a:endParaRPr lang="zh-CN" altLang="en-US" dirty="0"/>
          </a:p>
          <a:p>
            <a:r>
              <a:rPr lang="zh-CN" altLang="en-US" dirty="0"/>
              <a:t>两个区间不好维护，但是这个信息具有可减性</a:t>
            </a:r>
            <a:endParaRPr lang="zh-CN" altLang="en-US" dirty="0"/>
          </a:p>
          <a:p>
            <a:r>
              <a:rPr lang="zh-CN" altLang="en-US" dirty="0"/>
              <a:t>可以考虑差分</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按照</a:t>
            </a:r>
            <a:r>
              <a:rPr lang="en-US" altLang="zh-CN" dirty="0">
                <a:sym typeface="+mn-ea"/>
              </a:rPr>
              <a:t>DFS</a:t>
            </a:r>
            <a:r>
              <a:rPr lang="zh-CN" altLang="en-US" dirty="0">
                <a:sym typeface="+mn-ea"/>
              </a:rPr>
              <a:t>序转换为区间查询</a:t>
            </a:r>
            <a:endParaRPr lang="zh-CN" altLang="en-US" dirty="0">
              <a:sym typeface="+mn-ea"/>
            </a:endParaRPr>
          </a:p>
          <a:p>
            <a:r>
              <a:rPr lang="zh-CN" altLang="en-US" dirty="0"/>
              <a:t>然后考虑差分</a:t>
            </a:r>
            <a:endParaRPr lang="zh-CN" altLang="en-US" dirty="0"/>
          </a:p>
          <a:p>
            <a:r>
              <a:rPr lang="en-US" altLang="zh-CN" dirty="0"/>
              <a:t>[l1,r1] - [l2,r2]</a:t>
            </a:r>
            <a:r>
              <a:rPr lang="zh-CN" altLang="en-US" dirty="0"/>
              <a:t>的询问</a:t>
            </a:r>
            <a:endParaRPr lang="zh-CN" altLang="en-US" dirty="0"/>
          </a:p>
          <a:p>
            <a:r>
              <a:rPr lang="zh-CN" altLang="en-US" dirty="0"/>
              <a:t>可以差分为：</a:t>
            </a:r>
            <a:endParaRPr lang="zh-CN" altLang="en-US" dirty="0"/>
          </a:p>
          <a:p>
            <a:r>
              <a:rPr lang="en-US" altLang="zh-CN" dirty="0"/>
              <a:t>F(l1,r1,l2,r2)=F</a:t>
            </a:r>
            <a:r>
              <a:rPr lang="zh-CN" altLang="en-US" dirty="0"/>
              <a:t>(1,r1,1,r2)-</a:t>
            </a:r>
            <a:r>
              <a:rPr lang="en-US" altLang="zh-CN" dirty="0"/>
              <a:t>F</a:t>
            </a:r>
            <a:r>
              <a:rPr lang="zh-CN" altLang="en-US" dirty="0"/>
              <a:t>(1,l1-1,1,r2)-</a:t>
            </a:r>
            <a:r>
              <a:rPr lang="en-US" altLang="zh-CN" dirty="0"/>
              <a:t>F</a:t>
            </a:r>
            <a:r>
              <a:rPr lang="zh-CN" altLang="en-US" dirty="0"/>
              <a:t>(1,r1,1,l2-1)+</a:t>
            </a:r>
            <a:r>
              <a:rPr lang="en-US" altLang="zh-CN" dirty="0"/>
              <a:t>F</a:t>
            </a:r>
            <a:r>
              <a:rPr lang="zh-CN" altLang="en-US" dirty="0"/>
              <a:t>(1,l1-1,1,l2-1)</a:t>
            </a:r>
            <a:endParaRPr lang="zh-CN" altLang="en-US" dirty="0"/>
          </a:p>
          <a:p>
            <a:r>
              <a:rPr lang="zh-CN" altLang="en-US" dirty="0"/>
              <a:t>这样都变成了前缀的区间</a:t>
            </a:r>
            <a:endParaRPr lang="zh-CN" altLang="en-US" dirty="0"/>
          </a:p>
          <a:p>
            <a:r>
              <a:rPr lang="zh-CN" altLang="en-US" dirty="0"/>
              <a:t>就可以在这个上面跑莫队了</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endParaRPr lang="zh-CN" altLang="en-US" dirty="0"/>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endParaRPr lang="zh-CN" altLang="en-US" dirty="0"/>
          </a:p>
          <a:p>
            <a:r>
              <a:rPr lang="zh-CN" altLang="en-US" dirty="0"/>
              <a:t>可以考虑对莫队的询问进行基数排序</a:t>
            </a:r>
            <a:endParaRPr lang="zh-CN" altLang="en-US" dirty="0"/>
          </a:p>
          <a:p>
            <a:r>
              <a:rPr lang="zh-CN" altLang="en-US" dirty="0"/>
              <a:t>总复杂度</a:t>
            </a:r>
            <a:r>
              <a:rPr lang="en-US" altLang="zh-CN" dirty="0"/>
              <a:t>O( </a:t>
            </a:r>
            <a:r>
              <a:rPr lang="en-US" altLang="zh-CN" dirty="0" err="1"/>
              <a:t>nsqrt</a:t>
            </a:r>
            <a:r>
              <a:rPr lang="en-US" altLang="zh-CN" dirty="0"/>
              <a:t>( m ) + m )</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Bzoj3920 Yunna</a:t>
            </a:r>
            <a:r>
              <a:rPr lang="zh-CN" altLang="en-US"/>
              <a:t>的礼物</a:t>
            </a:r>
            <a:endParaRPr lang="zh-CN" altLang="en-US"/>
          </a:p>
        </p:txBody>
      </p:sp>
      <p:sp>
        <p:nvSpPr>
          <p:cNvPr id="3" name="内容占位符 2"/>
          <p:cNvSpPr>
            <a:spLocks noGrp="1"/>
          </p:cNvSpPr>
          <p:nvPr>
            <p:ph idx="1"/>
          </p:nvPr>
        </p:nvSpPr>
        <p:spPr/>
        <p:txBody>
          <a:bodyPr/>
          <a:lstStyle/>
          <a:p>
            <a:r>
              <a:rPr lang="zh-CN" altLang="en-US" dirty="0"/>
              <a:t>序列，查询区间中出现次数</a:t>
            </a:r>
            <a:r>
              <a:rPr lang="en-US" altLang="zh-CN" dirty="0"/>
              <a:t>k1</a:t>
            </a:r>
            <a:r>
              <a:rPr lang="zh-CN" altLang="en-US" dirty="0"/>
              <a:t>小的数中值第</a:t>
            </a:r>
            <a:r>
              <a:rPr lang="en-US" altLang="zh-CN" dirty="0"/>
              <a:t>k2</a:t>
            </a:r>
            <a:r>
              <a:rPr lang="zh-CN" altLang="en-US" dirty="0"/>
              <a:t>小的数</a:t>
            </a:r>
            <a:endParaRPr lang="zh-CN" altLang="en-US" dirty="0"/>
          </a:p>
          <a:p>
            <a:endParaRPr lang="zh-CN" altLang="en-US" dirty="0"/>
          </a:p>
          <a:p>
            <a:r>
              <a:rPr lang="zh-CN" altLang="en-US" dirty="0"/>
              <a:t>卡空间</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endParaRPr lang="en-US" altLang="zh-CN"/>
          </a:p>
        </p:txBody>
      </p:sp>
      <p:sp>
        <p:nvSpPr>
          <p:cNvPr id="3" name="内容占位符 2"/>
          <p:cNvSpPr>
            <a:spLocks noGrp="1"/>
          </p:cNvSpPr>
          <p:nvPr>
            <p:ph idx="1"/>
          </p:nvPr>
        </p:nvSpPr>
        <p:spPr/>
        <p:txBody>
          <a:bodyPr/>
          <a:lstStyle/>
          <a:p>
            <a:r>
              <a:rPr lang="zh-CN" altLang="en-US" dirty="0"/>
              <a:t>我们可以考虑进行高维离散化</a:t>
            </a:r>
            <a:endParaRPr lang="zh-CN" altLang="en-US" dirty="0"/>
          </a:p>
          <a:p>
            <a:r>
              <a:rPr lang="zh-CN" altLang="en-US" dirty="0"/>
              <a:t>比如说，对于一个数</a:t>
            </a:r>
            <a:r>
              <a:rPr lang="en-US" altLang="zh-CN" dirty="0"/>
              <a:t>x</a:t>
            </a:r>
            <a:r>
              <a:rPr lang="zh-CN" altLang="en-US" dirty="0"/>
              <a:t>，其在序列中出现了</a:t>
            </a:r>
            <a:r>
              <a:rPr lang="en-US" altLang="zh-CN" dirty="0"/>
              <a:t>y</a:t>
            </a:r>
            <a:r>
              <a:rPr lang="zh-CN" altLang="en-US" dirty="0"/>
              <a:t>次</a:t>
            </a:r>
            <a:endParaRPr lang="zh-CN" altLang="en-US" dirty="0"/>
          </a:p>
          <a:p>
            <a:r>
              <a:rPr lang="zh-CN" altLang="en-US" dirty="0"/>
              <a:t>开个</a:t>
            </a:r>
            <a:r>
              <a:rPr lang="en-US" altLang="zh-CN" dirty="0"/>
              <a:t>vector &lt; int &gt; v[ MAXN ]</a:t>
            </a:r>
            <a:endParaRPr lang="en-US" altLang="zh-CN" dirty="0"/>
          </a:p>
          <a:p>
            <a:r>
              <a:rPr lang="zh-CN" altLang="en-US" dirty="0"/>
              <a:t>在</a:t>
            </a:r>
            <a:r>
              <a:rPr lang="en-US" altLang="zh-CN" dirty="0"/>
              <a:t>v[1] , v[2] ... v[y]</a:t>
            </a:r>
            <a:r>
              <a:rPr lang="zh-CN" altLang="en-US" dirty="0"/>
              <a:t>中都</a:t>
            </a:r>
            <a:r>
              <a:rPr lang="en-US" altLang="zh-CN" dirty="0" err="1"/>
              <a:t>push_back</a:t>
            </a:r>
            <a:r>
              <a:rPr lang="en-US" altLang="zh-CN" dirty="0"/>
              <a:t>( x )</a:t>
            </a:r>
            <a:endParaRPr lang="en-US" altLang="zh-CN" dirty="0"/>
          </a:p>
          <a:p>
            <a:r>
              <a:rPr lang="zh-CN" altLang="en-US" dirty="0"/>
              <a:t>然后对于每个</a:t>
            </a:r>
            <a:r>
              <a:rPr lang="en-US" altLang="zh-CN" dirty="0"/>
              <a:t>vector</a:t>
            </a:r>
            <a:r>
              <a:rPr lang="zh-CN" altLang="en-US" dirty="0"/>
              <a:t>，分别进行离散化</a:t>
            </a:r>
            <a:endParaRPr lang="zh-CN" altLang="en-US" dirty="0"/>
          </a:p>
          <a:p>
            <a:r>
              <a:rPr lang="zh-CN" altLang="en-US" dirty="0"/>
              <a:t>这样就保证了空间线性</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endParaRPr lang="en-US" altLang="zh-CN" dirty="0"/>
          </a:p>
          <a:p>
            <a:r>
              <a:rPr lang="zh-CN" altLang="en-US" dirty="0"/>
              <a:t>把每次操作没有完整覆盖的块定义为</a:t>
            </a:r>
            <a:r>
              <a:rPr lang="en-US" altLang="zh-CN" dirty="0"/>
              <a:t>“</a:t>
            </a:r>
            <a:r>
              <a:rPr lang="zh-CN" altLang="en-US" dirty="0"/>
              <a:t>零散块</a:t>
            </a:r>
            <a:r>
              <a:rPr lang="en-US" altLang="zh-CN" dirty="0"/>
              <a:t>”</a:t>
            </a:r>
            <a:endParaRPr lang="en-US" altLang="zh-CN" dirty="0"/>
          </a:p>
        </p:txBody>
      </p:sp>
      <p:graphicFrame>
        <p:nvGraphicFramePr>
          <p:cNvPr id="7" name="对象 6"/>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spid="_x0000_s1045" name="" r:id="rId1" imgW="11734800" imgH="1800225" progId="Paint.Picture">
                  <p:embed/>
                </p:oleObj>
              </mc:Choice>
              <mc:Fallback>
                <p:oleObj name="" r:id="rId1" imgW="11734800" imgH="1800225" progId="Paint.Picture">
                  <p:embed/>
                  <p:pic>
                    <p:nvPicPr>
                      <p:cNvPr id="0" name="图片 7" descr="image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endParaRPr lang="zh-CN" altLang="en-US"/>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于是我们离散化之后</a:t>
            </a:r>
            <a:endParaRPr lang="zh-CN" altLang="en-US" dirty="0"/>
          </a:p>
          <a:p>
            <a:r>
              <a:rPr lang="zh-CN" altLang="en-US" dirty="0"/>
              <a:t>就可以边跑莫队边维护一个值域分块来搞了</a:t>
            </a:r>
            <a:endParaRPr lang="zh-CN" altLang="en-US" dirty="0"/>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endParaRPr lang="zh-CN" altLang="en-US"/>
          </a:p>
        </p:txBody>
      </p:sp>
      <p:sp>
        <p:nvSpPr>
          <p:cNvPr id="3" name="内容占位符 2"/>
          <p:cNvSpPr>
            <a:spLocks noGrp="1"/>
          </p:cNvSpPr>
          <p:nvPr>
            <p:ph idx="1"/>
          </p:nvPr>
        </p:nvSpPr>
        <p:spPr/>
        <p:txBody>
          <a:bodyPr/>
          <a:lstStyle/>
          <a:p>
            <a:r>
              <a:rPr lang="zh-CN" altLang="en-US" dirty="0"/>
              <a:t>序列，定义</a:t>
            </a:r>
            <a:r>
              <a:rPr lang="en-US" altLang="zh-CN" dirty="0" err="1"/>
              <a:t>Chtholly</a:t>
            </a:r>
            <a:r>
              <a:rPr lang="en-US" altLang="zh-CN" dirty="0"/>
              <a:t>(</a:t>
            </a:r>
            <a:r>
              <a:rPr lang="en-US" altLang="zh-CN" dirty="0" err="1"/>
              <a:t>l,r,x</a:t>
            </a:r>
            <a:r>
              <a:rPr lang="en-US" altLang="zh-CN" dirty="0"/>
              <a:t>)</a:t>
            </a:r>
            <a:r>
              <a:rPr lang="zh-CN" altLang="en-US" dirty="0"/>
              <a:t>为</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中出现次数，查询一个区间中最大的</a:t>
            </a:r>
            <a:r>
              <a:rPr lang="en-US" altLang="zh-CN" dirty="0"/>
              <a:t>x*</a:t>
            </a:r>
            <a:r>
              <a:rPr lang="en-US" altLang="zh-CN" dirty="0" err="1"/>
              <a:t>Chtholly</a:t>
            </a:r>
            <a:r>
              <a:rPr lang="en-US" altLang="zh-CN" dirty="0"/>
              <a:t>(</a:t>
            </a:r>
            <a:r>
              <a:rPr lang="en-US" altLang="zh-CN" dirty="0" err="1"/>
              <a:t>l,r,x</a:t>
            </a:r>
            <a:r>
              <a:rPr lang="en-US" altLang="zh-CN" dirty="0"/>
              <a:t>)</a:t>
            </a: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可能出现的答案只有</a:t>
            </a:r>
            <a:r>
              <a:rPr lang="en-US" altLang="zh-CN" dirty="0"/>
              <a:t>n</a:t>
            </a:r>
            <a:r>
              <a:rPr lang="zh-CN" altLang="en-US" dirty="0"/>
              <a:t>种</a:t>
            </a:r>
            <a:endParaRPr lang="zh-CN" altLang="en-US" dirty="0"/>
          </a:p>
          <a:p>
            <a:r>
              <a:rPr lang="zh-CN" altLang="en-US" dirty="0"/>
              <a:t>和刚刚那个题类似，一个数</a:t>
            </a:r>
            <a:r>
              <a:rPr lang="en-US" altLang="zh-CN" dirty="0"/>
              <a:t>x</a:t>
            </a:r>
            <a:r>
              <a:rPr lang="zh-CN" altLang="en-US" dirty="0"/>
              <a:t>出现次数为</a:t>
            </a:r>
            <a:r>
              <a:rPr lang="en-US" altLang="zh-CN" dirty="0"/>
              <a:t>y</a:t>
            </a:r>
            <a:r>
              <a:rPr lang="zh-CN" altLang="en-US" dirty="0"/>
              <a:t>，则答案有可能为</a:t>
            </a:r>
            <a:endParaRPr lang="zh-CN" altLang="en-US" dirty="0"/>
          </a:p>
          <a:p>
            <a:r>
              <a:rPr lang="en-US" altLang="zh-CN" dirty="0"/>
              <a:t>x*1,x*2...x*y</a:t>
            </a:r>
            <a:endParaRPr lang="en-US" altLang="zh-CN" dirty="0"/>
          </a:p>
          <a:p>
            <a:r>
              <a:rPr lang="zh-CN" altLang="en-US" dirty="0"/>
              <a:t>于是将这些可能的值放一起离散化</a:t>
            </a:r>
            <a:endParaRPr lang="zh-CN" altLang="en-US" dirty="0"/>
          </a:p>
          <a:p>
            <a:r>
              <a:rPr lang="zh-CN" altLang="en-US" dirty="0"/>
              <a:t>然后就可以套用值域分块来</a:t>
            </a:r>
            <a:endParaRPr lang="zh-CN" altLang="en-US" dirty="0"/>
          </a:p>
          <a:p>
            <a:r>
              <a:rPr lang="en-US" altLang="zh-CN" dirty="0"/>
              <a:t>O( </a:t>
            </a:r>
            <a:r>
              <a:rPr lang="en-US" altLang="zh-CN" dirty="0" err="1"/>
              <a:t>nsqrt</a:t>
            </a:r>
            <a:r>
              <a:rPr lang="en-US" altLang="zh-CN" dirty="0"/>
              <a:t>( m ) + </a:t>
            </a:r>
            <a:r>
              <a:rPr lang="en-US" altLang="zh-CN" dirty="0" err="1"/>
              <a:t>msqrt</a:t>
            </a:r>
            <a:r>
              <a:rPr lang="en-US" altLang="zh-CN" dirty="0"/>
              <a:t>( n ) )</a:t>
            </a:r>
            <a:r>
              <a:rPr lang="zh-CN" altLang="en-US" dirty="0"/>
              <a:t>做了</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[Ynoi2015]</a:t>
            </a:r>
            <a:r>
              <a:rPr lang="en-US">
                <a:sym typeface="+mn-ea"/>
              </a:rPr>
              <a:t>いずれその陽は落ちるとしても</a:t>
            </a:r>
            <a:endParaRPr lang="en-US">
              <a:sym typeface="+mn-ea"/>
            </a:endParaRPr>
          </a:p>
        </p:txBody>
      </p:sp>
      <p:sp>
        <p:nvSpPr>
          <p:cNvPr id="3" name="内容占位符 2"/>
          <p:cNvSpPr>
            <a:spLocks noGrp="1"/>
          </p:cNvSpPr>
          <p:nvPr>
            <p:ph idx="1"/>
          </p:nvPr>
        </p:nvSpPr>
        <p:spPr/>
        <p:txBody>
          <a:bodyPr/>
          <a:lstStyle/>
          <a:p>
            <a:r>
              <a:rPr lang="zh-CN" altLang="en-US" dirty="0"/>
              <a:t>给你一个序列a，每次查询一个区间[l,r]。</a:t>
            </a:r>
            <a:endParaRPr lang="zh-CN" altLang="en-US" dirty="0"/>
          </a:p>
          <a:p>
            <a:r>
              <a:rPr lang="zh-CN" altLang="en-US" dirty="0"/>
              <a:t>这个区间一共可以形成2^(r-l+1)个子序列，即每个数出现或者不出现，定义一个子序列对答案的贡献为其去重之后的和，即如果一个数x在这个子序列里出现了多次，那么只算一次。</a:t>
            </a:r>
            <a:endParaRPr lang="zh-CN" altLang="en-US" dirty="0"/>
          </a:p>
          <a:p>
            <a:r>
              <a:rPr lang="zh-CN" altLang="en-US" dirty="0"/>
              <a:t>查询区间[l,r]里面每个子序列的贡献的和。</a:t>
            </a:r>
            <a:endParaRPr lang="zh-CN" altLang="en-US" dirty="0"/>
          </a:p>
          <a:p>
            <a:r>
              <a:rPr lang="zh-CN" altLang="en-US" dirty="0"/>
              <a:t>然而由乃为了让这个题变麻烦，所以每次的膜数不一样。</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考虑单次询问怎么算</a:t>
            </a:r>
            <a:endParaRPr lang="zh-CN" altLang="en-US" dirty="0"/>
          </a:p>
          <a:p>
            <a:r>
              <a:rPr lang="zh-CN" altLang="en-US" dirty="0"/>
              <a:t>对于数x，假设出现了y次，区间长度是len</a:t>
            </a:r>
            <a:endParaRPr lang="zh-CN" altLang="en-US" dirty="0"/>
          </a:p>
          <a:p>
            <a:r>
              <a:rPr lang="zh-CN" altLang="en-US" dirty="0"/>
              <a:t>则x对答案的贡献是</a:t>
            </a:r>
            <a:endParaRPr lang="zh-CN" altLang="en-US" dirty="0"/>
          </a:p>
          <a:p>
            <a:r>
              <a:rPr lang="zh-CN" altLang="en-US" dirty="0"/>
              <a:t>             是除了x之外的数有这么多个不同的子序列，这些对x的贡献没有影响</a:t>
            </a:r>
            <a:endParaRPr lang="zh-CN" altLang="en-US" dirty="0"/>
          </a:p>
          <a:p>
            <a:r>
              <a:rPr lang="zh-CN" altLang="en-US" dirty="0"/>
              <a:t>             是所有x构成的子序列中有             种至少包含一个x，有1种不包含x</a:t>
            </a:r>
            <a:endParaRPr lang="zh-CN" altLang="en-US" dirty="0"/>
          </a:p>
          <a:p>
            <a:endParaRPr lang="zh-CN" altLang="en-US" dirty="0"/>
          </a:p>
        </p:txBody>
      </p:sp>
      <p:graphicFrame>
        <p:nvGraphicFramePr>
          <p:cNvPr id="4" name="对象 3"/>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spid="_x0000_s12366" name="" r:id="rId1" imgW="2724150" imgH="247650" progId="PBrush">
                  <p:embed/>
                </p:oleObj>
              </mc:Choice>
              <mc:Fallback>
                <p:oleObj name="" r:id="rId1" imgW="2724150" imgH="247650" progId="PBrush">
                  <p:embed/>
                  <p:pic>
                    <p:nvPicPr>
                      <p:cNvPr id="0" name="图片 4" descr="image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spid="_x0000_s12367" name="" r:id="rId3" imgW="438150" imgH="219075" progId="PBrush">
                  <p:embed/>
                </p:oleObj>
              </mc:Choice>
              <mc:Fallback>
                <p:oleObj name="" r:id="rId3" imgW="438150" imgH="219075" progId="PBrush">
                  <p:embed/>
                  <p:pic>
                    <p:nvPicPr>
                      <p:cNvPr id="0" name="图片 6" descr="image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spid="_x0000_s12368" name="" r:id="rId5" imgW="466725" imgH="200025" progId="PBrush">
                  <p:embed/>
                </p:oleObj>
              </mc:Choice>
              <mc:Fallback>
                <p:oleObj name="" r:id="rId5" imgW="466725" imgH="200025" progId="PBrush">
                  <p:embed/>
                  <p:pic>
                    <p:nvPicPr>
                      <p:cNvPr id="0" name="图片 8" descr="image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spid="_x0000_s12369" name="" r:id="rId7" imgW="466725" imgH="200025" progId="PBrush">
                  <p:embed/>
                </p:oleObj>
              </mc:Choice>
              <mc:Fallback>
                <p:oleObj name="" r:id="rId7" imgW="466725" imgH="200025" progId="PBrush">
                  <p:embed/>
                  <p:pic>
                    <p:nvPicPr>
                      <p:cNvPr id="0" name="Picture 1" descr="image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注意到贡献分为两部分         与</a:t>
            </a:r>
            <a:endParaRPr lang="zh-CN" altLang="en-US" dirty="0"/>
          </a:p>
          <a:p>
            <a:r>
              <a:rPr lang="zh-CN" altLang="en-US" dirty="0"/>
              <a:t>其中第一部分非常好维护</a:t>
            </a:r>
            <a:endParaRPr lang="zh-CN" altLang="en-US" dirty="0"/>
          </a:p>
          <a:p>
            <a:r>
              <a:rPr lang="zh-CN" altLang="en-US" dirty="0"/>
              <a:t>第二部分的贡献，可以把出现次数相同的数一起维护贡献</a:t>
            </a:r>
            <a:endParaRPr lang="zh-CN" altLang="en-US" dirty="0"/>
          </a:p>
          <a:p>
            <a:r>
              <a:rPr lang="zh-CN" altLang="en-US" dirty="0"/>
              <a:t>注意到一个区间中只有</a:t>
            </a:r>
            <a:r>
              <a:rPr lang="en-US" altLang="zh-CN" dirty="0"/>
              <a:t>O( </a:t>
            </a:r>
            <a:r>
              <a:rPr lang="en-US" altLang="zh-CN" dirty="0" err="1"/>
              <a:t>sqrt</a:t>
            </a:r>
            <a:r>
              <a:rPr lang="en-US" altLang="zh-CN" dirty="0"/>
              <a:t>( n ) )</a:t>
            </a:r>
            <a:r>
              <a:rPr lang="zh-CN" altLang="en-US" dirty="0"/>
              <a:t>种不同的出现次数</a:t>
            </a:r>
            <a:endParaRPr lang="zh-CN" altLang="en-US" dirty="0"/>
          </a:p>
          <a:p>
            <a:endParaRPr lang="zh-CN" altLang="en-US" dirty="0"/>
          </a:p>
        </p:txBody>
      </p:sp>
      <p:graphicFrame>
        <p:nvGraphicFramePr>
          <p:cNvPr id="4" name="对象 3"/>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spid="_x0000_s13352" name="" r:id="rId1" imgW="409575" imgH="209550" progId="PBrush">
                  <p:embed/>
                </p:oleObj>
              </mc:Choice>
              <mc:Fallback>
                <p:oleObj name="" r:id="rId1" imgW="409575" imgH="209550" progId="PBrush">
                  <p:embed/>
                  <p:pic>
                    <p:nvPicPr>
                      <p:cNvPr id="0" name="图片 4" descr="image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spid="_x0000_s13353" name="" r:id="rId3" imgW="895350" imgH="228600" progId="PBrush">
                  <p:embed/>
                </p:oleObj>
              </mc:Choice>
              <mc:Fallback>
                <p:oleObj name="" r:id="rId3" imgW="895350" imgH="228600" progId="PBrush">
                  <p:embed/>
                  <p:pic>
                    <p:nvPicPr>
                      <p:cNvPr id="0" name="图片 6" descr="image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endParaRPr lang="en-US" altLang="zh-CN" dirty="0"/>
          </a:p>
          <a:p>
            <a:r>
              <a:rPr lang="zh-CN" altLang="en-US" dirty="0"/>
              <a:t>以及</a:t>
            </a:r>
            <a:r>
              <a:rPr lang="en-US" altLang="zh-CN" dirty="0"/>
              <a:t>2^sqrt(n),2^2sqrt(n)…2^sqrt(n)*sqrt(n) % p</a:t>
            </a:r>
            <a:endParaRPr lang="en-US" altLang="zh-CN" dirty="0"/>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en-US" altLang="zh-CN" dirty="0"/>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lstStyle/>
          <a:p>
            <a:r>
              <a:rPr lang="zh-CN" altLang="en-US" dirty="0"/>
              <a:t>每次操作最多经过</a:t>
            </a:r>
            <a:r>
              <a:rPr lang="en-US" altLang="zh-CN" dirty="0">
                <a:sym typeface="+mn-ea"/>
              </a:rPr>
              <a:t>O( sqrt(n) )</a:t>
            </a:r>
            <a:r>
              <a:rPr lang="zh-CN" altLang="en-US" dirty="0">
                <a:sym typeface="+mn-ea"/>
              </a:rPr>
              <a:t>个整块，以及</a:t>
            </a:r>
            <a:r>
              <a:rPr lang="en-US" altLang="zh-CN" dirty="0">
                <a:sym typeface="+mn-ea"/>
              </a:rPr>
              <a:t>2</a:t>
            </a:r>
            <a:r>
              <a:rPr lang="zh-CN" altLang="en-US" dirty="0">
                <a:sym typeface="+mn-ea"/>
              </a:rPr>
              <a:t>个零散块</a:t>
            </a:r>
            <a:endParaRPr lang="zh-CN" altLang="en-US" dirty="0">
              <a:sym typeface="+mn-ea"/>
            </a:endParaRPr>
          </a:p>
          <a:p>
            <a:r>
              <a:rPr lang="zh-CN" altLang="en-US" dirty="0">
                <a:sym typeface="+mn-ea"/>
              </a:rPr>
              <a:t>所以我们可以</a:t>
            </a:r>
            <a:r>
              <a:rPr lang="en-US" altLang="zh-CN" dirty="0">
                <a:sym typeface="+mn-ea"/>
              </a:rPr>
              <a:t>O(1)</a:t>
            </a:r>
            <a:r>
              <a:rPr lang="zh-CN" altLang="en-US" dirty="0">
                <a:sym typeface="+mn-ea"/>
              </a:rPr>
              <a:t>维护整块信息，</a:t>
            </a:r>
            <a:r>
              <a:rPr lang="en-US" altLang="zh-CN" dirty="0">
                <a:sym typeface="+mn-ea"/>
              </a:rPr>
              <a:t>O( sqrt(n) )</a:t>
            </a:r>
            <a:r>
              <a:rPr lang="zh-CN" altLang="en-US" dirty="0">
                <a:sym typeface="+mn-ea"/>
              </a:rPr>
              <a:t>查询零散块信息</a:t>
            </a:r>
            <a:endParaRPr lang="zh-CN" altLang="en-US" dirty="0">
              <a:sym typeface="+mn-ea"/>
            </a:endParaRPr>
          </a:p>
          <a:p>
            <a:r>
              <a:rPr lang="zh-CN" altLang="en-US" dirty="0">
                <a:sym typeface="+mn-ea"/>
              </a:rPr>
              <a:t>这样就达到了</a:t>
            </a:r>
            <a:r>
              <a:rPr lang="en-US" altLang="zh-CN" dirty="0">
                <a:sym typeface="+mn-ea"/>
              </a:rPr>
              <a:t>O( </a:t>
            </a:r>
            <a:r>
              <a:rPr lang="en-US" altLang="zh-CN" dirty="0" err="1">
                <a:sym typeface="+mn-ea"/>
              </a:rPr>
              <a:t>msqrt</a:t>
            </a:r>
            <a:r>
              <a:rPr lang="en-US" altLang="zh-CN" dirty="0">
                <a:sym typeface="+mn-ea"/>
              </a:rPr>
              <a:t>(n) )</a:t>
            </a:r>
            <a:r>
              <a:rPr lang="zh-CN" altLang="en-US" dirty="0">
                <a:sym typeface="+mn-ea"/>
              </a:rPr>
              <a:t>的复杂度</a:t>
            </a:r>
            <a:endParaRPr lang="zh-CN" altLang="en-US" dirty="0">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Luogu3245 HNOI2016</a:t>
            </a:r>
            <a:r>
              <a:rPr lang="zh-CN" altLang="en-US" dirty="0"/>
              <a:t>大数</a:t>
            </a:r>
            <a:endParaRPr lang="zh-CN" altLang="en-US" dirty="0"/>
          </a:p>
        </p:txBody>
      </p:sp>
      <p:sp>
        <p:nvSpPr>
          <p:cNvPr id="3" name="内容占位符 2"/>
          <p:cNvSpPr>
            <a:spLocks noGrp="1"/>
          </p:cNvSpPr>
          <p:nvPr>
            <p:ph idx="1"/>
          </p:nvPr>
        </p:nvSpPr>
        <p:spPr/>
        <p:txBody>
          <a:bodyPr/>
          <a:lstStyle/>
          <a:p>
            <a:r>
              <a:rPr lang="zh-CN" altLang="en-US" dirty="0"/>
              <a:t>给一个数字串以及一个质数</a:t>
            </a:r>
            <a:r>
              <a:rPr lang="en-US" altLang="zh-CN" dirty="0"/>
              <a:t>p</a:t>
            </a:r>
            <a:endParaRPr lang="en-US" altLang="zh-CN" dirty="0"/>
          </a:p>
          <a:p>
            <a:r>
              <a:rPr lang="zh-CN" altLang="en-US" dirty="0"/>
              <a:t>多次查询这个数字串的一个子串里有多少个子串是</a:t>
            </a:r>
            <a:r>
              <a:rPr lang="en-US" altLang="zh-CN" dirty="0"/>
              <a:t>p</a:t>
            </a:r>
            <a:r>
              <a:rPr lang="zh-CN" altLang="en-US" dirty="0"/>
              <a:t>的倍数</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记</a:t>
            </a:r>
            <a:r>
              <a:rPr lang="en-US" altLang="zh-CN" dirty="0" err="1"/>
              <a:t>suf</a:t>
            </a:r>
            <a:r>
              <a:rPr lang="en-US" altLang="zh-CN" dirty="0"/>
              <a:t>[</a:t>
            </a:r>
            <a:r>
              <a:rPr lang="en-US" altLang="zh-CN" dirty="0" err="1"/>
              <a:t>i</a:t>
            </a:r>
            <a:r>
              <a:rPr lang="en-US" altLang="zh-CN" dirty="0"/>
              <a:t>]</a:t>
            </a:r>
            <a:r>
              <a:rPr lang="zh-CN" altLang="en-US" dirty="0"/>
              <a:t>为</a:t>
            </a:r>
            <a:r>
              <a:rPr lang="en-US" altLang="zh-CN" dirty="0" err="1"/>
              <a:t>i</a:t>
            </a:r>
            <a:r>
              <a:rPr lang="en-US" altLang="zh-CN" dirty="0"/>
              <a:t> -&gt; n</a:t>
            </a:r>
            <a:r>
              <a:rPr lang="zh-CN" altLang="en-US" dirty="0"/>
              <a:t>构成的后缀串</a:t>
            </a:r>
            <a:endParaRPr lang="zh-CN" altLang="en-US" dirty="0"/>
          </a:p>
          <a:p>
            <a:r>
              <a:rPr lang="zh-CN" altLang="en-US" dirty="0"/>
              <a:t>如果对于</a:t>
            </a:r>
            <a:r>
              <a:rPr lang="en-US" altLang="zh-CN" dirty="0" err="1"/>
              <a:t>l,r</a:t>
            </a:r>
            <a:r>
              <a:rPr lang="zh-CN" altLang="en-US" dirty="0"/>
              <a:t>有</a:t>
            </a:r>
            <a:r>
              <a:rPr lang="en-US" altLang="zh-CN" dirty="0" err="1"/>
              <a:t>suf</a:t>
            </a:r>
            <a:r>
              <a:rPr lang="en-US" altLang="zh-CN" dirty="0"/>
              <a:t>[l] % p == </a:t>
            </a:r>
            <a:r>
              <a:rPr lang="en-US" altLang="zh-CN" dirty="0" err="1"/>
              <a:t>suf</a:t>
            </a:r>
            <a:r>
              <a:rPr lang="en-US" altLang="zh-CN" dirty="0"/>
              <a:t>[r+1] % p</a:t>
            </a:r>
            <a:endParaRPr lang="en-US" altLang="zh-CN" dirty="0"/>
          </a:p>
          <a:p>
            <a:r>
              <a:rPr lang="zh-CN" altLang="en-US" dirty="0"/>
              <a:t>则</a:t>
            </a:r>
            <a:r>
              <a:rPr lang="en-US" altLang="zh-CN" dirty="0"/>
              <a:t>s[l...r] * 10 ^ ( n - r - 1 )</a:t>
            </a:r>
            <a:r>
              <a:rPr lang="zh-CN" altLang="en-US" dirty="0"/>
              <a:t>为</a:t>
            </a:r>
            <a:r>
              <a:rPr lang="en-US" altLang="zh-CN" dirty="0"/>
              <a:t>p</a:t>
            </a:r>
            <a:r>
              <a:rPr lang="zh-CN" altLang="en-US" dirty="0"/>
              <a:t>的倍数</a:t>
            </a:r>
            <a:endParaRPr lang="zh-CN" altLang="en-US" dirty="0"/>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对</a:t>
            </a:r>
            <a:r>
              <a:rPr lang="en-US" altLang="zh-CN" dirty="0"/>
              <a:t>p=2,5</a:t>
            </a:r>
            <a:r>
              <a:rPr lang="zh-CN" altLang="en-US" dirty="0"/>
              <a:t>时特判</a:t>
            </a:r>
            <a:endParaRPr lang="zh-CN" altLang="en-US" dirty="0"/>
          </a:p>
          <a:p>
            <a:r>
              <a:rPr lang="en-US" altLang="zh-CN" dirty="0"/>
              <a:t>p!=2,5</a:t>
            </a:r>
            <a:r>
              <a:rPr lang="zh-CN" altLang="en-US" dirty="0"/>
              <a:t>时</a:t>
            </a:r>
            <a:r>
              <a:rPr lang="en-US" altLang="zh-CN" dirty="0">
                <a:sym typeface="+mn-ea"/>
              </a:rPr>
              <a:t>s[l...r] * 10 ^ ( n - r - 1 )</a:t>
            </a:r>
            <a:r>
              <a:rPr lang="zh-CN" altLang="en-US" dirty="0">
                <a:sym typeface="+mn-ea"/>
              </a:rPr>
              <a:t>为</a:t>
            </a:r>
            <a:r>
              <a:rPr lang="en-US" altLang="zh-CN" dirty="0">
                <a:sym typeface="+mn-ea"/>
              </a:rPr>
              <a:t>p</a:t>
            </a:r>
            <a:r>
              <a:rPr lang="zh-CN" altLang="en-US" dirty="0">
                <a:sym typeface="+mn-ea"/>
              </a:rPr>
              <a:t>的倍数即意味着</a:t>
            </a:r>
            <a:r>
              <a:rPr lang="en-US" altLang="zh-CN" dirty="0">
                <a:sym typeface="+mn-ea"/>
              </a:rPr>
              <a:t>s[l...r]</a:t>
            </a:r>
            <a:r>
              <a:rPr lang="zh-CN" altLang="en-US" dirty="0">
                <a:sym typeface="+mn-ea"/>
              </a:rPr>
              <a:t>为</a:t>
            </a:r>
            <a:r>
              <a:rPr lang="en-US" altLang="zh-CN" dirty="0">
                <a:sym typeface="+mn-ea"/>
              </a:rPr>
              <a:t>p</a:t>
            </a:r>
            <a:r>
              <a:rPr lang="zh-CN" altLang="en-US" dirty="0">
                <a:sym typeface="+mn-ea"/>
              </a:rPr>
              <a:t>的倍数</a:t>
            </a:r>
            <a:endParaRPr lang="zh-CN" altLang="en-US" dirty="0">
              <a:sym typeface="+mn-ea"/>
            </a:endParaRPr>
          </a:p>
          <a:p>
            <a:endParaRPr lang="zh-CN" altLang="en-US" dirty="0">
              <a:sym typeface="+mn-ea"/>
            </a:endParaRPr>
          </a:p>
          <a:p>
            <a:r>
              <a:rPr lang="zh-CN" altLang="en-US" dirty="0">
                <a:sym typeface="+mn-ea"/>
              </a:rPr>
              <a:t>离散化一下，然后就变成小</a:t>
            </a:r>
            <a:r>
              <a:rPr lang="en-US" altLang="zh-CN" dirty="0">
                <a:sym typeface="+mn-ea"/>
              </a:rPr>
              <a:t>Z</a:t>
            </a:r>
            <a:r>
              <a:rPr lang="zh-CN" altLang="en-US" dirty="0">
                <a:sym typeface="+mn-ea"/>
              </a:rPr>
              <a:t>的袜子了</a:t>
            </a:r>
            <a:endParaRPr lang="zh-CN" altLang="en-US" dirty="0">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区间众数</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次询问，每次询问一个区间中出现次数最多的一个元素的出现次数</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莫队转移时答案最多</a:t>
            </a:r>
            <a:r>
              <a:rPr lang="en-US" altLang="zh-CN" dirty="0"/>
              <a:t>+1</a:t>
            </a:r>
            <a:r>
              <a:rPr lang="zh-CN" altLang="en-US" dirty="0"/>
              <a:t>或者</a:t>
            </a:r>
            <a:r>
              <a:rPr lang="en-US" altLang="zh-CN" dirty="0"/>
              <a:t>-1</a:t>
            </a:r>
            <a:r>
              <a:rPr lang="zh-CN" altLang="en-US" dirty="0"/>
              <a:t>，所以直接维护即可</a:t>
            </a:r>
            <a:endParaRPr lang="en-US" altLang="zh-CN" dirty="0"/>
          </a:p>
          <a:p>
            <a:endParaRPr lang="en-US" altLang="zh-CN" dirty="0"/>
          </a:p>
          <a:p>
            <a:r>
              <a:rPr lang="zh-CN" altLang="en-US" dirty="0"/>
              <a:t>总时间复杂度</a:t>
            </a:r>
            <a:r>
              <a:rPr lang="en-US" altLang="zh-CN" dirty="0"/>
              <a:t>O(</a:t>
            </a:r>
            <a:r>
              <a:rPr lang="en-US" altLang="zh-CN" dirty="0" err="1"/>
              <a:t>nsqrtm</a:t>
            </a:r>
            <a:r>
              <a:rPr lang="en-US" altLang="zh-CN" dirty="0"/>
              <a:t>)</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Luogu3604 </a:t>
            </a:r>
            <a:r>
              <a:rPr lang="zh-CN" altLang="en-US" dirty="0"/>
              <a:t>美好的每一天</a:t>
            </a:r>
            <a:endParaRPr lang="zh-CN" altLang="en-US" dirty="0"/>
          </a:p>
        </p:txBody>
      </p:sp>
      <p:sp>
        <p:nvSpPr>
          <p:cNvPr id="3" name="内容占位符 2"/>
          <p:cNvSpPr>
            <a:spLocks noGrp="1"/>
          </p:cNvSpPr>
          <p:nvPr>
            <p:ph idx="1"/>
          </p:nvPr>
        </p:nvSpPr>
        <p:spPr/>
        <p:txBody>
          <a:bodyPr/>
          <a:lstStyle/>
          <a:p>
            <a:r>
              <a:rPr lang="zh-CN" altLang="en-US" dirty="0"/>
              <a:t>给一个小写字母的字符串</a:t>
            </a:r>
            <a:endParaRPr lang="en-US" altLang="zh-CN" dirty="0"/>
          </a:p>
          <a:p>
            <a:r>
              <a:rPr lang="zh-CN" altLang="en-US" dirty="0"/>
              <a:t>每次查询区间有多少子区间可以重排成为一个回文串</a:t>
            </a:r>
            <a:endParaRPr lang="en-US" altLang="zh-CN" dirty="0"/>
          </a:p>
          <a:p>
            <a:r>
              <a:rPr lang="en-US" altLang="zh-CN" dirty="0" err="1"/>
              <a:t>n,m</a:t>
            </a:r>
            <a:r>
              <a:rPr lang="en-US" altLang="zh-CN" dirty="0"/>
              <a:t>&lt;=6e4</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什么条件等价于重排成为一个回文串？</a:t>
            </a:r>
            <a:endParaRPr lang="en-US" altLang="zh-CN" dirty="0"/>
          </a:p>
          <a:p>
            <a:r>
              <a:rPr lang="en-US" altLang="zh-CN" dirty="0"/>
              <a:t>1.</a:t>
            </a:r>
            <a:r>
              <a:rPr lang="zh-CN" altLang="en-US" dirty="0"/>
              <a:t>所有数都出现偶数次</a:t>
            </a:r>
            <a:endParaRPr lang="en-US" altLang="zh-CN" dirty="0"/>
          </a:p>
          <a:p>
            <a:r>
              <a:rPr lang="en-US" altLang="zh-CN" dirty="0"/>
              <a:t>2.</a:t>
            </a:r>
            <a:r>
              <a:rPr lang="zh-CN" altLang="en-US" dirty="0"/>
              <a:t>只有一个数出现奇数次</a:t>
            </a:r>
            <a:endParaRPr lang="en-US" altLang="zh-CN" dirty="0"/>
          </a:p>
          <a:p>
            <a:r>
              <a:rPr lang="zh-CN" altLang="en-US" dirty="0"/>
              <a:t>有什么转换的形式方便维护一个数出现的奇偶性？</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奇偶性可以想到异或</a:t>
            </a:r>
            <a:endParaRPr lang="en-US" altLang="zh-CN" dirty="0"/>
          </a:p>
          <a:p>
            <a:r>
              <a:rPr lang="zh-CN" altLang="en-US" dirty="0"/>
              <a:t>我们令</a:t>
            </a:r>
            <a:r>
              <a:rPr lang="en-US" altLang="zh-CN" dirty="0"/>
              <a:t>’a’ -&gt; 1,’b’ -&gt; 2,’c’ -&gt; 4…,’z’ -&gt; 1&lt;&lt;25</a:t>
            </a:r>
            <a:endParaRPr lang="en-US" altLang="zh-CN" dirty="0"/>
          </a:p>
          <a:p>
            <a:r>
              <a:rPr lang="zh-CN" altLang="en-US" dirty="0"/>
              <a:t>如果维护一个前缀</a:t>
            </a:r>
            <a:r>
              <a:rPr lang="en-US" altLang="zh-CN" dirty="0" err="1"/>
              <a:t>xor</a:t>
            </a:r>
            <a:r>
              <a:rPr lang="zh-CN" altLang="en-US" dirty="0"/>
              <a:t>和</a:t>
            </a:r>
            <a:r>
              <a:rPr lang="en-US" altLang="zh-CN" dirty="0"/>
              <a:t>b</a:t>
            </a:r>
            <a:r>
              <a:rPr lang="zh-CN" altLang="en-US" dirty="0"/>
              <a:t>，</a:t>
            </a:r>
            <a:r>
              <a:rPr lang="en-US" altLang="zh-CN" dirty="0"/>
              <a:t>b[</a:t>
            </a:r>
            <a:r>
              <a:rPr lang="en-US" altLang="zh-CN" dirty="0" err="1"/>
              <a:t>i</a:t>
            </a:r>
            <a:r>
              <a:rPr lang="en-US" altLang="zh-CN" dirty="0"/>
              <a:t>]=b[i-1]^(1&lt;&lt;a[</a:t>
            </a:r>
            <a:r>
              <a:rPr lang="en-US" altLang="zh-CN" dirty="0" err="1"/>
              <a:t>i</a:t>
            </a:r>
            <a:r>
              <a:rPr lang="en-US" altLang="zh-CN" dirty="0"/>
              <a:t>]-1)</a:t>
            </a:r>
            <a:endParaRPr lang="en-US" altLang="zh-CN" dirty="0"/>
          </a:p>
          <a:p>
            <a:r>
              <a:rPr lang="zh-CN" altLang="en-US" dirty="0"/>
              <a:t>则一个区间</a:t>
            </a:r>
            <a:r>
              <a:rPr lang="en-US" altLang="zh-CN" dirty="0"/>
              <a:t>[</a:t>
            </a:r>
            <a:r>
              <a:rPr lang="en-US" altLang="zh-CN" dirty="0" err="1"/>
              <a:t>i,j</a:t>
            </a:r>
            <a:r>
              <a:rPr lang="en-US" altLang="zh-CN" dirty="0"/>
              <a:t>]</a:t>
            </a:r>
            <a:r>
              <a:rPr lang="zh-CN" altLang="en-US" dirty="0"/>
              <a:t>的</a:t>
            </a:r>
            <a:r>
              <a:rPr lang="en-US" altLang="zh-CN" dirty="0" err="1"/>
              <a:t>xor</a:t>
            </a:r>
            <a:r>
              <a:rPr lang="zh-CN" altLang="en-US" dirty="0"/>
              <a:t>和等于</a:t>
            </a:r>
            <a:r>
              <a:rPr lang="en-US" altLang="zh-CN" dirty="0"/>
              <a:t>[1,i-1]^[1,j]</a:t>
            </a:r>
            <a:r>
              <a:rPr lang="zh-CN" altLang="en-US" dirty="0"/>
              <a:t>，也就是等于</a:t>
            </a:r>
            <a:r>
              <a:rPr lang="en-US" altLang="zh-CN" dirty="0"/>
              <a:t>b[i-1]^b[j]</a:t>
            </a:r>
            <a:endParaRPr lang="en-US" altLang="zh-CN" dirty="0"/>
          </a:p>
          <a:p>
            <a:r>
              <a:rPr lang="zh-CN" altLang="en-US" dirty="0"/>
              <a:t>发现出现次数都是偶数等价于</a:t>
            </a:r>
            <a:r>
              <a:rPr lang="en-US" altLang="zh-CN" dirty="0"/>
              <a:t>b[i-1]^b[j]=0</a:t>
            </a:r>
            <a:endParaRPr lang="en-US" altLang="zh-CN" dirty="0"/>
          </a:p>
          <a:p>
            <a:r>
              <a:rPr lang="zh-CN" altLang="en-US" dirty="0"/>
              <a:t>出现次数都是奇数等价于</a:t>
            </a:r>
            <a:r>
              <a:rPr lang="en-US" altLang="zh-CN" dirty="0"/>
              <a:t>b[i-1]^b[j]=2^k,k=0…25</a:t>
            </a:r>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于是问题就变成了</a:t>
            </a:r>
            <a:endParaRPr lang="en-US" altLang="zh-CN" dirty="0"/>
          </a:p>
          <a:p>
            <a:r>
              <a:rPr lang="zh-CN" altLang="en-US" dirty="0"/>
              <a:t>区间有多少二元组</a:t>
            </a:r>
            <a:r>
              <a:rPr lang="en-US" altLang="zh-CN" dirty="0"/>
              <a:t>(</a:t>
            </a:r>
            <a:r>
              <a:rPr lang="en-US" altLang="zh-CN" dirty="0" err="1"/>
              <a:t>i,j</a:t>
            </a:r>
            <a:r>
              <a:rPr lang="en-US" altLang="zh-CN" dirty="0"/>
              <a:t>)</a:t>
            </a:r>
            <a:r>
              <a:rPr lang="zh-CN" altLang="en-US" dirty="0"/>
              <a:t>满足</a:t>
            </a:r>
            <a:r>
              <a:rPr lang="en-US" altLang="zh-CN" dirty="0"/>
              <a:t>b[i-1]^b[j]==0,1,2,4,…2^25</a:t>
            </a:r>
            <a:endParaRPr lang="en-US" altLang="zh-CN" dirty="0"/>
          </a:p>
          <a:p>
            <a:r>
              <a:rPr lang="zh-CN" altLang="en-US" dirty="0"/>
              <a:t>每次</a:t>
            </a:r>
            <a:r>
              <a:rPr lang="en-US" altLang="zh-CN" dirty="0"/>
              <a:t>for 26</a:t>
            </a:r>
            <a:r>
              <a:rPr lang="zh-CN" altLang="en-US" dirty="0"/>
              <a:t>个元素即可</a:t>
            </a:r>
            <a:endParaRPr lang="en-US" altLang="zh-CN" dirty="0"/>
          </a:p>
          <a:p>
            <a:r>
              <a:rPr lang="zh-CN" altLang="en-US" dirty="0"/>
              <a:t>设字符集为</a:t>
            </a:r>
            <a:r>
              <a:rPr lang="en-US" altLang="zh-CN" dirty="0"/>
              <a:t>c</a:t>
            </a:r>
            <a:endParaRPr lang="en-US" altLang="zh-CN" dirty="0"/>
          </a:p>
          <a:p>
            <a:r>
              <a:rPr lang="en-US" altLang="zh-CN" dirty="0"/>
              <a:t>O( </a:t>
            </a:r>
            <a:r>
              <a:rPr lang="en-US" altLang="zh-CN" dirty="0" err="1"/>
              <a:t>nsqrtnc</a:t>
            </a:r>
            <a:r>
              <a:rPr lang="en-US" altLang="zh-CN" dirty="0"/>
              <a:t> )</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a:t>查询区间逆序对个数</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endParaRPr lang="zh-CN" altLang="en-US" dirty="0"/>
          </a:p>
        </p:txBody>
      </p:sp>
      <p:sp>
        <p:nvSpPr>
          <p:cNvPr id="3" name="内容占位符 2"/>
          <p:cNvSpPr>
            <a:spLocks noGrp="1"/>
          </p:cNvSpPr>
          <p:nvPr>
            <p:ph idx="1"/>
          </p:nvPr>
        </p:nvSpPr>
        <p:spPr/>
        <p:txBody>
          <a:bodyPr/>
          <a:lstStyle/>
          <a:p>
            <a:r>
              <a:rPr lang="zh-CN" altLang="en-US"/>
              <a:t>一个度数        ，只有三层的树</a:t>
            </a:r>
            <a:endParaRPr lang="zh-CN" altLang="en-US"/>
          </a:p>
          <a:p>
            <a:endParaRPr lang="zh-CN" altLang="en-US"/>
          </a:p>
        </p:txBody>
      </p:sp>
      <p:graphicFrame>
        <p:nvGraphicFramePr>
          <p:cNvPr id="9" name="对象 8"/>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spid="_x0000_s2088" name="" r:id="rId1" imgW="5791200" imgH="5181600" progId="Equation.3">
                  <p:embed/>
                </p:oleObj>
              </mc:Choice>
              <mc:Fallback>
                <p:oleObj name="" r:id="rId1" imgW="5791200" imgH="5181600" progId="Equation.3">
                  <p:embed/>
                  <p:pic>
                    <p:nvPicPr>
                      <p:cNvPr id="0" name="图片 5"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spid="_x0000_s2089" name="" r:id="rId3" imgW="11268075" imgH="3552825" progId="Paint.Picture">
                  <p:embed/>
                </p:oleObj>
              </mc:Choice>
              <mc:Fallback>
                <p:oleObj name="" r:id="rId3" imgW="11268075" imgH="3552825" progId="Paint.Picture">
                  <p:embed/>
                  <p:pic>
                    <p:nvPicPr>
                      <p:cNvPr id="0" name="图片 4" descr="image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endParaRPr lang="zh-CN" altLang="en-US" dirty="0"/>
          </a:p>
          <a:p>
            <a:r>
              <a:rPr lang="zh-CN" altLang="en-US" dirty="0"/>
              <a:t>我无聊想了想能不能优化</a:t>
            </a:r>
            <a:endParaRPr lang="zh-CN" altLang="en-US" dirty="0"/>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endParaRPr lang="en-US" altLang="zh-CN"/>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endParaRPr lang="zh-CN" altLang="en-US" dirty="0"/>
          </a:p>
          <a:p>
            <a:r>
              <a:rPr lang="zh-CN" altLang="en-US" dirty="0"/>
              <a:t>维护区间值域上的树状数组</a:t>
            </a:r>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为什么要维护区间树状数组？</a:t>
            </a:r>
            <a:endParaRPr lang="zh-CN" altLang="en-US" dirty="0"/>
          </a:p>
          <a:p>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可以维护一个可持久化块状树</a:t>
            </a:r>
            <a:endParaRPr lang="zh-CN" altLang="en-US"/>
          </a:p>
          <a:p>
            <a:r>
              <a:rPr lang="zh-CN" altLang="en-US"/>
              <a:t>或者称为可持久化值域分块吧</a:t>
            </a:r>
            <a:endParaRPr lang="zh-CN" altLang="en-US"/>
          </a:p>
          <a:p>
            <a:r>
              <a:rPr lang="zh-CN" altLang="en-US"/>
              <a:t>可以理解为把分块的树可持久化一下</a:t>
            </a:r>
            <a:endParaRPr lang="zh-CN" altLang="en-US"/>
          </a:p>
          <a:p>
            <a:endParaRPr lang="zh-CN" altLang="en-US"/>
          </a:p>
        </p:txBody>
      </p:sp>
      <p:graphicFrame>
        <p:nvGraphicFramePr>
          <p:cNvPr id="4" name="对象 3"/>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spid="_x0000_s14357" name="" r:id="rId1" imgW="11268075" imgH="3552825" progId="Paint.Picture">
                  <p:embed/>
                </p:oleObj>
              </mc:Choice>
              <mc:Fallback>
                <p:oleObj name="" r:id="rId1" imgW="11268075" imgH="3552825" progId="Paint.Picture">
                  <p:embed/>
                  <p:pic>
                    <p:nvPicPr>
                      <p:cNvPr id="0" name="图片 4" descr="image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根号平衡：</a:t>
            </a:r>
            <a:endParaRPr lang="zh-CN" altLang="en-US"/>
          </a:p>
          <a:p>
            <a:r>
              <a:rPr lang="zh-CN" altLang="en-US"/>
              <a:t>可持久化</a:t>
            </a:r>
            <a:r>
              <a:rPr lang="en-US" altLang="zh-CN"/>
              <a:t>Trie</a:t>
            </a:r>
            <a:r>
              <a:rPr lang="zh-CN" altLang="en-US"/>
              <a:t>：</a:t>
            </a:r>
            <a:endParaRPr lang="zh-CN" altLang="en-US"/>
          </a:p>
          <a:p>
            <a:r>
              <a:rPr lang="en-US" altLang="zh-CN"/>
              <a:t>O( logn )</a:t>
            </a:r>
            <a:r>
              <a:rPr lang="zh-CN" altLang="en-US"/>
              <a:t>插入</a:t>
            </a:r>
            <a:r>
              <a:rPr lang="en-US" altLang="zh-CN"/>
              <a:t>+</a:t>
            </a:r>
            <a:r>
              <a:rPr lang="zh-CN" altLang="en-US"/>
              <a:t>可持久化</a:t>
            </a:r>
            <a:endParaRPr lang="zh-CN" altLang="en-US"/>
          </a:p>
          <a:p>
            <a:r>
              <a:rPr lang="en-US" altLang="zh-CN"/>
              <a:t>O( logn )</a:t>
            </a:r>
            <a:r>
              <a:rPr lang="zh-CN" altLang="en-US"/>
              <a:t>查询区间小于</a:t>
            </a:r>
            <a:r>
              <a:rPr lang="en-US" altLang="zh-CN"/>
              <a:t>x</a:t>
            </a:r>
            <a:r>
              <a:rPr lang="zh-CN" altLang="en-US"/>
              <a:t>的数个数</a:t>
            </a:r>
            <a:endParaRPr lang="zh-CN" altLang="en-US"/>
          </a:p>
          <a:p>
            <a:endParaRPr lang="zh-CN" altLang="en-US"/>
          </a:p>
          <a:p>
            <a:r>
              <a:rPr lang="zh-CN" altLang="en-US"/>
              <a:t>可持久化块状树：</a:t>
            </a:r>
            <a:endParaRPr lang="zh-CN" altLang="en-US"/>
          </a:p>
          <a:p>
            <a:r>
              <a:rPr lang="en-US" altLang="zh-CN"/>
              <a:t>O( sqrtn )</a:t>
            </a:r>
            <a:r>
              <a:rPr lang="zh-CN" altLang="en-US"/>
              <a:t>插入</a:t>
            </a:r>
            <a:r>
              <a:rPr lang="en-US" altLang="zh-CN"/>
              <a:t>+</a:t>
            </a:r>
            <a:r>
              <a:rPr lang="zh-CN" altLang="en-US"/>
              <a:t>可持久化</a:t>
            </a:r>
            <a:endParaRPr lang="zh-CN" altLang="en-US"/>
          </a:p>
          <a:p>
            <a:r>
              <a:rPr lang="en-US" altLang="zh-CN"/>
              <a:t>O( 1 )</a:t>
            </a:r>
            <a:r>
              <a:rPr lang="zh-CN" altLang="en-US"/>
              <a:t>查询区间小于</a:t>
            </a:r>
            <a:r>
              <a:rPr lang="en-US" altLang="zh-CN"/>
              <a:t>x</a:t>
            </a:r>
            <a:r>
              <a:rPr lang="zh-CN" altLang="en-US"/>
              <a:t>的数个数</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endParaRPr lang="en-US" altLang="zh-CN"/>
          </a:p>
          <a:p>
            <a:r>
              <a:rPr lang="zh-CN" altLang="en-US"/>
              <a:t>莫队转移</a:t>
            </a:r>
            <a:r>
              <a:rPr lang="en-US" altLang="zh-CN"/>
              <a:t>O( nsqrt( m ) )</a:t>
            </a:r>
            <a:r>
              <a:rPr lang="zh-CN" altLang="en-US"/>
              <a:t>次，单次</a:t>
            </a:r>
            <a:r>
              <a:rPr lang="en-US" altLang="zh-CN"/>
              <a:t>O( 1 )</a:t>
            </a:r>
            <a:endParaRPr lang="en-US" altLang="zh-CN"/>
          </a:p>
          <a:p>
            <a:r>
              <a:rPr lang="zh-CN" altLang="en-US"/>
              <a:t>总复杂度</a:t>
            </a:r>
            <a:r>
              <a:rPr lang="en-US" altLang="zh-CN"/>
              <a:t>O( nsqrt( m ) + nsqrt( n ) ) = O( nsqrt( m ) )</a:t>
            </a:r>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endParaRPr lang="en-US" altLang="zh-CN"/>
          </a:p>
        </p:txBody>
      </p:sp>
      <p:sp>
        <p:nvSpPr>
          <p:cNvPr id="3" name="内容占位符 2"/>
          <p:cNvSpPr>
            <a:spLocks noGrp="1"/>
          </p:cNvSpPr>
          <p:nvPr>
            <p:ph idx="1"/>
          </p:nvPr>
        </p:nvSpPr>
        <p:spPr/>
        <p:txBody>
          <a:bodyPr/>
          <a:lstStyle/>
          <a:p>
            <a:r>
              <a:rPr lang="zh-CN"/>
              <a:t>等等再讲</a:t>
            </a:r>
            <a:endParaRPr 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endParaRPr lang="en-US" altLang="zh-CN"/>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endParaRPr lang="zh-CN" altLang="en-US"/>
          </a:p>
          <a:p>
            <a:r>
              <a:rPr lang="zh-CN" altLang="en-US"/>
              <a:t>所以树状数组复杂度大概为</a:t>
            </a:r>
            <a:r>
              <a:rPr lang="en-US" altLang="zh-CN"/>
              <a:t>nsqrt( m )logn/2</a:t>
            </a:r>
            <a:endParaRPr lang="en-US" altLang="zh-CN"/>
          </a:p>
          <a:p>
            <a:r>
              <a:rPr lang="zh-CN" altLang="en-US"/>
              <a:t>而两个不带</a:t>
            </a:r>
            <a:r>
              <a:rPr lang="en-US" altLang="zh-CN"/>
              <a:t>log</a:t>
            </a:r>
            <a:r>
              <a:rPr lang="zh-CN" altLang="en-US"/>
              <a:t>做法的常数则偏大</a:t>
            </a:r>
            <a:endParaRPr lang="zh-CN" altLang="en-US"/>
          </a:p>
          <a:p>
            <a:r>
              <a:rPr lang="zh-CN" altLang="en-US"/>
              <a:t>大概为</a:t>
            </a:r>
            <a:r>
              <a:rPr lang="en-US" altLang="zh-CN"/>
              <a:t>nsqrt( m ) * 5</a:t>
            </a:r>
            <a:r>
              <a:rPr lang="zh-CN" altLang="en-US"/>
              <a:t>左右</a:t>
            </a:r>
            <a:endParaRPr lang="zh-CN" altLang="en-US"/>
          </a:p>
          <a:p>
            <a:r>
              <a:rPr lang="zh-CN" altLang="en-US"/>
              <a:t>而且这个做法空间是 </a:t>
            </a:r>
            <a:r>
              <a:rPr lang="en-US" altLang="zh-CN"/>
              <a:t>O( nsqrtm )</a:t>
            </a:r>
            <a:r>
              <a:rPr lang="zh-CN" altLang="en-US"/>
              <a:t>，</a:t>
            </a:r>
            <a:r>
              <a:rPr lang="en-US" altLang="zh-CN"/>
              <a:t>O( nsqrtn )</a:t>
            </a:r>
            <a:r>
              <a:rPr lang="zh-CN" altLang="en-US"/>
              <a:t>的，导致常数变大</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endParaRPr lang="en-US" altLang="zh-CN"/>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endParaRPr lang="zh-CN" altLang="en-US"/>
          </a:p>
          <a:p>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endParaRPr lang="en-US" altLang="zh-CN"/>
          </a:p>
        </p:txBody>
      </p:sp>
      <p:sp>
        <p:nvSpPr>
          <p:cNvPr id="3" name="内容占位符 2"/>
          <p:cNvSpPr>
            <a:spLocks noGrp="1"/>
          </p:cNvSpPr>
          <p:nvPr>
            <p:ph idx="1"/>
          </p:nvPr>
        </p:nvSpPr>
        <p:spPr/>
        <p:txBody>
          <a:bodyPr/>
          <a:lstStyle/>
          <a:p>
            <a:r>
              <a:rPr lang="zh-CN" altLang="en-US"/>
              <a:t>可卡</a:t>
            </a:r>
            <a:endParaRPr lang="zh-CN" altLang="en-US"/>
          </a:p>
          <a:p>
            <a:r>
              <a:rPr lang="zh-CN" altLang="en-US"/>
              <a:t>只需把空间优化到</a:t>
            </a:r>
            <a:r>
              <a:rPr lang="en-US" altLang="zh-CN"/>
              <a:t>O( n + m )</a:t>
            </a:r>
            <a:r>
              <a:rPr lang="zh-CN" altLang="en-US"/>
              <a:t>即可</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44711</Words>
  <Application>WPS 文字</Application>
  <PresentationFormat>宽屏</PresentationFormat>
  <Paragraphs>3053</Paragraphs>
  <Slides>440</Slides>
  <Notes>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38</vt:i4>
      </vt:variant>
      <vt:variant>
        <vt:lpstr>幻灯片标题</vt:lpstr>
      </vt:variant>
      <vt:variant>
        <vt:i4>440</vt:i4>
      </vt:variant>
    </vt:vector>
  </HeadingPairs>
  <TitlesOfParts>
    <vt:vector size="496" baseType="lpstr">
      <vt:lpstr>Arial</vt:lpstr>
      <vt:lpstr>宋体</vt:lpstr>
      <vt:lpstr>Wingdings</vt:lpstr>
      <vt:lpstr>Cambria Math</vt:lpstr>
      <vt:lpstr>Kingsoft Math</vt:lpstr>
      <vt:lpstr>-apple-system</vt:lpstr>
      <vt:lpstr>Thonburi</vt:lpstr>
      <vt:lpstr>汉仪书宋二KW</vt:lpstr>
      <vt:lpstr>Calibri Light</vt:lpstr>
      <vt:lpstr>Helvetica Neue</vt:lpstr>
      <vt:lpstr>Calibri</vt:lpstr>
      <vt:lpstr>微软雅黑</vt:lpstr>
      <vt:lpstr>汉仪旗黑</vt:lpstr>
      <vt:lpstr>宋体</vt:lpstr>
      <vt:lpstr>Arial Unicode MS</vt:lpstr>
      <vt:lpstr>MS PGothic</vt:lpstr>
      <vt:lpstr>苹方-简</vt:lpstr>
      <vt:lpstr>Office 主题</vt:lpstr>
      <vt:lpstr>Paint.Picture</vt:lpstr>
      <vt:lpstr>Paint.Picture</vt:lpstr>
      <vt:lpstr>PBrush</vt:lpstr>
      <vt:lpstr>Paint.Picture</vt:lpstr>
      <vt:lpstr>PBrush</vt:lpstr>
      <vt:lpstr>PBrush</vt:lpstr>
      <vt:lpstr>Paint.Picture</vt:lpstr>
      <vt:lpstr>Paint.Picture</vt:lpstr>
      <vt:lpstr>PBrush</vt:lpstr>
      <vt:lpstr>PBrush</vt:lpstr>
      <vt:lpstr>Paint.Picture</vt:lpstr>
      <vt:lpstr>Equation.3</vt:lpstr>
      <vt:lpstr>PBrush</vt:lpstr>
      <vt:lpstr>PBrush</vt:lpstr>
      <vt:lpstr>PBrush</vt:lpstr>
      <vt:lpstr>PBrush</vt:lpstr>
      <vt:lpstr>PBrush</vt:lpstr>
      <vt:lpstr>PBrush</vt:lpstr>
      <vt:lpstr>PBrush</vt:lpstr>
      <vt:lpstr>Paint.Picture</vt:lpstr>
      <vt:lpstr>Paint.Picture</vt:lpstr>
      <vt:lpstr>Paint.Picture</vt:lpstr>
      <vt:lpstr>Paint.Picture</vt:lpstr>
      <vt:lpstr>PBrush</vt:lpstr>
      <vt:lpstr>Paint.Picture</vt:lpstr>
      <vt:lpstr>Equation.3</vt:lpstr>
      <vt:lpstr>Paint.Picture</vt:lpstr>
      <vt:lpstr>Paint.Picture</vt:lpstr>
      <vt:lpstr>Paint.Picture</vt:lpstr>
      <vt:lpstr>PBrush</vt:lpstr>
      <vt:lpstr>PBrush</vt:lpstr>
      <vt:lpstr>PBrush</vt:lpstr>
      <vt:lpstr>Equation.3</vt:lpstr>
      <vt:lpstr>Equation.3</vt:lpstr>
      <vt:lpstr>Paint.Picture</vt:lpstr>
      <vt:lpstr>Paint.Picture</vt:lpstr>
      <vt:lpstr>PBrush</vt:lpstr>
      <vt:lpstr>PBrush</vt:lpstr>
      <vt:lpstr>根号数据结构</vt:lpstr>
      <vt:lpstr>Notice</vt:lpstr>
      <vt:lpstr>分块基础</vt:lpstr>
      <vt:lpstr>分块的分类</vt:lpstr>
      <vt:lpstr>动态分块基础</vt:lpstr>
      <vt:lpstr>分块基础</vt:lpstr>
      <vt:lpstr>分块基础</vt:lpstr>
      <vt:lpstr>分块基础</vt:lpstr>
      <vt:lpstr>分块</vt:lpstr>
      <vt:lpstr>分块</vt:lpstr>
      <vt:lpstr>分块的作用</vt:lpstr>
      <vt:lpstr>经典问题</vt:lpstr>
      <vt:lpstr>Solution</vt:lpstr>
      <vt:lpstr>Solution</vt:lpstr>
      <vt:lpstr>Complexity</vt:lpstr>
      <vt:lpstr>Solution</vt:lpstr>
      <vt:lpstr>[Ynoi2017] 由乃打扑克</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Solution</vt:lpstr>
      <vt:lpstr>Luogu3863 序列</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经典问题</vt:lpstr>
      <vt:lpstr>Solution</vt:lpstr>
      <vt:lpstr>Notice</vt:lpstr>
      <vt:lpstr>[Ahoi2013]作业</vt:lpstr>
      <vt:lpstr>Solution1</vt:lpstr>
      <vt:lpstr>Solution1</vt:lpstr>
      <vt:lpstr>Solution1</vt:lpstr>
      <vt:lpstr>Solution1</vt:lpstr>
      <vt:lpstr>Solution2</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[Ynoi2015]いずれその陽は落ちるとしても</vt:lpstr>
      <vt:lpstr>Solution</vt:lpstr>
      <vt:lpstr>Solution</vt:lpstr>
      <vt:lpstr>Solution</vt:lpstr>
      <vt:lpstr>Solution1</vt:lpstr>
      <vt:lpstr>Solution2</vt:lpstr>
      <vt:lpstr>Luogu3245 HNOI2016大数</vt:lpstr>
      <vt:lpstr>Solution</vt:lpstr>
      <vt:lpstr>Solution</vt:lpstr>
      <vt:lpstr>区间众数</vt:lpstr>
      <vt:lpstr>Solution</vt:lpstr>
      <vt:lpstr>Luogu3604 美好的每一天</vt:lpstr>
      <vt:lpstr>Solution</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Luogu5906 [模板]回滚莫队&amp;不删除莫队 CodeChef QCHEF</vt:lpstr>
      <vt:lpstr>Solution</vt:lpstr>
      <vt:lpstr>Bzoj4358 permu</vt:lpstr>
      <vt:lpstr>Solution 引用自ccz181078博客</vt:lpstr>
      <vt:lpstr>Luogu5386 [Cnoi2019]数字游戏</vt:lpstr>
      <vt:lpstr>Solution</vt:lpstr>
      <vt:lpstr>Solution</vt:lpstr>
      <vt:lpstr>静态分块基础</vt:lpstr>
      <vt:lpstr>分块的本质</vt:lpstr>
      <vt:lpstr>经典问题</vt:lpstr>
      <vt:lpstr>Solution1</vt:lpstr>
      <vt:lpstr>Solution1</vt:lpstr>
      <vt:lpstr>Solution1</vt:lpstr>
      <vt:lpstr>Solution1</vt:lpstr>
      <vt:lpstr>Solution1</vt:lpstr>
      <vt:lpstr>Solution1</vt:lpstr>
      <vt:lpstr>Solution1</vt:lpstr>
      <vt:lpstr>Technology</vt:lpstr>
      <vt:lpstr>Solution2</vt:lpstr>
      <vt:lpstr>Technology</vt:lpstr>
      <vt:lpstr>经典问题</vt:lpstr>
      <vt:lpstr>Solution</vt:lpstr>
      <vt:lpstr>Solution</vt:lpstr>
      <vt:lpstr>Solution</vt:lpstr>
      <vt:lpstr>Solution</vt:lpstr>
      <vt:lpstr>Solution</vt:lpstr>
      <vt:lpstr>Solution</vt:lpstr>
      <vt:lpstr>经典问题</vt:lpstr>
      <vt:lpstr>Solution</vt:lpstr>
      <vt:lpstr>Solution</vt:lpstr>
      <vt:lpstr>多区间合并</vt:lpstr>
      <vt:lpstr>根号分治</vt:lpstr>
      <vt:lpstr>根号分治</vt:lpstr>
      <vt:lpstr>经典问题</vt:lpstr>
      <vt:lpstr>Solution</vt:lpstr>
      <vt:lpstr>Solution</vt:lpstr>
      <vt:lpstr>经典问题</vt:lpstr>
      <vt:lpstr>Solution</vt:lpstr>
      <vt:lpstr>Solution</vt:lpstr>
      <vt:lpstr>Solution</vt:lpstr>
      <vt:lpstr>IOI2009 Regions</vt:lpstr>
      <vt:lpstr>Solution</vt:lpstr>
      <vt:lpstr>SHOI2006 Homework</vt:lpstr>
      <vt:lpstr>Solution</vt:lpstr>
      <vt:lpstr>Solution</vt:lpstr>
      <vt:lpstr>Luogu3591 [POI2015]ODW</vt:lpstr>
      <vt:lpstr>Brute</vt:lpstr>
      <vt:lpstr>Improved Algorithm</vt:lpstr>
      <vt:lpstr>Luogu5071 [Ynoi2015] 此时此刻的光辉</vt:lpstr>
      <vt:lpstr>Brute</vt:lpstr>
      <vt:lpstr>Brute</vt:lpstr>
      <vt:lpstr>Improved Brute</vt:lpstr>
      <vt:lpstr>Solution</vt:lpstr>
      <vt:lpstr>Solution</vt:lpstr>
      <vt:lpstr>根号重构</vt:lpstr>
      <vt:lpstr>根号重构</vt:lpstr>
      <vt:lpstr>经典问题</vt:lpstr>
      <vt:lpstr>Solution</vt:lpstr>
      <vt:lpstr>根号重构</vt:lpstr>
      <vt:lpstr>Luogu7899 [Ynoi2006] rprmq2</vt:lpstr>
      <vt:lpstr>Solution</vt:lpstr>
      <vt:lpstr>树上分块</vt:lpstr>
      <vt:lpstr>Topology cluster partition</vt:lpstr>
      <vt:lpstr>Topology cluster partition</vt:lpstr>
      <vt:lpstr>Topology cluster partition</vt:lpstr>
      <vt:lpstr>树分块</vt:lpstr>
      <vt:lpstr>COT</vt:lpstr>
      <vt:lpstr>Solution</vt:lpstr>
      <vt:lpstr>Solution</vt:lpstr>
      <vt:lpstr>例题</vt:lpstr>
      <vt:lpstr>Trick1 Pair贡献</vt:lpstr>
      <vt:lpstr>[Ynoi????] TEST_93</vt:lpstr>
      <vt:lpstr>Solution1</vt:lpstr>
      <vt:lpstr>Solution1</vt:lpstr>
      <vt:lpstr>Solution1</vt:lpstr>
      <vt:lpstr>Solution2</vt:lpstr>
      <vt:lpstr>Solution2</vt:lpstr>
      <vt:lpstr>Trick2 带区间染色的分块</vt:lpstr>
      <vt:lpstr>P7983 [JRKSJ R3] practiceZ</vt:lpstr>
      <vt:lpstr>Solution</vt:lpstr>
      <vt:lpstr>[Ynoi??????] TEST_102</vt:lpstr>
      <vt:lpstr>PowerPoint 演示文稿</vt:lpstr>
      <vt:lpstr>Trick3 块的笛卡尔积</vt:lpstr>
      <vt:lpstr>[Ynoi2010] Brodal queue</vt:lpstr>
      <vt:lpstr>Solution</vt:lpstr>
      <vt:lpstr>Solution</vt:lpstr>
      <vt:lpstr>Solution</vt:lpstr>
      <vt:lpstr>题解</vt:lpstr>
      <vt:lpstr>Solution</vt:lpstr>
      <vt:lpstr>Solution</vt:lpstr>
      <vt:lpstr>Solution</vt:lpstr>
      <vt:lpstr>Solution</vt:lpstr>
      <vt:lpstr>Solution</vt:lpstr>
      <vt:lpstr>Solution</vt:lpstr>
      <vt:lpstr>TEST_92</vt:lpstr>
      <vt:lpstr>Solution</vt:lpstr>
      <vt:lpstr>Luogu6778 [Ynoi2009] rpdq</vt:lpstr>
      <vt:lpstr>Solution</vt:lpstr>
      <vt:lpstr>Solution</vt:lpstr>
      <vt:lpstr>小朋友问我的题</vt:lpstr>
      <vt:lpstr>Solution</vt:lpstr>
      <vt:lpstr>Tirck4 莫队+bitset</vt:lpstr>
      <vt:lpstr>K区间颜色数</vt:lpstr>
      <vt:lpstr>Solution</vt:lpstr>
      <vt:lpstr>[Ynoi2016]D1T1掉进兔子洞</vt:lpstr>
      <vt:lpstr>Brute</vt:lpstr>
      <vt:lpstr>Solution</vt:lpstr>
      <vt:lpstr>Solution</vt:lpstr>
      <vt:lpstr>Note</vt:lpstr>
      <vt:lpstr>[Ynoi2017]D1T1由乃的玉米田</vt:lpstr>
      <vt:lpstr>Solution</vt:lpstr>
      <vt:lpstr>Solution</vt:lpstr>
      <vt:lpstr>Solution</vt:lpstr>
      <vt:lpstr>Solution</vt:lpstr>
      <vt:lpstr>Solution</vt:lpstr>
      <vt:lpstr>[Ynoi2011]D2T2</vt:lpstr>
      <vt:lpstr>Solution</vt:lpstr>
      <vt:lpstr>Solution</vt:lpstr>
      <vt:lpstr>Trick5 常数维满点集正交范围加和的根号平衡</vt:lpstr>
      <vt:lpstr>Trick5 常数维满点集正交范围加和的根号平衡</vt:lpstr>
      <vt:lpstr>Luogu7448 [Ynoi2007] rdiq</vt:lpstr>
      <vt:lpstr>Solution</vt:lpstr>
      <vt:lpstr>Solution</vt:lpstr>
      <vt:lpstr>Solution</vt:lpstr>
      <vt:lpstr>Solution</vt:lpstr>
      <vt:lpstr>[Ynoi2077] TEST_103</vt:lpstr>
      <vt:lpstr>Solution</vt:lpstr>
      <vt:lpstr>Luogu7711 [Ynoi2077] 3dmq</vt:lpstr>
      <vt:lpstr>Solution</vt:lpstr>
      <vt:lpstr>Solution</vt:lpstr>
      <vt:lpstr>Solution</vt:lpstr>
      <vt:lpstr>Trick6 逐块处理</vt:lpstr>
      <vt:lpstr>P6779 [Ynoi2009] ra1rmdq</vt:lpstr>
      <vt:lpstr>Solution</vt:lpstr>
      <vt:lpstr>Solution</vt:lpstr>
      <vt:lpstr>Solution</vt:lpstr>
      <vt:lpstr>Trick7 分块后分治</vt:lpstr>
      <vt:lpstr>[Ynoi2013]D2T2</vt:lpstr>
      <vt:lpstr>Solution</vt:lpstr>
      <vt:lpstr>Solution</vt:lpstr>
      <vt:lpstr>[Ynoi??????] TEST_87</vt:lpstr>
      <vt:lpstr>PowerPoint 演示文稿</vt:lpstr>
      <vt:lpstr>Luogu7882 [Ynoi2006] rsrams</vt:lpstr>
      <vt:lpstr>Solution</vt:lpstr>
      <vt:lpstr>Solution</vt:lpstr>
      <vt:lpstr>Luogu7811 [JRKSJ R2] 你的名字。</vt:lpstr>
      <vt:lpstr>Solution</vt:lpstr>
      <vt:lpstr>[Ynoi????] TEST_104</vt:lpstr>
      <vt:lpstr>Solution</vt:lpstr>
      <vt:lpstr>LuoguP7446 [Ynoi2007] rfplca</vt:lpstr>
      <vt:lpstr>Solution</vt:lpstr>
      <vt:lpstr>Solution</vt:lpstr>
      <vt:lpstr>Luogu7125 [Ynoi2008] rsmemq</vt:lpstr>
      <vt:lpstr>性质</vt:lpstr>
      <vt:lpstr>证明</vt:lpstr>
      <vt:lpstr>性质</vt:lpstr>
      <vt:lpstr>第一部分</vt:lpstr>
      <vt:lpstr>第一部分</vt:lpstr>
      <vt:lpstr>第二部分</vt:lpstr>
      <vt:lpstr>Fact</vt:lpstr>
      <vt:lpstr>[Ynoi2011]D1T1</vt:lpstr>
      <vt:lpstr>Solution</vt:lpstr>
      <vt:lpstr>Solution</vt:lpstr>
      <vt:lpstr>CodeForces 840E. In a Trap</vt:lpstr>
      <vt:lpstr>Solution</vt:lpstr>
      <vt:lpstr>[Ynoi2077]D1T2</vt:lpstr>
      <vt:lpstr>Solution</vt:lpstr>
      <vt:lpstr>Solution</vt:lpstr>
      <vt:lpstr>Solution</vt:lpstr>
      <vt:lpstr>Solution</vt:lpstr>
      <vt:lpstr>Hdu 6615</vt:lpstr>
      <vt:lpstr>Solution</vt:lpstr>
      <vt:lpstr>Solution</vt:lpstr>
      <vt:lpstr>[Ynoi2013]D1T2</vt:lpstr>
      <vt:lpstr>Solution</vt:lpstr>
      <vt:lpstr>区间值修改</vt:lpstr>
      <vt:lpstr>区间符号修改</vt:lpstr>
      <vt:lpstr>区间符号修改</vt:lpstr>
      <vt:lpstr>区间信息合并</vt:lpstr>
      <vt:lpstr>Complexity</vt:lpstr>
      <vt:lpstr>Complexity</vt:lpstr>
      <vt:lpstr>CF700D Huffman Coding on Segment</vt:lpstr>
      <vt:lpstr>Solution</vt:lpstr>
      <vt:lpstr>Solution</vt:lpstr>
      <vt:lpstr>Solution</vt:lpstr>
      <vt:lpstr>Luogu5063 [Ynoi2014] 置身天上之森</vt:lpstr>
      <vt:lpstr>Solution</vt:lpstr>
      <vt:lpstr>Solution</vt:lpstr>
      <vt:lpstr>矩阵乘法相关规约</vt:lpstr>
      <vt:lpstr>Why</vt:lpstr>
      <vt:lpstr>Reason</vt:lpstr>
      <vt:lpstr>矩阵乘法</vt:lpstr>
      <vt:lpstr>目前有归约的问题</vt:lpstr>
      <vt:lpstr>目前有归约的问题</vt:lpstr>
      <vt:lpstr>例子</vt:lpstr>
      <vt:lpstr>归约</vt:lpstr>
      <vt:lpstr>归约</vt:lpstr>
      <vt:lpstr>归约</vt:lpstr>
      <vt:lpstr>归约</vt:lpstr>
      <vt:lpstr>区间逆序对</vt:lpstr>
      <vt:lpstr>Solution</vt:lpstr>
      <vt:lpstr>归约</vt:lpstr>
      <vt:lpstr>归约</vt:lpstr>
      <vt:lpstr>小Z的袜子</vt:lpstr>
      <vt:lpstr>x&lt;A加y&lt;B和</vt:lpstr>
      <vt:lpstr>扫描线做区间逆序对</vt:lpstr>
      <vt:lpstr>扫描线做区间逆序对</vt:lpstr>
      <vt:lpstr>归约</vt:lpstr>
      <vt:lpstr>行加列和</vt:lpstr>
      <vt:lpstr>归约</vt:lpstr>
      <vt:lpstr>单点加查一圈和</vt:lpstr>
      <vt:lpstr>归约</vt:lpstr>
      <vt:lpstr>区间加区间rank</vt:lpstr>
      <vt:lpstr>归约</vt:lpstr>
      <vt:lpstr>归约</vt:lpstr>
      <vt:lpstr>二维平面修改，给定n个点</vt:lpstr>
      <vt:lpstr>二维平面修改，n*n的满点集</vt:lpstr>
      <vt:lpstr>大分块</vt:lpstr>
      <vt:lpstr>[Ynoi2018]未来日记</vt:lpstr>
      <vt:lpstr>[Ynoi2018]未来日记</vt:lpstr>
      <vt:lpstr>Solution</vt:lpstr>
      <vt:lpstr>Solution</vt:lpstr>
      <vt:lpstr>Solution</vt:lpstr>
      <vt:lpstr>Solution</vt:lpstr>
      <vt:lpstr>Solution</vt:lpstr>
      <vt:lpstr>[Ynoi2018]五彩斑斓的世界</vt:lpstr>
      <vt:lpstr>[Ynoi2018]五彩斑斓的世界</vt:lpstr>
      <vt:lpstr>Solution</vt:lpstr>
      <vt:lpstr>Solution</vt:lpstr>
      <vt:lpstr>Solution</vt:lpstr>
      <vt:lpstr>Complexity</vt:lpstr>
      <vt:lpstr>Solution</vt:lpstr>
      <vt:lpstr>Solution1</vt:lpstr>
      <vt:lpstr>Solution1</vt:lpstr>
      <vt:lpstr>Solution2</vt:lpstr>
      <vt:lpstr>Solution3</vt:lpstr>
      <vt:lpstr>[Ynoi2019]Another（已换题，新题没传）</vt:lpstr>
      <vt:lpstr>[Ynoi2019]Another（准备替换）</vt:lpstr>
      <vt:lpstr>Solution</vt:lpstr>
      <vt:lpstr>Solution</vt:lpstr>
      <vt:lpstr>Solution</vt:lpstr>
      <vt:lpstr>Solution</vt:lpstr>
      <vt:lpstr>[Ynoi2018]天降之物（准备替换）</vt:lpstr>
      <vt:lpstr>[Ynoi2018]天降之物</vt:lpstr>
      <vt:lpstr>Solution</vt:lpstr>
      <vt:lpstr>Solution</vt:lpstr>
      <vt:lpstr>Solution</vt:lpstr>
      <vt:lpstr>Solution</vt:lpstr>
      <vt:lpstr>Solution</vt:lpstr>
      <vt:lpstr>[Ynoi2019]宝石之国</vt:lpstr>
      <vt:lpstr>[Ynoi2019]宝石之国</vt:lpstr>
      <vt:lpstr>[Ynoi2019]宝石之国</vt:lpstr>
      <vt:lpstr>Solution</vt:lpstr>
      <vt:lpstr>Solution</vt:lpstr>
      <vt:lpstr>Solution</vt:lpstr>
      <vt:lpstr>Solution</vt:lpstr>
      <vt:lpstr>Solution</vt:lpstr>
      <vt:lpstr>Solution</vt:lpstr>
      <vt:lpstr>Solution</vt:lpstr>
      <vt:lpstr>Solution</vt:lpstr>
      <vt:lpstr>[Ynoi2018]末日时在做什么？有没有空？可以来拯救吗？</vt:lpstr>
      <vt:lpstr>[Ynoi2018]末日时在做什么？有没有空？可以来拯救吗？</vt:lpstr>
      <vt:lpstr>[Ynoi2015]世界で一番幸せな女の子</vt:lpstr>
      <vt:lpstr>Solution1</vt:lpstr>
      <vt:lpstr>Solution1</vt:lpstr>
      <vt:lpstr>Solution1</vt:lpstr>
      <vt:lpstr>Solution2</vt:lpstr>
      <vt:lpstr>Solution2</vt:lpstr>
      <vt:lpstr>Solution2</vt:lpstr>
      <vt:lpstr>Solution2</vt:lpstr>
      <vt:lpstr>Solution2</vt:lpstr>
      <vt:lpstr>Solution</vt:lpstr>
      <vt:lpstr>Solution</vt:lpstr>
      <vt:lpstr>Solution</vt:lpstr>
      <vt:lpstr>Solution</vt:lpstr>
      <vt:lpstr>[Ynoi2018]馱作</vt:lpstr>
      <vt:lpstr>[Ynoi2018]馱作</vt:lpstr>
      <vt:lpstr>一些记号和定义 </vt:lpstr>
      <vt:lpstr>Preknowledge</vt:lpstr>
      <vt:lpstr>Preknowledge</vt:lpstr>
      <vt:lpstr>Solution1</vt:lpstr>
      <vt:lpstr>Solution1</vt:lpstr>
      <vt:lpstr>Solution1</vt:lpstr>
      <vt:lpstr>Solution1</vt:lpstr>
      <vt:lpstr>Solution1</vt:lpstr>
      <vt:lpstr>Solution2</vt:lpstr>
      <vt:lpstr>[Ynoi????]??????</vt:lpstr>
      <vt:lpstr>[Ynoi????]??????</vt:lpstr>
      <vt:lpstr>[Ynoi2019]魔法少女site</vt:lpstr>
      <vt:lpstr>[Ynoi2019]魔法少女site</vt:lpstr>
      <vt:lpstr>Solution</vt:lpstr>
      <vt:lpstr>Solution</vt:lpstr>
      <vt:lpstr>Solution</vt:lpstr>
      <vt:lpstr>Solution</vt:lpstr>
      <vt:lpstr>[Ynoi????]??????</vt:lpstr>
      <vt:lpstr>[Ynoi????]??????</vt:lpstr>
      <vt:lpstr>[Ynoi2019] Happy Sugar Life</vt:lpstr>
      <vt:lpstr>[Ynoi2019] Happy Sugar Life</vt:lpstr>
      <vt:lpstr>Solution</vt:lpstr>
      <vt:lpstr>Solution</vt:lpstr>
      <vt:lpstr>Solution</vt:lpstr>
      <vt:lpstr>Solution</vt:lpstr>
      <vt:lpstr>[Ynoi2018]GOSICK</vt:lpstr>
      <vt:lpstr>[Ynoi2018]GOSICK</vt:lpstr>
      <vt:lpstr>Solution</vt:lpstr>
      <vt:lpstr>Solution</vt:lpstr>
      <vt:lpstr>Solution</vt:lpstr>
      <vt:lpstr>Solution</vt:lpstr>
      <vt:lpstr>Solution</vt:lpstr>
      <vt:lpstr>Solution</vt:lpstr>
      <vt:lpstr>[Ynoi????]??????</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Cheneyh</cp:lastModifiedBy>
  <cp:revision>293</cp:revision>
  <dcterms:created xsi:type="dcterms:W3CDTF">2023-01-13T10:04:57Z</dcterms:created>
  <dcterms:modified xsi:type="dcterms:W3CDTF">2023-01-13T10:04:57Z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E035377F5537169CC82CC16304E61C36</vt:lpwstr>
  </property>
</Properties>
</file>