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45"/>
  </p:notesMasterIdLst>
  <p:sldIdLst>
    <p:sldId id="256" r:id="rId2"/>
    <p:sldId id="30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98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65" r:id="rId19"/>
    <p:sldId id="266" r:id="rId20"/>
    <p:sldId id="290" r:id="rId21"/>
    <p:sldId id="267" r:id="rId22"/>
    <p:sldId id="268" r:id="rId23"/>
    <p:sldId id="269" r:id="rId24"/>
    <p:sldId id="270" r:id="rId25"/>
    <p:sldId id="271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74" r:id="rId38"/>
    <p:sldId id="288" r:id="rId39"/>
    <p:sldId id="273" r:id="rId40"/>
    <p:sldId id="272" r:id="rId41"/>
    <p:sldId id="287" r:id="rId42"/>
    <p:sldId id="275" r:id="rId43"/>
    <p:sldId id="301" r:id="rId4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0000"/>
    <a:srgbClr val="33CC33"/>
    <a:srgbClr val="66FF66"/>
    <a:srgbClr val="CCFFFF"/>
    <a:srgbClr val="66FFFF"/>
    <a:srgbClr val="0000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5362678-95DD-4630-A654-4AB74AECB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155FE6-F0F8-6C89-6341-4B63261637B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B8A90-4100-426F-A824-BFC4D2228902}" type="datetimeFigureOut">
              <a:rPr lang="en-US" altLang="zh-CN"/>
              <a:pPr/>
              <a:t>10/14/2024</a:t>
            </a:fld>
            <a:endParaRPr lang="en-US" altLang="zh-CN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076B3FF-9E6A-92D5-8987-24DAAC80DB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ED8E51D-9250-51A2-894F-1C1C688479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338B-C7D8-836D-DA18-94A6274456F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77B7E-9851-F6C2-EA2F-B1E25095C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AF7B409-6515-4B5D-885F-7E26FDEA73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2FC43A7E-3D34-A5CB-4F19-2F5DC45778D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8513181-7CA8-01E8-279F-D6F41AFE1B3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A23E654-1930-E8B6-CBFE-87C444738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E4DDED4-9DBF-4E4B-AF15-2093651D275A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B81DB90C-C6B2-58AD-42BC-1D91BDE46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BB8A9D-B3DF-4B19-A1A2-C0FCE6C9DED5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60B5238D-1C1C-CE04-A507-64CA27D4BBF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5259AB14-D86A-DCBF-10A8-E4886C6B16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8A3D295A-3335-40ED-D125-7A3067B21D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885B32-4FF5-44DE-831A-BDEADBA37D67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4351B63D-0C0B-9298-B0BC-DB9EC1ABDD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53EAB5F-AA5C-C31C-4627-0BECDC422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4545A44F-D262-2609-9723-89E29D23C5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2F43AD-587B-476C-9E28-10F03B72E51D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82320B87-29B3-DCB6-272A-6E568C379C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004E7195-1035-9952-27DA-87E8B36F9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4AD5D252-D5E8-FB4C-2304-27D2FA96C4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017BF60-DD7F-4F99-9CB6-AB344646FAC0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17EDC16F-A6EA-6DAF-A3CA-31BBE787F9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1F6DE557-5623-3DFF-DB9F-20AA4CD5C2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055B6B34-A2AD-E5C5-E4BE-A541427D30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F914D6-AA56-4794-B74F-A52F13584A0D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id="{B6BCAA3B-E05F-854A-E676-D35C92F48E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112D4053-FDCE-A2B6-C91B-BD93A1EE04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2B11ABF2-088C-0091-6F9E-A81C0932BC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244045B-3064-4723-B02A-0C454C8AF888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id="{44BE580F-4A2B-B9AF-A519-1C4F3C9EDCB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id="{120E510F-6AC4-FB76-9DD6-32E512DC9D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>
            <a:extLst>
              <a:ext uri="{FF2B5EF4-FFF2-40B4-BE49-F238E27FC236}">
                <a16:creationId xmlns:a16="http://schemas.microsoft.com/office/drawing/2014/main" id="{1635B60F-44D4-B4B9-4356-E2D2DEC0300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>
            <a:extLst>
              <a:ext uri="{FF2B5EF4-FFF2-40B4-BE49-F238E27FC236}">
                <a16:creationId xmlns:a16="http://schemas.microsoft.com/office/drawing/2014/main" id="{4874DBD0-0463-8758-E445-FDF4BBC60C3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7140E0C7-0820-78E5-E3EF-E0EC22176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E17B1FD-E195-46F7-AA13-8977EC2B6E0B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>
            <a:extLst>
              <a:ext uri="{FF2B5EF4-FFF2-40B4-BE49-F238E27FC236}">
                <a16:creationId xmlns:a16="http://schemas.microsoft.com/office/drawing/2014/main" id="{E9D554AB-D024-431A-5BE4-E96F3FEAD9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>
            <a:extLst>
              <a:ext uri="{FF2B5EF4-FFF2-40B4-BE49-F238E27FC236}">
                <a16:creationId xmlns:a16="http://schemas.microsoft.com/office/drawing/2014/main" id="{3090AD02-2DA9-7966-6EEC-DC42CAE97CF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E8ABA717-95FF-2432-3DDE-DF81E08EB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4A9BA2F-C99D-4FD3-A7F6-34CC94DD4782}" type="slidenum">
              <a:rPr lang="en-US" altLang="en-US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FAF8D6F5-1930-0FE8-A43A-71426E75541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47AB27E2-7BAE-B3F4-1B54-105E34FF1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91DF2A78-3571-3409-9DF7-9ED13308B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0ACF77A-945B-49DC-8696-7592E07CD90C}" type="slidenum">
              <a:rPr lang="en-US" altLang="en-US"/>
              <a:pPr/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6A1049CF-2DFA-DC75-8632-EBAECCBF02B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12DB31B3-4629-25FD-2221-70A9369F861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86804B86-9BF8-DA05-5291-6D50D23AAB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48686F3-FF2F-425D-8325-6911460EA8A0}" type="slidenum">
              <a:rPr lang="en-US" altLang="en-US"/>
              <a:pPr/>
              <a:t>22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879947E9-A6E5-D821-59FE-3B13EFAB33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0DE6AFB4-56BE-521D-2294-27829A265D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8E20A7D-7C74-96F8-337A-2CFDEC5072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567F63-09CA-4F50-8238-C738918ECD17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>
            <a:extLst>
              <a:ext uri="{FF2B5EF4-FFF2-40B4-BE49-F238E27FC236}">
                <a16:creationId xmlns:a16="http://schemas.microsoft.com/office/drawing/2014/main" id="{9C140816-1388-DE55-724A-9CCCE89CFFD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7" name="Notes Placeholder 2">
            <a:extLst>
              <a:ext uri="{FF2B5EF4-FFF2-40B4-BE49-F238E27FC236}">
                <a16:creationId xmlns:a16="http://schemas.microsoft.com/office/drawing/2014/main" id="{09888750-6E65-10E4-32AB-1FE9DCBFB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08F9CFD2-A21A-EF67-57BC-CE6E285C8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0AFFD25-3779-4C4B-BE7F-FE819899C861}" type="slidenum">
              <a:rPr lang="en-US" altLang="en-US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8569E6DC-278A-EBA2-2DC8-5E8FAFA14A2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946BF319-066F-862E-F514-164EC57735E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C9F0184F-1651-C1A8-F30F-8E7BE41C7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77A52A5-5C2B-4462-9DBB-393BD6B327AF}" type="slidenum">
              <a:rPr lang="en-US" altLang="en-US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>
            <a:extLst>
              <a:ext uri="{FF2B5EF4-FFF2-40B4-BE49-F238E27FC236}">
                <a16:creationId xmlns:a16="http://schemas.microsoft.com/office/drawing/2014/main" id="{A8601E9C-5282-83F3-D457-7EA711C861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3" name="Notes Placeholder 2">
            <a:extLst>
              <a:ext uri="{FF2B5EF4-FFF2-40B4-BE49-F238E27FC236}">
                <a16:creationId xmlns:a16="http://schemas.microsoft.com/office/drawing/2014/main" id="{257CAF95-EFDC-9895-B430-DF3BF1341C6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1204" name="Slide Number Placeholder 3">
            <a:extLst>
              <a:ext uri="{FF2B5EF4-FFF2-40B4-BE49-F238E27FC236}">
                <a16:creationId xmlns:a16="http://schemas.microsoft.com/office/drawing/2014/main" id="{7FCB01D4-3725-CA60-C876-E5E38272C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DB7FB90-03D6-41B3-86B0-AA65E330F2DB}" type="slidenum">
              <a:rPr lang="en-US" altLang="en-US"/>
              <a:pPr/>
              <a:t>25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>
            <a:extLst>
              <a:ext uri="{FF2B5EF4-FFF2-40B4-BE49-F238E27FC236}">
                <a16:creationId xmlns:a16="http://schemas.microsoft.com/office/drawing/2014/main" id="{985208B6-2A1E-97AF-0AD2-44ABC48EF0F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1" name="Notes Placeholder 2">
            <a:extLst>
              <a:ext uri="{FF2B5EF4-FFF2-40B4-BE49-F238E27FC236}">
                <a16:creationId xmlns:a16="http://schemas.microsoft.com/office/drawing/2014/main" id="{724A758D-ED20-2C3C-6795-131DFD7404C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3252" name="Slide Number Placeholder 3">
            <a:extLst>
              <a:ext uri="{FF2B5EF4-FFF2-40B4-BE49-F238E27FC236}">
                <a16:creationId xmlns:a16="http://schemas.microsoft.com/office/drawing/2014/main" id="{CBFA976B-83BE-7F8A-8310-840E78BF73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E2C0134-1A1E-4795-BDAE-2E6DA5074DA1}" type="slidenum">
              <a:rPr lang="en-US" altLang="en-US"/>
              <a:pPr/>
              <a:t>26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>
            <a:extLst>
              <a:ext uri="{FF2B5EF4-FFF2-40B4-BE49-F238E27FC236}">
                <a16:creationId xmlns:a16="http://schemas.microsoft.com/office/drawing/2014/main" id="{EA4E722B-92D6-CF1D-CDFE-1B4620AB78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9" name="Notes Placeholder 2">
            <a:extLst>
              <a:ext uri="{FF2B5EF4-FFF2-40B4-BE49-F238E27FC236}">
                <a16:creationId xmlns:a16="http://schemas.microsoft.com/office/drawing/2014/main" id="{FB39B5E7-84A8-7542-2643-3790391CF1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5300" name="Slide Number Placeholder 3">
            <a:extLst>
              <a:ext uri="{FF2B5EF4-FFF2-40B4-BE49-F238E27FC236}">
                <a16:creationId xmlns:a16="http://schemas.microsoft.com/office/drawing/2014/main" id="{FC0CAEAA-7E09-3565-C9CA-A2F962A8AD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2E2BE8-A9B7-465A-B800-B132522961E6}" type="slidenum">
              <a:rPr lang="en-US" altLang="en-US"/>
              <a:pPr/>
              <a:t>27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36B0E66E-DE04-322E-41AB-33780F23FB6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A4632895-0DB6-7DC1-5A35-A5A65AF0BF0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D53708C1-5E19-1CDD-B192-9870921EAB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64A7531-5247-4807-B867-16135E838967}" type="slidenum">
              <a:rPr lang="en-US" altLang="en-US"/>
              <a:pPr/>
              <a:t>28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0CFC1689-B455-E40A-1413-FF6FD66164D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4810BA85-EE6F-CB19-A988-D7F01435067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5B7B11A4-5915-1B88-CDAC-B2BB6E83E5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2BC12CB-33F6-4C86-A3B4-1644A569FD61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E3AB8C17-A689-D7AF-AE17-5F2B15CBF5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09E7D866-A788-4F45-945B-1D509BEF78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475051C1-45D8-4E44-1A9C-D043AC42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FEDF57F-6E91-4D50-9A05-DF8A2D3F2A3D}" type="slidenum">
              <a:rPr lang="en-US" altLang="en-US"/>
              <a:pPr/>
              <a:t>30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>
            <a:extLst>
              <a:ext uri="{FF2B5EF4-FFF2-40B4-BE49-F238E27FC236}">
                <a16:creationId xmlns:a16="http://schemas.microsoft.com/office/drawing/2014/main" id="{121FF283-D086-A91A-C874-A3D4C488EC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Notes Placeholder 2">
            <a:extLst>
              <a:ext uri="{FF2B5EF4-FFF2-40B4-BE49-F238E27FC236}">
                <a16:creationId xmlns:a16="http://schemas.microsoft.com/office/drawing/2014/main" id="{D493A14E-F89D-FE3C-7695-E265542DFB5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3492" name="Slide Number Placeholder 3">
            <a:extLst>
              <a:ext uri="{FF2B5EF4-FFF2-40B4-BE49-F238E27FC236}">
                <a16:creationId xmlns:a16="http://schemas.microsoft.com/office/drawing/2014/main" id="{F3CBECC4-72C9-4873-F56A-FDDC07E2D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F763010-47D3-44D8-B8A8-BB79F431F880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>
            <a:extLst>
              <a:ext uri="{FF2B5EF4-FFF2-40B4-BE49-F238E27FC236}">
                <a16:creationId xmlns:a16="http://schemas.microsoft.com/office/drawing/2014/main" id="{FC07DA7A-24E6-0E1D-B462-F1EB785B3A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Notes Placeholder 2">
            <a:extLst>
              <a:ext uri="{FF2B5EF4-FFF2-40B4-BE49-F238E27FC236}">
                <a16:creationId xmlns:a16="http://schemas.microsoft.com/office/drawing/2014/main" id="{6DDEA768-69D0-5505-BEB3-AB79E77FDEF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5540" name="Slide Number Placeholder 3">
            <a:extLst>
              <a:ext uri="{FF2B5EF4-FFF2-40B4-BE49-F238E27FC236}">
                <a16:creationId xmlns:a16="http://schemas.microsoft.com/office/drawing/2014/main" id="{7CCF8383-DA9F-C097-7CBD-2398EB0005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ED7611A-76B0-4D85-B8D0-421F9EACA0B7}" type="slidenum">
              <a:rPr lang="en-US" altLang="en-US"/>
              <a:pPr/>
              <a:t>32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57DE54AF-A26F-17FE-A327-287A99092714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DA5E09C9-DD46-C3FD-AF71-4DFA0D4452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48659349-7D14-5F81-691E-8D202C5E4C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CBF4BC-B0A7-4F05-9576-B2DCF11ACB49}" type="slidenum">
              <a:rPr lang="en-US" altLang="en-US"/>
              <a:pPr/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>
            <a:extLst>
              <a:ext uri="{FF2B5EF4-FFF2-40B4-BE49-F238E27FC236}">
                <a16:creationId xmlns:a16="http://schemas.microsoft.com/office/drawing/2014/main" id="{FFE83744-F8F9-E8BD-4348-F639AC98EB1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Notes Placeholder 2">
            <a:extLst>
              <a:ext uri="{FF2B5EF4-FFF2-40B4-BE49-F238E27FC236}">
                <a16:creationId xmlns:a16="http://schemas.microsoft.com/office/drawing/2014/main" id="{5E7F12C1-4561-4154-DD40-1CD03E65FA8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7588" name="Slide Number Placeholder 3">
            <a:extLst>
              <a:ext uri="{FF2B5EF4-FFF2-40B4-BE49-F238E27FC236}">
                <a16:creationId xmlns:a16="http://schemas.microsoft.com/office/drawing/2014/main" id="{E8171FD4-1480-DD1E-5209-C3748029B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44D963E-CFB0-44DE-87FD-12F69D814453}" type="slidenum">
              <a:rPr lang="en-US" altLang="en-US"/>
              <a:pPr/>
              <a:t>33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>
            <a:extLst>
              <a:ext uri="{FF2B5EF4-FFF2-40B4-BE49-F238E27FC236}">
                <a16:creationId xmlns:a16="http://schemas.microsoft.com/office/drawing/2014/main" id="{68D44FE3-8BFD-D93F-B9A2-50700D006D0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Notes Placeholder 2">
            <a:extLst>
              <a:ext uri="{FF2B5EF4-FFF2-40B4-BE49-F238E27FC236}">
                <a16:creationId xmlns:a16="http://schemas.microsoft.com/office/drawing/2014/main" id="{593B4CE7-E385-C5B3-9AAF-87878E51D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9636" name="Slide Number Placeholder 3">
            <a:extLst>
              <a:ext uri="{FF2B5EF4-FFF2-40B4-BE49-F238E27FC236}">
                <a16:creationId xmlns:a16="http://schemas.microsoft.com/office/drawing/2014/main" id="{17A44D3D-C9DD-029D-D46B-AF4C190DF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079C126-F65D-4336-9D20-3F7B01544940}" type="slidenum">
              <a:rPr lang="en-US" altLang="en-US"/>
              <a:pPr/>
              <a:t>34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>
            <a:extLst>
              <a:ext uri="{FF2B5EF4-FFF2-40B4-BE49-F238E27FC236}">
                <a16:creationId xmlns:a16="http://schemas.microsoft.com/office/drawing/2014/main" id="{B9C73B98-AD67-DCFF-7D3C-B30BF86CC02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Notes Placeholder 2">
            <a:extLst>
              <a:ext uri="{FF2B5EF4-FFF2-40B4-BE49-F238E27FC236}">
                <a16:creationId xmlns:a16="http://schemas.microsoft.com/office/drawing/2014/main" id="{6181A5BE-069E-7561-E7C1-EA1D38E5BC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1684" name="Slide Number Placeholder 3">
            <a:extLst>
              <a:ext uri="{FF2B5EF4-FFF2-40B4-BE49-F238E27FC236}">
                <a16:creationId xmlns:a16="http://schemas.microsoft.com/office/drawing/2014/main" id="{96B4A5EF-1FD4-9B29-F362-39E5D62EC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583BCAD-4225-430F-90BD-1EA77922AFE2}" type="slidenum">
              <a:rPr lang="en-US" altLang="en-US"/>
              <a:pPr/>
              <a:t>35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>
            <a:extLst>
              <a:ext uri="{FF2B5EF4-FFF2-40B4-BE49-F238E27FC236}">
                <a16:creationId xmlns:a16="http://schemas.microsoft.com/office/drawing/2014/main" id="{20347982-2A39-7441-D14F-6AAFF38981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Notes Placeholder 2">
            <a:extLst>
              <a:ext uri="{FF2B5EF4-FFF2-40B4-BE49-F238E27FC236}">
                <a16:creationId xmlns:a16="http://schemas.microsoft.com/office/drawing/2014/main" id="{861157EC-2A6B-6080-B025-350A1606C3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3732" name="Slide Number Placeholder 3">
            <a:extLst>
              <a:ext uri="{FF2B5EF4-FFF2-40B4-BE49-F238E27FC236}">
                <a16:creationId xmlns:a16="http://schemas.microsoft.com/office/drawing/2014/main" id="{C47C46A7-5445-A544-E02E-953FFD2C3D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D47FA6F-C98C-432A-A197-AB216913F05D}" type="slidenum">
              <a:rPr lang="en-US" altLang="en-US"/>
              <a:pPr/>
              <a:t>36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>
            <a:extLst>
              <a:ext uri="{FF2B5EF4-FFF2-40B4-BE49-F238E27FC236}">
                <a16:creationId xmlns:a16="http://schemas.microsoft.com/office/drawing/2014/main" id="{3DA651D8-30C6-7D1F-08AF-071BE24F938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Notes Placeholder 2">
            <a:extLst>
              <a:ext uri="{FF2B5EF4-FFF2-40B4-BE49-F238E27FC236}">
                <a16:creationId xmlns:a16="http://schemas.microsoft.com/office/drawing/2014/main" id="{A88067DC-560D-A45F-F734-3ADA765062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5780" name="Slide Number Placeholder 3">
            <a:extLst>
              <a:ext uri="{FF2B5EF4-FFF2-40B4-BE49-F238E27FC236}">
                <a16:creationId xmlns:a16="http://schemas.microsoft.com/office/drawing/2014/main" id="{CBCAAD5E-2AEF-6F51-1A8C-7EA3D6699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F0E1F01-58DC-425F-8C73-33A4D3C600C6}" type="slidenum">
              <a:rPr lang="en-US" altLang="en-US"/>
              <a:pPr/>
              <a:t>37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>
            <a:extLst>
              <a:ext uri="{FF2B5EF4-FFF2-40B4-BE49-F238E27FC236}">
                <a16:creationId xmlns:a16="http://schemas.microsoft.com/office/drawing/2014/main" id="{99D476A4-61EA-E77F-BD50-4DB554F393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Notes Placeholder 2">
            <a:extLst>
              <a:ext uri="{FF2B5EF4-FFF2-40B4-BE49-F238E27FC236}">
                <a16:creationId xmlns:a16="http://schemas.microsoft.com/office/drawing/2014/main" id="{A7E7D733-7D76-CDE8-7103-FD0CE659FB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7828" name="Slide Number Placeholder 3">
            <a:extLst>
              <a:ext uri="{FF2B5EF4-FFF2-40B4-BE49-F238E27FC236}">
                <a16:creationId xmlns:a16="http://schemas.microsoft.com/office/drawing/2014/main" id="{CB10998B-5372-88DC-92D8-3EC4618CFA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16146E0-CF69-4338-AAC8-9F7C27C24263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>
            <a:extLst>
              <a:ext uri="{FF2B5EF4-FFF2-40B4-BE49-F238E27FC236}">
                <a16:creationId xmlns:a16="http://schemas.microsoft.com/office/drawing/2014/main" id="{68BBEA46-63ED-6863-4D11-EA106B3687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9875" name="Notes Placeholder 2">
            <a:extLst>
              <a:ext uri="{FF2B5EF4-FFF2-40B4-BE49-F238E27FC236}">
                <a16:creationId xmlns:a16="http://schemas.microsoft.com/office/drawing/2014/main" id="{0488F06A-89FE-4A84-7898-D78730F0198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79876" name="Slide Number Placeholder 3">
            <a:extLst>
              <a:ext uri="{FF2B5EF4-FFF2-40B4-BE49-F238E27FC236}">
                <a16:creationId xmlns:a16="http://schemas.microsoft.com/office/drawing/2014/main" id="{6E2852A7-9644-296C-29F6-C3B8EE5059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5B45B4-CCC6-45E9-BDCD-B37049C9866A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>
            <a:extLst>
              <a:ext uri="{FF2B5EF4-FFF2-40B4-BE49-F238E27FC236}">
                <a16:creationId xmlns:a16="http://schemas.microsoft.com/office/drawing/2014/main" id="{3B6F5C6D-8F23-C706-E05A-3FE81E78DC2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23" name="Notes Placeholder 2">
            <a:extLst>
              <a:ext uri="{FF2B5EF4-FFF2-40B4-BE49-F238E27FC236}">
                <a16:creationId xmlns:a16="http://schemas.microsoft.com/office/drawing/2014/main" id="{DE5D30AA-9F0F-3E64-4E45-94BB7BD0B8F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1924" name="Slide Number Placeholder 3">
            <a:extLst>
              <a:ext uri="{FF2B5EF4-FFF2-40B4-BE49-F238E27FC236}">
                <a16:creationId xmlns:a16="http://schemas.microsoft.com/office/drawing/2014/main" id="{F336083D-2EA8-C395-F4C5-DEB6DEEE1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574B9CF-6A9C-470B-AF90-6C77F59D4FB0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>
            <a:extLst>
              <a:ext uri="{FF2B5EF4-FFF2-40B4-BE49-F238E27FC236}">
                <a16:creationId xmlns:a16="http://schemas.microsoft.com/office/drawing/2014/main" id="{D0F883C1-3073-5269-18F3-2D4AFDDC206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3971" name="Notes Placeholder 2">
            <a:extLst>
              <a:ext uri="{FF2B5EF4-FFF2-40B4-BE49-F238E27FC236}">
                <a16:creationId xmlns:a16="http://schemas.microsoft.com/office/drawing/2014/main" id="{6C29F6E6-59C9-7304-7ECF-E1AE560802B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3972" name="Slide Number Placeholder 3">
            <a:extLst>
              <a:ext uri="{FF2B5EF4-FFF2-40B4-BE49-F238E27FC236}">
                <a16:creationId xmlns:a16="http://schemas.microsoft.com/office/drawing/2014/main" id="{A148BA9C-48EE-F1DC-B880-88C6168B5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FD742AD-3961-400E-B1B7-F974FE23E510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>
            <a:extLst>
              <a:ext uri="{FF2B5EF4-FFF2-40B4-BE49-F238E27FC236}">
                <a16:creationId xmlns:a16="http://schemas.microsoft.com/office/drawing/2014/main" id="{CFED4378-50E7-B6CE-47C0-09B68FA86F8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>
            <a:extLst>
              <a:ext uri="{FF2B5EF4-FFF2-40B4-BE49-F238E27FC236}">
                <a16:creationId xmlns:a16="http://schemas.microsoft.com/office/drawing/2014/main" id="{5FFEE926-BF65-BEEC-3EDD-21DD4BA97AA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>
            <a:extLst>
              <a:ext uri="{FF2B5EF4-FFF2-40B4-BE49-F238E27FC236}">
                <a16:creationId xmlns:a16="http://schemas.microsoft.com/office/drawing/2014/main" id="{BC4CF7C4-8930-F303-B21A-C1ECEEFB7B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9410187-EDE1-40D4-B4A4-75DCEA33ABAE}" type="slidenum">
              <a:rPr lang="en-US" altLang="en-US"/>
              <a:pPr/>
              <a:t>42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184853E8-6D71-7B0D-D6BA-CBC6AEFC0B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6527D31-AFEE-6E9E-06DA-A951AE34CE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4960B61B-AFB8-A45A-3DE0-6E5392890B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7F91A9F-5473-4BB9-BB8F-01237F2811DC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31EB1DF0-123D-2745-7E74-44355C5A26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A6DD2870-BE3C-802A-3AF0-DDE3B50D2A6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18D1741B-3709-D235-63E3-D4FCB4B943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F5A0A8C-3531-4958-80F1-DC7FD9CC3411}" type="slidenum">
              <a:rPr lang="en-US" altLang="en-US"/>
              <a:pPr/>
              <a:t>43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E956962-F82E-B071-2E6F-4617B4C5BB9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1A60892-8C3B-6B45-D526-4710AEF1A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61CA7D55-06F4-E319-C078-DEC4B18C90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574AE1-8E7D-498E-92D2-E01FBBA794E3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823BD6B5-5958-F56C-4A8C-239630C22EE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DCE626E4-399D-04F8-5B87-965DB4516D9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CBAAA16B-F786-28AE-662A-B2AB7FEA5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BFECBC7-B949-4F8B-A119-E201792EACBF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AB0A1751-B7DA-2D39-BEF2-0D8BAC7E19E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77BF2F5-FC55-D56F-8E36-AAF6A5CF564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04F773EA-0C7B-6BB3-DEE9-C6485F67DB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108B1-E376-440A-8F2E-901BFCAFA6AA}" type="slidenum">
              <a:rPr lang="en-US" altLang="en-US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Image Placeholder 1">
            <a:extLst>
              <a:ext uri="{FF2B5EF4-FFF2-40B4-BE49-F238E27FC236}">
                <a16:creationId xmlns:a16="http://schemas.microsoft.com/office/drawing/2014/main" id="{2869A5ED-A7BD-BA7C-4F5F-43BBBDDDB3E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239BDED9-BABA-F311-356B-D03CB3A43A7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47FD7F7D-19CA-4BAC-139F-76B315405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E2CA119-8C57-4064-99A6-49A221810A39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4C17215A-EA85-0EEA-CB29-DCBE450D3BA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E3400D30-06DF-42BD-87CB-90AE398B08F3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E1E0CD93-04DA-DF3F-740D-5C77CF04891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4FA42FDE-7EF8-FD53-6A13-59CFE44ABB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">
            <a:extLst>
              <a:ext uri="{FF2B5EF4-FFF2-40B4-BE49-F238E27FC236}">
                <a16:creationId xmlns:a16="http://schemas.microsoft.com/office/drawing/2014/main" id="{2FAEF645-C1AB-FCA4-0276-7BA98FA284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Oval 8">
            <a:extLst>
              <a:ext uri="{FF2B5EF4-FFF2-40B4-BE49-F238E27FC236}">
                <a16:creationId xmlns:a16="http://schemas.microsoft.com/office/drawing/2014/main" id="{4B38C283-2928-CCFC-7251-7A2E8CCF9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513" y="2103438"/>
            <a:ext cx="347662" cy="34766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" name="Oval 9">
            <a:extLst>
              <a:ext uri="{FF2B5EF4-FFF2-40B4-BE49-F238E27FC236}">
                <a16:creationId xmlns:a16="http://schemas.microsoft.com/office/drawing/2014/main" id="{D0DC5388-9431-0B00-AA9A-4B4661012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2105025"/>
            <a:ext cx="349250" cy="34766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Oval 10">
            <a:extLst>
              <a:ext uri="{FF2B5EF4-FFF2-40B4-BE49-F238E27FC236}">
                <a16:creationId xmlns:a16="http://schemas.microsoft.com/office/drawing/2014/main" id="{D3D25439-C459-ECFC-8FEE-91FA8B70C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25" y="2105025"/>
            <a:ext cx="347663" cy="3476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BD1252F-14F2-E95E-F8DD-5F2D52FFB2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7086600" y="6248400"/>
            <a:ext cx="1524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4431509-0938-6819-7AA7-C500902A5D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8100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BF8DC56-E20B-BFC2-8BD4-2366DB038F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2209800" y="6248400"/>
            <a:ext cx="12192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6DEB97E-4D5A-41F7-86A7-A172967705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220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1017E11-DEAC-F48D-059E-E410DAFAEA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38F2C79-904A-5FA5-A4B8-562C3B7DBA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80C23D-B6D2-8A61-2C5C-9A9DFED957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B9FCD3-F91D-4E6D-844D-81A98D8361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1752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9D2535-09F7-B096-EBDA-1E87D92B31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893C754-92FC-3114-1AA5-B3B6362B77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339A8-2052-48E3-F028-7891626A38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C67E3D-D3CA-4294-BEFC-5C4D48F53C3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732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AA2937A-AC5C-19DF-E41D-FFC4A81377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7D3289C-F7F6-4D6F-9FC6-610D0D78E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7C8FFE-22AF-8980-8C95-0B665960E4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D44CED-784E-4D6F-9028-AC4EB43E42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780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2A72F2F-EF1C-BDF8-70CF-FA3931E68D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C48BAC0-6E8D-86B0-6D5A-C7EFDB66799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7B945B5-CBF8-1AA5-B01F-6ED1A438B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20232-A0B9-46D5-BE1B-DFB80DE2F6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05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EFF4731-FB9B-397C-427A-AFB2810975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AB2ED-7604-FC52-8965-4F370FC7CE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1F05F1-5C12-59EE-5EE4-16BCF889490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6D8027-9AA4-4595-9B8B-3D0B7A3ED3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83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5959C20-D73B-DA71-9F9E-6FFA0622EC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155ECEB-DC99-3E68-3E6E-7394360C009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46BEEB9-0594-8D90-8D14-5424160EA8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098FB-1C2F-46B0-9565-B69615CEF6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615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974FC99-F6EA-1B07-3824-E524403A3F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314FCEF-6115-D90B-509B-264B15E401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2A7BCCC-3F83-831C-7FD1-9C8371A84F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4356C0-61DD-4710-AD6D-BE89F71205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62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309E27C-1AAE-DA91-AC01-086D6961D0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C0EE21-C015-35F4-3CB4-A62BFFB410C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DE06B63-A1AF-E16B-7CF6-1764A6C37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9AC4A0-552C-4265-BF15-A98B8909BDF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368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4F0B1A-61C0-AD2E-E627-83DBCAA225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6E8BE7-31DF-8770-967B-BD0457FB67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D6EAC-738D-0E7E-8FD1-97EEBDBB0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80076-6AC3-4996-AD85-D7A79250E1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5315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047CFE-EBB8-EEA9-3AB6-939F2773E6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3D2220-D62A-CBC5-F6E1-55A9F38852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2231C2-F2C0-A4C5-80D8-EA0219C6F8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B48FBB-E2B4-4989-AF62-415D7C2656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2947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15D5ECA-69C7-355E-789E-06A91EE3B6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5D02CE5-B784-44D7-EDAA-C761F66222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ED91B61C-41C3-0871-9C80-F1B09EC6ED3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C5E79D76-28AB-D94F-BFB4-F062C33765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9926D7E2-DFC6-DA8A-55FC-9C7617CB659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/>
            </a:lvl1pPr>
          </a:lstStyle>
          <a:p>
            <a:pPr>
              <a:defRPr/>
            </a:pPr>
            <a:fld id="{8A98EFA5-725A-453E-9163-BDF807D3336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D3B5765C-6B22-AAE7-174A-2061BA92B8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2" name="Oval 8">
            <a:extLst>
              <a:ext uri="{FF2B5EF4-FFF2-40B4-BE49-F238E27FC236}">
                <a16:creationId xmlns:a16="http://schemas.microsoft.com/office/drawing/2014/main" id="{F6FA4D79-EE44-B4DF-375B-B9DAF04A8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838200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3" name="Oval 9">
            <a:extLst>
              <a:ext uri="{FF2B5EF4-FFF2-40B4-BE49-F238E27FC236}">
                <a16:creationId xmlns:a16="http://schemas.microsoft.com/office/drawing/2014/main" id="{B00286C9-C188-C431-1FA7-3F137330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034" name="Oval 10">
            <a:extLst>
              <a:ext uri="{FF2B5EF4-FFF2-40B4-BE49-F238E27FC236}">
                <a16:creationId xmlns:a16="http://schemas.microsoft.com/office/drawing/2014/main" id="{3CCB9788-42F7-0146-47AB-220CD7CA8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100" y="838200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53AD4F2-DF28-3701-14AF-C8E8244F0E9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 and TLBs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A5672E6-4D55-4F41-5217-8B248483B6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</a:t>
            </a:r>
            <a:r>
              <a:rPr lang="en-US" altLang="zh-CN">
                <a:ea typeface="宋体" panose="02010600030101010101" pitchFamily="2" charset="-122"/>
              </a:rPr>
              <a:t>in Liu</a:t>
            </a:r>
            <a:endParaRPr lang="en-US" altLang="en-US"/>
          </a:p>
          <a:p>
            <a:pPr eaLnBrk="1" hangingPunct="1"/>
            <a:r>
              <a:rPr lang="en-US" altLang="en-US"/>
              <a:t>Operating Systems</a:t>
            </a:r>
          </a:p>
          <a:p>
            <a:pPr eaLnBrk="1" hangingPunct="1"/>
            <a:r>
              <a:rPr lang="en-US" altLang="en-US"/>
              <a:t>COP 4610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06507ED-0B07-CEE7-98E6-655E9C8BC3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graphicFrame>
        <p:nvGraphicFramePr>
          <p:cNvPr id="46164" name="Group 84">
            <a:extLst>
              <a:ext uri="{FF2B5EF4-FFF2-40B4-BE49-F238E27FC236}">
                <a16:creationId xmlns:a16="http://schemas.microsoft.com/office/drawing/2014/main" id="{A24AB21A-B795-DD9D-3357-08E4509F71D7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28800"/>
          <a:ext cx="5410200" cy="1463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Access time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Cache hit rate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L1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clock cycle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L2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29" name="Rectangle 101">
            <a:extLst>
              <a:ext uri="{FF2B5EF4-FFF2-40B4-BE49-F238E27FC236}">
                <a16:creationId xmlns:a16="http://schemas.microsoft.com/office/drawing/2014/main" id="{07AE5E19-A3C9-C2F1-38C4-B869840C6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581400"/>
            <a:ext cx="7772400" cy="2549525"/>
          </a:xfrm>
        </p:spPr>
        <p:txBody>
          <a:bodyPr/>
          <a:lstStyle/>
          <a:p>
            <a:pPr eaLnBrk="1" hangingPunct="1"/>
            <a:r>
              <a:rPr lang="en-US" altLang="en-US"/>
              <a:t>Effective access time = T</a:t>
            </a:r>
            <a:r>
              <a:rPr lang="en-US" altLang="en-US" baseline="-25000"/>
              <a:t>L1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P</a:t>
            </a:r>
            <a:r>
              <a:rPr lang="en-US" altLang="en-US" baseline="-25000"/>
              <a:t>hit</a:t>
            </a:r>
            <a:r>
              <a:rPr lang="en-US" altLang="en-US"/>
              <a:t>*cost</a:t>
            </a:r>
            <a:r>
              <a:rPr lang="en-US" altLang="en-US" baseline="-25000"/>
              <a:t>hit</a:t>
            </a:r>
            <a:r>
              <a:rPr lang="en-US" altLang="en-US"/>
              <a:t> + P</a:t>
            </a:r>
            <a:r>
              <a:rPr lang="en-US" altLang="en-US" baseline="-25000"/>
              <a:t>miss</a:t>
            </a:r>
            <a:r>
              <a:rPr lang="en-US" altLang="en-US"/>
              <a:t>*cost</a:t>
            </a:r>
            <a:r>
              <a:rPr lang="en-US" altLang="en-US" baseline="-25000"/>
              <a:t>miss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6B4B03E-0CDE-F3D6-C235-3FD0F35564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graphicFrame>
        <p:nvGraphicFramePr>
          <p:cNvPr id="46164" name="Group 84">
            <a:extLst>
              <a:ext uri="{FF2B5EF4-FFF2-40B4-BE49-F238E27FC236}">
                <a16:creationId xmlns:a16="http://schemas.microsoft.com/office/drawing/2014/main" id="{92E89598-98B9-8E6F-99D3-837EA2F538DF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28800"/>
          <a:ext cx="5410200" cy="1463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Access time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Cache hit rate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L1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clock cycle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L2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577" name="Rectangle 101">
            <a:extLst>
              <a:ext uri="{FF2B5EF4-FFF2-40B4-BE49-F238E27FC236}">
                <a16:creationId xmlns:a16="http://schemas.microsoft.com/office/drawing/2014/main" id="{E7734E00-559E-39EE-8A33-80640616D0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581400"/>
            <a:ext cx="7772400" cy="2549525"/>
          </a:xfrm>
        </p:spPr>
        <p:txBody>
          <a:bodyPr/>
          <a:lstStyle/>
          <a:p>
            <a:pPr eaLnBrk="1" hangingPunct="1"/>
            <a:r>
              <a:rPr lang="en-US" altLang="en-US"/>
              <a:t>Effective access time = T</a:t>
            </a:r>
            <a:r>
              <a:rPr lang="en-US" altLang="en-US" baseline="-25000"/>
              <a:t>L1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P</a:t>
            </a:r>
            <a:r>
              <a:rPr lang="en-US" altLang="en-US" baseline="-25000"/>
              <a:t>hit</a:t>
            </a:r>
            <a:r>
              <a:rPr lang="en-US" altLang="en-US"/>
              <a:t>*cost</a:t>
            </a:r>
            <a:r>
              <a:rPr lang="en-US" altLang="en-US" baseline="-25000"/>
              <a:t>hit</a:t>
            </a:r>
            <a:r>
              <a:rPr lang="en-US" altLang="en-US"/>
              <a:t> + P</a:t>
            </a:r>
            <a:r>
              <a:rPr lang="en-US" altLang="en-US" baseline="-25000"/>
              <a:t>miss</a:t>
            </a:r>
            <a:r>
              <a:rPr lang="en-US" altLang="en-US"/>
              <a:t>*cost</a:t>
            </a:r>
            <a:r>
              <a:rPr lang="en-US" altLang="en-US" baseline="-25000"/>
              <a:t>miss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P</a:t>
            </a:r>
            <a:r>
              <a:rPr lang="en-US" altLang="en-US" baseline="-25000"/>
              <a:t>L1_hit</a:t>
            </a:r>
            <a:r>
              <a:rPr lang="en-US" altLang="en-US"/>
              <a:t>*cost</a:t>
            </a:r>
            <a:r>
              <a:rPr lang="en-US" altLang="en-US" baseline="-25000"/>
              <a:t>L1_hit</a:t>
            </a:r>
            <a:r>
              <a:rPr lang="en-US" altLang="en-US"/>
              <a:t> + P</a:t>
            </a:r>
            <a:r>
              <a:rPr lang="en-US" altLang="en-US" baseline="-25000"/>
              <a:t>L1_miss</a:t>
            </a:r>
            <a:r>
              <a:rPr lang="en-US" altLang="en-US"/>
              <a:t>*cost</a:t>
            </a:r>
            <a:r>
              <a:rPr lang="en-US" altLang="en-US" baseline="-25000"/>
              <a:t>L1_miss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1/2*(1 cc) + 1/2*cost</a:t>
            </a:r>
            <a:r>
              <a:rPr lang="en-US" altLang="en-US" baseline="-25000"/>
              <a:t>L1_miss</a:t>
            </a:r>
            <a:r>
              <a:rPr lang="en-US" altLang="en-US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1/2*(1 cc) + 1/2*(1 cc + T</a:t>
            </a:r>
            <a:r>
              <a:rPr lang="en-US" altLang="en-US" baseline="-25000"/>
              <a:t>L2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8424C602-2465-21BD-582E-A8963CE53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graphicFrame>
        <p:nvGraphicFramePr>
          <p:cNvPr id="46164" name="Group 84">
            <a:extLst>
              <a:ext uri="{FF2B5EF4-FFF2-40B4-BE49-F238E27FC236}">
                <a16:creationId xmlns:a16="http://schemas.microsoft.com/office/drawing/2014/main" id="{78B81D90-1FBE-E091-42BA-3708ED8A0C30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28800"/>
          <a:ext cx="5410200" cy="1463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Access time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Cache hit rate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L1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clock cycle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L2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25" name="Rectangle 101">
            <a:extLst>
              <a:ext uri="{FF2B5EF4-FFF2-40B4-BE49-F238E27FC236}">
                <a16:creationId xmlns:a16="http://schemas.microsoft.com/office/drawing/2014/main" id="{DC5FB177-74BC-1614-A8DF-78E5B28F5B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581400"/>
            <a:ext cx="7772400" cy="2549525"/>
          </a:xfrm>
        </p:spPr>
        <p:txBody>
          <a:bodyPr/>
          <a:lstStyle/>
          <a:p>
            <a:pPr eaLnBrk="1" hangingPunct="1"/>
            <a:r>
              <a:rPr lang="en-US" altLang="en-US"/>
              <a:t>T</a:t>
            </a:r>
            <a:r>
              <a:rPr lang="en-US" altLang="en-US" baseline="-25000"/>
              <a:t>L2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P</a:t>
            </a:r>
            <a:r>
              <a:rPr lang="en-US" altLang="en-US" baseline="-25000"/>
              <a:t>hit</a:t>
            </a:r>
            <a:r>
              <a:rPr lang="en-US" altLang="en-US"/>
              <a:t>*cost</a:t>
            </a:r>
            <a:r>
              <a:rPr lang="en-US" altLang="en-US" baseline="-25000"/>
              <a:t>hit</a:t>
            </a:r>
            <a:r>
              <a:rPr lang="en-US" altLang="en-US"/>
              <a:t> + P</a:t>
            </a:r>
            <a:r>
              <a:rPr lang="en-US" altLang="en-US" baseline="-25000"/>
              <a:t>miss</a:t>
            </a:r>
            <a:r>
              <a:rPr lang="en-US" altLang="en-US"/>
              <a:t>*cost</a:t>
            </a:r>
            <a:r>
              <a:rPr lang="en-US" altLang="en-US" baseline="-25000"/>
              <a:t>miss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P</a:t>
            </a:r>
            <a:r>
              <a:rPr lang="en-US" altLang="en-US" baseline="-25000"/>
              <a:t>L2_hit</a:t>
            </a:r>
            <a:r>
              <a:rPr lang="en-US" altLang="en-US"/>
              <a:t>*cost</a:t>
            </a:r>
            <a:r>
              <a:rPr lang="en-US" altLang="en-US" baseline="-25000"/>
              <a:t>L2_hit</a:t>
            </a:r>
            <a:r>
              <a:rPr lang="en-US" altLang="en-US"/>
              <a:t> + P</a:t>
            </a:r>
            <a:r>
              <a:rPr lang="en-US" altLang="en-US" baseline="-25000"/>
              <a:t>L2_miss</a:t>
            </a:r>
            <a:r>
              <a:rPr lang="en-US" altLang="en-US"/>
              <a:t>*cost</a:t>
            </a:r>
            <a:r>
              <a:rPr lang="en-US" altLang="en-US" baseline="-25000"/>
              <a:t>L2_miss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1/2*(2 cc) + 1/2*cost</a:t>
            </a:r>
            <a:r>
              <a:rPr lang="en-US" altLang="en-US" baseline="-25000"/>
              <a:t>L2_miss</a:t>
            </a:r>
            <a:r>
              <a:rPr lang="en-US" altLang="en-US"/>
              <a:t>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1/2*(2 cc) + 1/2*(2 cc + 4 cc) = 1 + 3 = 4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6484656-2793-2DF9-D2F0-CBEA4B55B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graphicFrame>
        <p:nvGraphicFramePr>
          <p:cNvPr id="46164" name="Group 84">
            <a:extLst>
              <a:ext uri="{FF2B5EF4-FFF2-40B4-BE49-F238E27FC236}">
                <a16:creationId xmlns:a16="http://schemas.microsoft.com/office/drawing/2014/main" id="{0829E80B-45DB-81B2-1D44-620D3BD4A9C2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28800"/>
          <a:ext cx="5410200" cy="1463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Access time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Cache hit rate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L1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clock cycle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L2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673" name="Rectangle 101">
            <a:extLst>
              <a:ext uri="{FF2B5EF4-FFF2-40B4-BE49-F238E27FC236}">
                <a16:creationId xmlns:a16="http://schemas.microsoft.com/office/drawing/2014/main" id="{717F5EDC-6201-2A51-0E40-194B092CEF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3581400"/>
            <a:ext cx="7772400" cy="2549525"/>
          </a:xfrm>
        </p:spPr>
        <p:txBody>
          <a:bodyPr/>
          <a:lstStyle/>
          <a:p>
            <a:pPr eaLnBrk="1" hangingPunct="1"/>
            <a:r>
              <a:rPr lang="en-US" altLang="en-US"/>
              <a:t>Effective access time = T</a:t>
            </a:r>
            <a:r>
              <a:rPr lang="en-US" altLang="en-US" baseline="-25000"/>
              <a:t>L1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1/2*(1 cc) + 1/2*(1 cc + T</a:t>
            </a:r>
            <a:r>
              <a:rPr lang="en-US" altLang="en-US" baseline="-25000"/>
              <a:t>L2</a:t>
            </a:r>
            <a:r>
              <a:rPr lang="en-US" altLang="en-US"/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1/2*(1 cc) + 1/2*(1 cc + 4 cc)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1/2 + 5/2 = 6/2 = 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D6E3379-E3AF-1FC9-5CB3-E571A33065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graphicFrame>
        <p:nvGraphicFramePr>
          <p:cNvPr id="47107" name="Group 3">
            <a:extLst>
              <a:ext uri="{FF2B5EF4-FFF2-40B4-BE49-F238E27FC236}">
                <a16:creationId xmlns:a16="http://schemas.microsoft.com/office/drawing/2014/main" id="{985CAE76-4A46-4302-C057-821480EE6D1C}"/>
              </a:ext>
            </a:extLst>
          </p:cNvPr>
          <p:cNvGraphicFramePr>
            <a:graphicFrameLocks noGrp="1"/>
          </p:cNvGraphicFramePr>
          <p:nvPr/>
        </p:nvGraphicFramePr>
        <p:xfrm>
          <a:off x="2057400" y="1828800"/>
          <a:ext cx="5410200" cy="146367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176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2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Access time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Cache hit rate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L1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 clock cycle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L2 cache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50%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Memory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 clock cycles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100%</a:t>
                      </a:r>
                      <a:endParaRPr kumimoji="0" lang="en-US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T="45740" marB="4574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21" name="Text Box 25">
            <a:extLst>
              <a:ext uri="{FF2B5EF4-FFF2-40B4-BE49-F238E27FC236}">
                <a16:creationId xmlns:a16="http://schemas.microsoft.com/office/drawing/2014/main" id="{9232834A-B7FB-8C1F-AAD2-12E722A3E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352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29722" name="Line 26">
            <a:extLst>
              <a:ext uri="{FF2B5EF4-FFF2-40B4-BE49-F238E27FC236}">
                <a16:creationId xmlns:a16="http://schemas.microsoft.com/office/drawing/2014/main" id="{744526BB-2049-D9C1-7C89-532B033992A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7734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3" name="Line 27">
            <a:extLst>
              <a:ext uri="{FF2B5EF4-FFF2-40B4-BE49-F238E27FC236}">
                <a16:creationId xmlns:a16="http://schemas.microsoft.com/office/drawing/2014/main" id="{0DC32082-0CBA-0A09-8939-38A5CDFD3C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7734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4" name="Text Box 28">
            <a:extLst>
              <a:ext uri="{FF2B5EF4-FFF2-40B4-BE49-F238E27FC236}">
                <a16:creationId xmlns:a16="http://schemas.microsoft.com/office/drawing/2014/main" id="{2285C5C1-45CF-1FF8-1EBD-548CBE6A3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592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30282ADC-9B55-9191-A871-BB2AE5380B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8140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 cycle</a:t>
            </a:r>
          </a:p>
        </p:txBody>
      </p:sp>
      <p:sp>
        <p:nvSpPr>
          <p:cNvPr id="29726" name="Text Box 30">
            <a:extLst>
              <a:ext uri="{FF2B5EF4-FFF2-40B4-BE49-F238E27FC236}">
                <a16:creationId xmlns:a16="http://schemas.microsoft.com/office/drawing/2014/main" id="{7D03BE9D-872B-512C-FC4C-AB328E834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62585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 cycle</a:t>
            </a:r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B5013A5D-5EA3-135D-B9A9-EE7E3DE3C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473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29728" name="Line 32">
            <a:extLst>
              <a:ext uri="{FF2B5EF4-FFF2-40B4-BE49-F238E27FC236}">
                <a16:creationId xmlns:a16="http://schemas.microsoft.com/office/drawing/2014/main" id="{3656E61A-9FF3-B318-E5CE-D3994E47F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8402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29" name="Line 33">
            <a:extLst>
              <a:ext uri="{FF2B5EF4-FFF2-40B4-BE49-F238E27FC236}">
                <a16:creationId xmlns:a16="http://schemas.microsoft.com/office/drawing/2014/main" id="{8D4374C9-3D38-37E2-144F-B026BD9D0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402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0" name="Text Box 34">
            <a:extLst>
              <a:ext uri="{FF2B5EF4-FFF2-40B4-BE49-F238E27FC236}">
                <a16:creationId xmlns:a16="http://schemas.microsoft.com/office/drawing/2014/main" id="{FECB9633-A4E0-2DC3-F006-F42F58DC4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164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 cycles</a:t>
            </a:r>
          </a:p>
        </p:txBody>
      </p:sp>
      <p:sp>
        <p:nvSpPr>
          <p:cNvPr id="29731" name="Text Box 35">
            <a:extLst>
              <a:ext uri="{FF2B5EF4-FFF2-40B4-BE49-F238E27FC236}">
                <a16:creationId xmlns:a16="http://schemas.microsoft.com/office/drawing/2014/main" id="{170775EA-773A-A2EF-9370-51C52432B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54864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29732" name="Text Box 36">
            <a:extLst>
              <a:ext uri="{FF2B5EF4-FFF2-40B4-BE49-F238E27FC236}">
                <a16:creationId xmlns:a16="http://schemas.microsoft.com/office/drawing/2014/main" id="{78A25100-A1A7-5AB5-CDD2-1F1BE9844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 cycles</a:t>
            </a:r>
          </a:p>
        </p:txBody>
      </p:sp>
      <p:sp>
        <p:nvSpPr>
          <p:cNvPr id="29733" name="Text Box 37">
            <a:extLst>
              <a:ext uri="{FF2B5EF4-FFF2-40B4-BE49-F238E27FC236}">
                <a16:creationId xmlns:a16="http://schemas.microsoft.com/office/drawing/2014/main" id="{31D7772B-F3E3-4AAD-1591-5869D8C30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498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29734" name="Line 38">
            <a:extLst>
              <a:ext uri="{FF2B5EF4-FFF2-40B4-BE49-F238E27FC236}">
                <a16:creationId xmlns:a16="http://schemas.microsoft.com/office/drawing/2014/main" id="{DDD24BF3-D4F6-D160-F2F9-F0040C741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35" name="Text Box 39">
            <a:extLst>
              <a:ext uri="{FF2B5EF4-FFF2-40B4-BE49-F238E27FC236}">
                <a16:creationId xmlns:a16="http://schemas.microsoft.com/office/drawing/2014/main" id="{8226F75C-4978-CBF6-0FA9-D6F26E00E5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6400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29736" name="Text Box 40">
            <a:extLst>
              <a:ext uri="{FF2B5EF4-FFF2-40B4-BE49-F238E27FC236}">
                <a16:creationId xmlns:a16="http://schemas.microsoft.com/office/drawing/2014/main" id="{2AACB20A-1C1A-F3A7-8CEE-61E9DEEC9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100%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4 cycles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A941E65-8ECB-2AC0-1924-160AC829E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sp>
        <p:nvSpPr>
          <p:cNvPr id="31747" name="Rectangle 41">
            <a:extLst>
              <a:ext uri="{FF2B5EF4-FFF2-40B4-BE49-F238E27FC236}">
                <a16:creationId xmlns:a16="http://schemas.microsoft.com/office/drawing/2014/main" id="{0198A8B7-1259-71B5-7DBE-FBF94E4A9E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Effective access time = 1/2*1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+ 1/2*1/2(1 + 2)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+ 1/2*1/2*1*(1 + 2 + 4)</a:t>
            </a:r>
          </a:p>
        </p:txBody>
      </p:sp>
      <p:sp>
        <p:nvSpPr>
          <p:cNvPr id="31748" name="Text Box 42">
            <a:extLst>
              <a:ext uri="{FF2B5EF4-FFF2-40B4-BE49-F238E27FC236}">
                <a16:creationId xmlns:a16="http://schemas.microsoft.com/office/drawing/2014/main" id="{BBF91512-8C66-619F-1FD3-B19FB0B5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7525" y="335280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31749" name="Line 43">
            <a:extLst>
              <a:ext uri="{FF2B5EF4-FFF2-40B4-BE49-F238E27FC236}">
                <a16:creationId xmlns:a16="http://schemas.microsoft.com/office/drawing/2014/main" id="{0AF8F553-D1D6-2438-B56B-63665883C0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10000" y="37734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0" name="Line 44">
            <a:extLst>
              <a:ext uri="{FF2B5EF4-FFF2-40B4-BE49-F238E27FC236}">
                <a16:creationId xmlns:a16="http://schemas.microsoft.com/office/drawing/2014/main" id="{81F9B8CE-6FB8-9F00-08E2-791356EECA9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7734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45">
            <a:extLst>
              <a:ext uri="{FF2B5EF4-FFF2-40B4-BE49-F238E27FC236}">
                <a16:creationId xmlns:a16="http://schemas.microsoft.com/office/drawing/2014/main" id="{9EE2F85B-8181-1DD2-208C-362C9D783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4592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31752" name="Text Box 46">
            <a:extLst>
              <a:ext uri="{FF2B5EF4-FFF2-40B4-BE49-F238E27FC236}">
                <a16:creationId xmlns:a16="http://schemas.microsoft.com/office/drawing/2014/main" id="{910239CE-8EFF-4F9F-4B02-F988BB265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58140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 cycle</a:t>
            </a:r>
          </a:p>
        </p:txBody>
      </p:sp>
      <p:sp>
        <p:nvSpPr>
          <p:cNvPr id="31753" name="Text Box 47">
            <a:extLst>
              <a:ext uri="{FF2B5EF4-FFF2-40B4-BE49-F238E27FC236}">
                <a16:creationId xmlns:a16="http://schemas.microsoft.com/office/drawing/2014/main" id="{44C77083-4810-C6A2-2A82-758F035A46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62585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 cycle</a:t>
            </a:r>
          </a:p>
        </p:txBody>
      </p:sp>
      <p:sp>
        <p:nvSpPr>
          <p:cNvPr id="31754" name="Text Box 48">
            <a:extLst>
              <a:ext uri="{FF2B5EF4-FFF2-40B4-BE49-F238E27FC236}">
                <a16:creationId xmlns:a16="http://schemas.microsoft.com/office/drawing/2014/main" id="{5050CD87-5310-2966-DAD7-EFF3AECBC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447357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31755" name="Line 49">
            <a:extLst>
              <a:ext uri="{FF2B5EF4-FFF2-40B4-BE49-F238E27FC236}">
                <a16:creationId xmlns:a16="http://schemas.microsoft.com/office/drawing/2014/main" id="{C8D8093E-3C90-268F-3AE4-FC06793A5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95800" y="48402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50">
            <a:extLst>
              <a:ext uri="{FF2B5EF4-FFF2-40B4-BE49-F238E27FC236}">
                <a16:creationId xmlns:a16="http://schemas.microsoft.com/office/drawing/2014/main" id="{4CB59B25-9F7D-18D1-3A20-AA35207653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4840288"/>
            <a:ext cx="60960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Text Box 51">
            <a:extLst>
              <a:ext uri="{FF2B5EF4-FFF2-40B4-BE49-F238E27FC236}">
                <a16:creationId xmlns:a16="http://schemas.microsoft.com/office/drawing/2014/main" id="{97B883D2-374D-C3C3-3297-2137A6C3D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61645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 cycles</a:t>
            </a:r>
          </a:p>
        </p:txBody>
      </p:sp>
      <p:sp>
        <p:nvSpPr>
          <p:cNvPr id="31758" name="Text Box 52">
            <a:extLst>
              <a:ext uri="{FF2B5EF4-FFF2-40B4-BE49-F238E27FC236}">
                <a16:creationId xmlns:a16="http://schemas.microsoft.com/office/drawing/2014/main" id="{DC938717-A612-D470-6F8B-CE6A08DFCC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54864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31759" name="Text Box 53">
            <a:extLst>
              <a:ext uri="{FF2B5EF4-FFF2-40B4-BE49-F238E27FC236}">
                <a16:creationId xmlns:a16="http://schemas.microsoft.com/office/drawing/2014/main" id="{AF8E8F34-8A42-A205-B51C-0F5D36D64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45720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50%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2 cycles</a:t>
            </a:r>
          </a:p>
        </p:txBody>
      </p:sp>
      <p:sp>
        <p:nvSpPr>
          <p:cNvPr id="31760" name="Text Box 54">
            <a:extLst>
              <a:ext uri="{FF2B5EF4-FFF2-40B4-BE49-F238E27FC236}">
                <a16:creationId xmlns:a16="http://schemas.microsoft.com/office/drawing/2014/main" id="{ABD25BBD-4C93-D4CC-9A2A-A7075842B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449888"/>
            <a:ext cx="1009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31761" name="Line 55">
            <a:extLst>
              <a:ext uri="{FF2B5EF4-FFF2-40B4-BE49-F238E27FC236}">
                <a16:creationId xmlns:a16="http://schemas.microsoft.com/office/drawing/2014/main" id="{EB96318F-0249-45BE-29B0-7F8EFA6A5BF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586740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Text Box 56">
            <a:extLst>
              <a:ext uri="{FF2B5EF4-FFF2-40B4-BE49-F238E27FC236}">
                <a16:creationId xmlns:a16="http://schemas.microsoft.com/office/drawing/2014/main" id="{0EB1B2E4-F8F0-FBCF-3940-ABC6C5C45E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5350" y="6400800"/>
            <a:ext cx="425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hit</a:t>
            </a:r>
          </a:p>
        </p:txBody>
      </p:sp>
      <p:sp>
        <p:nvSpPr>
          <p:cNvPr id="31763" name="Text Box 57">
            <a:extLst>
              <a:ext uri="{FF2B5EF4-FFF2-40B4-BE49-F238E27FC236}">
                <a16:creationId xmlns:a16="http://schemas.microsoft.com/office/drawing/2014/main" id="{5B85AC7A-7461-EDBF-1DC9-9D28FB6B6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867400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100%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4 cycles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513971F-2C06-6C81-14CE-50C55CE758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sp>
        <p:nvSpPr>
          <p:cNvPr id="33795" name="Rectangle 41">
            <a:extLst>
              <a:ext uri="{FF2B5EF4-FFF2-40B4-BE49-F238E27FC236}">
                <a16:creationId xmlns:a16="http://schemas.microsoft.com/office/drawing/2014/main" id="{98C560E2-98C2-FB4F-E54C-4ED68A9CA3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Effective access time = 1/2*1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+ 1/2*1/2(1 + 2)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+ 1/2*1/2*1*(1 + 2 + 4)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2/4 + 3/4 + 7/4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/>
              <a:t>= 12/4 = 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08757170-4800-BCD6-6430-DD4D91C291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Another Example of Effective Access Time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CAE7C6D0-B04B-E042-0BB8-E483153136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Bottom up approach</a:t>
            </a:r>
          </a:p>
          <a:p>
            <a:pPr lvl="1" eaLnBrk="1" hangingPunct="1"/>
            <a:r>
              <a:rPr lang="en-US" altLang="en-US"/>
              <a:t>Effective access time of memory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= 4*100% = 4</a:t>
            </a:r>
          </a:p>
          <a:p>
            <a:pPr lvl="1" eaLnBrk="1" hangingPunct="1"/>
            <a:r>
              <a:rPr lang="en-US" altLang="en-US"/>
              <a:t>Effective access time of memory w/ L2 cache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= 1/2*2 +1/2*(2 + 4) = 1/2 + 6/2 = 4 </a:t>
            </a:r>
          </a:p>
          <a:p>
            <a:pPr lvl="1" eaLnBrk="1" hangingPunct="1"/>
            <a:r>
              <a:rPr lang="en-US" altLang="en-US"/>
              <a:t> Effective access time of memory w/ L1/L2 caches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= 1/2*1 + 1/2(1 + 4) </a:t>
            </a:r>
          </a:p>
          <a:p>
            <a:pPr marL="914400" lvl="2" indent="0" eaLnBrk="1" hangingPunct="1">
              <a:buFont typeface="Wingdings" panose="05000000000000000000" pitchFamily="2" charset="2"/>
              <a:buNone/>
            </a:pPr>
            <a:r>
              <a:rPr lang="en-US" altLang="en-US"/>
              <a:t>= 1/2 + 5/2 = 6/2 =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FA3AF9A4-6923-57DD-9277-EA69E8FAA3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 for Cache Misses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69F400C0-D6C9-CD46-03F9-984016FF27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Compulsory misses:</a:t>
            </a:r>
            <a:r>
              <a:rPr lang="en-US" altLang="en-US"/>
              <a:t>  data brought into the cache for the first time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booting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Capacity misses:</a:t>
            </a:r>
            <a:r>
              <a:rPr lang="en-US" altLang="en-US"/>
              <a:t>  caused by the limited size of a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A program may require a hash table that exceeds the cache capacity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Random access pattern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No caching policy can be effective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E129D3D-DF34-9D7F-797A-FA83E785B8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Reasons for Cache Misses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AE072B62-5A6B-A276-01D8-28BB9ACB95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Misses due to competing cache entries:</a:t>
            </a:r>
            <a:r>
              <a:rPr lang="en-US" altLang="en-US"/>
              <a:t>  a cache entry assigned to two pieces of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When both active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Each will preempt the other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Policy misses:</a:t>
            </a:r>
            <a:r>
              <a:rPr lang="en-US" altLang="en-US"/>
              <a:t>  caused by cache replacement policy, which chooses which cache entry to replace when the cache is full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D5DB2CA-14C8-8592-8915-C614EF4C7D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panose="02010600030101010101" pitchFamily="2" charset="-122"/>
              </a:rPr>
              <a:t>Memory Architecture</a:t>
            </a:r>
          </a:p>
        </p:txBody>
      </p:sp>
      <p:pic>
        <p:nvPicPr>
          <p:cNvPr id="6147" name="Picture 2" descr="Memory Characteristics and Organization | Computer Architecture">
            <a:extLst>
              <a:ext uri="{FF2B5EF4-FFF2-40B4-BE49-F238E27FC236}">
                <a16:creationId xmlns:a16="http://schemas.microsoft.com/office/drawing/2014/main" id="{15C15E44-2BB9-82F0-7DC5-5A43DCB84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28775"/>
            <a:ext cx="6962775" cy="416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A4601802-C524-C7BE-4F93-59A1D3A77F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C-3P0?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5646F4EE-A90D-9D63-66B2-EC73844D2C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CC99FF"/>
                </a:solidFill>
              </a:rPr>
              <a:t>C</a:t>
            </a:r>
            <a:r>
              <a:rPr lang="en-US" altLang="en-US"/>
              <a:t>ompulsory misses</a:t>
            </a:r>
          </a:p>
          <a:p>
            <a:r>
              <a:rPr lang="en-US" altLang="en-US" b="1">
                <a:solidFill>
                  <a:srgbClr val="CC99FF"/>
                </a:solidFill>
              </a:rPr>
              <a:t>C</a:t>
            </a:r>
            <a:r>
              <a:rPr lang="en-US" altLang="en-US"/>
              <a:t>apacity misses</a:t>
            </a:r>
          </a:p>
          <a:p>
            <a:r>
              <a:rPr lang="en-US" altLang="en-US" b="1">
                <a:solidFill>
                  <a:srgbClr val="CC99FF"/>
                </a:solidFill>
              </a:rPr>
              <a:t>C</a:t>
            </a:r>
            <a:r>
              <a:rPr lang="en-US" altLang="en-US"/>
              <a:t>ompeting cache entries</a:t>
            </a:r>
          </a:p>
          <a:p>
            <a:r>
              <a:rPr lang="en-US" altLang="en-US" b="1">
                <a:solidFill>
                  <a:srgbClr val="CC99FF"/>
                </a:solidFill>
              </a:rPr>
              <a:t>P</a:t>
            </a:r>
            <a:r>
              <a:rPr lang="en-US" altLang="en-US"/>
              <a:t>olicy misses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39637FAC-EA22-D698-CB15-A8AAA9662A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Design Issues of Caching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D640716-C5F3-430D-0441-0EBAEADD27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How is a cache entry lookup performed?</a:t>
            </a:r>
          </a:p>
          <a:p>
            <a:pPr eaLnBrk="1" hangingPunct="1"/>
            <a:r>
              <a:rPr lang="en-US" altLang="en-US"/>
              <a:t>Which cache entry should be replaced when the cache is full?</a:t>
            </a:r>
          </a:p>
          <a:p>
            <a:pPr eaLnBrk="1" hangingPunct="1"/>
            <a:r>
              <a:rPr lang="en-US" altLang="en-US"/>
              <a:t>How to maintain consistency between the cache copy and the real data?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8409DC79-C2BA-80AA-45D2-03CDEE07BF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 Applied to Address Translation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1BA98C20-3025-E10A-F95E-10D4B3F3F7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Process references the same page repeatedly</a:t>
            </a:r>
          </a:p>
          <a:p>
            <a:pPr lvl="1" eaLnBrk="1" hangingPunct="1"/>
            <a:r>
              <a:rPr lang="en-US" altLang="en-US"/>
              <a:t>Translating each virtual address to physical address is wasteful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Translation lookaside buffer (TLB)</a:t>
            </a:r>
          </a:p>
          <a:p>
            <a:pPr lvl="1" eaLnBrk="1" hangingPunct="1"/>
            <a:r>
              <a:rPr lang="en-US" altLang="en-US"/>
              <a:t>Tracks frequently used translations</a:t>
            </a:r>
          </a:p>
          <a:p>
            <a:pPr lvl="1" eaLnBrk="1" hangingPunct="1"/>
            <a:r>
              <a:rPr lang="en-US" altLang="en-US"/>
              <a:t>Avoids translations in the common case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983FB76A-8F0E-F7D4-A5C9-F5ADE6670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 Applied to Address Translation</a:t>
            </a:r>
          </a:p>
        </p:txBody>
      </p:sp>
      <p:sp>
        <p:nvSpPr>
          <p:cNvPr id="46083" name="Rectangle 4">
            <a:extLst>
              <a:ext uri="{FF2B5EF4-FFF2-40B4-BE49-F238E27FC236}">
                <a16:creationId xmlns:a16="http://schemas.microsoft.com/office/drawing/2014/main" id="{8B30E583-2A9B-0523-1172-D9B9C70261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24200"/>
            <a:ext cx="1676400" cy="20574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Virtual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addresses</a:t>
            </a:r>
          </a:p>
        </p:txBody>
      </p:sp>
      <p:sp>
        <p:nvSpPr>
          <p:cNvPr id="46084" name="Rectangle 5">
            <a:extLst>
              <a:ext uri="{FF2B5EF4-FFF2-40B4-BE49-F238E27FC236}">
                <a16:creationId xmlns:a16="http://schemas.microsoft.com/office/drawing/2014/main" id="{2DAE1D21-7A01-ABD7-87EC-9BE946E49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3124200"/>
            <a:ext cx="1676400" cy="2057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Physical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addresses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CC180E4-98A6-2FA1-5B68-04B7803B54B4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4692650"/>
            <a:ext cx="3200400" cy="641350"/>
            <a:chOff x="1872" y="2956"/>
            <a:chExt cx="2016" cy="404"/>
          </a:xfrm>
        </p:grpSpPr>
        <p:sp>
          <p:nvSpPr>
            <p:cNvPr id="46097" name="Line 12">
              <a:extLst>
                <a:ext uri="{FF2B5EF4-FFF2-40B4-BE49-F238E27FC236}">
                  <a16:creationId xmlns:a16="http://schemas.microsoft.com/office/drawing/2014/main" id="{5D3A4773-B570-2338-ED51-319CEE90C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76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8" name="Text Box 13">
              <a:extLst>
                <a:ext uri="{FF2B5EF4-FFF2-40B4-BE49-F238E27FC236}">
                  <a16:creationId xmlns:a16="http://schemas.microsoft.com/office/drawing/2014/main" id="{2EBB7BCA-84E7-27FE-4126-27052F1DF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56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Data reads or writes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(untranslated)</a:t>
              </a:r>
            </a:p>
          </p:txBody>
        </p:sp>
      </p:grpSp>
      <p:grpSp>
        <p:nvGrpSpPr>
          <p:cNvPr id="3" name="Group 21">
            <a:extLst>
              <a:ext uri="{FF2B5EF4-FFF2-40B4-BE49-F238E27FC236}">
                <a16:creationId xmlns:a16="http://schemas.microsoft.com/office/drawing/2014/main" id="{F925FBC7-D3A0-8CE7-859C-DEA327AFFF89}"/>
              </a:ext>
            </a:extLst>
          </p:cNvPr>
          <p:cNvGrpSpPr>
            <a:grpSpLocks/>
          </p:cNvGrpSpPr>
          <p:nvPr/>
        </p:nvGrpSpPr>
        <p:grpSpPr bwMode="auto">
          <a:xfrm>
            <a:off x="2971800" y="3124200"/>
            <a:ext cx="1905000" cy="381000"/>
            <a:chOff x="1872" y="1968"/>
            <a:chExt cx="1200" cy="240"/>
          </a:xfrm>
        </p:grpSpPr>
        <p:sp>
          <p:nvSpPr>
            <p:cNvPr id="46095" name="Rectangle 15">
              <a:extLst>
                <a:ext uri="{FF2B5EF4-FFF2-40B4-BE49-F238E27FC236}">
                  <a16:creationId xmlns:a16="http://schemas.microsoft.com/office/drawing/2014/main" id="{7C925F50-FFCC-9BF6-57E6-6C92DE267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968"/>
              <a:ext cx="480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TLB</a:t>
              </a:r>
            </a:p>
          </p:txBody>
        </p:sp>
        <p:sp>
          <p:nvSpPr>
            <p:cNvPr id="46096" name="Line 16">
              <a:extLst>
                <a:ext uri="{FF2B5EF4-FFF2-40B4-BE49-F238E27FC236}">
                  <a16:creationId xmlns:a16="http://schemas.microsoft.com/office/drawing/2014/main" id="{992B2E5F-36C3-0E1B-AEF3-8D31876A9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112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Group 24">
            <a:extLst>
              <a:ext uri="{FF2B5EF4-FFF2-40B4-BE49-F238E27FC236}">
                <a16:creationId xmlns:a16="http://schemas.microsoft.com/office/drawing/2014/main" id="{EF281523-09B0-299A-FB8E-5BEA3158EC7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3505200"/>
            <a:ext cx="2514600" cy="914400"/>
            <a:chOff x="2304" y="2208"/>
            <a:chExt cx="1584" cy="576"/>
          </a:xfrm>
        </p:grpSpPr>
        <p:grpSp>
          <p:nvGrpSpPr>
            <p:cNvPr id="46091" name="Group 23">
              <a:extLst>
                <a:ext uri="{FF2B5EF4-FFF2-40B4-BE49-F238E27FC236}">
                  <a16:creationId xmlns:a16="http://schemas.microsoft.com/office/drawing/2014/main" id="{696A1CED-B645-AC09-EE59-7136A036B4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04" y="2208"/>
              <a:ext cx="1152" cy="576"/>
              <a:chOff x="2304" y="2208"/>
              <a:chExt cx="1152" cy="576"/>
            </a:xfrm>
          </p:grpSpPr>
          <p:sp>
            <p:nvSpPr>
              <p:cNvPr id="46093" name="Rectangle 8">
                <a:extLst>
                  <a:ext uri="{FF2B5EF4-FFF2-40B4-BE49-F238E27FC236}">
                    <a16:creationId xmlns:a16="http://schemas.microsoft.com/office/drawing/2014/main" id="{6D8F6A42-4601-CBF8-797F-5B9483FED5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1152" cy="384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Translation table</a:t>
                </a:r>
              </a:p>
            </p:txBody>
          </p:sp>
          <p:sp>
            <p:nvSpPr>
              <p:cNvPr id="46094" name="Line 18">
                <a:extLst>
                  <a:ext uri="{FF2B5EF4-FFF2-40B4-BE49-F238E27FC236}">
                    <a16:creationId xmlns:a16="http://schemas.microsoft.com/office/drawing/2014/main" id="{ADF763A3-28E0-3048-F659-B41E282B73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208"/>
                <a:ext cx="0" cy="19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092" name="Line 19">
              <a:extLst>
                <a:ext uri="{FF2B5EF4-FFF2-40B4-BE49-F238E27FC236}">
                  <a16:creationId xmlns:a16="http://schemas.microsoft.com/office/drawing/2014/main" id="{0E0235DD-804D-53F4-1162-F8F1DE606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9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" name="Group 22">
            <a:extLst>
              <a:ext uri="{FF2B5EF4-FFF2-40B4-BE49-F238E27FC236}">
                <a16:creationId xmlns:a16="http://schemas.microsoft.com/office/drawing/2014/main" id="{8CF7C731-B068-837A-40F4-0F6861D98D2A}"/>
              </a:ext>
            </a:extLst>
          </p:cNvPr>
          <p:cNvGrpSpPr>
            <a:grpSpLocks/>
          </p:cNvGrpSpPr>
          <p:nvPr/>
        </p:nvGrpSpPr>
        <p:grpSpPr bwMode="auto">
          <a:xfrm>
            <a:off x="4876800" y="2971800"/>
            <a:ext cx="1295400" cy="381000"/>
            <a:chOff x="3072" y="1872"/>
            <a:chExt cx="816" cy="240"/>
          </a:xfrm>
        </p:grpSpPr>
        <p:sp>
          <p:nvSpPr>
            <p:cNvPr id="46089" name="Line 17">
              <a:extLst>
                <a:ext uri="{FF2B5EF4-FFF2-40B4-BE49-F238E27FC236}">
                  <a16:creationId xmlns:a16="http://schemas.microsoft.com/office/drawing/2014/main" id="{0295A394-9390-CE62-83D3-AAB56728C3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12"/>
              <a:ext cx="816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090" name="Text Box 20">
              <a:extLst>
                <a:ext uri="{FF2B5EF4-FFF2-40B4-BE49-F238E27FC236}">
                  <a16:creationId xmlns:a16="http://schemas.microsoft.com/office/drawing/2014/main" id="{3350F343-4184-556C-E8D4-095FB8C86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872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In TLB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880C57AE-61B9-9D02-A6BB-4FCDF287F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of the TLB Content</a:t>
            </a:r>
          </a:p>
        </p:txBody>
      </p:sp>
      <p:graphicFrame>
        <p:nvGraphicFramePr>
          <p:cNvPr id="25694" name="Group 94">
            <a:extLst>
              <a:ext uri="{FF2B5EF4-FFF2-40B4-BE49-F238E27FC236}">
                <a16:creationId xmlns:a16="http://schemas.microsoft.com/office/drawing/2014/main" id="{763F9D8B-11AE-1E00-80A4-A2E90B61BC9A}"/>
              </a:ext>
            </a:extLst>
          </p:cNvPr>
          <p:cNvGraphicFramePr>
            <a:graphicFrameLocks noGrp="1"/>
          </p:cNvGraphicFramePr>
          <p:nvPr/>
        </p:nvGraphicFramePr>
        <p:xfrm>
          <a:off x="609600" y="2971800"/>
          <a:ext cx="8001000" cy="1463675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369583812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188675509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404241347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Virtual page number (VPN)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Physical page number (PPN)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Control bits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929418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Valid, rw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588141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-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Invalid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617700"/>
                  </a:ext>
                </a:extLst>
              </a:tr>
              <a:tr h="36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Valid, rw</a:t>
                      </a:r>
                      <a:endParaRPr kumimoji="0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740" marB="4574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86689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1CC3A895-0983-61B2-99A1-4DBF31C571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Lookups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1F9464A-6289-4AC8-761A-2D688C42ED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Sequential search of the TLB table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Direct mapping:</a:t>
            </a:r>
            <a:r>
              <a:rPr lang="en-US" altLang="en-US"/>
              <a:t>  assigns each virtual page to a specific slot in the TLB</a:t>
            </a:r>
          </a:p>
          <a:p>
            <a:pPr lvl="1" eaLnBrk="1" hangingPunct="1"/>
            <a:r>
              <a:rPr lang="en-US" altLang="en-US"/>
              <a:t>e.g., use upper bits of VPN to index TLB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C9EBDA58-8360-F769-B795-A10C9AB4EB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Mapping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D3102BF1-F0C7-2160-7683-F72453EE3A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if (TLB[UpperBits(vpn)].vpn == vpn)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return TLB[UpperBits(vpn)].ppn;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 else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ppn = PageTable[vpn];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TLB[UpperBits(vpn)].control = INVALID;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TLB[UpperBits(vpn)].vpn = vpn;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TLB[UpperBits(vpn)].ppn = ppn;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TLB[UpperBits(vpn)].control = VALID | RW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	return ppn;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3EC6230-C4B0-01B1-2167-B58CADB807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Mapping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24A71C58-4FA8-932F-3420-D13075B9F3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When use only high order bits</a:t>
            </a:r>
          </a:p>
          <a:p>
            <a:pPr lvl="1" eaLnBrk="1" hangingPunct="1"/>
            <a:r>
              <a:rPr lang="en-US" altLang="en-US"/>
              <a:t>Two pages may compete for the same TLB entry</a:t>
            </a:r>
          </a:p>
          <a:p>
            <a:pPr lvl="2" eaLnBrk="1" hangingPunct="1"/>
            <a:r>
              <a:rPr lang="en-US" altLang="en-US"/>
              <a:t>May toss out needed TLB entries</a:t>
            </a:r>
          </a:p>
          <a:p>
            <a:pPr eaLnBrk="1" hangingPunct="1"/>
            <a:r>
              <a:rPr lang="en-US" altLang="en-US"/>
              <a:t>When use only low order bits</a:t>
            </a:r>
          </a:p>
          <a:p>
            <a:pPr lvl="1" eaLnBrk="1" hangingPunct="1"/>
            <a:r>
              <a:rPr lang="en-US" altLang="en-US"/>
              <a:t>TLB reference will be clustered</a:t>
            </a:r>
          </a:p>
          <a:p>
            <a:pPr lvl="2" eaLnBrk="1" hangingPunct="1"/>
            <a:r>
              <a:rPr lang="en-US" altLang="en-US"/>
              <a:t>Failing to use full range of TLB entries</a:t>
            </a:r>
          </a:p>
          <a:p>
            <a:pPr eaLnBrk="1" hangingPunct="1"/>
            <a:r>
              <a:rPr lang="en-US" altLang="en-US"/>
              <a:t>Common approach:  combine both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BB53286-5E1F-DB19-4E0E-873CF93053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Lookups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616D7982-5AF0-2A41-8048-6B3DE1F9E8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accent2"/>
                </a:solidFill>
              </a:rPr>
              <a:t>Sequential search of the TLB table</a:t>
            </a:r>
          </a:p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Direct mapping:</a:t>
            </a:r>
            <a:r>
              <a:rPr lang="en-US" altLang="en-US">
                <a:solidFill>
                  <a:schemeClr val="accent2"/>
                </a:solidFill>
              </a:rPr>
              <a:t>  assigns each virtual page to a specific slot in the TLB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e.g., use upper bits of VPN to index TLB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Set associativity:</a:t>
            </a:r>
            <a:r>
              <a:rPr lang="en-US" altLang="en-US"/>
              <a:t>  uses N TLB banks to perform lookups in parallel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305CB9C6-DB48-170D-14A8-8C2DB77353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Associative Cache</a:t>
            </a:r>
          </a:p>
        </p:txBody>
      </p:sp>
      <p:sp>
        <p:nvSpPr>
          <p:cNvPr id="58371" name="Rectangle 4">
            <a:extLst>
              <a:ext uri="{FF2B5EF4-FFF2-40B4-BE49-F238E27FC236}">
                <a16:creationId xmlns:a16="http://schemas.microsoft.com/office/drawing/2014/main" id="{FA557849-417D-0002-3CFC-F09E8BE17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grpSp>
        <p:nvGrpSpPr>
          <p:cNvPr id="58372" name="Group 8">
            <a:extLst>
              <a:ext uri="{FF2B5EF4-FFF2-40B4-BE49-F238E27FC236}">
                <a16:creationId xmlns:a16="http://schemas.microsoft.com/office/drawing/2014/main" id="{5BF73B6B-0F08-4D41-AD02-BBDF2BF0064B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48000"/>
            <a:ext cx="1676400" cy="1371600"/>
            <a:chOff x="1584" y="1248"/>
            <a:chExt cx="2784" cy="864"/>
          </a:xfrm>
        </p:grpSpPr>
        <p:sp>
          <p:nvSpPr>
            <p:cNvPr id="58403" name="Rectangle 9">
              <a:extLst>
                <a:ext uri="{FF2B5EF4-FFF2-40B4-BE49-F238E27FC236}">
                  <a16:creationId xmlns:a16="http://schemas.microsoft.com/office/drawing/2014/main" id="{7CEFDAA0-9DA1-09C8-ABD0-E5C771B50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58404" name="Rectangle 10">
              <a:extLst>
                <a:ext uri="{FF2B5EF4-FFF2-40B4-BE49-F238E27FC236}">
                  <a16:creationId xmlns:a16="http://schemas.microsoft.com/office/drawing/2014/main" id="{30A85C4D-DBF3-3A80-2B48-2E680D570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58405" name="Rectangle 11">
              <a:extLst>
                <a:ext uri="{FF2B5EF4-FFF2-40B4-BE49-F238E27FC236}">
                  <a16:creationId xmlns:a16="http://schemas.microsoft.com/office/drawing/2014/main" id="{17D70E38-DC3F-446D-554E-BB904C9DEA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58406" name="Rectangle 12">
              <a:extLst>
                <a:ext uri="{FF2B5EF4-FFF2-40B4-BE49-F238E27FC236}">
                  <a16:creationId xmlns:a16="http://schemas.microsoft.com/office/drawing/2014/main" id="{2543584E-F54B-1974-7089-494D45F9C0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58407" name="Rectangle 13">
              <a:extLst>
                <a:ext uri="{FF2B5EF4-FFF2-40B4-BE49-F238E27FC236}">
                  <a16:creationId xmlns:a16="http://schemas.microsoft.com/office/drawing/2014/main" id="{05AA19D8-E946-7410-B097-CB3BDEB1A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VPN</a:t>
              </a:r>
            </a:p>
          </p:txBody>
        </p:sp>
        <p:sp>
          <p:nvSpPr>
            <p:cNvPr id="58408" name="Rectangle 14">
              <a:extLst>
                <a:ext uri="{FF2B5EF4-FFF2-40B4-BE49-F238E27FC236}">
                  <a16:creationId xmlns:a16="http://schemas.microsoft.com/office/drawing/2014/main" id="{EE588B32-4462-6C85-8529-36A14297CA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PPN</a:t>
              </a:r>
            </a:p>
          </p:txBody>
        </p:sp>
      </p:grpSp>
      <p:grpSp>
        <p:nvGrpSpPr>
          <p:cNvPr id="58373" name="Group 56">
            <a:extLst>
              <a:ext uri="{FF2B5EF4-FFF2-40B4-BE49-F238E27FC236}">
                <a16:creationId xmlns:a16="http://schemas.microsoft.com/office/drawing/2014/main" id="{8A454EF4-DA92-DFE7-F3E1-31CDDA8E21F1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676400" cy="1371600"/>
            <a:chOff x="1584" y="1248"/>
            <a:chExt cx="2784" cy="864"/>
          </a:xfrm>
        </p:grpSpPr>
        <p:sp>
          <p:nvSpPr>
            <p:cNvPr id="58397" name="Rectangle 57">
              <a:extLst>
                <a:ext uri="{FF2B5EF4-FFF2-40B4-BE49-F238E27FC236}">
                  <a16:creationId xmlns:a16="http://schemas.microsoft.com/office/drawing/2014/main" id="{9844FF1A-B9EA-572C-AE1F-C13E938AB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58398" name="Rectangle 58">
              <a:extLst>
                <a:ext uri="{FF2B5EF4-FFF2-40B4-BE49-F238E27FC236}">
                  <a16:creationId xmlns:a16="http://schemas.microsoft.com/office/drawing/2014/main" id="{C62B4F2D-15F2-EA0E-C613-D3093DE094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58399" name="Rectangle 59">
              <a:extLst>
                <a:ext uri="{FF2B5EF4-FFF2-40B4-BE49-F238E27FC236}">
                  <a16:creationId xmlns:a16="http://schemas.microsoft.com/office/drawing/2014/main" id="{F68D5FEE-20C5-51B5-6F15-4F45D73B3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58400" name="Rectangle 60">
              <a:extLst>
                <a:ext uri="{FF2B5EF4-FFF2-40B4-BE49-F238E27FC236}">
                  <a16:creationId xmlns:a16="http://schemas.microsoft.com/office/drawing/2014/main" id="{4A9A9F4F-3815-323E-B5A3-D73F9C41E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58401" name="Rectangle 61">
              <a:extLst>
                <a:ext uri="{FF2B5EF4-FFF2-40B4-BE49-F238E27FC236}">
                  <a16:creationId xmlns:a16="http://schemas.microsoft.com/office/drawing/2014/main" id="{E925B370-73D1-438D-2D11-B99B01BFF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VPN</a:t>
              </a:r>
            </a:p>
          </p:txBody>
        </p:sp>
        <p:sp>
          <p:nvSpPr>
            <p:cNvPr id="58402" name="Rectangle 62">
              <a:extLst>
                <a:ext uri="{FF2B5EF4-FFF2-40B4-BE49-F238E27FC236}">
                  <a16:creationId xmlns:a16="http://schemas.microsoft.com/office/drawing/2014/main" id="{E50A13B8-D64D-4332-304D-E472E2684E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PPN</a:t>
              </a:r>
            </a:p>
          </p:txBody>
        </p:sp>
      </p:grpSp>
      <p:grpSp>
        <p:nvGrpSpPr>
          <p:cNvPr id="4" name="Group 75">
            <a:extLst>
              <a:ext uri="{FF2B5EF4-FFF2-40B4-BE49-F238E27FC236}">
                <a16:creationId xmlns:a16="http://schemas.microsoft.com/office/drawing/2014/main" id="{17D4697C-E16A-FD34-B491-D85A35CCD4B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22513"/>
            <a:ext cx="3581400" cy="1868487"/>
            <a:chOff x="864" y="1271"/>
            <a:chExt cx="2256" cy="1177"/>
          </a:xfrm>
        </p:grpSpPr>
        <p:grpSp>
          <p:nvGrpSpPr>
            <p:cNvPr id="58388" name="Group 73">
              <a:extLst>
                <a:ext uri="{FF2B5EF4-FFF2-40B4-BE49-F238E27FC236}">
                  <a16:creationId xmlns:a16="http://schemas.microsoft.com/office/drawing/2014/main" id="{31328B32-0896-46BC-E62A-BAE197A92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488"/>
              <a:ext cx="2256" cy="960"/>
              <a:chOff x="864" y="1488"/>
              <a:chExt cx="2256" cy="960"/>
            </a:xfrm>
          </p:grpSpPr>
          <p:sp>
            <p:nvSpPr>
              <p:cNvPr id="58390" name="Line 66">
                <a:extLst>
                  <a:ext uri="{FF2B5EF4-FFF2-40B4-BE49-F238E27FC236}">
                    <a16:creationId xmlns:a16="http://schemas.microsoft.com/office/drawing/2014/main" id="{4ABD5873-FCE4-19B8-CED1-506367EDE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8391" name="Group 69">
                <a:extLst>
                  <a:ext uri="{FF2B5EF4-FFF2-40B4-BE49-F238E27FC236}">
                    <a16:creationId xmlns:a16="http://schemas.microsoft.com/office/drawing/2014/main" id="{40169F93-7509-0C6C-A33B-8929ABB15F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88"/>
                <a:ext cx="288" cy="960"/>
                <a:chOff x="2832" y="1488"/>
                <a:chExt cx="288" cy="960"/>
              </a:xfrm>
            </p:grpSpPr>
            <p:sp>
              <p:nvSpPr>
                <p:cNvPr id="58395" name="Line 67">
                  <a:extLst>
                    <a:ext uri="{FF2B5EF4-FFF2-40B4-BE49-F238E27FC236}">
                      <a16:creationId xmlns:a16="http://schemas.microsoft.com/office/drawing/2014/main" id="{7FD4F3A8-6272-6663-8083-8E780C116D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6" name="Line 68">
                  <a:extLst>
                    <a:ext uri="{FF2B5EF4-FFF2-40B4-BE49-F238E27FC236}">
                      <a16:creationId xmlns:a16="http://schemas.microsoft.com/office/drawing/2014/main" id="{09B9CD32-B677-D715-8E5B-DA73A26A427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58392" name="Group 70">
                <a:extLst>
                  <a:ext uri="{FF2B5EF4-FFF2-40B4-BE49-F238E27FC236}">
                    <a16:creationId xmlns:a16="http://schemas.microsoft.com/office/drawing/2014/main" id="{F95DA62C-6AB9-80D9-F14E-BFBCC3652B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88"/>
                <a:ext cx="288" cy="960"/>
                <a:chOff x="2832" y="1488"/>
                <a:chExt cx="288" cy="960"/>
              </a:xfrm>
            </p:grpSpPr>
            <p:sp>
              <p:nvSpPr>
                <p:cNvPr id="58393" name="Line 71">
                  <a:extLst>
                    <a:ext uri="{FF2B5EF4-FFF2-40B4-BE49-F238E27FC236}">
                      <a16:creationId xmlns:a16="http://schemas.microsoft.com/office/drawing/2014/main" id="{03A7EB16-5FAF-3981-11FF-296133BBCF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8394" name="Line 72">
                  <a:extLst>
                    <a:ext uri="{FF2B5EF4-FFF2-40B4-BE49-F238E27FC236}">
                      <a16:creationId xmlns:a16="http://schemas.microsoft.com/office/drawing/2014/main" id="{6F3D0101-1B10-C8AB-A1CA-E891AFB260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8389" name="Text Box 74">
              <a:extLst>
                <a:ext uri="{FF2B5EF4-FFF2-40B4-BE49-F238E27FC236}">
                  <a16:creationId xmlns:a16="http://schemas.microsoft.com/office/drawing/2014/main" id="{38E911DD-631F-2D20-B184-C8A317C7BA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271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</p:grpSp>
      <p:grpSp>
        <p:nvGrpSpPr>
          <p:cNvPr id="8" name="Group 83">
            <a:extLst>
              <a:ext uri="{FF2B5EF4-FFF2-40B4-BE49-F238E27FC236}">
                <a16:creationId xmlns:a16="http://schemas.microsoft.com/office/drawing/2014/main" id="{36AFE73C-78D4-4385-645F-8AB92DC4F6F6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648200" cy="2895600"/>
            <a:chOff x="624" y="1632"/>
            <a:chExt cx="2928" cy="1824"/>
          </a:xfrm>
        </p:grpSpPr>
        <p:grpSp>
          <p:nvGrpSpPr>
            <p:cNvPr id="58376" name="Group 54">
              <a:extLst>
                <a:ext uri="{FF2B5EF4-FFF2-40B4-BE49-F238E27FC236}">
                  <a16:creationId xmlns:a16="http://schemas.microsoft.com/office/drawing/2014/main" id="{9203BB0D-38F3-23C3-0682-A493CDDC44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88" cy="624"/>
              <a:chOff x="2592" y="2112"/>
              <a:chExt cx="288" cy="624"/>
            </a:xfrm>
          </p:grpSpPr>
          <p:sp>
            <p:nvSpPr>
              <p:cNvPr id="58386" name="Oval 16">
                <a:extLst>
                  <a:ext uri="{FF2B5EF4-FFF2-40B4-BE49-F238E27FC236}">
                    <a16:creationId xmlns:a16="http://schemas.microsoft.com/office/drawing/2014/main" id="{8D913F87-E80A-1E8A-7F8C-22555EC36E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58387" name="Line 19">
                <a:extLst>
                  <a:ext uri="{FF2B5EF4-FFF2-40B4-BE49-F238E27FC236}">
                    <a16:creationId xmlns:a16="http://schemas.microsoft.com/office/drawing/2014/main" id="{9F84A796-E585-318A-EAB8-A1EC072F11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58377" name="Group 63">
              <a:extLst>
                <a:ext uri="{FF2B5EF4-FFF2-40B4-BE49-F238E27FC236}">
                  <a16:creationId xmlns:a16="http://schemas.microsoft.com/office/drawing/2014/main" id="{302BA0FA-EEF3-82C9-F9B0-9C9B486059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592"/>
              <a:ext cx="288" cy="624"/>
              <a:chOff x="2592" y="2112"/>
              <a:chExt cx="288" cy="624"/>
            </a:xfrm>
          </p:grpSpPr>
          <p:sp>
            <p:nvSpPr>
              <p:cNvPr id="58384" name="Oval 64">
                <a:extLst>
                  <a:ext uri="{FF2B5EF4-FFF2-40B4-BE49-F238E27FC236}">
                    <a16:creationId xmlns:a16="http://schemas.microsoft.com/office/drawing/2014/main" id="{77D6C9D3-BFFC-D6A4-6FBE-A6D65B34A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58385" name="Line 65">
                <a:extLst>
                  <a:ext uri="{FF2B5EF4-FFF2-40B4-BE49-F238E27FC236}">
                    <a16:creationId xmlns:a16="http://schemas.microsoft.com/office/drawing/2014/main" id="{1CA8C05B-2746-227D-2F54-384CC3F156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58378" name="Line 77">
              <a:extLst>
                <a:ext uri="{FF2B5EF4-FFF2-40B4-BE49-F238E27FC236}">
                  <a16:creationId xmlns:a16="http://schemas.microsoft.com/office/drawing/2014/main" id="{3650BC65-CEE5-35DB-9E05-E4B9FF461F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32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79" name="Line 78">
              <a:extLst>
                <a:ext uri="{FF2B5EF4-FFF2-40B4-BE49-F238E27FC236}">
                  <a16:creationId xmlns:a16="http://schemas.microsoft.com/office/drawing/2014/main" id="{982C255D-4FE7-0E4F-65A3-CBDC1BA72E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5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0" name="Line 79">
              <a:extLst>
                <a:ext uri="{FF2B5EF4-FFF2-40B4-BE49-F238E27FC236}">
                  <a16:creationId xmlns:a16="http://schemas.microsoft.com/office/drawing/2014/main" id="{BAE14B98-5AD6-3681-B644-BAEA8D2B18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1" name="Line 80">
              <a:extLst>
                <a:ext uri="{FF2B5EF4-FFF2-40B4-BE49-F238E27FC236}">
                  <a16:creationId xmlns:a16="http://schemas.microsoft.com/office/drawing/2014/main" id="{B4F4A258-7ABC-5008-2312-91BB157322E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2" name="Line 81">
              <a:extLst>
                <a:ext uri="{FF2B5EF4-FFF2-40B4-BE49-F238E27FC236}">
                  <a16:creationId xmlns:a16="http://schemas.microsoft.com/office/drawing/2014/main" id="{46F07A73-1570-8994-FCFB-350780EA6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383" name="Line 82">
              <a:extLst>
                <a:ext uri="{FF2B5EF4-FFF2-40B4-BE49-F238E27FC236}">
                  <a16:creationId xmlns:a16="http://schemas.microsoft.com/office/drawing/2014/main" id="{3C327C48-B35B-CCD1-B719-047507B11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D4E2F7F-0A56-B023-C4DF-7EEAA9C6B4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Caching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FAD85A66-C3E1-542B-27C2-ABADBBEB0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Stores </a:t>
            </a:r>
            <a:r>
              <a:rPr lang="en-US" altLang="en-US" u="sng"/>
              <a:t>copies</a:t>
            </a:r>
            <a:r>
              <a:rPr lang="en-US" altLang="en-US"/>
              <a:t> of data at places that can be accessed more quickly than accessing the original</a:t>
            </a:r>
          </a:p>
          <a:p>
            <a:pPr lvl="1" eaLnBrk="1" hangingPunct="1"/>
            <a:r>
              <a:rPr lang="en-US" altLang="en-US"/>
              <a:t>Speeds up access to frequently used data</a:t>
            </a:r>
          </a:p>
          <a:p>
            <a:pPr lvl="1" eaLnBrk="1" hangingPunct="1"/>
            <a:r>
              <a:rPr lang="en-US" altLang="en-US"/>
              <a:t>At a cost:  slows down the infrequently used data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E5847166-1C7A-1761-2A63-9C1EE87092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Associative Cache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AE702DC4-A287-D92B-7B0B-E49D612B1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grpSp>
        <p:nvGrpSpPr>
          <p:cNvPr id="60420" name="Group 4">
            <a:extLst>
              <a:ext uri="{FF2B5EF4-FFF2-40B4-BE49-F238E27FC236}">
                <a16:creationId xmlns:a16="http://schemas.microsoft.com/office/drawing/2014/main" id="{5A953D54-0C5A-5659-251B-738E7B679040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48000"/>
            <a:ext cx="1676400" cy="1371600"/>
            <a:chOff x="1584" y="1248"/>
            <a:chExt cx="2784" cy="864"/>
          </a:xfrm>
        </p:grpSpPr>
        <p:sp>
          <p:nvSpPr>
            <p:cNvPr id="60452" name="Rectangle 5">
              <a:extLst>
                <a:ext uri="{FF2B5EF4-FFF2-40B4-BE49-F238E27FC236}">
                  <a16:creationId xmlns:a16="http://schemas.microsoft.com/office/drawing/2014/main" id="{D91B1413-E252-F9C9-9117-E60B1E66D5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0453" name="Rectangle 6">
              <a:extLst>
                <a:ext uri="{FF2B5EF4-FFF2-40B4-BE49-F238E27FC236}">
                  <a16:creationId xmlns:a16="http://schemas.microsoft.com/office/drawing/2014/main" id="{09DCCE00-B3BC-3615-642B-EEE8BC5AA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0454" name="Rectangle 7">
              <a:extLst>
                <a:ext uri="{FF2B5EF4-FFF2-40B4-BE49-F238E27FC236}">
                  <a16:creationId xmlns:a16="http://schemas.microsoft.com/office/drawing/2014/main" id="{D9367805-91F8-F6C9-11C5-2229257055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0455" name="Rectangle 8">
              <a:extLst>
                <a:ext uri="{FF2B5EF4-FFF2-40B4-BE49-F238E27FC236}">
                  <a16:creationId xmlns:a16="http://schemas.microsoft.com/office/drawing/2014/main" id="{ED0F56E0-4C7D-69FE-A31C-06DAFE67F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0456" name="Rectangle 9">
              <a:extLst>
                <a:ext uri="{FF2B5EF4-FFF2-40B4-BE49-F238E27FC236}">
                  <a16:creationId xmlns:a16="http://schemas.microsoft.com/office/drawing/2014/main" id="{D61AFA92-7885-8215-B86A-3814709FCE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</a:rPr>
                <a:t>VPN</a:t>
              </a:r>
            </a:p>
          </p:txBody>
        </p:sp>
        <p:sp>
          <p:nvSpPr>
            <p:cNvPr id="60457" name="Rectangle 10">
              <a:extLst>
                <a:ext uri="{FF2B5EF4-FFF2-40B4-BE49-F238E27FC236}">
                  <a16:creationId xmlns:a16="http://schemas.microsoft.com/office/drawing/2014/main" id="{53A375A8-FF6D-4963-0420-E05C1C761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FF"/>
                  </a:solidFill>
                </a:rPr>
                <a:t>PPN</a:t>
              </a:r>
            </a:p>
          </p:txBody>
        </p:sp>
      </p:grpSp>
      <p:grpSp>
        <p:nvGrpSpPr>
          <p:cNvPr id="60421" name="Group 11">
            <a:extLst>
              <a:ext uri="{FF2B5EF4-FFF2-40B4-BE49-F238E27FC236}">
                <a16:creationId xmlns:a16="http://schemas.microsoft.com/office/drawing/2014/main" id="{053C6809-6533-43EE-E3C4-AF2B52716F73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676400" cy="1371600"/>
            <a:chOff x="1584" y="1248"/>
            <a:chExt cx="2784" cy="864"/>
          </a:xfrm>
        </p:grpSpPr>
        <p:sp>
          <p:nvSpPr>
            <p:cNvPr id="60446" name="Rectangle 12">
              <a:extLst>
                <a:ext uri="{FF2B5EF4-FFF2-40B4-BE49-F238E27FC236}">
                  <a16:creationId xmlns:a16="http://schemas.microsoft.com/office/drawing/2014/main" id="{230854C2-9469-A9AF-4EE2-4E3D11E9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0447" name="Rectangle 13">
              <a:extLst>
                <a:ext uri="{FF2B5EF4-FFF2-40B4-BE49-F238E27FC236}">
                  <a16:creationId xmlns:a16="http://schemas.microsoft.com/office/drawing/2014/main" id="{DE50C27B-1C23-870D-DA80-34E37031A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0448" name="Rectangle 14">
              <a:extLst>
                <a:ext uri="{FF2B5EF4-FFF2-40B4-BE49-F238E27FC236}">
                  <a16:creationId xmlns:a16="http://schemas.microsoft.com/office/drawing/2014/main" id="{23A681E9-A734-1F7A-AB72-D9E41192E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0449" name="Rectangle 15">
              <a:extLst>
                <a:ext uri="{FF2B5EF4-FFF2-40B4-BE49-F238E27FC236}">
                  <a16:creationId xmlns:a16="http://schemas.microsoft.com/office/drawing/2014/main" id="{75C75E99-350C-C6DD-3DC6-0ADD7EA54E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0450" name="Rectangle 16">
              <a:extLst>
                <a:ext uri="{FF2B5EF4-FFF2-40B4-BE49-F238E27FC236}">
                  <a16:creationId xmlns:a16="http://schemas.microsoft.com/office/drawing/2014/main" id="{14C429FF-5B5A-13DB-B554-6549423C12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VPN</a:t>
              </a:r>
            </a:p>
          </p:txBody>
        </p:sp>
        <p:sp>
          <p:nvSpPr>
            <p:cNvPr id="60451" name="Rectangle 17">
              <a:extLst>
                <a:ext uri="{FF2B5EF4-FFF2-40B4-BE49-F238E27FC236}">
                  <a16:creationId xmlns:a16="http://schemas.microsoft.com/office/drawing/2014/main" id="{A423EFAC-B5A1-60EA-1EC2-624D28802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PPN</a:t>
              </a:r>
            </a:p>
          </p:txBody>
        </p:sp>
      </p:grpSp>
      <p:grpSp>
        <p:nvGrpSpPr>
          <p:cNvPr id="60422" name="Group 18">
            <a:extLst>
              <a:ext uri="{FF2B5EF4-FFF2-40B4-BE49-F238E27FC236}">
                <a16:creationId xmlns:a16="http://schemas.microsoft.com/office/drawing/2014/main" id="{6B5392BC-33E4-93B1-74AA-BA51300B3690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22513"/>
            <a:ext cx="3581400" cy="1868487"/>
            <a:chOff x="864" y="1271"/>
            <a:chExt cx="2256" cy="1177"/>
          </a:xfrm>
        </p:grpSpPr>
        <p:grpSp>
          <p:nvGrpSpPr>
            <p:cNvPr id="60437" name="Group 19">
              <a:extLst>
                <a:ext uri="{FF2B5EF4-FFF2-40B4-BE49-F238E27FC236}">
                  <a16:creationId xmlns:a16="http://schemas.microsoft.com/office/drawing/2014/main" id="{6C697DC9-BFE9-B917-041A-3462FDE600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488"/>
              <a:ext cx="2256" cy="960"/>
              <a:chOff x="864" y="1488"/>
              <a:chExt cx="2256" cy="960"/>
            </a:xfrm>
          </p:grpSpPr>
          <p:sp>
            <p:nvSpPr>
              <p:cNvPr id="60439" name="Line 20">
                <a:extLst>
                  <a:ext uri="{FF2B5EF4-FFF2-40B4-BE49-F238E27FC236}">
                    <a16:creationId xmlns:a16="http://schemas.microsoft.com/office/drawing/2014/main" id="{7C81AB66-C9A0-2866-1E79-2302AF866F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0440" name="Group 21">
                <a:extLst>
                  <a:ext uri="{FF2B5EF4-FFF2-40B4-BE49-F238E27FC236}">
                    <a16:creationId xmlns:a16="http://schemas.microsoft.com/office/drawing/2014/main" id="{A89EFB46-754F-E79C-1AA9-544285B27ED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88"/>
                <a:ext cx="288" cy="960"/>
                <a:chOff x="2832" y="1488"/>
                <a:chExt cx="288" cy="960"/>
              </a:xfrm>
            </p:grpSpPr>
            <p:sp>
              <p:nvSpPr>
                <p:cNvPr id="60444" name="Line 22">
                  <a:extLst>
                    <a:ext uri="{FF2B5EF4-FFF2-40B4-BE49-F238E27FC236}">
                      <a16:creationId xmlns:a16="http://schemas.microsoft.com/office/drawing/2014/main" id="{C2DC5D10-9D2E-F05B-8393-D06036E63F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5" name="Line 23">
                  <a:extLst>
                    <a:ext uri="{FF2B5EF4-FFF2-40B4-BE49-F238E27FC236}">
                      <a16:creationId xmlns:a16="http://schemas.microsoft.com/office/drawing/2014/main" id="{49AC2C2C-C4F4-D149-190B-B2D2D80AB4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0441" name="Group 24">
                <a:extLst>
                  <a:ext uri="{FF2B5EF4-FFF2-40B4-BE49-F238E27FC236}">
                    <a16:creationId xmlns:a16="http://schemas.microsoft.com/office/drawing/2014/main" id="{CE0EB929-38F8-48D3-A771-F0BB382DF7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88"/>
                <a:ext cx="288" cy="960"/>
                <a:chOff x="2832" y="1488"/>
                <a:chExt cx="288" cy="960"/>
              </a:xfrm>
            </p:grpSpPr>
            <p:sp>
              <p:nvSpPr>
                <p:cNvPr id="60442" name="Line 25">
                  <a:extLst>
                    <a:ext uri="{FF2B5EF4-FFF2-40B4-BE49-F238E27FC236}">
                      <a16:creationId xmlns:a16="http://schemas.microsoft.com/office/drawing/2014/main" id="{9C78CBB0-E35A-E15D-6F30-9C43FF71BD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0443" name="Line 26">
                  <a:extLst>
                    <a:ext uri="{FF2B5EF4-FFF2-40B4-BE49-F238E27FC236}">
                      <a16:creationId xmlns:a16="http://schemas.microsoft.com/office/drawing/2014/main" id="{24FFFC87-AF49-04B4-A220-E5732DCCB5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0438" name="Text Box 27">
              <a:extLst>
                <a:ext uri="{FF2B5EF4-FFF2-40B4-BE49-F238E27FC236}">
                  <a16:creationId xmlns:a16="http://schemas.microsoft.com/office/drawing/2014/main" id="{9AE4A9B3-940D-C06B-1BE9-1768E28D7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271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</p:grpSp>
      <p:grpSp>
        <p:nvGrpSpPr>
          <p:cNvPr id="60423" name="Group 28">
            <a:extLst>
              <a:ext uri="{FF2B5EF4-FFF2-40B4-BE49-F238E27FC236}">
                <a16:creationId xmlns:a16="http://schemas.microsoft.com/office/drawing/2014/main" id="{7462582A-4752-45D7-E3AC-89C513880FC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648200" cy="2895600"/>
            <a:chOff x="624" y="1632"/>
            <a:chExt cx="2928" cy="1824"/>
          </a:xfrm>
        </p:grpSpPr>
        <p:grpSp>
          <p:nvGrpSpPr>
            <p:cNvPr id="60425" name="Group 29">
              <a:extLst>
                <a:ext uri="{FF2B5EF4-FFF2-40B4-BE49-F238E27FC236}">
                  <a16:creationId xmlns:a16="http://schemas.microsoft.com/office/drawing/2014/main" id="{32C0B904-1269-6219-A090-7BE7CD4655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88" cy="624"/>
              <a:chOff x="2592" y="2112"/>
              <a:chExt cx="288" cy="624"/>
            </a:xfrm>
          </p:grpSpPr>
          <p:sp>
            <p:nvSpPr>
              <p:cNvPr id="60435" name="Oval 30">
                <a:extLst>
                  <a:ext uri="{FF2B5EF4-FFF2-40B4-BE49-F238E27FC236}">
                    <a16:creationId xmlns:a16="http://schemas.microsoft.com/office/drawing/2014/main" id="{572F0F22-37CD-D0BC-E0B6-D7ECA8FE2C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0436" name="Line 31">
                <a:extLst>
                  <a:ext uri="{FF2B5EF4-FFF2-40B4-BE49-F238E27FC236}">
                    <a16:creationId xmlns:a16="http://schemas.microsoft.com/office/drawing/2014/main" id="{9028ABA3-2097-5446-71A6-05B2E3C63D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0426" name="Group 32">
              <a:extLst>
                <a:ext uri="{FF2B5EF4-FFF2-40B4-BE49-F238E27FC236}">
                  <a16:creationId xmlns:a16="http://schemas.microsoft.com/office/drawing/2014/main" id="{A4609916-EFAF-C84C-9779-DAF5E1C869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592"/>
              <a:ext cx="288" cy="624"/>
              <a:chOff x="2592" y="2112"/>
              <a:chExt cx="288" cy="624"/>
            </a:xfrm>
          </p:grpSpPr>
          <p:sp>
            <p:nvSpPr>
              <p:cNvPr id="60433" name="Oval 33">
                <a:extLst>
                  <a:ext uri="{FF2B5EF4-FFF2-40B4-BE49-F238E27FC236}">
                    <a16:creationId xmlns:a16="http://schemas.microsoft.com/office/drawing/2014/main" id="{5764AC50-28BD-DAD6-2D48-6E1617C96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0434" name="Line 34">
                <a:extLst>
                  <a:ext uri="{FF2B5EF4-FFF2-40B4-BE49-F238E27FC236}">
                    <a16:creationId xmlns:a16="http://schemas.microsoft.com/office/drawing/2014/main" id="{4CF5E079-8BF4-FA8D-32EE-31D076E9CA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0427" name="Line 35">
              <a:extLst>
                <a:ext uri="{FF2B5EF4-FFF2-40B4-BE49-F238E27FC236}">
                  <a16:creationId xmlns:a16="http://schemas.microsoft.com/office/drawing/2014/main" id="{3483D7ED-FA05-DA3E-A6AE-376A606D7F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32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8" name="Line 36">
              <a:extLst>
                <a:ext uri="{FF2B5EF4-FFF2-40B4-BE49-F238E27FC236}">
                  <a16:creationId xmlns:a16="http://schemas.microsoft.com/office/drawing/2014/main" id="{7028D9E9-7333-8ADB-59DD-9AB2AC4B64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5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29" name="Line 37">
              <a:extLst>
                <a:ext uri="{FF2B5EF4-FFF2-40B4-BE49-F238E27FC236}">
                  <a16:creationId xmlns:a16="http://schemas.microsoft.com/office/drawing/2014/main" id="{F10D12E9-5E24-FD4F-2CD3-91EAB9E36E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0" name="Line 38">
              <a:extLst>
                <a:ext uri="{FF2B5EF4-FFF2-40B4-BE49-F238E27FC236}">
                  <a16:creationId xmlns:a16="http://schemas.microsoft.com/office/drawing/2014/main" id="{E87F6937-F2B1-763F-9F22-3A1EF8680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1" name="Line 39">
              <a:extLst>
                <a:ext uri="{FF2B5EF4-FFF2-40B4-BE49-F238E27FC236}">
                  <a16:creationId xmlns:a16="http://schemas.microsoft.com/office/drawing/2014/main" id="{553EE097-BD63-81E9-1BC1-DB00D6E716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32" name="Line 40">
              <a:extLst>
                <a:ext uri="{FF2B5EF4-FFF2-40B4-BE49-F238E27FC236}">
                  <a16:creationId xmlns:a16="http://schemas.microsoft.com/office/drawing/2014/main" id="{68F68FC7-4A06-1E22-8C64-BF7E8BEE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5881" name="Line 41">
            <a:extLst>
              <a:ext uri="{FF2B5EF4-FFF2-40B4-BE49-F238E27FC236}">
                <a16:creationId xmlns:a16="http://schemas.microsoft.com/office/drawing/2014/main" id="{5D1D8964-F568-DD95-592D-EC16AD7FCE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419600"/>
            <a:ext cx="0" cy="19050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5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A162E04-51F0-9928-C7CB-A007FA8601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Two-Way Associative Cache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DA94352B-DA03-E9C3-FA1D-EE59EA39E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24384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grpSp>
        <p:nvGrpSpPr>
          <p:cNvPr id="62468" name="Group 4">
            <a:extLst>
              <a:ext uri="{FF2B5EF4-FFF2-40B4-BE49-F238E27FC236}">
                <a16:creationId xmlns:a16="http://schemas.microsoft.com/office/drawing/2014/main" id="{20C67EF3-8394-8260-3945-FBF068E1D89E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048000"/>
            <a:ext cx="1676400" cy="1371600"/>
            <a:chOff x="1584" y="1248"/>
            <a:chExt cx="2784" cy="864"/>
          </a:xfrm>
        </p:grpSpPr>
        <p:sp>
          <p:nvSpPr>
            <p:cNvPr id="62500" name="Rectangle 5">
              <a:extLst>
                <a:ext uri="{FF2B5EF4-FFF2-40B4-BE49-F238E27FC236}">
                  <a16:creationId xmlns:a16="http://schemas.microsoft.com/office/drawing/2014/main" id="{66616547-2BB5-CD41-C1CC-E65784484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2501" name="Rectangle 6">
              <a:extLst>
                <a:ext uri="{FF2B5EF4-FFF2-40B4-BE49-F238E27FC236}">
                  <a16:creationId xmlns:a16="http://schemas.microsoft.com/office/drawing/2014/main" id="{F37D4F30-5BB5-5176-6D1D-793BCBF83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2502" name="Rectangle 7">
              <a:extLst>
                <a:ext uri="{FF2B5EF4-FFF2-40B4-BE49-F238E27FC236}">
                  <a16:creationId xmlns:a16="http://schemas.microsoft.com/office/drawing/2014/main" id="{7357B9D5-9BD7-828E-4406-3BE42CAEC7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2503" name="Rectangle 8">
              <a:extLst>
                <a:ext uri="{FF2B5EF4-FFF2-40B4-BE49-F238E27FC236}">
                  <a16:creationId xmlns:a16="http://schemas.microsoft.com/office/drawing/2014/main" id="{E0C591AF-FB72-1ACD-4312-E831FD25B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2504" name="Rectangle 9">
              <a:extLst>
                <a:ext uri="{FF2B5EF4-FFF2-40B4-BE49-F238E27FC236}">
                  <a16:creationId xmlns:a16="http://schemas.microsoft.com/office/drawing/2014/main" id="{87D3D862-C124-10A5-18B6-1E99483A76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VPN</a:t>
              </a:r>
            </a:p>
          </p:txBody>
        </p:sp>
        <p:sp>
          <p:nvSpPr>
            <p:cNvPr id="62505" name="Rectangle 10">
              <a:extLst>
                <a:ext uri="{FF2B5EF4-FFF2-40B4-BE49-F238E27FC236}">
                  <a16:creationId xmlns:a16="http://schemas.microsoft.com/office/drawing/2014/main" id="{ED798104-FB56-ADC8-C146-63FCDC6A7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PPN</a:t>
              </a:r>
            </a:p>
          </p:txBody>
        </p:sp>
      </p:grpSp>
      <p:grpSp>
        <p:nvGrpSpPr>
          <p:cNvPr id="62469" name="Group 11">
            <a:extLst>
              <a:ext uri="{FF2B5EF4-FFF2-40B4-BE49-F238E27FC236}">
                <a16:creationId xmlns:a16="http://schemas.microsoft.com/office/drawing/2014/main" id="{C50ADBCE-27CE-5330-D6FE-1E6B33EDC7EF}"/>
              </a:ext>
            </a:extLst>
          </p:cNvPr>
          <p:cNvGrpSpPr>
            <a:grpSpLocks/>
          </p:cNvGrpSpPr>
          <p:nvPr/>
        </p:nvGrpSpPr>
        <p:grpSpPr bwMode="auto">
          <a:xfrm>
            <a:off x="5791200" y="3048000"/>
            <a:ext cx="1676400" cy="1371600"/>
            <a:chOff x="1584" y="1248"/>
            <a:chExt cx="2784" cy="864"/>
          </a:xfrm>
        </p:grpSpPr>
        <p:sp>
          <p:nvSpPr>
            <p:cNvPr id="62494" name="Rectangle 12">
              <a:extLst>
                <a:ext uri="{FF2B5EF4-FFF2-40B4-BE49-F238E27FC236}">
                  <a16:creationId xmlns:a16="http://schemas.microsoft.com/office/drawing/2014/main" id="{3A589D8C-1795-E69D-714A-1499E4F8F3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2495" name="Rectangle 13">
              <a:extLst>
                <a:ext uri="{FF2B5EF4-FFF2-40B4-BE49-F238E27FC236}">
                  <a16:creationId xmlns:a16="http://schemas.microsoft.com/office/drawing/2014/main" id="{5431256E-1922-9976-E239-B70095A98F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248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2496" name="Rectangle 14">
              <a:extLst>
                <a:ext uri="{FF2B5EF4-FFF2-40B4-BE49-F238E27FC236}">
                  <a16:creationId xmlns:a16="http://schemas.microsoft.com/office/drawing/2014/main" id="{9F15D984-F8D0-96C2-3F8A-5D706F5AFA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VPN</a:t>
              </a:r>
            </a:p>
          </p:txBody>
        </p:sp>
        <p:sp>
          <p:nvSpPr>
            <p:cNvPr id="62497" name="Rectangle 15">
              <a:extLst>
                <a:ext uri="{FF2B5EF4-FFF2-40B4-BE49-F238E27FC236}">
                  <a16:creationId xmlns:a16="http://schemas.microsoft.com/office/drawing/2014/main" id="{25FB4EC3-3BDF-F345-2DBB-09342EF94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536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PPN</a:t>
              </a:r>
            </a:p>
          </p:txBody>
        </p:sp>
        <p:sp>
          <p:nvSpPr>
            <p:cNvPr id="62498" name="Rectangle 16">
              <a:extLst>
                <a:ext uri="{FF2B5EF4-FFF2-40B4-BE49-F238E27FC236}">
                  <a16:creationId xmlns:a16="http://schemas.microsoft.com/office/drawing/2014/main" id="{9B9AACF4-902A-BBFA-B47D-7571C2560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VPN</a:t>
              </a:r>
            </a:p>
          </p:txBody>
        </p:sp>
        <p:sp>
          <p:nvSpPr>
            <p:cNvPr id="62499" name="Rectangle 17">
              <a:extLst>
                <a:ext uri="{FF2B5EF4-FFF2-40B4-BE49-F238E27FC236}">
                  <a16:creationId xmlns:a16="http://schemas.microsoft.com/office/drawing/2014/main" id="{8A2DF135-F81B-F302-7712-E440CB4A92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824"/>
              <a:ext cx="1392" cy="288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/>
                <a:t>PPN</a:t>
              </a:r>
            </a:p>
          </p:txBody>
        </p:sp>
      </p:grpSp>
      <p:grpSp>
        <p:nvGrpSpPr>
          <p:cNvPr id="62470" name="Group 18">
            <a:extLst>
              <a:ext uri="{FF2B5EF4-FFF2-40B4-BE49-F238E27FC236}">
                <a16:creationId xmlns:a16="http://schemas.microsoft.com/office/drawing/2014/main" id="{32A6BC0D-3B4C-5EFE-619E-82E2B2CEBBEB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2322513"/>
            <a:ext cx="3581400" cy="1868487"/>
            <a:chOff x="864" y="1271"/>
            <a:chExt cx="2256" cy="1177"/>
          </a:xfrm>
        </p:grpSpPr>
        <p:grpSp>
          <p:nvGrpSpPr>
            <p:cNvPr id="62485" name="Group 19">
              <a:extLst>
                <a:ext uri="{FF2B5EF4-FFF2-40B4-BE49-F238E27FC236}">
                  <a16:creationId xmlns:a16="http://schemas.microsoft.com/office/drawing/2014/main" id="{09366E03-284F-067C-E34C-65228FF374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488"/>
              <a:ext cx="2256" cy="960"/>
              <a:chOff x="864" y="1488"/>
              <a:chExt cx="2256" cy="960"/>
            </a:xfrm>
          </p:grpSpPr>
          <p:sp>
            <p:nvSpPr>
              <p:cNvPr id="62487" name="Line 20">
                <a:extLst>
                  <a:ext uri="{FF2B5EF4-FFF2-40B4-BE49-F238E27FC236}">
                    <a16:creationId xmlns:a16="http://schemas.microsoft.com/office/drawing/2014/main" id="{0ED3D9EB-ED67-9F7E-C398-5042142930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488"/>
                <a:ext cx="196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2488" name="Group 21">
                <a:extLst>
                  <a:ext uri="{FF2B5EF4-FFF2-40B4-BE49-F238E27FC236}">
                    <a16:creationId xmlns:a16="http://schemas.microsoft.com/office/drawing/2014/main" id="{1E9CD116-EEA8-39E2-EBC9-B98452CCC5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32" y="1488"/>
                <a:ext cx="288" cy="960"/>
                <a:chOff x="2832" y="1488"/>
                <a:chExt cx="288" cy="960"/>
              </a:xfrm>
            </p:grpSpPr>
            <p:sp>
              <p:nvSpPr>
                <p:cNvPr id="62492" name="Line 22">
                  <a:extLst>
                    <a:ext uri="{FF2B5EF4-FFF2-40B4-BE49-F238E27FC236}">
                      <a16:creationId xmlns:a16="http://schemas.microsoft.com/office/drawing/2014/main" id="{9A96F035-669A-BBC0-D50F-3092DD08BD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3" name="Line 23">
                  <a:extLst>
                    <a:ext uri="{FF2B5EF4-FFF2-40B4-BE49-F238E27FC236}">
                      <a16:creationId xmlns:a16="http://schemas.microsoft.com/office/drawing/2014/main" id="{F88DE7C3-7430-7090-580B-E18A658470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2489" name="Group 24">
                <a:extLst>
                  <a:ext uri="{FF2B5EF4-FFF2-40B4-BE49-F238E27FC236}">
                    <a16:creationId xmlns:a16="http://schemas.microsoft.com/office/drawing/2014/main" id="{CB97C7AA-D887-7073-014C-B6234E66B6A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52" y="1488"/>
                <a:ext cx="288" cy="960"/>
                <a:chOff x="2832" y="1488"/>
                <a:chExt cx="288" cy="960"/>
              </a:xfrm>
            </p:grpSpPr>
            <p:sp>
              <p:nvSpPr>
                <p:cNvPr id="62490" name="Line 25">
                  <a:extLst>
                    <a:ext uri="{FF2B5EF4-FFF2-40B4-BE49-F238E27FC236}">
                      <a16:creationId xmlns:a16="http://schemas.microsoft.com/office/drawing/2014/main" id="{4EC5DF75-464D-2F82-56E8-7362509EAD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1488"/>
                  <a:ext cx="0" cy="96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2491" name="Line 26">
                  <a:extLst>
                    <a:ext uri="{FF2B5EF4-FFF2-40B4-BE49-F238E27FC236}">
                      <a16:creationId xmlns:a16="http://schemas.microsoft.com/office/drawing/2014/main" id="{65A53DFC-128C-A0F1-B710-61F53DEF12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32" y="2448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2486" name="Text Box 27">
              <a:extLst>
                <a:ext uri="{FF2B5EF4-FFF2-40B4-BE49-F238E27FC236}">
                  <a16:creationId xmlns:a16="http://schemas.microsoft.com/office/drawing/2014/main" id="{58E691D0-4358-6C27-3654-E11FC2734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1271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</p:grpSp>
      <p:grpSp>
        <p:nvGrpSpPr>
          <p:cNvPr id="62471" name="Group 28">
            <a:extLst>
              <a:ext uri="{FF2B5EF4-FFF2-40B4-BE49-F238E27FC236}">
                <a16:creationId xmlns:a16="http://schemas.microsoft.com/office/drawing/2014/main" id="{443AAC7D-B28D-9B5B-B07D-51301BD53CC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895600"/>
            <a:ext cx="4648200" cy="2895600"/>
            <a:chOff x="624" y="1632"/>
            <a:chExt cx="2928" cy="1824"/>
          </a:xfrm>
        </p:grpSpPr>
        <p:grpSp>
          <p:nvGrpSpPr>
            <p:cNvPr id="62473" name="Group 29">
              <a:extLst>
                <a:ext uri="{FF2B5EF4-FFF2-40B4-BE49-F238E27FC236}">
                  <a16:creationId xmlns:a16="http://schemas.microsoft.com/office/drawing/2014/main" id="{88B4020C-15DE-9EB9-D516-0116423D4B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2592"/>
              <a:ext cx="288" cy="624"/>
              <a:chOff x="2592" y="2112"/>
              <a:chExt cx="288" cy="624"/>
            </a:xfrm>
          </p:grpSpPr>
          <p:sp>
            <p:nvSpPr>
              <p:cNvPr id="62483" name="Oval 30">
                <a:extLst>
                  <a:ext uri="{FF2B5EF4-FFF2-40B4-BE49-F238E27FC236}">
                    <a16:creationId xmlns:a16="http://schemas.microsoft.com/office/drawing/2014/main" id="{CE7A2BC8-D5BB-5CB5-562E-D663F0487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2484" name="Line 31">
                <a:extLst>
                  <a:ext uri="{FF2B5EF4-FFF2-40B4-BE49-F238E27FC236}">
                    <a16:creationId xmlns:a16="http://schemas.microsoft.com/office/drawing/2014/main" id="{DB6CF9F5-AC1F-71CA-B7AD-86F43FAF7C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2474" name="Group 32">
              <a:extLst>
                <a:ext uri="{FF2B5EF4-FFF2-40B4-BE49-F238E27FC236}">
                  <a16:creationId xmlns:a16="http://schemas.microsoft.com/office/drawing/2014/main" id="{C7A245B3-D0F3-F7C9-C0AE-5CFCDF96D1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592"/>
              <a:ext cx="288" cy="624"/>
              <a:chOff x="2592" y="2112"/>
              <a:chExt cx="288" cy="624"/>
            </a:xfrm>
          </p:grpSpPr>
          <p:sp>
            <p:nvSpPr>
              <p:cNvPr id="62481" name="Oval 33">
                <a:extLst>
                  <a:ext uri="{FF2B5EF4-FFF2-40B4-BE49-F238E27FC236}">
                    <a16:creationId xmlns:a16="http://schemas.microsoft.com/office/drawing/2014/main" id="{9A36F28F-A0A3-A814-78D4-44A7894F1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2448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2482" name="Line 34">
                <a:extLst>
                  <a:ext uri="{FF2B5EF4-FFF2-40B4-BE49-F238E27FC236}">
                    <a16:creationId xmlns:a16="http://schemas.microsoft.com/office/drawing/2014/main" id="{E133C824-8E2A-D8B1-2E24-9EBC38ACF8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36" y="2112"/>
                <a:ext cx="1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2475" name="Line 35">
              <a:extLst>
                <a:ext uri="{FF2B5EF4-FFF2-40B4-BE49-F238E27FC236}">
                  <a16:creationId xmlns:a16="http://schemas.microsoft.com/office/drawing/2014/main" id="{1C5AA793-0112-35C5-C6B9-2CF9EA136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1632"/>
              <a:ext cx="0" cy="18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6" name="Line 36">
              <a:extLst>
                <a:ext uri="{FF2B5EF4-FFF2-40B4-BE49-F238E27FC236}">
                  <a16:creationId xmlns:a16="http://schemas.microsoft.com/office/drawing/2014/main" id="{6474B607-DF87-CEE5-BCB8-801717A634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456"/>
              <a:ext cx="2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7" name="Line 37">
              <a:extLst>
                <a:ext uri="{FF2B5EF4-FFF2-40B4-BE49-F238E27FC236}">
                  <a16:creationId xmlns:a16="http://schemas.microsoft.com/office/drawing/2014/main" id="{89B5B597-C66F-CDB0-A344-225362007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5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8" name="Line 38">
              <a:extLst>
                <a:ext uri="{FF2B5EF4-FFF2-40B4-BE49-F238E27FC236}">
                  <a16:creationId xmlns:a16="http://schemas.microsoft.com/office/drawing/2014/main" id="{54533266-BF95-BA4C-A9FB-EA4BD6108B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72"/>
              <a:ext cx="0" cy="38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79" name="Line 39">
              <a:extLst>
                <a:ext uri="{FF2B5EF4-FFF2-40B4-BE49-F238E27FC236}">
                  <a16:creationId xmlns:a16="http://schemas.microsoft.com/office/drawing/2014/main" id="{7A3CEA5E-4C1B-E4FB-1AA8-B0313AB9AA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480" name="Line 40">
              <a:extLst>
                <a:ext uri="{FF2B5EF4-FFF2-40B4-BE49-F238E27FC236}">
                  <a16:creationId xmlns:a16="http://schemas.microsoft.com/office/drawing/2014/main" id="{B059ADAD-B5ED-4D90-492A-AAEB4A740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072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2472" name="Text Box 43">
            <a:extLst>
              <a:ext uri="{FF2B5EF4-FFF2-40B4-BE49-F238E27FC236}">
                <a16:creationId xmlns:a16="http://schemas.microsoft.com/office/drawing/2014/main" id="{C81FF4C7-B129-9238-22E3-5FE2F99C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5050" y="6132513"/>
            <a:ext cx="493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If miss, translate and replace one of the entries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0A7BCAD2-490B-F803-CF0A-38797BE745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Lookups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21A3D7F7-94BF-0F08-E2EC-1AA072AE82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Direct mapping:</a:t>
            </a:r>
            <a:r>
              <a:rPr lang="en-US" altLang="en-US">
                <a:solidFill>
                  <a:schemeClr val="accent2"/>
                </a:solidFill>
              </a:rPr>
              <a:t>  assigns each virtual page to a specific slot in the TLB</a:t>
            </a:r>
          </a:p>
          <a:p>
            <a:pPr lvl="1" eaLnBrk="1" hangingPunct="1"/>
            <a:r>
              <a:rPr lang="en-US" altLang="en-US">
                <a:solidFill>
                  <a:schemeClr val="accent2"/>
                </a:solidFill>
              </a:rPr>
              <a:t>e.g., use upper bits of VPN to index TLB</a:t>
            </a:r>
          </a:p>
          <a:p>
            <a:pPr eaLnBrk="1" hangingPunct="1"/>
            <a:r>
              <a:rPr lang="en-US" altLang="en-US" b="1" i="1">
                <a:solidFill>
                  <a:schemeClr val="accent2"/>
                </a:solidFill>
              </a:rPr>
              <a:t>Set associativity:</a:t>
            </a:r>
            <a:r>
              <a:rPr lang="en-US" altLang="en-US">
                <a:solidFill>
                  <a:schemeClr val="accent2"/>
                </a:solidFill>
              </a:rPr>
              <a:t>  use N TLB banks to perform lookups in parallel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Fully associative cache:</a:t>
            </a:r>
            <a:r>
              <a:rPr lang="en-US" altLang="en-US"/>
              <a:t>  allows looking up all TLB entries in parallel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ACCF38A-FC2D-DB06-5936-DB41EB2917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 Cache</a:t>
            </a:r>
          </a:p>
        </p:txBody>
      </p:sp>
      <p:sp>
        <p:nvSpPr>
          <p:cNvPr id="66563" name="Rectangle 4">
            <a:extLst>
              <a:ext uri="{FF2B5EF4-FFF2-40B4-BE49-F238E27FC236}">
                <a16:creationId xmlns:a16="http://schemas.microsoft.com/office/drawing/2014/main" id="{B130B7EC-432F-02AD-4BED-B07481619D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sp>
        <p:nvSpPr>
          <p:cNvPr id="66564" name="Rectangle 10">
            <a:extLst>
              <a:ext uri="{FF2B5EF4-FFF2-40B4-BE49-F238E27FC236}">
                <a16:creationId xmlns:a16="http://schemas.microsoft.com/office/drawing/2014/main" id="{0A4AA08B-773B-9F0C-900C-59CB49E14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66565" name="Rectangle 11">
            <a:extLst>
              <a:ext uri="{FF2B5EF4-FFF2-40B4-BE49-F238E27FC236}">
                <a16:creationId xmlns:a16="http://schemas.microsoft.com/office/drawing/2014/main" id="{9AE28A93-745E-1908-FD38-9A497B8E4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sp>
        <p:nvSpPr>
          <p:cNvPr id="66566" name="Rectangle 17">
            <a:extLst>
              <a:ext uri="{FF2B5EF4-FFF2-40B4-BE49-F238E27FC236}">
                <a16:creationId xmlns:a16="http://schemas.microsoft.com/office/drawing/2014/main" id="{04029BA5-6AC9-8DC8-F538-A7EE873EC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66567" name="Rectangle 18">
            <a:extLst>
              <a:ext uri="{FF2B5EF4-FFF2-40B4-BE49-F238E27FC236}">
                <a16:creationId xmlns:a16="http://schemas.microsoft.com/office/drawing/2014/main" id="{46255222-E7F6-85B2-8B7F-25D3F8A16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grpSp>
        <p:nvGrpSpPr>
          <p:cNvPr id="2" name="Group 57">
            <a:extLst>
              <a:ext uri="{FF2B5EF4-FFF2-40B4-BE49-F238E27FC236}">
                <a16:creationId xmlns:a16="http://schemas.microsoft.com/office/drawing/2014/main" id="{2C2B2085-330E-E5E1-722C-EE0E31FE142F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27313"/>
            <a:ext cx="4724400" cy="877887"/>
            <a:chOff x="1056" y="1655"/>
            <a:chExt cx="2976" cy="553"/>
          </a:xfrm>
        </p:grpSpPr>
        <p:sp>
          <p:nvSpPr>
            <p:cNvPr id="66589" name="Line 21">
              <a:extLst>
                <a:ext uri="{FF2B5EF4-FFF2-40B4-BE49-F238E27FC236}">
                  <a16:creationId xmlns:a16="http://schemas.microsoft.com/office/drawing/2014/main" id="{FD0BE237-DAD3-C75C-80FE-F9DD5BE031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590" name="Group 22">
              <a:extLst>
                <a:ext uri="{FF2B5EF4-FFF2-40B4-BE49-F238E27FC236}">
                  <a16:creationId xmlns:a16="http://schemas.microsoft.com/office/drawing/2014/main" id="{B93D0CAF-A2EC-55CB-82EC-A82922D47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72"/>
              <a:ext cx="144" cy="336"/>
              <a:chOff x="2832" y="1488"/>
              <a:chExt cx="288" cy="960"/>
            </a:xfrm>
          </p:grpSpPr>
          <p:sp>
            <p:nvSpPr>
              <p:cNvPr id="66598" name="Line 23">
                <a:extLst>
                  <a:ext uri="{FF2B5EF4-FFF2-40B4-BE49-F238E27FC236}">
                    <a16:creationId xmlns:a16="http://schemas.microsoft.com/office/drawing/2014/main" id="{BF2C473D-3655-2A56-C77E-47FB4E437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9" name="Line 24">
                <a:extLst>
                  <a:ext uri="{FF2B5EF4-FFF2-40B4-BE49-F238E27FC236}">
                    <a16:creationId xmlns:a16="http://schemas.microsoft.com/office/drawing/2014/main" id="{38B9ABF5-8872-1CE1-81D1-B797978D3C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91" name="Group 25">
              <a:extLst>
                <a:ext uri="{FF2B5EF4-FFF2-40B4-BE49-F238E27FC236}">
                  <a16:creationId xmlns:a16="http://schemas.microsoft.com/office/drawing/2014/main" id="{B113BAF1-A21C-04A7-0666-B79AC1485F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72"/>
              <a:ext cx="144" cy="336"/>
              <a:chOff x="2832" y="1488"/>
              <a:chExt cx="288" cy="960"/>
            </a:xfrm>
          </p:grpSpPr>
          <p:sp>
            <p:nvSpPr>
              <p:cNvPr id="66596" name="Line 26">
                <a:extLst>
                  <a:ext uri="{FF2B5EF4-FFF2-40B4-BE49-F238E27FC236}">
                    <a16:creationId xmlns:a16="http://schemas.microsoft.com/office/drawing/2014/main" id="{6C393C9B-A19E-BBEE-E5F4-36C3FA26D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7" name="Line 27">
                <a:extLst>
                  <a:ext uri="{FF2B5EF4-FFF2-40B4-BE49-F238E27FC236}">
                    <a16:creationId xmlns:a16="http://schemas.microsoft.com/office/drawing/2014/main" id="{4CBBA6AE-C6AB-F654-980A-F07897A60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92" name="Text Box 28">
              <a:extLst>
                <a:ext uri="{FF2B5EF4-FFF2-40B4-BE49-F238E27FC236}">
                  <a16:creationId xmlns:a16="http://schemas.microsoft.com/office/drawing/2014/main" id="{DD921DEE-2CAD-E0B6-1867-7AB472690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55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  <p:grpSp>
          <p:nvGrpSpPr>
            <p:cNvPr id="66593" name="Group 42">
              <a:extLst>
                <a:ext uri="{FF2B5EF4-FFF2-40B4-BE49-F238E27FC236}">
                  <a16:creationId xmlns:a16="http://schemas.microsoft.com/office/drawing/2014/main" id="{4E2E54A8-1ED2-8EE0-5695-75237E7AE65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72"/>
              <a:ext cx="144" cy="336"/>
              <a:chOff x="2832" y="1488"/>
              <a:chExt cx="288" cy="960"/>
            </a:xfrm>
          </p:grpSpPr>
          <p:sp>
            <p:nvSpPr>
              <p:cNvPr id="66594" name="Line 43">
                <a:extLst>
                  <a:ext uri="{FF2B5EF4-FFF2-40B4-BE49-F238E27FC236}">
                    <a16:creationId xmlns:a16="http://schemas.microsoft.com/office/drawing/2014/main" id="{B3AB5429-28F5-B6E0-BE1D-D25A1A9F4A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6595" name="Line 44">
                <a:extLst>
                  <a:ext uri="{FF2B5EF4-FFF2-40B4-BE49-F238E27FC236}">
                    <a16:creationId xmlns:a16="http://schemas.microsoft.com/office/drawing/2014/main" id="{AD03EDB9-9E18-456E-78E8-D32CB73BABA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6569" name="Rectangle 45">
            <a:extLst>
              <a:ext uri="{FF2B5EF4-FFF2-40B4-BE49-F238E27FC236}">
                <a16:creationId xmlns:a16="http://schemas.microsoft.com/office/drawing/2014/main" id="{AD047F23-29B5-57CF-5BDB-A5BF1842E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66570" name="Rectangle 46">
            <a:extLst>
              <a:ext uri="{FF2B5EF4-FFF2-40B4-BE49-F238E27FC236}">
                <a16:creationId xmlns:a16="http://schemas.microsoft.com/office/drawing/2014/main" id="{A3503537-BBFF-FB0D-643E-9B0C346AC8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grpSp>
        <p:nvGrpSpPr>
          <p:cNvPr id="6" name="Group 58">
            <a:extLst>
              <a:ext uri="{FF2B5EF4-FFF2-40B4-BE49-F238E27FC236}">
                <a16:creationId xmlns:a16="http://schemas.microsoft.com/office/drawing/2014/main" id="{442F21E2-75F0-CF28-FABB-156A16CCDC98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5715000" cy="1447800"/>
            <a:chOff x="816" y="2016"/>
            <a:chExt cx="3600" cy="912"/>
          </a:xfrm>
        </p:grpSpPr>
        <p:grpSp>
          <p:nvGrpSpPr>
            <p:cNvPr id="66572" name="Group 47">
              <a:extLst>
                <a:ext uri="{FF2B5EF4-FFF2-40B4-BE49-F238E27FC236}">
                  <a16:creationId xmlns:a16="http://schemas.microsoft.com/office/drawing/2014/main" id="{38EF64CF-375B-A8B0-0AF0-833DB9AD2A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52"/>
              <a:ext cx="288" cy="480"/>
              <a:chOff x="1776" y="2160"/>
              <a:chExt cx="288" cy="480"/>
            </a:xfrm>
          </p:grpSpPr>
          <p:sp>
            <p:nvSpPr>
              <p:cNvPr id="66587" name="Oval 31">
                <a:extLst>
                  <a:ext uri="{FF2B5EF4-FFF2-40B4-BE49-F238E27FC236}">
                    <a16:creationId xmlns:a16="http://schemas.microsoft.com/office/drawing/2014/main" id="{13E6E2A7-F7B1-D366-19D7-126987179D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6588" name="Line 32">
                <a:extLst>
                  <a:ext uri="{FF2B5EF4-FFF2-40B4-BE49-F238E27FC236}">
                    <a16:creationId xmlns:a16="http://schemas.microsoft.com/office/drawing/2014/main" id="{C99AF977-409C-8B07-7CDE-1DA7314A8F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73" name="Line 36">
              <a:extLst>
                <a:ext uri="{FF2B5EF4-FFF2-40B4-BE49-F238E27FC236}">
                  <a16:creationId xmlns:a16="http://schemas.microsoft.com/office/drawing/2014/main" id="{E4546B38-D732-7570-3C35-2BFCF3F41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4" name="Line 37">
              <a:extLst>
                <a:ext uri="{FF2B5EF4-FFF2-40B4-BE49-F238E27FC236}">
                  <a16:creationId xmlns:a16="http://schemas.microsoft.com/office/drawing/2014/main" id="{A2C6233C-3231-D05C-EBA3-4E98676C6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5" name="Line 38">
              <a:extLst>
                <a:ext uri="{FF2B5EF4-FFF2-40B4-BE49-F238E27FC236}">
                  <a16:creationId xmlns:a16="http://schemas.microsoft.com/office/drawing/2014/main" id="{EE40D429-D53C-A822-2E67-0F6E981A5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6" name="Line 39">
              <a:extLst>
                <a:ext uri="{FF2B5EF4-FFF2-40B4-BE49-F238E27FC236}">
                  <a16:creationId xmlns:a16="http://schemas.microsoft.com/office/drawing/2014/main" id="{008920A6-5AF4-92ED-B6AC-6DCFC1BF90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77" name="Line 40">
              <a:extLst>
                <a:ext uri="{FF2B5EF4-FFF2-40B4-BE49-F238E27FC236}">
                  <a16:creationId xmlns:a16="http://schemas.microsoft.com/office/drawing/2014/main" id="{7F7A046C-0EF6-D5F2-CAA0-597755DA6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6578" name="Group 48">
              <a:extLst>
                <a:ext uri="{FF2B5EF4-FFF2-40B4-BE49-F238E27FC236}">
                  <a16:creationId xmlns:a16="http://schemas.microsoft.com/office/drawing/2014/main" id="{51D02BEA-D15C-1D08-86E8-7CD0407288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352"/>
              <a:ext cx="288" cy="480"/>
              <a:chOff x="1776" y="2160"/>
              <a:chExt cx="288" cy="480"/>
            </a:xfrm>
          </p:grpSpPr>
          <p:sp>
            <p:nvSpPr>
              <p:cNvPr id="66585" name="Oval 49">
                <a:extLst>
                  <a:ext uri="{FF2B5EF4-FFF2-40B4-BE49-F238E27FC236}">
                    <a16:creationId xmlns:a16="http://schemas.microsoft.com/office/drawing/2014/main" id="{DB73DCCC-6980-8D92-9B2D-D71E3BAC1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6586" name="Line 50">
                <a:extLst>
                  <a:ext uri="{FF2B5EF4-FFF2-40B4-BE49-F238E27FC236}">
                    <a16:creationId xmlns:a16="http://schemas.microsoft.com/office/drawing/2014/main" id="{25727997-9773-559D-D521-A9F4D9847E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579" name="Group 51">
              <a:extLst>
                <a:ext uri="{FF2B5EF4-FFF2-40B4-BE49-F238E27FC236}">
                  <a16:creationId xmlns:a16="http://schemas.microsoft.com/office/drawing/2014/main" id="{A2E740CE-62C5-BEF2-829D-0F5CF3E06D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288" cy="480"/>
              <a:chOff x="1776" y="2160"/>
              <a:chExt cx="288" cy="480"/>
            </a:xfrm>
          </p:grpSpPr>
          <p:sp>
            <p:nvSpPr>
              <p:cNvPr id="66583" name="Oval 52">
                <a:extLst>
                  <a:ext uri="{FF2B5EF4-FFF2-40B4-BE49-F238E27FC236}">
                    <a16:creationId xmlns:a16="http://schemas.microsoft.com/office/drawing/2014/main" id="{A7ADD113-EFBD-95F7-7DAC-C727A4C3A1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6584" name="Line 53">
                <a:extLst>
                  <a:ext uri="{FF2B5EF4-FFF2-40B4-BE49-F238E27FC236}">
                    <a16:creationId xmlns:a16="http://schemas.microsoft.com/office/drawing/2014/main" id="{DD62C88C-07E2-BBDD-EC2C-927EF36F9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6580" name="Line 54">
              <a:extLst>
                <a:ext uri="{FF2B5EF4-FFF2-40B4-BE49-F238E27FC236}">
                  <a16:creationId xmlns:a16="http://schemas.microsoft.com/office/drawing/2014/main" id="{C5DAE003-B375-1992-3803-F53C6E4404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1" name="Line 55">
              <a:extLst>
                <a:ext uri="{FF2B5EF4-FFF2-40B4-BE49-F238E27FC236}">
                  <a16:creationId xmlns:a16="http://schemas.microsoft.com/office/drawing/2014/main" id="{18967971-D15E-7211-CD5D-9D29B9504FF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582" name="Line 56">
              <a:extLst>
                <a:ext uri="{FF2B5EF4-FFF2-40B4-BE49-F238E27FC236}">
                  <a16:creationId xmlns:a16="http://schemas.microsoft.com/office/drawing/2014/main" id="{367F3FAF-3B1C-6CA4-4B54-7A110DFEA9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36843728-E0EE-3E35-188F-2BAD617CF6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 Cache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C6FB682-9E77-4BFA-E93B-9DBD460A5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883139E1-4460-E0C2-7005-746DD7212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61731ABA-6DB0-F8F8-661F-9A676E413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10EF3538-39E6-E8F8-A50F-ECC8CAD30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VPN</a:t>
            </a:r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7CE384A9-B5CD-DC84-59DC-2310B7F518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PPN</a:t>
            </a:r>
          </a:p>
        </p:txBody>
      </p:sp>
      <p:grpSp>
        <p:nvGrpSpPr>
          <p:cNvPr id="68616" name="Group 8">
            <a:extLst>
              <a:ext uri="{FF2B5EF4-FFF2-40B4-BE49-F238E27FC236}">
                <a16:creationId xmlns:a16="http://schemas.microsoft.com/office/drawing/2014/main" id="{1FB8023E-6F01-ACC7-2AC7-4AAA2C3D1718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27313"/>
            <a:ext cx="4724400" cy="877887"/>
            <a:chOff x="1056" y="1655"/>
            <a:chExt cx="2976" cy="553"/>
          </a:xfrm>
        </p:grpSpPr>
        <p:sp>
          <p:nvSpPr>
            <p:cNvPr id="68638" name="Line 9">
              <a:extLst>
                <a:ext uri="{FF2B5EF4-FFF2-40B4-BE49-F238E27FC236}">
                  <a16:creationId xmlns:a16="http://schemas.microsoft.com/office/drawing/2014/main" id="{82BF85B8-D10E-158F-374C-7B6C8C8499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39" name="Group 10">
              <a:extLst>
                <a:ext uri="{FF2B5EF4-FFF2-40B4-BE49-F238E27FC236}">
                  <a16:creationId xmlns:a16="http://schemas.microsoft.com/office/drawing/2014/main" id="{E79369EC-5B74-E6AA-ED5D-E3F4E05607D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72"/>
              <a:ext cx="144" cy="336"/>
              <a:chOff x="2832" y="1488"/>
              <a:chExt cx="288" cy="960"/>
            </a:xfrm>
          </p:grpSpPr>
          <p:sp>
            <p:nvSpPr>
              <p:cNvPr id="68647" name="Line 11">
                <a:extLst>
                  <a:ext uri="{FF2B5EF4-FFF2-40B4-BE49-F238E27FC236}">
                    <a16:creationId xmlns:a16="http://schemas.microsoft.com/office/drawing/2014/main" id="{832F7098-3818-C0CC-586F-AF13B07077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8" name="Line 12">
                <a:extLst>
                  <a:ext uri="{FF2B5EF4-FFF2-40B4-BE49-F238E27FC236}">
                    <a16:creationId xmlns:a16="http://schemas.microsoft.com/office/drawing/2014/main" id="{2393A251-425B-A526-9A1C-9BC6790799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40" name="Group 13">
              <a:extLst>
                <a:ext uri="{FF2B5EF4-FFF2-40B4-BE49-F238E27FC236}">
                  <a16:creationId xmlns:a16="http://schemas.microsoft.com/office/drawing/2014/main" id="{906DC817-8D41-C692-AFDB-878BD1EBC0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72"/>
              <a:ext cx="144" cy="336"/>
              <a:chOff x="2832" y="1488"/>
              <a:chExt cx="288" cy="960"/>
            </a:xfrm>
          </p:grpSpPr>
          <p:sp>
            <p:nvSpPr>
              <p:cNvPr id="68645" name="Line 14">
                <a:extLst>
                  <a:ext uri="{FF2B5EF4-FFF2-40B4-BE49-F238E27FC236}">
                    <a16:creationId xmlns:a16="http://schemas.microsoft.com/office/drawing/2014/main" id="{7948F5A7-D056-2859-4B1F-92A8011130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6" name="Line 15">
                <a:extLst>
                  <a:ext uri="{FF2B5EF4-FFF2-40B4-BE49-F238E27FC236}">
                    <a16:creationId xmlns:a16="http://schemas.microsoft.com/office/drawing/2014/main" id="{4E7E8B6D-0157-0DD4-E4FD-5C1FDAC468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41" name="Text Box 16">
              <a:extLst>
                <a:ext uri="{FF2B5EF4-FFF2-40B4-BE49-F238E27FC236}">
                  <a16:creationId xmlns:a16="http://schemas.microsoft.com/office/drawing/2014/main" id="{173DA11C-E87E-B45D-8AD7-FED497A284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55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  <p:grpSp>
          <p:nvGrpSpPr>
            <p:cNvPr id="68642" name="Group 17">
              <a:extLst>
                <a:ext uri="{FF2B5EF4-FFF2-40B4-BE49-F238E27FC236}">
                  <a16:creationId xmlns:a16="http://schemas.microsoft.com/office/drawing/2014/main" id="{446B4E66-B9C4-0A72-D677-FCF58393F1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72"/>
              <a:ext cx="144" cy="336"/>
              <a:chOff x="2832" y="1488"/>
              <a:chExt cx="288" cy="960"/>
            </a:xfrm>
          </p:grpSpPr>
          <p:sp>
            <p:nvSpPr>
              <p:cNvPr id="68643" name="Line 18">
                <a:extLst>
                  <a:ext uri="{FF2B5EF4-FFF2-40B4-BE49-F238E27FC236}">
                    <a16:creationId xmlns:a16="http://schemas.microsoft.com/office/drawing/2014/main" id="{7ED7FC81-F609-3C94-1490-CA2A36B60AF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8644" name="Line 19">
                <a:extLst>
                  <a:ext uri="{FF2B5EF4-FFF2-40B4-BE49-F238E27FC236}">
                    <a16:creationId xmlns:a16="http://schemas.microsoft.com/office/drawing/2014/main" id="{F2D50E0B-98CB-B61A-B59B-CFE0CC1AC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8617" name="Rectangle 20">
            <a:extLst>
              <a:ext uri="{FF2B5EF4-FFF2-40B4-BE49-F238E27FC236}">
                <a16:creationId xmlns:a16="http://schemas.microsoft.com/office/drawing/2014/main" id="{35BA3629-BE7F-6038-46A2-909598C15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68618" name="Rectangle 21">
            <a:extLst>
              <a:ext uri="{FF2B5EF4-FFF2-40B4-BE49-F238E27FC236}">
                <a16:creationId xmlns:a16="http://schemas.microsoft.com/office/drawing/2014/main" id="{2256496A-BB30-8A50-F42E-45BBD884E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grpSp>
        <p:nvGrpSpPr>
          <p:cNvPr id="68619" name="Group 22">
            <a:extLst>
              <a:ext uri="{FF2B5EF4-FFF2-40B4-BE49-F238E27FC236}">
                <a16:creationId xmlns:a16="http://schemas.microsoft.com/office/drawing/2014/main" id="{F04F7D1B-7F0B-7ED1-986B-7AFB35A4F54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5715000" cy="1447800"/>
            <a:chOff x="816" y="2016"/>
            <a:chExt cx="3600" cy="912"/>
          </a:xfrm>
        </p:grpSpPr>
        <p:grpSp>
          <p:nvGrpSpPr>
            <p:cNvPr id="68621" name="Group 23">
              <a:extLst>
                <a:ext uri="{FF2B5EF4-FFF2-40B4-BE49-F238E27FC236}">
                  <a16:creationId xmlns:a16="http://schemas.microsoft.com/office/drawing/2014/main" id="{3481C097-E8FD-C7BA-8B54-37059E759B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52"/>
              <a:ext cx="288" cy="480"/>
              <a:chOff x="1776" y="2160"/>
              <a:chExt cx="288" cy="480"/>
            </a:xfrm>
          </p:grpSpPr>
          <p:sp>
            <p:nvSpPr>
              <p:cNvPr id="68636" name="Oval 24">
                <a:extLst>
                  <a:ext uri="{FF2B5EF4-FFF2-40B4-BE49-F238E27FC236}">
                    <a16:creationId xmlns:a16="http://schemas.microsoft.com/office/drawing/2014/main" id="{BC82DC1B-F9FF-7DAB-1A84-B6F154E3E5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8637" name="Line 25">
                <a:extLst>
                  <a:ext uri="{FF2B5EF4-FFF2-40B4-BE49-F238E27FC236}">
                    <a16:creationId xmlns:a16="http://schemas.microsoft.com/office/drawing/2014/main" id="{30391B1C-F195-BD2D-CE2E-D902B8EA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2" name="Line 26">
              <a:extLst>
                <a:ext uri="{FF2B5EF4-FFF2-40B4-BE49-F238E27FC236}">
                  <a16:creationId xmlns:a16="http://schemas.microsoft.com/office/drawing/2014/main" id="{B0E27F15-31DF-D782-2866-4327046C6C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3" name="Line 27">
              <a:extLst>
                <a:ext uri="{FF2B5EF4-FFF2-40B4-BE49-F238E27FC236}">
                  <a16:creationId xmlns:a16="http://schemas.microsoft.com/office/drawing/2014/main" id="{24E21900-F0D2-0AE2-0C59-5B889040D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4" name="Line 28">
              <a:extLst>
                <a:ext uri="{FF2B5EF4-FFF2-40B4-BE49-F238E27FC236}">
                  <a16:creationId xmlns:a16="http://schemas.microsoft.com/office/drawing/2014/main" id="{B29EB892-8A60-2B22-6890-3BB5201DBD9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5" name="Line 29">
              <a:extLst>
                <a:ext uri="{FF2B5EF4-FFF2-40B4-BE49-F238E27FC236}">
                  <a16:creationId xmlns:a16="http://schemas.microsoft.com/office/drawing/2014/main" id="{9E793CF3-42C9-195F-DCCE-1F2CF9028D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26" name="Line 30">
              <a:extLst>
                <a:ext uri="{FF2B5EF4-FFF2-40B4-BE49-F238E27FC236}">
                  <a16:creationId xmlns:a16="http://schemas.microsoft.com/office/drawing/2014/main" id="{32AFC9AA-1412-EB90-896D-30EF009A2B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27" name="Group 31">
              <a:extLst>
                <a:ext uri="{FF2B5EF4-FFF2-40B4-BE49-F238E27FC236}">
                  <a16:creationId xmlns:a16="http://schemas.microsoft.com/office/drawing/2014/main" id="{3BA1AADB-0A55-9CB0-3C75-8359FD377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352"/>
              <a:ext cx="288" cy="480"/>
              <a:chOff x="1776" y="2160"/>
              <a:chExt cx="288" cy="480"/>
            </a:xfrm>
          </p:grpSpPr>
          <p:sp>
            <p:nvSpPr>
              <p:cNvPr id="68634" name="Oval 32">
                <a:extLst>
                  <a:ext uri="{FF2B5EF4-FFF2-40B4-BE49-F238E27FC236}">
                    <a16:creationId xmlns:a16="http://schemas.microsoft.com/office/drawing/2014/main" id="{5ABE4736-2A65-6892-C244-9CA467134B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8635" name="Line 33">
                <a:extLst>
                  <a:ext uri="{FF2B5EF4-FFF2-40B4-BE49-F238E27FC236}">
                    <a16:creationId xmlns:a16="http://schemas.microsoft.com/office/drawing/2014/main" id="{95E85E01-86C3-63D0-C690-E289495FD6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8628" name="Group 34">
              <a:extLst>
                <a:ext uri="{FF2B5EF4-FFF2-40B4-BE49-F238E27FC236}">
                  <a16:creationId xmlns:a16="http://schemas.microsoft.com/office/drawing/2014/main" id="{36C18A28-C60E-C554-643B-3E82649194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288" cy="480"/>
              <a:chOff x="1776" y="2160"/>
              <a:chExt cx="288" cy="480"/>
            </a:xfrm>
          </p:grpSpPr>
          <p:sp>
            <p:nvSpPr>
              <p:cNvPr id="68632" name="Oval 35">
                <a:extLst>
                  <a:ext uri="{FF2B5EF4-FFF2-40B4-BE49-F238E27FC236}">
                    <a16:creationId xmlns:a16="http://schemas.microsoft.com/office/drawing/2014/main" id="{867DF47D-FFE0-FD3C-E0F9-557EDBEA4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68633" name="Line 36">
                <a:extLst>
                  <a:ext uri="{FF2B5EF4-FFF2-40B4-BE49-F238E27FC236}">
                    <a16:creationId xmlns:a16="http://schemas.microsoft.com/office/drawing/2014/main" id="{50DC3AE6-AED5-94D9-E2ED-BDA75DD510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8629" name="Line 37">
              <a:extLst>
                <a:ext uri="{FF2B5EF4-FFF2-40B4-BE49-F238E27FC236}">
                  <a16:creationId xmlns:a16="http://schemas.microsoft.com/office/drawing/2014/main" id="{082AA71F-BE09-F95C-6AED-A4D16BE139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0" name="Line 38">
              <a:extLst>
                <a:ext uri="{FF2B5EF4-FFF2-40B4-BE49-F238E27FC236}">
                  <a16:creationId xmlns:a16="http://schemas.microsoft.com/office/drawing/2014/main" id="{5EFCC2F0-E9A7-A722-BBF7-BA2A5A885A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31" name="Line 39">
              <a:extLst>
                <a:ext uri="{FF2B5EF4-FFF2-40B4-BE49-F238E27FC236}">
                  <a16:creationId xmlns:a16="http://schemas.microsoft.com/office/drawing/2014/main" id="{AB75ACD0-3E9C-6D02-87F9-8690C585F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24" name="Line 40">
            <a:extLst>
              <a:ext uri="{FF2B5EF4-FFF2-40B4-BE49-F238E27FC236}">
                <a16:creationId xmlns:a16="http://schemas.microsoft.com/office/drawing/2014/main" id="{784BB835-1F5E-2C18-1BBF-74A13FE5CAF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3733800"/>
            <a:ext cx="0" cy="2057400"/>
          </a:xfrm>
          <a:prstGeom prst="line">
            <a:avLst/>
          </a:prstGeom>
          <a:noFill/>
          <a:ln w="28575">
            <a:solidFill>
              <a:srgbClr val="33CC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0CA5EDA-0E11-47A6-BC7E-B4A2E2BD12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Fully Associative Cache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A19B0C85-29B1-1DEE-3214-D43974D9E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743200"/>
            <a:ext cx="838200" cy="457200"/>
          </a:xfrm>
          <a:prstGeom prst="rect">
            <a:avLst/>
          </a:prstGeom>
          <a:solidFill>
            <a:srgbClr val="FFFF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VPN</a:t>
            </a:r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95BEF5FF-33E2-94F5-5195-1D61E210A3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8960FE14-1C75-D852-B1E7-1AD9B41E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95ABF9F5-2341-A45D-9C78-F081A3E91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VPN</a:t>
            </a:r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CC7F8AB4-FBD5-CB5E-802B-BDB70C71B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FF"/>
                </a:solidFill>
              </a:rPr>
              <a:t>PPN</a:t>
            </a:r>
          </a:p>
        </p:txBody>
      </p:sp>
      <p:grpSp>
        <p:nvGrpSpPr>
          <p:cNvPr id="70664" name="Group 8">
            <a:extLst>
              <a:ext uri="{FF2B5EF4-FFF2-40B4-BE49-F238E27FC236}">
                <a16:creationId xmlns:a16="http://schemas.microsoft.com/office/drawing/2014/main" id="{367B9FB2-E4C6-4B55-AC3E-EE64FA6F0581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2627313"/>
            <a:ext cx="4724400" cy="877887"/>
            <a:chOff x="1056" y="1655"/>
            <a:chExt cx="2976" cy="553"/>
          </a:xfrm>
        </p:grpSpPr>
        <p:sp>
          <p:nvSpPr>
            <p:cNvPr id="70686" name="Line 9">
              <a:extLst>
                <a:ext uri="{FF2B5EF4-FFF2-40B4-BE49-F238E27FC236}">
                  <a16:creationId xmlns:a16="http://schemas.microsoft.com/office/drawing/2014/main" id="{3DAF7E21-214C-B54F-86D4-926B42F691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1872"/>
              <a:ext cx="28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87" name="Group 10">
              <a:extLst>
                <a:ext uri="{FF2B5EF4-FFF2-40B4-BE49-F238E27FC236}">
                  <a16:creationId xmlns:a16="http://schemas.microsoft.com/office/drawing/2014/main" id="{68B9ACDC-09D7-65D0-E93C-B0078CF45D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872"/>
              <a:ext cx="144" cy="336"/>
              <a:chOff x="2832" y="1488"/>
              <a:chExt cx="288" cy="960"/>
            </a:xfrm>
          </p:grpSpPr>
          <p:sp>
            <p:nvSpPr>
              <p:cNvPr id="70695" name="Line 11">
                <a:extLst>
                  <a:ext uri="{FF2B5EF4-FFF2-40B4-BE49-F238E27FC236}">
                    <a16:creationId xmlns:a16="http://schemas.microsoft.com/office/drawing/2014/main" id="{0446AAB2-653C-07B6-BEDF-54972F08C5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6" name="Line 12">
                <a:extLst>
                  <a:ext uri="{FF2B5EF4-FFF2-40B4-BE49-F238E27FC236}">
                    <a16:creationId xmlns:a16="http://schemas.microsoft.com/office/drawing/2014/main" id="{51DD7EAC-03F2-42AC-355A-33915820B5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88" name="Group 13">
              <a:extLst>
                <a:ext uri="{FF2B5EF4-FFF2-40B4-BE49-F238E27FC236}">
                  <a16:creationId xmlns:a16="http://schemas.microsoft.com/office/drawing/2014/main" id="{18F6CC75-1B6F-B306-3203-9BF8C65F66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1872"/>
              <a:ext cx="144" cy="336"/>
              <a:chOff x="2832" y="1488"/>
              <a:chExt cx="288" cy="960"/>
            </a:xfrm>
          </p:grpSpPr>
          <p:sp>
            <p:nvSpPr>
              <p:cNvPr id="70693" name="Line 14">
                <a:extLst>
                  <a:ext uri="{FF2B5EF4-FFF2-40B4-BE49-F238E27FC236}">
                    <a16:creationId xmlns:a16="http://schemas.microsoft.com/office/drawing/2014/main" id="{1C008595-0431-452E-DCC2-7B03A65813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4" name="Line 15">
                <a:extLst>
                  <a:ext uri="{FF2B5EF4-FFF2-40B4-BE49-F238E27FC236}">
                    <a16:creationId xmlns:a16="http://schemas.microsoft.com/office/drawing/2014/main" id="{ACC5FE05-9BD7-44CD-A275-712ADA20BB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89" name="Text Box 16">
              <a:extLst>
                <a:ext uri="{FF2B5EF4-FFF2-40B4-BE49-F238E27FC236}">
                  <a16:creationId xmlns:a16="http://schemas.microsoft.com/office/drawing/2014/main" id="{CF180C8D-10F5-170E-CB0B-B2A6227748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55"/>
              <a:ext cx="42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hash</a:t>
              </a:r>
            </a:p>
          </p:txBody>
        </p:sp>
        <p:grpSp>
          <p:nvGrpSpPr>
            <p:cNvPr id="70690" name="Group 17">
              <a:extLst>
                <a:ext uri="{FF2B5EF4-FFF2-40B4-BE49-F238E27FC236}">
                  <a16:creationId xmlns:a16="http://schemas.microsoft.com/office/drawing/2014/main" id="{72FEA993-01E3-1D61-847F-EC2A5928C9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88" y="1872"/>
              <a:ext cx="144" cy="336"/>
              <a:chOff x="2832" y="1488"/>
              <a:chExt cx="288" cy="960"/>
            </a:xfrm>
          </p:grpSpPr>
          <p:sp>
            <p:nvSpPr>
              <p:cNvPr id="70691" name="Line 18">
                <a:extLst>
                  <a:ext uri="{FF2B5EF4-FFF2-40B4-BE49-F238E27FC236}">
                    <a16:creationId xmlns:a16="http://schemas.microsoft.com/office/drawing/2014/main" id="{3070FD95-0C0B-8E71-4354-E206F7300C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1488"/>
                <a:ext cx="0" cy="96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0692" name="Line 19">
                <a:extLst>
                  <a:ext uri="{FF2B5EF4-FFF2-40B4-BE49-F238E27FC236}">
                    <a16:creationId xmlns:a16="http://schemas.microsoft.com/office/drawing/2014/main" id="{C3BB0F66-7DE5-6A92-AE2D-AA97D81F76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48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0665" name="Rectangle 20">
            <a:extLst>
              <a:ext uri="{FF2B5EF4-FFF2-40B4-BE49-F238E27FC236}">
                <a16:creationId xmlns:a16="http://schemas.microsoft.com/office/drawing/2014/main" id="{243FA2C9-F2BB-D84D-1F3C-3A1B439C2E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VPN</a:t>
            </a:r>
          </a:p>
        </p:txBody>
      </p:sp>
      <p:sp>
        <p:nvSpPr>
          <p:cNvPr id="70666" name="Rectangle 21">
            <a:extLst>
              <a:ext uri="{FF2B5EF4-FFF2-40B4-BE49-F238E27FC236}">
                <a16:creationId xmlns:a16="http://schemas.microsoft.com/office/drawing/2014/main" id="{F038D05C-F163-0E5F-B4DB-6C28D0A58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276600"/>
            <a:ext cx="838200" cy="457200"/>
          </a:xfrm>
          <a:prstGeom prst="rect">
            <a:avLst/>
          </a:prstGeom>
          <a:solidFill>
            <a:srgbClr val="FFCC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/>
              <a:t>PPN</a:t>
            </a:r>
          </a:p>
        </p:txBody>
      </p:sp>
      <p:grpSp>
        <p:nvGrpSpPr>
          <p:cNvPr id="70667" name="Group 22">
            <a:extLst>
              <a:ext uri="{FF2B5EF4-FFF2-40B4-BE49-F238E27FC236}">
                <a16:creationId xmlns:a16="http://schemas.microsoft.com/office/drawing/2014/main" id="{F77773F5-B7CE-0D57-69EE-E47CE3C2C24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200400"/>
            <a:ext cx="5715000" cy="1447800"/>
            <a:chOff x="816" y="2016"/>
            <a:chExt cx="3600" cy="912"/>
          </a:xfrm>
        </p:grpSpPr>
        <p:grpSp>
          <p:nvGrpSpPr>
            <p:cNvPr id="70669" name="Group 23">
              <a:extLst>
                <a:ext uri="{FF2B5EF4-FFF2-40B4-BE49-F238E27FC236}">
                  <a16:creationId xmlns:a16="http://schemas.microsoft.com/office/drawing/2014/main" id="{2589BB15-7CD6-3C7C-5BBC-DEBB0B0231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0" y="2352"/>
              <a:ext cx="288" cy="480"/>
              <a:chOff x="1776" y="2160"/>
              <a:chExt cx="288" cy="480"/>
            </a:xfrm>
          </p:grpSpPr>
          <p:sp>
            <p:nvSpPr>
              <p:cNvPr id="70684" name="Oval 24">
                <a:extLst>
                  <a:ext uri="{FF2B5EF4-FFF2-40B4-BE49-F238E27FC236}">
                    <a16:creationId xmlns:a16="http://schemas.microsoft.com/office/drawing/2014/main" id="{DE08F698-7908-F8B8-CBD9-926C54DBA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70685" name="Line 25">
                <a:extLst>
                  <a:ext uri="{FF2B5EF4-FFF2-40B4-BE49-F238E27FC236}">
                    <a16:creationId xmlns:a16="http://schemas.microsoft.com/office/drawing/2014/main" id="{7073B839-3C28-4DA8-F3B5-77FDBA604F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70" name="Line 26">
              <a:extLst>
                <a:ext uri="{FF2B5EF4-FFF2-40B4-BE49-F238E27FC236}">
                  <a16:creationId xmlns:a16="http://schemas.microsoft.com/office/drawing/2014/main" id="{1A4B91ED-E7BA-7DCD-F044-EBA34ACDD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016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1" name="Line 27">
              <a:extLst>
                <a:ext uri="{FF2B5EF4-FFF2-40B4-BE49-F238E27FC236}">
                  <a16:creationId xmlns:a16="http://schemas.microsoft.com/office/drawing/2014/main" id="{9D342528-B4AA-D051-2142-E6905E169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2928"/>
              <a:ext cx="30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2" name="Line 28">
              <a:extLst>
                <a:ext uri="{FF2B5EF4-FFF2-40B4-BE49-F238E27FC236}">
                  <a16:creationId xmlns:a16="http://schemas.microsoft.com/office/drawing/2014/main" id="{9F9EBA48-082F-AD16-46BA-EAA0C800A6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3" name="Line 29">
              <a:extLst>
                <a:ext uri="{FF2B5EF4-FFF2-40B4-BE49-F238E27FC236}">
                  <a16:creationId xmlns:a16="http://schemas.microsoft.com/office/drawing/2014/main" id="{48154683-71F6-DB12-31AA-045AAA187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4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4" name="Line 30">
              <a:extLst>
                <a:ext uri="{FF2B5EF4-FFF2-40B4-BE49-F238E27FC236}">
                  <a16:creationId xmlns:a16="http://schemas.microsoft.com/office/drawing/2014/main" id="{63C1EA32-2725-8108-9099-262827DB6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0675" name="Group 31">
              <a:extLst>
                <a:ext uri="{FF2B5EF4-FFF2-40B4-BE49-F238E27FC236}">
                  <a16:creationId xmlns:a16="http://schemas.microsoft.com/office/drawing/2014/main" id="{F39F9235-5D18-37CF-C8CF-CD83F3672A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352"/>
              <a:ext cx="288" cy="480"/>
              <a:chOff x="1776" y="2160"/>
              <a:chExt cx="288" cy="480"/>
            </a:xfrm>
          </p:grpSpPr>
          <p:sp>
            <p:nvSpPr>
              <p:cNvPr id="70682" name="Oval 32">
                <a:extLst>
                  <a:ext uri="{FF2B5EF4-FFF2-40B4-BE49-F238E27FC236}">
                    <a16:creationId xmlns:a16="http://schemas.microsoft.com/office/drawing/2014/main" id="{648D2D5D-F385-BEFE-AFC7-CC6214208D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70683" name="Line 33">
                <a:extLst>
                  <a:ext uri="{FF2B5EF4-FFF2-40B4-BE49-F238E27FC236}">
                    <a16:creationId xmlns:a16="http://schemas.microsoft.com/office/drawing/2014/main" id="{AE9F559C-5F07-06EB-FEF8-B6108AA15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676" name="Group 34">
              <a:extLst>
                <a:ext uri="{FF2B5EF4-FFF2-40B4-BE49-F238E27FC236}">
                  <a16:creationId xmlns:a16="http://schemas.microsoft.com/office/drawing/2014/main" id="{F0BDFC42-3DC2-0D78-5E35-FFF5D162A4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8" y="2352"/>
              <a:ext cx="288" cy="480"/>
              <a:chOff x="1776" y="2160"/>
              <a:chExt cx="288" cy="480"/>
            </a:xfrm>
          </p:grpSpPr>
          <p:sp>
            <p:nvSpPr>
              <p:cNvPr id="70680" name="Oval 35">
                <a:extLst>
                  <a:ext uri="{FF2B5EF4-FFF2-40B4-BE49-F238E27FC236}">
                    <a16:creationId xmlns:a16="http://schemas.microsoft.com/office/drawing/2014/main" id="{7F9A0ACB-CA30-3BBA-9C9E-C6EDE4CE17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6" y="2352"/>
                <a:ext cx="288" cy="288"/>
              </a:xfrm>
              <a:prstGeom prst="ellipse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=</a:t>
                </a:r>
              </a:p>
            </p:txBody>
          </p:sp>
          <p:sp>
            <p:nvSpPr>
              <p:cNvPr id="70681" name="Line 36">
                <a:extLst>
                  <a:ext uri="{FF2B5EF4-FFF2-40B4-BE49-F238E27FC236}">
                    <a16:creationId xmlns:a16="http://schemas.microsoft.com/office/drawing/2014/main" id="{BD1AE150-1A09-FEF3-5D54-802D97F9DD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20" y="2160"/>
                <a:ext cx="0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0677" name="Line 37">
              <a:extLst>
                <a:ext uri="{FF2B5EF4-FFF2-40B4-BE49-F238E27FC236}">
                  <a16:creationId xmlns:a16="http://schemas.microsoft.com/office/drawing/2014/main" id="{2D8A92DB-73ED-581A-929E-803A7C7796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8" name="Line 38">
              <a:extLst>
                <a:ext uri="{FF2B5EF4-FFF2-40B4-BE49-F238E27FC236}">
                  <a16:creationId xmlns:a16="http://schemas.microsoft.com/office/drawing/2014/main" id="{199B5FFE-38C3-A1A5-CEBD-BA455A138F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88" y="268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679" name="Line 39">
              <a:extLst>
                <a:ext uri="{FF2B5EF4-FFF2-40B4-BE49-F238E27FC236}">
                  <a16:creationId xmlns:a16="http://schemas.microsoft.com/office/drawing/2014/main" id="{A9554CEF-8A1A-5DE0-9505-C23D430B5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2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668" name="Text Box 41">
            <a:extLst>
              <a:ext uri="{FF2B5EF4-FFF2-40B4-BE49-F238E27FC236}">
                <a16:creationId xmlns:a16="http://schemas.microsoft.com/office/drawing/2014/main" id="{83762544-9605-DF5C-1312-C32209DCDA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5195888"/>
            <a:ext cx="4933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tx1"/>
                </a:solidFill>
              </a:rPr>
              <a:t>If miss, translate and replace one of the entries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8FBD752F-6002-0C6C-FE9F-C72440630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TLB Lookups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65A43C7-0F19-3417-75CC-CF9E969619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Typically</a:t>
            </a:r>
          </a:p>
          <a:p>
            <a:pPr lvl="1" eaLnBrk="1" hangingPunct="1"/>
            <a:r>
              <a:rPr lang="en-US" altLang="en-US"/>
              <a:t>TLBs are small and fully associative</a:t>
            </a:r>
          </a:p>
          <a:p>
            <a:pPr lvl="1" eaLnBrk="1" hangingPunct="1"/>
            <a:r>
              <a:rPr lang="en-US" altLang="en-US"/>
              <a:t>Hardware caches (L1/L2) use direct mapped or set-associative cache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D6285CD2-CD61-27F7-686D-CBEA8C36B2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Between TLB and HW Memory Caches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B26FCB5-C6F3-D174-A4F3-33300B9B10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can extend the principle of TLB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Virtually addressed cache:</a:t>
            </a:r>
            <a:r>
              <a:rPr lang="en-US" altLang="en-US"/>
              <a:t>  between the CPU and the translation tables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Physically addressed cache:</a:t>
            </a:r>
            <a:r>
              <a:rPr lang="en-US" altLang="en-US"/>
              <a:t>  between the translation tables and the main memory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31342DDB-A9C0-241D-C868-77CB68F52A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Relationship Between TLB and HW Memory Caches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60BC9074-68A6-71E6-FDD4-AFD4547CD27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921250"/>
            <a:ext cx="3962400" cy="641350"/>
            <a:chOff x="1872" y="2956"/>
            <a:chExt cx="2016" cy="404"/>
          </a:xfrm>
        </p:grpSpPr>
        <p:sp>
          <p:nvSpPr>
            <p:cNvPr id="76849" name="Line 7">
              <a:extLst>
                <a:ext uri="{FF2B5EF4-FFF2-40B4-BE49-F238E27FC236}">
                  <a16:creationId xmlns:a16="http://schemas.microsoft.com/office/drawing/2014/main" id="{49D296A2-CD77-78EF-1BAB-B91DF71A44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976"/>
              <a:ext cx="20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50" name="Text Box 8">
              <a:extLst>
                <a:ext uri="{FF2B5EF4-FFF2-40B4-BE49-F238E27FC236}">
                  <a16:creationId xmlns:a16="http://schemas.microsoft.com/office/drawing/2014/main" id="{4B6CDC98-7492-10C8-2981-2AFEFD8B70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43" y="2956"/>
              <a:ext cx="113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Data reads or writes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(untranslated)</a:t>
              </a:r>
            </a:p>
          </p:txBody>
        </p:sp>
      </p:grpSp>
      <p:sp>
        <p:nvSpPr>
          <p:cNvPr id="76804" name="Rectangle 26">
            <a:extLst>
              <a:ext uri="{FF2B5EF4-FFF2-40B4-BE49-F238E27FC236}">
                <a16:creationId xmlns:a16="http://schemas.microsoft.com/office/drawing/2014/main" id="{53215194-1771-C70C-B94D-41BC63D8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743200"/>
            <a:ext cx="2209800" cy="25146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chemeClr val="tx1"/>
              </a:solidFill>
            </a:endParaRPr>
          </a:p>
        </p:txBody>
      </p:sp>
      <p:grpSp>
        <p:nvGrpSpPr>
          <p:cNvPr id="76805" name="Group 28">
            <a:extLst>
              <a:ext uri="{FF2B5EF4-FFF2-40B4-BE49-F238E27FC236}">
                <a16:creationId xmlns:a16="http://schemas.microsoft.com/office/drawing/2014/main" id="{56D5EEE7-3C5C-2B63-9409-DE81915AF4E2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2743200"/>
            <a:ext cx="2667000" cy="2514600"/>
            <a:chOff x="3984" y="1728"/>
            <a:chExt cx="1680" cy="1584"/>
          </a:xfrm>
        </p:grpSpPr>
        <p:pic>
          <p:nvPicPr>
            <p:cNvPr id="76847" name="Picture 24" descr="memory">
              <a:extLst>
                <a:ext uri="{FF2B5EF4-FFF2-40B4-BE49-F238E27FC236}">
                  <a16:creationId xmlns:a16="http://schemas.microsoft.com/office/drawing/2014/main" id="{05E720A5-3C00-E04B-D292-0624EC1C6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32" y="2160"/>
              <a:ext cx="1560" cy="9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6848" name="Rectangle 27">
              <a:extLst>
                <a:ext uri="{FF2B5EF4-FFF2-40B4-BE49-F238E27FC236}">
                  <a16:creationId xmlns:a16="http://schemas.microsoft.com/office/drawing/2014/main" id="{1E78F1D4-7005-92AC-2641-42B86A9808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28"/>
              <a:ext cx="1680" cy="15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63">
            <a:extLst>
              <a:ext uri="{FF2B5EF4-FFF2-40B4-BE49-F238E27FC236}">
                <a16:creationId xmlns:a16="http://schemas.microsoft.com/office/drawing/2014/main" id="{903DB3E9-E59B-1A2E-A970-A0923DD378C5}"/>
              </a:ext>
            </a:extLst>
          </p:cNvPr>
          <p:cNvGrpSpPr>
            <a:grpSpLocks/>
          </p:cNvGrpSpPr>
          <p:nvPr/>
        </p:nvGrpSpPr>
        <p:grpSpPr bwMode="auto">
          <a:xfrm>
            <a:off x="2286000" y="2057400"/>
            <a:ext cx="1924050" cy="1447800"/>
            <a:chOff x="1440" y="1296"/>
            <a:chExt cx="1212" cy="912"/>
          </a:xfrm>
        </p:grpSpPr>
        <p:grpSp>
          <p:nvGrpSpPr>
            <p:cNvPr id="76840" name="Group 34">
              <a:extLst>
                <a:ext uri="{FF2B5EF4-FFF2-40B4-BE49-F238E27FC236}">
                  <a16:creationId xmlns:a16="http://schemas.microsoft.com/office/drawing/2014/main" id="{19C8007E-7F34-4772-DCFD-8B5335E4A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2" y="1728"/>
              <a:ext cx="768" cy="480"/>
              <a:chOff x="1872" y="1248"/>
              <a:chExt cx="768" cy="480"/>
            </a:xfrm>
          </p:grpSpPr>
          <p:sp>
            <p:nvSpPr>
              <p:cNvPr id="76843" name="Rectangle 30">
                <a:extLst>
                  <a:ext uri="{FF2B5EF4-FFF2-40B4-BE49-F238E27FC236}">
                    <a16:creationId xmlns:a16="http://schemas.microsoft.com/office/drawing/2014/main" id="{8E23044E-082D-DC78-66B9-597A6AB7A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VA</a:t>
                </a:r>
              </a:p>
            </p:txBody>
          </p:sp>
          <p:sp>
            <p:nvSpPr>
              <p:cNvPr id="76844" name="Rectangle 31">
                <a:extLst>
                  <a:ext uri="{FF2B5EF4-FFF2-40B4-BE49-F238E27FC236}">
                    <a16:creationId xmlns:a16="http://schemas.microsoft.com/office/drawing/2014/main" id="{DDB31B09-229E-CB4B-1FFB-12719C89BD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76845" name="Rectangle 32">
                <a:extLst>
                  <a:ext uri="{FF2B5EF4-FFF2-40B4-BE49-F238E27FC236}">
                    <a16:creationId xmlns:a16="http://schemas.microsoft.com/office/drawing/2014/main" id="{AA389E84-0391-B675-3709-5C09CDEAE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VA</a:t>
                </a:r>
              </a:p>
            </p:txBody>
          </p:sp>
          <p:sp>
            <p:nvSpPr>
              <p:cNvPr id="76846" name="Rectangle 33">
                <a:extLst>
                  <a:ext uri="{FF2B5EF4-FFF2-40B4-BE49-F238E27FC236}">
                    <a16:creationId xmlns:a16="http://schemas.microsoft.com/office/drawing/2014/main" id="{C7B59F5D-1364-0A36-FF46-F3849E19B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sp>
          <p:nvSpPr>
            <p:cNvPr id="76841" name="Text Box 35">
              <a:extLst>
                <a:ext uri="{FF2B5EF4-FFF2-40B4-BE49-F238E27FC236}">
                  <a16:creationId xmlns:a16="http://schemas.microsoft.com/office/drawing/2014/main" id="{69CAB002-63DE-E7FD-68DF-1B6B52603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1296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Virtually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addressed cache</a:t>
              </a:r>
            </a:p>
          </p:txBody>
        </p:sp>
        <p:sp>
          <p:nvSpPr>
            <p:cNvPr id="76842" name="Line 41">
              <a:extLst>
                <a:ext uri="{FF2B5EF4-FFF2-40B4-BE49-F238E27FC236}">
                  <a16:creationId xmlns:a16="http://schemas.microsoft.com/office/drawing/2014/main" id="{30EA48CD-7F66-07BD-1A63-4264867A45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182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64">
            <a:extLst>
              <a:ext uri="{FF2B5EF4-FFF2-40B4-BE49-F238E27FC236}">
                <a16:creationId xmlns:a16="http://schemas.microsoft.com/office/drawing/2014/main" id="{814FDE7A-AB22-4CBC-6807-82F37C8411EA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2743200"/>
            <a:ext cx="838200" cy="381000"/>
            <a:chOff x="2400" y="1728"/>
            <a:chExt cx="528" cy="240"/>
          </a:xfrm>
        </p:grpSpPr>
        <p:sp>
          <p:nvSpPr>
            <p:cNvPr id="76838" name="Rectangle 10">
              <a:extLst>
                <a:ext uri="{FF2B5EF4-FFF2-40B4-BE49-F238E27FC236}">
                  <a16:creationId xmlns:a16="http://schemas.microsoft.com/office/drawing/2014/main" id="{31BF8EC7-72BE-DFEF-BFAA-37A2E4BC6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728"/>
              <a:ext cx="384" cy="24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TLB</a:t>
              </a:r>
            </a:p>
          </p:txBody>
        </p:sp>
        <p:sp>
          <p:nvSpPr>
            <p:cNvPr id="76839" name="Line 42">
              <a:extLst>
                <a:ext uri="{FF2B5EF4-FFF2-40B4-BE49-F238E27FC236}">
                  <a16:creationId xmlns:a16="http://schemas.microsoft.com/office/drawing/2014/main" id="{362928E2-C7C4-67CE-8BDA-91334C63C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24"/>
              <a:ext cx="14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124" name="Line 44">
            <a:extLst>
              <a:ext uri="{FF2B5EF4-FFF2-40B4-BE49-F238E27FC236}">
                <a16:creationId xmlns:a16="http://schemas.microsoft.com/office/drawing/2014/main" id="{E47053CA-05F1-D003-590D-A7DE8242A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95600"/>
            <a:ext cx="2286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8" name="Group 48">
            <a:extLst>
              <a:ext uri="{FF2B5EF4-FFF2-40B4-BE49-F238E27FC236}">
                <a16:creationId xmlns:a16="http://schemas.microsoft.com/office/drawing/2014/main" id="{3FB31F9E-8DC1-BC37-99D8-00FC0DF73B3F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3505200"/>
            <a:ext cx="1143000" cy="152400"/>
            <a:chOff x="1488" y="2208"/>
            <a:chExt cx="720" cy="96"/>
          </a:xfrm>
        </p:grpSpPr>
        <p:sp>
          <p:nvSpPr>
            <p:cNvPr id="76836" name="Line 46">
              <a:extLst>
                <a:ext uri="{FF2B5EF4-FFF2-40B4-BE49-F238E27FC236}">
                  <a16:creationId xmlns:a16="http://schemas.microsoft.com/office/drawing/2014/main" id="{A66A3C20-FEF7-D766-6A2E-E7806E468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208"/>
              <a:ext cx="0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37" name="Line 47">
              <a:extLst>
                <a:ext uri="{FF2B5EF4-FFF2-40B4-BE49-F238E27FC236}">
                  <a16:creationId xmlns:a16="http://schemas.microsoft.com/office/drawing/2014/main" id="{50C09429-2079-7696-F97F-51AA56E3D4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304"/>
              <a:ext cx="72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Group 66">
            <a:extLst>
              <a:ext uri="{FF2B5EF4-FFF2-40B4-BE49-F238E27FC236}">
                <a16:creationId xmlns:a16="http://schemas.microsoft.com/office/drawing/2014/main" id="{19ACC1B9-2319-2889-C58D-59AD0828C40B}"/>
              </a:ext>
            </a:extLst>
          </p:cNvPr>
          <p:cNvGrpSpPr>
            <a:grpSpLocks/>
          </p:cNvGrpSpPr>
          <p:nvPr/>
        </p:nvGrpSpPr>
        <p:grpSpPr bwMode="auto">
          <a:xfrm>
            <a:off x="4552950" y="2057400"/>
            <a:ext cx="1924050" cy="2590800"/>
            <a:chOff x="2868" y="1296"/>
            <a:chExt cx="1212" cy="1632"/>
          </a:xfrm>
        </p:grpSpPr>
        <p:grpSp>
          <p:nvGrpSpPr>
            <p:cNvPr id="76819" name="Group 36">
              <a:extLst>
                <a:ext uri="{FF2B5EF4-FFF2-40B4-BE49-F238E27FC236}">
                  <a16:creationId xmlns:a16="http://schemas.microsoft.com/office/drawing/2014/main" id="{4CC2A21E-0299-09DC-C151-8E3529853E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728"/>
              <a:ext cx="768" cy="480"/>
              <a:chOff x="1872" y="1248"/>
              <a:chExt cx="768" cy="480"/>
            </a:xfrm>
          </p:grpSpPr>
          <p:sp>
            <p:nvSpPr>
              <p:cNvPr id="76832" name="Rectangle 37">
                <a:extLst>
                  <a:ext uri="{FF2B5EF4-FFF2-40B4-BE49-F238E27FC236}">
                    <a16:creationId xmlns:a16="http://schemas.microsoft.com/office/drawing/2014/main" id="{1534C5DC-80F4-810E-A331-1786DDB65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33" name="Rectangle 38">
                <a:extLst>
                  <a:ext uri="{FF2B5EF4-FFF2-40B4-BE49-F238E27FC236}">
                    <a16:creationId xmlns:a16="http://schemas.microsoft.com/office/drawing/2014/main" id="{0DE12767-3548-C089-E382-083A3E9C4B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76834" name="Rectangle 39">
                <a:extLst>
                  <a:ext uri="{FF2B5EF4-FFF2-40B4-BE49-F238E27FC236}">
                    <a16:creationId xmlns:a16="http://schemas.microsoft.com/office/drawing/2014/main" id="{B5638F9A-2518-C4B2-311E-C005F1335E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35" name="Rectangle 40">
                <a:extLst>
                  <a:ext uri="{FF2B5EF4-FFF2-40B4-BE49-F238E27FC236}">
                    <a16:creationId xmlns:a16="http://schemas.microsoft.com/office/drawing/2014/main" id="{E7A86C09-7B49-5FC8-03E8-A0C1B16BDC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sp>
          <p:nvSpPr>
            <p:cNvPr id="76820" name="Line 43">
              <a:extLst>
                <a:ext uri="{FF2B5EF4-FFF2-40B4-BE49-F238E27FC236}">
                  <a16:creationId xmlns:a16="http://schemas.microsoft.com/office/drawing/2014/main" id="{C123FC55-E891-8EB9-DAFB-291053D46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24"/>
              <a:ext cx="144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21" name="Text Box 45">
              <a:extLst>
                <a:ext uri="{FF2B5EF4-FFF2-40B4-BE49-F238E27FC236}">
                  <a16:creationId xmlns:a16="http://schemas.microsoft.com/office/drawing/2014/main" id="{E6BE7620-A147-6F25-AE9B-955130DA3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1296"/>
              <a:ext cx="121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Physically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chemeClr val="tx1"/>
                  </a:solidFill>
                </a:rPr>
                <a:t>addressed cache</a:t>
              </a:r>
            </a:p>
          </p:txBody>
        </p:sp>
        <p:grpSp>
          <p:nvGrpSpPr>
            <p:cNvPr id="76822" name="Group 49">
              <a:extLst>
                <a:ext uri="{FF2B5EF4-FFF2-40B4-BE49-F238E27FC236}">
                  <a16:creationId xmlns:a16="http://schemas.microsoft.com/office/drawing/2014/main" id="{B8A91CFF-FCB4-BFF0-82EF-6A7AA299D8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208"/>
              <a:ext cx="768" cy="480"/>
              <a:chOff x="1872" y="1248"/>
              <a:chExt cx="768" cy="480"/>
            </a:xfrm>
          </p:grpSpPr>
          <p:sp>
            <p:nvSpPr>
              <p:cNvPr id="76828" name="Rectangle 50">
                <a:extLst>
                  <a:ext uri="{FF2B5EF4-FFF2-40B4-BE49-F238E27FC236}">
                    <a16:creationId xmlns:a16="http://schemas.microsoft.com/office/drawing/2014/main" id="{78A644C1-5F13-709A-55A1-65534CA625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29" name="Rectangle 51">
                <a:extLst>
                  <a:ext uri="{FF2B5EF4-FFF2-40B4-BE49-F238E27FC236}">
                    <a16:creationId xmlns:a16="http://schemas.microsoft.com/office/drawing/2014/main" id="{3F9DAFDB-85C2-3C02-73EB-012C1D6514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76830" name="Rectangle 52">
                <a:extLst>
                  <a:ext uri="{FF2B5EF4-FFF2-40B4-BE49-F238E27FC236}">
                    <a16:creationId xmlns:a16="http://schemas.microsoft.com/office/drawing/2014/main" id="{F14FBF57-8E64-AF76-DAF3-132BDDF614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31" name="Rectangle 53">
                <a:extLst>
                  <a:ext uri="{FF2B5EF4-FFF2-40B4-BE49-F238E27FC236}">
                    <a16:creationId xmlns:a16="http://schemas.microsoft.com/office/drawing/2014/main" id="{67BD1931-E531-F2F6-797F-B6D6E48553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240"/>
              </a:xfrm>
              <a:prstGeom prst="rect">
                <a:avLst/>
              </a:prstGeom>
              <a:solidFill>
                <a:srgbClr val="CC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  <p:grpSp>
          <p:nvGrpSpPr>
            <p:cNvPr id="76823" name="Group 54">
              <a:extLst>
                <a:ext uri="{FF2B5EF4-FFF2-40B4-BE49-F238E27FC236}">
                  <a16:creationId xmlns:a16="http://schemas.microsoft.com/office/drawing/2014/main" id="{F77487EE-71AD-7C8A-E4A0-C1E6FA8C50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2448"/>
              <a:ext cx="768" cy="480"/>
              <a:chOff x="1872" y="1248"/>
              <a:chExt cx="768" cy="480"/>
            </a:xfrm>
          </p:grpSpPr>
          <p:sp>
            <p:nvSpPr>
              <p:cNvPr id="76824" name="Rectangle 55">
                <a:extLst>
                  <a:ext uri="{FF2B5EF4-FFF2-40B4-BE49-F238E27FC236}">
                    <a16:creationId xmlns:a16="http://schemas.microsoft.com/office/drawing/2014/main" id="{48BA4F09-88CF-05E9-D2E7-A17B0ACBF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24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25" name="Rectangle 56">
                <a:extLst>
                  <a:ext uri="{FF2B5EF4-FFF2-40B4-BE49-F238E27FC236}">
                    <a16:creationId xmlns:a16="http://schemas.microsoft.com/office/drawing/2014/main" id="{0D0CDBC4-D6FE-6C01-A346-2C1CED7296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24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  <p:sp>
            <p:nvSpPr>
              <p:cNvPr id="76826" name="Rectangle 57">
                <a:extLst>
                  <a:ext uri="{FF2B5EF4-FFF2-40B4-BE49-F238E27FC236}">
                    <a16:creationId xmlns:a16="http://schemas.microsoft.com/office/drawing/2014/main" id="{A1121D3C-13E9-88AE-DAB8-17DCAE4BFB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1488"/>
                <a:ext cx="384" cy="240"/>
              </a:xfrm>
              <a:prstGeom prst="rect">
                <a:avLst/>
              </a:prstGeom>
              <a:solidFill>
                <a:srgbClr val="FF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PA</a:t>
                </a:r>
              </a:p>
            </p:txBody>
          </p:sp>
          <p:sp>
            <p:nvSpPr>
              <p:cNvPr id="76827" name="Rectangle 58">
                <a:extLst>
                  <a:ext uri="{FF2B5EF4-FFF2-40B4-BE49-F238E27FC236}">
                    <a16:creationId xmlns:a16="http://schemas.microsoft.com/office/drawing/2014/main" id="{9D2C812A-F4EE-ACB0-43BD-210952BF2C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1488"/>
                <a:ext cx="384" cy="240"/>
              </a:xfrm>
              <a:prstGeom prst="rect">
                <a:avLst/>
              </a:prstGeom>
              <a:solidFill>
                <a:srgbClr val="CC99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1"/>
                  </a:buClr>
                  <a:buSzPct val="70000"/>
                  <a:buFont typeface="Wingdings" panose="05000000000000000000" pitchFamily="2" charset="2"/>
                  <a:buChar char="¢"/>
                  <a:defRPr sz="3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5000"/>
                  <a:buFont typeface="Wingdings" panose="05000000000000000000" pitchFamily="2" charset="2"/>
                  <a:buChar char="l"/>
                  <a:defRPr sz="28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Char char="•"/>
                  <a:defRPr sz="24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2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000000"/>
                    </a:solidFill>
                  </a:rPr>
                  <a:t>data</a:t>
                </a:r>
              </a:p>
            </p:txBody>
          </p:sp>
        </p:grpSp>
      </p:grpSp>
      <p:grpSp>
        <p:nvGrpSpPr>
          <p:cNvPr id="13" name="Group 67">
            <a:extLst>
              <a:ext uri="{FF2B5EF4-FFF2-40B4-BE49-F238E27FC236}">
                <a16:creationId xmlns:a16="http://schemas.microsoft.com/office/drawing/2014/main" id="{DC799784-F883-0E9D-4D8D-941F28EF313E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3124200"/>
            <a:ext cx="1524000" cy="1295400"/>
            <a:chOff x="2112" y="1968"/>
            <a:chExt cx="960" cy="816"/>
          </a:xfrm>
        </p:grpSpPr>
        <p:sp>
          <p:nvSpPr>
            <p:cNvPr id="76816" name="Rectangle 14">
              <a:extLst>
                <a:ext uri="{FF2B5EF4-FFF2-40B4-BE49-F238E27FC236}">
                  <a16:creationId xmlns:a16="http://schemas.microsoft.com/office/drawing/2014/main" id="{8D16A0A0-4B04-48FE-03CB-09F1F02B8A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00"/>
              <a:ext cx="816" cy="38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l"/>
                <a:defRPr sz="2800">
                  <a:solidFill>
                    <a:schemeClr val="tx2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Translation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tables</a:t>
              </a:r>
            </a:p>
          </p:txBody>
        </p:sp>
        <p:sp>
          <p:nvSpPr>
            <p:cNvPr id="76817" name="Line 15">
              <a:extLst>
                <a:ext uri="{FF2B5EF4-FFF2-40B4-BE49-F238E27FC236}">
                  <a16:creationId xmlns:a16="http://schemas.microsoft.com/office/drawing/2014/main" id="{176CBAF2-597F-2755-F669-125CBD1485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968"/>
              <a:ext cx="0" cy="43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8" name="Line 59">
              <a:extLst>
                <a:ext uri="{FF2B5EF4-FFF2-40B4-BE49-F238E27FC236}">
                  <a16:creationId xmlns:a16="http://schemas.microsoft.com/office/drawing/2014/main" id="{F9815B4C-1B6C-5C4B-775C-202F43186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92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4" name="Group 62">
            <a:extLst>
              <a:ext uri="{FF2B5EF4-FFF2-40B4-BE49-F238E27FC236}">
                <a16:creationId xmlns:a16="http://schemas.microsoft.com/office/drawing/2014/main" id="{A8C6CD06-5DE3-E444-DF93-A35F1BCA4D99}"/>
              </a:ext>
            </a:extLst>
          </p:cNvPr>
          <p:cNvGrpSpPr>
            <a:grpSpLocks/>
          </p:cNvGrpSpPr>
          <p:nvPr/>
        </p:nvGrpSpPr>
        <p:grpSpPr bwMode="auto">
          <a:xfrm>
            <a:off x="2362200" y="4648200"/>
            <a:ext cx="3429000" cy="152400"/>
            <a:chOff x="1488" y="2928"/>
            <a:chExt cx="2160" cy="96"/>
          </a:xfrm>
        </p:grpSpPr>
        <p:sp>
          <p:nvSpPr>
            <p:cNvPr id="76814" name="Line 60">
              <a:extLst>
                <a:ext uri="{FF2B5EF4-FFF2-40B4-BE49-F238E27FC236}">
                  <a16:creationId xmlns:a16="http://schemas.microsoft.com/office/drawing/2014/main" id="{A116B664-7AD7-A27E-594C-AD4E64F95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28"/>
              <a:ext cx="0" cy="96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815" name="Line 61">
              <a:extLst>
                <a:ext uri="{FF2B5EF4-FFF2-40B4-BE49-F238E27FC236}">
                  <a16:creationId xmlns:a16="http://schemas.microsoft.com/office/drawing/2014/main" id="{F1840461-4258-515D-4EB5-0FB1FA5D3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3024"/>
              <a:ext cx="2160" cy="0"/>
            </a:xfrm>
            <a:prstGeom prst="line">
              <a:avLst/>
            </a:prstGeom>
            <a:noFill/>
            <a:ln w="28575">
              <a:solidFill>
                <a:srgbClr val="33CC33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76813" name="Picture 2">
            <a:extLst>
              <a:ext uri="{FF2B5EF4-FFF2-40B4-BE49-F238E27FC236}">
                <a16:creationId xmlns:a16="http://schemas.microsoft.com/office/drawing/2014/main" id="{D3CC4001-3289-C2C4-AE76-BB4125BB966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3" y="3035300"/>
            <a:ext cx="2084387" cy="208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13CF0B96-82E6-EBDC-F4C8-DC9A08431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Consistency between TLB and Page Tables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4A45667-4FE9-BA46-A51D-279FEE139A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Different processes have different page tables</a:t>
            </a:r>
          </a:p>
          <a:p>
            <a:pPr lvl="1" eaLnBrk="1" hangingPunct="1"/>
            <a:r>
              <a:rPr lang="en-US" altLang="en-US"/>
              <a:t>TLB entries are invalidated on context switches</a:t>
            </a:r>
          </a:p>
          <a:p>
            <a:pPr lvl="1" eaLnBrk="1" hangingPunct="1"/>
            <a:r>
              <a:rPr lang="en-US" altLang="en-US"/>
              <a:t>Alternatives:</a:t>
            </a:r>
          </a:p>
          <a:p>
            <a:pPr lvl="2" eaLnBrk="1" hangingPunct="1"/>
            <a:r>
              <a:rPr lang="en-US" altLang="en-US"/>
              <a:t>Tag TLB entries with process IDs</a:t>
            </a:r>
          </a:p>
          <a:p>
            <a:pPr lvl="2" eaLnBrk="1" hangingPunct="1"/>
            <a:r>
              <a:rPr lang="en-US" altLang="en-US"/>
              <a:t>Additional cost of hardware and comparisons per lookup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A65DF1F-95AB-95AE-1FEE-16EFA4026D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 in Memory Hierarchy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6C1AF50A-2282-DB48-CCA8-14750F12BD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Provides the illusion of TB storage</a:t>
            </a:r>
          </a:p>
          <a:p>
            <a:pPr lvl="1" eaLnBrk="1" hangingPunct="1"/>
            <a:r>
              <a:rPr lang="en-US" altLang="en-US"/>
              <a:t>With register access time</a:t>
            </a:r>
          </a:p>
        </p:txBody>
      </p:sp>
      <p:graphicFrame>
        <p:nvGraphicFramePr>
          <p:cNvPr id="12460" name="Group 172">
            <a:extLst>
              <a:ext uri="{FF2B5EF4-FFF2-40B4-BE49-F238E27FC236}">
                <a16:creationId xmlns:a16="http://schemas.microsoft.com/office/drawing/2014/main" id="{BBA879E7-D948-5748-7345-11595A2E0490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3581400"/>
          <a:ext cx="8077200" cy="2139950"/>
        </p:xfrm>
        <a:graphic>
          <a:graphicData uri="http://schemas.openxmlformats.org/drawingml/2006/table">
            <a:tbl>
              <a:tblPr/>
              <a:tblGrid>
                <a:gridCol w="2133600">
                  <a:extLst>
                    <a:ext uri="{9D8B030D-6E8A-4147-A177-3AD203B41FA5}">
                      <a16:colId xmlns:a16="http://schemas.microsoft.com/office/drawing/2014/main" val="39894584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329243139"/>
                    </a:ext>
                  </a:extLst>
                </a:gridCol>
                <a:gridCol w="1868488">
                  <a:extLst>
                    <a:ext uri="{9D8B030D-6E8A-4147-A177-3AD203B41FA5}">
                      <a16:colId xmlns:a16="http://schemas.microsoft.com/office/drawing/2014/main" val="430786351"/>
                    </a:ext>
                  </a:extLst>
                </a:gridCol>
                <a:gridCol w="1255712">
                  <a:extLst>
                    <a:ext uri="{9D8B030D-6E8A-4147-A177-3AD203B41FA5}">
                      <a16:colId xmlns:a16="http://schemas.microsoft.com/office/drawing/2014/main" val="2002867373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87524954"/>
                    </a:ext>
                  </a:extLst>
                </a:gridCol>
              </a:tblGrid>
              <a:tr h="334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Access Time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Size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Cost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467393"/>
                  </a:ext>
                </a:extLst>
              </a:tr>
              <a:tr h="334963">
                <a:tc rowSpan="3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Primary memory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Registers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 clock cycle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~500 bytes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On chip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536067"/>
                  </a:ext>
                </a:extLst>
              </a:tr>
              <a:tr h="3968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Cache (L1/L2)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1-2 clock cycles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10 MB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2701654"/>
                  </a:ext>
                </a:extLst>
              </a:tr>
              <a:tr h="3349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Main memory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1-4 clock cycles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64 GB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$3/GB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8179382"/>
                  </a:ext>
                </a:extLst>
              </a:tr>
              <a:tr h="33496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Secondary memory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SSD</a:t>
                      </a: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25-100 </a:t>
                      </a:r>
                      <a:r>
                        <a:rPr kumimoji="0" lang="el-GR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μ</a:t>
                      </a: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sec</a:t>
                      </a: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&lt; 2 TB</a:t>
                      </a: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$60/TB</a:t>
                      </a: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9551982"/>
                  </a:ext>
                </a:extLst>
              </a:tr>
              <a:tr h="4032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Disk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5-10 msec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&lt; 16 TB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1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2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$10/TB</a:t>
                      </a:r>
                      <a:endParaRPr kumimoji="0" lang="en-US" altLang="zh-CN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T="45690" marB="45690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1837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38650BCE-88F3-C5AA-63E7-C87B6B03D4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of TLB Entries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37AA6510-B9C4-403C-384A-4CC136933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Direct mapping</a:t>
            </a:r>
          </a:p>
          <a:p>
            <a:pPr lvl="1" eaLnBrk="1" hangingPunct="1"/>
            <a:r>
              <a:rPr lang="en-US" altLang="en-US"/>
              <a:t>Entry replaced whenever a VPN mismatches</a:t>
            </a:r>
          </a:p>
          <a:p>
            <a:pPr eaLnBrk="1" hangingPunct="1"/>
            <a:r>
              <a:rPr lang="en-US" altLang="en-US"/>
              <a:t>Associative caches</a:t>
            </a:r>
          </a:p>
          <a:p>
            <a:pPr lvl="1" eaLnBrk="1" hangingPunct="1"/>
            <a:r>
              <a:rPr lang="en-US" altLang="en-US"/>
              <a:t>Random replacement</a:t>
            </a:r>
          </a:p>
          <a:p>
            <a:pPr lvl="1" eaLnBrk="1" hangingPunct="1"/>
            <a:r>
              <a:rPr lang="en-US" altLang="en-US"/>
              <a:t>LRU (least recently used)</a:t>
            </a:r>
          </a:p>
          <a:p>
            <a:pPr lvl="1" eaLnBrk="1" hangingPunct="1"/>
            <a:r>
              <a:rPr lang="en-US" altLang="en-US"/>
              <a:t>MRU (most recently used)</a:t>
            </a:r>
          </a:p>
          <a:p>
            <a:pPr lvl="1" eaLnBrk="1" hangingPunct="1"/>
            <a:r>
              <a:rPr lang="en-US" altLang="en-US"/>
              <a:t>Depending on reference patterns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>
            <a:extLst>
              <a:ext uri="{FF2B5EF4-FFF2-40B4-BE49-F238E27FC236}">
                <a16:creationId xmlns:a16="http://schemas.microsoft.com/office/drawing/2014/main" id="{D60146EA-3713-1ABB-2078-8B859E346F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Replacement of TLB Entries</a:t>
            </a:r>
          </a:p>
        </p:txBody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0C5496BF-B1EA-7622-0D04-DB0CCE2C96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Hardware-level</a:t>
            </a:r>
          </a:p>
          <a:p>
            <a:pPr lvl="1" eaLnBrk="1" hangingPunct="1"/>
            <a:r>
              <a:rPr lang="en-US" altLang="en-US"/>
              <a:t>TLB replacement is mostly random</a:t>
            </a:r>
          </a:p>
          <a:p>
            <a:pPr lvl="2" eaLnBrk="1" hangingPunct="1"/>
            <a:r>
              <a:rPr lang="en-US" altLang="en-US"/>
              <a:t>Simple and fast</a:t>
            </a:r>
          </a:p>
          <a:p>
            <a:pPr eaLnBrk="1" hangingPunct="1"/>
            <a:r>
              <a:rPr lang="en-US" altLang="en-US"/>
              <a:t>Software-level</a:t>
            </a:r>
          </a:p>
          <a:p>
            <a:pPr lvl="1" eaLnBrk="1" hangingPunct="1"/>
            <a:r>
              <a:rPr lang="en-US" altLang="en-US"/>
              <a:t>Memory page replacements are more sophisticated</a:t>
            </a:r>
          </a:p>
          <a:p>
            <a:pPr lvl="1" eaLnBrk="1" hangingPunct="1"/>
            <a:r>
              <a:rPr lang="en-US" altLang="en-US"/>
              <a:t>CPU cycles vs. cache hit rate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>
            <a:extLst>
              <a:ext uri="{FF2B5EF4-FFF2-40B4-BE49-F238E27FC236}">
                <a16:creationId xmlns:a16="http://schemas.microsoft.com/office/drawing/2014/main" id="{BE8FE3A5-8FDE-1936-27B3-613354226C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Ways to Commit Data Changes</a:t>
            </a:r>
          </a:p>
        </p:txBody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D60EECF6-9844-3517-84CD-2DDE3F495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Write-through:</a:t>
            </a:r>
            <a:r>
              <a:rPr lang="en-US" altLang="en-US"/>
              <a:t>  Immediately writes updated data from the cache back to memory as soon as the cache is modified.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Ensures data in cache and memory is always consistent.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Typically used for critical data where immediate consistency is important.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F9DBAA97-EF0A-7E48-5BA3-BFCE5D8C68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Ways to Commit Data Changes</a:t>
            </a:r>
          </a:p>
        </p:txBody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02741558-E3E0-9DD4-0158-FC8A1C379C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b="1" i="1">
                <a:solidFill>
                  <a:srgbClr val="9900FF"/>
                </a:solidFill>
              </a:rPr>
              <a:t>Write-</a:t>
            </a:r>
            <a:r>
              <a:rPr lang="en-US" altLang="zh-CN" b="1" i="1">
                <a:solidFill>
                  <a:srgbClr val="9900FF"/>
                </a:solidFill>
                <a:ea typeface="宋体" panose="02010600030101010101" pitchFamily="2" charset="-122"/>
              </a:rPr>
              <a:t>back</a:t>
            </a:r>
            <a:r>
              <a:rPr lang="en-US" altLang="en-US" b="1" i="1">
                <a:solidFill>
                  <a:srgbClr val="9900FF"/>
                </a:solidFill>
              </a:rPr>
              <a:t>:</a:t>
            </a:r>
            <a:r>
              <a:rPr lang="en-US" altLang="en-US"/>
              <a:t>  Delays writing data from the cache to memory until the cache block is evicted or replaced.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Reduces the number of write operations to memory by combining multiple updates.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More efficient for frequent updates, but the data in memory may be out of sync until the write-back occurs.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4E42A326-5FD8-3CFD-8EBE-CDAE581C4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 in Memory Hierarchy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953C7748-3B7E-B4E9-4CEB-58E24573C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Exploits two hardware characteristics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Smaller memory provides faster access times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Large memory provides cheaper storage per byte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Puts frequently accessed data in small, fast, and expensive memory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Assumption:  non-random program access behaviors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E61C08DD-A630-2D57-B762-0AC59F1C3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Locality in Access Patterns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0A08479-60CA-79B7-6E3D-A63D2676C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Temporal locality:</a:t>
            </a:r>
            <a:r>
              <a:rPr lang="en-US" altLang="en-US"/>
              <a:t>  recently referenced locations are more likely to be referenced soon</a:t>
            </a:r>
          </a:p>
          <a:p>
            <a:pPr lvl="1" eaLnBrk="1" hangingPunct="1"/>
            <a:r>
              <a:rPr lang="en-US" altLang="en-US"/>
              <a:t>e.g., files</a:t>
            </a:r>
          </a:p>
          <a:p>
            <a:pPr eaLnBrk="1" hangingPunct="1"/>
            <a:r>
              <a:rPr lang="en-US" altLang="en-US" b="1" i="1">
                <a:solidFill>
                  <a:srgbClr val="9900FF"/>
                </a:solidFill>
              </a:rPr>
              <a:t>Spatial locality:</a:t>
            </a:r>
            <a:r>
              <a:rPr lang="en-US" altLang="en-US"/>
              <a:t>  referenced locations tend to be clustered</a:t>
            </a:r>
          </a:p>
          <a:p>
            <a:pPr lvl="1" eaLnBrk="1" hangingPunct="1"/>
            <a:r>
              <a:rPr lang="en-US" altLang="en-US"/>
              <a:t>e.g., listing all files under a directory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2D658E9B-225B-7E0A-F83B-CBC185108F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B42E017-C821-1640-14DE-6DE8DE540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Does not work well for programs with little localities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/>
              <a:t>e.g., scanning the entire disk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/>
              <a:t>Leaves behind cache content with no localities (</a:t>
            </a:r>
            <a:r>
              <a:rPr lang="en-US" altLang="en-US" b="1" i="1">
                <a:solidFill>
                  <a:srgbClr val="9900FF"/>
                </a:solidFill>
              </a:rPr>
              <a:t>cache pollution</a:t>
            </a:r>
            <a:r>
              <a:rPr lang="en-US" altLang="en-US"/>
              <a:t>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AD5B4485-95CC-D4A0-BA9A-962E7E6B6A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Generic Issues in Caching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D10AEF8-6D1F-E2C5-189B-CDFA63F153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Effective metrics</a:t>
            </a:r>
          </a:p>
          <a:p>
            <a:pPr lvl="1" eaLnBrk="1" hangingPunct="1">
              <a:defRPr/>
            </a:pPr>
            <a:r>
              <a:rPr lang="en-US" b="1" i="1" dirty="0">
                <a:solidFill>
                  <a:srgbClr val="9900FF"/>
                </a:solidFill>
              </a:rPr>
              <a:t>Cache hit:</a:t>
            </a:r>
            <a:r>
              <a:rPr lang="en-US" dirty="0"/>
              <a:t>  a lookup is resolved by the content stored in cache</a:t>
            </a:r>
          </a:p>
          <a:p>
            <a:pPr lvl="1" eaLnBrk="1" hangingPunct="1">
              <a:defRPr/>
            </a:pPr>
            <a:r>
              <a:rPr lang="en-US" b="1" i="1" dirty="0">
                <a:solidFill>
                  <a:srgbClr val="9900FF"/>
                </a:solidFill>
              </a:rPr>
              <a:t>Cache miss:</a:t>
            </a:r>
            <a:r>
              <a:rPr lang="en-US" dirty="0"/>
              <a:t>  a lookup is resolved elsewhere</a:t>
            </a:r>
          </a:p>
          <a:p>
            <a:pPr eaLnBrk="1" hangingPunct="1">
              <a:defRPr/>
            </a:pPr>
            <a:r>
              <a:rPr lang="en-US" dirty="0"/>
              <a:t>Effective access time</a:t>
            </a:r>
          </a:p>
          <a:p>
            <a:pPr marL="457200" lvl="1" indent="0" eaLnBrk="1" hangingPunct="1">
              <a:buFont typeface="Wingdings" panose="05000000000000000000" pitchFamily="2" charset="2"/>
              <a:buNone/>
              <a:defRPr/>
            </a:pPr>
            <a:r>
              <a:rPr lang="en-US" dirty="0"/>
              <a:t>= P(hit)*(</a:t>
            </a:r>
            <a:r>
              <a:rPr lang="en-US" dirty="0" err="1"/>
              <a:t>hit_cost</a:t>
            </a:r>
            <a:r>
              <a:rPr lang="en-US" dirty="0"/>
              <a:t>) + P(miss)*(</a:t>
            </a:r>
            <a:r>
              <a:rPr lang="en-US" dirty="0" err="1"/>
              <a:t>miss_cost</a:t>
            </a:r>
            <a:r>
              <a:rPr lang="en-US" dirty="0"/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D1EC95A1-450F-9A95-5801-5D7410F62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Effective Access Time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58AA723-DE1D-CAB0-1C93-4BBB839F61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Cache hit rate:  99%</a:t>
            </a:r>
          </a:p>
          <a:p>
            <a:pPr lvl="1" eaLnBrk="1" hangingPunct="1"/>
            <a:r>
              <a:rPr lang="en-US" altLang="en-US"/>
              <a:t>Cost of checking:  2 clock cycles</a:t>
            </a:r>
          </a:p>
          <a:p>
            <a:pPr eaLnBrk="1" hangingPunct="1"/>
            <a:r>
              <a:rPr lang="en-US" altLang="en-US"/>
              <a:t>Cache miss rate:  1%</a:t>
            </a:r>
          </a:p>
          <a:p>
            <a:pPr lvl="1" eaLnBrk="1" hangingPunct="1"/>
            <a:r>
              <a:rPr lang="en-US" altLang="en-US"/>
              <a:t>Cost of going elsewhere:  4 clock cycles</a:t>
            </a:r>
          </a:p>
          <a:p>
            <a:pPr eaLnBrk="1" hangingPunct="1"/>
            <a:r>
              <a:rPr lang="en-US" altLang="en-US"/>
              <a:t>Effective access time:</a:t>
            </a:r>
          </a:p>
          <a:p>
            <a:pPr lvl="1" eaLnBrk="1" hangingPunct="1"/>
            <a:r>
              <a:rPr lang="en-US" altLang="en-US"/>
              <a:t>99%*2 + 1%*(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 + 4) </a:t>
            </a:r>
          </a:p>
          <a:p>
            <a:pPr lvl="2" eaLnBrk="1" hangingPunct="1">
              <a:buFontTx/>
              <a:buNone/>
            </a:pPr>
            <a:r>
              <a:rPr lang="en-US" altLang="en-US"/>
              <a:t>= 1.98 + 0.06 = </a:t>
            </a:r>
            <a:r>
              <a:rPr lang="en-US" altLang="en-US" b="1">
                <a:solidFill>
                  <a:srgbClr val="33CC33"/>
                </a:solidFill>
              </a:rPr>
              <a:t>2.04 (clock cycles)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713</TotalTime>
  <Words>1797</Words>
  <Application>Microsoft Office PowerPoint</Application>
  <PresentationFormat>On-screen Show (4:3)</PresentationFormat>
  <Paragraphs>467</Paragraphs>
  <Slides>43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Wingdings</vt:lpstr>
      <vt:lpstr>Calibri</vt:lpstr>
      <vt:lpstr>Times New Roman</vt:lpstr>
      <vt:lpstr>Courier New</vt:lpstr>
      <vt:lpstr>Echo</vt:lpstr>
      <vt:lpstr>Caching and TLBs</vt:lpstr>
      <vt:lpstr>Memory Architecture</vt:lpstr>
      <vt:lpstr>Caching</vt:lpstr>
      <vt:lpstr>Caching in Memory Hierarchy</vt:lpstr>
      <vt:lpstr>Caching in Memory Hierarchy</vt:lpstr>
      <vt:lpstr>Locality in Access Patterns</vt:lpstr>
      <vt:lpstr>Caching</vt:lpstr>
      <vt:lpstr>Generic Issues in Caching</vt:lpstr>
      <vt:lpstr>Effective Access Time</vt:lpstr>
      <vt:lpstr>Another Example of Effective Access Time</vt:lpstr>
      <vt:lpstr>Another Example of Effective Access Time</vt:lpstr>
      <vt:lpstr>Another Example of Effective Access Time</vt:lpstr>
      <vt:lpstr>Another Example of Effective Access Time</vt:lpstr>
      <vt:lpstr>Another Example of Effective Access Time</vt:lpstr>
      <vt:lpstr>Another Example of Effective Access Time</vt:lpstr>
      <vt:lpstr>Another Example of Effective Access Time</vt:lpstr>
      <vt:lpstr>Another Example of Effective Access Time</vt:lpstr>
      <vt:lpstr>Reasons for Cache Misses</vt:lpstr>
      <vt:lpstr>Reasons for Cache Misses</vt:lpstr>
      <vt:lpstr>C-3P0?</vt:lpstr>
      <vt:lpstr>Design Issues of Caching</vt:lpstr>
      <vt:lpstr>Caching Applied to Address Translation</vt:lpstr>
      <vt:lpstr>Caching Applied to Address Translation</vt:lpstr>
      <vt:lpstr>Example of the TLB Content</vt:lpstr>
      <vt:lpstr>TLB Lookups</vt:lpstr>
      <vt:lpstr>Direct Mapping</vt:lpstr>
      <vt:lpstr>Direct Mapping</vt:lpstr>
      <vt:lpstr>TLB Lookups</vt:lpstr>
      <vt:lpstr>Two-Way Associative Cache</vt:lpstr>
      <vt:lpstr>Two-Way Associative Cache</vt:lpstr>
      <vt:lpstr>Two-Way Associative Cache</vt:lpstr>
      <vt:lpstr>TLB Lookups</vt:lpstr>
      <vt:lpstr>Fully Associative Cache</vt:lpstr>
      <vt:lpstr>Fully Associative Cache</vt:lpstr>
      <vt:lpstr>Fully Associative Cache</vt:lpstr>
      <vt:lpstr>TLB Lookups</vt:lpstr>
      <vt:lpstr>Relationship Between TLB and HW Memory Caches</vt:lpstr>
      <vt:lpstr>Relationship Between TLB and HW Memory Caches</vt:lpstr>
      <vt:lpstr>Consistency between TLB and Page Tables</vt:lpstr>
      <vt:lpstr>Replacement of TLB Entries</vt:lpstr>
      <vt:lpstr>Replacement of TLB Entries</vt:lpstr>
      <vt:lpstr>Two Ways to Commit Data Changes</vt:lpstr>
      <vt:lpstr>Two Ways to Commit Data Changes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Wang</dc:creator>
  <cp:lastModifiedBy>Xin Liu</cp:lastModifiedBy>
  <cp:revision>104</cp:revision>
  <dcterms:created xsi:type="dcterms:W3CDTF">1601-01-01T00:00:00Z</dcterms:created>
  <dcterms:modified xsi:type="dcterms:W3CDTF">2024-10-14T15:21:43Z</dcterms:modified>
</cp:coreProperties>
</file>