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sldIdLst>
    <p:sldId id="256" r:id="rId2"/>
    <p:sldId id="270" r:id="rId3"/>
    <p:sldId id="271" r:id="rId4"/>
    <p:sldId id="275" r:id="rId5"/>
    <p:sldId id="273" r:id="rId6"/>
    <p:sldId id="276" r:id="rId7"/>
    <p:sldId id="277" r:id="rId8"/>
    <p:sldId id="278" r:id="rId9"/>
    <p:sldId id="279" r:id="rId10"/>
    <p:sldId id="274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8" r:id="rId25"/>
    <p:sldId id="294" r:id="rId26"/>
    <p:sldId id="299" r:id="rId27"/>
    <p:sldId id="295" r:id="rId28"/>
    <p:sldId id="300" r:id="rId29"/>
    <p:sldId id="296" r:id="rId30"/>
    <p:sldId id="301" r:id="rId31"/>
    <p:sldId id="302" r:id="rId32"/>
    <p:sldId id="303" r:id="rId33"/>
    <p:sldId id="315" r:id="rId34"/>
    <p:sldId id="316" r:id="rId35"/>
    <p:sldId id="317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CC99"/>
    <a:srgbClr val="FFCCFF"/>
    <a:srgbClr val="CCFFCC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95" autoAdjust="0"/>
  </p:normalViewPr>
  <p:slideViewPr>
    <p:cSldViewPr>
      <p:cViewPr varScale="1">
        <p:scale>
          <a:sx n="89" d="100"/>
          <a:sy n="89" d="100"/>
        </p:scale>
        <p:origin x="2292" y="96"/>
      </p:cViewPr>
      <p:guideLst>
        <p:guide orient="horz" pos="321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9255E14-1104-E486-417C-6A5B5D0F8D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00787C1-109F-1284-4737-7D8BE7BE49F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30E918-9AE0-C783-0BD4-F09EE19671E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4F84962F-57F1-6CA6-AF4A-0A62DFB2F7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CD6E7B69-0D26-EAC6-7090-0C388912CF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E17CE6DA-0383-8A55-41D4-CDD41EF55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5366A2-76D4-4B4B-A962-51B2849569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CADDB10-9038-71E1-D79C-99E8D5159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835E9D-6FB2-4460-9ED2-D312487817BD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28E934D-1A8B-A02C-A3BD-0971FC8E10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0D50B60-BD8F-FD0F-5B94-DF59A3894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9192F9A-4156-8570-72BB-84AE3AB24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6E83FB-F4F7-4680-92D5-814AB69DE660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346260C-7F45-402A-EA1D-7E9153C9D7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876A23A4-0B9A-559E-24BA-BE3432D5C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BA9C4F8-6A4A-4716-8769-909A37667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A680C0-874D-4E43-8CD6-5CED86E2A8A3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DFA32E4-4AB2-8872-7C34-1CD91F00A5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98752B2-EE16-C801-959D-1B5943E9D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D25CEB8-3F3A-214D-E292-75B816BFC5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8C4AD6-35F6-4695-8028-3940FAC8E1B5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9F90C34-728F-70A9-7394-92E93612F0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94107AA-B49F-28B1-1577-25EF0E09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5930346-EBE6-E58E-E595-7FAB3A8F4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0D4D8-1A12-486E-BDB5-96077812F8D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BFBD7E2-7B0E-4D1B-1DB5-5E25AAC9DF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DA0EFB1-2FAA-3296-D451-87AD11E2E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8DBEC85-38A8-8121-829B-95CD3C742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76E184-414A-4D98-BF80-3A7BE04E446D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21982B8-DE2F-DA06-F1A5-E2353C9B09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3B2F149-A064-5643-7799-3D8BA83B9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D0B7AA4-345A-D619-4ADC-0D919446B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5E71AD-0766-49F9-B0C7-B59FDE86D917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9F136FB-54FE-C1BF-F0C7-2A48768F5C5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552B792-2F16-8D62-F19D-A7499BD1C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499D5A5-31FC-A19D-78F2-4CEEF4362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D222C-6D7C-433A-B3E1-4A9FE1EDFCF5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DD9AB80-5303-3E72-B469-52949E8C66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4140631-486B-8ED0-F84D-E3C503EBE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9FABF8FF-95CB-D94A-FD2C-A817C92A0B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F1EDEE-BDE4-4842-BE19-025667369C6A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2F3E322-D434-BF01-4501-F7FC203C0E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D110515-9B18-ADDC-5817-FEF644B57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CC79D3C-CCD7-AF20-4835-7D964580F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C69B80-C39D-40C2-A3FB-D7136C507B74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0F726524-40C3-CFF0-D5D9-B32FEF55B2E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7766D72-ACB8-9186-DC9B-40E0E7C5C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169D575-7A5A-E03A-F1D6-C1BD74CBA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ACA4AD-FB87-4DE3-8FB3-F8545047E749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565D79D-9F11-9DCB-E668-8062DB0626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226C47C-3BA0-3323-804D-469E9750B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6EF7B7D-8BF6-037E-327E-74F045062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A85377-1F51-46D0-8082-6FB28A4C896C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98ED2B1-6C06-CD28-B96A-949AED1C9E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B7CF8E5-CF47-00F9-9352-1F05CFD7C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4FD4810-A49A-E457-197D-987DCF9B5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9614BD-AFE6-4C8A-A7B6-31379B1F4718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03D56AD-B970-1E75-6A11-366B09BAD0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B742619-9FD4-DF9D-E418-E4369BACA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39E675C8-21AE-665C-045E-A706426AC1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90F5B1-233E-4A43-8C8F-BCB6F56E0BE0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8088361-CDC8-68DA-AE4A-E86B35D0E8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93158BB-3381-02CE-58EC-3A9ED05A0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9D0D4FC-61A8-764C-EBEE-C0984F099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0408BF-2C80-477E-8ABC-0EF059D97A0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12D808C-DC2C-B9B2-3A71-3EED6F9311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1C9268F-A903-EB9F-4F55-737014406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994C419-C874-BF92-6530-E0B807B4E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CB8CB1-0AF6-4B29-8F57-EFA6C75B40A4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74C25E6-3D0D-FB64-9E73-C1BD8ADC87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65DB22F-2207-BB4E-253C-4B5A68ACD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433E74E-5768-9C16-4993-F018B40ED4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8CDE31-EDE9-4352-AAFE-465AC55CA814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23B0C86-4F69-4E11-144A-DB95495B66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CA2BE71-3ED3-0E95-8FF9-0F1035589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5912194-406C-387F-CC01-E9AB7D373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929063-F647-4F7D-87A8-2D42C8AFAD04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3A36E76-6ECE-2366-F1C3-D6620C453D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57B3FA5-B985-89BC-0358-9B0994628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8846721-9043-ED24-0DA1-B55F398DAA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AE0E8E-109C-4DE5-AE9B-FB8ABF3DBE8F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5EB5ACF-EF0C-5B58-AC17-82ED95ED0E6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235E913-0EEA-1865-5D0D-116EF8EFE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42782E4-9664-2550-51EA-AF51AF5D85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DEC115-91FD-4187-A1C0-B857BF9C3D33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2E3D593-2FDE-7488-7E8A-6BCE0EDAAA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85908A2-A09E-E0D8-B83A-0A8A464E3B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898FFC5-B38D-0AF7-2F84-0FBD960EA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2CDAAD-09B9-4C12-8182-2BDD699DB8D2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618E9A5-317A-F478-1F61-CCF13A2B157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E2E055E-2D7B-0C26-8AD7-C0EC92AC8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126549E-5E72-1355-4BF1-759B13962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CB354D-AA9D-4E38-ADEA-4CA816D5E6FB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2DA92D9-85B0-D274-88F0-6731F2AA24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CC8C263-1BF8-78C1-2F55-98ED975C9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4953E25-FA70-FBF0-04C0-12D426C517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AE870E9-99F6-4D33-ACD5-805AEAA6153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F03688B-AF63-76D1-DD18-456EA62B88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E8037B0-4678-28F5-1C07-8A13480A3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32535DE-F550-C334-9380-6484C09223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3C2E38-F413-4362-ABA4-69D9EA778381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9929456-95DC-311F-510E-1DE553B2ABB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CCEAE3F-27E5-09E6-A812-623843CD5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785A00D-AC0B-F9EE-D37D-2E016711A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5BAC5E-27D3-4766-945A-805D049F0C9F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957CD696-C12F-1701-52A2-EDCE4BE601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7925" y="701675"/>
            <a:ext cx="4627563" cy="3470275"/>
          </a:xfrm>
          <a:ln w="12700" cap="flat">
            <a:solidFill>
              <a:schemeClr val="tx1"/>
            </a:solidFill>
          </a:ln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9FA63522-4F56-1846-5D23-362C19B05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5" tIns="47627" rIns="93665" bIns="47627"/>
          <a:lstStyle/>
          <a:p>
            <a:pPr defTabSz="949325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FA22B35-E32A-13AF-79F5-271BEE4111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7F5210-B5BE-4B1F-8C82-BAB0781286C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EF34077-C006-58F9-F2B4-6F36B1FBCE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7925" y="701675"/>
            <a:ext cx="4627563" cy="3470275"/>
          </a:xfrm>
          <a:ln w="12700" cap="flat">
            <a:solidFill>
              <a:schemeClr val="tx1"/>
            </a:solidFill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3DC13C4-9311-DBC5-5353-476EDFB9F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5" tIns="47627" rIns="93665" bIns="47627"/>
          <a:lstStyle/>
          <a:p>
            <a:pPr defTabSz="949325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FA32A7D4-5A46-6067-6705-F98ACA3CD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2BBBC735-8FF7-A8C9-E25F-F541A448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2018 Samsung datasheet</a:t>
            </a:r>
          </a:p>
          <a:p>
            <a:r>
              <a:rPr lang="en-US" altLang="en-US"/>
              <a:t>2021 Amazon price</a:t>
            </a:r>
          </a:p>
          <a:p>
            <a:endParaRPr lang="en-US" altLang="en-US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DCC3843C-8549-D123-3196-955D56E7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7568EC-5014-48DF-86AC-E945E081368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BF0CF32-F90C-C286-AB29-3817DF297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19CBE9-7C0C-47F0-98CB-5F82A5F520F9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BA3E7A9-E8B4-A1EB-1967-65DD8B15CAD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77925" y="701675"/>
            <a:ext cx="4627563" cy="3470275"/>
          </a:xfrm>
          <a:ln w="12700" cap="flat">
            <a:solidFill>
              <a:schemeClr val="tx1"/>
            </a:solidFill>
          </a:ln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C2C3CA8-1027-3941-D26C-9EA7D264A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212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665" tIns="47627" rIns="93665" bIns="47627"/>
          <a:lstStyle/>
          <a:p>
            <a:pPr defTabSz="949325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F2AB3508-52C8-6FB0-A874-EE55F76E2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4020E0FB-9CBA-FAE2-B074-C719E3D8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F3B1F003-F564-3FAB-0E7E-AE2B9B8A8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3506B6-DE66-405C-B7FC-9098F659DFA2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13F0A2A-599A-4B5F-1DBA-14FA6A4CF3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F90977-B63A-44A1-81CE-4D291C5B606B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16056C1-8E10-94DA-9CFE-DA98C1C640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B7E10B1-5C31-4473-EFFE-CF5352A93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5202E5C-B156-3F24-FB87-B3ED3FBB3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D0446E-A398-4EAF-AA41-03AA2C862632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C6DD97A-53B3-F7B3-1F88-9A1389E797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4B81BF7-7130-D434-4210-B69507701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5B80F7C-FE04-C85F-C4F4-8056369D5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D2E300-8624-4C25-8AAB-4CE083A5184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59BA86A-6E13-68AC-7691-B792598CD1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0BDB181-3843-66F9-4FDF-7B65E56EC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B46877D-A8CC-4699-FEA6-FE12974C39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42E0D6-8386-408A-BBA3-35750EDF48D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0B00074-5069-7BFC-32D0-84B3E51174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E935770-EFBA-F80A-20BB-A76F2C377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7EB00DA-3DA1-04EF-CBE7-65CADB8BF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07BA34-FEA5-4D2E-8183-EC84F2C8AAAE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25313B6-98D4-9DF5-1D6E-FF91BE1C05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C20887D-1F14-01F6-3EC5-DCE182649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80E056C-C8B4-DDAC-2EA6-6F02FFEB0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241755-7D58-4FBF-9909-3E8DFCD052F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0B3D988-4FAA-2539-71A6-262C4A2DE5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43D79BDD-E6F1-E78D-AE16-2503EA81B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61D3A53-4416-749B-011B-DE77B17AC5EC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103C0699-8C58-9F68-408A-B7300049498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0D18B4F0-6C27-2451-478E-0ECDEE5DE37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D6A95F3-4DFA-FF68-B354-F85AB034E6B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182D6DAC-C021-D71C-3D01-B1FD2B8DC6B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7A90EA25-9452-9C3A-FB57-86633D82FB6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1D5D7C7-3A99-1FD4-3DB5-1EDAE6CD15C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1D4F7B5-399B-C7DB-2E22-6DB765B28B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078E698-5C52-D2D9-B51E-EA78F8386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29E2743-091C-E27A-B5A8-9A9A2C17E5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63BC02-24FD-494D-8457-5C7F523D72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9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DBB31A7-3C8A-C0D3-4256-83BD013E98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B6806B9-7079-AA6A-AA25-77FD5CF90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35A94FC-BD73-0D7A-85D5-8DC129AB61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9BC1E-EC95-46F2-BBD6-63D5A97A8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60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5352DCA-C805-E567-0667-09CD2AAA1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741E2A4-8185-94EE-2018-14A8468B1E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C71EFD6-0CD3-0490-F71C-256191938B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D7327-1DE3-41F4-947C-C9267B177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976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0" y="190500"/>
            <a:ext cx="7010400" cy="5829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BA420F9-3493-4F34-C3DD-B868CEFAC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B13D6B2-E9EB-F753-2240-157B7F440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F073E4F-6865-6FE5-67E6-1CE4C1E7A8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56A6B-7BA4-499B-A518-2798D971A2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85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F2F0072-A2BA-91D8-9E5A-446F17CDCE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FC937D3-72FF-6F90-042F-F76005992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C81CBAF-E8A6-7FC4-1CD9-9E978A0D7C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2A6CC-CC39-43CF-AAF3-85CA14E844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841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F1CA5DB-419F-1980-D87E-0560628BD1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BDD84EC-FC3F-337D-37EB-E50627271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C8B4F3E-B446-11BD-71B6-0AC8AFDFB7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2B33-F585-446D-9B67-C4BA780926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11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86890F1-D215-5342-4A87-B44BAB4F2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7247580-DA06-7443-8C41-BCA5BA14B8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DD233F7-E20A-F043-D142-970C2DB91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A04A1-102F-4A82-902E-E065A53243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3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0D10F5D-34F3-6DD8-202C-DC181840B9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0C40169-FD3D-9159-FE05-500B6253E5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6A6F507-409A-8A2A-E54F-EDE89BB7C8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C0F08-A1B3-4E2F-8DEA-2B0FED729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5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4F23111-DB27-83E4-69E1-D19055867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7BFCBE0-7667-5564-A17A-D720025B2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1B79160-A7BB-122C-55A2-CBF2C700D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3346E-071B-44AA-86D1-28768C2860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5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A2ECD89-57E8-AE4F-A63E-5DFD1A3C7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BCDF63B-89AF-5DF4-0160-C69D31286C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FA0F258-EF2B-E995-1480-EA1020F85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F80FC-A004-4489-8243-7D34CC18B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209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22C06ED-6CA1-530F-FB05-1770AAE7F5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EF65BA5-1C59-F29F-AB62-0E71205C3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5024EB2-AD09-100A-9E0F-DF6BA38E43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14D73-86AC-43C0-BC6D-5EE1294537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33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F50D112-E564-6C0E-F677-F147682D2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DD0837B-D3CB-8679-8755-EB35966BCA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A164C14-0BB5-2C9A-0B9B-BFD0A10D6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D9B40-0120-4B10-A4EC-D8261A9BB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77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4B28710-EBAA-2461-CEB4-486D125269E7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2F72ED8E-AB33-AAD5-2868-C2D1200BA86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C82025CA-C7E1-AAB5-AE5D-A45FA9D3D5A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1ADE2D48-AF80-7B15-8ABC-AAB40F91C32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045E326C-530F-78EF-061D-8CE6F2AA8AB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30AF6D46-6462-54CC-44EF-660109169F3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434692FA-9EDC-CC7D-73AC-7150350A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158408AF-DECB-385F-F2AA-5024A4ECFA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96E89A6D-785B-9618-C409-8A2852DDF0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67C1A47F-6C67-ADC7-1A48-5B13C4C55E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F04B6941-858D-4337-A0CC-6199765E3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30C4F5B0-671C-972A-4381-E625D50FD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28A237D-A885-EF13-F00F-7C689A3228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</a:t>
            </a:r>
            <a:r>
              <a:rPr lang="en-US" altLang="zh-CN">
                <a:ea typeface="宋体" panose="02010600030101010101" pitchFamily="2" charset="-122"/>
              </a:rPr>
              <a:t>torage Device</a:t>
            </a: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149D5FF-35CE-2A3A-6F09-C8AAA0F792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Xin Liu</a:t>
            </a:r>
          </a:p>
          <a:p>
            <a:pPr eaLnBrk="1" hangingPunct="1"/>
            <a:r>
              <a:rPr lang="en-US" altLang="en-US"/>
              <a:t>Operating Systems</a:t>
            </a:r>
          </a:p>
          <a:p>
            <a:pPr eaLnBrk="1" hangingPunct="1"/>
            <a:r>
              <a:rPr lang="en-US" altLang="en-US"/>
              <a:t>COP 4610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40E5821-B86E-0CAF-18FA-3583D4AA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 Disk Trivia…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E562A28-D991-C156-B4E5-FA16A64E8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Aerodynamically designed to fly</a:t>
            </a:r>
          </a:p>
          <a:p>
            <a:pPr lvl="1" eaLnBrk="1" hangingPunct="1"/>
            <a:r>
              <a:rPr lang="en-US" altLang="en-US"/>
              <a:t>As close to the surface as possible</a:t>
            </a:r>
          </a:p>
          <a:p>
            <a:pPr lvl="1" eaLnBrk="1" hangingPunct="1"/>
            <a:r>
              <a:rPr lang="en-US" altLang="en-US"/>
              <a:t>No room for air molecules</a:t>
            </a:r>
          </a:p>
          <a:p>
            <a:pPr eaLnBrk="1" hangingPunct="1"/>
            <a:r>
              <a:rPr lang="en-US" altLang="en-US"/>
              <a:t>Therefore, hard drives are filled with special inert gas </a:t>
            </a:r>
          </a:p>
          <a:p>
            <a:pPr eaLnBrk="1" hangingPunct="1"/>
            <a:r>
              <a:rPr lang="en-US" altLang="en-US"/>
              <a:t>If head touches the surface</a:t>
            </a:r>
          </a:p>
          <a:p>
            <a:pPr lvl="1" eaLnBrk="1" hangingPunct="1"/>
            <a:r>
              <a:rPr lang="en-US" altLang="en-US"/>
              <a:t>Head crash</a:t>
            </a:r>
          </a:p>
          <a:p>
            <a:pPr lvl="1" eaLnBrk="1" hangingPunct="1"/>
            <a:r>
              <a:rPr lang="en-US" altLang="en-US"/>
              <a:t>Scrapes off magnetic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FD0F6B4-03F3-9E68-91C4-0603B751F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More About Hard Drives Than You Ever Want to Know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526F82D-F223-D961-4FFF-06E9E7192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i="1">
                <a:solidFill>
                  <a:schemeClr val="folHlink"/>
                </a:solidFill>
              </a:rPr>
              <a:t>Track skew</a:t>
            </a:r>
            <a:r>
              <a:rPr lang="en-US" altLang="en-US" sz="2800"/>
              <a:t>:  starting position of each track is slightly skewed</a:t>
            </a:r>
          </a:p>
          <a:p>
            <a:pPr lvl="1" eaLnBrk="1" hangingPunct="1"/>
            <a:r>
              <a:rPr lang="en-US" altLang="en-US" sz="2300"/>
              <a:t>Minimize rotational delay when sequentially transferring bytes across tracks</a:t>
            </a:r>
          </a:p>
          <a:p>
            <a:pPr eaLnBrk="1" hangingPunct="1"/>
            <a:r>
              <a:rPr lang="en-US" altLang="en-US" sz="2800" b="1" i="1">
                <a:solidFill>
                  <a:schemeClr val="folHlink"/>
                </a:solidFill>
              </a:rPr>
              <a:t>Thermo-calibrations:</a:t>
            </a:r>
            <a:r>
              <a:rPr lang="en-US" altLang="en-US" sz="2800"/>
              <a:t>  performed to account for changes of radius due to temperature changes </a:t>
            </a:r>
          </a:p>
          <a:p>
            <a:pPr eaLnBrk="1" hangingPunct="1"/>
            <a:r>
              <a:rPr lang="en-US" altLang="en-US" sz="2800"/>
              <a:t>Typically 100 to 1,000 bits are inserted between sectors to account for minor inaccuracies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21452C4-B8F8-4289-A467-7EA42A239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Time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8901452-EF52-D195-D169-EBAA72A8D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Seek time:</a:t>
            </a:r>
            <a:r>
              <a:rPr lang="en-US" altLang="en-US"/>
              <a:t>  the time to position disk heads (~4 msec on average)</a:t>
            </a:r>
          </a:p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Rotational latency:</a:t>
            </a:r>
            <a:r>
              <a:rPr lang="en-US" altLang="en-US"/>
              <a:t>  the time to rotate the target sector to underneath the head</a:t>
            </a:r>
          </a:p>
          <a:p>
            <a:pPr lvl="1" eaLnBrk="1" hangingPunct="1"/>
            <a:r>
              <a:rPr lang="en-US" altLang="en-US"/>
              <a:t>Assume 7,200 rotations per minute (RPM)</a:t>
            </a:r>
          </a:p>
          <a:p>
            <a:pPr lvl="1" eaLnBrk="1" hangingPunct="1"/>
            <a:r>
              <a:rPr lang="en-US" altLang="en-US"/>
              <a:t>7,200 RPM / 60 min/sec= 120 RPS</a:t>
            </a:r>
          </a:p>
          <a:p>
            <a:pPr lvl="1" eaLnBrk="1" hangingPunct="1"/>
            <a:r>
              <a:rPr lang="en-US" altLang="en-US"/>
              <a:t>1/120 RPS = ~8 msec per rotation</a:t>
            </a:r>
          </a:p>
          <a:p>
            <a:pPr lvl="1" eaLnBrk="1" hangingPunct="1"/>
            <a:r>
              <a:rPr lang="en-US" altLang="en-US"/>
              <a:t>Average rotational delay is ~4 msec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C83EE4D-CE2B-2804-9E19-C93F346BB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Access Time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5F1D90E-BE93-6262-D745-7F92B0988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Transfer time:</a:t>
            </a:r>
            <a:r>
              <a:rPr lang="en-US" altLang="en-US"/>
              <a:t>  the time to transfer bytes</a:t>
            </a:r>
          </a:p>
          <a:p>
            <a:pPr lvl="1" eaLnBrk="1" hangingPunct="1"/>
            <a:r>
              <a:rPr lang="en-US" altLang="en-US"/>
              <a:t>Assumptions: </a:t>
            </a:r>
          </a:p>
          <a:p>
            <a:pPr lvl="2" eaLnBrk="1" hangingPunct="1"/>
            <a:r>
              <a:rPr lang="en-US" altLang="en-US"/>
              <a:t>300 Mbytes/sec</a:t>
            </a:r>
          </a:p>
          <a:p>
            <a:pPr lvl="2" eaLnBrk="1" hangingPunct="1"/>
            <a:r>
              <a:rPr lang="en-US" altLang="en-US"/>
              <a:t>4-Kbyte disk blocks</a:t>
            </a:r>
          </a:p>
          <a:p>
            <a:pPr lvl="1" eaLnBrk="1" hangingPunct="1"/>
            <a:r>
              <a:rPr lang="en-US" altLang="en-US"/>
              <a:t>Time to transfer a block takes 0.07 msec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Disk access time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Seek time + rotational delay + transfer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B025186-3E0F-63A3-C3AE-89B15976D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Performance Metrics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46E5B89-F952-E01E-CB0E-AD9F1702B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Latency</a:t>
            </a:r>
            <a:r>
              <a:rPr lang="en-US" altLang="en-US"/>
              <a:t>  </a:t>
            </a:r>
          </a:p>
          <a:p>
            <a:pPr lvl="1" eaLnBrk="1" hangingPunct="1"/>
            <a:r>
              <a:rPr lang="en-US" altLang="en-US"/>
              <a:t>Seek time + rotational delay</a:t>
            </a:r>
          </a:p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Bandwidth</a:t>
            </a:r>
          </a:p>
          <a:p>
            <a:pPr lvl="1" eaLnBrk="1" hangingPunct="1"/>
            <a:r>
              <a:rPr lang="en-US" altLang="en-US"/>
              <a:t>Bytes transferred / disk access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79EBAA6-B4F2-1D28-C1F3-F60258028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Disk Access Times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39707DA-DB7F-4E80-0EFE-BDC7EC859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disk blocks are randomly accessed</a:t>
            </a:r>
          </a:p>
          <a:p>
            <a:pPr lvl="1" eaLnBrk="1" hangingPunct="1"/>
            <a:r>
              <a:rPr lang="en-US" altLang="en-US"/>
              <a:t>Average disk access time = ~8 msec</a:t>
            </a:r>
          </a:p>
          <a:p>
            <a:pPr lvl="1" eaLnBrk="1" hangingPunct="1"/>
            <a:r>
              <a:rPr lang="en-US" altLang="en-US"/>
              <a:t>Assume 4-Kbyte blocks</a:t>
            </a:r>
          </a:p>
          <a:p>
            <a:pPr lvl="1" eaLnBrk="1" hangingPunct="1"/>
            <a:r>
              <a:rPr lang="en-US" altLang="en-US"/>
              <a:t>4 Kbyte / 8 msec = ~500 Kbyte/sec</a:t>
            </a:r>
          </a:p>
          <a:p>
            <a:pPr eaLnBrk="1" hangingPunct="1"/>
            <a:r>
              <a:rPr lang="en-US" altLang="en-US"/>
              <a:t>If disk blocks of the same cylinder are randomly accessed without disk seeks</a:t>
            </a:r>
          </a:p>
          <a:p>
            <a:pPr lvl="1" eaLnBrk="1" hangingPunct="1"/>
            <a:r>
              <a:rPr lang="en-US" altLang="en-US"/>
              <a:t>Average disk access time = ~4 msec</a:t>
            </a:r>
          </a:p>
          <a:p>
            <a:pPr lvl="1" eaLnBrk="1" hangingPunct="1"/>
            <a:r>
              <a:rPr lang="en-US" altLang="en-US"/>
              <a:t>4 Kbyte / 4 msec = ~ 1 Mbyte/sec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74950E0-27BE-8597-3BD4-1875F6C2D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Disk Access Times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930BA2-46B0-31BF-9118-1F2BB67EE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disk blocks are accessed sequentially</a:t>
            </a:r>
          </a:p>
          <a:p>
            <a:pPr lvl="1" eaLnBrk="1" hangingPunct="1"/>
            <a:r>
              <a:rPr lang="en-US" altLang="en-US"/>
              <a:t>Without seeks and rotational delays</a:t>
            </a:r>
          </a:p>
          <a:p>
            <a:pPr lvl="1" eaLnBrk="1" hangingPunct="1"/>
            <a:r>
              <a:rPr lang="en-US" altLang="en-US"/>
              <a:t>Bandwidth:  300 Mbytes/sec</a:t>
            </a:r>
          </a:p>
          <a:p>
            <a:pPr eaLnBrk="1" hangingPunct="1"/>
            <a:r>
              <a:rPr lang="en-US" altLang="en-US"/>
              <a:t>Key to good disk performance</a:t>
            </a:r>
          </a:p>
          <a:p>
            <a:pPr lvl="1" eaLnBrk="1" hangingPunct="1"/>
            <a:r>
              <a:rPr lang="en-US" altLang="en-US"/>
              <a:t>Minimize seek time and rotational latency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FAF4249-47F8-C0DF-2BFC-8A205327C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Tradeoffs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043CA76-F2B4-AF37-4AE5-C1B25397A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Assumes 1,000-bit paddings between sectors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Larger sector size </a:t>
            </a:r>
            <a:r>
              <a:rPr lang="en-US" altLang="en-US">
                <a:sym typeface="Wingdings" panose="05000000000000000000" pitchFamily="2" charset="2"/>
              </a:rPr>
              <a:t> better bandwidth</a:t>
            </a:r>
          </a:p>
          <a:p>
            <a:pPr eaLnBrk="1" hangingPunct="1"/>
            <a:r>
              <a:rPr lang="en-US" altLang="en-US">
                <a:sym typeface="Wingdings" panose="05000000000000000000" pitchFamily="2" charset="2"/>
              </a:rPr>
              <a:t>Wasteful if only 1 byte out of 1 Mbyte is needed</a:t>
            </a:r>
            <a:endParaRPr lang="en-US" altLang="en-US"/>
          </a:p>
        </p:txBody>
      </p:sp>
      <p:graphicFrame>
        <p:nvGraphicFramePr>
          <p:cNvPr id="42087" name="Group 103">
            <a:extLst>
              <a:ext uri="{FF2B5EF4-FFF2-40B4-BE49-F238E27FC236}">
                <a16:creationId xmlns:a16="http://schemas.microsoft.com/office/drawing/2014/main" id="{A29504FD-0F59-3249-51F0-DC96E955FC67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743200"/>
          <a:ext cx="8534400" cy="146367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43136712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1043479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293829805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Sector size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Space utilization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Transfer rate (data / time)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24683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byte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 bits/1008 bits (0.8%)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125 bytes/sec (1 byte / 8 msec)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688679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 Kbytes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4096 bytes/4221 bytes (97%)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 Kbytes/sec (4 Kbytes / 8 msec)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233955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Mbyte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(~100%)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 Mbytes/sec (peak bandwidth)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5867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D089B8B-6B26-C0D7-856C-4067594F9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Controller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F412E76-DB09-4650-6F24-F965EE61E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Few popular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IDE (integrated device electronics)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ATA (advanced technology attachment interface)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SCSI (small computer systems interface)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SATA (serial ATA)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Differences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Parallelism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EC43560-C94E-06C4-DA4B-FC26D0C9DC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Device Driver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DA383EB-F15E-64B7-6D97-768A73BBA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Major goal:  reduce seek time for disk accesses</a:t>
            </a:r>
          </a:p>
          <a:p>
            <a:pPr lvl="1" eaLnBrk="1" hangingPunct="1"/>
            <a:r>
              <a:rPr lang="en-US" altLang="en-US"/>
              <a:t>Schedule disk request to minimize disk arm movements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5A5DD9-6B91-3AB8-D210-D8DE5EC18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as An Storage Device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C1C05E7-C1E5-905D-46A9-1A9A5DE60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old storage technology</a:t>
            </a:r>
          </a:p>
          <a:p>
            <a:pPr lvl="1" eaLnBrk="1" hangingPunct="1"/>
            <a:r>
              <a:rPr lang="en-US" altLang="en-US"/>
              <a:t>Invented in the 50s</a:t>
            </a:r>
          </a:p>
          <a:p>
            <a:pPr eaLnBrk="1" hangingPunct="1"/>
            <a:r>
              <a:rPr lang="en-US" altLang="en-US"/>
              <a:t>Incredibly complicated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DDE5E56-E99D-5119-5950-FA5C385CD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Arm Scheduling Policies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6187927-945F-955E-3C24-A118032AD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chemeClr val="folHlink"/>
                </a:solidFill>
              </a:rPr>
              <a:t>F</a:t>
            </a:r>
            <a:r>
              <a:rPr lang="en-US" altLang="zh-TW" b="1" i="1">
                <a:solidFill>
                  <a:schemeClr val="folHlink"/>
                </a:solidFill>
                <a:ea typeface="新細明體" panose="02020500000000000000" pitchFamily="18" charset="-120"/>
              </a:rPr>
              <a:t>irst come, first serve (FCFS):</a:t>
            </a:r>
            <a:r>
              <a:rPr lang="en-US" altLang="zh-TW">
                <a:ea typeface="新細明體" panose="02020500000000000000" pitchFamily="18" charset="-120"/>
              </a:rPr>
              <a:t>  requests are served in the order of arrival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+ Fair among requesters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- Poor for accesses to random disk blocks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i="1">
                <a:solidFill>
                  <a:schemeClr val="folHlink"/>
                </a:solidFill>
                <a:ea typeface="新細明體" panose="02020500000000000000" pitchFamily="18" charset="-120"/>
              </a:rPr>
              <a:t>Shortest seek time first (SSTF):</a:t>
            </a:r>
            <a:r>
              <a:rPr lang="en-US" altLang="zh-TW">
                <a:ea typeface="新細明體" panose="02020500000000000000" pitchFamily="18" charset="-120"/>
              </a:rPr>
              <a:t> picks the request that is closest to the current disk arm position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+ Good at reducing seeks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altLang="zh-TW">
                <a:ea typeface="新細明體" panose="02020500000000000000" pitchFamily="18" charset="-120"/>
              </a:rPr>
              <a:t>May result in starvation</a:t>
            </a:r>
          </a:p>
          <a:p>
            <a:pPr lvl="1" eaLnBrk="1" hangingPunct="1">
              <a:lnSpc>
                <a:spcPct val="90000"/>
              </a:lnSpc>
              <a:buFontTx/>
              <a:buChar char="-"/>
            </a:pPr>
            <a:r>
              <a:rPr lang="en-US" altLang="zh-TW">
                <a:ea typeface="新細明體" panose="02020500000000000000" pitchFamily="18" charset="-120"/>
              </a:rPr>
              <a:t>Note:  SSTF is not optimal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A379E81-01C6-CB2C-2C13-23F2080D5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Arm Scheduling Policies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77D3404-5A64-EE5D-0FD3-FF8D1F1D2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chemeClr val="folHlink"/>
                </a:solidFill>
                <a:ea typeface="新細明體" panose="02020500000000000000" pitchFamily="18" charset="-120"/>
              </a:rPr>
              <a:t>SCAN:</a:t>
            </a:r>
            <a:r>
              <a:rPr lang="en-US" altLang="zh-TW">
                <a:ea typeface="新細明體" panose="02020500000000000000" pitchFamily="18" charset="-120"/>
              </a:rPr>
              <a:t>  takes the closest request in the direction of travel (an example of elevator algorithm)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+ no starvation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- a new request can wait for almost two full scans of the disk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2A9AEB5-2503-F91A-1F81-178EC5853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Arm Scheduling Policies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48954BB-5F40-F6C9-77C0-A663C53D0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b="1" i="1">
                <a:solidFill>
                  <a:schemeClr val="folHlink"/>
                </a:solidFill>
                <a:ea typeface="新細明體" panose="02020500000000000000" pitchFamily="18" charset="-120"/>
              </a:rPr>
              <a:t>Circular SCAN (C-SCAN):</a:t>
            </a:r>
            <a:r>
              <a:rPr lang="en-US" altLang="zh-TW">
                <a:ea typeface="新細明體" panose="02020500000000000000" pitchFamily="18" charset="-120"/>
              </a:rPr>
              <a:t>  disk arm always serves requests by scanning in one direction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Once the arm finishes scanning for one direction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Returns to the 0</a:t>
            </a:r>
            <a:r>
              <a:rPr lang="en-US" altLang="zh-TW" baseline="30000">
                <a:ea typeface="新細明體" panose="02020500000000000000" pitchFamily="18" charset="-120"/>
              </a:rPr>
              <a:t>th</a:t>
            </a:r>
            <a:r>
              <a:rPr lang="en-US" altLang="zh-TW">
                <a:ea typeface="新細明體" panose="02020500000000000000" pitchFamily="18" charset="-120"/>
              </a:rPr>
              <a:t> track for the next round of scanning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CAA9D52-6C89-53E6-B129-2E936AA12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First Come, First Serve</a:t>
            </a: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DC733D1-4F4A-178C-1BB2-3026D9B4A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Request queue:  3, 6, 1, 0, 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Head start position:  2</a:t>
            </a:r>
          </a:p>
        </p:txBody>
      </p:sp>
      <p:sp>
        <p:nvSpPr>
          <p:cNvPr id="49156" name="Line 6">
            <a:extLst>
              <a:ext uri="{FF2B5EF4-FFF2-40B4-BE49-F238E27FC236}">
                <a16:creationId xmlns:a16="http://schemas.microsoft.com/office/drawing/2014/main" id="{95E9F6F9-CA2B-7DD9-68CD-B1B35DDEF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052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Text Box 7">
            <a:extLst>
              <a:ext uri="{FF2B5EF4-FFF2-40B4-BE49-F238E27FC236}">
                <a16:creationId xmlns:a16="http://schemas.microsoft.com/office/drawing/2014/main" id="{AF4C79BF-9D95-6CD7-7C02-9B6F263CF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Tracks</a:t>
            </a:r>
            <a:endParaRPr lang="en-US" altLang="en-US" sz="1800"/>
          </a:p>
        </p:txBody>
      </p:sp>
      <p:sp>
        <p:nvSpPr>
          <p:cNvPr id="49158" name="Text Box 8">
            <a:extLst>
              <a:ext uri="{FF2B5EF4-FFF2-40B4-BE49-F238E27FC236}">
                <a16:creationId xmlns:a16="http://schemas.microsoft.com/office/drawing/2014/main" id="{9653FE80-E18B-BD9D-47A1-ABD9B906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0</a:t>
            </a:r>
            <a:endParaRPr lang="en-US" altLang="en-US" sz="1800"/>
          </a:p>
        </p:txBody>
      </p:sp>
      <p:sp>
        <p:nvSpPr>
          <p:cNvPr id="49159" name="Text Box 9">
            <a:extLst>
              <a:ext uri="{FF2B5EF4-FFF2-40B4-BE49-F238E27FC236}">
                <a16:creationId xmlns:a16="http://schemas.microsoft.com/office/drawing/2014/main" id="{5F0C7BF6-E2BE-00D3-8A36-DC416E5FF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  <a:endParaRPr lang="en-US" altLang="en-US" sz="1800"/>
          </a:p>
        </p:txBody>
      </p:sp>
      <p:sp>
        <p:nvSpPr>
          <p:cNvPr id="49160" name="Text Box 10">
            <a:extLst>
              <a:ext uri="{FF2B5EF4-FFF2-40B4-BE49-F238E27FC236}">
                <a16:creationId xmlns:a16="http://schemas.microsoft.com/office/drawing/2014/main" id="{10A138D3-4E16-8E1B-0F0D-BEB52048A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  <a:endParaRPr lang="en-US" altLang="en-US" sz="1800"/>
          </a:p>
        </p:txBody>
      </p:sp>
      <p:sp>
        <p:nvSpPr>
          <p:cNvPr id="49161" name="Text Box 11">
            <a:extLst>
              <a:ext uri="{FF2B5EF4-FFF2-40B4-BE49-F238E27FC236}">
                <a16:creationId xmlns:a16="http://schemas.microsoft.com/office/drawing/2014/main" id="{12FAC29B-4783-F1F1-4104-0C372AE8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  <a:endParaRPr lang="en-US" altLang="en-US" sz="1800"/>
          </a:p>
        </p:txBody>
      </p:sp>
      <p:sp>
        <p:nvSpPr>
          <p:cNvPr id="49162" name="Text Box 12">
            <a:extLst>
              <a:ext uri="{FF2B5EF4-FFF2-40B4-BE49-F238E27FC236}">
                <a16:creationId xmlns:a16="http://schemas.microsoft.com/office/drawing/2014/main" id="{17ED8A78-20EE-8ADD-BA63-9B691375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en-US" altLang="en-US" sz="1800"/>
          </a:p>
        </p:txBody>
      </p:sp>
      <p:sp>
        <p:nvSpPr>
          <p:cNvPr id="49163" name="Text Box 13">
            <a:extLst>
              <a:ext uri="{FF2B5EF4-FFF2-40B4-BE49-F238E27FC236}">
                <a16:creationId xmlns:a16="http://schemas.microsoft.com/office/drawing/2014/main" id="{4AEE06FD-D821-FAEA-69B0-9B4B6E321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  <a:endParaRPr lang="en-US" altLang="en-US" sz="1800"/>
          </a:p>
        </p:txBody>
      </p:sp>
      <p:sp>
        <p:nvSpPr>
          <p:cNvPr id="49164" name="Text Box 14">
            <a:extLst>
              <a:ext uri="{FF2B5EF4-FFF2-40B4-BE49-F238E27FC236}">
                <a16:creationId xmlns:a16="http://schemas.microsoft.com/office/drawing/2014/main" id="{C73AA0EB-B2C4-87FC-E142-BE030A89A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  <a:endParaRPr lang="en-US" altLang="en-US" sz="1800"/>
          </a:p>
        </p:txBody>
      </p:sp>
      <p:sp>
        <p:nvSpPr>
          <p:cNvPr id="52257" name="Line 33">
            <a:extLst>
              <a:ext uri="{FF2B5EF4-FFF2-40B4-BE49-F238E27FC236}">
                <a16:creationId xmlns:a16="http://schemas.microsoft.com/office/drawing/2014/main" id="{4DA3FCEC-B0CD-F890-B922-CE10B8A2D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257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8" name="Line 34">
            <a:extLst>
              <a:ext uri="{FF2B5EF4-FFF2-40B4-BE49-F238E27FC236}">
                <a16:creationId xmlns:a16="http://schemas.microsoft.com/office/drawing/2014/main" id="{758358C1-B584-3379-9460-809EB06FC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1148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9" name="Line 35">
            <a:extLst>
              <a:ext uri="{FF2B5EF4-FFF2-40B4-BE49-F238E27FC236}">
                <a16:creationId xmlns:a16="http://schemas.microsoft.com/office/drawing/2014/main" id="{5C45E5B7-2924-F95D-BB74-424E6CBFC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601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0" name="Line 36">
            <a:extLst>
              <a:ext uri="{FF2B5EF4-FFF2-40B4-BE49-F238E27FC236}">
                <a16:creationId xmlns:a16="http://schemas.microsoft.com/office/drawing/2014/main" id="{78F8A407-C7A6-9910-C23A-20257E902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733800"/>
            <a:ext cx="381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9" name="Text Box 37">
            <a:extLst>
              <a:ext uri="{FF2B5EF4-FFF2-40B4-BE49-F238E27FC236}">
                <a16:creationId xmlns:a16="http://schemas.microsoft.com/office/drawing/2014/main" id="{7C4C5C69-1727-F55D-D9CE-C25B73329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7</a:t>
            </a:r>
            <a:endParaRPr lang="en-US" altLang="en-US" sz="1800"/>
          </a:p>
        </p:txBody>
      </p:sp>
      <p:sp>
        <p:nvSpPr>
          <p:cNvPr id="52265" name="Line 41">
            <a:extLst>
              <a:ext uri="{FF2B5EF4-FFF2-40B4-BE49-F238E27FC236}">
                <a16:creationId xmlns:a16="http://schemas.microsoft.com/office/drawing/2014/main" id="{EC87BD71-5EA0-FCA8-FD82-915383EB4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381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42">
            <a:extLst>
              <a:ext uri="{FF2B5EF4-FFF2-40B4-BE49-F238E27FC236}">
                <a16:creationId xmlns:a16="http://schemas.microsoft.com/office/drawing/2014/main" id="{2039D0EB-8D4C-8A6D-CE1C-71759F682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400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2" name="Text Box 43">
            <a:extLst>
              <a:ext uri="{FF2B5EF4-FFF2-40B4-BE49-F238E27FC236}">
                <a16:creationId xmlns:a16="http://schemas.microsoft.com/office/drawing/2014/main" id="{018FEA79-DB92-DC87-0EBA-5169A528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Time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9D96C88-AB0E-9C2D-0FD2-4C79539ED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First Come, First Serve</a:t>
            </a:r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00B90F66-9E5A-A927-1C1E-324CBE85D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Request queue:  3, 6, 1, 0, 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Head start position:  2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Total seek distance:  1 + 3 + 5 + 1 + 7 = 17</a:t>
            </a:r>
            <a:endParaRPr lang="en-US" altLang="en-US"/>
          </a:p>
        </p:txBody>
      </p:sp>
      <p:sp>
        <p:nvSpPr>
          <p:cNvPr id="51204" name="Line 4">
            <a:extLst>
              <a:ext uri="{FF2B5EF4-FFF2-40B4-BE49-F238E27FC236}">
                <a16:creationId xmlns:a16="http://schemas.microsoft.com/office/drawing/2014/main" id="{F6E785E1-B1B6-C40C-9E4D-1A2365F4DA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052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5BD59492-9C42-0293-3BF8-A05874A33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Tracks</a:t>
            </a:r>
            <a:endParaRPr lang="en-US" altLang="en-US" sz="1800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C8DF6235-C0E3-6B25-441A-DEA298131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0</a:t>
            </a:r>
            <a:endParaRPr lang="en-US" altLang="en-US" sz="1800"/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2AA21DE2-F393-3B1B-AE1F-9B3081AB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  <a:endParaRPr lang="en-US" altLang="en-US" sz="1800"/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AFFE8DBB-19A0-E4F9-23CB-B4E97ACEB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  <a:endParaRPr lang="en-US" altLang="en-US" sz="1800"/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C358FD26-A333-04A5-2FA5-D92630C72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  <a:endParaRPr lang="en-US" altLang="en-US" sz="1800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2372EACE-43F0-2211-380C-C9F225D9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en-US" altLang="en-US" sz="1800"/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127329C2-98CE-C3C0-1ED4-7D39FDF2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  <a:endParaRPr lang="en-US" altLang="en-US" sz="1800"/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A5AB14A3-AD40-43CE-7857-FD5C12C7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  <a:endParaRPr lang="en-US" altLang="en-US" sz="1800"/>
          </a:p>
        </p:txBody>
      </p:sp>
      <p:sp>
        <p:nvSpPr>
          <p:cNvPr id="51213" name="Line 13">
            <a:extLst>
              <a:ext uri="{FF2B5EF4-FFF2-40B4-BE49-F238E27FC236}">
                <a16:creationId xmlns:a16="http://schemas.microsoft.com/office/drawing/2014/main" id="{8BF6177C-6B64-09AB-E159-45C3069029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257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83467538-63CE-423F-B531-746B4BF83E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1148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7006CC97-B9F8-218E-5F7E-E47A8B62E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601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0A2CB55A-01A1-5C9E-96D0-C5FFA7227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733800"/>
            <a:ext cx="3810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A871B278-6323-7DA8-C2C6-274925DBC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7</a:t>
            </a:r>
            <a:endParaRPr lang="en-US" altLang="en-US" sz="1800"/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1C1491F4-F6AE-5B70-BFBE-F2DDCF120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14800"/>
            <a:ext cx="381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8FAF3776-97B6-DA38-572A-DAE62E86F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400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Text Box 20">
            <a:extLst>
              <a:ext uri="{FF2B5EF4-FFF2-40B4-BE49-F238E27FC236}">
                <a16:creationId xmlns:a16="http://schemas.microsoft.com/office/drawing/2014/main" id="{B579A4A7-4270-A250-1B6C-2668DE89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Time</a:t>
            </a:r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71078E8-CC5B-2CE9-7FEC-67B04C7EE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Shortest Seek Distance First</a:t>
            </a:r>
            <a:endParaRPr lang="en-US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9E84EA3-DEC1-8B90-0BC5-441E67F6E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Request queue:  3, 6, 1, 0, 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Head start position:  2</a:t>
            </a:r>
          </a:p>
        </p:txBody>
      </p:sp>
      <p:sp>
        <p:nvSpPr>
          <p:cNvPr id="53252" name="Line 6">
            <a:extLst>
              <a:ext uri="{FF2B5EF4-FFF2-40B4-BE49-F238E27FC236}">
                <a16:creationId xmlns:a16="http://schemas.microsoft.com/office/drawing/2014/main" id="{EB2D3451-ECE3-C629-76DB-9BEEE378A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052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Text Box 7">
            <a:extLst>
              <a:ext uri="{FF2B5EF4-FFF2-40B4-BE49-F238E27FC236}">
                <a16:creationId xmlns:a16="http://schemas.microsoft.com/office/drawing/2014/main" id="{183F0E4B-A195-0CFD-9BEF-1E679564B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Tracks</a:t>
            </a:r>
            <a:endParaRPr lang="en-US" altLang="en-US" sz="1800"/>
          </a:p>
        </p:txBody>
      </p:sp>
      <p:sp>
        <p:nvSpPr>
          <p:cNvPr id="53254" name="Text Box 8">
            <a:extLst>
              <a:ext uri="{FF2B5EF4-FFF2-40B4-BE49-F238E27FC236}">
                <a16:creationId xmlns:a16="http://schemas.microsoft.com/office/drawing/2014/main" id="{9FEBE753-A409-2B49-CB84-B31C1C87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0</a:t>
            </a:r>
            <a:endParaRPr lang="en-US" altLang="en-US" sz="1800"/>
          </a:p>
        </p:txBody>
      </p:sp>
      <p:sp>
        <p:nvSpPr>
          <p:cNvPr id="53255" name="Text Box 9">
            <a:extLst>
              <a:ext uri="{FF2B5EF4-FFF2-40B4-BE49-F238E27FC236}">
                <a16:creationId xmlns:a16="http://schemas.microsoft.com/office/drawing/2014/main" id="{FF6F2AAE-F749-7787-2B7B-06564F8F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  <a:endParaRPr lang="en-US" altLang="en-US" sz="1800"/>
          </a:p>
        </p:txBody>
      </p:sp>
      <p:sp>
        <p:nvSpPr>
          <p:cNvPr id="53256" name="Text Box 10">
            <a:extLst>
              <a:ext uri="{FF2B5EF4-FFF2-40B4-BE49-F238E27FC236}">
                <a16:creationId xmlns:a16="http://schemas.microsoft.com/office/drawing/2014/main" id="{4C3E105B-D514-73DA-7618-3E586E304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  <a:endParaRPr lang="en-US" altLang="en-US" sz="1800"/>
          </a:p>
        </p:txBody>
      </p:sp>
      <p:sp>
        <p:nvSpPr>
          <p:cNvPr id="53257" name="Text Box 11">
            <a:extLst>
              <a:ext uri="{FF2B5EF4-FFF2-40B4-BE49-F238E27FC236}">
                <a16:creationId xmlns:a16="http://schemas.microsoft.com/office/drawing/2014/main" id="{98F64EDE-AA85-7E81-1D30-4B951075D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  <a:endParaRPr lang="en-US" altLang="en-US" sz="1800"/>
          </a:p>
        </p:txBody>
      </p:sp>
      <p:sp>
        <p:nvSpPr>
          <p:cNvPr id="53258" name="Text Box 12">
            <a:extLst>
              <a:ext uri="{FF2B5EF4-FFF2-40B4-BE49-F238E27FC236}">
                <a16:creationId xmlns:a16="http://schemas.microsoft.com/office/drawing/2014/main" id="{948AE223-1D19-FF95-DB4D-24EC47EC7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en-US" altLang="en-US" sz="1800"/>
          </a:p>
        </p:txBody>
      </p:sp>
      <p:sp>
        <p:nvSpPr>
          <p:cNvPr id="53259" name="Text Box 13">
            <a:extLst>
              <a:ext uri="{FF2B5EF4-FFF2-40B4-BE49-F238E27FC236}">
                <a16:creationId xmlns:a16="http://schemas.microsoft.com/office/drawing/2014/main" id="{C60E872A-86C1-C63F-C1D1-575F52A4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  <a:endParaRPr lang="en-US" altLang="en-US" sz="1800"/>
          </a:p>
        </p:txBody>
      </p:sp>
      <p:sp>
        <p:nvSpPr>
          <p:cNvPr id="53260" name="Text Box 14">
            <a:extLst>
              <a:ext uri="{FF2B5EF4-FFF2-40B4-BE49-F238E27FC236}">
                <a16:creationId xmlns:a16="http://schemas.microsoft.com/office/drawing/2014/main" id="{8EA8CF25-645D-92BB-40EF-5F26634A3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  <a:endParaRPr lang="en-US" altLang="en-US" sz="1800"/>
          </a:p>
        </p:txBody>
      </p:sp>
      <p:sp>
        <p:nvSpPr>
          <p:cNvPr id="56335" name="Line 15">
            <a:extLst>
              <a:ext uri="{FF2B5EF4-FFF2-40B4-BE49-F238E27FC236}">
                <a16:creationId xmlns:a16="http://schemas.microsoft.com/office/drawing/2014/main" id="{944EA2DD-CE82-DEEC-7E74-78F83B636B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257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6" name="Line 16">
            <a:extLst>
              <a:ext uri="{FF2B5EF4-FFF2-40B4-BE49-F238E27FC236}">
                <a16:creationId xmlns:a16="http://schemas.microsoft.com/office/drawing/2014/main" id="{C49590AA-21D8-D955-6CD2-49A80FDAC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257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7" name="Line 17">
            <a:extLst>
              <a:ext uri="{FF2B5EF4-FFF2-40B4-BE49-F238E27FC236}">
                <a16:creationId xmlns:a16="http://schemas.microsoft.com/office/drawing/2014/main" id="{9531950E-2A12-2F40-0ABD-BD4DF97D23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14800"/>
            <a:ext cx="381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8" name="Line 18">
            <a:extLst>
              <a:ext uri="{FF2B5EF4-FFF2-40B4-BE49-F238E27FC236}">
                <a16:creationId xmlns:a16="http://schemas.microsoft.com/office/drawing/2014/main" id="{0EB049DB-964B-0A60-EDE6-DFB3A64A75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Text Box 19">
            <a:extLst>
              <a:ext uri="{FF2B5EF4-FFF2-40B4-BE49-F238E27FC236}">
                <a16:creationId xmlns:a16="http://schemas.microsoft.com/office/drawing/2014/main" id="{5B4C4EB9-FE27-771E-41A7-1B582BDAE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7</a:t>
            </a:r>
            <a:endParaRPr lang="en-US" altLang="en-US" sz="1800"/>
          </a:p>
        </p:txBody>
      </p:sp>
      <p:sp>
        <p:nvSpPr>
          <p:cNvPr id="56356" name="Line 36">
            <a:extLst>
              <a:ext uri="{FF2B5EF4-FFF2-40B4-BE49-F238E27FC236}">
                <a16:creationId xmlns:a16="http://schemas.microsoft.com/office/drawing/2014/main" id="{532C442F-6E13-681A-5010-CB2DFB81F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1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37">
            <a:extLst>
              <a:ext uri="{FF2B5EF4-FFF2-40B4-BE49-F238E27FC236}">
                <a16:creationId xmlns:a16="http://schemas.microsoft.com/office/drawing/2014/main" id="{E2577668-3EE3-16B9-D5AE-D10950BDA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400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Text Box 38">
            <a:extLst>
              <a:ext uri="{FF2B5EF4-FFF2-40B4-BE49-F238E27FC236}">
                <a16:creationId xmlns:a16="http://schemas.microsoft.com/office/drawing/2014/main" id="{CC9DCE13-1254-0D3F-7BC5-859DFC11A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Time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8F1612E-79F2-93B4-4AF5-13AF8ECBF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Shortest Seek Distance First</a:t>
            </a:r>
            <a:endParaRPr lang="en-US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8978335-CBB5-84E8-B7C3-1CC7BDA75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Request queue:  3, 6, 1, 0, 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Head start position:  2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Total seek distance:  1 + 2 + 1 + 6 + 1 = 10</a:t>
            </a:r>
            <a:endParaRPr lang="en-US" altLang="en-US"/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5D55A15E-E20E-87FF-063B-007BFCAD8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052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64535FDD-89B5-1F3D-4FB0-D7DEB212E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Tracks</a:t>
            </a:r>
            <a:endParaRPr lang="en-US" altLang="en-US" sz="1800"/>
          </a:p>
        </p:txBody>
      </p:sp>
      <p:sp>
        <p:nvSpPr>
          <p:cNvPr id="55302" name="Text Box 6">
            <a:extLst>
              <a:ext uri="{FF2B5EF4-FFF2-40B4-BE49-F238E27FC236}">
                <a16:creationId xmlns:a16="http://schemas.microsoft.com/office/drawing/2014/main" id="{CB2DEE84-D3B8-1518-2F33-32D76A78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0</a:t>
            </a:r>
            <a:endParaRPr lang="en-US" altLang="en-US" sz="1800"/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253C42E6-2B9D-C9F7-2A46-AF0B9D4CE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  <a:endParaRPr lang="en-US" altLang="en-US" sz="1800"/>
          </a:p>
        </p:txBody>
      </p:sp>
      <p:sp>
        <p:nvSpPr>
          <p:cNvPr id="55304" name="Text Box 8">
            <a:extLst>
              <a:ext uri="{FF2B5EF4-FFF2-40B4-BE49-F238E27FC236}">
                <a16:creationId xmlns:a16="http://schemas.microsoft.com/office/drawing/2014/main" id="{2F44F3DC-4E1B-66E6-DFB9-8B354FB8B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  <a:endParaRPr lang="en-US" altLang="en-US" sz="1800"/>
          </a:p>
        </p:txBody>
      </p:sp>
      <p:sp>
        <p:nvSpPr>
          <p:cNvPr id="55305" name="Text Box 9">
            <a:extLst>
              <a:ext uri="{FF2B5EF4-FFF2-40B4-BE49-F238E27FC236}">
                <a16:creationId xmlns:a16="http://schemas.microsoft.com/office/drawing/2014/main" id="{DA8347D7-C9E1-3D7D-4942-1FFC6490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  <a:endParaRPr lang="en-US" altLang="en-US" sz="1800"/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8E879596-8F27-86B5-AE89-A04BCE4AC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en-US" altLang="en-US" sz="1800"/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8EAD1FAC-4ACC-5530-5FF3-3B471B828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  <a:endParaRPr lang="en-US" altLang="en-US" sz="1800"/>
          </a:p>
        </p:txBody>
      </p:sp>
      <p:sp>
        <p:nvSpPr>
          <p:cNvPr id="55308" name="Text Box 12">
            <a:extLst>
              <a:ext uri="{FF2B5EF4-FFF2-40B4-BE49-F238E27FC236}">
                <a16:creationId xmlns:a16="http://schemas.microsoft.com/office/drawing/2014/main" id="{40339AB3-91B2-A527-287C-D3ADEAB5A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  <a:endParaRPr lang="en-US" altLang="en-US" sz="1800"/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3951CE27-D9EC-10D6-7240-BB1DE5425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257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4">
            <a:extLst>
              <a:ext uri="{FF2B5EF4-FFF2-40B4-BE49-F238E27FC236}">
                <a16:creationId xmlns:a16="http://schemas.microsoft.com/office/drawing/2014/main" id="{53601A26-A8C3-27EA-2BE4-4FE9D3213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2578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CFC914C6-F40F-0BB1-39D3-21859DBC97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14800"/>
            <a:ext cx="381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16">
            <a:extLst>
              <a:ext uri="{FF2B5EF4-FFF2-40B4-BE49-F238E27FC236}">
                <a16:creationId xmlns:a16="http://schemas.microsoft.com/office/drawing/2014/main" id="{69F6076B-42EC-7E46-60DB-E2A3A31E3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49F2437A-CDA5-299B-6C4C-964F2FB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7</a:t>
            </a:r>
            <a:endParaRPr lang="en-US" altLang="en-US" sz="1800"/>
          </a:p>
        </p:txBody>
      </p:sp>
      <p:sp>
        <p:nvSpPr>
          <p:cNvPr id="55314" name="Line 18">
            <a:extLst>
              <a:ext uri="{FF2B5EF4-FFF2-40B4-BE49-F238E27FC236}">
                <a16:creationId xmlns:a16="http://schemas.microsoft.com/office/drawing/2014/main" id="{3480CA96-D057-5E97-9840-D1C50D28B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1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6ADA71F1-EA1D-909E-7CE1-BF9CF7BBD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400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33897294-F47B-FE22-6F4B-B381C93B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Time</a:t>
            </a:r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F76E9EE-94AB-A578-6A49-58736E2C0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SCAN</a:t>
            </a:r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ED71FF6-1CBE-016E-8934-733DAFFE8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Request queue:  3, 6, 1, 0, 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Head start position:  2</a:t>
            </a:r>
          </a:p>
        </p:txBody>
      </p:sp>
      <p:sp>
        <p:nvSpPr>
          <p:cNvPr id="57348" name="Line 4">
            <a:extLst>
              <a:ext uri="{FF2B5EF4-FFF2-40B4-BE49-F238E27FC236}">
                <a16:creationId xmlns:a16="http://schemas.microsoft.com/office/drawing/2014/main" id="{0A6B966F-F5A8-444D-5F9B-1939FCDB8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400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D250FF23-4348-9EB2-B5A0-5875D3A13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Time</a:t>
            </a:r>
            <a:endParaRPr lang="en-US" altLang="en-US" sz="1800"/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7B011477-CEFD-2834-242F-136218016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052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8F6DD752-FAF2-D2E3-59FC-72BF755C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Tracks</a:t>
            </a:r>
            <a:endParaRPr lang="en-US" altLang="en-US" sz="1800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CFA99381-54CE-8FA0-AD94-87C152EB0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0</a:t>
            </a:r>
            <a:endParaRPr lang="en-US" altLang="en-US" sz="1800"/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E2E957C4-EA2C-8BC8-B389-32CD76DC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  <a:endParaRPr lang="en-US" altLang="en-US" sz="1800"/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06EBCC6A-0C77-8B9A-7DD3-58347EB05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  <a:endParaRPr lang="en-US" altLang="en-US" sz="1800"/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F923B63A-6E9E-C4BB-CF7D-1F8FCCF4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  <a:endParaRPr lang="en-US" altLang="en-US" sz="1800"/>
          </a:p>
        </p:txBody>
      </p:sp>
      <p:sp>
        <p:nvSpPr>
          <p:cNvPr id="57356" name="Text Box 12">
            <a:extLst>
              <a:ext uri="{FF2B5EF4-FFF2-40B4-BE49-F238E27FC236}">
                <a16:creationId xmlns:a16="http://schemas.microsoft.com/office/drawing/2014/main" id="{63A4EBB2-79EC-9565-DC90-85E3FBCA9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en-US" altLang="en-US" sz="1800"/>
          </a:p>
        </p:txBody>
      </p:sp>
      <p:sp>
        <p:nvSpPr>
          <p:cNvPr id="57357" name="Text Box 13">
            <a:extLst>
              <a:ext uri="{FF2B5EF4-FFF2-40B4-BE49-F238E27FC236}">
                <a16:creationId xmlns:a16="http://schemas.microsoft.com/office/drawing/2014/main" id="{2D500582-D342-00B1-B63F-F8B85FBF5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  <a:endParaRPr lang="en-US" altLang="en-US" sz="1800"/>
          </a:p>
        </p:txBody>
      </p:sp>
      <p:sp>
        <p:nvSpPr>
          <p:cNvPr id="57358" name="Text Box 14">
            <a:extLst>
              <a:ext uri="{FF2B5EF4-FFF2-40B4-BE49-F238E27FC236}">
                <a16:creationId xmlns:a16="http://schemas.microsoft.com/office/drawing/2014/main" id="{09FF0174-A138-8188-EEC9-2694AB09D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  <a:endParaRPr lang="en-US" altLang="en-US" sz="1800"/>
          </a:p>
        </p:txBody>
      </p:sp>
      <p:sp>
        <p:nvSpPr>
          <p:cNvPr id="57359" name="Line 15">
            <a:extLst>
              <a:ext uri="{FF2B5EF4-FFF2-40B4-BE49-F238E27FC236}">
                <a16:creationId xmlns:a16="http://schemas.microsoft.com/office/drawing/2014/main" id="{AD9D4393-CF37-A2DA-2521-0DE9D13D9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0" name="Line 16">
            <a:extLst>
              <a:ext uri="{FF2B5EF4-FFF2-40B4-BE49-F238E27FC236}">
                <a16:creationId xmlns:a16="http://schemas.microsoft.com/office/drawing/2014/main" id="{2D7936D3-052C-D6B1-78D1-FA1254C51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2578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1" name="Line 17">
            <a:extLst>
              <a:ext uri="{FF2B5EF4-FFF2-40B4-BE49-F238E27FC236}">
                <a16:creationId xmlns:a16="http://schemas.microsoft.com/office/drawing/2014/main" id="{DCA99D70-1C62-3270-4097-F55B0BC48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1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2" name="Line 18">
            <a:extLst>
              <a:ext uri="{FF2B5EF4-FFF2-40B4-BE49-F238E27FC236}">
                <a16:creationId xmlns:a16="http://schemas.microsoft.com/office/drawing/2014/main" id="{6EDB0B34-6312-0BCC-287A-EF6E97B5A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148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3" name="Text Box 19">
            <a:extLst>
              <a:ext uri="{FF2B5EF4-FFF2-40B4-BE49-F238E27FC236}">
                <a16:creationId xmlns:a16="http://schemas.microsoft.com/office/drawing/2014/main" id="{7D6EE387-712E-017A-2DF3-410842047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7</a:t>
            </a:r>
            <a:endParaRPr lang="en-US" altLang="en-US" sz="1800"/>
          </a:p>
        </p:txBody>
      </p:sp>
      <p:sp>
        <p:nvSpPr>
          <p:cNvPr id="57380" name="Line 36">
            <a:extLst>
              <a:ext uri="{FF2B5EF4-FFF2-40B4-BE49-F238E27FC236}">
                <a16:creationId xmlns:a16="http://schemas.microsoft.com/office/drawing/2014/main" id="{A82FDB18-FF31-1A76-C70C-2BAA400B3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D2E401F-38C0-6AE1-72B4-478C32152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SCAN</a:t>
            </a:r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09F306A-6C8C-73F0-9C54-7DE2A7CB4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Request queue:  3, 6, 1, 0, 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Head start position:  2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Total seek distance:  1 + 1 + 3 + 3 + 1 = 9</a:t>
            </a:r>
            <a:endParaRPr lang="en-US" altLang="en-US"/>
          </a:p>
        </p:txBody>
      </p:sp>
      <p:sp>
        <p:nvSpPr>
          <p:cNvPr id="59396" name="Line 4">
            <a:extLst>
              <a:ext uri="{FF2B5EF4-FFF2-40B4-BE49-F238E27FC236}">
                <a16:creationId xmlns:a16="http://schemas.microsoft.com/office/drawing/2014/main" id="{4E2AF46B-2F62-19EA-108B-EE34C4BA9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400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10726F20-9D4F-16E4-C307-F54906DE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Time</a:t>
            </a:r>
            <a:endParaRPr lang="en-US" altLang="en-US" sz="1800"/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D15B2DA7-6093-AF59-8D54-A1261B06BE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052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3226B07D-9C2F-47D3-9A83-428766B2D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Tracks</a:t>
            </a:r>
            <a:endParaRPr lang="en-US" altLang="en-US" sz="1800"/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BC3811B9-C993-807D-E702-ED9343BBD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0</a:t>
            </a:r>
            <a:endParaRPr lang="en-US" altLang="en-US" sz="1800"/>
          </a:p>
        </p:txBody>
      </p:sp>
      <p:sp>
        <p:nvSpPr>
          <p:cNvPr id="59401" name="Text Box 9">
            <a:extLst>
              <a:ext uri="{FF2B5EF4-FFF2-40B4-BE49-F238E27FC236}">
                <a16:creationId xmlns:a16="http://schemas.microsoft.com/office/drawing/2014/main" id="{C2F8FD8A-6B0E-4082-6E75-CCE569A24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  <a:endParaRPr lang="en-US" altLang="en-US" sz="1800"/>
          </a:p>
        </p:txBody>
      </p:sp>
      <p:sp>
        <p:nvSpPr>
          <p:cNvPr id="59402" name="Text Box 10">
            <a:extLst>
              <a:ext uri="{FF2B5EF4-FFF2-40B4-BE49-F238E27FC236}">
                <a16:creationId xmlns:a16="http://schemas.microsoft.com/office/drawing/2014/main" id="{1B0FF18B-6EB4-648F-A72E-82016746E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  <a:endParaRPr lang="en-US" altLang="en-US" sz="1800"/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B025BADF-7A95-CD21-9734-82DCFCE2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  <a:endParaRPr lang="en-US" altLang="en-US" sz="1800"/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1AC569AD-6B60-02D9-64EC-68ECAF228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en-US" altLang="en-US" sz="1800"/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E71E4D4E-3A18-CBD6-0D51-132F1D4E5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  <a:endParaRPr lang="en-US" altLang="en-US" sz="1800"/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44D73812-E397-4E37-3045-BEECE21E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  <a:endParaRPr lang="en-US" altLang="en-US" sz="1800"/>
          </a:p>
        </p:txBody>
      </p:sp>
      <p:sp>
        <p:nvSpPr>
          <p:cNvPr id="59407" name="Line 15">
            <a:extLst>
              <a:ext uri="{FF2B5EF4-FFF2-40B4-BE49-F238E27FC236}">
                <a16:creationId xmlns:a16="http://schemas.microsoft.com/office/drawing/2014/main" id="{3B08C7C3-B642-9FCC-479D-A104E5FB4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Line 16">
            <a:extLst>
              <a:ext uri="{FF2B5EF4-FFF2-40B4-BE49-F238E27FC236}">
                <a16:creationId xmlns:a16="http://schemas.microsoft.com/office/drawing/2014/main" id="{09503989-7BB0-1AF1-3AB7-4A330E173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2578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9" name="Line 17">
            <a:extLst>
              <a:ext uri="{FF2B5EF4-FFF2-40B4-BE49-F238E27FC236}">
                <a16:creationId xmlns:a16="http://schemas.microsoft.com/office/drawing/2014/main" id="{A1ABD432-0388-30ED-1F58-94FE7E2CE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601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Line 18">
            <a:extLst>
              <a:ext uri="{FF2B5EF4-FFF2-40B4-BE49-F238E27FC236}">
                <a16:creationId xmlns:a16="http://schemas.microsoft.com/office/drawing/2014/main" id="{92110BBB-3596-C992-656F-00446D35A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1148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4E85519F-7840-2E65-9105-1207919B9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7</a:t>
            </a:r>
            <a:endParaRPr lang="en-US" altLang="en-US" sz="1800"/>
          </a:p>
        </p:txBody>
      </p:sp>
      <p:sp>
        <p:nvSpPr>
          <p:cNvPr id="59412" name="Line 20">
            <a:extLst>
              <a:ext uri="{FF2B5EF4-FFF2-40B4-BE49-F238E27FC236}">
                <a16:creationId xmlns:a16="http://schemas.microsoft.com/office/drawing/2014/main" id="{49135C3A-A393-2D43-A013-8459431CF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72DD29A-081D-488C-054F-B740A85C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C-SCAN</a:t>
            </a:r>
            <a:endParaRPr lang="en-US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331F7B6-872A-4869-38BB-06A92689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Request queue:  3, 6, 1, 0, 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Head start position:  2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93141C4D-33DB-9954-F074-A23BB552B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400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76D423B5-88F2-C407-89D1-DF47E1651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Time</a:t>
            </a:r>
            <a:endParaRPr lang="en-US" altLang="en-US" sz="1800"/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FDDFA675-107F-E9EC-D735-6163363C5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052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022E5D02-431B-17E6-23DC-FEB4F31BB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Tracks</a:t>
            </a:r>
            <a:endParaRPr lang="en-US" altLang="en-US" sz="1800"/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C16FCF5F-A47D-DC84-6264-E9C1BE192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0</a:t>
            </a:r>
            <a:endParaRPr lang="en-US" altLang="en-US" sz="1800"/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5768A6D9-94B8-FF44-9398-F5E1CF44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  <a:endParaRPr lang="en-US" altLang="en-US" sz="1800"/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72CC6448-D6BC-A922-5A3C-FA9FC45C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  <a:endParaRPr lang="en-US" altLang="en-US" sz="1800"/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AEC48D0E-6094-F014-3C89-60E0C038F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  <a:endParaRPr lang="en-US" altLang="en-US" sz="1800"/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A99EA6A6-F644-4695-17CD-345DF89BD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en-US" altLang="en-US" sz="1800"/>
          </a:p>
        </p:txBody>
      </p:sp>
      <p:sp>
        <p:nvSpPr>
          <p:cNvPr id="61453" name="Text Box 13">
            <a:extLst>
              <a:ext uri="{FF2B5EF4-FFF2-40B4-BE49-F238E27FC236}">
                <a16:creationId xmlns:a16="http://schemas.microsoft.com/office/drawing/2014/main" id="{A3261092-EFDD-5F42-C0D7-FB37FE858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  <a:endParaRPr lang="en-US" altLang="en-US" sz="1800"/>
          </a:p>
        </p:txBody>
      </p:sp>
      <p:sp>
        <p:nvSpPr>
          <p:cNvPr id="61454" name="Text Box 14">
            <a:extLst>
              <a:ext uri="{FF2B5EF4-FFF2-40B4-BE49-F238E27FC236}">
                <a16:creationId xmlns:a16="http://schemas.microsoft.com/office/drawing/2014/main" id="{F41D4FF2-6200-1C94-F0D0-06ED352F6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  <a:endParaRPr lang="en-US" altLang="en-US" sz="1800"/>
          </a:p>
        </p:txBody>
      </p:sp>
      <p:sp>
        <p:nvSpPr>
          <p:cNvPr id="58383" name="Line 15">
            <a:extLst>
              <a:ext uri="{FF2B5EF4-FFF2-40B4-BE49-F238E27FC236}">
                <a16:creationId xmlns:a16="http://schemas.microsoft.com/office/drawing/2014/main" id="{A412E4AE-A96B-5836-30E2-1BEE592F13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257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Line 16">
            <a:extLst>
              <a:ext uri="{FF2B5EF4-FFF2-40B4-BE49-F238E27FC236}">
                <a16:creationId xmlns:a16="http://schemas.microsoft.com/office/drawing/2014/main" id="{FD65867E-75DE-CE4F-3046-9723CA1172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1148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5" name="Line 17">
            <a:extLst>
              <a:ext uri="{FF2B5EF4-FFF2-40B4-BE49-F238E27FC236}">
                <a16:creationId xmlns:a16="http://schemas.microsoft.com/office/drawing/2014/main" id="{0EFD3BEF-DCFB-A934-7B70-FC1981A512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601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6" name="Line 18">
            <a:extLst>
              <a:ext uri="{FF2B5EF4-FFF2-40B4-BE49-F238E27FC236}">
                <a16:creationId xmlns:a16="http://schemas.microsoft.com/office/drawing/2014/main" id="{94FC87FE-BE52-059C-3433-FA219E1769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9" name="Text Box 19">
            <a:extLst>
              <a:ext uri="{FF2B5EF4-FFF2-40B4-BE49-F238E27FC236}">
                <a16:creationId xmlns:a16="http://schemas.microsoft.com/office/drawing/2014/main" id="{B5C65820-683B-5A74-9886-7F0D0579C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7</a:t>
            </a:r>
            <a:endParaRPr lang="en-US" altLang="en-US" sz="1800"/>
          </a:p>
        </p:txBody>
      </p:sp>
      <p:sp>
        <p:nvSpPr>
          <p:cNvPr id="58404" name="Line 36">
            <a:extLst>
              <a:ext uri="{FF2B5EF4-FFF2-40B4-BE49-F238E27FC236}">
                <a16:creationId xmlns:a16="http://schemas.microsoft.com/office/drawing/2014/main" id="{11F83D88-1DDD-FE3C-3CC7-292D36489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33800"/>
            <a:ext cx="381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4202C95-4212-A190-9814-5D33C1C47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Characteristics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683BDF-9F4E-F4AA-08CD-5B1F64501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Disk platters:</a:t>
            </a:r>
            <a:r>
              <a:rPr lang="en-US" altLang="en-US"/>
              <a:t>  coated with magnetic materials for recording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6418AF94-0B7A-E3EE-92E1-BE2B28F857FE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860925"/>
            <a:ext cx="2470150" cy="1235075"/>
            <a:chOff x="4941" y="7564"/>
            <a:chExt cx="2880" cy="1440"/>
          </a:xfrm>
        </p:grpSpPr>
        <p:sp>
          <p:nvSpPr>
            <p:cNvPr id="8222" name="Oval 5">
              <a:extLst>
                <a:ext uri="{FF2B5EF4-FFF2-40B4-BE49-F238E27FC236}">
                  <a16:creationId xmlns:a16="http://schemas.microsoft.com/office/drawing/2014/main" id="{6AFD2218-BEB3-44BC-1F4C-483F97BAE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8223" name="Oval 6">
              <a:extLst>
                <a:ext uri="{FF2B5EF4-FFF2-40B4-BE49-F238E27FC236}">
                  <a16:creationId xmlns:a16="http://schemas.microsoft.com/office/drawing/2014/main" id="{A127832B-826D-9A5C-8A63-037767289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8224" name="Oval 7">
              <a:extLst>
                <a:ext uri="{FF2B5EF4-FFF2-40B4-BE49-F238E27FC236}">
                  <a16:creationId xmlns:a16="http://schemas.microsoft.com/office/drawing/2014/main" id="{94FCD890-5F9B-6CA0-42B1-A685B085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8197" name="Group 8">
            <a:extLst>
              <a:ext uri="{FF2B5EF4-FFF2-40B4-BE49-F238E27FC236}">
                <a16:creationId xmlns:a16="http://schemas.microsoft.com/office/drawing/2014/main" id="{E4C33023-D383-8F63-D4A4-8B4A1A64D70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282950"/>
            <a:ext cx="2470150" cy="1235075"/>
            <a:chOff x="4941" y="7564"/>
            <a:chExt cx="2880" cy="1440"/>
          </a:xfrm>
        </p:grpSpPr>
        <p:sp>
          <p:nvSpPr>
            <p:cNvPr id="8219" name="Oval 9">
              <a:extLst>
                <a:ext uri="{FF2B5EF4-FFF2-40B4-BE49-F238E27FC236}">
                  <a16:creationId xmlns:a16="http://schemas.microsoft.com/office/drawing/2014/main" id="{215626BD-1F3C-EFAD-0D65-5041B5025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8220" name="Oval 10">
              <a:extLst>
                <a:ext uri="{FF2B5EF4-FFF2-40B4-BE49-F238E27FC236}">
                  <a16:creationId xmlns:a16="http://schemas.microsoft.com/office/drawing/2014/main" id="{ADEC3A44-F20A-5259-84BD-F7615B281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8221" name="Oval 11">
              <a:extLst>
                <a:ext uri="{FF2B5EF4-FFF2-40B4-BE49-F238E27FC236}">
                  <a16:creationId xmlns:a16="http://schemas.microsoft.com/office/drawing/2014/main" id="{15C0488D-CEF3-5935-5728-DEEE5252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198" name="AutoShape 12">
            <a:extLst>
              <a:ext uri="{FF2B5EF4-FFF2-40B4-BE49-F238E27FC236}">
                <a16:creationId xmlns:a16="http://schemas.microsoft.com/office/drawing/2014/main" id="{9F0B9C16-5B1A-DE54-F6D1-06A52D7AABC8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97827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8199" name="Group 13">
            <a:extLst>
              <a:ext uri="{FF2B5EF4-FFF2-40B4-BE49-F238E27FC236}">
                <a16:creationId xmlns:a16="http://schemas.microsoft.com/office/drawing/2014/main" id="{774C1B35-B5EF-4C54-56C3-F0074DC32886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128963"/>
            <a:ext cx="2470150" cy="1235075"/>
            <a:chOff x="4941" y="7564"/>
            <a:chExt cx="2880" cy="1440"/>
          </a:xfrm>
        </p:grpSpPr>
        <p:sp>
          <p:nvSpPr>
            <p:cNvPr id="8216" name="Oval 14">
              <a:extLst>
                <a:ext uri="{FF2B5EF4-FFF2-40B4-BE49-F238E27FC236}">
                  <a16:creationId xmlns:a16="http://schemas.microsoft.com/office/drawing/2014/main" id="{12FB676C-179B-A82D-405C-88239E699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8217" name="Oval 15">
              <a:extLst>
                <a:ext uri="{FF2B5EF4-FFF2-40B4-BE49-F238E27FC236}">
                  <a16:creationId xmlns:a16="http://schemas.microsoft.com/office/drawing/2014/main" id="{312758C3-2D86-4374-6E7D-C00E731A1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8218" name="Oval 16">
              <a:extLst>
                <a:ext uri="{FF2B5EF4-FFF2-40B4-BE49-F238E27FC236}">
                  <a16:creationId xmlns:a16="http://schemas.microsoft.com/office/drawing/2014/main" id="{C7BE19EA-0FC6-C445-9729-AD99224FB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8200" name="AutoShape 17">
            <a:extLst>
              <a:ext uri="{FF2B5EF4-FFF2-40B4-BE49-F238E27FC236}">
                <a16:creationId xmlns:a16="http://schemas.microsoft.com/office/drawing/2014/main" id="{E8895EAC-DB1F-62E4-D886-EA666C984D0C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721100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201" name="Oval 18">
            <a:extLst>
              <a:ext uri="{FF2B5EF4-FFF2-40B4-BE49-F238E27FC236}">
                <a16:creationId xmlns:a16="http://schemas.microsoft.com/office/drawing/2014/main" id="{AEECD27D-9199-51FA-313D-7E239894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2973388"/>
            <a:ext cx="2470150" cy="1236662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2700000" scaled="1"/>
          </a:gra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202" name="Oval 19">
            <a:extLst>
              <a:ext uri="{FF2B5EF4-FFF2-40B4-BE49-F238E27FC236}">
                <a16:creationId xmlns:a16="http://schemas.microsoft.com/office/drawing/2014/main" id="{13457A3A-C8D3-B365-5A2C-EC248BB58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128963"/>
            <a:ext cx="1854200" cy="925512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203" name="Oval 20">
            <a:extLst>
              <a:ext uri="{FF2B5EF4-FFF2-40B4-BE49-F238E27FC236}">
                <a16:creationId xmlns:a16="http://schemas.microsoft.com/office/drawing/2014/main" id="{4EFD0666-2AF0-CB2B-340E-F2F48CAB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386138"/>
            <a:ext cx="874713" cy="4365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204" name="AutoShape 21">
            <a:extLst>
              <a:ext uri="{FF2B5EF4-FFF2-40B4-BE49-F238E27FC236}">
                <a16:creationId xmlns:a16="http://schemas.microsoft.com/office/drawing/2014/main" id="{498DDD3F-C670-FC34-5F24-8E4ED4D08D5A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51472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205" name="Line 24">
            <a:extLst>
              <a:ext uri="{FF2B5EF4-FFF2-40B4-BE49-F238E27FC236}">
                <a16:creationId xmlns:a16="http://schemas.microsoft.com/office/drawing/2014/main" id="{5EBC22B8-AB0D-F479-37A1-023C7E78A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819525"/>
            <a:ext cx="0" cy="390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25">
            <a:extLst>
              <a:ext uri="{FF2B5EF4-FFF2-40B4-BE49-F238E27FC236}">
                <a16:creationId xmlns:a16="http://schemas.microsoft.com/office/drawing/2014/main" id="{7CDD1D5B-0E0F-B864-3158-8207788B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819525"/>
            <a:ext cx="125413" cy="369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28">
            <a:extLst>
              <a:ext uri="{FF2B5EF4-FFF2-40B4-BE49-F238E27FC236}">
                <a16:creationId xmlns:a16="http://schemas.microsoft.com/office/drawing/2014/main" id="{7C90867E-1DB4-9DEA-285C-7EBE01C8E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29">
            <a:extLst>
              <a:ext uri="{FF2B5EF4-FFF2-40B4-BE49-F238E27FC236}">
                <a16:creationId xmlns:a16="http://schemas.microsoft.com/office/drawing/2014/main" id="{54B72E71-D72A-7CDC-2638-E670E6D5A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AutoShape 32">
            <a:extLst>
              <a:ext uri="{FF2B5EF4-FFF2-40B4-BE49-F238E27FC236}">
                <a16:creationId xmlns:a16="http://schemas.microsoft.com/office/drawing/2014/main" id="{8801FE2C-6A6B-786B-4154-DE0FED40DE90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46700" y="5557838"/>
            <a:ext cx="617537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8210" name="AutoShape 33">
            <a:extLst>
              <a:ext uri="{FF2B5EF4-FFF2-40B4-BE49-F238E27FC236}">
                <a16:creationId xmlns:a16="http://schemas.microsoft.com/office/drawing/2014/main" id="{3336FE0D-2CAB-6226-CA5E-2027E44D6602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779963" y="4762500"/>
            <a:ext cx="2209800" cy="152400"/>
          </a:xfrm>
          <a:prstGeom prst="parallelogram">
            <a:avLst>
              <a:gd name="adj" fmla="val 666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635E60A0-9D5B-3DFF-5D8E-22463E3AC96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2057400" cy="609600"/>
            <a:chOff x="720" y="2208"/>
            <a:chExt cx="1296" cy="384"/>
          </a:xfrm>
        </p:grpSpPr>
        <p:sp>
          <p:nvSpPr>
            <p:cNvPr id="8212" name="Line 26">
              <a:extLst>
                <a:ext uri="{FF2B5EF4-FFF2-40B4-BE49-F238E27FC236}">
                  <a16:creationId xmlns:a16="http://schemas.microsoft.com/office/drawing/2014/main" id="{0EC62E4D-6ED6-2DED-1469-DB3307C6E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208"/>
              <a:ext cx="912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Text Box 27">
              <a:extLst>
                <a:ext uri="{FF2B5EF4-FFF2-40B4-BE49-F238E27FC236}">
                  <a16:creationId xmlns:a16="http://schemas.microsoft.com/office/drawing/2014/main" id="{121E381B-8158-30BF-482F-99A09C799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8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Disk platters</a:t>
              </a:r>
            </a:p>
          </p:txBody>
        </p:sp>
        <p:sp>
          <p:nvSpPr>
            <p:cNvPr id="8214" name="Line 34">
              <a:extLst>
                <a:ext uri="{FF2B5EF4-FFF2-40B4-BE49-F238E27FC236}">
                  <a16:creationId xmlns:a16="http://schemas.microsoft.com/office/drawing/2014/main" id="{0034B4CE-75DC-FA90-F546-A4A1B3D52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Line 35">
              <a:extLst>
                <a:ext uri="{FF2B5EF4-FFF2-40B4-BE49-F238E27FC236}">
                  <a16:creationId xmlns:a16="http://schemas.microsoft.com/office/drawing/2014/main" id="{3F98A5FC-EDA0-0E0C-AE10-1C60CAA6D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5FA51D5-700D-2765-8478-8D5C0D90F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C-SCAN (always reach both ends)</a:t>
            </a:r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2BBC6DC-E9A5-51FE-8A7B-D7289D4B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Request queue:  3, 6, 1, 0, 7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Head start position:  2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Total seek distance:  1 + 3 + 1 + 7 + 1 = 13</a:t>
            </a:r>
            <a:endParaRPr lang="en-US" altLang="en-US"/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3AC5A708-62B0-33B0-EC34-441F54535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4008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1B4062DE-F594-36A7-AF0D-87417AB6E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019800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Time</a:t>
            </a:r>
            <a:endParaRPr lang="en-US" altLang="en-US" sz="1800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E0D07D1-9130-F821-CB2D-758FCAF3D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5052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5" name="Text Box 7">
            <a:extLst>
              <a:ext uri="{FF2B5EF4-FFF2-40B4-BE49-F238E27FC236}">
                <a16:creationId xmlns:a16="http://schemas.microsoft.com/office/drawing/2014/main" id="{1FE8CD98-DC81-DEB9-92B1-C1D490AE2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876800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Tracks</a:t>
            </a:r>
            <a:endParaRPr lang="en-US" altLang="en-US" sz="1800"/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9A83996D-967C-C972-3F71-6FE7109FF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172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0</a:t>
            </a:r>
            <a:endParaRPr lang="en-US" altLang="en-US" sz="1800"/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BCB8B735-4D7A-68B4-368A-1041DE71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5</a:t>
            </a:r>
            <a:endParaRPr lang="en-US" altLang="en-US" sz="1800"/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72592D8D-89A7-7BDF-D5AE-1D6BA7AA3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62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4</a:t>
            </a:r>
            <a:endParaRPr lang="en-US" altLang="en-US" sz="1800"/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EE9BB22E-0DF5-3D22-5903-AC00AF146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43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3</a:t>
            </a:r>
            <a:endParaRPr lang="en-US" altLang="en-US" sz="1800"/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D7E698CA-187B-CC8F-A7CC-F74C8D6B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424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2</a:t>
            </a:r>
            <a:endParaRPr lang="en-US" altLang="en-US" sz="1800"/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5605203B-5BDF-B0F0-32A6-75D63C916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91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1</a:t>
            </a:r>
            <a:endParaRPr lang="en-US" altLang="en-US" sz="1800"/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C21DF7E3-465E-944D-9F6A-624AC2A5E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00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6</a:t>
            </a:r>
            <a:endParaRPr lang="en-US" altLang="en-US" sz="1800"/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31B5E840-89C0-40E7-E0C5-5DF1CBB3B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257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Line 16">
            <a:extLst>
              <a:ext uri="{FF2B5EF4-FFF2-40B4-BE49-F238E27FC236}">
                <a16:creationId xmlns:a16="http://schemas.microsoft.com/office/drawing/2014/main" id="{4197DFCC-B77A-22A9-E1EE-BB4A0B18F5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1148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5" name="Line 17">
            <a:extLst>
              <a:ext uri="{FF2B5EF4-FFF2-40B4-BE49-F238E27FC236}">
                <a16:creationId xmlns:a16="http://schemas.microsoft.com/office/drawing/2014/main" id="{EBF9F89A-E9BA-FECE-C8E4-FD3E86334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6019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360EBDA5-B270-7249-D3C6-C872898197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733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69617AB7-CF7C-01E4-D110-1F56DC302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505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1800">
                <a:ea typeface="新細明體" panose="02020500000000000000" pitchFamily="18" charset="-120"/>
              </a:rPr>
              <a:t>7</a:t>
            </a:r>
            <a:endParaRPr lang="en-US" altLang="en-US" sz="1800"/>
          </a:p>
        </p:txBody>
      </p:sp>
      <p:sp>
        <p:nvSpPr>
          <p:cNvPr id="63508" name="Line 20">
            <a:extLst>
              <a:ext uri="{FF2B5EF4-FFF2-40B4-BE49-F238E27FC236}">
                <a16:creationId xmlns:a16="http://schemas.microsoft.com/office/drawing/2014/main" id="{2FEBE246-9A56-450C-1DE1-BE25B26C4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733800"/>
            <a:ext cx="3810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EF84400-1299-C121-9F51-4F1ACA734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Flash Memory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3CB856F7-5201-6B41-C310-14DFAF66E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A form of solid-state memory similar to ROM</a:t>
            </a:r>
          </a:p>
          <a:p>
            <a:pPr lvl="1" eaLnBrk="1" hangingPunct="1"/>
            <a:r>
              <a:rPr lang="en-US" altLang="en-US"/>
              <a:t>Holds data without power supply</a:t>
            </a:r>
          </a:p>
          <a:p>
            <a:pPr eaLnBrk="1" hangingPunct="1"/>
            <a:r>
              <a:rPr lang="en-US" altLang="en-US"/>
              <a:t>Reads are fast</a:t>
            </a:r>
          </a:p>
          <a:p>
            <a:pPr eaLnBrk="1" hangingPunct="1"/>
            <a:r>
              <a:rPr lang="en-US" altLang="en-US"/>
              <a:t>Can be written once, more slowly</a:t>
            </a:r>
          </a:p>
          <a:p>
            <a:pPr eaLnBrk="1" hangingPunct="1"/>
            <a:r>
              <a:rPr lang="en-US" altLang="en-US"/>
              <a:t>Can be erased, but very slowly</a:t>
            </a:r>
          </a:p>
          <a:p>
            <a:pPr eaLnBrk="1" hangingPunct="1"/>
            <a:r>
              <a:rPr lang="en-US" altLang="en-US"/>
              <a:t>Limited number of erase cycles before degradation (800 – 100,000)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76208E56-FB2C-F15C-C373-B7379346F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Characteristics</a:t>
            </a:r>
          </a:p>
        </p:txBody>
      </p:sp>
      <p:pic>
        <p:nvPicPr>
          <p:cNvPr id="67587" name="Picture 2" descr="C:\Users\Andy\Documents\Teaching\COP 5611 Advanced Operating Systems (Spring 2012)\4.Par.10680.Image.430.269.1.gif">
            <a:extLst>
              <a:ext uri="{FF2B5EF4-FFF2-40B4-BE49-F238E27FC236}">
                <a16:creationId xmlns:a16="http://schemas.microsoft.com/office/drawing/2014/main" id="{9F022068-2F63-9B0F-7D7F-0C4615705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90800"/>
            <a:ext cx="40957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837C652F-6D35-84B3-2304-F505DA542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of SSD Cells</a:t>
            </a:r>
          </a:p>
        </p:txBody>
      </p:sp>
      <p:pic>
        <p:nvPicPr>
          <p:cNvPr id="68611" name="Content Placeholder 3">
            <a:extLst>
              <a:ext uri="{FF2B5EF4-FFF2-40B4-BE49-F238E27FC236}">
                <a16:creationId xmlns:a16="http://schemas.microsoft.com/office/drawing/2014/main" id="{F29A3096-D8B2-63AD-DC3A-BEDFDAF5C9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988" y="1600200"/>
            <a:ext cx="5534025" cy="4530725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6917285-4C5B-03A3-89F9-29E6A5954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SSD Die</a:t>
            </a:r>
          </a:p>
        </p:txBody>
      </p:sp>
      <p:pic>
        <p:nvPicPr>
          <p:cNvPr id="69635" name="Content Placeholder 3">
            <a:extLst>
              <a:ext uri="{FF2B5EF4-FFF2-40B4-BE49-F238E27FC236}">
                <a16:creationId xmlns:a16="http://schemas.microsoft.com/office/drawing/2014/main" id="{C63919F5-C522-A010-0346-A9EDBEE701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75" y="1600200"/>
            <a:ext cx="6165850" cy="453072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6FEB7182-AF73-5800-2704-6C76B629E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SSD Device</a:t>
            </a:r>
          </a:p>
        </p:txBody>
      </p:sp>
      <p:pic>
        <p:nvPicPr>
          <p:cNvPr id="70659" name="Content Placeholder 3">
            <a:extLst>
              <a:ext uri="{FF2B5EF4-FFF2-40B4-BE49-F238E27FC236}">
                <a16:creationId xmlns:a16="http://schemas.microsoft.com/office/drawing/2014/main" id="{FC2B4C29-A1B3-67E6-450E-D14BDE0754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3163" y="1600200"/>
            <a:ext cx="6796087" cy="4530725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9A102550-A721-AF6A-0E60-F7EF65E48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 Flash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20EB5750-131D-2BE1-F837-BEDAD26C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Used in cellular phones and PDAs</a:t>
            </a:r>
          </a:p>
          <a:p>
            <a:pPr>
              <a:defRPr/>
            </a:pPr>
            <a:r>
              <a:rPr lang="en-US" altLang="en-US" dirty="0"/>
              <a:t>Byte-addressable</a:t>
            </a:r>
          </a:p>
          <a:p>
            <a:pPr lvl="1">
              <a:defRPr/>
            </a:pPr>
            <a:r>
              <a:rPr lang="en-US" altLang="en-US" dirty="0"/>
              <a:t>Can write and erase individual bytes</a:t>
            </a:r>
          </a:p>
          <a:p>
            <a:pPr lvl="1">
              <a:defRPr/>
            </a:pPr>
            <a:r>
              <a:rPr lang="en-US" altLang="en-US" dirty="0"/>
              <a:t>Can execute programs</a:t>
            </a:r>
          </a:p>
          <a:p>
            <a:pPr>
              <a:defRPr/>
            </a:pPr>
            <a:r>
              <a:rPr lang="en-US" altLang="en-US" dirty="0"/>
              <a:t>Mostly replaced by DRAM + NAND flash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F0497CD5-B99E-D059-1619-69D8E6023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NAND Flash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C8711AF1-F75A-1F39-2ABA-F1CA94656C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in smartphones, digital cameras, and thumb drives</a:t>
            </a:r>
          </a:p>
          <a:p>
            <a:r>
              <a:rPr lang="en-US" altLang="en-US"/>
              <a:t>Page-addressible</a:t>
            </a:r>
          </a:p>
          <a:p>
            <a:pPr lvl="1"/>
            <a:r>
              <a:rPr lang="en-US" altLang="en-US"/>
              <a:t>1 </a:t>
            </a:r>
            <a:r>
              <a:rPr lang="en-US" altLang="en-US" b="1" i="1">
                <a:solidFill>
                  <a:srgbClr val="CC00FF"/>
                </a:solidFill>
              </a:rPr>
              <a:t>flash page </a:t>
            </a:r>
            <a:r>
              <a:rPr lang="en-US" altLang="en-US"/>
              <a:t>~= 1 disk block (1-4KB)</a:t>
            </a:r>
          </a:p>
          <a:p>
            <a:pPr lvl="1"/>
            <a:r>
              <a:rPr lang="en-US" altLang="en-US"/>
              <a:t>Cannot run programs</a:t>
            </a:r>
          </a:p>
          <a:p>
            <a:r>
              <a:rPr lang="en-US" altLang="en-US"/>
              <a:t>Erased in </a:t>
            </a:r>
            <a:r>
              <a:rPr lang="en-US" altLang="en-US" b="1" i="1">
                <a:solidFill>
                  <a:srgbClr val="CC00FF"/>
                </a:solidFill>
              </a:rPr>
              <a:t>flash blocks</a:t>
            </a:r>
          </a:p>
          <a:p>
            <a:pPr lvl="1"/>
            <a:r>
              <a:rPr lang="en-US" altLang="en-US"/>
              <a:t>Consists of 4 - 64 flash pages</a:t>
            </a:r>
          </a:p>
          <a:p>
            <a:pPr lvl="1"/>
            <a:r>
              <a:rPr lang="en-US" altLang="en-US"/>
              <a:t>May not be atomic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C9956DC2-6B56-E796-0909-76F18872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Writing In Flash Memory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1E7B27C-C980-DA39-33FD-A5EBD283A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If writing to empty flash page (~disk block), just write</a:t>
            </a:r>
          </a:p>
          <a:p>
            <a:pPr eaLnBrk="1" hangingPunct="1"/>
            <a:r>
              <a:rPr lang="en-US" altLang="en-US"/>
              <a:t>If writing to previously written location, erase it, then write</a:t>
            </a:r>
          </a:p>
          <a:p>
            <a:pPr eaLnBrk="1" hangingPunct="1"/>
            <a:r>
              <a:rPr lang="en-US" altLang="en-US"/>
              <a:t>While erasing a flash block</a:t>
            </a:r>
          </a:p>
          <a:p>
            <a:pPr lvl="1" eaLnBrk="1" hangingPunct="1"/>
            <a:r>
              <a:rPr lang="en-US" altLang="en-US"/>
              <a:t>May access other pages via other IO channels</a:t>
            </a:r>
          </a:p>
          <a:p>
            <a:pPr lvl="1" eaLnBrk="1" hangingPunct="1"/>
            <a:r>
              <a:rPr lang="en-US" altLang="en-US"/>
              <a:t>Number of channels limited by power (e.g., 16 channels max)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19C4EC97-52E4-12E6-8797-46CEC1D64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Implications of Slow Erases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FB6D0E09-346E-2637-1915-717107C56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use of </a:t>
            </a:r>
            <a:r>
              <a:rPr lang="en-US" altLang="en-US" b="1" i="1">
                <a:solidFill>
                  <a:srgbClr val="CC00FF"/>
                </a:solidFill>
              </a:rPr>
              <a:t>flash translation layer (FTL)</a:t>
            </a:r>
          </a:p>
          <a:p>
            <a:pPr lvl="1"/>
            <a:r>
              <a:rPr lang="en-US" altLang="en-US"/>
              <a:t>Write new version elsewhere</a:t>
            </a:r>
          </a:p>
          <a:p>
            <a:pPr lvl="1"/>
            <a:r>
              <a:rPr lang="en-US" altLang="en-US"/>
              <a:t>Erase the old version later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95DE6E6-4592-A3E4-7081-2F5F26FF4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Characteristics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72D9037-69BC-50A3-7478-52E81FCD9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disk platter is divided into concentric </a:t>
            </a:r>
            <a:r>
              <a:rPr lang="en-US" altLang="en-US" b="1" i="1">
                <a:solidFill>
                  <a:schemeClr val="folHlink"/>
                </a:solidFill>
              </a:rPr>
              <a:t>tracks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B67D0000-078C-99E9-6DA5-9F3B9D98E694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860925"/>
            <a:ext cx="2470150" cy="1235075"/>
            <a:chOff x="4941" y="7564"/>
            <a:chExt cx="2880" cy="1440"/>
          </a:xfrm>
        </p:grpSpPr>
        <p:sp>
          <p:nvSpPr>
            <p:cNvPr id="10273" name="Oval 5">
              <a:extLst>
                <a:ext uri="{FF2B5EF4-FFF2-40B4-BE49-F238E27FC236}">
                  <a16:creationId xmlns:a16="http://schemas.microsoft.com/office/drawing/2014/main" id="{24940951-4F73-BA50-57C5-04BF4A998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74" name="Oval 6">
              <a:extLst>
                <a:ext uri="{FF2B5EF4-FFF2-40B4-BE49-F238E27FC236}">
                  <a16:creationId xmlns:a16="http://schemas.microsoft.com/office/drawing/2014/main" id="{94A452CE-92B5-7AEC-2721-F90F8410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75" name="Oval 7">
              <a:extLst>
                <a:ext uri="{FF2B5EF4-FFF2-40B4-BE49-F238E27FC236}">
                  <a16:creationId xmlns:a16="http://schemas.microsoft.com/office/drawing/2014/main" id="{CE56E26A-0F4E-E601-257D-7DFFBF024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0245" name="Group 8">
            <a:extLst>
              <a:ext uri="{FF2B5EF4-FFF2-40B4-BE49-F238E27FC236}">
                <a16:creationId xmlns:a16="http://schemas.microsoft.com/office/drawing/2014/main" id="{246A6946-5FC7-9603-56A7-C22D5FA5A3A6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282950"/>
            <a:ext cx="2470150" cy="1235075"/>
            <a:chOff x="4941" y="7564"/>
            <a:chExt cx="2880" cy="1440"/>
          </a:xfrm>
        </p:grpSpPr>
        <p:sp>
          <p:nvSpPr>
            <p:cNvPr id="10270" name="Oval 9">
              <a:extLst>
                <a:ext uri="{FF2B5EF4-FFF2-40B4-BE49-F238E27FC236}">
                  <a16:creationId xmlns:a16="http://schemas.microsoft.com/office/drawing/2014/main" id="{A60AE67D-ACD0-EEAC-6932-8FAD89C07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71" name="Oval 10">
              <a:extLst>
                <a:ext uri="{FF2B5EF4-FFF2-40B4-BE49-F238E27FC236}">
                  <a16:creationId xmlns:a16="http://schemas.microsoft.com/office/drawing/2014/main" id="{F7713F38-2694-C836-8271-08A30CA9A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72" name="Oval 11">
              <a:extLst>
                <a:ext uri="{FF2B5EF4-FFF2-40B4-BE49-F238E27FC236}">
                  <a16:creationId xmlns:a16="http://schemas.microsoft.com/office/drawing/2014/main" id="{1E77BEC8-F76E-ED24-9920-FA5F0EFA2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246" name="AutoShape 12">
            <a:extLst>
              <a:ext uri="{FF2B5EF4-FFF2-40B4-BE49-F238E27FC236}">
                <a16:creationId xmlns:a16="http://schemas.microsoft.com/office/drawing/2014/main" id="{786B7A5B-F7AE-BB03-7F69-A8CF90824F31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97827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0247" name="Group 13">
            <a:extLst>
              <a:ext uri="{FF2B5EF4-FFF2-40B4-BE49-F238E27FC236}">
                <a16:creationId xmlns:a16="http://schemas.microsoft.com/office/drawing/2014/main" id="{A6FF6BE7-4D2B-1910-D08B-1D8D4C59B225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128963"/>
            <a:ext cx="2470150" cy="1235075"/>
            <a:chOff x="4941" y="7564"/>
            <a:chExt cx="2880" cy="1440"/>
          </a:xfrm>
        </p:grpSpPr>
        <p:sp>
          <p:nvSpPr>
            <p:cNvPr id="10267" name="Oval 14">
              <a:extLst>
                <a:ext uri="{FF2B5EF4-FFF2-40B4-BE49-F238E27FC236}">
                  <a16:creationId xmlns:a16="http://schemas.microsoft.com/office/drawing/2014/main" id="{0C689A70-103F-9A16-0543-C690DCDFD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68" name="Oval 15">
              <a:extLst>
                <a:ext uri="{FF2B5EF4-FFF2-40B4-BE49-F238E27FC236}">
                  <a16:creationId xmlns:a16="http://schemas.microsoft.com/office/drawing/2014/main" id="{253198A5-8C33-FFD7-1962-4811FA02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0269" name="Oval 16">
              <a:extLst>
                <a:ext uri="{FF2B5EF4-FFF2-40B4-BE49-F238E27FC236}">
                  <a16:creationId xmlns:a16="http://schemas.microsoft.com/office/drawing/2014/main" id="{BEC52297-20E8-62A9-A1F6-18EE33B8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0248" name="AutoShape 17">
            <a:extLst>
              <a:ext uri="{FF2B5EF4-FFF2-40B4-BE49-F238E27FC236}">
                <a16:creationId xmlns:a16="http://schemas.microsoft.com/office/drawing/2014/main" id="{B39C6178-A177-CFF3-8F29-2A4E9B4FA886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721100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249" name="Oval 18">
            <a:extLst>
              <a:ext uri="{FF2B5EF4-FFF2-40B4-BE49-F238E27FC236}">
                <a16:creationId xmlns:a16="http://schemas.microsoft.com/office/drawing/2014/main" id="{602BA5DE-4FDE-F40A-6B30-9E1AD86B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2973388"/>
            <a:ext cx="2470150" cy="1236662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2700000" scaled="1"/>
          </a:gra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250" name="Oval 19">
            <a:extLst>
              <a:ext uri="{FF2B5EF4-FFF2-40B4-BE49-F238E27FC236}">
                <a16:creationId xmlns:a16="http://schemas.microsoft.com/office/drawing/2014/main" id="{7AD9C5F5-A6AD-DF11-4569-AB5D6F4B2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128963"/>
            <a:ext cx="1854200" cy="925512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251" name="Oval 20">
            <a:extLst>
              <a:ext uri="{FF2B5EF4-FFF2-40B4-BE49-F238E27FC236}">
                <a16:creationId xmlns:a16="http://schemas.microsoft.com/office/drawing/2014/main" id="{1B2843C9-4C58-E2DE-EC70-F2D3C9F54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386138"/>
            <a:ext cx="874713" cy="4365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252" name="AutoShape 21">
            <a:extLst>
              <a:ext uri="{FF2B5EF4-FFF2-40B4-BE49-F238E27FC236}">
                <a16:creationId xmlns:a16="http://schemas.microsoft.com/office/drawing/2014/main" id="{B5D9FD86-8223-4A1A-F14D-CA1826B691F3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51472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0253" name="Line 22">
            <a:extLst>
              <a:ext uri="{FF2B5EF4-FFF2-40B4-BE49-F238E27FC236}">
                <a16:creationId xmlns:a16="http://schemas.microsoft.com/office/drawing/2014/main" id="{5C737912-1DAD-495A-67F5-DC7A51880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819525"/>
            <a:ext cx="0" cy="390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23">
            <a:extLst>
              <a:ext uri="{FF2B5EF4-FFF2-40B4-BE49-F238E27FC236}">
                <a16:creationId xmlns:a16="http://schemas.microsoft.com/office/drawing/2014/main" id="{6CD7C1FB-9119-5BF2-108F-4D47710F1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819525"/>
            <a:ext cx="125413" cy="369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24">
            <a:extLst>
              <a:ext uri="{FF2B5EF4-FFF2-40B4-BE49-F238E27FC236}">
                <a16:creationId xmlns:a16="http://schemas.microsoft.com/office/drawing/2014/main" id="{D7B9C195-2939-A027-18D8-9FB01B902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Line 25">
            <a:extLst>
              <a:ext uri="{FF2B5EF4-FFF2-40B4-BE49-F238E27FC236}">
                <a16:creationId xmlns:a16="http://schemas.microsoft.com/office/drawing/2014/main" id="{B9E231AD-0F21-BD67-9195-4F95F1483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AutoShape 26">
            <a:extLst>
              <a:ext uri="{FF2B5EF4-FFF2-40B4-BE49-F238E27FC236}">
                <a16:creationId xmlns:a16="http://schemas.microsoft.com/office/drawing/2014/main" id="{94A916EF-24B7-F9E5-81DF-864398B06329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46700" y="5557838"/>
            <a:ext cx="617537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0258" name="Group 27">
            <a:extLst>
              <a:ext uri="{FF2B5EF4-FFF2-40B4-BE49-F238E27FC236}">
                <a16:creationId xmlns:a16="http://schemas.microsoft.com/office/drawing/2014/main" id="{E571B089-6A2A-FCAC-C7B7-13DDDB3939B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2057400" cy="609600"/>
            <a:chOff x="720" y="2208"/>
            <a:chExt cx="1296" cy="384"/>
          </a:xfrm>
        </p:grpSpPr>
        <p:sp>
          <p:nvSpPr>
            <p:cNvPr id="10263" name="Line 28">
              <a:extLst>
                <a:ext uri="{FF2B5EF4-FFF2-40B4-BE49-F238E27FC236}">
                  <a16:creationId xmlns:a16="http://schemas.microsoft.com/office/drawing/2014/main" id="{D0EFB321-0CE3-0857-D6E6-6336782AA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208"/>
              <a:ext cx="912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Text Box 29">
              <a:extLst>
                <a:ext uri="{FF2B5EF4-FFF2-40B4-BE49-F238E27FC236}">
                  <a16:creationId xmlns:a16="http://schemas.microsoft.com/office/drawing/2014/main" id="{FCE0CD95-B483-6D3F-29B0-562636D48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8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Disk platters</a:t>
              </a:r>
            </a:p>
          </p:txBody>
        </p:sp>
        <p:sp>
          <p:nvSpPr>
            <p:cNvPr id="10265" name="Line 30">
              <a:extLst>
                <a:ext uri="{FF2B5EF4-FFF2-40B4-BE49-F238E27FC236}">
                  <a16:creationId xmlns:a16="http://schemas.microsoft.com/office/drawing/2014/main" id="{1A57F93E-4A47-BEA5-A6CC-88C27BCD1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31">
              <a:extLst>
                <a:ext uri="{FF2B5EF4-FFF2-40B4-BE49-F238E27FC236}">
                  <a16:creationId xmlns:a16="http://schemas.microsoft.com/office/drawing/2014/main" id="{71D884C8-AA24-966D-86B7-FDFE75414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9" name="AutoShape 40">
            <a:extLst>
              <a:ext uri="{FF2B5EF4-FFF2-40B4-BE49-F238E27FC236}">
                <a16:creationId xmlns:a16="http://schemas.microsoft.com/office/drawing/2014/main" id="{D076D3F8-E9C9-1C81-E38D-BDE35AD3716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779963" y="4762500"/>
            <a:ext cx="2209800" cy="152400"/>
          </a:xfrm>
          <a:prstGeom prst="parallelogram">
            <a:avLst>
              <a:gd name="adj" fmla="val 666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9" name="Group 46">
            <a:extLst>
              <a:ext uri="{FF2B5EF4-FFF2-40B4-BE49-F238E27FC236}">
                <a16:creationId xmlns:a16="http://schemas.microsoft.com/office/drawing/2014/main" id="{57DDC8D0-C7B3-446B-369D-2C9F0DCC960B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5562600"/>
            <a:ext cx="2584450" cy="366713"/>
            <a:chOff x="724" y="3504"/>
            <a:chExt cx="1628" cy="231"/>
          </a:xfrm>
        </p:grpSpPr>
        <p:sp>
          <p:nvSpPr>
            <p:cNvPr id="10261" name="Text Box 41">
              <a:extLst>
                <a:ext uri="{FF2B5EF4-FFF2-40B4-BE49-F238E27FC236}">
                  <a16:creationId xmlns:a16="http://schemas.microsoft.com/office/drawing/2014/main" id="{066E9C64-D985-A7FA-DD80-DC9D57AA8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350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Track</a:t>
              </a:r>
            </a:p>
          </p:txBody>
        </p:sp>
        <p:sp>
          <p:nvSpPr>
            <p:cNvPr id="10262" name="Line 42">
              <a:extLst>
                <a:ext uri="{FF2B5EF4-FFF2-40B4-BE49-F238E27FC236}">
                  <a16:creationId xmlns:a16="http://schemas.microsoft.com/office/drawing/2014/main" id="{84DE3125-748A-9CAF-5C47-83682DE74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AC99D6C3-D97E-E1F0-F8DC-071973394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Implications of Limited Erase Cycles 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7F5917F6-1B1E-7954-9F09-34333AC7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i="1" dirty="0">
                <a:solidFill>
                  <a:srgbClr val="CC00FF"/>
                </a:solidFill>
              </a:rPr>
              <a:t>Wear-leveling mechanism  </a:t>
            </a:r>
          </a:p>
          <a:p>
            <a:pPr lvl="1">
              <a:defRPr/>
            </a:pPr>
            <a:r>
              <a:rPr lang="en-US" altLang="en-US" dirty="0"/>
              <a:t>Track the number of write/erase cycles for each page</a:t>
            </a:r>
          </a:p>
          <a:p>
            <a:pPr lvl="1">
              <a:defRPr/>
            </a:pPr>
            <a:r>
              <a:rPr lang="en-US" altLang="en-US" dirty="0"/>
              <a:t>Spread writes/erases uniformly across storage locations</a:t>
            </a:r>
          </a:p>
          <a:p>
            <a:pPr>
              <a:defRPr/>
            </a:pPr>
            <a:r>
              <a:rPr lang="en-US" altLang="en-US" dirty="0"/>
              <a:t>Better to group writes within a block and erase together once</a:t>
            </a:r>
          </a:p>
          <a:p>
            <a:pPr lvl="1">
              <a:defRPr/>
            </a:pPr>
            <a:r>
              <a:rPr lang="en-US" altLang="en-US" dirty="0"/>
              <a:t>Than to scatter writes to many blocks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BEF45862-6152-08DC-B812-4DE4CF3BB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Multi-level cells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AF49F3A3-C9E9-F2A7-073E-62E901AAF4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 multiple voltage levels to represent bits </a:t>
            </a:r>
          </a:p>
        </p:txBody>
      </p:sp>
      <p:pic>
        <p:nvPicPr>
          <p:cNvPr id="77828" name="Picture 2" descr="C:\Users\Andy\Documents\Teaching\COP 5611 Advanced Operating Systems (Spring 2012)\slc_1.jpg">
            <a:extLst>
              <a:ext uri="{FF2B5EF4-FFF2-40B4-BE49-F238E27FC236}">
                <a16:creationId xmlns:a16="http://schemas.microsoft.com/office/drawing/2014/main" id="{B849B864-A3ED-9282-196B-B51E86CE8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200400"/>
            <a:ext cx="41910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BA7C44AE-6C12-4D8F-EF21-6C2C53823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Implications of MLC</a:t>
            </a:r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F0C144AF-884F-C003-698E-945709644D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Higher density lowers price/GB</a:t>
            </a:r>
          </a:p>
          <a:p>
            <a:r>
              <a:rPr lang="en-US" altLang="en-US"/>
              <a:t>Need exponential number of voltage levels to for linear increase in density</a:t>
            </a:r>
          </a:p>
          <a:p>
            <a:r>
              <a:rPr lang="en-US" altLang="en-US"/>
              <a:t>Maxed out quickly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E967A6B-A4BE-3A27-2376-F0B17E109B7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Characteristics</a:t>
            </a:r>
          </a:p>
        </p:txBody>
      </p:sp>
      <p:graphicFrame>
        <p:nvGraphicFramePr>
          <p:cNvPr id="203839" name="Group 63">
            <a:extLst>
              <a:ext uri="{FF2B5EF4-FFF2-40B4-BE49-F238E27FC236}">
                <a16:creationId xmlns:a16="http://schemas.microsoft.com/office/drawing/2014/main" id="{8F3AB24B-FAFF-0461-77ED-2E0C8F908D48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1554163" y="2362200"/>
          <a:ext cx="6261100" cy="323215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3252980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1306915880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4219251576"/>
                    </a:ext>
                  </a:extLst>
                </a:gridCol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Samsung SSD 970 Pro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52479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Latency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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s/4KB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18783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Bandwidth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3500 MB/s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495286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Write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Latency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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s/4KB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71336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Bandwidth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2300 MB/s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13601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Active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5.2W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86846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Idle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95026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Cost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$0.1/GB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4656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449967A-6783-B30C-704A-5BD1B5E48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Pros/Cons of Flash Memory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D972F04-1E9C-DB85-F46A-7F3CB630C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buFontTx/>
              <a:buChar char="+"/>
            </a:pPr>
            <a:r>
              <a:rPr lang="en-US" altLang="en-US"/>
              <a:t>Small and light</a:t>
            </a:r>
          </a:p>
          <a:p>
            <a:pPr eaLnBrk="1" hangingPunct="1">
              <a:buFontTx/>
              <a:buChar char="+"/>
            </a:pPr>
            <a:r>
              <a:rPr lang="en-US" altLang="en-US"/>
              <a:t>Uses less power than disk</a:t>
            </a:r>
          </a:p>
          <a:p>
            <a:pPr eaLnBrk="1" hangingPunct="1">
              <a:buFontTx/>
              <a:buChar char="+"/>
            </a:pPr>
            <a:r>
              <a:rPr lang="en-US" altLang="en-US"/>
              <a:t>Read time comparable to DRAM</a:t>
            </a:r>
          </a:p>
          <a:p>
            <a:pPr eaLnBrk="1" hangingPunct="1">
              <a:buFontTx/>
              <a:buChar char="+"/>
            </a:pPr>
            <a:r>
              <a:rPr lang="en-US" altLang="en-US"/>
              <a:t>No rotation/seek complexities</a:t>
            </a:r>
          </a:p>
          <a:p>
            <a:pPr eaLnBrk="1" hangingPunct="1">
              <a:buFontTx/>
              <a:buChar char="+"/>
            </a:pPr>
            <a:r>
              <a:rPr lang="en-US" altLang="en-US"/>
              <a:t>No moving parts (shock resistant)</a:t>
            </a:r>
          </a:p>
          <a:p>
            <a:pPr eaLnBrk="1" hangingPunct="1">
              <a:buFontTx/>
              <a:buChar char="–"/>
            </a:pPr>
            <a:r>
              <a:rPr lang="en-US" altLang="en-US"/>
              <a:t>Expensive (compared to disk)</a:t>
            </a:r>
          </a:p>
          <a:p>
            <a:pPr eaLnBrk="1" hangingPunct="1">
              <a:buFontTx/>
              <a:buChar char="–"/>
            </a:pPr>
            <a:r>
              <a:rPr lang="en-US" altLang="en-US"/>
              <a:t>Slow erase cycle (4.5ms)</a:t>
            </a:r>
          </a:p>
          <a:p>
            <a:pPr eaLnBrk="1" hangingPunct="1">
              <a:buFontTx/>
              <a:buChar char="–"/>
            </a:pPr>
            <a:r>
              <a:rPr lang="en-US" altLang="en-US"/>
              <a:t>Limited number of erase cycles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F2821030-F257-E1D2-8B30-00B69437C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Persistent RAM</a:t>
            </a:r>
          </a:p>
        </p:txBody>
      </p:sp>
      <p:pic>
        <p:nvPicPr>
          <p:cNvPr id="83971" name="Picture 2" descr="What is Persistent Memory?">
            <a:extLst>
              <a:ext uri="{FF2B5EF4-FFF2-40B4-BE49-F238E27FC236}">
                <a16:creationId xmlns:a16="http://schemas.microsoft.com/office/drawing/2014/main" id="{B4D7599F-1E8E-F8E2-E264-DEB014D4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06500"/>
            <a:ext cx="747712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3DA4AB8C-8A56-C4A7-6A5A-77F6757FE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Persistent RAM</a:t>
            </a:r>
          </a:p>
        </p:txBody>
      </p:sp>
      <p:sp>
        <p:nvSpPr>
          <p:cNvPr id="86019" name="Content Placeholder 4">
            <a:extLst>
              <a:ext uri="{FF2B5EF4-FFF2-40B4-BE49-F238E27FC236}">
                <a16:creationId xmlns:a16="http://schemas.microsoft.com/office/drawing/2014/main" id="{CC8D1580-B426-1F4A-DFFF-3363566BB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Byte-addressible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34CD72FE-AB83-E486-BFD2-080536835064}"/>
              </a:ext>
            </a:extLst>
          </p:cNvPr>
          <p:cNvGraphicFramePr>
            <a:graphicFrameLocks noGrp="1"/>
          </p:cNvGraphicFramePr>
          <p:nvPr/>
        </p:nvGraphicFramePr>
        <p:xfrm>
          <a:off x="1554163" y="2362200"/>
          <a:ext cx="6261100" cy="323215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85779405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783333194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4029045647"/>
                    </a:ext>
                  </a:extLst>
                </a:gridCol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Intel Optane DC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09253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Latency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s/256B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31706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Bandwidth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6.8 GB/s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81958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Write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Latency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128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s/256B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406154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Bandwidth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1.85 GB/s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52787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Power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Active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15W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183298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34192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Cost</a:t>
                      </a:r>
                    </a:p>
                  </a:txBody>
                  <a:tcPr marL="91445" marR="91445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3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$5/GB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1978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59E91A5-01BF-96C9-5628-1180B7278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Characteristics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076B1C1-1860-68CB-68B5-E2035B17D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Disk arm:</a:t>
            </a:r>
            <a:r>
              <a:rPr lang="en-US" altLang="en-US"/>
              <a:t>  moves a comb of </a:t>
            </a:r>
            <a:r>
              <a:rPr lang="en-US" altLang="en-US" b="1" i="1">
                <a:solidFill>
                  <a:schemeClr val="folHlink"/>
                </a:solidFill>
              </a:rPr>
              <a:t>disk heads</a:t>
            </a:r>
          </a:p>
          <a:p>
            <a:pPr lvl="1" eaLnBrk="1" hangingPunct="1"/>
            <a:r>
              <a:rPr lang="en-US" altLang="en-US"/>
              <a:t>Only one disk head is active for reading/writing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B24F7917-D88B-2B7A-A35A-EEF64572C6BF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860925"/>
            <a:ext cx="2470150" cy="1235075"/>
            <a:chOff x="4941" y="7564"/>
            <a:chExt cx="2880" cy="1440"/>
          </a:xfrm>
        </p:grpSpPr>
        <p:sp>
          <p:nvSpPr>
            <p:cNvPr id="12329" name="Oval 5">
              <a:extLst>
                <a:ext uri="{FF2B5EF4-FFF2-40B4-BE49-F238E27FC236}">
                  <a16:creationId xmlns:a16="http://schemas.microsoft.com/office/drawing/2014/main" id="{6888D32C-7B23-8CDE-E4CA-36A62D23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2330" name="Oval 6">
              <a:extLst>
                <a:ext uri="{FF2B5EF4-FFF2-40B4-BE49-F238E27FC236}">
                  <a16:creationId xmlns:a16="http://schemas.microsoft.com/office/drawing/2014/main" id="{EB187215-8757-2340-1E61-95FE00D0F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2331" name="Oval 7">
              <a:extLst>
                <a:ext uri="{FF2B5EF4-FFF2-40B4-BE49-F238E27FC236}">
                  <a16:creationId xmlns:a16="http://schemas.microsoft.com/office/drawing/2014/main" id="{A65EBB48-8002-EB22-DABF-44F88A862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2293" name="Group 8">
            <a:extLst>
              <a:ext uri="{FF2B5EF4-FFF2-40B4-BE49-F238E27FC236}">
                <a16:creationId xmlns:a16="http://schemas.microsoft.com/office/drawing/2014/main" id="{C6710C3C-2375-44BA-F1D3-C520A7397889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282950"/>
            <a:ext cx="2470150" cy="1235075"/>
            <a:chOff x="4941" y="7564"/>
            <a:chExt cx="2880" cy="1440"/>
          </a:xfrm>
        </p:grpSpPr>
        <p:sp>
          <p:nvSpPr>
            <p:cNvPr id="12326" name="Oval 9">
              <a:extLst>
                <a:ext uri="{FF2B5EF4-FFF2-40B4-BE49-F238E27FC236}">
                  <a16:creationId xmlns:a16="http://schemas.microsoft.com/office/drawing/2014/main" id="{166B3256-F7AE-D9BB-B571-69876E569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2327" name="Oval 10">
              <a:extLst>
                <a:ext uri="{FF2B5EF4-FFF2-40B4-BE49-F238E27FC236}">
                  <a16:creationId xmlns:a16="http://schemas.microsoft.com/office/drawing/2014/main" id="{07605974-F2A7-0571-E4E9-194DF01D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2328" name="Oval 11">
              <a:extLst>
                <a:ext uri="{FF2B5EF4-FFF2-40B4-BE49-F238E27FC236}">
                  <a16:creationId xmlns:a16="http://schemas.microsoft.com/office/drawing/2014/main" id="{DD97C8F5-18BC-0472-B9F4-6B41074A9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294" name="AutoShape 12">
            <a:extLst>
              <a:ext uri="{FF2B5EF4-FFF2-40B4-BE49-F238E27FC236}">
                <a16:creationId xmlns:a16="http://schemas.microsoft.com/office/drawing/2014/main" id="{D93C17B1-26E1-B8C4-5489-114DAFF1B9E1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97827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2295" name="Group 13">
            <a:extLst>
              <a:ext uri="{FF2B5EF4-FFF2-40B4-BE49-F238E27FC236}">
                <a16:creationId xmlns:a16="http://schemas.microsoft.com/office/drawing/2014/main" id="{C232FA2B-215B-661B-7937-55FAF32999B7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128963"/>
            <a:ext cx="2470150" cy="1235075"/>
            <a:chOff x="4941" y="7564"/>
            <a:chExt cx="2880" cy="1440"/>
          </a:xfrm>
        </p:grpSpPr>
        <p:sp>
          <p:nvSpPr>
            <p:cNvPr id="12323" name="Oval 14">
              <a:extLst>
                <a:ext uri="{FF2B5EF4-FFF2-40B4-BE49-F238E27FC236}">
                  <a16:creationId xmlns:a16="http://schemas.microsoft.com/office/drawing/2014/main" id="{E5EE84CE-FBDA-2030-1913-E9A9ECEC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2324" name="Oval 15">
              <a:extLst>
                <a:ext uri="{FF2B5EF4-FFF2-40B4-BE49-F238E27FC236}">
                  <a16:creationId xmlns:a16="http://schemas.microsoft.com/office/drawing/2014/main" id="{38A05A13-E4CC-9B28-2726-22B9D7803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2325" name="Oval 16">
              <a:extLst>
                <a:ext uri="{FF2B5EF4-FFF2-40B4-BE49-F238E27FC236}">
                  <a16:creationId xmlns:a16="http://schemas.microsoft.com/office/drawing/2014/main" id="{2A7D32D3-79D7-556A-DF08-71FD129D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2296" name="AutoShape 17">
            <a:extLst>
              <a:ext uri="{FF2B5EF4-FFF2-40B4-BE49-F238E27FC236}">
                <a16:creationId xmlns:a16="http://schemas.microsoft.com/office/drawing/2014/main" id="{A0F66304-0CF7-9C2E-800B-2ED9280A3754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721100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297" name="Oval 18">
            <a:extLst>
              <a:ext uri="{FF2B5EF4-FFF2-40B4-BE49-F238E27FC236}">
                <a16:creationId xmlns:a16="http://schemas.microsoft.com/office/drawing/2014/main" id="{A51DAA11-986F-F839-3D83-9C10F8F8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2973388"/>
            <a:ext cx="2470150" cy="1236662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2700000" scaled="1"/>
          </a:gra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298" name="Oval 19">
            <a:extLst>
              <a:ext uri="{FF2B5EF4-FFF2-40B4-BE49-F238E27FC236}">
                <a16:creationId xmlns:a16="http://schemas.microsoft.com/office/drawing/2014/main" id="{EC1E53F4-3FB2-A2AA-6F15-CDDA01CE3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128963"/>
            <a:ext cx="1854200" cy="925512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299" name="Oval 20">
            <a:extLst>
              <a:ext uri="{FF2B5EF4-FFF2-40B4-BE49-F238E27FC236}">
                <a16:creationId xmlns:a16="http://schemas.microsoft.com/office/drawing/2014/main" id="{5660F8FC-CAF4-C489-5644-93A465AD3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386138"/>
            <a:ext cx="874713" cy="4365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300" name="AutoShape 21">
            <a:extLst>
              <a:ext uri="{FF2B5EF4-FFF2-40B4-BE49-F238E27FC236}">
                <a16:creationId xmlns:a16="http://schemas.microsoft.com/office/drawing/2014/main" id="{2B4BE6E0-A747-C525-0F8C-4911A6FE16B6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51472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2301" name="Line 22">
            <a:extLst>
              <a:ext uri="{FF2B5EF4-FFF2-40B4-BE49-F238E27FC236}">
                <a16:creationId xmlns:a16="http://schemas.microsoft.com/office/drawing/2014/main" id="{FDABF457-428B-1C1E-A2AD-BB1794573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819525"/>
            <a:ext cx="0" cy="390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23">
            <a:extLst>
              <a:ext uri="{FF2B5EF4-FFF2-40B4-BE49-F238E27FC236}">
                <a16:creationId xmlns:a16="http://schemas.microsoft.com/office/drawing/2014/main" id="{14A5DE48-CCA2-DD79-9057-42A531834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819525"/>
            <a:ext cx="125413" cy="369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24">
            <a:extLst>
              <a:ext uri="{FF2B5EF4-FFF2-40B4-BE49-F238E27FC236}">
                <a16:creationId xmlns:a16="http://schemas.microsoft.com/office/drawing/2014/main" id="{FAA15306-04D6-BACD-BE6F-49325ED13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5">
            <a:extLst>
              <a:ext uri="{FF2B5EF4-FFF2-40B4-BE49-F238E27FC236}">
                <a16:creationId xmlns:a16="http://schemas.microsoft.com/office/drawing/2014/main" id="{8D63B5B9-1830-9BA5-7A48-F8FBCA215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AutoShape 26">
            <a:extLst>
              <a:ext uri="{FF2B5EF4-FFF2-40B4-BE49-F238E27FC236}">
                <a16:creationId xmlns:a16="http://schemas.microsoft.com/office/drawing/2014/main" id="{90398122-E2F4-EFCF-53D6-90BC3A2900DD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46700" y="5557838"/>
            <a:ext cx="617537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2306" name="Group 28">
            <a:extLst>
              <a:ext uri="{FF2B5EF4-FFF2-40B4-BE49-F238E27FC236}">
                <a16:creationId xmlns:a16="http://schemas.microsoft.com/office/drawing/2014/main" id="{B9F0E45D-4291-CEA8-6804-4CA50589D49B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2057400" cy="609600"/>
            <a:chOff x="720" y="2208"/>
            <a:chExt cx="1296" cy="384"/>
          </a:xfrm>
        </p:grpSpPr>
        <p:sp>
          <p:nvSpPr>
            <p:cNvPr id="12319" name="Line 29">
              <a:extLst>
                <a:ext uri="{FF2B5EF4-FFF2-40B4-BE49-F238E27FC236}">
                  <a16:creationId xmlns:a16="http://schemas.microsoft.com/office/drawing/2014/main" id="{92B6CB9F-D2E6-FC98-E16D-ADFB32E89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208"/>
              <a:ext cx="912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0" name="Text Box 30">
              <a:extLst>
                <a:ext uri="{FF2B5EF4-FFF2-40B4-BE49-F238E27FC236}">
                  <a16:creationId xmlns:a16="http://schemas.microsoft.com/office/drawing/2014/main" id="{F2F82F8D-81E3-2377-70A5-688B74E98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8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Disk platters</a:t>
              </a:r>
            </a:p>
          </p:txBody>
        </p:sp>
        <p:sp>
          <p:nvSpPr>
            <p:cNvPr id="12321" name="Line 31">
              <a:extLst>
                <a:ext uri="{FF2B5EF4-FFF2-40B4-BE49-F238E27FC236}">
                  <a16:creationId xmlns:a16="http://schemas.microsoft.com/office/drawing/2014/main" id="{44713F37-F342-D13B-2D52-3FF1329B9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2" name="Line 32">
              <a:extLst>
                <a:ext uri="{FF2B5EF4-FFF2-40B4-BE49-F238E27FC236}">
                  <a16:creationId xmlns:a16="http://schemas.microsoft.com/office/drawing/2014/main" id="{9D42D3EB-883A-E5E7-E80E-BA0939EED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80A024D8-8468-4443-C75F-2CDA89FE798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008313"/>
            <a:ext cx="2286000" cy="2401887"/>
            <a:chOff x="3408" y="1895"/>
            <a:chExt cx="1440" cy="1513"/>
          </a:xfrm>
        </p:grpSpPr>
        <p:grpSp>
          <p:nvGrpSpPr>
            <p:cNvPr id="12312" name="Group 39">
              <a:extLst>
                <a:ext uri="{FF2B5EF4-FFF2-40B4-BE49-F238E27FC236}">
                  <a16:creationId xmlns:a16="http://schemas.microsoft.com/office/drawing/2014/main" id="{256BE2EE-95E3-DB65-FE22-5163FEB1B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903"/>
              <a:ext cx="962" cy="231"/>
              <a:chOff x="3744" y="2903"/>
              <a:chExt cx="962" cy="231"/>
            </a:xfrm>
          </p:grpSpPr>
          <p:sp>
            <p:nvSpPr>
              <p:cNvPr id="12317" name="Text Box 33">
                <a:extLst>
                  <a:ext uri="{FF2B5EF4-FFF2-40B4-BE49-F238E27FC236}">
                    <a16:creationId xmlns:a16="http://schemas.microsoft.com/office/drawing/2014/main" id="{E8996DBD-261A-03E3-0886-7CC382447A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" y="290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arm</a:t>
                </a:r>
              </a:p>
            </p:txBody>
          </p:sp>
          <p:sp>
            <p:nvSpPr>
              <p:cNvPr id="12318" name="Line 34">
                <a:extLst>
                  <a:ext uri="{FF2B5EF4-FFF2-40B4-BE49-F238E27FC236}">
                    <a16:creationId xmlns:a16="http://schemas.microsoft.com/office/drawing/2014/main" id="{15AF6E35-C584-27B3-C126-BCED13156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13" name="Group 38">
              <a:extLst>
                <a:ext uri="{FF2B5EF4-FFF2-40B4-BE49-F238E27FC236}">
                  <a16:creationId xmlns:a16="http://schemas.microsoft.com/office/drawing/2014/main" id="{FB9D9C3F-6C5A-24AB-21C0-0B9485F1E3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895"/>
              <a:ext cx="1440" cy="1513"/>
              <a:chOff x="3408" y="1895"/>
              <a:chExt cx="1440" cy="1513"/>
            </a:xfrm>
          </p:grpSpPr>
          <p:sp>
            <p:nvSpPr>
              <p:cNvPr id="12314" name="Text Box 35">
                <a:extLst>
                  <a:ext uri="{FF2B5EF4-FFF2-40B4-BE49-F238E27FC236}">
                    <a16:creationId xmlns:a16="http://schemas.microsoft.com/office/drawing/2014/main" id="{071694E3-BCE4-BEE3-A2D7-1A6A9C958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895"/>
                <a:ext cx="8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heads</a:t>
                </a:r>
              </a:p>
            </p:txBody>
          </p:sp>
          <p:sp>
            <p:nvSpPr>
              <p:cNvPr id="12315" name="Line 36">
                <a:extLst>
                  <a:ext uri="{FF2B5EF4-FFF2-40B4-BE49-F238E27FC236}">
                    <a16:creationId xmlns:a16="http://schemas.microsoft.com/office/drawing/2014/main" id="{51AABC0C-6CBB-A564-3993-B39483AFC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37">
                <a:extLst>
                  <a:ext uri="{FF2B5EF4-FFF2-40B4-BE49-F238E27FC236}">
                    <a16:creationId xmlns:a16="http://schemas.microsoft.com/office/drawing/2014/main" id="{5105B25E-C42A-6B6B-8CD7-A7125C6A1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2308" name="AutoShape 27">
            <a:extLst>
              <a:ext uri="{FF2B5EF4-FFF2-40B4-BE49-F238E27FC236}">
                <a16:creationId xmlns:a16="http://schemas.microsoft.com/office/drawing/2014/main" id="{04EBB245-5C4D-AAE6-21EF-DB07DDB6A9DA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779963" y="4762500"/>
            <a:ext cx="2209800" cy="152400"/>
          </a:xfrm>
          <a:prstGeom prst="parallelogram">
            <a:avLst>
              <a:gd name="adj" fmla="val 666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2309" name="Group 46">
            <a:extLst>
              <a:ext uri="{FF2B5EF4-FFF2-40B4-BE49-F238E27FC236}">
                <a16:creationId xmlns:a16="http://schemas.microsoft.com/office/drawing/2014/main" id="{F399C3BB-2454-1F6E-C178-98F14B7E1FC5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5562600"/>
            <a:ext cx="2584450" cy="366713"/>
            <a:chOff x="724" y="3504"/>
            <a:chExt cx="1628" cy="231"/>
          </a:xfrm>
        </p:grpSpPr>
        <p:sp>
          <p:nvSpPr>
            <p:cNvPr id="12310" name="Text Box 41">
              <a:extLst>
                <a:ext uri="{FF2B5EF4-FFF2-40B4-BE49-F238E27FC236}">
                  <a16:creationId xmlns:a16="http://schemas.microsoft.com/office/drawing/2014/main" id="{08306931-0DF0-22CF-1A8C-ED0FECCB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350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Track</a:t>
              </a:r>
            </a:p>
          </p:txBody>
        </p:sp>
        <p:sp>
          <p:nvSpPr>
            <p:cNvPr id="12311" name="Line 42">
              <a:extLst>
                <a:ext uri="{FF2B5EF4-FFF2-40B4-BE49-F238E27FC236}">
                  <a16:creationId xmlns:a16="http://schemas.microsoft.com/office/drawing/2014/main" id="{44EDEEDA-4819-328A-7597-A411F9447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643B2B4-B044-083D-055E-4F6EC898E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Characteristics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58EE552-2B1D-DCE6-299A-6C5AC68F9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track is further divided into </a:t>
            </a:r>
            <a:r>
              <a:rPr lang="en-US" altLang="en-US" b="1" i="1">
                <a:solidFill>
                  <a:schemeClr val="folHlink"/>
                </a:solidFill>
              </a:rPr>
              <a:t>sectors.  </a:t>
            </a:r>
            <a:r>
              <a:rPr lang="en-US" altLang="en-US"/>
              <a:t>A sector is</a:t>
            </a:r>
            <a:r>
              <a:rPr lang="en-US" altLang="en-US" b="1" i="1">
                <a:solidFill>
                  <a:schemeClr val="folHlink"/>
                </a:solidFill>
              </a:rPr>
              <a:t> </a:t>
            </a:r>
            <a:r>
              <a:rPr lang="en-US" altLang="en-US"/>
              <a:t>the smallest unit of disk storage</a:t>
            </a:r>
            <a:endParaRPr lang="en-US" altLang="en-US" b="1" i="1">
              <a:solidFill>
                <a:schemeClr val="folHlink"/>
              </a:solidFill>
            </a:endParaRP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08F5D869-0C9F-5F21-2D20-E1BBEE587F2E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860925"/>
            <a:ext cx="2470150" cy="1235075"/>
            <a:chOff x="4941" y="7564"/>
            <a:chExt cx="2880" cy="1440"/>
          </a:xfrm>
        </p:grpSpPr>
        <p:sp>
          <p:nvSpPr>
            <p:cNvPr id="14380" name="Oval 5">
              <a:extLst>
                <a:ext uri="{FF2B5EF4-FFF2-40B4-BE49-F238E27FC236}">
                  <a16:creationId xmlns:a16="http://schemas.microsoft.com/office/drawing/2014/main" id="{3D5A7AC0-FB88-9C8A-B283-CA35E06F8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1" name="Oval 6">
              <a:extLst>
                <a:ext uri="{FF2B5EF4-FFF2-40B4-BE49-F238E27FC236}">
                  <a16:creationId xmlns:a16="http://schemas.microsoft.com/office/drawing/2014/main" id="{8E2B28A5-E849-9FE5-C3F4-6693A7A22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82" name="Oval 7">
              <a:extLst>
                <a:ext uri="{FF2B5EF4-FFF2-40B4-BE49-F238E27FC236}">
                  <a16:creationId xmlns:a16="http://schemas.microsoft.com/office/drawing/2014/main" id="{1AD8CB49-26DD-761C-4659-FB8B60767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4341" name="Group 8">
            <a:extLst>
              <a:ext uri="{FF2B5EF4-FFF2-40B4-BE49-F238E27FC236}">
                <a16:creationId xmlns:a16="http://schemas.microsoft.com/office/drawing/2014/main" id="{84EAEB15-71CE-2560-9E5E-B751D60ED3F5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282950"/>
            <a:ext cx="2470150" cy="1235075"/>
            <a:chOff x="4941" y="7564"/>
            <a:chExt cx="2880" cy="1440"/>
          </a:xfrm>
        </p:grpSpPr>
        <p:sp>
          <p:nvSpPr>
            <p:cNvPr id="14377" name="Oval 9">
              <a:extLst>
                <a:ext uri="{FF2B5EF4-FFF2-40B4-BE49-F238E27FC236}">
                  <a16:creationId xmlns:a16="http://schemas.microsoft.com/office/drawing/2014/main" id="{9B98CC46-3CDC-4369-ED1D-EE072ABA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78" name="Oval 10">
              <a:extLst>
                <a:ext uri="{FF2B5EF4-FFF2-40B4-BE49-F238E27FC236}">
                  <a16:creationId xmlns:a16="http://schemas.microsoft.com/office/drawing/2014/main" id="{E1363C95-2E6B-07BC-D086-87FC09B9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79" name="Oval 11">
              <a:extLst>
                <a:ext uri="{FF2B5EF4-FFF2-40B4-BE49-F238E27FC236}">
                  <a16:creationId xmlns:a16="http://schemas.microsoft.com/office/drawing/2014/main" id="{5BB2ED1D-C204-608A-F2BA-7030FA1C5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42" name="AutoShape 12">
            <a:extLst>
              <a:ext uri="{FF2B5EF4-FFF2-40B4-BE49-F238E27FC236}">
                <a16:creationId xmlns:a16="http://schemas.microsoft.com/office/drawing/2014/main" id="{965F985A-9416-EC37-6E84-BB2C1E302632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97827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4343" name="Group 13">
            <a:extLst>
              <a:ext uri="{FF2B5EF4-FFF2-40B4-BE49-F238E27FC236}">
                <a16:creationId xmlns:a16="http://schemas.microsoft.com/office/drawing/2014/main" id="{D0B21A68-EBF0-C676-F22F-854A5AEFCC95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128963"/>
            <a:ext cx="2470150" cy="1235075"/>
            <a:chOff x="4941" y="7564"/>
            <a:chExt cx="2880" cy="1440"/>
          </a:xfrm>
        </p:grpSpPr>
        <p:sp>
          <p:nvSpPr>
            <p:cNvPr id="14374" name="Oval 14">
              <a:extLst>
                <a:ext uri="{FF2B5EF4-FFF2-40B4-BE49-F238E27FC236}">
                  <a16:creationId xmlns:a16="http://schemas.microsoft.com/office/drawing/2014/main" id="{B5CD327F-73D6-B8B0-D6E0-E7543553E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75" name="Oval 15">
              <a:extLst>
                <a:ext uri="{FF2B5EF4-FFF2-40B4-BE49-F238E27FC236}">
                  <a16:creationId xmlns:a16="http://schemas.microsoft.com/office/drawing/2014/main" id="{E0BDE4B0-1939-66DB-248F-ECC93BD6D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4376" name="Oval 16">
              <a:extLst>
                <a:ext uri="{FF2B5EF4-FFF2-40B4-BE49-F238E27FC236}">
                  <a16:creationId xmlns:a16="http://schemas.microsoft.com/office/drawing/2014/main" id="{E6C9E50A-9B86-2C3A-5F94-99AB219DE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4344" name="AutoShape 17">
            <a:extLst>
              <a:ext uri="{FF2B5EF4-FFF2-40B4-BE49-F238E27FC236}">
                <a16:creationId xmlns:a16="http://schemas.microsoft.com/office/drawing/2014/main" id="{08D7A988-5299-9BF4-107E-AC60E26656AF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721100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4345" name="Oval 18">
            <a:extLst>
              <a:ext uri="{FF2B5EF4-FFF2-40B4-BE49-F238E27FC236}">
                <a16:creationId xmlns:a16="http://schemas.microsoft.com/office/drawing/2014/main" id="{BFBDDF6D-3D6C-4C42-5E0D-2C68654A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2973388"/>
            <a:ext cx="2470150" cy="1236662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2700000" scaled="1"/>
          </a:gra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4346" name="Oval 19">
            <a:extLst>
              <a:ext uri="{FF2B5EF4-FFF2-40B4-BE49-F238E27FC236}">
                <a16:creationId xmlns:a16="http://schemas.microsoft.com/office/drawing/2014/main" id="{139E38C9-145C-76D7-F270-D147F1FB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128963"/>
            <a:ext cx="1854200" cy="925512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4347" name="Oval 20">
            <a:extLst>
              <a:ext uri="{FF2B5EF4-FFF2-40B4-BE49-F238E27FC236}">
                <a16:creationId xmlns:a16="http://schemas.microsoft.com/office/drawing/2014/main" id="{57B1821C-C4ED-D5BA-4FC5-D41AF71A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386138"/>
            <a:ext cx="874713" cy="4365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4348" name="AutoShape 21">
            <a:extLst>
              <a:ext uri="{FF2B5EF4-FFF2-40B4-BE49-F238E27FC236}">
                <a16:creationId xmlns:a16="http://schemas.microsoft.com/office/drawing/2014/main" id="{F0AA980A-C373-DC0C-2727-85B6D16CB48E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51472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4349" name="Line 22">
            <a:extLst>
              <a:ext uri="{FF2B5EF4-FFF2-40B4-BE49-F238E27FC236}">
                <a16:creationId xmlns:a16="http://schemas.microsoft.com/office/drawing/2014/main" id="{25C56C67-96A7-1492-A89C-03360E800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819525"/>
            <a:ext cx="0" cy="390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23">
            <a:extLst>
              <a:ext uri="{FF2B5EF4-FFF2-40B4-BE49-F238E27FC236}">
                <a16:creationId xmlns:a16="http://schemas.microsoft.com/office/drawing/2014/main" id="{EDA3857F-FE71-65A0-5090-B03A278F7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819525"/>
            <a:ext cx="125413" cy="369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24">
            <a:extLst>
              <a:ext uri="{FF2B5EF4-FFF2-40B4-BE49-F238E27FC236}">
                <a16:creationId xmlns:a16="http://schemas.microsoft.com/office/drawing/2014/main" id="{3BA95AD1-ECBF-7B12-37F6-490EE8D17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25">
            <a:extLst>
              <a:ext uri="{FF2B5EF4-FFF2-40B4-BE49-F238E27FC236}">
                <a16:creationId xmlns:a16="http://schemas.microsoft.com/office/drawing/2014/main" id="{BEB7367E-BAF0-01AC-2A2F-93B07F9CA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AutoShape 26">
            <a:extLst>
              <a:ext uri="{FF2B5EF4-FFF2-40B4-BE49-F238E27FC236}">
                <a16:creationId xmlns:a16="http://schemas.microsoft.com/office/drawing/2014/main" id="{B7C5977D-2439-07C8-2EF5-DE4CB3D12F5F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46700" y="5557838"/>
            <a:ext cx="617537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4354" name="Group 27">
            <a:extLst>
              <a:ext uri="{FF2B5EF4-FFF2-40B4-BE49-F238E27FC236}">
                <a16:creationId xmlns:a16="http://schemas.microsoft.com/office/drawing/2014/main" id="{DC6A0A98-7BB8-5544-6A9B-38C7740B15F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2057400" cy="609600"/>
            <a:chOff x="720" y="2208"/>
            <a:chExt cx="1296" cy="384"/>
          </a:xfrm>
        </p:grpSpPr>
        <p:sp>
          <p:nvSpPr>
            <p:cNvPr id="14370" name="Line 28">
              <a:extLst>
                <a:ext uri="{FF2B5EF4-FFF2-40B4-BE49-F238E27FC236}">
                  <a16:creationId xmlns:a16="http://schemas.microsoft.com/office/drawing/2014/main" id="{330CE9B8-685C-B3B8-15C7-6FFA3CBB3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208"/>
              <a:ext cx="912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Text Box 29">
              <a:extLst>
                <a:ext uri="{FF2B5EF4-FFF2-40B4-BE49-F238E27FC236}">
                  <a16:creationId xmlns:a16="http://schemas.microsoft.com/office/drawing/2014/main" id="{49988A87-0809-DCD9-4E8E-C9BF13673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8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Disk platters</a:t>
              </a:r>
            </a:p>
          </p:txBody>
        </p:sp>
        <p:sp>
          <p:nvSpPr>
            <p:cNvPr id="14372" name="Line 30">
              <a:extLst>
                <a:ext uri="{FF2B5EF4-FFF2-40B4-BE49-F238E27FC236}">
                  <a16:creationId xmlns:a16="http://schemas.microsoft.com/office/drawing/2014/main" id="{1A000C19-D81C-6FE1-902A-529DE9E78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1">
              <a:extLst>
                <a:ext uri="{FF2B5EF4-FFF2-40B4-BE49-F238E27FC236}">
                  <a16:creationId xmlns:a16="http://schemas.microsoft.com/office/drawing/2014/main" id="{9BD075B2-8B9E-97D4-0749-DEA2A4469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55" name="Group 32">
            <a:extLst>
              <a:ext uri="{FF2B5EF4-FFF2-40B4-BE49-F238E27FC236}">
                <a16:creationId xmlns:a16="http://schemas.microsoft.com/office/drawing/2014/main" id="{9FE65168-C22E-425E-6272-FF6147299DE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008313"/>
            <a:ext cx="2286000" cy="2401887"/>
            <a:chOff x="3408" y="1895"/>
            <a:chExt cx="1440" cy="1513"/>
          </a:xfrm>
        </p:grpSpPr>
        <p:grpSp>
          <p:nvGrpSpPr>
            <p:cNvPr id="14363" name="Group 33">
              <a:extLst>
                <a:ext uri="{FF2B5EF4-FFF2-40B4-BE49-F238E27FC236}">
                  <a16:creationId xmlns:a16="http://schemas.microsoft.com/office/drawing/2014/main" id="{D7232462-84DC-1C4C-88B9-3138518306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903"/>
              <a:ext cx="962" cy="231"/>
              <a:chOff x="3744" y="2903"/>
              <a:chExt cx="962" cy="231"/>
            </a:xfrm>
          </p:grpSpPr>
          <p:sp>
            <p:nvSpPr>
              <p:cNvPr id="14368" name="Text Box 34">
                <a:extLst>
                  <a:ext uri="{FF2B5EF4-FFF2-40B4-BE49-F238E27FC236}">
                    <a16:creationId xmlns:a16="http://schemas.microsoft.com/office/drawing/2014/main" id="{2B22701B-1390-5C6E-AF07-54BB1DA293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" y="290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arm</a:t>
                </a:r>
              </a:p>
            </p:txBody>
          </p:sp>
          <p:sp>
            <p:nvSpPr>
              <p:cNvPr id="14369" name="Line 35">
                <a:extLst>
                  <a:ext uri="{FF2B5EF4-FFF2-40B4-BE49-F238E27FC236}">
                    <a16:creationId xmlns:a16="http://schemas.microsoft.com/office/drawing/2014/main" id="{730E2343-DB90-14A1-6544-43911398C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64" name="Group 36">
              <a:extLst>
                <a:ext uri="{FF2B5EF4-FFF2-40B4-BE49-F238E27FC236}">
                  <a16:creationId xmlns:a16="http://schemas.microsoft.com/office/drawing/2014/main" id="{A42C3761-812F-EE7B-9B77-FD69710B4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895"/>
              <a:ext cx="1440" cy="1513"/>
              <a:chOff x="3408" y="1895"/>
              <a:chExt cx="1440" cy="1513"/>
            </a:xfrm>
          </p:grpSpPr>
          <p:sp>
            <p:nvSpPr>
              <p:cNvPr id="14365" name="Text Box 37">
                <a:extLst>
                  <a:ext uri="{FF2B5EF4-FFF2-40B4-BE49-F238E27FC236}">
                    <a16:creationId xmlns:a16="http://schemas.microsoft.com/office/drawing/2014/main" id="{2DEABCA1-8676-5BA6-5655-F941D7A60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895"/>
                <a:ext cx="8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heads</a:t>
                </a:r>
              </a:p>
            </p:txBody>
          </p:sp>
          <p:sp>
            <p:nvSpPr>
              <p:cNvPr id="14366" name="Line 38">
                <a:extLst>
                  <a:ext uri="{FF2B5EF4-FFF2-40B4-BE49-F238E27FC236}">
                    <a16:creationId xmlns:a16="http://schemas.microsoft.com/office/drawing/2014/main" id="{1DB9567C-C10A-97C8-72BB-E9C886844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39">
                <a:extLst>
                  <a:ext uri="{FF2B5EF4-FFF2-40B4-BE49-F238E27FC236}">
                    <a16:creationId xmlns:a16="http://schemas.microsoft.com/office/drawing/2014/main" id="{4DD62441-7084-A09A-D3F6-97DCD357B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56" name="AutoShape 40">
            <a:extLst>
              <a:ext uri="{FF2B5EF4-FFF2-40B4-BE49-F238E27FC236}">
                <a16:creationId xmlns:a16="http://schemas.microsoft.com/office/drawing/2014/main" id="{BB7CDBFF-18F8-D86B-1752-A5CE454D6AD5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779963" y="4762500"/>
            <a:ext cx="2209800" cy="152400"/>
          </a:xfrm>
          <a:prstGeom prst="parallelogram">
            <a:avLst>
              <a:gd name="adj" fmla="val 666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4357" name="Group 42">
            <a:extLst>
              <a:ext uri="{FF2B5EF4-FFF2-40B4-BE49-F238E27FC236}">
                <a16:creationId xmlns:a16="http://schemas.microsoft.com/office/drawing/2014/main" id="{EEF02E8B-BB23-6220-3BE2-5335DB335D34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5562600"/>
            <a:ext cx="2584450" cy="366713"/>
            <a:chOff x="724" y="3504"/>
            <a:chExt cx="1628" cy="231"/>
          </a:xfrm>
        </p:grpSpPr>
        <p:sp>
          <p:nvSpPr>
            <p:cNvPr id="14361" name="Text Box 43">
              <a:extLst>
                <a:ext uri="{FF2B5EF4-FFF2-40B4-BE49-F238E27FC236}">
                  <a16:creationId xmlns:a16="http://schemas.microsoft.com/office/drawing/2014/main" id="{24EE2AC5-3297-0813-E45C-145629099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" y="3504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Track</a:t>
              </a:r>
            </a:p>
          </p:txBody>
        </p:sp>
        <p:sp>
          <p:nvSpPr>
            <p:cNvPr id="14362" name="Line 44">
              <a:extLst>
                <a:ext uri="{FF2B5EF4-FFF2-40B4-BE49-F238E27FC236}">
                  <a16:creationId xmlns:a16="http://schemas.microsoft.com/office/drawing/2014/main" id="{5A35A42B-1304-DDE1-F7E7-E83D37807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DFBB34B3-487A-4700-27E9-094A5209E00B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4114800"/>
            <a:ext cx="3444875" cy="631825"/>
            <a:chOff x="710" y="2592"/>
            <a:chExt cx="2170" cy="398"/>
          </a:xfrm>
        </p:grpSpPr>
        <p:sp>
          <p:nvSpPr>
            <p:cNvPr id="14359" name="Line 46">
              <a:extLst>
                <a:ext uri="{FF2B5EF4-FFF2-40B4-BE49-F238E27FC236}">
                  <a16:creationId xmlns:a16="http://schemas.microsoft.com/office/drawing/2014/main" id="{42D7731F-72E9-8F5C-2AA7-E101F96D3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592"/>
              <a:ext cx="15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0" name="Text Box 47">
              <a:extLst>
                <a:ext uri="{FF2B5EF4-FFF2-40B4-BE49-F238E27FC236}">
                  <a16:creationId xmlns:a16="http://schemas.microsoft.com/office/drawing/2014/main" id="{1FB4BBA0-CCBE-8D28-6E54-EB0F5F0F6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2759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Sector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33B5F90-5CEB-18E7-E131-8EF6B120A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Characteristics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4B3FB05-87DE-C993-303B-714670A89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b="1" i="1">
                <a:solidFill>
                  <a:schemeClr val="folHlink"/>
                </a:solidFill>
              </a:rPr>
              <a:t>cylinder</a:t>
            </a:r>
            <a:r>
              <a:rPr lang="en-US" altLang="en-US"/>
              <a:t> consists of all tracks with a given disk arm position</a:t>
            </a:r>
            <a:endParaRPr lang="en-US" altLang="en-US" b="1" i="1">
              <a:solidFill>
                <a:schemeClr val="folHlink"/>
              </a:solidFill>
            </a:endParaRP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FC06DF21-E43F-1EC1-BD3F-36A00C90A2E0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860925"/>
            <a:ext cx="2470150" cy="1235075"/>
            <a:chOff x="4941" y="7564"/>
            <a:chExt cx="2880" cy="1440"/>
          </a:xfrm>
        </p:grpSpPr>
        <p:sp>
          <p:nvSpPr>
            <p:cNvPr id="16432" name="Oval 5">
              <a:extLst>
                <a:ext uri="{FF2B5EF4-FFF2-40B4-BE49-F238E27FC236}">
                  <a16:creationId xmlns:a16="http://schemas.microsoft.com/office/drawing/2014/main" id="{CC7E994C-80C2-9B34-D7BA-713BDCA3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433" name="Oval 6">
              <a:extLst>
                <a:ext uri="{FF2B5EF4-FFF2-40B4-BE49-F238E27FC236}">
                  <a16:creationId xmlns:a16="http://schemas.microsoft.com/office/drawing/2014/main" id="{E22B63A3-5902-D84D-4AD2-F747FD3F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434" name="Oval 7">
              <a:extLst>
                <a:ext uri="{FF2B5EF4-FFF2-40B4-BE49-F238E27FC236}">
                  <a16:creationId xmlns:a16="http://schemas.microsoft.com/office/drawing/2014/main" id="{C8CB55BC-B2F9-E012-AFC0-79B2C157B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89" name="Group 8">
            <a:extLst>
              <a:ext uri="{FF2B5EF4-FFF2-40B4-BE49-F238E27FC236}">
                <a16:creationId xmlns:a16="http://schemas.microsoft.com/office/drawing/2014/main" id="{B179C37D-E829-F23A-15E6-3EE8CBE41976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282950"/>
            <a:ext cx="2470150" cy="1235075"/>
            <a:chOff x="4941" y="7564"/>
            <a:chExt cx="2880" cy="1440"/>
          </a:xfrm>
        </p:grpSpPr>
        <p:sp>
          <p:nvSpPr>
            <p:cNvPr id="16429" name="Oval 9">
              <a:extLst>
                <a:ext uri="{FF2B5EF4-FFF2-40B4-BE49-F238E27FC236}">
                  <a16:creationId xmlns:a16="http://schemas.microsoft.com/office/drawing/2014/main" id="{96470BDF-A92D-D458-4FCF-C46B3D16A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430" name="Oval 10">
              <a:extLst>
                <a:ext uri="{FF2B5EF4-FFF2-40B4-BE49-F238E27FC236}">
                  <a16:creationId xmlns:a16="http://schemas.microsoft.com/office/drawing/2014/main" id="{9DFA68CE-959B-8AA4-889C-32F97904E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431" name="Oval 11">
              <a:extLst>
                <a:ext uri="{FF2B5EF4-FFF2-40B4-BE49-F238E27FC236}">
                  <a16:creationId xmlns:a16="http://schemas.microsoft.com/office/drawing/2014/main" id="{D4C6D20B-CD0B-B62B-C113-2FFC30D20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390" name="AutoShape 12">
            <a:extLst>
              <a:ext uri="{FF2B5EF4-FFF2-40B4-BE49-F238E27FC236}">
                <a16:creationId xmlns:a16="http://schemas.microsoft.com/office/drawing/2014/main" id="{6B2E4136-1D6F-1C8D-71A9-4F99E98C666F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97827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6391" name="Group 13">
            <a:extLst>
              <a:ext uri="{FF2B5EF4-FFF2-40B4-BE49-F238E27FC236}">
                <a16:creationId xmlns:a16="http://schemas.microsoft.com/office/drawing/2014/main" id="{3517C0A5-655D-28EB-866F-B8242CD76057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128963"/>
            <a:ext cx="2470150" cy="1235075"/>
            <a:chOff x="4941" y="7564"/>
            <a:chExt cx="2880" cy="1440"/>
          </a:xfrm>
        </p:grpSpPr>
        <p:sp>
          <p:nvSpPr>
            <p:cNvPr id="16426" name="Oval 14">
              <a:extLst>
                <a:ext uri="{FF2B5EF4-FFF2-40B4-BE49-F238E27FC236}">
                  <a16:creationId xmlns:a16="http://schemas.microsoft.com/office/drawing/2014/main" id="{55944372-98FE-B635-6606-79182E9E9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427" name="Oval 15">
              <a:extLst>
                <a:ext uri="{FF2B5EF4-FFF2-40B4-BE49-F238E27FC236}">
                  <a16:creationId xmlns:a16="http://schemas.microsoft.com/office/drawing/2014/main" id="{E17342DB-DFB0-C79D-080D-2676224C0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6428" name="Oval 16">
              <a:extLst>
                <a:ext uri="{FF2B5EF4-FFF2-40B4-BE49-F238E27FC236}">
                  <a16:creationId xmlns:a16="http://schemas.microsoft.com/office/drawing/2014/main" id="{1C5EFE80-0934-C320-6BC2-94F5B9612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6392" name="AutoShape 17">
            <a:extLst>
              <a:ext uri="{FF2B5EF4-FFF2-40B4-BE49-F238E27FC236}">
                <a16:creationId xmlns:a16="http://schemas.microsoft.com/office/drawing/2014/main" id="{8228E8C7-47A7-CC68-EC61-302873321895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721100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393" name="Oval 18">
            <a:extLst>
              <a:ext uri="{FF2B5EF4-FFF2-40B4-BE49-F238E27FC236}">
                <a16:creationId xmlns:a16="http://schemas.microsoft.com/office/drawing/2014/main" id="{89847C6B-E312-33DF-D8A8-01231644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2973388"/>
            <a:ext cx="2470150" cy="1236662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2700000" scaled="1"/>
          </a:gra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394" name="Oval 19">
            <a:extLst>
              <a:ext uri="{FF2B5EF4-FFF2-40B4-BE49-F238E27FC236}">
                <a16:creationId xmlns:a16="http://schemas.microsoft.com/office/drawing/2014/main" id="{768E7854-482E-FDE0-4CC7-5825054B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128963"/>
            <a:ext cx="1854200" cy="925512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395" name="Oval 20">
            <a:extLst>
              <a:ext uri="{FF2B5EF4-FFF2-40B4-BE49-F238E27FC236}">
                <a16:creationId xmlns:a16="http://schemas.microsoft.com/office/drawing/2014/main" id="{601322B3-8EFF-A621-A166-D7DDBA0FC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386138"/>
            <a:ext cx="874713" cy="4365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396" name="AutoShape 21">
            <a:extLst>
              <a:ext uri="{FF2B5EF4-FFF2-40B4-BE49-F238E27FC236}">
                <a16:creationId xmlns:a16="http://schemas.microsoft.com/office/drawing/2014/main" id="{CCE802A1-AEB7-9DE5-D798-25748CC6363D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51472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397" name="Line 22">
            <a:extLst>
              <a:ext uri="{FF2B5EF4-FFF2-40B4-BE49-F238E27FC236}">
                <a16:creationId xmlns:a16="http://schemas.microsoft.com/office/drawing/2014/main" id="{715B6159-DA96-6EBD-A46C-3CEC99D44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819525"/>
            <a:ext cx="0" cy="390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23">
            <a:extLst>
              <a:ext uri="{FF2B5EF4-FFF2-40B4-BE49-F238E27FC236}">
                <a16:creationId xmlns:a16="http://schemas.microsoft.com/office/drawing/2014/main" id="{4426CD36-748F-8A6E-E470-FCD2B61BA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819525"/>
            <a:ext cx="125413" cy="369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24">
            <a:extLst>
              <a:ext uri="{FF2B5EF4-FFF2-40B4-BE49-F238E27FC236}">
                <a16:creationId xmlns:a16="http://schemas.microsoft.com/office/drawing/2014/main" id="{6B852FA0-3797-34DA-092C-0B96C37C3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25">
            <a:extLst>
              <a:ext uri="{FF2B5EF4-FFF2-40B4-BE49-F238E27FC236}">
                <a16:creationId xmlns:a16="http://schemas.microsoft.com/office/drawing/2014/main" id="{B3D17428-446B-D5FE-A12C-CB6100B3E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AutoShape 26">
            <a:extLst>
              <a:ext uri="{FF2B5EF4-FFF2-40B4-BE49-F238E27FC236}">
                <a16:creationId xmlns:a16="http://schemas.microsoft.com/office/drawing/2014/main" id="{CEE52C86-8F97-5E6D-7BFA-5D256107B439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46700" y="5557838"/>
            <a:ext cx="617537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6402" name="Group 27">
            <a:extLst>
              <a:ext uri="{FF2B5EF4-FFF2-40B4-BE49-F238E27FC236}">
                <a16:creationId xmlns:a16="http://schemas.microsoft.com/office/drawing/2014/main" id="{EA086B36-2DDC-87DD-A1EC-815B964526A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2057400" cy="609600"/>
            <a:chOff x="720" y="2208"/>
            <a:chExt cx="1296" cy="384"/>
          </a:xfrm>
        </p:grpSpPr>
        <p:sp>
          <p:nvSpPr>
            <p:cNvPr id="16422" name="Line 28">
              <a:extLst>
                <a:ext uri="{FF2B5EF4-FFF2-40B4-BE49-F238E27FC236}">
                  <a16:creationId xmlns:a16="http://schemas.microsoft.com/office/drawing/2014/main" id="{E4F97F2D-011B-E3F9-9099-FB9B3601DB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208"/>
              <a:ext cx="912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Text Box 29">
              <a:extLst>
                <a:ext uri="{FF2B5EF4-FFF2-40B4-BE49-F238E27FC236}">
                  <a16:creationId xmlns:a16="http://schemas.microsoft.com/office/drawing/2014/main" id="{3BC3EC2B-B8EF-2380-1F1A-7BFAE7D74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8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Disk platters</a:t>
              </a:r>
            </a:p>
          </p:txBody>
        </p:sp>
        <p:sp>
          <p:nvSpPr>
            <p:cNvPr id="16424" name="Line 30">
              <a:extLst>
                <a:ext uri="{FF2B5EF4-FFF2-40B4-BE49-F238E27FC236}">
                  <a16:creationId xmlns:a16="http://schemas.microsoft.com/office/drawing/2014/main" id="{3A5E94E7-50FA-9695-0A43-A0D34AD12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31">
              <a:extLst>
                <a:ext uri="{FF2B5EF4-FFF2-40B4-BE49-F238E27FC236}">
                  <a16:creationId xmlns:a16="http://schemas.microsoft.com/office/drawing/2014/main" id="{3188CE44-F39F-6E6A-7556-A461E6D02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3" name="Group 32">
            <a:extLst>
              <a:ext uri="{FF2B5EF4-FFF2-40B4-BE49-F238E27FC236}">
                <a16:creationId xmlns:a16="http://schemas.microsoft.com/office/drawing/2014/main" id="{9B62F07C-B016-6FF1-987D-BE71371298E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008313"/>
            <a:ext cx="2286000" cy="2401887"/>
            <a:chOff x="3408" y="1895"/>
            <a:chExt cx="1440" cy="1513"/>
          </a:xfrm>
        </p:grpSpPr>
        <p:grpSp>
          <p:nvGrpSpPr>
            <p:cNvPr id="16415" name="Group 33">
              <a:extLst>
                <a:ext uri="{FF2B5EF4-FFF2-40B4-BE49-F238E27FC236}">
                  <a16:creationId xmlns:a16="http://schemas.microsoft.com/office/drawing/2014/main" id="{27664D3F-0B38-52AD-BF83-BFF57A26E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903"/>
              <a:ext cx="962" cy="231"/>
              <a:chOff x="3744" y="2903"/>
              <a:chExt cx="962" cy="231"/>
            </a:xfrm>
          </p:grpSpPr>
          <p:sp>
            <p:nvSpPr>
              <p:cNvPr id="16420" name="Text Box 34">
                <a:extLst>
                  <a:ext uri="{FF2B5EF4-FFF2-40B4-BE49-F238E27FC236}">
                    <a16:creationId xmlns:a16="http://schemas.microsoft.com/office/drawing/2014/main" id="{D8BAE369-B773-616B-7B2A-2427D0965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" y="290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arm</a:t>
                </a:r>
              </a:p>
            </p:txBody>
          </p:sp>
          <p:sp>
            <p:nvSpPr>
              <p:cNvPr id="16421" name="Line 35">
                <a:extLst>
                  <a:ext uri="{FF2B5EF4-FFF2-40B4-BE49-F238E27FC236}">
                    <a16:creationId xmlns:a16="http://schemas.microsoft.com/office/drawing/2014/main" id="{35B1412B-5725-FBA0-AE63-B0D31AA66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6" name="Group 36">
              <a:extLst>
                <a:ext uri="{FF2B5EF4-FFF2-40B4-BE49-F238E27FC236}">
                  <a16:creationId xmlns:a16="http://schemas.microsoft.com/office/drawing/2014/main" id="{2FFD0608-1F93-44EA-8B9E-914344CB0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895"/>
              <a:ext cx="1440" cy="1513"/>
              <a:chOff x="3408" y="1895"/>
              <a:chExt cx="1440" cy="1513"/>
            </a:xfrm>
          </p:grpSpPr>
          <p:sp>
            <p:nvSpPr>
              <p:cNvPr id="16417" name="Text Box 37">
                <a:extLst>
                  <a:ext uri="{FF2B5EF4-FFF2-40B4-BE49-F238E27FC236}">
                    <a16:creationId xmlns:a16="http://schemas.microsoft.com/office/drawing/2014/main" id="{0CC10DAE-86B4-F07D-B4D0-F07FB0268E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895"/>
                <a:ext cx="8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heads</a:t>
                </a:r>
              </a:p>
            </p:txBody>
          </p:sp>
          <p:sp>
            <p:nvSpPr>
              <p:cNvPr id="16418" name="Line 38">
                <a:extLst>
                  <a:ext uri="{FF2B5EF4-FFF2-40B4-BE49-F238E27FC236}">
                    <a16:creationId xmlns:a16="http://schemas.microsoft.com/office/drawing/2014/main" id="{4D7D2262-A4E1-2D57-7E40-8C85ED742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Line 39">
                <a:extLst>
                  <a:ext uri="{FF2B5EF4-FFF2-40B4-BE49-F238E27FC236}">
                    <a16:creationId xmlns:a16="http://schemas.microsoft.com/office/drawing/2014/main" id="{4DFCF4E9-8FCF-523F-4B7E-E6837CC7D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6404" name="AutoShape 40">
            <a:extLst>
              <a:ext uri="{FF2B5EF4-FFF2-40B4-BE49-F238E27FC236}">
                <a16:creationId xmlns:a16="http://schemas.microsoft.com/office/drawing/2014/main" id="{175299D1-7A89-73E6-F8A0-BEE472D172E9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779963" y="4762500"/>
            <a:ext cx="2209800" cy="152400"/>
          </a:xfrm>
          <a:prstGeom prst="parallelogram">
            <a:avLst>
              <a:gd name="adj" fmla="val 666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6405" name="Group 41">
            <a:extLst>
              <a:ext uri="{FF2B5EF4-FFF2-40B4-BE49-F238E27FC236}">
                <a16:creationId xmlns:a16="http://schemas.microsoft.com/office/drawing/2014/main" id="{41718B59-D072-81A2-6C4E-7326D2BBA60E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4114800"/>
            <a:ext cx="3444875" cy="1814513"/>
            <a:chOff x="710" y="2592"/>
            <a:chExt cx="2170" cy="1143"/>
          </a:xfrm>
        </p:grpSpPr>
        <p:grpSp>
          <p:nvGrpSpPr>
            <p:cNvPr id="16409" name="Group 42">
              <a:extLst>
                <a:ext uri="{FF2B5EF4-FFF2-40B4-BE49-F238E27FC236}">
                  <a16:creationId xmlns:a16="http://schemas.microsoft.com/office/drawing/2014/main" id="{0B308B08-C1F4-DFDB-C3A8-0A3227BFC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3504"/>
              <a:ext cx="1628" cy="231"/>
              <a:chOff x="724" y="3504"/>
              <a:chExt cx="1628" cy="231"/>
            </a:xfrm>
          </p:grpSpPr>
          <p:sp>
            <p:nvSpPr>
              <p:cNvPr id="16413" name="Text Box 43">
                <a:extLst>
                  <a:ext uri="{FF2B5EF4-FFF2-40B4-BE49-F238E27FC236}">
                    <a16:creationId xmlns:a16="http://schemas.microsoft.com/office/drawing/2014/main" id="{4373E0C6-F845-EE16-8004-B814F3E19B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3504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Track</a:t>
                </a:r>
              </a:p>
            </p:txBody>
          </p:sp>
          <p:sp>
            <p:nvSpPr>
              <p:cNvPr id="16414" name="Line 44">
                <a:extLst>
                  <a:ext uri="{FF2B5EF4-FFF2-40B4-BE49-F238E27FC236}">
                    <a16:creationId xmlns:a16="http://schemas.microsoft.com/office/drawing/2014/main" id="{C1196425-B62D-B17A-24DB-D2B5CBF7F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48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10" name="Group 45">
              <a:extLst>
                <a:ext uri="{FF2B5EF4-FFF2-40B4-BE49-F238E27FC236}">
                  <a16:creationId xmlns:a16="http://schemas.microsoft.com/office/drawing/2014/main" id="{B3A7CB0C-031A-0110-1459-4FAF20961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" y="2592"/>
              <a:ext cx="2170" cy="398"/>
              <a:chOff x="710" y="2592"/>
              <a:chExt cx="2170" cy="398"/>
            </a:xfrm>
          </p:grpSpPr>
          <p:sp>
            <p:nvSpPr>
              <p:cNvPr id="16411" name="Line 46">
                <a:extLst>
                  <a:ext uri="{FF2B5EF4-FFF2-40B4-BE49-F238E27FC236}">
                    <a16:creationId xmlns:a16="http://schemas.microsoft.com/office/drawing/2014/main" id="{99AB3E70-AB33-2DC9-39EC-1E84AB36A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2592"/>
                <a:ext cx="158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Text Box 47">
                <a:extLst>
                  <a:ext uri="{FF2B5EF4-FFF2-40B4-BE49-F238E27FC236}">
                    <a16:creationId xmlns:a16="http://schemas.microsoft.com/office/drawing/2014/main" id="{E328F523-2DD6-874C-CD6D-01A2D2215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2759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Sector</a:t>
                </a:r>
              </a:p>
            </p:txBody>
          </p:sp>
        </p:grpSp>
      </p:grpSp>
      <p:grpSp>
        <p:nvGrpSpPr>
          <p:cNvPr id="12" name="Group 50">
            <a:extLst>
              <a:ext uri="{FF2B5EF4-FFF2-40B4-BE49-F238E27FC236}">
                <a16:creationId xmlns:a16="http://schemas.microsoft.com/office/drawing/2014/main" id="{87983708-E851-3B5A-D670-21F6AB87E4F3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4913313"/>
            <a:ext cx="2378075" cy="366712"/>
            <a:chOff x="710" y="3095"/>
            <a:chExt cx="1498" cy="231"/>
          </a:xfrm>
        </p:grpSpPr>
        <p:sp>
          <p:nvSpPr>
            <p:cNvPr id="16407" name="Text Box 48">
              <a:extLst>
                <a:ext uri="{FF2B5EF4-FFF2-40B4-BE49-F238E27FC236}">
                  <a16:creationId xmlns:a16="http://schemas.microsoft.com/office/drawing/2014/main" id="{673D18BA-ECEF-A2F4-AA12-C8A79AB38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3095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Cylinder</a:t>
              </a:r>
            </a:p>
          </p:txBody>
        </p:sp>
        <p:sp>
          <p:nvSpPr>
            <p:cNvPr id="16408" name="Line 49">
              <a:extLst>
                <a:ext uri="{FF2B5EF4-FFF2-40B4-BE49-F238E27FC236}">
                  <a16:creationId xmlns:a16="http://schemas.microsoft.com/office/drawing/2014/main" id="{9FC87022-70D5-6150-11FF-161B73DF7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120"/>
              <a:ext cx="86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128A64C-1702-435A-F143-C4B9E9E41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Characteristics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094046B-F8B8-C741-BA3D-8B8EF7697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Cylinders are further divided into </a:t>
            </a:r>
            <a:r>
              <a:rPr lang="en-US" altLang="en-US" b="1" i="1">
                <a:solidFill>
                  <a:schemeClr val="folHlink"/>
                </a:solidFill>
              </a:rPr>
              <a:t>zones</a:t>
            </a:r>
          </a:p>
          <a:p>
            <a:pPr lvl="1" eaLnBrk="1" hangingPunct="1"/>
            <a:endParaRPr lang="en-US" altLang="en-US"/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3A10069A-A175-39E8-9CDA-D90A83BB16DD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860925"/>
            <a:ext cx="2470150" cy="1235075"/>
            <a:chOff x="4941" y="7564"/>
            <a:chExt cx="2880" cy="1440"/>
          </a:xfrm>
        </p:grpSpPr>
        <p:sp>
          <p:nvSpPr>
            <p:cNvPr id="18484" name="Oval 5">
              <a:extLst>
                <a:ext uri="{FF2B5EF4-FFF2-40B4-BE49-F238E27FC236}">
                  <a16:creationId xmlns:a16="http://schemas.microsoft.com/office/drawing/2014/main" id="{3C3324AC-A5AC-811D-32C9-55F838BA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5" name="Oval 6">
              <a:extLst>
                <a:ext uri="{FF2B5EF4-FFF2-40B4-BE49-F238E27FC236}">
                  <a16:creationId xmlns:a16="http://schemas.microsoft.com/office/drawing/2014/main" id="{837877B7-0B55-416C-2846-CDE28C9D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6" name="Oval 7">
              <a:extLst>
                <a:ext uri="{FF2B5EF4-FFF2-40B4-BE49-F238E27FC236}">
                  <a16:creationId xmlns:a16="http://schemas.microsoft.com/office/drawing/2014/main" id="{26477873-19DD-6A05-8E37-0FC44FA48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37" name="Group 8">
            <a:extLst>
              <a:ext uri="{FF2B5EF4-FFF2-40B4-BE49-F238E27FC236}">
                <a16:creationId xmlns:a16="http://schemas.microsoft.com/office/drawing/2014/main" id="{761BF524-0087-26D7-6959-E4CCF07E61EE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282950"/>
            <a:ext cx="2470150" cy="1235075"/>
            <a:chOff x="4941" y="7564"/>
            <a:chExt cx="2880" cy="1440"/>
          </a:xfrm>
        </p:grpSpPr>
        <p:sp>
          <p:nvSpPr>
            <p:cNvPr id="18481" name="Oval 9">
              <a:extLst>
                <a:ext uri="{FF2B5EF4-FFF2-40B4-BE49-F238E27FC236}">
                  <a16:creationId xmlns:a16="http://schemas.microsoft.com/office/drawing/2014/main" id="{BD09E076-5B19-43C8-1C0D-1F364D07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2" name="Oval 10">
              <a:extLst>
                <a:ext uri="{FF2B5EF4-FFF2-40B4-BE49-F238E27FC236}">
                  <a16:creationId xmlns:a16="http://schemas.microsoft.com/office/drawing/2014/main" id="{493457F6-6DA2-7823-07B6-92FA1C1E2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3" name="Oval 11">
              <a:extLst>
                <a:ext uri="{FF2B5EF4-FFF2-40B4-BE49-F238E27FC236}">
                  <a16:creationId xmlns:a16="http://schemas.microsoft.com/office/drawing/2014/main" id="{1E18AE5B-E143-B02D-C00A-2B7C7A71C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438" name="AutoShape 12">
            <a:extLst>
              <a:ext uri="{FF2B5EF4-FFF2-40B4-BE49-F238E27FC236}">
                <a16:creationId xmlns:a16="http://schemas.microsoft.com/office/drawing/2014/main" id="{4AA585A6-6016-6713-3723-6E59641C81A1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97827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8439" name="Group 13">
            <a:extLst>
              <a:ext uri="{FF2B5EF4-FFF2-40B4-BE49-F238E27FC236}">
                <a16:creationId xmlns:a16="http://schemas.microsoft.com/office/drawing/2014/main" id="{05C6B6F5-3C26-AF20-08F9-B9622178EF6D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128963"/>
            <a:ext cx="2470150" cy="1235075"/>
            <a:chOff x="4941" y="7564"/>
            <a:chExt cx="2880" cy="1440"/>
          </a:xfrm>
        </p:grpSpPr>
        <p:sp>
          <p:nvSpPr>
            <p:cNvPr id="18478" name="Oval 14">
              <a:extLst>
                <a:ext uri="{FF2B5EF4-FFF2-40B4-BE49-F238E27FC236}">
                  <a16:creationId xmlns:a16="http://schemas.microsoft.com/office/drawing/2014/main" id="{AB14C5AE-A394-B2DA-5087-AADA7F5BB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79" name="Oval 15">
              <a:extLst>
                <a:ext uri="{FF2B5EF4-FFF2-40B4-BE49-F238E27FC236}">
                  <a16:creationId xmlns:a16="http://schemas.microsoft.com/office/drawing/2014/main" id="{0B30CA3A-CCCD-5688-69AA-6A96D45F0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18480" name="Oval 16">
              <a:extLst>
                <a:ext uri="{FF2B5EF4-FFF2-40B4-BE49-F238E27FC236}">
                  <a16:creationId xmlns:a16="http://schemas.microsoft.com/office/drawing/2014/main" id="{38D64930-D3DA-A8D1-7037-FCCEAEDE9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8440" name="AutoShape 17">
            <a:extLst>
              <a:ext uri="{FF2B5EF4-FFF2-40B4-BE49-F238E27FC236}">
                <a16:creationId xmlns:a16="http://schemas.microsoft.com/office/drawing/2014/main" id="{484BCC60-9F6E-F0DA-5AD9-DFCB4A09FBA0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721100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8441" name="Oval 18">
            <a:extLst>
              <a:ext uri="{FF2B5EF4-FFF2-40B4-BE49-F238E27FC236}">
                <a16:creationId xmlns:a16="http://schemas.microsoft.com/office/drawing/2014/main" id="{1D18E3EC-CCCC-3631-EA97-C69DC4DF4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2973388"/>
            <a:ext cx="2470150" cy="1236662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2700000" scaled="1"/>
          </a:gra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8442" name="Oval 19">
            <a:extLst>
              <a:ext uri="{FF2B5EF4-FFF2-40B4-BE49-F238E27FC236}">
                <a16:creationId xmlns:a16="http://schemas.microsoft.com/office/drawing/2014/main" id="{C0610C89-8232-280B-4F0C-1684525B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128963"/>
            <a:ext cx="1854200" cy="925512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8443" name="Oval 20">
            <a:extLst>
              <a:ext uri="{FF2B5EF4-FFF2-40B4-BE49-F238E27FC236}">
                <a16:creationId xmlns:a16="http://schemas.microsoft.com/office/drawing/2014/main" id="{41D3C473-5D10-0416-BC04-F0D3BF57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386138"/>
            <a:ext cx="874713" cy="4365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8444" name="AutoShape 21">
            <a:extLst>
              <a:ext uri="{FF2B5EF4-FFF2-40B4-BE49-F238E27FC236}">
                <a16:creationId xmlns:a16="http://schemas.microsoft.com/office/drawing/2014/main" id="{203DB36B-83C3-BBB8-C0BC-615CA5C677B5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51472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8445" name="Line 22">
            <a:extLst>
              <a:ext uri="{FF2B5EF4-FFF2-40B4-BE49-F238E27FC236}">
                <a16:creationId xmlns:a16="http://schemas.microsoft.com/office/drawing/2014/main" id="{9BDD5F5B-86DD-AB37-D317-BACB254A1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819525"/>
            <a:ext cx="0" cy="390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23">
            <a:extLst>
              <a:ext uri="{FF2B5EF4-FFF2-40B4-BE49-F238E27FC236}">
                <a16:creationId xmlns:a16="http://schemas.microsoft.com/office/drawing/2014/main" id="{A48FF4BF-9A83-865D-1997-4028D94EE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819525"/>
            <a:ext cx="125413" cy="369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24">
            <a:extLst>
              <a:ext uri="{FF2B5EF4-FFF2-40B4-BE49-F238E27FC236}">
                <a16:creationId xmlns:a16="http://schemas.microsoft.com/office/drawing/2014/main" id="{0EA41A0E-41AA-61D7-4059-C1EED4B9F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25">
            <a:extLst>
              <a:ext uri="{FF2B5EF4-FFF2-40B4-BE49-F238E27FC236}">
                <a16:creationId xmlns:a16="http://schemas.microsoft.com/office/drawing/2014/main" id="{90A2EE07-8EDF-1230-EB94-826B51F55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AutoShape 26">
            <a:extLst>
              <a:ext uri="{FF2B5EF4-FFF2-40B4-BE49-F238E27FC236}">
                <a16:creationId xmlns:a16="http://schemas.microsoft.com/office/drawing/2014/main" id="{5A506292-4485-9255-F41E-191C5DB9A346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46700" y="5557838"/>
            <a:ext cx="617537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8450" name="Group 27">
            <a:extLst>
              <a:ext uri="{FF2B5EF4-FFF2-40B4-BE49-F238E27FC236}">
                <a16:creationId xmlns:a16="http://schemas.microsoft.com/office/drawing/2014/main" id="{5628EA02-6CF1-7677-75CD-FCA5FA8722A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2057400" cy="609600"/>
            <a:chOff x="720" y="2208"/>
            <a:chExt cx="1296" cy="384"/>
          </a:xfrm>
        </p:grpSpPr>
        <p:sp>
          <p:nvSpPr>
            <p:cNvPr id="18474" name="Line 28">
              <a:extLst>
                <a:ext uri="{FF2B5EF4-FFF2-40B4-BE49-F238E27FC236}">
                  <a16:creationId xmlns:a16="http://schemas.microsoft.com/office/drawing/2014/main" id="{11C737BA-2EB5-617A-0685-7B652074C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208"/>
              <a:ext cx="912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Text Box 29">
              <a:extLst>
                <a:ext uri="{FF2B5EF4-FFF2-40B4-BE49-F238E27FC236}">
                  <a16:creationId xmlns:a16="http://schemas.microsoft.com/office/drawing/2014/main" id="{37A637CB-2FFC-BEC8-DF16-6585AC301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8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Disk platters</a:t>
              </a:r>
            </a:p>
          </p:txBody>
        </p:sp>
        <p:sp>
          <p:nvSpPr>
            <p:cNvPr id="18476" name="Line 30">
              <a:extLst>
                <a:ext uri="{FF2B5EF4-FFF2-40B4-BE49-F238E27FC236}">
                  <a16:creationId xmlns:a16="http://schemas.microsoft.com/office/drawing/2014/main" id="{4B0DE152-3D53-E415-7860-A9367D21A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Line 31">
              <a:extLst>
                <a:ext uri="{FF2B5EF4-FFF2-40B4-BE49-F238E27FC236}">
                  <a16:creationId xmlns:a16="http://schemas.microsoft.com/office/drawing/2014/main" id="{6D974FF8-8A1B-D324-C3E2-915108A36E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451" name="Group 32">
            <a:extLst>
              <a:ext uri="{FF2B5EF4-FFF2-40B4-BE49-F238E27FC236}">
                <a16:creationId xmlns:a16="http://schemas.microsoft.com/office/drawing/2014/main" id="{4BD38A81-CA3D-509B-BCB2-BEB350F8693A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008313"/>
            <a:ext cx="2286000" cy="2401887"/>
            <a:chOff x="3408" y="1895"/>
            <a:chExt cx="1440" cy="1513"/>
          </a:xfrm>
        </p:grpSpPr>
        <p:grpSp>
          <p:nvGrpSpPr>
            <p:cNvPr id="18467" name="Group 33">
              <a:extLst>
                <a:ext uri="{FF2B5EF4-FFF2-40B4-BE49-F238E27FC236}">
                  <a16:creationId xmlns:a16="http://schemas.microsoft.com/office/drawing/2014/main" id="{45A1AEFD-FF9E-D319-923D-DB925DAF0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903"/>
              <a:ext cx="962" cy="231"/>
              <a:chOff x="3744" y="2903"/>
              <a:chExt cx="962" cy="231"/>
            </a:xfrm>
          </p:grpSpPr>
          <p:sp>
            <p:nvSpPr>
              <p:cNvPr id="18472" name="Text Box 34">
                <a:extLst>
                  <a:ext uri="{FF2B5EF4-FFF2-40B4-BE49-F238E27FC236}">
                    <a16:creationId xmlns:a16="http://schemas.microsoft.com/office/drawing/2014/main" id="{ACD5BE66-5E0C-671A-FB2D-A0D14AFEAE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" y="290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arm</a:t>
                </a:r>
              </a:p>
            </p:txBody>
          </p:sp>
          <p:sp>
            <p:nvSpPr>
              <p:cNvPr id="18473" name="Line 35">
                <a:extLst>
                  <a:ext uri="{FF2B5EF4-FFF2-40B4-BE49-F238E27FC236}">
                    <a16:creationId xmlns:a16="http://schemas.microsoft.com/office/drawing/2014/main" id="{3ACE3FA0-D241-0278-3C79-360EB9660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8" name="Group 36">
              <a:extLst>
                <a:ext uri="{FF2B5EF4-FFF2-40B4-BE49-F238E27FC236}">
                  <a16:creationId xmlns:a16="http://schemas.microsoft.com/office/drawing/2014/main" id="{D9C9B5EA-D30F-4516-BD5B-BB5D500A5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895"/>
              <a:ext cx="1440" cy="1513"/>
              <a:chOff x="3408" y="1895"/>
              <a:chExt cx="1440" cy="1513"/>
            </a:xfrm>
          </p:grpSpPr>
          <p:sp>
            <p:nvSpPr>
              <p:cNvPr id="18469" name="Text Box 37">
                <a:extLst>
                  <a:ext uri="{FF2B5EF4-FFF2-40B4-BE49-F238E27FC236}">
                    <a16:creationId xmlns:a16="http://schemas.microsoft.com/office/drawing/2014/main" id="{EEC01B82-2065-051A-0D38-426FEB8C5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895"/>
                <a:ext cx="8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heads</a:t>
                </a:r>
              </a:p>
            </p:txBody>
          </p:sp>
          <p:sp>
            <p:nvSpPr>
              <p:cNvPr id="18470" name="Line 38">
                <a:extLst>
                  <a:ext uri="{FF2B5EF4-FFF2-40B4-BE49-F238E27FC236}">
                    <a16:creationId xmlns:a16="http://schemas.microsoft.com/office/drawing/2014/main" id="{3DCB3E22-68DF-D0A5-B07F-C56440E14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1" name="Line 39">
                <a:extLst>
                  <a:ext uri="{FF2B5EF4-FFF2-40B4-BE49-F238E27FC236}">
                    <a16:creationId xmlns:a16="http://schemas.microsoft.com/office/drawing/2014/main" id="{B40511F1-370F-0A2C-5B59-D0A6D1425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8452" name="AutoShape 40">
            <a:extLst>
              <a:ext uri="{FF2B5EF4-FFF2-40B4-BE49-F238E27FC236}">
                <a16:creationId xmlns:a16="http://schemas.microsoft.com/office/drawing/2014/main" id="{29A18C7B-7230-3FC2-FAE0-6D1F9AAC1DE0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779963" y="4762500"/>
            <a:ext cx="2209800" cy="152400"/>
          </a:xfrm>
          <a:prstGeom prst="parallelogram">
            <a:avLst>
              <a:gd name="adj" fmla="val 666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18453" name="Group 41">
            <a:extLst>
              <a:ext uri="{FF2B5EF4-FFF2-40B4-BE49-F238E27FC236}">
                <a16:creationId xmlns:a16="http://schemas.microsoft.com/office/drawing/2014/main" id="{51EA6809-65D9-3A0F-8DCB-7FAFC69E7FFC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4114800"/>
            <a:ext cx="3444875" cy="1814513"/>
            <a:chOff x="710" y="2592"/>
            <a:chExt cx="2170" cy="1143"/>
          </a:xfrm>
        </p:grpSpPr>
        <p:grpSp>
          <p:nvGrpSpPr>
            <p:cNvPr id="18461" name="Group 42">
              <a:extLst>
                <a:ext uri="{FF2B5EF4-FFF2-40B4-BE49-F238E27FC236}">
                  <a16:creationId xmlns:a16="http://schemas.microsoft.com/office/drawing/2014/main" id="{8DE08FFA-3117-0A06-AD6B-07111530BE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3504"/>
              <a:ext cx="1628" cy="231"/>
              <a:chOff x="724" y="3504"/>
              <a:chExt cx="1628" cy="231"/>
            </a:xfrm>
          </p:grpSpPr>
          <p:sp>
            <p:nvSpPr>
              <p:cNvPr id="18465" name="Text Box 43">
                <a:extLst>
                  <a:ext uri="{FF2B5EF4-FFF2-40B4-BE49-F238E27FC236}">
                    <a16:creationId xmlns:a16="http://schemas.microsoft.com/office/drawing/2014/main" id="{F64EBFFB-3369-37EF-5138-E5F25EE93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3504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Track</a:t>
                </a:r>
              </a:p>
            </p:txBody>
          </p:sp>
          <p:sp>
            <p:nvSpPr>
              <p:cNvPr id="18466" name="Line 44">
                <a:extLst>
                  <a:ext uri="{FF2B5EF4-FFF2-40B4-BE49-F238E27FC236}">
                    <a16:creationId xmlns:a16="http://schemas.microsoft.com/office/drawing/2014/main" id="{45A8FEDB-B484-6C82-FA27-F443EBB3E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48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2" name="Group 45">
              <a:extLst>
                <a:ext uri="{FF2B5EF4-FFF2-40B4-BE49-F238E27FC236}">
                  <a16:creationId xmlns:a16="http://schemas.microsoft.com/office/drawing/2014/main" id="{1D6AC893-A73F-F4A4-7FFD-F7C00418C8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" y="2592"/>
              <a:ext cx="2170" cy="398"/>
              <a:chOff x="710" y="2592"/>
              <a:chExt cx="2170" cy="398"/>
            </a:xfrm>
          </p:grpSpPr>
          <p:sp>
            <p:nvSpPr>
              <p:cNvPr id="18463" name="Line 46">
                <a:extLst>
                  <a:ext uri="{FF2B5EF4-FFF2-40B4-BE49-F238E27FC236}">
                    <a16:creationId xmlns:a16="http://schemas.microsoft.com/office/drawing/2014/main" id="{0D48FFF0-5973-F91A-11B6-F7966C604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2592"/>
                <a:ext cx="158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4" name="Text Box 47">
                <a:extLst>
                  <a:ext uri="{FF2B5EF4-FFF2-40B4-BE49-F238E27FC236}">
                    <a16:creationId xmlns:a16="http://schemas.microsoft.com/office/drawing/2014/main" id="{D181C493-0112-E620-2B02-B0C4D46C81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2759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Sector</a:t>
                </a:r>
              </a:p>
            </p:txBody>
          </p:sp>
        </p:grpSp>
      </p:grpSp>
      <p:grpSp>
        <p:nvGrpSpPr>
          <p:cNvPr id="18454" name="Group 48">
            <a:extLst>
              <a:ext uri="{FF2B5EF4-FFF2-40B4-BE49-F238E27FC236}">
                <a16:creationId xmlns:a16="http://schemas.microsoft.com/office/drawing/2014/main" id="{6B249B5F-A393-BC4C-231D-B295E201AF7E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4913313"/>
            <a:ext cx="2378075" cy="366712"/>
            <a:chOff x="710" y="3095"/>
            <a:chExt cx="1498" cy="231"/>
          </a:xfrm>
        </p:grpSpPr>
        <p:sp>
          <p:nvSpPr>
            <p:cNvPr id="18459" name="Text Box 49">
              <a:extLst>
                <a:ext uri="{FF2B5EF4-FFF2-40B4-BE49-F238E27FC236}">
                  <a16:creationId xmlns:a16="http://schemas.microsoft.com/office/drawing/2014/main" id="{48556106-F345-5596-CDCA-5DBE4D37F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3095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Cylinder</a:t>
              </a:r>
            </a:p>
          </p:txBody>
        </p:sp>
        <p:sp>
          <p:nvSpPr>
            <p:cNvPr id="18460" name="Line 50">
              <a:extLst>
                <a:ext uri="{FF2B5EF4-FFF2-40B4-BE49-F238E27FC236}">
                  <a16:creationId xmlns:a16="http://schemas.microsoft.com/office/drawing/2014/main" id="{78356100-75FC-FF79-E577-61A420764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120"/>
              <a:ext cx="86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4">
            <a:extLst>
              <a:ext uri="{FF2B5EF4-FFF2-40B4-BE49-F238E27FC236}">
                <a16:creationId xmlns:a16="http://schemas.microsoft.com/office/drawing/2014/main" id="{F5930267-A7D6-69D6-0B00-4C8235D7ED1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715000"/>
            <a:ext cx="2362200" cy="708025"/>
            <a:chOff x="3072" y="3600"/>
            <a:chExt cx="1488" cy="446"/>
          </a:xfrm>
        </p:grpSpPr>
        <p:sp>
          <p:nvSpPr>
            <p:cNvPr id="18456" name="Text Box 51">
              <a:extLst>
                <a:ext uri="{FF2B5EF4-FFF2-40B4-BE49-F238E27FC236}">
                  <a16:creationId xmlns:a16="http://schemas.microsoft.com/office/drawing/2014/main" id="{791F6CDF-3B68-95B0-18F9-9B3F1DEF4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381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Zones</a:t>
              </a:r>
            </a:p>
          </p:txBody>
        </p:sp>
        <p:sp>
          <p:nvSpPr>
            <p:cNvPr id="18457" name="Line 52">
              <a:extLst>
                <a:ext uri="{FF2B5EF4-FFF2-40B4-BE49-F238E27FC236}">
                  <a16:creationId xmlns:a16="http://schemas.microsoft.com/office/drawing/2014/main" id="{847C002B-1122-989E-02D1-48874246D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3744"/>
              <a:ext cx="81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53">
              <a:extLst>
                <a:ext uri="{FF2B5EF4-FFF2-40B4-BE49-F238E27FC236}">
                  <a16:creationId xmlns:a16="http://schemas.microsoft.com/office/drawing/2014/main" id="{4FB1CB98-4064-A091-EE28-B07D5E100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3600"/>
              <a:ext cx="96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62AF587-C894-A8EC-CC65-B9FAF5136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Disk Characteristics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EEA6422-5823-F629-955F-0994C842A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folHlink"/>
                </a:solidFill>
              </a:rPr>
              <a:t>Zone-bit recording</a:t>
            </a:r>
            <a:r>
              <a:rPr lang="en-US" altLang="en-US"/>
              <a:t>:  zones near the edge store more information (higher bandwidth)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715F2FB4-3692-95AC-24AE-B628BF135E91}"/>
              </a:ext>
            </a:extLst>
          </p:cNvPr>
          <p:cNvGrpSpPr>
            <a:grpSpLocks/>
          </p:cNvGrpSpPr>
          <p:nvPr/>
        </p:nvGrpSpPr>
        <p:grpSpPr bwMode="auto">
          <a:xfrm>
            <a:off x="3217863" y="4860925"/>
            <a:ext cx="2470150" cy="1235075"/>
            <a:chOff x="4941" y="7564"/>
            <a:chExt cx="2880" cy="1440"/>
          </a:xfrm>
        </p:grpSpPr>
        <p:sp>
          <p:nvSpPr>
            <p:cNvPr id="20532" name="Oval 5">
              <a:extLst>
                <a:ext uri="{FF2B5EF4-FFF2-40B4-BE49-F238E27FC236}">
                  <a16:creationId xmlns:a16="http://schemas.microsoft.com/office/drawing/2014/main" id="{24578F97-D5D4-13E2-4F63-B876C2CD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33" name="Oval 6">
              <a:extLst>
                <a:ext uri="{FF2B5EF4-FFF2-40B4-BE49-F238E27FC236}">
                  <a16:creationId xmlns:a16="http://schemas.microsoft.com/office/drawing/2014/main" id="{EBF2CB89-2350-7149-8E7E-CEC91AE5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34" name="Oval 7">
              <a:extLst>
                <a:ext uri="{FF2B5EF4-FFF2-40B4-BE49-F238E27FC236}">
                  <a16:creationId xmlns:a16="http://schemas.microsoft.com/office/drawing/2014/main" id="{A5D566F1-7B70-400F-589B-7073DF9C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0485" name="Group 8">
            <a:extLst>
              <a:ext uri="{FF2B5EF4-FFF2-40B4-BE49-F238E27FC236}">
                <a16:creationId xmlns:a16="http://schemas.microsoft.com/office/drawing/2014/main" id="{5CCA9B70-2CF3-7769-9DAA-91C9412FE0D2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282950"/>
            <a:ext cx="2470150" cy="1235075"/>
            <a:chOff x="4941" y="7564"/>
            <a:chExt cx="2880" cy="1440"/>
          </a:xfrm>
        </p:grpSpPr>
        <p:sp>
          <p:nvSpPr>
            <p:cNvPr id="20529" name="Oval 9">
              <a:extLst>
                <a:ext uri="{FF2B5EF4-FFF2-40B4-BE49-F238E27FC236}">
                  <a16:creationId xmlns:a16="http://schemas.microsoft.com/office/drawing/2014/main" id="{DE9C6C91-72EC-874A-C105-70D4F7557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30" name="Oval 10">
              <a:extLst>
                <a:ext uri="{FF2B5EF4-FFF2-40B4-BE49-F238E27FC236}">
                  <a16:creationId xmlns:a16="http://schemas.microsoft.com/office/drawing/2014/main" id="{3EA608B3-22B1-2690-61AA-47EBF6963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31" name="Oval 11">
              <a:extLst>
                <a:ext uri="{FF2B5EF4-FFF2-40B4-BE49-F238E27FC236}">
                  <a16:creationId xmlns:a16="http://schemas.microsoft.com/office/drawing/2014/main" id="{3CB67977-D2D8-5D1B-4874-A4559CE0C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0486" name="AutoShape 12">
            <a:extLst>
              <a:ext uri="{FF2B5EF4-FFF2-40B4-BE49-F238E27FC236}">
                <a16:creationId xmlns:a16="http://schemas.microsoft.com/office/drawing/2014/main" id="{93074C32-05C2-D854-79D4-710E3B9F7BA1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97827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20487" name="Group 13">
            <a:extLst>
              <a:ext uri="{FF2B5EF4-FFF2-40B4-BE49-F238E27FC236}">
                <a16:creationId xmlns:a16="http://schemas.microsoft.com/office/drawing/2014/main" id="{5A14B065-482F-8DE4-B7DF-8D647329C1FB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3128963"/>
            <a:ext cx="2470150" cy="1235075"/>
            <a:chOff x="4941" y="7564"/>
            <a:chExt cx="2880" cy="1440"/>
          </a:xfrm>
        </p:grpSpPr>
        <p:sp>
          <p:nvSpPr>
            <p:cNvPr id="20526" name="Oval 14">
              <a:extLst>
                <a:ext uri="{FF2B5EF4-FFF2-40B4-BE49-F238E27FC236}">
                  <a16:creationId xmlns:a16="http://schemas.microsoft.com/office/drawing/2014/main" id="{D9F61862-8501-FE87-DFAD-40FD5AE5E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" y="7564"/>
              <a:ext cx="2880" cy="14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27" name="Oval 15">
              <a:extLst>
                <a:ext uri="{FF2B5EF4-FFF2-40B4-BE49-F238E27FC236}">
                  <a16:creationId xmlns:a16="http://schemas.microsoft.com/office/drawing/2014/main" id="{0840DECA-7B49-68E9-9BE6-7BC3B7E0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7744"/>
              <a:ext cx="2160" cy="108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  <p:sp>
          <p:nvSpPr>
            <p:cNvPr id="20528" name="Oval 16">
              <a:extLst>
                <a:ext uri="{FF2B5EF4-FFF2-40B4-BE49-F238E27FC236}">
                  <a16:creationId xmlns:a16="http://schemas.microsoft.com/office/drawing/2014/main" id="{95EFBA43-D5FB-703B-5B0E-94F6B0A9C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1" y="8044"/>
              <a:ext cx="1020" cy="51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2700000" scaled="1"/>
            </a:gra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0488" name="AutoShape 17">
            <a:extLst>
              <a:ext uri="{FF2B5EF4-FFF2-40B4-BE49-F238E27FC236}">
                <a16:creationId xmlns:a16="http://schemas.microsoft.com/office/drawing/2014/main" id="{C021CEA7-803C-D5A5-03AE-98FFE046ABCE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721100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0489" name="Oval 18">
            <a:extLst>
              <a:ext uri="{FF2B5EF4-FFF2-40B4-BE49-F238E27FC236}">
                <a16:creationId xmlns:a16="http://schemas.microsoft.com/office/drawing/2014/main" id="{C9D720AF-0C65-386B-1D6B-449B0F44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2973388"/>
            <a:ext cx="2470150" cy="1236662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2700000" scaled="1"/>
          </a:gra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0490" name="Oval 19">
            <a:extLst>
              <a:ext uri="{FF2B5EF4-FFF2-40B4-BE49-F238E27FC236}">
                <a16:creationId xmlns:a16="http://schemas.microsoft.com/office/drawing/2014/main" id="{F7F257F1-02A6-013B-B330-A1BF02EB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128963"/>
            <a:ext cx="1854200" cy="925512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0491" name="Oval 20">
            <a:extLst>
              <a:ext uri="{FF2B5EF4-FFF2-40B4-BE49-F238E27FC236}">
                <a16:creationId xmlns:a16="http://schemas.microsoft.com/office/drawing/2014/main" id="{0710F22B-59AF-B09D-4750-3DC0AF2E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3386138"/>
            <a:ext cx="874713" cy="43656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0492" name="AutoShape 21">
            <a:extLst>
              <a:ext uri="{FF2B5EF4-FFF2-40B4-BE49-F238E27FC236}">
                <a16:creationId xmlns:a16="http://schemas.microsoft.com/office/drawing/2014/main" id="{73E8743E-FA96-1ED0-6A68-CE0D4B6B0C1B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24475" y="3514725"/>
            <a:ext cx="617538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0493" name="Line 22">
            <a:extLst>
              <a:ext uri="{FF2B5EF4-FFF2-40B4-BE49-F238E27FC236}">
                <a16:creationId xmlns:a16="http://schemas.microsoft.com/office/drawing/2014/main" id="{BA3B0DC7-0F33-F393-3A13-5B72CBE3C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819525"/>
            <a:ext cx="0" cy="390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23">
            <a:extLst>
              <a:ext uri="{FF2B5EF4-FFF2-40B4-BE49-F238E27FC236}">
                <a16:creationId xmlns:a16="http://schemas.microsoft.com/office/drawing/2014/main" id="{8ACA6FEE-0AD2-39E2-79C4-4B1929F35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3819525"/>
            <a:ext cx="125413" cy="3698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4">
            <a:extLst>
              <a:ext uri="{FF2B5EF4-FFF2-40B4-BE49-F238E27FC236}">
                <a16:creationId xmlns:a16="http://schemas.microsoft.com/office/drawing/2014/main" id="{F47C5862-963D-2374-11FC-502CB9F63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2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25">
            <a:extLst>
              <a:ext uri="{FF2B5EF4-FFF2-40B4-BE49-F238E27FC236}">
                <a16:creationId xmlns:a16="http://schemas.microsoft.com/office/drawing/2014/main" id="{622161A4-07C3-355C-AD71-A7CFA7241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5814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AutoShape 26">
            <a:extLst>
              <a:ext uri="{FF2B5EF4-FFF2-40B4-BE49-F238E27FC236}">
                <a16:creationId xmlns:a16="http://schemas.microsoft.com/office/drawing/2014/main" id="{BFF428C9-06E4-F0DC-33A0-08D46FB788B7}"/>
              </a:ext>
            </a:extLst>
          </p:cNvPr>
          <p:cNvSpPr>
            <a:spLocks noChangeArrowheads="1"/>
          </p:cNvSpPr>
          <p:nvPr/>
        </p:nvSpPr>
        <p:spPr bwMode="auto">
          <a:xfrm rot="2889291" flipH="1">
            <a:off x="5346700" y="5557838"/>
            <a:ext cx="617537" cy="153988"/>
          </a:xfrm>
          <a:prstGeom prst="rtTriangle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20498" name="Group 27">
            <a:extLst>
              <a:ext uri="{FF2B5EF4-FFF2-40B4-BE49-F238E27FC236}">
                <a16:creationId xmlns:a16="http://schemas.microsoft.com/office/drawing/2014/main" id="{3709CBE3-06AC-6B25-3FD4-986A07EEA38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05200"/>
            <a:ext cx="2057400" cy="609600"/>
            <a:chOff x="720" y="2208"/>
            <a:chExt cx="1296" cy="384"/>
          </a:xfrm>
        </p:grpSpPr>
        <p:sp>
          <p:nvSpPr>
            <p:cNvPr id="20522" name="Line 28">
              <a:extLst>
                <a:ext uri="{FF2B5EF4-FFF2-40B4-BE49-F238E27FC236}">
                  <a16:creationId xmlns:a16="http://schemas.microsoft.com/office/drawing/2014/main" id="{0A2A22FA-893F-62F3-4CE0-2EED261A3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208"/>
              <a:ext cx="912" cy="1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Text Box 29">
              <a:extLst>
                <a:ext uri="{FF2B5EF4-FFF2-40B4-BE49-F238E27FC236}">
                  <a16:creationId xmlns:a16="http://schemas.microsoft.com/office/drawing/2014/main" id="{C55D0150-B816-EE2D-34D3-A0E018AE5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8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Disk platters</a:t>
              </a:r>
            </a:p>
          </p:txBody>
        </p:sp>
        <p:sp>
          <p:nvSpPr>
            <p:cNvPr id="20524" name="Line 30">
              <a:extLst>
                <a:ext uri="{FF2B5EF4-FFF2-40B4-BE49-F238E27FC236}">
                  <a16:creationId xmlns:a16="http://schemas.microsoft.com/office/drawing/2014/main" id="{15D5CC45-308D-2845-6335-7EDD195F5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Line 31">
              <a:extLst>
                <a:ext uri="{FF2B5EF4-FFF2-40B4-BE49-F238E27FC236}">
                  <a16:creationId xmlns:a16="http://schemas.microsoft.com/office/drawing/2014/main" id="{280F002E-794F-F9FB-8A68-427E84BDB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912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9" name="Group 32">
            <a:extLst>
              <a:ext uri="{FF2B5EF4-FFF2-40B4-BE49-F238E27FC236}">
                <a16:creationId xmlns:a16="http://schemas.microsoft.com/office/drawing/2014/main" id="{02067CB1-F749-ADD6-68BB-2086BF1DBA2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008313"/>
            <a:ext cx="2286000" cy="2401887"/>
            <a:chOff x="3408" y="1895"/>
            <a:chExt cx="1440" cy="1513"/>
          </a:xfrm>
        </p:grpSpPr>
        <p:grpSp>
          <p:nvGrpSpPr>
            <p:cNvPr id="20515" name="Group 33">
              <a:extLst>
                <a:ext uri="{FF2B5EF4-FFF2-40B4-BE49-F238E27FC236}">
                  <a16:creationId xmlns:a16="http://schemas.microsoft.com/office/drawing/2014/main" id="{D8D49F5E-44DC-1E90-A105-93B40AF93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903"/>
              <a:ext cx="962" cy="231"/>
              <a:chOff x="3744" y="2903"/>
              <a:chExt cx="962" cy="231"/>
            </a:xfrm>
          </p:grpSpPr>
          <p:sp>
            <p:nvSpPr>
              <p:cNvPr id="20520" name="Text Box 34">
                <a:extLst>
                  <a:ext uri="{FF2B5EF4-FFF2-40B4-BE49-F238E27FC236}">
                    <a16:creationId xmlns:a16="http://schemas.microsoft.com/office/drawing/2014/main" id="{7926A644-1C5C-F9CD-E615-47A7D64E7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" y="2903"/>
                <a:ext cx="68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arm</a:t>
                </a:r>
              </a:p>
            </p:txBody>
          </p:sp>
          <p:sp>
            <p:nvSpPr>
              <p:cNvPr id="20521" name="Line 35">
                <a:extLst>
                  <a:ext uri="{FF2B5EF4-FFF2-40B4-BE49-F238E27FC236}">
                    <a16:creationId xmlns:a16="http://schemas.microsoft.com/office/drawing/2014/main" id="{4E013533-49A6-C074-8987-294E981840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0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16" name="Group 36">
              <a:extLst>
                <a:ext uri="{FF2B5EF4-FFF2-40B4-BE49-F238E27FC236}">
                  <a16:creationId xmlns:a16="http://schemas.microsoft.com/office/drawing/2014/main" id="{0CC0CEB7-18B2-E114-CAB9-0D6D531B4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895"/>
              <a:ext cx="1440" cy="1513"/>
              <a:chOff x="3408" y="1895"/>
              <a:chExt cx="1440" cy="1513"/>
            </a:xfrm>
          </p:grpSpPr>
          <p:sp>
            <p:nvSpPr>
              <p:cNvPr id="20517" name="Text Box 37">
                <a:extLst>
                  <a:ext uri="{FF2B5EF4-FFF2-40B4-BE49-F238E27FC236}">
                    <a16:creationId xmlns:a16="http://schemas.microsoft.com/office/drawing/2014/main" id="{86E18B32-7FF4-D241-2A70-2545F0E28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1895"/>
                <a:ext cx="8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Disk heads</a:t>
                </a:r>
              </a:p>
            </p:txBody>
          </p:sp>
          <p:sp>
            <p:nvSpPr>
              <p:cNvPr id="20518" name="Line 38">
                <a:extLst>
                  <a:ext uri="{FF2B5EF4-FFF2-40B4-BE49-F238E27FC236}">
                    <a16:creationId xmlns:a16="http://schemas.microsoft.com/office/drawing/2014/main" id="{2E09ADF7-DAF4-4110-ADA4-53E89FBB5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Line 39">
                <a:extLst>
                  <a:ext uri="{FF2B5EF4-FFF2-40B4-BE49-F238E27FC236}">
                    <a16:creationId xmlns:a16="http://schemas.microsoft.com/office/drawing/2014/main" id="{5183A731-70C1-6CA2-1B74-612793954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2016"/>
                <a:ext cx="576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00" name="AutoShape 40">
            <a:extLst>
              <a:ext uri="{FF2B5EF4-FFF2-40B4-BE49-F238E27FC236}">
                <a16:creationId xmlns:a16="http://schemas.microsoft.com/office/drawing/2014/main" id="{209E82F7-0E9D-E9E2-F240-255317657022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779963" y="4762500"/>
            <a:ext cx="2209800" cy="152400"/>
          </a:xfrm>
          <a:prstGeom prst="parallelogram">
            <a:avLst>
              <a:gd name="adj" fmla="val 6666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grpSp>
        <p:nvGrpSpPr>
          <p:cNvPr id="20501" name="Group 41">
            <a:extLst>
              <a:ext uri="{FF2B5EF4-FFF2-40B4-BE49-F238E27FC236}">
                <a16:creationId xmlns:a16="http://schemas.microsoft.com/office/drawing/2014/main" id="{F7CB105A-363A-CD84-829F-75E08A0E6C55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4114800"/>
            <a:ext cx="3444875" cy="1814513"/>
            <a:chOff x="710" y="2592"/>
            <a:chExt cx="2170" cy="1143"/>
          </a:xfrm>
        </p:grpSpPr>
        <p:grpSp>
          <p:nvGrpSpPr>
            <p:cNvPr id="20509" name="Group 42">
              <a:extLst>
                <a:ext uri="{FF2B5EF4-FFF2-40B4-BE49-F238E27FC236}">
                  <a16:creationId xmlns:a16="http://schemas.microsoft.com/office/drawing/2014/main" id="{1FFCF63E-0C4E-3E46-A2E3-FC4CA7BB4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4" y="3504"/>
              <a:ext cx="1628" cy="231"/>
              <a:chOff x="724" y="3504"/>
              <a:chExt cx="1628" cy="231"/>
            </a:xfrm>
          </p:grpSpPr>
          <p:sp>
            <p:nvSpPr>
              <p:cNvPr id="20513" name="Text Box 43">
                <a:extLst>
                  <a:ext uri="{FF2B5EF4-FFF2-40B4-BE49-F238E27FC236}">
                    <a16:creationId xmlns:a16="http://schemas.microsoft.com/office/drawing/2014/main" id="{EBE55966-C9FC-78A1-A024-E2D83852D8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3504"/>
                <a:ext cx="4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Track</a:t>
                </a:r>
              </a:p>
            </p:txBody>
          </p:sp>
          <p:sp>
            <p:nvSpPr>
              <p:cNvPr id="20514" name="Line 44">
                <a:extLst>
                  <a:ext uri="{FF2B5EF4-FFF2-40B4-BE49-F238E27FC236}">
                    <a16:creationId xmlns:a16="http://schemas.microsoft.com/office/drawing/2014/main" id="{AA9C8095-6C26-9CFD-0BA6-155B9CC87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48"/>
                <a:ext cx="11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10" name="Group 45">
              <a:extLst>
                <a:ext uri="{FF2B5EF4-FFF2-40B4-BE49-F238E27FC236}">
                  <a16:creationId xmlns:a16="http://schemas.microsoft.com/office/drawing/2014/main" id="{A7A80FCC-9B37-F2A7-7854-85FFC48C10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0" y="2592"/>
              <a:ext cx="2170" cy="398"/>
              <a:chOff x="710" y="2592"/>
              <a:chExt cx="2170" cy="398"/>
            </a:xfrm>
          </p:grpSpPr>
          <p:sp>
            <p:nvSpPr>
              <p:cNvPr id="20511" name="Line 46">
                <a:extLst>
                  <a:ext uri="{FF2B5EF4-FFF2-40B4-BE49-F238E27FC236}">
                    <a16:creationId xmlns:a16="http://schemas.microsoft.com/office/drawing/2014/main" id="{CF261312-08DB-E3A1-4D62-8565F22E0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2592"/>
                <a:ext cx="158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Text Box 47">
                <a:extLst>
                  <a:ext uri="{FF2B5EF4-FFF2-40B4-BE49-F238E27FC236}">
                    <a16:creationId xmlns:a16="http://schemas.microsoft.com/office/drawing/2014/main" id="{343EE4D0-17D0-71CE-22BB-AB65DEE4B0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2759"/>
                <a:ext cx="5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800"/>
                  <a:t>Sector</a:t>
                </a:r>
              </a:p>
            </p:txBody>
          </p:sp>
        </p:grpSp>
      </p:grpSp>
      <p:grpSp>
        <p:nvGrpSpPr>
          <p:cNvPr id="20502" name="Group 48">
            <a:extLst>
              <a:ext uri="{FF2B5EF4-FFF2-40B4-BE49-F238E27FC236}">
                <a16:creationId xmlns:a16="http://schemas.microsoft.com/office/drawing/2014/main" id="{94B344C3-CB4D-AA04-09D6-B26778750F26}"/>
              </a:ext>
            </a:extLst>
          </p:cNvPr>
          <p:cNvGrpSpPr>
            <a:grpSpLocks/>
          </p:cNvGrpSpPr>
          <p:nvPr/>
        </p:nvGrpSpPr>
        <p:grpSpPr bwMode="auto">
          <a:xfrm>
            <a:off x="1127125" y="4913313"/>
            <a:ext cx="2378075" cy="366712"/>
            <a:chOff x="710" y="3095"/>
            <a:chExt cx="1498" cy="231"/>
          </a:xfrm>
        </p:grpSpPr>
        <p:sp>
          <p:nvSpPr>
            <p:cNvPr id="20507" name="Text Box 49">
              <a:extLst>
                <a:ext uri="{FF2B5EF4-FFF2-40B4-BE49-F238E27FC236}">
                  <a16:creationId xmlns:a16="http://schemas.microsoft.com/office/drawing/2014/main" id="{354E70FA-1042-0ED5-A857-660C81666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" y="3095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Cylinder</a:t>
              </a:r>
            </a:p>
          </p:txBody>
        </p:sp>
        <p:sp>
          <p:nvSpPr>
            <p:cNvPr id="20508" name="Line 50">
              <a:extLst>
                <a:ext uri="{FF2B5EF4-FFF2-40B4-BE49-F238E27FC236}">
                  <a16:creationId xmlns:a16="http://schemas.microsoft.com/office/drawing/2014/main" id="{A82F53CC-B597-8341-4D5C-542117EC4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3120"/>
              <a:ext cx="86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3" name="Group 51">
            <a:extLst>
              <a:ext uri="{FF2B5EF4-FFF2-40B4-BE49-F238E27FC236}">
                <a16:creationId xmlns:a16="http://schemas.microsoft.com/office/drawing/2014/main" id="{650B9687-C8FE-1848-5F05-44795CEF73D4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715000"/>
            <a:ext cx="2362200" cy="708025"/>
            <a:chOff x="3072" y="3600"/>
            <a:chExt cx="1488" cy="446"/>
          </a:xfrm>
        </p:grpSpPr>
        <p:sp>
          <p:nvSpPr>
            <p:cNvPr id="20504" name="Text Box 52">
              <a:extLst>
                <a:ext uri="{FF2B5EF4-FFF2-40B4-BE49-F238E27FC236}">
                  <a16:creationId xmlns:a16="http://schemas.microsoft.com/office/drawing/2014/main" id="{F76667EC-3EB3-0631-D71C-6A932707F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" y="3815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/>
                <a:t>Zones</a:t>
              </a:r>
            </a:p>
          </p:txBody>
        </p:sp>
        <p:sp>
          <p:nvSpPr>
            <p:cNvPr id="20505" name="Line 53">
              <a:extLst>
                <a:ext uri="{FF2B5EF4-FFF2-40B4-BE49-F238E27FC236}">
                  <a16:creationId xmlns:a16="http://schemas.microsoft.com/office/drawing/2014/main" id="{1A4167E5-80C4-B1BA-396D-CEB53D940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3744"/>
              <a:ext cx="81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54">
              <a:extLst>
                <a:ext uri="{FF2B5EF4-FFF2-40B4-BE49-F238E27FC236}">
                  <a16:creationId xmlns:a16="http://schemas.microsoft.com/office/drawing/2014/main" id="{8D0F9945-38B2-B466-32B2-DFF44BC9F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3600"/>
              <a:ext cx="96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1127</TotalTime>
  <Words>1524</Words>
  <Application>Microsoft Office PowerPoint</Application>
  <PresentationFormat>On-screen Show (4:3)</PresentationFormat>
  <Paragraphs>389</Paragraphs>
  <Slides>46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Wingdings</vt:lpstr>
      <vt:lpstr>Times New Roman</vt:lpstr>
      <vt:lpstr>Tahoma</vt:lpstr>
      <vt:lpstr>新細明體</vt:lpstr>
      <vt:lpstr>Symbol</vt:lpstr>
      <vt:lpstr>Watermark</vt:lpstr>
      <vt:lpstr>Storage Device</vt:lpstr>
      <vt:lpstr>Disk as An Storage Device</vt:lpstr>
      <vt:lpstr>Disk Characteristics</vt:lpstr>
      <vt:lpstr>Disk Characteristics</vt:lpstr>
      <vt:lpstr>Disk Characteristics</vt:lpstr>
      <vt:lpstr>Disk Characteristics</vt:lpstr>
      <vt:lpstr>Disk Characteristics</vt:lpstr>
      <vt:lpstr>Disk Characteristics</vt:lpstr>
      <vt:lpstr>Disk Characteristics</vt:lpstr>
      <vt:lpstr>Hard Disk Trivia…</vt:lpstr>
      <vt:lpstr>More About Hard Drives Than You Ever Want to Know</vt:lpstr>
      <vt:lpstr>Disk Access Time</vt:lpstr>
      <vt:lpstr>Disk Access Time</vt:lpstr>
      <vt:lpstr>Disk Performance Metrics</vt:lpstr>
      <vt:lpstr>Examples of Disk Access Times</vt:lpstr>
      <vt:lpstr>Examples of Disk Access Times</vt:lpstr>
      <vt:lpstr>Disk Tradeoffs</vt:lpstr>
      <vt:lpstr>Disk Controller</vt:lpstr>
      <vt:lpstr>Disk Device Driver</vt:lpstr>
      <vt:lpstr>Disk Arm Scheduling Policies</vt:lpstr>
      <vt:lpstr>Disk Arm Scheduling Policies</vt:lpstr>
      <vt:lpstr>Disk Arm Scheduling Policies</vt:lpstr>
      <vt:lpstr>First Come, First Serve</vt:lpstr>
      <vt:lpstr>First Come, First Serve</vt:lpstr>
      <vt:lpstr>Shortest Seek Distance First</vt:lpstr>
      <vt:lpstr>Shortest Seek Distance First</vt:lpstr>
      <vt:lpstr>SCAN</vt:lpstr>
      <vt:lpstr>SCAN</vt:lpstr>
      <vt:lpstr>C-SCAN</vt:lpstr>
      <vt:lpstr>C-SCAN (always reach both ends)</vt:lpstr>
      <vt:lpstr>Flash Memory</vt:lpstr>
      <vt:lpstr>Physical Characteristics</vt:lpstr>
      <vt:lpstr>Grouping of SSD Cells</vt:lpstr>
      <vt:lpstr>An SSD Die</vt:lpstr>
      <vt:lpstr>An SSD Device</vt:lpstr>
      <vt:lpstr>NOR Flash</vt:lpstr>
      <vt:lpstr>NAND Flash</vt:lpstr>
      <vt:lpstr>Writing In Flash Memory</vt:lpstr>
      <vt:lpstr>Implications of Slow Erases</vt:lpstr>
      <vt:lpstr>Implications of Limited Erase Cycles </vt:lpstr>
      <vt:lpstr>Multi-level cells</vt:lpstr>
      <vt:lpstr>Implications of MLC</vt:lpstr>
      <vt:lpstr>Performance Characteristics</vt:lpstr>
      <vt:lpstr>Pros/Cons of Flash Memory</vt:lpstr>
      <vt:lpstr>Persistent RAM</vt:lpstr>
      <vt:lpstr>Persistent 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Wang</dc:creator>
  <cp:lastModifiedBy>Xin Liu</cp:lastModifiedBy>
  <cp:revision>158</cp:revision>
  <dcterms:created xsi:type="dcterms:W3CDTF">1601-01-01T00:00:00Z</dcterms:created>
  <dcterms:modified xsi:type="dcterms:W3CDTF">2024-10-30T15:51:51Z</dcterms:modified>
</cp:coreProperties>
</file>