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757" r:id="rId6"/>
    <p:sldId id="2790" r:id="rId7"/>
    <p:sldId id="2774" r:id="rId8"/>
    <p:sldId id="2791" r:id="rId9"/>
    <p:sldId id="2792" r:id="rId10"/>
    <p:sldId id="2795" r:id="rId11"/>
    <p:sldId id="2743" r:id="rId12"/>
    <p:sldId id="2793" r:id="rId13"/>
    <p:sldId id="2794" r:id="rId14"/>
    <p:sldId id="2776" r:id="rId15"/>
    <p:sldId id="2722" r:id="rId16"/>
  </p:sldIdLst>
  <p:sldSz cx="12192000" cy="6858000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  <p15:guide id="3" pos="241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pos="3871" userDrawn="1">
          <p15:clr>
            <a:srgbClr val="A4A3A4"/>
          </p15:clr>
        </p15:guide>
        <p15:guide id="6" orient="horz" pos="700" userDrawn="1">
          <p15:clr>
            <a:srgbClr val="A4A3A4"/>
          </p15:clr>
        </p15:guide>
        <p15:guide id="7" orient="horz" pos="4119" userDrawn="1">
          <p15:clr>
            <a:srgbClr val="A4A3A4"/>
          </p15:clr>
        </p15:guide>
        <p15:guide id="8" pos="415" userDrawn="1">
          <p15:clr>
            <a:srgbClr val="A4A3A4"/>
          </p15:clr>
        </p15:guide>
        <p15:guide id="9" pos="7335" userDrawn="1">
          <p15:clr>
            <a:srgbClr val="A4A3A4"/>
          </p15:clr>
        </p15:guide>
        <p15:guide id="10" orient="horz" pos="462" userDrawn="1">
          <p15:clr>
            <a:srgbClr val="A4A3A4"/>
          </p15:clr>
        </p15:guide>
        <p15:guide id="11" pos="103" userDrawn="1">
          <p15:clr>
            <a:srgbClr val="A4A3A4"/>
          </p15:clr>
        </p15:guide>
        <p15:guide id="12" pos="96" userDrawn="1">
          <p15:clr>
            <a:srgbClr val="A4A3A4"/>
          </p15:clr>
        </p15:guide>
        <p15:guide id="13" orient="horz" pos="2" userDrawn="1">
          <p15:clr>
            <a:srgbClr val="A4A3A4"/>
          </p15:clr>
        </p15:guide>
        <p15:guide id="14" pos="1076" userDrawn="1">
          <p15:clr>
            <a:srgbClr val="A4A3A4"/>
          </p15:clr>
        </p15:guide>
        <p15:guide id="15" pos="1951" userDrawn="1">
          <p15:clr>
            <a:srgbClr val="A4A3A4"/>
          </p15:clr>
        </p15:guide>
        <p15:guide id="16" pos="2772" userDrawn="1">
          <p15:clr>
            <a:srgbClr val="A4A3A4"/>
          </p15:clr>
        </p15:guide>
        <p15:guide id="17" pos="3619" userDrawn="1">
          <p15:clr>
            <a:srgbClr val="A4A3A4"/>
          </p15:clr>
        </p15:guide>
        <p15:guide id="18" pos="4493" userDrawn="1">
          <p15:clr>
            <a:srgbClr val="A4A3A4"/>
          </p15:clr>
        </p15:guide>
        <p15:guide id="19" pos="5313" userDrawn="1">
          <p15:clr>
            <a:srgbClr val="A4A3A4"/>
          </p15:clr>
        </p15:guide>
        <p15:guide id="20" pos="6175" userDrawn="1">
          <p15:clr>
            <a:srgbClr val="A4A3A4"/>
          </p15:clr>
        </p15:guide>
        <p15:guide id="21" orient="horz" pos="581" userDrawn="1">
          <p15:clr>
            <a:srgbClr val="A4A3A4"/>
          </p15:clr>
        </p15:guide>
        <p15:guide id="22" orient="horz" pos="3230" userDrawn="1">
          <p15:clr>
            <a:srgbClr val="A4A3A4"/>
          </p15:clr>
        </p15:guide>
        <p15:guide id="23" orient="horz" pos="1230" userDrawn="1">
          <p15:clr>
            <a:srgbClr val="A4A3A4"/>
          </p15:clr>
        </p15:guide>
        <p15:guide id="24" orient="horz" userDrawn="1">
          <p15:clr>
            <a:srgbClr val="A4A3A4"/>
          </p15:clr>
        </p15:guide>
        <p15:guide id="25" orient="horz" pos="1450" userDrawn="1">
          <p15:clr>
            <a:srgbClr val="A4A3A4"/>
          </p15:clr>
        </p15:guide>
        <p15:guide id="26" pos="375" userDrawn="1">
          <p15:clr>
            <a:srgbClr val="A4A3A4"/>
          </p15:clr>
        </p15:guide>
        <p15:guide id="27" orient="horz" pos="3095" userDrawn="1">
          <p15:clr>
            <a:srgbClr val="A4A3A4"/>
          </p15:clr>
        </p15:guide>
        <p15:guide id="28" orient="horz" pos="2372" userDrawn="1">
          <p15:clr>
            <a:srgbClr val="A4A3A4"/>
          </p15:clr>
        </p15:guide>
        <p15:guide id="29" orient="horz" pos="4159" userDrawn="1">
          <p15:clr>
            <a:srgbClr val="A4A3A4"/>
          </p15:clr>
        </p15:guide>
        <p15:guide id="30" pos="417" userDrawn="1">
          <p15:clr>
            <a:srgbClr val="A4A3A4"/>
          </p15:clr>
        </p15:guide>
        <p15:guide id="31" pos="2207" userDrawn="1">
          <p15:clr>
            <a:srgbClr val="A4A3A4"/>
          </p15:clr>
        </p15:guide>
        <p15:guide id="32" pos="7636" userDrawn="1">
          <p15:clr>
            <a:srgbClr val="A4A3A4"/>
          </p15:clr>
        </p15:guide>
        <p15:guide id="33" orient="horz" pos="632" userDrawn="1">
          <p15:clr>
            <a:srgbClr val="A4A3A4"/>
          </p15:clr>
        </p15:guide>
        <p15:guide id="34" orient="horz" pos="1461" userDrawn="1">
          <p15:clr>
            <a:srgbClr val="A4A3A4"/>
          </p15:clr>
        </p15:guide>
        <p15:guide id="35" orient="horz" pos="2262" userDrawn="1">
          <p15:clr>
            <a:srgbClr val="A4A3A4"/>
          </p15:clr>
        </p15:guide>
        <p15:guide id="36" orient="horz" pos="3072" userDrawn="1">
          <p15:clr>
            <a:srgbClr val="A4A3A4"/>
          </p15:clr>
        </p15:guide>
        <p15:guide id="37" pos="1020" userDrawn="1">
          <p15:clr>
            <a:srgbClr val="A4A3A4"/>
          </p15:clr>
        </p15:guide>
        <p15:guide id="38" pos="7440" userDrawn="1">
          <p15:clr>
            <a:srgbClr val="A4A3A4"/>
          </p15:clr>
        </p15:guide>
        <p15:guide id="39" pos="6719" userDrawn="1">
          <p15:clr>
            <a:srgbClr val="A4A3A4"/>
          </p15:clr>
        </p15:guide>
        <p15:guide id="40" orient="horz" pos="621" userDrawn="1">
          <p15:clr>
            <a:srgbClr val="A4A3A4"/>
          </p15:clr>
        </p15:guide>
        <p15:guide id="41" orient="horz" pos="38" userDrawn="1">
          <p15:clr>
            <a:srgbClr val="A4A3A4"/>
          </p15:clr>
        </p15:guide>
        <p15:guide id="42" orient="horz" pos="4319" userDrawn="1">
          <p15:clr>
            <a:srgbClr val="A4A3A4"/>
          </p15:clr>
        </p15:guide>
        <p15:guide id="43" orient="horz" pos="39" userDrawn="1">
          <p15:clr>
            <a:srgbClr val="A4A3A4"/>
          </p15:clr>
        </p15:guide>
        <p15:guide id="44" pos="4489" userDrawn="1">
          <p15:clr>
            <a:srgbClr val="A4A3A4"/>
          </p15:clr>
        </p15:guide>
        <p15:guide id="45" pos="6207" userDrawn="1">
          <p15:clr>
            <a:srgbClr val="A4A3A4"/>
          </p15:clr>
        </p15:guide>
        <p15:guide id="46" orient="horz" pos="1" userDrawn="1">
          <p15:clr>
            <a:srgbClr val="A4A3A4"/>
          </p15:clr>
        </p15:guide>
        <p15:guide id="47" orient="horz" pos="4067" userDrawn="1">
          <p15:clr>
            <a:srgbClr val="A4A3A4"/>
          </p15:clr>
        </p15:guide>
        <p15:guide id="48" orient="horz" pos="601" userDrawn="1">
          <p15:clr>
            <a:srgbClr val="A4A3A4"/>
          </p15:clr>
        </p15:guide>
        <p15:guide id="49" pos="199" userDrawn="1">
          <p15:clr>
            <a:srgbClr val="A4A3A4"/>
          </p15:clr>
        </p15:guide>
        <p15:guide id="50" pos="7452" userDrawn="1">
          <p15:clr>
            <a:srgbClr val="A4A3A4"/>
          </p15:clr>
        </p15:guide>
        <p15:guide id="51" pos="4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FF00DF"/>
    <a:srgbClr val="7A81FF"/>
    <a:srgbClr val="00B050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85938" autoAdjust="0"/>
  </p:normalViewPr>
  <p:slideViewPr>
    <p:cSldViewPr snapToGrid="0">
      <p:cViewPr varScale="1">
        <p:scale>
          <a:sx n="76" d="100"/>
          <a:sy n="76" d="100"/>
        </p:scale>
        <p:origin x="108" y="42"/>
      </p:cViewPr>
      <p:guideLst>
        <p:guide orient="horz" pos="663"/>
        <p:guide orient="horz" pos="1412"/>
        <p:guide pos="241"/>
        <p:guide pos="7408"/>
        <p:guide pos="3871"/>
        <p:guide orient="horz" pos="700"/>
        <p:guide orient="horz" pos="4119"/>
        <p:guide pos="415"/>
        <p:guide pos="7335"/>
        <p:guide orient="horz" pos="462"/>
        <p:guide pos="103"/>
        <p:guide pos="96"/>
        <p:guide orient="horz" pos="2"/>
        <p:guide pos="1076"/>
        <p:guide pos="1951"/>
        <p:guide pos="2772"/>
        <p:guide pos="3619"/>
        <p:guide pos="4493"/>
        <p:guide pos="5313"/>
        <p:guide pos="6175"/>
        <p:guide orient="horz" pos="581"/>
        <p:guide orient="horz" pos="3230"/>
        <p:guide orient="horz" pos="1230"/>
        <p:guide orient="horz"/>
        <p:guide orient="horz" pos="1450"/>
        <p:guide pos="375"/>
        <p:guide orient="horz" pos="3095"/>
        <p:guide orient="horz" pos="2372"/>
        <p:guide orient="horz" pos="4159"/>
        <p:guide pos="417"/>
        <p:guide pos="2207"/>
        <p:guide pos="7636"/>
        <p:guide orient="horz" pos="632"/>
        <p:guide orient="horz" pos="1461"/>
        <p:guide orient="horz" pos="2262"/>
        <p:guide orient="horz" pos="3072"/>
        <p:guide pos="1020"/>
        <p:guide pos="7440"/>
        <p:guide pos="6719"/>
        <p:guide orient="horz" pos="621"/>
        <p:guide orient="horz" pos="38"/>
        <p:guide orient="horz" pos="4319"/>
        <p:guide orient="horz" pos="39"/>
        <p:guide pos="4489"/>
        <p:guide pos="6207"/>
        <p:guide orient="horz" pos="1"/>
        <p:guide orient="horz" pos="4067"/>
        <p:guide orient="horz" pos="601"/>
        <p:guide pos="199"/>
        <p:guide pos="7452"/>
        <p:guide pos="4303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97C5-1863-2A59-9367-8D78D150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4C9131-C28B-6C3B-2AB9-D8731F64F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1175F2-3660-4575-10DF-012AAC6A5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6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813A3-3CFC-7919-DA97-3C886C56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08DB38-19A6-53B0-D9D8-55A0CDA92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DA63B5-DEB2-6121-EFC9-8F68E3817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生产者精度也叫制图精度。</a:t>
            </a:r>
            <a:endParaRPr lang="en-US" altLang="zh-CN" dirty="0"/>
          </a:p>
          <a:p>
            <a:r>
              <a:rPr lang="zh-CN" altLang="en-US" dirty="0"/>
              <a:t>表示漏分</a:t>
            </a:r>
            <a:r>
              <a:rPr lang="en-US" altLang="zh-CN" dirty="0"/>
              <a:t>/</a:t>
            </a:r>
            <a:r>
              <a:rPr lang="zh-CN" altLang="en-US" dirty="0"/>
              <a:t>误分，应用哪个指标？用户精度和生产者精度对应机器学习中精确度和召回率两个指标。</a:t>
            </a:r>
          </a:p>
        </p:txBody>
      </p:sp>
    </p:spTree>
    <p:extLst>
      <p:ext uri="{BB962C8B-B14F-4D97-AF65-F5344CB8AC3E}">
        <p14:creationId xmlns:p14="http://schemas.microsoft.com/office/powerpoint/2010/main" val="139970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0FDCC-4F03-1C89-00C0-5C3958C0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DD0648-7FEA-0487-4527-336ADEC1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26FA3-D4DE-DD73-89FE-0305B401E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7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ECC5-9A24-9828-38DA-DF001B1C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4FFA9C-FBE1-82DE-DED5-ED4DB8371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D6B5C7-39C0-82F4-8625-EEE6F6247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验证集：标准化样本库中取一部分；测试集：真实场景中采样数据。</a:t>
            </a:r>
            <a:endParaRPr lang="en-US" altLang="zh-CN" dirty="0"/>
          </a:p>
          <a:p>
            <a:r>
              <a:rPr lang="zh-CN" altLang="en-US" dirty="0"/>
              <a:t>方法研究过程中两者很多时候可以等同。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6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7E91-B436-8E61-ABCA-7B79AEA2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45B86E-5A44-A708-3838-E78C099D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60BE2-7BCE-1B16-11B9-9054684C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19F6E-ADBC-713D-B799-8BE0FE236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F9EA41-D9DB-2848-F0DA-4856C63C4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303FE5-C34A-F3FF-F3E0-F5ABD4DAF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29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2CCB-ECE2-7A1A-D481-70B2BAA2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430F97-34F6-4584-E9BB-F8EBB8803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498DB2-7806-169D-5C09-F8689D95D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34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A414-0F12-9A56-FB87-9126279C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22D7B0-779F-64A7-3564-82121428C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6C3459-D17D-7DC3-03EF-347569C21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12192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3117" y="981076"/>
            <a:ext cx="103632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6988"/>
            <a:ext cx="3048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89408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12192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981076"/>
            <a:ext cx="103632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12192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981076"/>
            <a:ext cx="508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08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685" y="64674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12192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8526"/>
            <a:ext cx="1069975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60939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117" y="981076"/>
            <a:ext cx="103632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945235"/>
            <a:ext cx="103632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3918" y="1087439"/>
            <a:ext cx="5369983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7100" y="1087439"/>
            <a:ext cx="5369984" cy="2332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39344"/>
            <a:ext cx="5386917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39344"/>
            <a:ext cx="5389033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6653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17676" y="1087439"/>
            <a:ext cx="3459409" cy="23329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6218" y="115889"/>
            <a:ext cx="2891367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30674" y="115889"/>
            <a:ext cx="2942344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981076"/>
            <a:ext cx="508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6"/>
            <a:ext cx="508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01" y="8526"/>
            <a:ext cx="1069975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6030021" y="-5257469"/>
            <a:ext cx="72000" cy="1213204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11385532" y="38088"/>
            <a:ext cx="72000" cy="154093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9"/>
            <a:ext cx="11567584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918" y="1087439"/>
            <a:ext cx="10943167" cy="23329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3267" y="6499226"/>
            <a:ext cx="28448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843693" y="1685332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</a:rPr>
              <a:t>机器学习</a:t>
            </a:r>
            <a:r>
              <a:rPr lang="zh-CN" altLang="en-US" sz="5400" b="1">
                <a:solidFill>
                  <a:srgbClr val="FF0000"/>
                </a:solidFill>
                <a:latin typeface="微软雅黑"/>
                <a:ea typeface="微软雅黑"/>
              </a:rPr>
              <a:t>与遥感信息提取</a:t>
            </a:r>
            <a:endParaRPr lang="zh-CN" altLang="zh-CN" sz="5400" b="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677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罗 新</a:t>
            </a:r>
            <a:endParaRPr lang="en-US" altLang="zh-CN" sz="28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sz="2800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lang="en-US" altLang="zh-CN" sz="28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endParaRPr lang="zh-CN" altLang="en-US" sz="32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2316000" y="3614405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algn="l">
              <a:defRPr/>
            </a:pP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1831819" y="5474698"/>
            <a:ext cx="86279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微软雅黑"/>
                <a:ea typeface="微软雅黑"/>
              </a:rPr>
              <a:t>邮箱</a:t>
            </a:r>
            <a:r>
              <a:rPr lang="en-CN" sz="2000" dirty="0">
                <a:solidFill>
                  <a:prstClr val="black"/>
                </a:solidFill>
                <a:latin typeface="微软雅黑"/>
                <a:ea typeface="微软雅黑"/>
              </a:rPr>
              <a:t>: xinluo_xin@ynu.edu.cn</a:t>
            </a:r>
          </a:p>
          <a:p>
            <a:pPr>
              <a:defRPr/>
            </a:pPr>
            <a:r>
              <a:rPr lang="en-CN" sz="2000" dirty="0">
                <a:solidFill>
                  <a:prstClr val="black"/>
                </a:solidFill>
                <a:latin typeface="微软雅黑"/>
                <a:ea typeface="微软雅黑"/>
              </a:rPr>
              <a:t>地址</a:t>
            </a: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</a:rPr>
              <a:t>：地球科学学院</a:t>
            </a:r>
            <a:r>
              <a:rPr lang="en-US" altLang="zh-CN" sz="2000" dirty="0">
                <a:solidFill>
                  <a:prstClr val="black"/>
                </a:solidFill>
                <a:latin typeface="微软雅黑"/>
                <a:ea typeface="微软雅黑"/>
              </a:rPr>
              <a:t>1327</a:t>
            </a: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</a:rPr>
              <a:t>办公室</a:t>
            </a:r>
            <a:endParaRPr lang="en-CN" sz="20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94" y="243145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2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6787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12208467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00" y="3868892"/>
            <a:ext cx="75474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三、遥感影像分类精度评估</a:t>
            </a:r>
          </a:p>
        </p:txBody>
      </p:sp>
      <p:sp>
        <p:nvSpPr>
          <p:cNvPr id="8" name="矩形 7"/>
          <p:cNvSpPr/>
          <p:nvPr/>
        </p:nvSpPr>
        <p:spPr>
          <a:xfrm>
            <a:off x="-16933" y="5014912"/>
            <a:ext cx="12208467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12BCD-946A-9469-8604-0204B16E7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3B67C9E-2B7C-1AE2-E061-2F42594B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26"/>
            <a:ext cx="10537372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三、遥感影像分类精度评估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79373-86E1-927F-7F44-32B32D021254}"/>
              </a:ext>
            </a:extLst>
          </p:cNvPr>
          <p:cNvSpPr txBox="1"/>
          <p:nvPr/>
        </p:nvSpPr>
        <p:spPr>
          <a:xfrm>
            <a:off x="203200" y="846749"/>
            <a:ext cx="1014713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0858-665F-A61E-4F9C-BB7642E63961}"/>
              </a:ext>
            </a:extLst>
          </p:cNvPr>
          <p:cNvSpPr txBox="1"/>
          <p:nvPr/>
        </p:nvSpPr>
        <p:spPr>
          <a:xfrm>
            <a:off x="317500" y="1520567"/>
            <a:ext cx="11607800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精度评估通常通过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比较分类结果与参考数据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（通常是高质量的地面真值数据）进行。评估结果可用于验证分类模型的有效性和可靠性。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29AF932-0A65-E4CE-5F43-D20E520FE31C}"/>
              </a:ext>
            </a:extLst>
          </p:cNvPr>
          <p:cNvSpPr txBox="1"/>
          <p:nvPr/>
        </p:nvSpPr>
        <p:spPr>
          <a:xfrm>
            <a:off x="203200" y="2813855"/>
            <a:ext cx="26582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、混淆矩阵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469D6BA-A8AE-AA6C-48A8-E19C9D25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67635"/>
              </p:ext>
            </p:extLst>
          </p:nvPr>
        </p:nvGraphicFramePr>
        <p:xfrm>
          <a:off x="844550" y="3631880"/>
          <a:ext cx="10680700" cy="299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9660">
                  <a:extLst>
                    <a:ext uri="{9D8B030D-6E8A-4147-A177-3AD203B41FA5}">
                      <a16:colId xmlns:a16="http://schemas.microsoft.com/office/drawing/2014/main" val="1963821231"/>
                    </a:ext>
                  </a:extLst>
                </a:gridCol>
                <a:gridCol w="3977138">
                  <a:extLst>
                    <a:ext uri="{9D8B030D-6E8A-4147-A177-3AD203B41FA5}">
                      <a16:colId xmlns:a16="http://schemas.microsoft.com/office/drawing/2014/main" val="2612651605"/>
                    </a:ext>
                  </a:extLst>
                </a:gridCol>
                <a:gridCol w="3963902">
                  <a:extLst>
                    <a:ext uri="{9D8B030D-6E8A-4147-A177-3AD203B41FA5}">
                      <a16:colId xmlns:a16="http://schemas.microsoft.com/office/drawing/2014/main" val="2987473396"/>
                    </a:ext>
                  </a:extLst>
                </a:gridCol>
              </a:tblGrid>
              <a:tr h="65074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参考数据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分类结果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0079"/>
                  </a:ext>
                </a:extLst>
              </a:tr>
              <a:tr h="650744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像素被分为</a:t>
                      </a:r>
                      <a:r>
                        <a:rPr lang="en-US" altLang="zh-CN" sz="2800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像素被分为</a:t>
                      </a:r>
                      <a:r>
                        <a:rPr lang="en-US" altLang="zh-CN" sz="2800" b="1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61006"/>
                  </a:ext>
                </a:extLst>
              </a:tr>
              <a:tr h="8464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真实</a:t>
                      </a:r>
                      <a:r>
                        <a:rPr lang="en-US" altLang="zh-CN" sz="2800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类像素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分为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类，真实也为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分为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B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类，但真实为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56486"/>
                  </a:ext>
                </a:extLst>
              </a:tr>
              <a:tr h="8464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真实</a:t>
                      </a:r>
                      <a:r>
                        <a:rPr lang="en-US" altLang="zh-CN" sz="2800" b="1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CN" altLang="en-US" sz="2800" b="1" dirty="0">
                          <a:solidFill>
                            <a:schemeClr val="bg2"/>
                          </a:solidFill>
                        </a:rPr>
                        <a:t>类像素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分为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类，真实为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B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分为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类，真实也为</a:t>
                      </a:r>
                      <a:r>
                        <a:rPr lang="en-US" altLang="zh-CN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zh-CN" altLang="en-US" sz="2800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0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389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51F6-DFBB-832E-CE29-75EAED22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6195F8-C1AF-0700-6EC5-715D100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8526"/>
            <a:ext cx="10480222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三、遥感影像分类精度评估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D8790-4FE4-BF9D-7545-28234672FF9E}"/>
              </a:ext>
            </a:extLst>
          </p:cNvPr>
          <p:cNvSpPr txBox="1"/>
          <p:nvPr/>
        </p:nvSpPr>
        <p:spPr>
          <a:xfrm>
            <a:off x="292100" y="846749"/>
            <a:ext cx="1005823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、精度评估指标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81532-F0F3-6812-6BD8-6EBA14FC2896}"/>
                  </a:ext>
                </a:extLst>
              </p:cNvPr>
              <p:cNvSpPr txBox="1"/>
              <p:nvPr/>
            </p:nvSpPr>
            <p:spPr>
              <a:xfrm>
                <a:off x="444500" y="1666618"/>
                <a:ext cx="11410950" cy="4719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6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全局精度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overall accuracy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endParaRPr lang="en-US" altLang="zh-CN" sz="26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𝑶𝑨</m:t>
                      </m:r>
                      <m:r>
                        <a:rPr lang="en-US" altLang="zh-CN" sz="2600" i="1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分类正确的所有像素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遥感影像所有像素</m:t>
                          </m:r>
                        </m:den>
                      </m:f>
                    </m:oMath>
                  </m:oMathPara>
                </a14:m>
                <a:endParaRPr lang="en-US" altLang="zh-CN" sz="26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:r>
                  <a:rPr lang="zh-CN" altLang="en-US" sz="26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用户精度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User’s Accuracy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，</a:t>
                </a:r>
                <a:r>
                  <a:rPr lang="en-US" altLang="zh-CN" sz="2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precision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用于量化单个类别分类精度。</a:t>
                </a:r>
                <a:endParaRPr lang="en-US" altLang="zh-CN" sz="26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𝑼𝒔𝒆</m:t>
                      </m:r>
                      <m:sSup>
                        <m:sSupPr>
                          <m:ctrlPr>
                            <a:rPr lang="en-US" altLang="zh-CN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p>
                          <m:r>
                            <a:rPr lang="en-US" altLang="zh-CN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  <m:r>
                        <a:rPr lang="en-US" altLang="zh-CN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𝑨𝒄𝒄</m:t>
                      </m:r>
                      <m:r>
                        <a:rPr lang="en-US" altLang="zh-CN" sz="2600" i="1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单个类别所有像素中正确分类的像素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被分类为单个类别的所有像素</m:t>
                          </m:r>
                        </m:den>
                      </m:f>
                    </m:oMath>
                  </m:oMathPara>
                </a14:m>
                <a:endParaRPr lang="en-US" altLang="zh-CN" sz="26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:r>
                  <a:rPr lang="zh-CN" altLang="en-US" sz="26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生产者精度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：（</a:t>
                </a:r>
                <a:r>
                  <a:rPr lang="en-US" altLang="zh-CN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Producer’s Accuracy, </a:t>
                </a:r>
                <a:r>
                  <a:rPr lang="en-US" altLang="zh-CN" sz="2600" b="1" dirty="0">
                    <a:solidFill>
                      <a:schemeClr val="bg2"/>
                    </a:solidFill>
                    <a:latin typeface="+mn-ea"/>
                    <a:ea typeface="+mn-ea"/>
                  </a:rPr>
                  <a:t>recall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600" dirty="0">
                    <a:solidFill>
                      <a:srgbClr val="151515"/>
                    </a:solidFill>
                    <a:latin typeface="+mn-ea"/>
                    <a:ea typeface="+mn-ea"/>
                  </a:rPr>
                  <a:t>用于量化单个类别分类精度。</a:t>
                </a:r>
                <a:endParaRPr lang="en-US" altLang="zh-CN" sz="26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𝑷𝒓𝒐𝒅𝒖𝒄𝒆𝒓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′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𝑨𝒄𝒄</m:t>
                      </m:r>
                      <m:r>
                        <a:rPr lang="en-US" altLang="zh-CN" sz="2600" i="1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单个类别所有像素中正确分类的像素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单个类别所有像素</m:t>
                          </m:r>
                        </m:den>
                      </m:f>
                    </m:oMath>
                  </m:oMathPara>
                </a14:m>
                <a:endParaRPr lang="en-US" altLang="zh-CN" sz="26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81532-F0F3-6812-6BD8-6EBA14FC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666618"/>
                <a:ext cx="11410950" cy="4719049"/>
              </a:xfrm>
              <a:prstGeom prst="rect">
                <a:avLst/>
              </a:prstGeom>
              <a:blipFill>
                <a:blip r:embed="rId3"/>
                <a:stretch>
                  <a:fillRect l="-962" t="-1161" r="-3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0011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BD48-0518-F250-7C24-874B2E6B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2D7207-4290-5AD1-8A9A-0B9D824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" y="8526"/>
            <a:ext cx="10429422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三、遥感影像分类精度评估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9855A4F-2959-12FC-95F5-CB741B72614C}"/>
              </a:ext>
            </a:extLst>
          </p:cNvPr>
          <p:cNvSpPr txBox="1"/>
          <p:nvPr/>
        </p:nvSpPr>
        <p:spPr>
          <a:xfrm>
            <a:off x="704850" y="676570"/>
            <a:ext cx="1080134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F316666-FABC-3B4A-FF2C-777DE495BA25}"/>
              </a:ext>
            </a:extLst>
          </p:cNvPr>
          <p:cNvSpPr txBox="1"/>
          <p:nvPr/>
        </p:nvSpPr>
        <p:spPr>
          <a:xfrm>
            <a:off x="539750" y="2096980"/>
            <a:ext cx="11303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作业数据：家乡所在地遥感影像一幅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）采用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scikit-learn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开源库，对家乡遥感影像进行分类；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）分类类别包括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水体、建筑物、裸地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、以及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植被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）分类模型至少包含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两种监督分类模型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，需对模型分类精度进行对比；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格式实验文档，作业文件不超过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；要求格式规范、内容准确、实验细节充分。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              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31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FF3D8-3100-D0CF-1A2E-B1B9DABE8DF2}"/>
              </a:ext>
            </a:extLst>
          </p:cNvPr>
          <p:cNvSpPr txBox="1"/>
          <p:nvPr/>
        </p:nvSpPr>
        <p:spPr>
          <a:xfrm>
            <a:off x="812801" y="1416956"/>
            <a:ext cx="1049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u="sng" dirty="0">
                <a:solidFill>
                  <a:srgbClr val="FF0000"/>
                </a:solidFill>
                <a:latin typeface="+mn-ea"/>
                <a:ea typeface="+mn-ea"/>
              </a:rPr>
              <a:t>题目：基于</a:t>
            </a:r>
            <a:r>
              <a:rPr lang="en-US" altLang="zh-CN" sz="3200" b="1" u="sng" dirty="0">
                <a:solidFill>
                  <a:srgbClr val="FF0000"/>
                </a:solidFill>
                <a:latin typeface="+mn-ea"/>
                <a:ea typeface="+mn-ea"/>
              </a:rPr>
              <a:t>scikit-learn</a:t>
            </a:r>
            <a:r>
              <a:rPr lang="zh-CN" altLang="en-US" sz="3200" b="1" u="sng" dirty="0">
                <a:solidFill>
                  <a:srgbClr val="FF0000"/>
                </a:solidFill>
                <a:latin typeface="+mn-ea"/>
                <a:ea typeface="+mn-ea"/>
              </a:rPr>
              <a:t>开源库的遥感影像分类</a:t>
            </a:r>
            <a:endParaRPr lang="en-US" altLang="zh-CN" sz="3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7606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5043" y="8526"/>
            <a:ext cx="10392329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三、遥感影像分类精度评估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0CE9382-FF90-660C-4B38-FA12BA4BBE2F}"/>
              </a:ext>
            </a:extLst>
          </p:cNvPr>
          <p:cNvSpPr txBox="1"/>
          <p:nvPr/>
        </p:nvSpPr>
        <p:spPr>
          <a:xfrm>
            <a:off x="378373" y="703164"/>
            <a:ext cx="297022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08D776E-B03A-F881-D520-9B5D5DB002DA}"/>
              </a:ext>
            </a:extLst>
          </p:cNvPr>
          <p:cNvSpPr txBox="1"/>
          <p:nvPr/>
        </p:nvSpPr>
        <p:spPr>
          <a:xfrm>
            <a:off x="554946" y="1888152"/>
            <a:ext cx="1097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基于开源数据及软件进行地理信息提取及分析，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主题、研究区域任选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作业考查：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）课堂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汇报，时间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分钟以内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。汇报内容为地理信息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提取及分析。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pdf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文档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，参照论文格式，包含题目、摘要、介绍、方法、结果等部分。提供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小组成员分工说明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markdown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格式文档，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提供技术细节说明，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代码需注解。需提供小组成员分工说明。</a:t>
            </a:r>
            <a:endParaRPr lang="en-US" altLang="zh-CN" sz="2200" b="1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2024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12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26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日（小组汇报）；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2025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12</a:t>
            </a:r>
            <a:r>
              <a:rPr lang="zh-CN" altLang="en-US" sz="2200" b="1" u="sng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日（文档）</a:t>
            </a:r>
            <a:endParaRPr lang="en-US" altLang="zh-CN" sz="2200" b="1" u="sng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4C62-44F1-4101-F462-E181E0C3A6AC}"/>
              </a:ext>
            </a:extLst>
          </p:cNvPr>
          <p:cNvSpPr txBox="1"/>
          <p:nvPr/>
        </p:nvSpPr>
        <p:spPr>
          <a:xfrm>
            <a:off x="1778000" y="1349625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题目：基于开源数据与软件的地理信息分析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1927483" y="4633974"/>
            <a:ext cx="6935255" cy="772176"/>
            <a:chOff x="2121802" y="2115450"/>
            <a:chExt cx="544565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12656" y="2169375"/>
              <a:ext cx="4854801" cy="4821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遥感影像分类精度评估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1927483" y="3377848"/>
            <a:ext cx="6415227" cy="717997"/>
            <a:chOff x="2121801" y="3511390"/>
            <a:chExt cx="5729177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88175" y="3544720"/>
              <a:ext cx="5062803" cy="5185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模型训练与遥感影像分类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696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1927484" y="2091581"/>
            <a:ext cx="6668744" cy="772176"/>
            <a:chOff x="2121802" y="2115450"/>
            <a:chExt cx="5236387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2656" y="2150557"/>
              <a:ext cx="4645533" cy="4821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机器学习样本制作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2" y="3660548"/>
            <a:ext cx="12175067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405757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8" name="矩形 7"/>
          <p:cNvSpPr/>
          <p:nvPr/>
        </p:nvSpPr>
        <p:spPr>
          <a:xfrm>
            <a:off x="-1" y="5203597"/>
            <a:ext cx="12175067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" y="8526"/>
            <a:ext cx="10537372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72066" y="846749"/>
            <a:ext cx="997826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04497" y="1520580"/>
            <a:ext cx="11259331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212529"/>
                </a:solidFill>
                <a:latin typeface="+mn-ea"/>
                <a:ea typeface="+mn-ea"/>
              </a:rPr>
              <a:t>机器学习中，样本是指用于训练、验证和测试模型的数据实例。样本通常由特征和标签组成。</a:t>
            </a:r>
            <a:endParaRPr lang="en-US" altLang="zh-CN" sz="2800" dirty="0">
              <a:solidFill>
                <a:srgbClr val="212529"/>
              </a:solidFill>
              <a:latin typeface="+mn-ea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1F3C1D-F0B1-F7B5-2D9F-EAC61C21D1B7}"/>
              </a:ext>
            </a:extLst>
          </p:cNvPr>
          <p:cNvGrpSpPr/>
          <p:nvPr/>
        </p:nvGrpSpPr>
        <p:grpSpPr>
          <a:xfrm>
            <a:off x="2553170" y="2906338"/>
            <a:ext cx="2890503" cy="1222973"/>
            <a:chOff x="737851" y="2770175"/>
            <a:chExt cx="2523560" cy="1091646"/>
          </a:xfrm>
        </p:grpSpPr>
        <p:pic>
          <p:nvPicPr>
            <p:cNvPr id="4" name="Picture 47" descr="A cat lying down&#10;&#10;Description automatically generated with medium confidence">
              <a:extLst>
                <a:ext uri="{FF2B5EF4-FFF2-40B4-BE49-F238E27FC236}">
                  <a16:creationId xmlns:a16="http://schemas.microsoft.com/office/drawing/2014/main" id="{0901A487-A2F0-6329-5D37-790AC4CC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51" y="2770175"/>
              <a:ext cx="1707795" cy="109164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993DF5-0F45-07B8-6806-AE637B0A80B2}"/>
                </a:ext>
              </a:extLst>
            </p:cNvPr>
            <p:cNvSpPr txBox="1"/>
            <p:nvPr/>
          </p:nvSpPr>
          <p:spPr>
            <a:xfrm>
              <a:off x="2697130" y="3082365"/>
              <a:ext cx="564281" cy="576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  <a:latin typeface="+mj-ea"/>
                  <a:ea typeface="+mj-ea"/>
                </a:rPr>
                <a:t>猫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FCF2AE-D5A4-4484-4AE1-B77EA523732C}"/>
              </a:ext>
            </a:extLst>
          </p:cNvPr>
          <p:cNvGrpSpPr/>
          <p:nvPr/>
        </p:nvGrpSpPr>
        <p:grpSpPr>
          <a:xfrm>
            <a:off x="2553170" y="4356716"/>
            <a:ext cx="2890503" cy="2232864"/>
            <a:chOff x="737851" y="4220551"/>
            <a:chExt cx="2523560" cy="1993091"/>
          </a:xfrm>
        </p:grpSpPr>
        <p:pic>
          <p:nvPicPr>
            <p:cNvPr id="6" name="Picture 21" descr="A picture containing floor, dog, ground, sitting&#10;&#10;Description automatically generated">
              <a:extLst>
                <a:ext uri="{FF2B5EF4-FFF2-40B4-BE49-F238E27FC236}">
                  <a16:creationId xmlns:a16="http://schemas.microsoft.com/office/drawing/2014/main" id="{7394B10E-8C86-8B1A-F71A-ADEAA175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851" y="4220551"/>
              <a:ext cx="1707794" cy="199309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B61CDC-B7D4-C3AD-BE87-470C534CCA41}"/>
                </a:ext>
              </a:extLst>
            </p:cNvPr>
            <p:cNvSpPr txBox="1"/>
            <p:nvPr/>
          </p:nvSpPr>
          <p:spPr>
            <a:xfrm>
              <a:off x="2697130" y="4986263"/>
              <a:ext cx="564281" cy="576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  <a:latin typeface="+mj-ea"/>
                  <a:ea typeface="+mj-ea"/>
                </a:rPr>
                <a:t>狗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AD7BB4A-5D74-5127-ECC4-4CA91ABDD63A}"/>
              </a:ext>
            </a:extLst>
          </p:cNvPr>
          <p:cNvGrpSpPr/>
          <p:nvPr/>
        </p:nvGrpSpPr>
        <p:grpSpPr>
          <a:xfrm>
            <a:off x="5984725" y="3186746"/>
            <a:ext cx="3162253" cy="3149113"/>
            <a:chOff x="4816457" y="2946885"/>
            <a:chExt cx="2553703" cy="26625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9527DA1-8D2E-14ED-1EED-B6F54C46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6457" y="2946885"/>
              <a:ext cx="2553703" cy="2662559"/>
            </a:xfrm>
            <a:prstGeom prst="rect">
              <a:avLst/>
            </a:prstGeom>
          </p:spPr>
        </p:pic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113F569-F131-3A46-AAA1-CEDB097FA2B1}"/>
                </a:ext>
              </a:extLst>
            </p:cNvPr>
            <p:cNvSpPr/>
            <p:nvPr/>
          </p:nvSpPr>
          <p:spPr>
            <a:xfrm>
              <a:off x="5978910" y="4033939"/>
              <a:ext cx="155388" cy="131483"/>
            </a:xfrm>
            <a:prstGeom prst="triangle">
              <a:avLst/>
            </a:prstGeom>
            <a:solidFill>
              <a:schemeClr val="accent1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accent5"/>
                </a:solidFill>
                <a:highlight>
                  <a:srgbClr val="0000FF"/>
                </a:highlight>
                <a:latin typeface="+mj-ea"/>
                <a:ea typeface="+mj-ea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97979105-66A8-67C4-B8EC-FA7C07AD5124}"/>
                </a:ext>
              </a:extLst>
            </p:cNvPr>
            <p:cNvSpPr/>
            <p:nvPr/>
          </p:nvSpPr>
          <p:spPr>
            <a:xfrm>
              <a:off x="5178489" y="4935211"/>
              <a:ext cx="155388" cy="131483"/>
            </a:xfrm>
            <a:prstGeom prst="triangle">
              <a:avLst/>
            </a:prstGeom>
            <a:solidFill>
              <a:srgbClr val="FF00DF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7850E1-753F-A673-7541-82A4A711521E}"/>
                </a:ext>
              </a:extLst>
            </p:cNvPr>
            <p:cNvSpPr txBox="1"/>
            <p:nvPr/>
          </p:nvSpPr>
          <p:spPr>
            <a:xfrm>
              <a:off x="6133009" y="3638015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5"/>
                  </a:solidFill>
                  <a:latin typeface="+mj-ea"/>
                  <a:ea typeface="+mj-ea"/>
                </a:rPr>
                <a:t>水体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8034E00-574A-BF37-0716-272DD14B12C0}"/>
                </a:ext>
              </a:extLst>
            </p:cNvPr>
            <p:cNvSpPr txBox="1"/>
            <p:nvPr/>
          </p:nvSpPr>
          <p:spPr>
            <a:xfrm>
              <a:off x="5502606" y="491983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DF"/>
                  </a:solidFill>
                  <a:latin typeface="+mj-ea"/>
                  <a:ea typeface="+mj-ea"/>
                </a:rPr>
                <a:t>建筑物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2E91-204C-29B8-428A-53F984DA9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3F218C-3F3F-BE69-1FF5-ADA07FBE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26"/>
            <a:ext cx="10537372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7728-70FA-F370-8922-67D2C18D2FC1}"/>
              </a:ext>
            </a:extLst>
          </p:cNvPr>
          <p:cNvSpPr txBox="1"/>
          <p:nvPr/>
        </p:nvSpPr>
        <p:spPr>
          <a:xfrm>
            <a:off x="266871" y="827699"/>
            <a:ext cx="314308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、样本类型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7056B-FFBC-20AA-A6F3-FCC8F04048B6}"/>
              </a:ext>
            </a:extLst>
          </p:cNvPr>
          <p:cNvSpPr txBox="1"/>
          <p:nvPr/>
        </p:nvSpPr>
        <p:spPr>
          <a:xfrm>
            <a:off x="266871" y="1537311"/>
            <a:ext cx="5597759" cy="271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rgbClr val="212529"/>
                </a:solidFill>
                <a:latin typeface="+mn-ea"/>
                <a:ea typeface="+mn-ea"/>
              </a:rPr>
              <a:t>训练集：</a:t>
            </a:r>
            <a:r>
              <a:rPr lang="zh-CN" altLang="en-US" sz="2500" dirty="0">
                <a:solidFill>
                  <a:srgbClr val="212529"/>
                </a:solidFill>
                <a:latin typeface="+mn-ea"/>
                <a:ea typeface="+mn-ea"/>
              </a:rPr>
              <a:t>用于训练模型的样本。</a:t>
            </a:r>
            <a:endParaRPr lang="en-US" altLang="zh-CN" sz="25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rgbClr val="212529"/>
                </a:solidFill>
                <a:latin typeface="+mn-ea"/>
                <a:ea typeface="+mn-ea"/>
              </a:rPr>
              <a:t>验证集：</a:t>
            </a:r>
            <a:r>
              <a:rPr lang="zh-CN" altLang="en-US" sz="2500" dirty="0">
                <a:solidFill>
                  <a:srgbClr val="212529"/>
                </a:solidFill>
                <a:latin typeface="+mn-ea"/>
                <a:ea typeface="+mn-ea"/>
              </a:rPr>
              <a:t>用于评估模型性能的样本。</a:t>
            </a:r>
            <a:endParaRPr lang="en-US" altLang="zh-CN" sz="25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rgbClr val="212529"/>
                </a:solidFill>
                <a:latin typeface="+mn-ea"/>
                <a:ea typeface="+mn-ea"/>
              </a:rPr>
              <a:t>测试集：</a:t>
            </a:r>
            <a:r>
              <a:rPr lang="zh-CN" altLang="en-US" sz="2500" dirty="0">
                <a:solidFill>
                  <a:srgbClr val="212529"/>
                </a:solidFill>
                <a:latin typeface="+mn-ea"/>
                <a:ea typeface="+mn-ea"/>
              </a:rPr>
              <a:t>用于评估模型在真实场景中性能的样本。</a:t>
            </a:r>
            <a:endParaRPr lang="en-US" altLang="zh-CN" sz="2500" dirty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5983038-B350-12FA-ACC5-6DFA5DA4D719}"/>
              </a:ext>
            </a:extLst>
          </p:cNvPr>
          <p:cNvSpPr txBox="1"/>
          <p:nvPr/>
        </p:nvSpPr>
        <p:spPr>
          <a:xfrm>
            <a:off x="6179045" y="849250"/>
            <a:ext cx="525410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、遥感分类样本获取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FF950AE-8F48-F7AD-9484-DA6AAFDE0548}"/>
              </a:ext>
            </a:extLst>
          </p:cNvPr>
          <p:cNvSpPr txBox="1"/>
          <p:nvPr/>
        </p:nvSpPr>
        <p:spPr>
          <a:xfrm>
            <a:off x="6113943" y="1682353"/>
            <a:ext cx="5912174" cy="137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rgbClr val="212529"/>
                </a:solidFill>
                <a:latin typeface="+mn-ea"/>
                <a:ea typeface="+mn-ea"/>
              </a:rPr>
              <a:t>采集</a:t>
            </a:r>
            <a:r>
              <a:rPr lang="zh-CN" altLang="en-US" sz="2500" dirty="0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r>
              <a:rPr lang="zh-CN" altLang="en-US" sz="2500" u="sng" dirty="0">
                <a:solidFill>
                  <a:srgbClr val="212529"/>
                </a:solidFill>
                <a:latin typeface="+mn-ea"/>
                <a:ea typeface="+mn-ea"/>
              </a:rPr>
              <a:t>人工影像标注</a:t>
            </a:r>
            <a:r>
              <a:rPr lang="zh-CN" altLang="en-US" sz="2500" dirty="0">
                <a:solidFill>
                  <a:srgbClr val="212529"/>
                </a:solidFill>
                <a:latin typeface="+mn-ea"/>
                <a:ea typeface="+mn-ea"/>
              </a:rPr>
              <a:t>，实地调查。</a:t>
            </a:r>
            <a:endParaRPr lang="en-US" altLang="zh-CN" sz="25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rgbClr val="212529"/>
                </a:solidFill>
                <a:latin typeface="+mn-ea"/>
                <a:ea typeface="+mn-ea"/>
              </a:rPr>
              <a:t>合成</a:t>
            </a:r>
            <a:r>
              <a:rPr lang="zh-CN" altLang="en-US" sz="2500" dirty="0">
                <a:solidFill>
                  <a:srgbClr val="212529"/>
                </a:solidFill>
                <a:latin typeface="+mn-ea"/>
                <a:ea typeface="+mn-ea"/>
              </a:rPr>
              <a:t>：通过数据增强、模拟等方式生成。</a:t>
            </a:r>
            <a:endParaRPr lang="en-US" altLang="zh-CN" sz="2500" dirty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2C5908-5A01-9EC8-B696-64ED2DF2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18" y="3624259"/>
            <a:ext cx="5637852" cy="31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D306E8-A9C3-4E3F-71DA-D42214F290FF}"/>
              </a:ext>
            </a:extLst>
          </p:cNvPr>
          <p:cNvCxnSpPr>
            <a:cxnSpLocks/>
          </p:cNvCxnSpPr>
          <p:nvPr/>
        </p:nvCxnSpPr>
        <p:spPr bwMode="auto">
          <a:xfrm>
            <a:off x="5989287" y="836638"/>
            <a:ext cx="0" cy="2667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768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612-4D0F-D073-1349-5608C861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5BAD5A-F1E7-3289-B890-E0DDAB95DD16}"/>
              </a:ext>
            </a:extLst>
          </p:cNvPr>
          <p:cNvSpPr/>
          <p:nvPr/>
        </p:nvSpPr>
        <p:spPr>
          <a:xfrm>
            <a:off x="18568" y="3471863"/>
            <a:ext cx="12173431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B1FBC-3370-75E6-27A3-68FE5056F748}"/>
              </a:ext>
            </a:extLst>
          </p:cNvPr>
          <p:cNvSpPr/>
          <p:nvPr/>
        </p:nvSpPr>
        <p:spPr>
          <a:xfrm>
            <a:off x="69368" y="3868892"/>
            <a:ext cx="9282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二、模型训练与遥感影像分类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CAFA2-6047-3374-23C3-7D7FE8555D7F}"/>
              </a:ext>
            </a:extLst>
          </p:cNvPr>
          <p:cNvSpPr/>
          <p:nvPr/>
        </p:nvSpPr>
        <p:spPr>
          <a:xfrm>
            <a:off x="1635" y="5014912"/>
            <a:ext cx="12173431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8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076C2-04B9-F66A-661E-7395DF4B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C0397-8BEA-6A13-4275-97BECB28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26"/>
            <a:ext cx="10537372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二、模型训练与遥感影像分类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68FB3-E78C-0FDE-F35B-48CA5C6E9EDB}"/>
              </a:ext>
            </a:extLst>
          </p:cNvPr>
          <p:cNvSpPr txBox="1"/>
          <p:nvPr/>
        </p:nvSpPr>
        <p:spPr>
          <a:xfrm>
            <a:off x="327923" y="846749"/>
            <a:ext cx="1002241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FE64-526F-7411-C1B8-28EABC47B800}"/>
              </a:ext>
            </a:extLst>
          </p:cNvPr>
          <p:cNvSpPr txBox="1"/>
          <p:nvPr/>
        </p:nvSpPr>
        <p:spPr>
          <a:xfrm>
            <a:off x="403597" y="1520567"/>
            <a:ext cx="11054781" cy="117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机器学习是一种通过数据学习并做出决策的技术。通常分为三种类型：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监督学习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zh-CN" altLang="en-US" sz="2500" u="sng" dirty="0">
                <a:solidFill>
                  <a:srgbClr val="151515"/>
                </a:solidFill>
                <a:latin typeface="+mn-ea"/>
                <a:ea typeface="+mn-ea"/>
              </a:rPr>
              <a:t>非监督学习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，强化学习。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1C7B109-0A9E-B8A6-694D-5E1CDAB46648}"/>
              </a:ext>
            </a:extLst>
          </p:cNvPr>
          <p:cNvSpPr txBox="1"/>
          <p:nvPr/>
        </p:nvSpPr>
        <p:spPr>
          <a:xfrm>
            <a:off x="327923" y="2723955"/>
            <a:ext cx="291977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、训练过程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2C5DB2-B71D-143C-311C-7D1ABA5522DF}"/>
              </a:ext>
            </a:extLst>
          </p:cNvPr>
          <p:cNvGrpSpPr/>
          <p:nvPr/>
        </p:nvGrpSpPr>
        <p:grpSpPr>
          <a:xfrm>
            <a:off x="1459610" y="3408475"/>
            <a:ext cx="9374455" cy="3288718"/>
            <a:chOff x="1977494" y="3429983"/>
            <a:chExt cx="8336392" cy="292656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787C1A-D1C0-ADCC-3516-F00B112D51B6}"/>
                </a:ext>
              </a:extLst>
            </p:cNvPr>
            <p:cNvSpPr/>
            <p:nvPr/>
          </p:nvSpPr>
          <p:spPr>
            <a:xfrm>
              <a:off x="2234855" y="3608516"/>
              <a:ext cx="1798918" cy="6215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sz="2800" b="1">
                  <a:solidFill>
                    <a:schemeClr val="accent3"/>
                  </a:solidFill>
                  <a:latin typeface="+mn-ea"/>
                </a:rPr>
                <a:t>样本制作</a:t>
              </a:r>
              <a:endParaRPr lang="zh-CN" altLang="en-US" sz="2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1353F-8138-A949-4D5A-599347647372}"/>
                </a:ext>
              </a:extLst>
            </p:cNvPr>
            <p:cNvSpPr/>
            <p:nvPr/>
          </p:nvSpPr>
          <p:spPr>
            <a:xfrm>
              <a:off x="2234855" y="4753784"/>
              <a:ext cx="1798918" cy="6215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+mn-ea"/>
                  <a:ea typeface="微软雅黑" pitchFamily="34" charset="-122"/>
                </a:rPr>
                <a:t>数据预处理</a:t>
              </a:r>
              <a:endParaRPr lang="zh-CN" altLang="en-US" sz="2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2703C0-52A9-776B-6196-DFC3A93B21EB}"/>
                </a:ext>
              </a:extLst>
            </p:cNvPr>
            <p:cNvSpPr/>
            <p:nvPr/>
          </p:nvSpPr>
          <p:spPr>
            <a:xfrm>
              <a:off x="5023222" y="3588149"/>
              <a:ext cx="1798918" cy="6215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+mn-ea"/>
                  <a:ea typeface="微软雅黑" pitchFamily="34" charset="-122"/>
                </a:rPr>
                <a:t>特征选取</a:t>
              </a:r>
              <a:endParaRPr lang="zh-CN" altLang="en-US" sz="2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0B0189-8659-758E-C78B-CCE1F4032EB1}"/>
                </a:ext>
              </a:extLst>
            </p:cNvPr>
            <p:cNvSpPr/>
            <p:nvPr/>
          </p:nvSpPr>
          <p:spPr>
            <a:xfrm>
              <a:off x="5023222" y="4753783"/>
              <a:ext cx="1798918" cy="6215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+mn-ea"/>
                  <a:ea typeface="微软雅黑" pitchFamily="34" charset="-122"/>
                </a:rPr>
                <a:t>模型选择</a:t>
              </a:r>
              <a:endParaRPr lang="zh-CN" altLang="en-US" sz="28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123EE-7DD7-1A89-69CF-EB39430A94DE}"/>
                </a:ext>
              </a:extLst>
            </p:cNvPr>
            <p:cNvSpPr/>
            <p:nvPr/>
          </p:nvSpPr>
          <p:spPr>
            <a:xfrm>
              <a:off x="7811589" y="5079291"/>
              <a:ext cx="1798918" cy="62155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模型训练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2D8C62-F19A-B61B-1E21-149874FE33AE}"/>
                </a:ext>
              </a:extLst>
            </p:cNvPr>
            <p:cNvSpPr txBox="1"/>
            <p:nvPr/>
          </p:nvSpPr>
          <p:spPr>
            <a:xfrm>
              <a:off x="1977494" y="5707804"/>
              <a:ext cx="2313641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151515"/>
                  </a:solidFill>
                  <a:latin typeface="+mn-ea"/>
                  <a:ea typeface="+mn-ea"/>
                </a:rPr>
                <a:t>数据缺失值处理、数据标准化等。</a:t>
              </a:r>
              <a:endParaRPr lang="en-US" altLang="zh-CN" sz="2000" dirty="0">
                <a:solidFill>
                  <a:srgbClr val="151515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6E2912-25B5-8B0A-5ADF-444AC64DDE97}"/>
                </a:ext>
              </a:extLst>
            </p:cNvPr>
            <p:cNvSpPr txBox="1"/>
            <p:nvPr/>
          </p:nvSpPr>
          <p:spPr>
            <a:xfrm>
              <a:off x="4732956" y="5710214"/>
              <a:ext cx="2379451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151515"/>
                  </a:solidFill>
                  <a:latin typeface="+mn-ea"/>
                  <a:ea typeface="+mn-ea"/>
                </a:rPr>
                <a:t>决策树、支持向量机、</a:t>
              </a:r>
              <a:r>
                <a:rPr lang="zh-CN" altLang="en-US" sz="2000" b="1" u="sng" dirty="0">
                  <a:solidFill>
                    <a:srgbClr val="151515"/>
                  </a:solidFill>
                  <a:latin typeface="+mn-ea"/>
                  <a:ea typeface="+mn-ea"/>
                </a:rPr>
                <a:t>随机森林</a:t>
              </a:r>
              <a:r>
                <a:rPr lang="zh-CN" altLang="en-US" sz="2000" dirty="0">
                  <a:solidFill>
                    <a:srgbClr val="151515"/>
                  </a:solidFill>
                  <a:latin typeface="+mn-ea"/>
                  <a:ea typeface="+mn-ea"/>
                </a:rPr>
                <a:t>等。</a:t>
              </a:r>
              <a:endParaRPr lang="zh-CN" altLang="en-US" sz="2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94DAD2-B0BA-5798-FD1A-26802A2E2BDD}"/>
                </a:ext>
              </a:extLst>
            </p:cNvPr>
            <p:cNvSpPr txBox="1"/>
            <p:nvPr/>
          </p:nvSpPr>
          <p:spPr>
            <a:xfrm>
              <a:off x="7112408" y="3429983"/>
              <a:ext cx="3201478" cy="9038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151515"/>
                  </a:solidFill>
                  <a:latin typeface="+mn-ea"/>
                  <a:ea typeface="+mn-ea"/>
                </a:rPr>
                <a:t>利用训练样本对模型进行训练，同时利用验证样本对模型超参数进行调优。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14F3F18B-E598-9808-1943-22EB554FC73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 bwMode="auto">
            <a:xfrm flipV="1">
              <a:off x="4033774" y="3898926"/>
              <a:ext cx="989449" cy="1165635"/>
            </a:xfrm>
            <a:prstGeom prst="bentConnector3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85A7C57-6F34-A066-8EB1-2DBDE66EF72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 bwMode="auto">
            <a:xfrm>
              <a:off x="3134314" y="4230069"/>
              <a:ext cx="0" cy="523715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AA76F60-199D-9137-AA0C-3E1521731A7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 bwMode="auto">
            <a:xfrm>
              <a:off x="5922681" y="4209702"/>
              <a:ext cx="0" cy="544081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B11DB271-B026-541A-0E26-64365FA9ED7C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>
              <a:off x="6822141" y="5064560"/>
              <a:ext cx="989448" cy="3255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A13BAE1-4226-3BD1-2FBE-A05A907C33AB}"/>
                </a:ext>
              </a:extLst>
            </p:cNvPr>
            <p:cNvCxnSpPr>
              <a:cxnSpLocks/>
              <a:stCxn id="17" idx="2"/>
              <a:endCxn id="11" idx="0"/>
            </p:cNvCxnSpPr>
            <p:nvPr/>
          </p:nvCxnSpPr>
          <p:spPr bwMode="auto">
            <a:xfrm flipH="1">
              <a:off x="8711048" y="4333800"/>
              <a:ext cx="2099" cy="745491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91015A8-04D8-6CF0-CC5E-C1D606464AEA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 bwMode="auto">
            <a:xfrm>
              <a:off x="5922681" y="5375335"/>
              <a:ext cx="0" cy="33487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ACF7E9-646D-E271-AF53-68FA6CA843BB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 bwMode="auto">
            <a:xfrm flipV="1">
              <a:off x="3134315" y="5375337"/>
              <a:ext cx="0" cy="33246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812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F034-E6F1-274F-492E-B3CD255B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20E2DD-A5BE-1208-29EF-D4D4A2A9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4" y="54587"/>
            <a:ext cx="9013371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二、模型训练与遥感影像分类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B0E4B-3A78-F3AF-46C3-637B52B5C060}"/>
              </a:ext>
            </a:extLst>
          </p:cNvPr>
          <p:cNvSpPr txBox="1"/>
          <p:nvPr/>
        </p:nvSpPr>
        <p:spPr>
          <a:xfrm>
            <a:off x="416210" y="821525"/>
            <a:ext cx="993412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、遥感影像分类概念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6B4B-6555-49A9-48C8-C673B6AE6772}"/>
              </a:ext>
            </a:extLst>
          </p:cNvPr>
          <p:cNvSpPr txBox="1"/>
          <p:nvPr/>
        </p:nvSpPr>
        <p:spPr>
          <a:xfrm>
            <a:off x="372066" y="1495186"/>
            <a:ext cx="11496215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将遥感影像中像素分配到不同类别中。通常分为监督分类和非监督分类。在监督分类中，将训练好模型应用于遥感影像各像素，即可实现整幅遥感影像的分类。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643201-DBA0-8BD4-CC45-8EC519C7B77F}"/>
              </a:ext>
            </a:extLst>
          </p:cNvPr>
          <p:cNvSpPr txBox="1"/>
          <p:nvPr/>
        </p:nvSpPr>
        <p:spPr>
          <a:xfrm>
            <a:off x="461035" y="3442256"/>
            <a:ext cx="45965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、随机森林算法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A04F47ED-232C-838F-003C-4595DE5D80AF}"/>
              </a:ext>
            </a:extLst>
          </p:cNvPr>
          <p:cNvSpPr txBox="1"/>
          <p:nvPr/>
        </p:nvSpPr>
        <p:spPr>
          <a:xfrm>
            <a:off x="461034" y="4051361"/>
            <a:ext cx="6627143" cy="260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随机森林算法是一种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集成学习方法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，它通过构建多个决策树并将其结果进行综合，以获得最终分类结果。该方法具有较高的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模型精度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稳健性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机器学习模型系列：随机森林的原理和示例介绍_随机森林模型-CSDN博客">
            <a:extLst>
              <a:ext uri="{FF2B5EF4-FFF2-40B4-BE49-F238E27FC236}">
                <a16:creationId xmlns:a16="http://schemas.microsoft.com/office/drawing/2014/main" id="{B1E2350B-ABBC-C919-F620-898A1AF4F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3545" r="15090" b="5662"/>
          <a:stretch/>
        </p:blipFill>
        <p:spPr bwMode="auto">
          <a:xfrm>
            <a:off x="7129059" y="2875630"/>
            <a:ext cx="4828191" cy="377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73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8BE3-613C-CD5B-2D54-7C0C281AD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AB5F1E-47C8-6337-82D4-A3A2F755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26"/>
            <a:ext cx="10537372" cy="792162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二、模型训练与遥感影像分类</a:t>
            </a:r>
            <a:r>
              <a:rPr lang="en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25412-7FEF-4EFD-8A04-2C709127E476}"/>
              </a:ext>
            </a:extLst>
          </p:cNvPr>
          <p:cNvSpPr txBox="1"/>
          <p:nvPr/>
        </p:nvSpPr>
        <p:spPr>
          <a:xfrm>
            <a:off x="258554" y="821525"/>
            <a:ext cx="1009178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、机器学习开源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: scikit-learn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F8D7B-F916-087B-2CD9-1E96810D3410}"/>
              </a:ext>
            </a:extLst>
          </p:cNvPr>
          <p:cNvSpPr txBox="1"/>
          <p:nvPr/>
        </p:nvSpPr>
        <p:spPr>
          <a:xfrm>
            <a:off x="416210" y="1495187"/>
            <a:ext cx="11269191" cy="454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dirty="0">
                <a:solidFill>
                  <a:schemeClr val="bg2"/>
                </a:solidFill>
                <a:latin typeface="+mn-ea"/>
                <a:ea typeface="+mn-ea"/>
              </a:rPr>
              <a:t>scikit-learn是一个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广泛应用于</a:t>
            </a:r>
            <a:r>
              <a:rPr lang="zh-CN" altLang="zh-CN" sz="2800" dirty="0">
                <a:solidFill>
                  <a:schemeClr val="bg2"/>
                </a:solidFill>
                <a:latin typeface="+mn-ea"/>
                <a:ea typeface="+mn-ea"/>
              </a:rPr>
              <a:t>机器学习和数据挖掘的Python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开源</a:t>
            </a:r>
            <a:r>
              <a:rPr lang="zh-CN" altLang="zh-CN" sz="2800" dirty="0">
                <a:solidFill>
                  <a:schemeClr val="bg2"/>
                </a:solidFill>
                <a:latin typeface="+mn-ea"/>
                <a:ea typeface="+mn-ea"/>
              </a:rPr>
              <a:t>库。它提供了一系列简单而高效的工具，适用于数据分析、数据建模和机器学习任务。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采用</a:t>
            </a:r>
            <a:r>
              <a:rPr lang="en-US" altLang="zh-CN" sz="2800" b="1" dirty="0">
                <a:solidFill>
                  <a:schemeClr val="bg2"/>
                </a:solidFill>
                <a:latin typeface="+mn-ea"/>
                <a:ea typeface="+mn-ea"/>
              </a:rPr>
              <a:t>BSD-3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开源协议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基于 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SciPy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和 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Matplotlib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构建，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    适合各种机器学习任务。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FEF05-8130-00D6-EA63-A642587D95BB}"/>
              </a:ext>
            </a:extLst>
          </p:cNvPr>
          <p:cNvSpPr txBox="1"/>
          <p:nvPr/>
        </p:nvSpPr>
        <p:spPr>
          <a:xfrm>
            <a:off x="1930482" y="6129141"/>
            <a:ext cx="8331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源代码网址：https://github.com/scikit-learn/scikit-learn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4448A509-705A-D42C-9BA3-849974AB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1"/>
          <a:stretch/>
        </p:blipFill>
        <p:spPr bwMode="auto">
          <a:xfrm>
            <a:off x="8257843" y="3590991"/>
            <a:ext cx="3600570" cy="20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9024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120785</TotalTime>
  <Words>949</Words>
  <Application>Microsoft Office PowerPoint</Application>
  <PresentationFormat>宽屏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一、机器学习样本制作</vt:lpstr>
      <vt:lpstr>一、机器学习样本制作</vt:lpstr>
      <vt:lpstr>PowerPoint 演示文稿</vt:lpstr>
      <vt:lpstr>二、模型训练与遥感影像分类 </vt:lpstr>
      <vt:lpstr>二、模型训练与遥感影像分类 </vt:lpstr>
      <vt:lpstr>二、模型训练与遥感影像分类 </vt:lpstr>
      <vt:lpstr>PowerPoint 演示文稿</vt:lpstr>
      <vt:lpstr>三、遥感影像分类精度评估 </vt:lpstr>
      <vt:lpstr>三、遥感影像分类精度评估 </vt:lpstr>
      <vt:lpstr>三、遥感影像分类精度评估</vt:lpstr>
      <vt:lpstr>三、遥感影像分类精度评估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13120</cp:revision>
  <dcterms:created xsi:type="dcterms:W3CDTF">2004-07-09T11:40:27Z</dcterms:created>
  <dcterms:modified xsi:type="dcterms:W3CDTF">2025-10-27T02:14:56Z</dcterms:modified>
</cp:coreProperties>
</file>