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24.jpg" ContentType="image/jpe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9"/>
  </p:notesMasterIdLst>
  <p:handoutMasterIdLst>
    <p:handoutMasterId r:id="rId40"/>
  </p:handoutMasterIdLst>
  <p:sldIdLst>
    <p:sldId id="2708" r:id="rId3"/>
    <p:sldId id="2764" r:id="rId4"/>
    <p:sldId id="2387" r:id="rId5"/>
    <p:sldId id="2447" r:id="rId6"/>
    <p:sldId id="2605" r:id="rId7"/>
    <p:sldId id="2737" r:id="rId8"/>
    <p:sldId id="2742" r:id="rId9"/>
    <p:sldId id="2709" r:id="rId10"/>
    <p:sldId id="2716" r:id="rId11"/>
    <p:sldId id="2757" r:id="rId12"/>
    <p:sldId id="2756" r:id="rId13"/>
    <p:sldId id="2738" r:id="rId14"/>
    <p:sldId id="2759" r:id="rId15"/>
    <p:sldId id="2760" r:id="rId16"/>
    <p:sldId id="2751" r:id="rId17"/>
    <p:sldId id="2768" r:id="rId18"/>
    <p:sldId id="2769" r:id="rId19"/>
    <p:sldId id="2767" r:id="rId20"/>
    <p:sldId id="2752" r:id="rId21"/>
    <p:sldId id="2761" r:id="rId22"/>
    <p:sldId id="2753" r:id="rId23"/>
    <p:sldId id="2755" r:id="rId24"/>
    <p:sldId id="2739" r:id="rId25"/>
    <p:sldId id="2720" r:id="rId26"/>
    <p:sldId id="2721" r:id="rId27"/>
    <p:sldId id="2744" r:id="rId28"/>
    <p:sldId id="2746" r:id="rId29"/>
    <p:sldId id="2740" r:id="rId30"/>
    <p:sldId id="2766" r:id="rId31"/>
    <p:sldId id="2745" r:id="rId32"/>
    <p:sldId id="2758" r:id="rId33"/>
    <p:sldId id="2747" r:id="rId34"/>
    <p:sldId id="2748" r:id="rId35"/>
    <p:sldId id="2749" r:id="rId36"/>
    <p:sldId id="2750" r:id="rId37"/>
    <p:sldId id="2722" r:id="rId38"/>
  </p:sldIdLst>
  <p:sldSz cx="9144000" cy="6858000" type="screen4x3"/>
  <p:notesSz cx="7099300" cy="10234613"/>
  <p:custDataLst>
    <p:tags r:id="rId4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3E8CC"/>
    <a:srgbClr val="7A81FF"/>
    <a:srgbClr val="00B050"/>
    <a:srgbClr val="FF00DF"/>
    <a:srgbClr val="FF00FF"/>
    <a:srgbClr val="269FA0"/>
    <a:srgbClr val="FFC000"/>
    <a:srgbClr val="333399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6A6EB-E5A4-8842-BF32-6D47E8C174A0}" v="2" dt="2024-09-12T05:11:35.090"/>
    <p1510:client id="{487D9A9E-543C-704B-85B4-E7785A3781F0}" v="1" dt="2024-09-12T15:36:58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7" autoAdjust="0"/>
    <p:restoredTop sz="91680" autoAdjust="0"/>
  </p:normalViewPr>
  <p:slideViewPr>
    <p:cSldViewPr snapToGrid="0">
      <p:cViewPr varScale="1">
        <p:scale>
          <a:sx n="81" d="100"/>
          <a:sy n="81" d="100"/>
        </p:scale>
        <p:origin x="1251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487D9A9E-543C-704B-85B4-E7785A3781F0}"/>
    <pc:docChg chg="modSld sldOrd">
      <pc:chgData name="Xin Luo" userId="82312ee5779919a4" providerId="LiveId" clId="{487D9A9E-543C-704B-85B4-E7785A3781F0}" dt="2024-09-12T15:36:58.442" v="1" actId="20577"/>
      <pc:docMkLst>
        <pc:docMk/>
      </pc:docMkLst>
      <pc:sldChg chg="ord">
        <pc:chgData name="Xin Luo" userId="82312ee5779919a4" providerId="LiveId" clId="{487D9A9E-543C-704B-85B4-E7785A3781F0}" dt="2024-09-12T15:34:35.649" v="0" actId="20578"/>
        <pc:sldMkLst>
          <pc:docMk/>
          <pc:sldMk cId="2878944048" sldId="2753"/>
        </pc:sldMkLst>
      </pc:sldChg>
      <pc:sldChg chg="modSp">
        <pc:chgData name="Xin Luo" userId="82312ee5779919a4" providerId="LiveId" clId="{487D9A9E-543C-704B-85B4-E7785A3781F0}" dt="2024-09-12T15:36:58.442" v="1" actId="20577"/>
        <pc:sldMkLst>
          <pc:docMk/>
          <pc:sldMk cId="3543183483" sldId="2761"/>
        </pc:sldMkLst>
        <pc:spChg chg="mod">
          <ac:chgData name="Xin Luo" userId="82312ee5779919a4" providerId="LiveId" clId="{487D9A9E-543C-704B-85B4-E7785A3781F0}" dt="2024-09-12T15:36:58.442" v="1" actId="20577"/>
          <ac:spMkLst>
            <pc:docMk/>
            <pc:sldMk cId="3543183483" sldId="2761"/>
            <ac:spMk id="38" creationId="{DC02A22F-6931-CCB2-108E-3374732B61DB}"/>
          </ac:spMkLst>
        </pc:sp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FF6A6EB-E5A4-8842-BF32-6D47E8C174A0}"/>
    <pc:docChg chg="custSel addSld delSld modSld">
      <pc:chgData name="Xin Luo" userId="82312ee5779919a4" providerId="LiveId" clId="{2FF6A6EB-E5A4-8842-BF32-6D47E8C174A0}" dt="2024-09-12T05:11:37.890" v="3" actId="478"/>
      <pc:docMkLst>
        <pc:docMk/>
      </pc:docMkLst>
      <pc:sldChg chg="addSp delSp modSp mod">
        <pc:chgData name="Xin Luo" userId="82312ee5779919a4" providerId="LiveId" clId="{2FF6A6EB-E5A4-8842-BF32-6D47E8C174A0}" dt="2024-09-12T05:11:37.890" v="3" actId="478"/>
        <pc:sldMkLst>
          <pc:docMk/>
          <pc:sldMk cId="2776132283" sldId="2739"/>
        </pc:sldMkLst>
        <pc:spChg chg="add del mod">
          <ac:chgData name="Xin Luo" userId="82312ee5779919a4" providerId="LiveId" clId="{2FF6A6EB-E5A4-8842-BF32-6D47E8C174A0}" dt="2024-09-12T05:11:37.890" v="3" actId="478"/>
          <ac:spMkLst>
            <pc:docMk/>
            <pc:sldMk cId="2776132283" sldId="2739"/>
            <ac:spMk id="4" creationId="{978072F8-5233-DA61-BB59-38E1F9162CF1}"/>
          </ac:spMkLst>
        </pc:spChg>
      </pc:sldChg>
      <pc:sldChg chg="add del">
        <pc:chgData name="Xin Luo" userId="82312ee5779919a4" providerId="LiveId" clId="{2FF6A6EB-E5A4-8842-BF32-6D47E8C174A0}" dt="2024-09-12T03:22:05.035" v="1" actId="2696"/>
        <pc:sldMkLst>
          <pc:docMk/>
          <pc:sldMk cId="2363515716" sldId="27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4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集中式缺点：如果中央服务器发生故障，所有开发人员都无法进行工作。</a:t>
            </a:r>
            <a:endParaRPr lang="en-US" altLang="zh-CN" sz="1200" dirty="0">
              <a:solidFill>
                <a:srgbClr val="191B1F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分布式：远程仓库发生故障，开发人员能在本地仓库进行正常开发工作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开发者的社交平台。发布自己的开源项目，其他开发者可以查看、评论、转载开源项目。</a:t>
            </a:r>
            <a:endParaRPr lang="en-US" altLang="zh-CN" dirty="0"/>
          </a:p>
          <a:p>
            <a:r>
              <a:rPr lang="zh-CN" altLang="en-US" dirty="0"/>
              <a:t>演示检索开源项目（以云南大学为检索词）、转载点赞开源项目、创建开源项目。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181430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01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057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检查</a:t>
            </a:r>
            <a:r>
              <a:rPr lang="en-US" altLang="zh-CN" dirty="0"/>
              <a:t>git</a:t>
            </a:r>
            <a:r>
              <a:rPr lang="zh-CN" altLang="en-US" dirty="0"/>
              <a:t>安装，</a:t>
            </a:r>
            <a:r>
              <a:rPr lang="en-US" altLang="zh-CN" dirty="0"/>
              <a:t>git –-version</a:t>
            </a:r>
          </a:p>
          <a:p>
            <a:r>
              <a:rPr lang="en-US" altLang="zh-CN" dirty="0"/>
              <a:t>2. pull request</a:t>
            </a:r>
            <a:r>
              <a:rPr lang="zh-CN" altLang="en-US" dirty="0"/>
              <a:t>演示。</a:t>
            </a:r>
          </a:p>
        </p:txBody>
      </p:sp>
    </p:spTree>
    <p:extLst>
      <p:ext uri="{BB962C8B-B14F-4D97-AF65-F5344CB8AC3E}">
        <p14:creationId xmlns:p14="http://schemas.microsoft.com/office/powerpoint/2010/main" val="4019776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0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演示修改代码及提交：</a:t>
            </a:r>
            <a:r>
              <a:rPr lang="en-US" altLang="zh-CN" dirty="0"/>
              <a:t>git checkout (</a:t>
            </a:r>
            <a:r>
              <a:rPr lang="zh-CN" altLang="en-US" dirty="0"/>
              <a:t>如需在分支中开发时使用</a:t>
            </a:r>
            <a:r>
              <a:rPr lang="en-US" altLang="zh-CN" dirty="0"/>
              <a:t>), git add ., git commit –m ‘test git’, git push origin main.</a:t>
            </a:r>
          </a:p>
          <a:p>
            <a:r>
              <a:rPr lang="zh-CN" altLang="en-US" dirty="0"/>
              <a:t>在终端和</a:t>
            </a:r>
            <a:r>
              <a:rPr lang="en-US" altLang="zh-CN" dirty="0" err="1"/>
              <a:t>vscode</a:t>
            </a:r>
            <a:r>
              <a:rPr lang="zh-CN" altLang="en-US" dirty="0"/>
              <a:t>下分别演示。</a:t>
            </a:r>
          </a:p>
        </p:txBody>
      </p:sp>
    </p:spTree>
    <p:extLst>
      <p:ext uri="{BB962C8B-B14F-4D97-AF65-F5344CB8AC3E}">
        <p14:creationId xmlns:p14="http://schemas.microsoft.com/office/powerpoint/2010/main" val="2772874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–-version </a:t>
            </a:r>
            <a:r>
              <a:rPr lang="zh-CN" altLang="en-US" dirty="0"/>
              <a:t>查看是否安装</a:t>
            </a:r>
          </a:p>
        </p:txBody>
      </p:sp>
    </p:spTree>
    <p:extLst>
      <p:ext uri="{BB962C8B-B14F-4D97-AF65-F5344CB8AC3E}">
        <p14:creationId xmlns:p14="http://schemas.microsoft.com/office/powerpoint/2010/main" val="147582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演示相关命令</a:t>
            </a:r>
          </a:p>
        </p:txBody>
      </p:sp>
    </p:spTree>
    <p:extLst>
      <p:ext uri="{BB962C8B-B14F-4D97-AF65-F5344CB8AC3E}">
        <p14:creationId xmlns:p14="http://schemas.microsoft.com/office/powerpoint/2010/main" val="4197159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609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1767942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什么是环境，以人类比，不同需求如读大学、逛街对应需要不同的环境。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pip/</a:t>
            </a:r>
            <a:r>
              <a:rPr lang="en-US" altLang="zh-CN" dirty="0" err="1"/>
              <a:t>conda</a:t>
            </a:r>
            <a:r>
              <a:rPr lang="en-US" altLang="zh-CN" dirty="0"/>
              <a:t>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发行版：用户不需要重新编译，在直接安装之后，只需要小幅度更改设定就可以使用。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演示。低版本</a:t>
            </a:r>
            <a:r>
              <a:rPr lang="en-US" altLang="zh-CN" dirty="0"/>
              <a:t>windows</a:t>
            </a:r>
            <a:r>
              <a:rPr lang="zh-CN" altLang="en-US" dirty="0"/>
              <a:t>系统需预装。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zh-CN" altLang="en-US" dirty="0"/>
              <a:t>比</a:t>
            </a:r>
            <a:r>
              <a:rPr lang="en-US" altLang="zh-CN" dirty="0" err="1"/>
              <a:t>cmd</a:t>
            </a:r>
            <a:r>
              <a:rPr lang="zh-CN" altLang="en-US" dirty="0"/>
              <a:t>功能更加强大。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xxxxx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软件开发环境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317665" y="1621632"/>
            <a:ext cx="8579593" cy="4975010"/>
            <a:chOff x="152773" y="1766774"/>
            <a:chExt cx="8579593" cy="4975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E32F95-E945-8525-C29F-CF9241F5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2" y="1766774"/>
              <a:ext cx="7926925" cy="471747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152773" y="289060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5626682" y="5102744"/>
              <a:ext cx="3105684" cy="1639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403982" y="4677239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317665" y="2234539"/>
            <a:ext cx="4376743" cy="315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853215" y="2234539"/>
            <a:ext cx="4029656" cy="3155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393891" y="164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4853215" y="1648920"/>
            <a:ext cx="20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0958-6CF4-E298-5189-D9A6055B9FED}"/>
              </a:ext>
            </a:extLst>
          </p:cNvPr>
          <p:cNvSpPr txBox="1"/>
          <p:nvPr/>
        </p:nvSpPr>
        <p:spPr>
          <a:xfrm>
            <a:off x="198620" y="5606521"/>
            <a:ext cx="874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bg2"/>
                </a:solidFill>
              </a:rPr>
              <a:t>修改</a:t>
            </a:r>
            <a:r>
              <a:rPr lang="en-US" altLang="zh-CN" sz="2200" dirty="0">
                <a:solidFill>
                  <a:schemeClr val="bg2"/>
                </a:solidFill>
              </a:rPr>
              <a:t>notebook</a:t>
            </a:r>
            <a:r>
              <a:rPr lang="zh-CN" altLang="en-US" sz="2200" dirty="0">
                <a:solidFill>
                  <a:schemeClr val="bg2"/>
                </a:solidFill>
              </a:rPr>
              <a:t>文件根目录</a:t>
            </a:r>
            <a:r>
              <a:rPr lang="en-US" altLang="zh-CN" sz="2200" dirty="0">
                <a:solidFill>
                  <a:schemeClr val="bg2"/>
                </a:solidFill>
              </a:rPr>
              <a:t>: User/Extensions/</a:t>
            </a:r>
            <a:r>
              <a:rPr lang="en-US" altLang="zh-CN" sz="2200" dirty="0" err="1">
                <a:solidFill>
                  <a:schemeClr val="bg2"/>
                </a:solidFill>
              </a:rPr>
              <a:t>Jupyter</a:t>
            </a:r>
            <a:r>
              <a:rPr lang="en-US" altLang="zh-CN" sz="22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</a:rPr>
              <a:t>${</a:t>
            </a:r>
            <a:r>
              <a:rPr lang="en-US" altLang="zh-CN" sz="2200" dirty="0" err="1">
                <a:solidFill>
                  <a:schemeClr val="bg2"/>
                </a:solidFill>
              </a:rPr>
              <a:t>fileDirname</a:t>
            </a:r>
            <a:r>
              <a:rPr lang="en-US" altLang="zh-CN" sz="2200" dirty="0">
                <a:solidFill>
                  <a:schemeClr val="bg2"/>
                </a:solidFill>
              </a:rPr>
              <a:t>} -&gt; ${</a:t>
            </a:r>
            <a:r>
              <a:rPr lang="en-US" altLang="zh-CN" sz="22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200" dirty="0">
                <a:solidFill>
                  <a:schemeClr val="bg2"/>
                </a:solidFill>
              </a:rPr>
              <a:t>}</a:t>
            </a:r>
            <a:endParaRPr lang="zh-CN" alt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62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软件，注册</a:t>
            </a:r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58811" y="1654360"/>
            <a:ext cx="5229947" cy="511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：一个开源的</a:t>
            </a:r>
            <a:r>
              <a:rPr lang="zh-CN" altLang="en-US" sz="2300" b="1" i="0" u="sng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分布式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版本控制系统，最初由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inus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为管理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inux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内核源代码而设计，现广泛用于开源软件的管理。</a:t>
            </a:r>
            <a:r>
              <a:rPr lang="en-US" altLang="zh-CN" sz="2300" u="sng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是开源软件，是一种用于控制版本更新、上传、下载等功能的软件。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b="1" u="sng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用于存放软件源代码的网络平台。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手把手教你git/github">
            <a:extLst>
              <a:ext uri="{FF2B5EF4-FFF2-40B4-BE49-F238E27FC236}">
                <a16:creationId xmlns:a16="http://schemas.microsoft.com/office/drawing/2014/main" id="{61F84EA8-B4B8-CC85-86B6-C8941E1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24378" r="48898" b="26385"/>
          <a:stretch/>
        </p:blipFill>
        <p:spPr bwMode="auto">
          <a:xfrm>
            <a:off x="5697590" y="1336805"/>
            <a:ext cx="3249377" cy="20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手把手教你git/github">
            <a:extLst>
              <a:ext uri="{FF2B5EF4-FFF2-40B4-BE49-F238E27FC236}">
                <a16:creationId xmlns:a16="http://schemas.microsoft.com/office/drawing/2014/main" id="{D01F7695-2F8D-14CF-15E7-82612E637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8" t="11904" r="9130" b="18418"/>
          <a:stretch/>
        </p:blipFill>
        <p:spPr bwMode="auto">
          <a:xfrm>
            <a:off x="6151885" y="3490415"/>
            <a:ext cx="2633304" cy="289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01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、分布式与集中式版本控制系统（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SVN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38337" y="1495338"/>
            <a:ext cx="5618910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集中式：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有一个</a:t>
            </a:r>
            <a:r>
              <a:rPr lang="zh-CN" altLang="en-US" b="0" i="0" u="sng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集中管理代码的</a:t>
            </a:r>
            <a:r>
              <a:rPr lang="zh-CN" altLang="en-US" u="sng" dirty="0">
                <a:solidFill>
                  <a:srgbClr val="191B1F"/>
                </a:solidFill>
                <a:latin typeface="+mn-ea"/>
                <a:ea typeface="+mn-ea"/>
              </a:rPr>
              <a:t>服务器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，开发人员都会通过客户端连接到服务器进行开发。</a:t>
            </a:r>
            <a:endParaRPr lang="en-US" altLang="zh-CN" dirty="0">
              <a:solidFill>
                <a:srgbClr val="191B1F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191B1F"/>
                </a:solidFill>
                <a:latin typeface="+mn-ea"/>
                <a:ea typeface="+mn-ea"/>
              </a:rPr>
              <a:t>分布式：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将代码存储到远程仓库，开发时开发人员会先把代码复制到本地仓库，然后基于本地仓库进行开发，开发完成后再将更新推送到远程仓库中。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7DC3E233-8DF7-213D-A08A-D50CD92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5" y="3955287"/>
            <a:ext cx="3166002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2205C40-3F05-B22D-F08B-8C93DCA416FE}"/>
              </a:ext>
            </a:extLst>
          </p:cNvPr>
          <p:cNvGrpSpPr/>
          <p:nvPr/>
        </p:nvGrpSpPr>
        <p:grpSpPr>
          <a:xfrm>
            <a:off x="6069859" y="1482604"/>
            <a:ext cx="2804182" cy="2543356"/>
            <a:chOff x="6022153" y="1620525"/>
            <a:chExt cx="2505085" cy="22234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D44B5A-9D8A-02D3-4EB8-728A86EC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43" t="4069" b="8830"/>
            <a:stretch/>
          </p:blipFill>
          <p:spPr>
            <a:xfrm>
              <a:off x="6022153" y="1620525"/>
              <a:ext cx="2505085" cy="22234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DF96FE-2E6B-B69F-CEDA-5B8994290F2C}"/>
                </a:ext>
              </a:extLst>
            </p:cNvPr>
            <p:cNvSpPr txBox="1"/>
            <p:nvPr/>
          </p:nvSpPr>
          <p:spPr>
            <a:xfrm>
              <a:off x="6967390" y="2607504"/>
              <a:ext cx="746926" cy="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b="1" dirty="0">
                  <a:latin typeface="+mn-ea"/>
                  <a:ea typeface="+mn-ea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540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555297"/>
            <a:ext cx="80833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108F0-EC07-C1EA-3126-BA6F63A1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3" y="2246965"/>
            <a:ext cx="3296450" cy="3956985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B323C2-D66B-9A11-2181-B8149D7007A9}"/>
              </a:ext>
            </a:extLst>
          </p:cNvPr>
          <p:cNvGrpSpPr/>
          <p:nvPr/>
        </p:nvGrpSpPr>
        <p:grpSpPr>
          <a:xfrm>
            <a:off x="1016001" y="2246967"/>
            <a:ext cx="4267200" cy="3899833"/>
            <a:chOff x="571004" y="2246966"/>
            <a:chExt cx="4772673" cy="4280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682AB0-1F26-1895-04E9-49C6DA6D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04" y="2246966"/>
              <a:ext cx="4772673" cy="428083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24FD0-4314-6A12-D955-592B771F546D}"/>
                </a:ext>
              </a:extLst>
            </p:cNvPr>
            <p:cNvSpPr/>
            <p:nvPr/>
          </p:nvSpPr>
          <p:spPr>
            <a:xfrm>
              <a:off x="921751" y="2320785"/>
              <a:ext cx="773700" cy="54562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E6CEC7-DADD-4457-56E0-6319666333A8}"/>
                </a:ext>
              </a:extLst>
            </p:cNvPr>
            <p:cNvSpPr txBox="1"/>
            <p:nvPr/>
          </p:nvSpPr>
          <p:spPr>
            <a:xfrm>
              <a:off x="1878801" y="2249840"/>
              <a:ext cx="3003233" cy="50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点击个人账户中</a:t>
              </a:r>
              <a:r>
                <a:rPr lang="en-US" altLang="zh-CN" sz="1200" dirty="0">
                  <a:solidFill>
                    <a:schemeClr val="accent2"/>
                  </a:solidFill>
                  <a:latin typeface="+mn-ea"/>
                  <a:ea typeface="+mn-ea"/>
                </a:rPr>
                <a:t>Repositories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，可选做创建新项目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C88BFA-22B8-4CDF-3B04-7446B79C2957}"/>
              </a:ext>
            </a:extLst>
          </p:cNvPr>
          <p:cNvSpPr txBox="1"/>
          <p:nvPr/>
        </p:nvSpPr>
        <p:spPr>
          <a:xfrm>
            <a:off x="1015999" y="6211430"/>
            <a:ext cx="426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i="1" dirty="0">
                <a:solidFill>
                  <a:schemeClr val="accent2"/>
                </a:solidFill>
                <a:latin typeface="+mj-ea"/>
                <a:ea typeface="+mj-ea"/>
              </a:rPr>
              <a:t>链接：https://github.com/dshean</a:t>
            </a:r>
          </a:p>
        </p:txBody>
      </p:sp>
    </p:spTree>
    <p:extLst>
      <p:ext uri="{BB962C8B-B14F-4D97-AF65-F5344CB8AC3E}">
        <p14:creationId xmlns:p14="http://schemas.microsoft.com/office/powerpoint/2010/main" val="738332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419613"/>
            <a:ext cx="77639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基本概念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C029CF6-97FF-189C-61B6-BBE3A833F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562049"/>
              </p:ext>
            </p:extLst>
          </p:nvPr>
        </p:nvGraphicFramePr>
        <p:xfrm>
          <a:off x="560439" y="2082102"/>
          <a:ext cx="8093915" cy="448977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25404">
                  <a:extLst>
                    <a:ext uri="{9D8B030D-6E8A-4147-A177-3AD203B41FA5}">
                      <a16:colId xmlns:a16="http://schemas.microsoft.com/office/drawing/2014/main" val="3073256905"/>
                    </a:ext>
                  </a:extLst>
                </a:gridCol>
                <a:gridCol w="5868511">
                  <a:extLst>
                    <a:ext uri="{9D8B030D-6E8A-4147-A177-3AD203B41FA5}">
                      <a16:colId xmlns:a16="http://schemas.microsoft.com/office/drawing/2014/main" val="1181009381"/>
                    </a:ext>
                  </a:extLst>
                </a:gridCol>
              </a:tblGrid>
              <a:tr h="971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版本库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仓库</a:t>
                      </a:r>
                      <a:endParaRPr lang="en-US" altLang="zh-CN" sz="23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(Repository)</a:t>
                      </a:r>
                      <a:endParaRPr lang="zh-CN" altLang="en-US" sz="23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Git</a:t>
                      </a:r>
                      <a:r>
                        <a:rPr lang="zh-CN" altLang="en-US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的管理仓库，用于管理开源软件不同版本的数据库，所有内容的修改记录都保存于此。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960341"/>
                  </a:ext>
                </a:extLst>
              </a:tr>
              <a:tr h="764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本地仓库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本地个人电脑上的版本库。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8136004"/>
                  </a:ext>
                </a:extLst>
              </a:tr>
              <a:tr h="10517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远程仓库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(Remote)</a:t>
                      </a: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服务器端的版本库，用于为多人提供代码共享服务的服务器端版本库。本地版本库通过</a:t>
                      </a:r>
                      <a:r>
                        <a:rPr lang="en-US" altLang="zh-CN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push</a:t>
                      </a:r>
                      <a:r>
                        <a:rPr lang="zh-CN" altLang="en-US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指令推送到服务器端版本库。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5493365"/>
                  </a:ext>
                </a:extLst>
              </a:tr>
              <a:tr h="971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工作区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(Workspace)</a:t>
                      </a:r>
                      <a:endParaRPr lang="zh-CN" altLang="en-US" sz="23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代码文件目录，代码修改的区域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1916375"/>
                  </a:ext>
                </a:extLst>
              </a:tr>
              <a:tr h="7316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暂存区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(Stage)</a:t>
                      </a:r>
                      <a:endParaRPr lang="zh-CN" altLang="en-US" sz="2300" b="1" kern="120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临时存放文件修改记录的地方，通常保存在</a:t>
                      </a:r>
                      <a:r>
                        <a:rPr lang="en-US" altLang="zh-CN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.git</a:t>
                      </a:r>
                      <a:r>
                        <a:rPr lang="zh-CN" altLang="en-US" sz="2100" b="0" i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文件中。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596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64414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419613"/>
            <a:ext cx="77639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基本概念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C029CF6-97FF-189C-61B6-BBE3A833F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23621"/>
              </p:ext>
            </p:extLst>
          </p:nvPr>
        </p:nvGraphicFramePr>
        <p:xfrm>
          <a:off x="820010" y="2082102"/>
          <a:ext cx="7822545" cy="43430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0800">
                  <a:extLst>
                    <a:ext uri="{9D8B030D-6E8A-4147-A177-3AD203B41FA5}">
                      <a16:colId xmlns:a16="http://schemas.microsoft.com/office/drawing/2014/main" val="3073256905"/>
                    </a:ext>
                  </a:extLst>
                </a:gridCol>
                <a:gridCol w="5531745">
                  <a:extLst>
                    <a:ext uri="{9D8B030D-6E8A-4147-A177-3AD203B41FA5}">
                      <a16:colId xmlns:a16="http://schemas.microsoft.com/office/drawing/2014/main" val="1181009381"/>
                    </a:ext>
                  </a:extLst>
                </a:gridCol>
              </a:tblGrid>
              <a:tr h="9272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获取（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Fetch</a:t>
                      </a: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将服务器端（远程）仓库中版本下载到本地仓库。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6455552"/>
                  </a:ext>
                </a:extLst>
              </a:tr>
              <a:tr h="9272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拉取（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Pull</a:t>
                      </a: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将服务器端（远程）仓库中版本下载并合并到本地仓库。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960341"/>
                  </a:ext>
                </a:extLst>
              </a:tr>
              <a:tr h="9272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添加修改（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add</a:t>
                      </a: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将工作区代码修改添加到暂存区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5493365"/>
                  </a:ext>
                </a:extLst>
              </a:tr>
              <a:tr h="79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提交（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commit</a:t>
                      </a: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把暂存区修改内容提交到本地仓库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1916375"/>
                  </a:ext>
                </a:extLst>
              </a:tr>
              <a:tr h="7680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推送（</a:t>
                      </a:r>
                      <a:r>
                        <a:rPr lang="en-US" altLang="zh-CN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push</a:t>
                      </a:r>
                      <a:r>
                        <a:rPr lang="zh-CN" altLang="en-US" sz="2300" b="1" kern="12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100" b="0" kern="1200" dirty="0">
                          <a:solidFill>
                            <a:schemeClr val="bg2"/>
                          </a:solidFill>
                          <a:latin typeface="+mn-ea"/>
                          <a:ea typeface="+mn-ea"/>
                          <a:cs typeface="+mn-cs"/>
                        </a:rPr>
                        <a:t>将本地仓库版本推送到服务器端（远程）仓库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525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8581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2E02D-EF26-697A-46C3-B83807ED0FCB}"/>
              </a:ext>
            </a:extLst>
          </p:cNvPr>
          <p:cNvSpPr/>
          <p:nvPr/>
        </p:nvSpPr>
        <p:spPr>
          <a:xfrm>
            <a:off x="258417" y="2310742"/>
            <a:ext cx="2578938" cy="1576195"/>
          </a:xfrm>
          <a:prstGeom prst="rect">
            <a:avLst/>
          </a:prstGeom>
          <a:solidFill>
            <a:schemeClr val="accent3">
              <a:lumMod val="20000"/>
              <a:lumOff val="80000"/>
              <a:alpha val="63137"/>
            </a:scheme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7CB1A1-8B32-95E2-057B-8C6E2294CF03}"/>
              </a:ext>
            </a:extLst>
          </p:cNvPr>
          <p:cNvSpPr/>
          <p:nvPr/>
        </p:nvSpPr>
        <p:spPr>
          <a:xfrm>
            <a:off x="2915478" y="2310742"/>
            <a:ext cx="6097892" cy="1576195"/>
          </a:xfrm>
          <a:prstGeom prst="rect">
            <a:avLst/>
          </a:prstGeom>
          <a:solidFill>
            <a:srgbClr val="C3E8CC">
              <a:alpha val="63137"/>
            </a:srgb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75769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开源项目参与工作流程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E21F87-A39E-71C5-6052-B1F3F4A9CFDA}"/>
              </a:ext>
            </a:extLst>
          </p:cNvPr>
          <p:cNvSpPr/>
          <p:nvPr/>
        </p:nvSpPr>
        <p:spPr>
          <a:xfrm>
            <a:off x="474076" y="2779760"/>
            <a:ext cx="219376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项目参与者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34CF88-EBC7-01FA-C695-ADE474BAE702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1570957" y="3785372"/>
            <a:ext cx="0" cy="27901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A1ECE4-E683-F17D-DCD6-3904B2890D79}"/>
              </a:ext>
            </a:extLst>
          </p:cNvPr>
          <p:cNvSpPr/>
          <p:nvPr/>
        </p:nvSpPr>
        <p:spPr>
          <a:xfrm>
            <a:off x="3079396" y="2786584"/>
            <a:ext cx="2442454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（项目参与者）</a:t>
            </a:r>
            <a:endParaRPr lang="zh-CN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649E05-74E2-F891-9323-E92E87CE4D8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4300623" y="3792196"/>
            <a:ext cx="1" cy="283794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05A558-2CCC-ABDC-9C7B-70F061EB69F2}"/>
              </a:ext>
            </a:extLst>
          </p:cNvPr>
          <p:cNvSpPr/>
          <p:nvPr/>
        </p:nvSpPr>
        <p:spPr>
          <a:xfrm>
            <a:off x="5939553" y="2779760"/>
            <a:ext cx="278183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远程仓库上游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（项目发布者）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1F7D8-952F-A4EA-879E-251E9FFA5C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7330469" y="3785372"/>
            <a:ext cx="0" cy="277594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4400863" y="4201894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fork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转载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44012" y="5200213"/>
            <a:ext cx="2525712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上传修改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4400862" y="5203950"/>
            <a:ext cx="2851484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pull request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请求合并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7B1CCD8-5CB4-3E9A-5C76-96C713580B60}"/>
              </a:ext>
            </a:extLst>
          </p:cNvPr>
          <p:cNvSpPr/>
          <p:nvPr/>
        </p:nvSpPr>
        <p:spPr>
          <a:xfrm flipH="1">
            <a:off x="1644011" y="4211078"/>
            <a:ext cx="2525714" cy="83521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代码下载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4D93C1A-6A65-7268-EE8C-60000A919931}"/>
              </a:ext>
            </a:extLst>
          </p:cNvPr>
          <p:cNvGrpSpPr/>
          <p:nvPr/>
        </p:nvGrpSpPr>
        <p:grpSpPr>
          <a:xfrm>
            <a:off x="7408592" y="3886937"/>
            <a:ext cx="1107609" cy="1958455"/>
            <a:chOff x="7456360" y="3568887"/>
            <a:chExt cx="1107609" cy="1958455"/>
          </a:xfrm>
        </p:grpSpPr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62777B9D-8057-3E4A-CB65-BFDC3B735170}"/>
                </a:ext>
              </a:extLst>
            </p:cNvPr>
            <p:cNvSpPr/>
            <p:nvPr/>
          </p:nvSpPr>
          <p:spPr>
            <a:xfrm rot="5400000" flipH="1">
              <a:off x="7030937" y="3994310"/>
              <a:ext cx="1958455" cy="1107609"/>
            </a:xfrm>
            <a:prstGeom prst="bentArrow">
              <a:avLst>
                <a:gd name="adj1" fmla="val 35293"/>
                <a:gd name="adj2" fmla="val 37930"/>
                <a:gd name="adj3" fmla="val 50000"/>
                <a:gd name="adj4" fmla="val 43750"/>
              </a:avLst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455593B-203E-5310-BDC2-D49FEA51AF98}"/>
                </a:ext>
              </a:extLst>
            </p:cNvPr>
            <p:cNvSpPr txBox="1"/>
            <p:nvPr/>
          </p:nvSpPr>
          <p:spPr>
            <a:xfrm rot="5400000">
              <a:off x="7436779" y="4426575"/>
              <a:ext cx="1422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检查并合并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BC14624-99B9-8A62-23F5-C0E3BDD9AE05}"/>
              </a:ext>
            </a:extLst>
          </p:cNvPr>
          <p:cNvSpPr txBox="1"/>
          <p:nvPr/>
        </p:nvSpPr>
        <p:spPr>
          <a:xfrm>
            <a:off x="4940896" y="23533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AD104-46EB-653A-DA55-D199EE2C5B58}"/>
              </a:ext>
            </a:extLst>
          </p:cNvPr>
          <p:cNvSpPr txBox="1"/>
          <p:nvPr/>
        </p:nvSpPr>
        <p:spPr>
          <a:xfrm>
            <a:off x="965662" y="23465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个人电脑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DDDD7C-3AC7-780E-75D6-7EB27CE37398}"/>
              </a:ext>
            </a:extLst>
          </p:cNvPr>
          <p:cNvGrpSpPr/>
          <p:nvPr/>
        </p:nvGrpSpPr>
        <p:grpSpPr>
          <a:xfrm>
            <a:off x="379638" y="4542662"/>
            <a:ext cx="1092671" cy="1665981"/>
            <a:chOff x="594486" y="4542662"/>
            <a:chExt cx="877824" cy="1302729"/>
          </a:xfrm>
        </p:grpSpPr>
        <p:sp>
          <p:nvSpPr>
            <p:cNvPr id="9" name="箭头: 手杖形 8">
              <a:extLst>
                <a:ext uri="{FF2B5EF4-FFF2-40B4-BE49-F238E27FC236}">
                  <a16:creationId xmlns:a16="http://schemas.microsoft.com/office/drawing/2014/main" id="{82FB554A-8608-01FF-392B-CD13E937E179}"/>
                </a:ext>
              </a:extLst>
            </p:cNvPr>
            <p:cNvSpPr/>
            <p:nvPr/>
          </p:nvSpPr>
          <p:spPr>
            <a:xfrm rot="16200000" flipH="1">
              <a:off x="382033" y="4755115"/>
              <a:ext cx="1302729" cy="877824"/>
            </a:xfrm>
            <a:prstGeom prst="uturnArrow">
              <a:avLst>
                <a:gd name="adj1" fmla="val 37832"/>
                <a:gd name="adj2" fmla="val 25000"/>
                <a:gd name="adj3" fmla="val 26510"/>
                <a:gd name="adj4" fmla="val 43750"/>
                <a:gd name="adj5" fmla="val 75000"/>
              </a:avLst>
            </a:prstGeom>
            <a:solidFill>
              <a:schemeClr val="accent6">
                <a:lumMod val="1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DC01B6-5CDD-D933-860F-F063F4F75C9E}"/>
                </a:ext>
              </a:extLst>
            </p:cNvPr>
            <p:cNvSpPr txBox="1"/>
            <p:nvPr/>
          </p:nvSpPr>
          <p:spPr>
            <a:xfrm rot="16200000">
              <a:off x="257086" y="5000261"/>
              <a:ext cx="1026853" cy="34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latin typeface="+mj-ea"/>
                  <a:ea typeface="+mj-ea"/>
                </a:rPr>
                <a:t>编辑修改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90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4" grpId="0" animBg="1"/>
      <p:bldP spid="15" grpId="0" animBg="1"/>
      <p:bldP spid="16" grpId="0" animBg="1"/>
      <p:bldP spid="37" grpId="0" animBg="1"/>
      <p:bldP spid="38" grpId="0" animBg="1"/>
      <p:bldP spid="39" grpId="0" animBg="1"/>
      <p:bldP spid="28" grpId="0" animBg="1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7228474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转载开源课程到个人账户，并下载项目到本地。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1323833" y="6260187"/>
            <a:ext cx="659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CN" b="1" dirty="0">
                <a:solidFill>
                  <a:schemeClr val="accent2"/>
                </a:solidFill>
              </a:rPr>
              <a:t>it clone https://xxxxxxx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7EA738-5BB3-2BA4-EAFD-E52310870042}"/>
              </a:ext>
            </a:extLst>
          </p:cNvPr>
          <p:cNvGrpSpPr/>
          <p:nvPr/>
        </p:nvGrpSpPr>
        <p:grpSpPr>
          <a:xfrm>
            <a:off x="622866" y="1944181"/>
            <a:ext cx="8255000" cy="4284382"/>
            <a:chOff x="889000" y="1848645"/>
            <a:chExt cx="8255000" cy="42843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28948D-12AB-4C36-B78E-AC48C6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2029974"/>
              <a:ext cx="7549386" cy="4103053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3867909-2BA9-F71F-EC9B-F777A958AAC2}"/>
                </a:ext>
              </a:extLst>
            </p:cNvPr>
            <p:cNvSpPr/>
            <p:nvPr/>
          </p:nvSpPr>
          <p:spPr>
            <a:xfrm>
              <a:off x="6588434" y="2384108"/>
              <a:ext cx="1009650" cy="67310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C2396E-668B-E9E0-07FE-DA6847DC1C04}"/>
                </a:ext>
              </a:extLst>
            </p:cNvPr>
            <p:cNvSpPr txBox="1"/>
            <p:nvPr/>
          </p:nvSpPr>
          <p:spPr>
            <a:xfrm>
              <a:off x="6588434" y="1848645"/>
              <a:ext cx="255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+mn-ea"/>
                  <a:ea typeface="+mn-ea"/>
                </a:rPr>
                <a:t>转载到个人账户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399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8A2F87-848F-5E51-BAE1-CFD3F7595614}"/>
              </a:ext>
            </a:extLst>
          </p:cNvPr>
          <p:cNvGrpSpPr/>
          <p:nvPr/>
        </p:nvGrpSpPr>
        <p:grpSpPr>
          <a:xfrm>
            <a:off x="129535" y="2057704"/>
            <a:ext cx="6523504" cy="4306310"/>
            <a:chOff x="129535" y="2057704"/>
            <a:chExt cx="6523504" cy="43063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43112C-8AA1-968D-E27F-3A05584382E7}"/>
                </a:ext>
              </a:extLst>
            </p:cNvPr>
            <p:cNvSpPr/>
            <p:nvPr/>
          </p:nvSpPr>
          <p:spPr>
            <a:xfrm>
              <a:off x="129535" y="2057704"/>
              <a:ext cx="6523504" cy="15146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3137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0C5241C-97E0-E1D6-6AD7-BFA694373D50}"/>
                </a:ext>
              </a:extLst>
            </p:cNvPr>
            <p:cNvGrpSpPr/>
            <p:nvPr/>
          </p:nvGrpSpPr>
          <p:grpSpPr>
            <a:xfrm>
              <a:off x="4775975" y="2563751"/>
              <a:ext cx="1841087" cy="3800263"/>
              <a:chOff x="4827795" y="2327836"/>
              <a:chExt cx="1841087" cy="3683416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405A558-2CCC-ABDC-9C7B-70F061EB69F2}"/>
                  </a:ext>
                </a:extLst>
              </p:cNvPr>
              <p:cNvSpPr/>
              <p:nvPr/>
            </p:nvSpPr>
            <p:spPr>
              <a:xfrm>
                <a:off x="4827795" y="2327836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本地仓库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local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941F7D8-952F-A4EA-879E-251E9FFA5C0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>
                <a:off x="5748339" y="3181859"/>
                <a:ext cx="0" cy="282939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BED098-3CD2-3EED-B45D-34C68074E3C2}"/>
                </a:ext>
              </a:extLst>
            </p:cNvPr>
            <p:cNvSpPr txBox="1"/>
            <p:nvPr/>
          </p:nvSpPr>
          <p:spPr>
            <a:xfrm>
              <a:off x="129535" y="2094732"/>
              <a:ext cx="6523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个人电脑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424055"/>
            <a:ext cx="499645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本地开发流程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1FF5D-EC95-5921-B6D8-8473EDCE0EA2}"/>
              </a:ext>
            </a:extLst>
          </p:cNvPr>
          <p:cNvSpPr txBox="1"/>
          <p:nvPr/>
        </p:nvSpPr>
        <p:spPr>
          <a:xfrm>
            <a:off x="474076" y="6426467"/>
            <a:ext cx="80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学习资料：https://www.asmeurer.com/git-workflow/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F08353-ECA3-3486-A566-7C722B9508E4}"/>
              </a:ext>
            </a:extLst>
          </p:cNvPr>
          <p:cNvGrpSpPr/>
          <p:nvPr/>
        </p:nvGrpSpPr>
        <p:grpSpPr>
          <a:xfrm>
            <a:off x="224901" y="2525864"/>
            <a:ext cx="2193762" cy="3838149"/>
            <a:chOff x="130630" y="2291114"/>
            <a:chExt cx="2380797" cy="37201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130630" y="2291114"/>
              <a:ext cx="238079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workspace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21029" y="3145137"/>
              <a:ext cx="1" cy="286611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2288F-1AFB-7B58-D4C8-0BA350733374}"/>
              </a:ext>
            </a:extLst>
          </p:cNvPr>
          <p:cNvGrpSpPr/>
          <p:nvPr/>
        </p:nvGrpSpPr>
        <p:grpSpPr>
          <a:xfrm>
            <a:off x="2584556" y="2525864"/>
            <a:ext cx="2011361" cy="3838150"/>
            <a:chOff x="2677320" y="2291114"/>
            <a:chExt cx="2011361" cy="372013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677320" y="2291114"/>
              <a:ext cx="2011361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staging area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3683001" y="3145137"/>
              <a:ext cx="0" cy="286611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4451D83-0BFB-1E07-1561-79D1489EAA40}"/>
              </a:ext>
            </a:extLst>
          </p:cNvPr>
          <p:cNvSpPr/>
          <p:nvPr/>
        </p:nvSpPr>
        <p:spPr>
          <a:xfrm flipH="1">
            <a:off x="5833245" y="3876998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1419372" y="3878731"/>
            <a:ext cx="3977273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代码编辑与修改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522703" y="4983050"/>
            <a:ext cx="1990457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add 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3663534" y="4983050"/>
            <a:ext cx="192194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commit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0F9A58-EDC8-C622-D677-48E0E2CB02B5}"/>
              </a:ext>
            </a:extLst>
          </p:cNvPr>
          <p:cNvGrpSpPr/>
          <p:nvPr/>
        </p:nvGrpSpPr>
        <p:grpSpPr>
          <a:xfrm>
            <a:off x="6689691" y="2096660"/>
            <a:ext cx="2353377" cy="4267354"/>
            <a:chOff x="6689691" y="2096660"/>
            <a:chExt cx="2353377" cy="42673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6ABC2-64F7-5D69-2E64-383506D964D8}"/>
                </a:ext>
              </a:extLst>
            </p:cNvPr>
            <p:cNvSpPr/>
            <p:nvPr/>
          </p:nvSpPr>
          <p:spPr>
            <a:xfrm>
              <a:off x="6689691" y="2096660"/>
              <a:ext cx="2353377" cy="1475701"/>
            </a:xfrm>
            <a:prstGeom prst="rect">
              <a:avLst/>
            </a:prstGeom>
            <a:solidFill>
              <a:srgbClr val="C3E8CC">
                <a:alpha val="63137"/>
              </a:srgb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C96D347-3825-E488-C552-43AA947E8EB0}"/>
                </a:ext>
              </a:extLst>
            </p:cNvPr>
            <p:cNvGrpSpPr/>
            <p:nvPr/>
          </p:nvGrpSpPr>
          <p:grpSpPr>
            <a:xfrm>
              <a:off x="6771214" y="2563750"/>
              <a:ext cx="2190336" cy="3800264"/>
              <a:chOff x="6823034" y="2327835"/>
              <a:chExt cx="1841087" cy="361164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BBE3ED-991F-4F0D-94FA-BF8A891EE875}"/>
                  </a:ext>
                </a:extLst>
              </p:cNvPr>
              <p:cNvSpPr/>
              <p:nvPr/>
            </p:nvSpPr>
            <p:spPr>
              <a:xfrm>
                <a:off x="6823034" y="2327835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远程仓库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remote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9190F03-7B5F-48DF-6807-84A6F3FE94BF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 bwMode="auto">
              <a:xfrm flipH="1">
                <a:off x="7743576" y="3181858"/>
                <a:ext cx="2" cy="275762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6F47CF-4B93-6B94-811E-4AC03E70DCAE}"/>
                </a:ext>
              </a:extLst>
            </p:cNvPr>
            <p:cNvSpPr txBox="1"/>
            <p:nvPr/>
          </p:nvSpPr>
          <p:spPr>
            <a:xfrm>
              <a:off x="6689691" y="2156899"/>
              <a:ext cx="23533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>
                  <a:solidFill>
                    <a:schemeClr val="bg2"/>
                  </a:solidFill>
                  <a:latin typeface="+mn-ea"/>
                  <a:ea typeface="+mn-ea"/>
                </a:rPr>
                <a:t>Github</a:t>
              </a:r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平台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197750-840E-1636-DE84-CF100E6D57D9}"/>
              </a:ext>
            </a:extLst>
          </p:cNvPr>
          <p:cNvGrpSpPr/>
          <p:nvPr/>
        </p:nvGrpSpPr>
        <p:grpSpPr>
          <a:xfrm>
            <a:off x="5885346" y="3691428"/>
            <a:ext cx="2923258" cy="1940746"/>
            <a:chOff x="5885346" y="3691428"/>
            <a:chExt cx="2923258" cy="1940746"/>
          </a:xfrm>
        </p:grpSpPr>
        <p:sp>
          <p:nvSpPr>
            <p:cNvPr id="24" name="箭头: 圆角右 23">
              <a:extLst>
                <a:ext uri="{FF2B5EF4-FFF2-40B4-BE49-F238E27FC236}">
                  <a16:creationId xmlns:a16="http://schemas.microsoft.com/office/drawing/2014/main" id="{E461731D-D0AC-3F4E-2603-1338658B12E2}"/>
                </a:ext>
              </a:extLst>
            </p:cNvPr>
            <p:cNvSpPr/>
            <p:nvPr/>
          </p:nvSpPr>
          <p:spPr>
            <a:xfrm rot="5400000" flipH="1">
              <a:off x="6376602" y="3200172"/>
              <a:ext cx="1940746" cy="2923258"/>
            </a:xfrm>
            <a:prstGeom prst="bentArrow">
              <a:avLst>
                <a:gd name="adj1" fmla="val 19889"/>
                <a:gd name="adj2" fmla="val 20982"/>
                <a:gd name="adj3" fmla="val 25000"/>
                <a:gd name="adj4" fmla="val 4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7513EA-58CF-B9F1-6679-B6D74C6C7079}"/>
                </a:ext>
              </a:extLst>
            </p:cNvPr>
            <p:cNvSpPr txBox="1"/>
            <p:nvPr/>
          </p:nvSpPr>
          <p:spPr>
            <a:xfrm>
              <a:off x="6440556" y="5250059"/>
              <a:ext cx="1652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Git push</a:t>
              </a:r>
              <a:endPara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183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关联远程项目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766914" y="2066609"/>
            <a:ext cx="8186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remote –v</a:t>
            </a:r>
          </a:p>
          <a:p>
            <a:pPr algn="l"/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 remote add origin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  <a:hlinkClick r:id="rId3"/>
              </a:rPr>
              <a:t>https://xxxxxxxxx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41D71-E279-B2E7-21F9-0FFA72E7FAD1}"/>
              </a:ext>
            </a:extLst>
          </p:cNvPr>
          <p:cNvSpPr txBox="1"/>
          <p:nvPr/>
        </p:nvSpPr>
        <p:spPr>
          <a:xfrm>
            <a:off x="474076" y="2965329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B64-6BD2-B2BF-B804-61A5AE170068}"/>
              </a:ext>
            </a:extLst>
          </p:cNvPr>
          <p:cNvSpPr txBox="1"/>
          <p:nvPr/>
        </p:nvSpPr>
        <p:spPr>
          <a:xfrm>
            <a:off x="766914" y="3533866"/>
            <a:ext cx="75513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用户名和邮箱配置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 “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your_name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user.email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 “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your_email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4404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7412-D749-2149-F722-E14B45A47143}"/>
              </a:ext>
            </a:extLst>
          </p:cNvPr>
          <p:cNvSpPr txBox="1"/>
          <p:nvPr/>
        </p:nvSpPr>
        <p:spPr>
          <a:xfrm>
            <a:off x="798540" y="1556578"/>
            <a:ext cx="767236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部分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常用命令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6F54-CFCF-1F7B-8703-FF45449C4348}"/>
              </a:ext>
            </a:extLst>
          </p:cNvPr>
          <p:cNvSpPr txBox="1"/>
          <p:nvPr/>
        </p:nvSpPr>
        <p:spPr>
          <a:xfrm>
            <a:off x="683880" y="2157523"/>
            <a:ext cx="77870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pull: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下载及合并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status: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查看开发状态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branch: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创建分支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参数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-d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，则为删除分支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checkout: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切换分支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merge: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合并分支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add .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：添加修改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commit –m ‘new commit’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：提交修改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push origin main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：上传本地仓库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4169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99705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20089" y="1662194"/>
            <a:ext cx="83038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练习内容：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认识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github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主界面，掌握项目的创建与修改。</a:t>
            </a:r>
            <a:endParaRPr lang="en-US" altLang="zh-CN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将个人家乡位置信息添加至课程项目中“课程选修及作业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学生报到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.md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”文件中。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322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421553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429000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5" y="3429000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37113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软件管理工具（特点）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）内置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解释器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高度集成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数据科学生态；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）拥有强大的包管理工具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）可用超过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1400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数据科学库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26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1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1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343629" cy="4659611"/>
            <a:chOff x="827914" y="2101959"/>
            <a:chExt cx="7343629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639686" y="3477517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不推荐，但仍勾选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4376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300134" y="3459692"/>
            <a:ext cx="6718418" cy="32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612024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612023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4261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4261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--all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635722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684183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是指直接管理系统硬件和资源（如 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CPU、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内存和存储空间）的软件。操作系统位于软件与硬件之间，负责在所有软件与相关的物理资源之间建立连接。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系统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：是一款基于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GNU/GPL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开源许可的免费开源操作系统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。只要符合相应的许可条件，任何人都可以运行、研究、修改和重新分发源代码，甚至还可以销售修改后代码的副本。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发行版（也被叫做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GNU/Linux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发行版），为用户预先整合好的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作业系统及各种应用软件。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发行版通常包含了包括桌面环境、办公套件、媒体播发器、数据库等应用软件。</a:t>
            </a:r>
          </a:p>
        </p:txBody>
      </p:sp>
      <p:pic>
        <p:nvPicPr>
          <p:cNvPr id="1026" name="Picture 2" descr="Beginner's Guide: How To Install Ubuntu Linux 18.04 LTS">
            <a:extLst>
              <a:ext uri="{FF2B5EF4-FFF2-40B4-BE49-F238E27FC236}">
                <a16:creationId xmlns:a16="http://schemas.microsoft.com/office/drawing/2014/main" id="{75908E15-58DA-73BD-95F9-CACD1B8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4477519"/>
            <a:ext cx="2590053" cy="18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11: Moving forward while standing still | TechRepublic">
            <a:extLst>
              <a:ext uri="{FF2B5EF4-FFF2-40B4-BE49-F238E27FC236}">
                <a16:creationId xmlns:a16="http://schemas.microsoft.com/office/drawing/2014/main" id="{1E2BFB6C-B7E5-CAF9-B8CC-09A5029E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2" y="4477519"/>
            <a:ext cx="2017286" cy="15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 Linux Pricing 2023">
            <a:extLst>
              <a:ext uri="{FF2B5EF4-FFF2-40B4-BE49-F238E27FC236}">
                <a16:creationId xmlns:a16="http://schemas.microsoft.com/office/drawing/2014/main" id="{CB7EE236-3D18-EC53-3225-10EBB3B4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5" y="4364820"/>
            <a:ext cx="2017287" cy="20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in Linux 23 - Here's What to Expect from This Release">
            <a:extLst>
              <a:ext uri="{FF2B5EF4-FFF2-40B4-BE49-F238E27FC236}">
                <a16:creationId xmlns:a16="http://schemas.microsoft.com/office/drawing/2014/main" id="{BFA8C7BD-9CEC-ADA1-21BA-0EE8338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4" y="4364820"/>
            <a:ext cx="2441879" cy="18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、常用命令行指令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43B24-C04E-C7D0-D427-DA131ECB74AB}"/>
              </a:ext>
            </a:extLst>
          </p:cNvPr>
          <p:cNvSpPr txBox="1"/>
          <p:nvPr/>
        </p:nvSpPr>
        <p:spPr>
          <a:xfrm>
            <a:off x="317665" y="1509237"/>
            <a:ext cx="8542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b="1" dirty="0">
                <a:solidFill>
                  <a:schemeClr val="bg2"/>
                </a:solidFill>
                <a:latin typeface="+mn-ea"/>
                <a:ea typeface="+mn-ea"/>
              </a:rPr>
              <a:t>Linux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/Windows </a:t>
            </a:r>
            <a:r>
              <a:rPr lang="en-US" altLang="zh-CN" sz="2200" b="1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s: 查看文件夹保护文件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cd: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 切换目录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wd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查看当前路径；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touch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new-item):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新建文件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mkdir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创建文件夹；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rm: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删除文件；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mv: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移动文件；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cp: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复制文件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; </a:t>
            </a:r>
          </a:p>
        </p:txBody>
      </p:sp>
      <p:pic>
        <p:nvPicPr>
          <p:cNvPr id="7" name="Picture 2" descr="Install Hyper Terminal on Ubuntu 22.04">
            <a:extLst>
              <a:ext uri="{FF2B5EF4-FFF2-40B4-BE49-F238E27FC236}">
                <a16:creationId xmlns:a16="http://schemas.microsoft.com/office/drawing/2014/main" id="{3DD36E7D-5F30-A7D7-486A-8D2AC06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4" y="3045377"/>
            <a:ext cx="5925507" cy="35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sz="40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7" y="2738764"/>
            <a:ext cx="466899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853798" y="2180998"/>
            <a:ext cx="4253310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104489</TotalTime>
  <Words>2291</Words>
  <Application>Microsoft Office PowerPoint</Application>
  <PresentationFormat>全屏显示(4:3)</PresentationFormat>
  <Paragraphs>261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黑体</vt:lpstr>
      <vt:lpstr>微软雅黑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一. 开源Linux操作系统简介</vt:lpstr>
      <vt:lpstr>一. 开源Linux操作系统简介</vt:lpstr>
      <vt:lpstr>一. 开源Linux操作系统简介</vt:lpstr>
      <vt:lpstr>PowerPoint 演示文稿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演示文稿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13087</cp:revision>
  <dcterms:created xsi:type="dcterms:W3CDTF">2004-07-09T11:40:27Z</dcterms:created>
  <dcterms:modified xsi:type="dcterms:W3CDTF">2024-09-26T02:23:41Z</dcterms:modified>
</cp:coreProperties>
</file>