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4"/>
  </p:notesMasterIdLst>
  <p:handoutMasterIdLst>
    <p:handoutMasterId r:id="rId25"/>
  </p:handoutMasterIdLst>
  <p:sldIdLst>
    <p:sldId id="2708" r:id="rId3"/>
    <p:sldId id="2770" r:id="rId4"/>
    <p:sldId id="2387" r:id="rId5"/>
    <p:sldId id="2447" r:id="rId6"/>
    <p:sldId id="2757" r:id="rId7"/>
    <p:sldId id="2766" r:id="rId8"/>
    <p:sldId id="2744" r:id="rId9"/>
    <p:sldId id="2772" r:id="rId10"/>
    <p:sldId id="2773" r:id="rId11"/>
    <p:sldId id="2771" r:id="rId12"/>
    <p:sldId id="2774" r:id="rId13"/>
    <p:sldId id="2747" r:id="rId14"/>
    <p:sldId id="2752" r:id="rId15"/>
    <p:sldId id="2775" r:id="rId16"/>
    <p:sldId id="2743" r:id="rId17"/>
    <p:sldId id="2777" r:id="rId18"/>
    <p:sldId id="2789" r:id="rId19"/>
    <p:sldId id="2788" r:id="rId20"/>
    <p:sldId id="2722" r:id="rId21"/>
    <p:sldId id="2776" r:id="rId22"/>
    <p:sldId id="2787" r:id="rId23"/>
  </p:sldIdLst>
  <p:sldSz cx="9144000" cy="6858000" type="screen4x3"/>
  <p:notesSz cx="7099300" cy="10234613"/>
  <p:custDataLst>
    <p:tags r:id="rId2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FD8EC-B3B0-744A-BAD0-DA61AA840DC4}" v="3" dt="2023-09-24T13:56:20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78" autoAdjust="0"/>
    <p:restoredTop sz="91596" autoAdjust="0"/>
  </p:normalViewPr>
  <p:slideViewPr>
    <p:cSldViewPr snapToGrid="0">
      <p:cViewPr varScale="1">
        <p:scale>
          <a:sx n="80" d="100"/>
          <a:sy n="80" d="100"/>
        </p:scale>
        <p:origin x="591" y="3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F39FD8EC-B3B0-744A-BAD0-DA61AA840DC4}"/>
    <pc:docChg chg="custSel addSld delSld modSld">
      <pc:chgData name="Xin Luo" userId="82312ee5779919a4" providerId="LiveId" clId="{F39FD8EC-B3B0-744A-BAD0-DA61AA840DC4}" dt="2023-09-24T13:56:24.236" v="64" actId="2696"/>
      <pc:docMkLst>
        <pc:docMk/>
      </pc:docMkLst>
      <pc:sldChg chg="modSp mod">
        <pc:chgData name="Xin Luo" userId="82312ee5779919a4" providerId="LiveId" clId="{F39FD8EC-B3B0-744A-BAD0-DA61AA840DC4}" dt="2023-09-24T13:53:44.986" v="62" actId="313"/>
        <pc:sldMkLst>
          <pc:docMk/>
          <pc:sldMk cId="782854285" sldId="2767"/>
        </pc:sldMkLst>
        <pc:spChg chg="mod">
          <ac:chgData name="Xin Luo" userId="82312ee5779919a4" providerId="LiveId" clId="{F39FD8EC-B3B0-744A-BAD0-DA61AA840DC4}" dt="2023-09-24T13:53:44.986" v="62" actId="313"/>
          <ac:spMkLst>
            <pc:docMk/>
            <pc:sldMk cId="782854285" sldId="2767"/>
            <ac:spMk id="5" creationId="{78502774-B04C-634F-1396-E5815996BC36}"/>
          </ac:spMkLst>
        </pc:spChg>
      </pc:sldChg>
      <pc:sldChg chg="add del">
        <pc:chgData name="Xin Luo" userId="82312ee5779919a4" providerId="LiveId" clId="{F39FD8EC-B3B0-744A-BAD0-DA61AA840DC4}" dt="2023-09-24T13:56:24.236" v="64" actId="2696"/>
        <pc:sldMkLst>
          <pc:docMk/>
          <pc:sldMk cId="1493379628" sldId="2771"/>
        </pc:sldMkLst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E7E91-B436-8E61-ABCA-7B79AEA2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45B86E-5A44-A708-3838-E78C099D4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D60BE2-7BCE-1B16-11B9-9054684CE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9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1584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1910E-0BB2-4419-6301-C61AADE4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20ABD8-19B3-C274-97CB-7E767BCE2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532B0A-F89C-30A8-AD16-6087727A1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421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DD362-B2FC-395F-84F0-49B5C6755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D90B9D-512E-5B14-4E3B-B2581A070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061176-7BED-C52A-86CA-D95165E23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48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A4494-0533-3977-6E73-41A5FC6E0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680A44-A839-9ABC-F76A-4E0047A8A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DDBAC5-AE82-95E4-932D-BC8C1C85D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616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11B6-3B94-E33A-52CF-0A660339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9B3E0C-61A6-56A0-2312-C69E6045C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506D22-F87E-613A-07C5-B90A2DA11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9127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0FDCC-4F03-1C89-00C0-5C3958C0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DD0648-7FEA-0487-4527-336ADEC10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D26FA3-D4DE-DD73-89FE-0305B401E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67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地图图形元素：呈贡区，五华区。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76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84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B4643-41A8-0630-DA05-DAE1DF9F4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D57438-EFBC-798F-20A6-A6B058FC0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1A5CFB-B417-69B5-5F7C-B970A321D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96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45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GIS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数据处理高级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库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95256" y="1749975"/>
            <a:ext cx="8431079" cy="3535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矢量数据读写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read_file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();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to_file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矢量重投影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to_crs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矢量裁剪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: .clip()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矢量合并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: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.overlay()</a:t>
            </a:r>
          </a:p>
          <a:p>
            <a:pPr marL="514350" indent="-514350" algn="just">
              <a:lnSpc>
                <a:spcPct val="15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矢量要素选取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: .loc();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iloc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1333479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7612-4D0F-D073-1349-5608C861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5BAD5A-F1E7-3289-B890-E0DDAB95DD16}"/>
              </a:ext>
            </a:extLst>
          </p:cNvPr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B1FBC-3370-75E6-27A3-68FE5056F748}"/>
              </a:ext>
            </a:extLst>
          </p:cNvPr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CAFA2-6047-3374-23C3-7D7FE8555D7F}"/>
              </a:ext>
            </a:extLst>
          </p:cNvPr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4582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/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/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/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/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、栅格数据可视化：直方图拉伸（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B659F1E7-7882-9A9B-DE32-9F62DED633D2}"/>
              </a:ext>
            </a:extLst>
          </p:cNvPr>
          <p:cNvSpPr/>
          <p:nvPr/>
        </p:nvSpPr>
        <p:spPr>
          <a:xfrm>
            <a:off x="6230946" y="2211759"/>
            <a:ext cx="2236327" cy="1494038"/>
          </a:xfrm>
          <a:custGeom>
            <a:avLst/>
            <a:gdLst>
              <a:gd name="connsiteX0" fmla="*/ 0 w 4660491"/>
              <a:gd name="connsiteY0" fmla="*/ 1576629 h 1576629"/>
              <a:gd name="connsiteX1" fmla="*/ 1191670 w 4660491"/>
              <a:gd name="connsiteY1" fmla="*/ 1494038 h 1576629"/>
              <a:gd name="connsiteX2" fmla="*/ 1864196 w 4660491"/>
              <a:gd name="connsiteY2" fmla="*/ 703524 h 1576629"/>
              <a:gd name="connsiteX3" fmla="*/ 2300749 w 4660491"/>
              <a:gd name="connsiteY3" fmla="*/ 36897 h 1576629"/>
              <a:gd name="connsiteX4" fmla="*/ 2861187 w 4660491"/>
              <a:gd name="connsiteY4" fmla="*/ 154884 h 1576629"/>
              <a:gd name="connsiteX5" fmla="*/ 3150256 w 4660491"/>
              <a:gd name="connsiteY5" fmla="*/ 733021 h 1576629"/>
              <a:gd name="connsiteX6" fmla="*/ 3362633 w 4660491"/>
              <a:gd name="connsiteY6" fmla="*/ 1216768 h 1576629"/>
              <a:gd name="connsiteX7" fmla="*/ 4395020 w 4660491"/>
              <a:gd name="connsiteY7" fmla="*/ 1458642 h 1576629"/>
              <a:gd name="connsiteX8" fmla="*/ 4566101 w 4660491"/>
              <a:gd name="connsiteY8" fmla="*/ 1440944 h 1576629"/>
              <a:gd name="connsiteX9" fmla="*/ 4660491 w 4660491"/>
              <a:gd name="connsiteY9" fmla="*/ 1464541 h 1576629"/>
              <a:gd name="connsiteX0" fmla="*/ 0 w 3468821"/>
              <a:gd name="connsiteY0" fmla="*/ 1494038 h 1494038"/>
              <a:gd name="connsiteX1" fmla="*/ 672526 w 3468821"/>
              <a:gd name="connsiteY1" fmla="*/ 703524 h 1494038"/>
              <a:gd name="connsiteX2" fmla="*/ 1109079 w 3468821"/>
              <a:gd name="connsiteY2" fmla="*/ 36897 h 1494038"/>
              <a:gd name="connsiteX3" fmla="*/ 1669517 w 3468821"/>
              <a:gd name="connsiteY3" fmla="*/ 154884 h 1494038"/>
              <a:gd name="connsiteX4" fmla="*/ 1958586 w 3468821"/>
              <a:gd name="connsiteY4" fmla="*/ 733021 h 1494038"/>
              <a:gd name="connsiteX5" fmla="*/ 2170963 w 3468821"/>
              <a:gd name="connsiteY5" fmla="*/ 1216768 h 1494038"/>
              <a:gd name="connsiteX6" fmla="*/ 3203350 w 3468821"/>
              <a:gd name="connsiteY6" fmla="*/ 1458642 h 1494038"/>
              <a:gd name="connsiteX7" fmla="*/ 3374431 w 3468821"/>
              <a:gd name="connsiteY7" fmla="*/ 1440944 h 1494038"/>
              <a:gd name="connsiteX8" fmla="*/ 3468821 w 3468821"/>
              <a:gd name="connsiteY8" fmla="*/ 1464541 h 1494038"/>
              <a:gd name="connsiteX0" fmla="*/ 0 w 3374430"/>
              <a:gd name="connsiteY0" fmla="*/ 1494038 h 1494038"/>
              <a:gd name="connsiteX1" fmla="*/ 672526 w 3374430"/>
              <a:gd name="connsiteY1" fmla="*/ 703524 h 1494038"/>
              <a:gd name="connsiteX2" fmla="*/ 1109079 w 3374430"/>
              <a:gd name="connsiteY2" fmla="*/ 36897 h 1494038"/>
              <a:gd name="connsiteX3" fmla="*/ 1669517 w 3374430"/>
              <a:gd name="connsiteY3" fmla="*/ 154884 h 1494038"/>
              <a:gd name="connsiteX4" fmla="*/ 1958586 w 3374430"/>
              <a:gd name="connsiteY4" fmla="*/ 733021 h 1494038"/>
              <a:gd name="connsiteX5" fmla="*/ 2170963 w 3374430"/>
              <a:gd name="connsiteY5" fmla="*/ 1216768 h 1494038"/>
              <a:gd name="connsiteX6" fmla="*/ 3203350 w 3374430"/>
              <a:gd name="connsiteY6" fmla="*/ 1458642 h 1494038"/>
              <a:gd name="connsiteX7" fmla="*/ 3374431 w 3374430"/>
              <a:gd name="connsiteY7" fmla="*/ 1440944 h 1494038"/>
              <a:gd name="connsiteX0" fmla="*/ 0 w 3203350"/>
              <a:gd name="connsiteY0" fmla="*/ 1494038 h 1494038"/>
              <a:gd name="connsiteX1" fmla="*/ 672526 w 3203350"/>
              <a:gd name="connsiteY1" fmla="*/ 703524 h 1494038"/>
              <a:gd name="connsiteX2" fmla="*/ 1109079 w 3203350"/>
              <a:gd name="connsiteY2" fmla="*/ 36897 h 1494038"/>
              <a:gd name="connsiteX3" fmla="*/ 1669517 w 3203350"/>
              <a:gd name="connsiteY3" fmla="*/ 154884 h 1494038"/>
              <a:gd name="connsiteX4" fmla="*/ 1958586 w 3203350"/>
              <a:gd name="connsiteY4" fmla="*/ 733021 h 1494038"/>
              <a:gd name="connsiteX5" fmla="*/ 2170963 w 3203350"/>
              <a:gd name="connsiteY5" fmla="*/ 1216768 h 1494038"/>
              <a:gd name="connsiteX6" fmla="*/ 3203350 w 3203350"/>
              <a:gd name="connsiteY6" fmla="*/ 1458642 h 1494038"/>
              <a:gd name="connsiteX0" fmla="*/ 0 w 2443711"/>
              <a:gd name="connsiteY0" fmla="*/ 1494038 h 1494038"/>
              <a:gd name="connsiteX1" fmla="*/ 672526 w 2443711"/>
              <a:gd name="connsiteY1" fmla="*/ 703524 h 1494038"/>
              <a:gd name="connsiteX2" fmla="*/ 1109079 w 2443711"/>
              <a:gd name="connsiteY2" fmla="*/ 36897 h 1494038"/>
              <a:gd name="connsiteX3" fmla="*/ 1669517 w 2443711"/>
              <a:gd name="connsiteY3" fmla="*/ 154884 h 1494038"/>
              <a:gd name="connsiteX4" fmla="*/ 1958586 w 2443711"/>
              <a:gd name="connsiteY4" fmla="*/ 733021 h 1494038"/>
              <a:gd name="connsiteX5" fmla="*/ 2170963 w 2443711"/>
              <a:gd name="connsiteY5" fmla="*/ 1216768 h 1494038"/>
              <a:gd name="connsiteX6" fmla="*/ 2443711 w 2443711"/>
              <a:gd name="connsiteY6" fmla="*/ 1317058 h 1494038"/>
              <a:gd name="connsiteX0" fmla="*/ 0 w 2594270"/>
              <a:gd name="connsiteY0" fmla="*/ 1494038 h 1494038"/>
              <a:gd name="connsiteX1" fmla="*/ 672526 w 2594270"/>
              <a:gd name="connsiteY1" fmla="*/ 703524 h 1494038"/>
              <a:gd name="connsiteX2" fmla="*/ 1109079 w 2594270"/>
              <a:gd name="connsiteY2" fmla="*/ 36897 h 1494038"/>
              <a:gd name="connsiteX3" fmla="*/ 1669517 w 2594270"/>
              <a:gd name="connsiteY3" fmla="*/ 154884 h 1494038"/>
              <a:gd name="connsiteX4" fmla="*/ 1958586 w 2594270"/>
              <a:gd name="connsiteY4" fmla="*/ 733021 h 1494038"/>
              <a:gd name="connsiteX5" fmla="*/ 2170963 w 2594270"/>
              <a:gd name="connsiteY5" fmla="*/ 1216768 h 1494038"/>
              <a:gd name="connsiteX6" fmla="*/ 2594270 w 2594270"/>
              <a:gd name="connsiteY6" fmla="*/ 1417348 h 149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4270" h="1494038">
                <a:moveTo>
                  <a:pt x="0" y="1494038"/>
                </a:moveTo>
                <a:cubicBezTo>
                  <a:pt x="310699" y="1348521"/>
                  <a:pt x="487680" y="946381"/>
                  <a:pt x="672526" y="703524"/>
                </a:cubicBezTo>
                <a:cubicBezTo>
                  <a:pt x="857373" y="460667"/>
                  <a:pt x="942914" y="128337"/>
                  <a:pt x="1109079" y="36897"/>
                </a:cubicBezTo>
                <a:cubicBezTo>
                  <a:pt x="1275244" y="-54543"/>
                  <a:pt x="1527933" y="38863"/>
                  <a:pt x="1669517" y="154884"/>
                </a:cubicBezTo>
                <a:cubicBezTo>
                  <a:pt x="1811101" y="270905"/>
                  <a:pt x="1875012" y="556040"/>
                  <a:pt x="1958586" y="733021"/>
                </a:cubicBezTo>
                <a:cubicBezTo>
                  <a:pt x="2042160" y="910002"/>
                  <a:pt x="2065016" y="1102714"/>
                  <a:pt x="2170963" y="1216768"/>
                </a:cubicBezTo>
                <a:cubicBezTo>
                  <a:pt x="2276910" y="1330823"/>
                  <a:pt x="2393692" y="1379985"/>
                  <a:pt x="2594270" y="1417348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E2BE8DE-406F-DDD7-0C8A-0EAED4BCD18C}"/>
              </a:ext>
            </a:extLst>
          </p:cNvPr>
          <p:cNvGrpSpPr/>
          <p:nvPr/>
        </p:nvGrpSpPr>
        <p:grpSpPr>
          <a:xfrm>
            <a:off x="642127" y="1765052"/>
            <a:ext cx="4556596" cy="2415883"/>
            <a:chOff x="2025282" y="1555362"/>
            <a:chExt cx="4556596" cy="2415883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A9B2421-B277-BAE9-DA3F-B991F95F2B07}"/>
                </a:ext>
              </a:extLst>
            </p:cNvPr>
            <p:cNvSpPr/>
            <p:nvPr/>
          </p:nvSpPr>
          <p:spPr>
            <a:xfrm>
              <a:off x="2259453" y="1878992"/>
              <a:ext cx="4017460" cy="1576629"/>
            </a:xfrm>
            <a:custGeom>
              <a:avLst/>
              <a:gdLst>
                <a:gd name="connsiteX0" fmla="*/ 0 w 4660491"/>
                <a:gd name="connsiteY0" fmla="*/ 1576629 h 1576629"/>
                <a:gd name="connsiteX1" fmla="*/ 1191670 w 4660491"/>
                <a:gd name="connsiteY1" fmla="*/ 1494038 h 1576629"/>
                <a:gd name="connsiteX2" fmla="*/ 1864196 w 4660491"/>
                <a:gd name="connsiteY2" fmla="*/ 703524 h 1576629"/>
                <a:gd name="connsiteX3" fmla="*/ 2300749 w 4660491"/>
                <a:gd name="connsiteY3" fmla="*/ 36897 h 1576629"/>
                <a:gd name="connsiteX4" fmla="*/ 2861187 w 4660491"/>
                <a:gd name="connsiteY4" fmla="*/ 154884 h 1576629"/>
                <a:gd name="connsiteX5" fmla="*/ 3150256 w 4660491"/>
                <a:gd name="connsiteY5" fmla="*/ 733021 h 1576629"/>
                <a:gd name="connsiteX6" fmla="*/ 3362633 w 4660491"/>
                <a:gd name="connsiteY6" fmla="*/ 1216768 h 1576629"/>
                <a:gd name="connsiteX7" fmla="*/ 4395020 w 4660491"/>
                <a:gd name="connsiteY7" fmla="*/ 1458642 h 1576629"/>
                <a:gd name="connsiteX8" fmla="*/ 4566101 w 4660491"/>
                <a:gd name="connsiteY8" fmla="*/ 1440944 h 1576629"/>
                <a:gd name="connsiteX9" fmla="*/ 4660491 w 4660491"/>
                <a:gd name="connsiteY9" fmla="*/ 1464541 h 15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60491" h="1576629">
                  <a:moveTo>
                    <a:pt x="0" y="1576629"/>
                  </a:moveTo>
                  <a:lnTo>
                    <a:pt x="1191670" y="1494038"/>
                  </a:lnTo>
                  <a:cubicBezTo>
                    <a:pt x="1502369" y="1348521"/>
                    <a:pt x="1679350" y="946381"/>
                    <a:pt x="1864196" y="703524"/>
                  </a:cubicBezTo>
                  <a:cubicBezTo>
                    <a:pt x="2049043" y="460667"/>
                    <a:pt x="2134584" y="128337"/>
                    <a:pt x="2300749" y="36897"/>
                  </a:cubicBezTo>
                  <a:cubicBezTo>
                    <a:pt x="2466914" y="-54543"/>
                    <a:pt x="2719603" y="38863"/>
                    <a:pt x="2861187" y="154884"/>
                  </a:cubicBezTo>
                  <a:cubicBezTo>
                    <a:pt x="3002771" y="270905"/>
                    <a:pt x="3066682" y="556040"/>
                    <a:pt x="3150256" y="733021"/>
                  </a:cubicBezTo>
                  <a:cubicBezTo>
                    <a:pt x="3233830" y="910002"/>
                    <a:pt x="3155172" y="1095831"/>
                    <a:pt x="3362633" y="1216768"/>
                  </a:cubicBezTo>
                  <a:cubicBezTo>
                    <a:pt x="3570094" y="1337705"/>
                    <a:pt x="4194442" y="1421279"/>
                    <a:pt x="4395020" y="1458642"/>
                  </a:cubicBezTo>
                  <a:cubicBezTo>
                    <a:pt x="4595598" y="1496005"/>
                    <a:pt x="4521856" y="1439961"/>
                    <a:pt x="4566101" y="1440944"/>
                  </a:cubicBezTo>
                  <a:cubicBezTo>
                    <a:pt x="4610346" y="1441927"/>
                    <a:pt x="4635418" y="1453234"/>
                    <a:pt x="4660491" y="1464541"/>
                  </a:cubicBezTo>
                </a:path>
              </a:pathLst>
            </a:cu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F6FBF85-4221-ABB6-EC56-0056FC3B93D3}"/>
                </a:ext>
              </a:extLst>
            </p:cNvPr>
            <p:cNvGrpSpPr/>
            <p:nvPr/>
          </p:nvGrpSpPr>
          <p:grpSpPr>
            <a:xfrm>
              <a:off x="2025282" y="1555362"/>
              <a:ext cx="4556596" cy="2407869"/>
              <a:chOff x="2001684" y="1928422"/>
              <a:chExt cx="4556596" cy="2407869"/>
            </a:xfrm>
          </p:grpSpPr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F90233C5-D0BE-46C2-6B74-2E072C08AB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0963" y="3917171"/>
                <a:ext cx="4218038" cy="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4E2C9712-1E8E-8936-1D18-7BAFFA5420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170963" y="1928422"/>
                <a:ext cx="0" cy="1988749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144D97A-BF18-CEB0-6025-70F10A84B889}"/>
                  </a:ext>
                </a:extLst>
              </p:cNvPr>
              <p:cNvSpPr txBox="1"/>
              <p:nvPr/>
            </p:nvSpPr>
            <p:spPr>
              <a:xfrm>
                <a:off x="2001684" y="3874626"/>
                <a:ext cx="33855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/>
                    </a:solidFill>
                  </a:rPr>
                  <a:t>0</a:t>
                </a:r>
                <a:endParaRPr lang="zh-CN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D1E3D17-4004-46EC-2E8C-F82DCEBDD8DF}"/>
                  </a:ext>
                </a:extLst>
              </p:cNvPr>
              <p:cNvSpPr txBox="1"/>
              <p:nvPr/>
            </p:nvSpPr>
            <p:spPr>
              <a:xfrm>
                <a:off x="6219725" y="3874626"/>
                <a:ext cx="33855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/>
                    </a:solidFill>
                  </a:rPr>
                  <a:t>1</a:t>
                </a:r>
                <a:endParaRPr lang="zh-CN" altLang="en-US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46C36F8-D877-7EF4-EC7A-1E31CC200C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21336" y="1769806"/>
              <a:ext cx="0" cy="178041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D938C00-00EA-CCC4-B1F4-25AEA7766D1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7719" y="1763700"/>
              <a:ext cx="0" cy="1780411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6F81C1B-D818-5515-146D-9FD2814DBCF7}"/>
                </a:ext>
              </a:extLst>
            </p:cNvPr>
            <p:cNvSpPr txBox="1"/>
            <p:nvPr/>
          </p:nvSpPr>
          <p:spPr>
            <a:xfrm>
              <a:off x="3036642" y="3509580"/>
              <a:ext cx="569388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0.3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E5CB0E2-334F-FAD9-5764-2BC96DAB765B}"/>
                </a:ext>
              </a:extLst>
            </p:cNvPr>
            <p:cNvSpPr txBox="1"/>
            <p:nvPr/>
          </p:nvSpPr>
          <p:spPr>
            <a:xfrm>
              <a:off x="5183025" y="3501740"/>
              <a:ext cx="569388" cy="4616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0.7</a:t>
              </a:r>
              <a:endParaRPr lang="zh-CN" alt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96916CD-FDDD-575C-9D0A-125D60739163}"/>
              </a:ext>
            </a:extLst>
          </p:cNvPr>
          <p:cNvGrpSpPr/>
          <p:nvPr/>
        </p:nvGrpSpPr>
        <p:grpSpPr>
          <a:xfrm>
            <a:off x="2293702" y="4408254"/>
            <a:ext cx="4556596" cy="2407869"/>
            <a:chOff x="2025282" y="4074749"/>
            <a:chExt cx="4556596" cy="2407869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7395E8A-8F3F-8895-85A6-8EDD29DDB5EC}"/>
                </a:ext>
              </a:extLst>
            </p:cNvPr>
            <p:cNvGrpSpPr/>
            <p:nvPr/>
          </p:nvGrpSpPr>
          <p:grpSpPr>
            <a:xfrm>
              <a:off x="2025282" y="4074749"/>
              <a:ext cx="4556596" cy="2407869"/>
              <a:chOff x="2001684" y="1928422"/>
              <a:chExt cx="4556596" cy="2407869"/>
            </a:xfrm>
          </p:grpSpPr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4829E36D-BDB9-2C71-EE18-86AE8582259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0963" y="3917171"/>
                <a:ext cx="4218038" cy="0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C3ADD102-61AF-6934-8F8D-03AE19A5F8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170963" y="1928422"/>
                <a:ext cx="0" cy="1988749"/>
              </a:xfrm>
              <a:prstGeom prst="straightConnector1">
                <a:avLst/>
              </a:prstGeom>
              <a:ln w="28575">
                <a:headEnd type="none" w="med" len="med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30C4F07-5FD2-D16C-62FD-C8990EC2EFD4}"/>
                  </a:ext>
                </a:extLst>
              </p:cNvPr>
              <p:cNvSpPr txBox="1"/>
              <p:nvPr/>
            </p:nvSpPr>
            <p:spPr>
              <a:xfrm>
                <a:off x="2001684" y="3874626"/>
                <a:ext cx="33855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/>
                    </a:solidFill>
                  </a:rPr>
                  <a:t>0</a:t>
                </a:r>
                <a:endParaRPr lang="zh-CN" altLang="en-US" b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608B8EF-9FF9-6FD9-8214-E7900A216C07}"/>
                  </a:ext>
                </a:extLst>
              </p:cNvPr>
              <p:cNvSpPr txBox="1"/>
              <p:nvPr/>
            </p:nvSpPr>
            <p:spPr>
              <a:xfrm>
                <a:off x="6219725" y="3874626"/>
                <a:ext cx="33855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2"/>
                    </a:solidFill>
                  </a:rPr>
                  <a:t>1</a:t>
                </a:r>
                <a:endParaRPr lang="zh-CN" altLang="en-US" b="1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1DA64A96-FCD5-5F60-5CBF-FE7B12AE4B2D}"/>
                </a:ext>
              </a:extLst>
            </p:cNvPr>
            <p:cNvSpPr/>
            <p:nvPr/>
          </p:nvSpPr>
          <p:spPr>
            <a:xfrm>
              <a:off x="2363837" y="4430919"/>
              <a:ext cx="4007466" cy="1494038"/>
            </a:xfrm>
            <a:custGeom>
              <a:avLst/>
              <a:gdLst>
                <a:gd name="connsiteX0" fmla="*/ 0 w 4660491"/>
                <a:gd name="connsiteY0" fmla="*/ 1576629 h 1576629"/>
                <a:gd name="connsiteX1" fmla="*/ 1191670 w 4660491"/>
                <a:gd name="connsiteY1" fmla="*/ 1494038 h 1576629"/>
                <a:gd name="connsiteX2" fmla="*/ 1864196 w 4660491"/>
                <a:gd name="connsiteY2" fmla="*/ 703524 h 1576629"/>
                <a:gd name="connsiteX3" fmla="*/ 2300749 w 4660491"/>
                <a:gd name="connsiteY3" fmla="*/ 36897 h 1576629"/>
                <a:gd name="connsiteX4" fmla="*/ 2861187 w 4660491"/>
                <a:gd name="connsiteY4" fmla="*/ 154884 h 1576629"/>
                <a:gd name="connsiteX5" fmla="*/ 3150256 w 4660491"/>
                <a:gd name="connsiteY5" fmla="*/ 733021 h 1576629"/>
                <a:gd name="connsiteX6" fmla="*/ 3362633 w 4660491"/>
                <a:gd name="connsiteY6" fmla="*/ 1216768 h 1576629"/>
                <a:gd name="connsiteX7" fmla="*/ 4395020 w 4660491"/>
                <a:gd name="connsiteY7" fmla="*/ 1458642 h 1576629"/>
                <a:gd name="connsiteX8" fmla="*/ 4566101 w 4660491"/>
                <a:gd name="connsiteY8" fmla="*/ 1440944 h 1576629"/>
                <a:gd name="connsiteX9" fmla="*/ 4660491 w 4660491"/>
                <a:gd name="connsiteY9" fmla="*/ 1464541 h 1576629"/>
                <a:gd name="connsiteX0" fmla="*/ 0 w 3468821"/>
                <a:gd name="connsiteY0" fmla="*/ 1494038 h 1494038"/>
                <a:gd name="connsiteX1" fmla="*/ 672526 w 3468821"/>
                <a:gd name="connsiteY1" fmla="*/ 703524 h 1494038"/>
                <a:gd name="connsiteX2" fmla="*/ 1109079 w 3468821"/>
                <a:gd name="connsiteY2" fmla="*/ 36897 h 1494038"/>
                <a:gd name="connsiteX3" fmla="*/ 1669517 w 3468821"/>
                <a:gd name="connsiteY3" fmla="*/ 154884 h 1494038"/>
                <a:gd name="connsiteX4" fmla="*/ 1958586 w 3468821"/>
                <a:gd name="connsiteY4" fmla="*/ 733021 h 1494038"/>
                <a:gd name="connsiteX5" fmla="*/ 2170963 w 3468821"/>
                <a:gd name="connsiteY5" fmla="*/ 1216768 h 1494038"/>
                <a:gd name="connsiteX6" fmla="*/ 3203350 w 3468821"/>
                <a:gd name="connsiteY6" fmla="*/ 1458642 h 1494038"/>
                <a:gd name="connsiteX7" fmla="*/ 3374431 w 3468821"/>
                <a:gd name="connsiteY7" fmla="*/ 1440944 h 1494038"/>
                <a:gd name="connsiteX8" fmla="*/ 3468821 w 3468821"/>
                <a:gd name="connsiteY8" fmla="*/ 1464541 h 1494038"/>
                <a:gd name="connsiteX0" fmla="*/ 0 w 3374430"/>
                <a:gd name="connsiteY0" fmla="*/ 1494038 h 1494038"/>
                <a:gd name="connsiteX1" fmla="*/ 672526 w 3374430"/>
                <a:gd name="connsiteY1" fmla="*/ 703524 h 1494038"/>
                <a:gd name="connsiteX2" fmla="*/ 1109079 w 3374430"/>
                <a:gd name="connsiteY2" fmla="*/ 36897 h 1494038"/>
                <a:gd name="connsiteX3" fmla="*/ 1669517 w 3374430"/>
                <a:gd name="connsiteY3" fmla="*/ 154884 h 1494038"/>
                <a:gd name="connsiteX4" fmla="*/ 1958586 w 3374430"/>
                <a:gd name="connsiteY4" fmla="*/ 733021 h 1494038"/>
                <a:gd name="connsiteX5" fmla="*/ 2170963 w 3374430"/>
                <a:gd name="connsiteY5" fmla="*/ 1216768 h 1494038"/>
                <a:gd name="connsiteX6" fmla="*/ 3203350 w 3374430"/>
                <a:gd name="connsiteY6" fmla="*/ 1458642 h 1494038"/>
                <a:gd name="connsiteX7" fmla="*/ 3374431 w 3374430"/>
                <a:gd name="connsiteY7" fmla="*/ 1440944 h 1494038"/>
                <a:gd name="connsiteX0" fmla="*/ 0 w 3203350"/>
                <a:gd name="connsiteY0" fmla="*/ 1494038 h 1494038"/>
                <a:gd name="connsiteX1" fmla="*/ 672526 w 3203350"/>
                <a:gd name="connsiteY1" fmla="*/ 703524 h 1494038"/>
                <a:gd name="connsiteX2" fmla="*/ 1109079 w 3203350"/>
                <a:gd name="connsiteY2" fmla="*/ 36897 h 1494038"/>
                <a:gd name="connsiteX3" fmla="*/ 1669517 w 3203350"/>
                <a:gd name="connsiteY3" fmla="*/ 154884 h 1494038"/>
                <a:gd name="connsiteX4" fmla="*/ 1958586 w 3203350"/>
                <a:gd name="connsiteY4" fmla="*/ 733021 h 1494038"/>
                <a:gd name="connsiteX5" fmla="*/ 2170963 w 3203350"/>
                <a:gd name="connsiteY5" fmla="*/ 1216768 h 1494038"/>
                <a:gd name="connsiteX6" fmla="*/ 3203350 w 3203350"/>
                <a:gd name="connsiteY6" fmla="*/ 1458642 h 1494038"/>
                <a:gd name="connsiteX0" fmla="*/ 0 w 2443711"/>
                <a:gd name="connsiteY0" fmla="*/ 1494038 h 1494038"/>
                <a:gd name="connsiteX1" fmla="*/ 672526 w 2443711"/>
                <a:gd name="connsiteY1" fmla="*/ 703524 h 1494038"/>
                <a:gd name="connsiteX2" fmla="*/ 1109079 w 2443711"/>
                <a:gd name="connsiteY2" fmla="*/ 36897 h 1494038"/>
                <a:gd name="connsiteX3" fmla="*/ 1669517 w 2443711"/>
                <a:gd name="connsiteY3" fmla="*/ 154884 h 1494038"/>
                <a:gd name="connsiteX4" fmla="*/ 1958586 w 2443711"/>
                <a:gd name="connsiteY4" fmla="*/ 733021 h 1494038"/>
                <a:gd name="connsiteX5" fmla="*/ 2170963 w 2443711"/>
                <a:gd name="connsiteY5" fmla="*/ 1216768 h 1494038"/>
                <a:gd name="connsiteX6" fmla="*/ 2443711 w 2443711"/>
                <a:gd name="connsiteY6" fmla="*/ 1317058 h 1494038"/>
                <a:gd name="connsiteX0" fmla="*/ 0 w 2594270"/>
                <a:gd name="connsiteY0" fmla="*/ 1494038 h 1494038"/>
                <a:gd name="connsiteX1" fmla="*/ 672526 w 2594270"/>
                <a:gd name="connsiteY1" fmla="*/ 703524 h 1494038"/>
                <a:gd name="connsiteX2" fmla="*/ 1109079 w 2594270"/>
                <a:gd name="connsiteY2" fmla="*/ 36897 h 1494038"/>
                <a:gd name="connsiteX3" fmla="*/ 1669517 w 2594270"/>
                <a:gd name="connsiteY3" fmla="*/ 154884 h 1494038"/>
                <a:gd name="connsiteX4" fmla="*/ 1958586 w 2594270"/>
                <a:gd name="connsiteY4" fmla="*/ 733021 h 1494038"/>
                <a:gd name="connsiteX5" fmla="*/ 2170963 w 2594270"/>
                <a:gd name="connsiteY5" fmla="*/ 1216768 h 1494038"/>
                <a:gd name="connsiteX6" fmla="*/ 2594270 w 2594270"/>
                <a:gd name="connsiteY6" fmla="*/ 1417348 h 149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270" h="1494038">
                  <a:moveTo>
                    <a:pt x="0" y="1494038"/>
                  </a:moveTo>
                  <a:cubicBezTo>
                    <a:pt x="310699" y="1348521"/>
                    <a:pt x="487680" y="946381"/>
                    <a:pt x="672526" y="703524"/>
                  </a:cubicBezTo>
                  <a:cubicBezTo>
                    <a:pt x="857373" y="460667"/>
                    <a:pt x="942914" y="128337"/>
                    <a:pt x="1109079" y="36897"/>
                  </a:cubicBezTo>
                  <a:cubicBezTo>
                    <a:pt x="1275244" y="-54543"/>
                    <a:pt x="1527933" y="38863"/>
                    <a:pt x="1669517" y="154884"/>
                  </a:cubicBezTo>
                  <a:cubicBezTo>
                    <a:pt x="1811101" y="270905"/>
                    <a:pt x="1875012" y="556040"/>
                    <a:pt x="1958586" y="733021"/>
                  </a:cubicBezTo>
                  <a:cubicBezTo>
                    <a:pt x="2042160" y="910002"/>
                    <a:pt x="2065016" y="1102714"/>
                    <a:pt x="2170963" y="1216768"/>
                  </a:cubicBezTo>
                  <a:cubicBezTo>
                    <a:pt x="2276910" y="1330823"/>
                    <a:pt x="2393692" y="1379985"/>
                    <a:pt x="2594270" y="1417348"/>
                  </a:cubicBezTo>
                </a:path>
              </a:pathLst>
            </a:custGeom>
            <a:ln w="285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BD492F7-4065-B001-46C7-275E922A992F}"/>
              </a:ext>
            </a:extLst>
          </p:cNvPr>
          <p:cNvSpPr/>
          <p:nvPr/>
        </p:nvSpPr>
        <p:spPr>
          <a:xfrm>
            <a:off x="5073443" y="2648204"/>
            <a:ext cx="893505" cy="38909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A6CD7AF-7EC7-4A34-6FB5-70243806B878}"/>
              </a:ext>
            </a:extLst>
          </p:cNvPr>
          <p:cNvSpPr/>
          <p:nvPr/>
        </p:nvSpPr>
        <p:spPr>
          <a:xfrm rot="7853706">
            <a:off x="5396470" y="4064565"/>
            <a:ext cx="830876" cy="389099"/>
          </a:xfrm>
          <a:prstGeom prst="rightArrow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95624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331A5-C40F-1F2E-369D-2D7B8429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9AECFA6-39E3-5FCE-EFC6-63A74B7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E4C4E-85C7-45C9-86FA-03C8FED3D224}"/>
              </a:ext>
            </a:extLst>
          </p:cNvPr>
          <p:cNvSpPr txBox="1"/>
          <p:nvPr/>
        </p:nvSpPr>
        <p:spPr>
          <a:xfrm>
            <a:off x="146584" y="905743"/>
            <a:ext cx="8508670" cy="395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bg2"/>
                </a:solidFill>
                <a:latin typeface="+mj-ea"/>
                <a:ea typeface="+mj-ea"/>
              </a:rPr>
              <a:t>3. </a:t>
            </a:r>
            <a:r>
              <a:rPr lang="zh-CN" altLang="en-US" sz="2800" b="1" dirty="0">
                <a:solidFill>
                  <a:schemeClr val="bg2"/>
                </a:solidFill>
                <a:latin typeface="+mj-ea"/>
                <a:ea typeface="+mj-ea"/>
              </a:rPr>
              <a:t>栅格数据读写及处理：</a:t>
            </a:r>
            <a:r>
              <a:rPr lang="en-US" altLang="zh-CN" sz="2800" b="1" dirty="0" err="1">
                <a:solidFill>
                  <a:schemeClr val="bg2"/>
                </a:solidFill>
                <a:latin typeface="+mj-ea"/>
                <a:ea typeface="+mj-ea"/>
              </a:rPr>
              <a:t>r</a:t>
            </a:r>
            <a:r>
              <a:rPr lang="en-US" altLang="zh-CN" sz="2800" b="1" i="0" dirty="0" err="1">
                <a:solidFill>
                  <a:schemeClr val="bg2"/>
                </a:solidFill>
                <a:effectLst/>
                <a:latin typeface="+mj-ea"/>
                <a:ea typeface="+mj-ea"/>
              </a:rPr>
              <a:t>asterio</a:t>
            </a:r>
            <a:r>
              <a:rPr lang="zh-CN" altLang="en-US" sz="2800" b="1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开源库</a:t>
            </a:r>
            <a:endParaRPr lang="en-US" altLang="zh-CN" sz="2800" b="1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+mj-ea"/>
                <a:ea typeface="+mj-ea"/>
              </a:rPr>
              <a:t>r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j-ea"/>
                <a:ea typeface="+mj-ea"/>
              </a:rPr>
              <a:t>asterio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是基于</a:t>
            </a:r>
            <a:r>
              <a:rPr lang="en-US" altLang="zh-CN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GDAL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库二次封装的用于空间栅格数据处理的</a:t>
            </a:r>
            <a:r>
              <a:rPr lang="en-US" altLang="zh-CN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Python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库。 </a:t>
            </a:r>
            <a:endParaRPr lang="en-US" altLang="zh-CN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+mj-ea"/>
                <a:ea typeface="+mj-ea"/>
              </a:rPr>
              <a:t>r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j-ea"/>
                <a:ea typeface="+mj-ea"/>
              </a:rPr>
              <a:t>asterio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支持多种栅格数据格式，如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j-ea"/>
                <a:ea typeface="+mj-ea"/>
              </a:rPr>
              <a:t>GeoTIFF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、</a:t>
            </a:r>
            <a:r>
              <a:rPr lang="en-US" altLang="zh-CN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ENVI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和</a:t>
            </a:r>
            <a:r>
              <a:rPr lang="en-US" altLang="zh-CN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HDF5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，为处理和分析栅格数据提供了强大的工具。</a:t>
            </a:r>
            <a:endParaRPr lang="en-US" altLang="zh-CN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83B39F-CF8A-7919-A8D7-C03DDD0638A4}"/>
              </a:ext>
            </a:extLst>
          </p:cNvPr>
          <p:cNvSpPr txBox="1"/>
          <p:nvPr/>
        </p:nvSpPr>
        <p:spPr>
          <a:xfrm>
            <a:off x="0" y="6320399"/>
            <a:ext cx="9143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源代码网址：https://github.com/rasterio/rasterio</a:t>
            </a:r>
          </a:p>
        </p:txBody>
      </p:sp>
    </p:spTree>
    <p:extLst>
      <p:ext uri="{BB962C8B-B14F-4D97-AF65-F5344CB8AC3E}">
        <p14:creationId xmlns:p14="http://schemas.microsoft.com/office/powerpoint/2010/main" val="6291140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三、地理数据可视化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EA4B-66BB-0A6F-DB63-0CBD7F991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8EBA1A1-E003-5CAE-43E6-B8CA0BBBA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、地理数据可视化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60F67E-FAF1-709D-0C01-981857273B35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地理数据可视化：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63CC96-8923-8045-CF13-F8EEF63CD1FD}"/>
              </a:ext>
            </a:extLst>
          </p:cNvPr>
          <p:cNvSpPr txBox="1"/>
          <p:nvPr/>
        </p:nvSpPr>
        <p:spPr>
          <a:xfrm>
            <a:off x="317665" y="1514754"/>
            <a:ext cx="8211902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是英国气象局开发的用于地图绘制和地理数据可视化的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开源库。采用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BSD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开源协议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开源库利用了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PROJ.4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库的强大功能，并在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之上构建了编程接口，可用于便捷创建发布高质量地图。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431467-5AEE-13F8-667D-74532ED91F9F}"/>
              </a:ext>
            </a:extLst>
          </p:cNvPr>
          <p:cNvSpPr txBox="1"/>
          <p:nvPr/>
        </p:nvSpPr>
        <p:spPr>
          <a:xfrm>
            <a:off x="162653" y="6326300"/>
            <a:ext cx="8818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开源地址：https://github.com/SciTools/cartopy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E488D8-DDC7-1263-BD25-768C5F792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45" y="3862215"/>
            <a:ext cx="4389120" cy="228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981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8F3F9-74E2-4A9B-B43A-C64FBFD92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E78820E-B7DC-22CE-8AF7-3962649C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、地理数据可视化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16D72-13D7-7501-A579-D9A7B5866E04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地理数据可视化：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9B4EB-A54E-3C27-9DE1-041A07DA9347}"/>
              </a:ext>
            </a:extLst>
          </p:cNvPr>
          <p:cNvSpPr txBox="1"/>
          <p:nvPr/>
        </p:nvSpPr>
        <p:spPr>
          <a:xfrm>
            <a:off x="317665" y="1514754"/>
            <a:ext cx="8211902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主要特点：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支持多种地图投影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提供多种地理要素底图：如海岸线、河流、地形等。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支持多种样式设置：显示大小、颜色等，便于创建美观的可视化效果。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4C4FF-4E72-EF06-1442-657569F9E415}"/>
              </a:ext>
            </a:extLst>
          </p:cNvPr>
          <p:cNvSpPr txBox="1"/>
          <p:nvPr/>
        </p:nvSpPr>
        <p:spPr>
          <a:xfrm>
            <a:off x="162653" y="6326300"/>
            <a:ext cx="8818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开源地址：https://github.com/SciTools/cartopy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6AD5EE-C4EA-D03F-1F22-70FF67898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945" y="3862215"/>
            <a:ext cx="4389120" cy="228087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784EAA-71A7-06A5-E579-D3D386DF653A}"/>
              </a:ext>
            </a:extLst>
          </p:cNvPr>
          <p:cNvSpPr txBox="1"/>
          <p:nvPr/>
        </p:nvSpPr>
        <p:spPr>
          <a:xfrm>
            <a:off x="317665" y="4363061"/>
            <a:ext cx="462280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兼容其他开源库：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matplotlib, 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6374794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B7522-2871-DB22-D1DC-D554C8972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35BBC78-4649-1117-8211-48CE5AF4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、地理数据可视化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E18DAD-C07F-21FA-5410-162123B0A579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地理数据可视化：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3CB733-47A5-E739-7752-45594A61A680}"/>
              </a:ext>
            </a:extLst>
          </p:cNvPr>
          <p:cNvSpPr txBox="1"/>
          <p:nvPr/>
        </p:nvSpPr>
        <p:spPr>
          <a:xfrm>
            <a:off x="317665" y="1514754"/>
            <a:ext cx="86171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主要特点：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支持多种地图投影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提供多种地理要素底图：如海岸线、河流、地形等。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BD284B-A1D2-974C-D51B-E0CB77962ED9}"/>
              </a:ext>
            </a:extLst>
          </p:cNvPr>
          <p:cNvSpPr txBox="1"/>
          <p:nvPr/>
        </p:nvSpPr>
        <p:spPr>
          <a:xfrm>
            <a:off x="162653" y="6326300"/>
            <a:ext cx="8818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开源地址：https://github.com/SciTools/cartopy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D4F843-B14B-6340-BB97-46F404967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011" y="3990239"/>
            <a:ext cx="3339935" cy="17356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FBC72A-0D33-AEE6-740E-CC1B8F7EFC72}"/>
              </a:ext>
            </a:extLst>
          </p:cNvPr>
          <p:cNvSpPr txBox="1"/>
          <p:nvPr/>
        </p:nvSpPr>
        <p:spPr>
          <a:xfrm>
            <a:off x="317665" y="3084414"/>
            <a:ext cx="5557206" cy="2427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支持多种样式设置：显示大小、颜色等，便于创建美观的可视化效果。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兼容其他开源库：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matplotlib, 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929747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0CE9382-FF90-660C-4B38-FA12BA4BBE2F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第一次小组作业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08D776E-B03A-F881-D520-9B5D5DB002DA}"/>
              </a:ext>
            </a:extLst>
          </p:cNvPr>
          <p:cNvSpPr txBox="1"/>
          <p:nvPr/>
        </p:nvSpPr>
        <p:spPr>
          <a:xfrm>
            <a:off x="254000" y="1881845"/>
            <a:ext cx="86894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作业数据：开源矢量数据、栅格数据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）基于开源数据对组员家乡地理信息进行介绍及对比。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作业考查：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）课堂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讲解，时间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分钟以内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）讲解内容包含组员家乡的介绍及对比，以及涉及数据处理的技术细节。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000" b="1" u="sng" dirty="0">
                <a:solidFill>
                  <a:schemeClr val="bg2"/>
                </a:solidFill>
                <a:latin typeface="+mn-ea"/>
                <a:ea typeface="+mn-ea"/>
              </a:rPr>
              <a:t>随机抽取小组、随机抽取小组成员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进行讲解。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94C62-44F1-4101-F462-E181E0C3A6AC}"/>
              </a:ext>
            </a:extLst>
          </p:cNvPr>
          <p:cNvSpPr txBox="1"/>
          <p:nvPr/>
        </p:nvSpPr>
        <p:spPr>
          <a:xfrm>
            <a:off x="254000" y="1355931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题目：基于开源数据与软件的小组家乡地理信息介绍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5C55-7D66-0F94-449B-87E1D80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8CE539-A894-95F1-88A5-7745BA4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283556-29FF-A610-28AC-B833CF4B5291}"/>
              </a:ext>
            </a:extLst>
          </p:cNvPr>
          <p:cNvSpPr txBox="1"/>
          <p:nvPr/>
        </p:nvSpPr>
        <p:spPr>
          <a:xfrm>
            <a:off x="964574" y="2172776"/>
            <a:ext cx="767798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</a:rPr>
              <a:t>#</a:t>
            </a:r>
            <a:r>
              <a:rPr lang="zh-CN" altLang="en-US" sz="6600" b="1" dirty="0">
                <a:solidFill>
                  <a:srgbClr val="FF0000"/>
                </a:solidFill>
              </a:rPr>
              <a:t>腾讯会议：</a:t>
            </a:r>
            <a:endParaRPr lang="en-US" altLang="zh-CN" sz="6600" b="1">
              <a:solidFill>
                <a:srgbClr val="FF0000"/>
              </a:solidFill>
            </a:endParaRPr>
          </a:p>
          <a:p>
            <a:r>
              <a:rPr lang="en-US" altLang="zh-CN" sz="6600" b="1">
                <a:solidFill>
                  <a:srgbClr val="FF0000"/>
                </a:solidFill>
              </a:rPr>
              <a:t>174-511-877</a:t>
            </a:r>
            <a:endParaRPr lang="en-US" altLang="zh-CN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1855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BD48-0518-F250-7C24-874B2E6B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2D7207-4290-5AD1-8A9A-0B9D8242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9855A4F-2959-12FC-95F5-CB741B72614C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FF316666-FABC-3B4A-FF2C-777DE495BA25}"/>
              </a:ext>
            </a:extLst>
          </p:cNvPr>
          <p:cNvSpPr txBox="1"/>
          <p:nvPr/>
        </p:nvSpPr>
        <p:spPr>
          <a:xfrm>
            <a:off x="496047" y="1970330"/>
            <a:ext cx="82535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作业数据：开源矢量数据、栅格数据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19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1900" dirty="0">
                <a:solidFill>
                  <a:srgbClr val="333333"/>
                </a:solidFill>
                <a:latin typeface="+mn-ea"/>
                <a:ea typeface="+mn-ea"/>
              </a:rPr>
              <a:t>）采用</a:t>
            </a:r>
            <a:r>
              <a:rPr lang="en-US" altLang="zh-CN" sz="1900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19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en-US" altLang="zh-CN" sz="1900" dirty="0" err="1">
                <a:solidFill>
                  <a:srgbClr val="333333"/>
                </a:solidFill>
                <a:latin typeface="+mn-ea"/>
                <a:ea typeface="+mn-ea"/>
              </a:rPr>
              <a:t>rasterio</a:t>
            </a:r>
            <a:r>
              <a:rPr lang="zh-CN" altLang="en-US" sz="1900" dirty="0">
                <a:solidFill>
                  <a:srgbClr val="333333"/>
                </a:solidFill>
                <a:latin typeface="+mn-ea"/>
                <a:ea typeface="+mn-ea"/>
              </a:rPr>
              <a:t>开源库，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设计栅格数据重投影函数。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每行代码需进行注释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，且需对函数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所有功能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进行演示说明。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格式实验文档，作业文件不超过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）要求格式规范、内容准确、实验细节充分。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FF3D8-3100-D0CF-1A2E-B1B9DABE8DF2}"/>
              </a:ext>
            </a:extLst>
          </p:cNvPr>
          <p:cNvSpPr txBox="1"/>
          <p:nvPr/>
        </p:nvSpPr>
        <p:spPr>
          <a:xfrm>
            <a:off x="254000" y="1385426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题目：基于高级</a:t>
            </a:r>
            <a:r>
              <a:rPr lang="en-US" altLang="zh-CN" sz="2800" b="1" u="sng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库的栅格数据重投影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76067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题目：基于高级</a:t>
            </a:r>
            <a:r>
              <a:rPr lang="en-US" altLang="zh-CN" sz="2800" b="1" u="sng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库的栅格数据重投影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342163" y="2081179"/>
            <a:ext cx="8671208" cy="4513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200"/>
              </a:lnSpc>
            </a:pPr>
            <a:r>
              <a:rPr lang="zh-CN" altLang="en-US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函数模版：</a:t>
            </a:r>
            <a:endParaRPr lang="en-US" altLang="zh-CN" b="1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ts val="3200"/>
              </a:lnSpc>
            </a:pP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_reproj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data_rio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ref_data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=None,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crs</a:t>
            </a:r>
            <a:r>
              <a:rPr lang="en-US" altLang="zh-CN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_dst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=None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just">
              <a:lnSpc>
                <a:spcPts val="3200"/>
              </a:lnSpc>
            </a:pP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data_rio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为栅格数据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rasterio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类对象，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ref_data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为参考数据，可接受栅格和矢量数据，提供重投影坐标系，该参数为可选；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crs_dst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epsg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格式的坐标系，用于指定重投影坐标系，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crs_dst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参数为可选，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ref_data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CN" sz="200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crs_dst</a:t>
            </a:r>
            <a:r>
              <a:rPr lang="zh-CN" altLang="en-US" sz="20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需设置其一。</a:t>
            </a:r>
            <a:endParaRPr lang="zh-CN" altLang="en-US" sz="180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ts val="32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‘’‘images projection by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rasterio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'''</a:t>
            </a:r>
          </a:p>
          <a:p>
            <a:pPr algn="just">
              <a:lnSpc>
                <a:spcPts val="3200"/>
              </a:lnSpc>
            </a:pP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###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主体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data_rerpoj_rio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## 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返回重投影后的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rasterio</a:t>
            </a:r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栅格对象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地理数据可视化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矢量数据处理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7766" y="1545804"/>
            <a:ext cx="8388468" cy="2684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300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矢量</a:t>
            </a:r>
            <a:r>
              <a:rPr lang="zh-CN" altLang="en-US" sz="2300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数据：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矢量是具有一定大小和方向的量，数学上和物理上也叫向量。在地理信息领域中，矢量数据是代表地图图形的各</a:t>
            </a:r>
            <a:r>
              <a:rPr lang="zh-CN" alt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</a:rPr>
              <a:t>离散</a:t>
            </a:r>
            <a:r>
              <a:rPr lang="zh-CN" alt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点平面坐标（</a:t>
            </a:r>
            <a:r>
              <a:rPr lang="en-US" sz="2300" b="1" i="0" u="sng" dirty="0" err="1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x，y</a:t>
            </a:r>
            <a:r>
              <a:rPr 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300" b="1" i="0" u="sng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的有序集合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，主要用于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表示地图图形元素几何数据之间及其与属性数据之间的相互关系。矢量数据常用格式包括</a:t>
            </a:r>
            <a:r>
              <a:rPr lang="en-US" altLang="zh-CN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S</a:t>
            </a:r>
            <a:r>
              <a:rPr lang="en-US" altLang="zh-CN" sz="2300" dirty="0">
                <a:solidFill>
                  <a:srgbClr val="212529"/>
                </a:solidFill>
                <a:latin typeface="+mn-ea"/>
                <a:ea typeface="+mn-ea"/>
              </a:rPr>
              <a:t>hapefile, </a:t>
            </a:r>
            <a:r>
              <a:rPr lang="en-US" altLang="zh-CN" sz="2300" b="1" dirty="0" err="1">
                <a:solidFill>
                  <a:srgbClr val="212529"/>
                </a:solidFill>
                <a:latin typeface="+mn-ea"/>
                <a:ea typeface="+mn-ea"/>
              </a:rPr>
              <a:t>GeoPackage</a:t>
            </a:r>
            <a:r>
              <a:rPr lang="en-US" altLang="zh-CN" sz="2300" dirty="0">
                <a:solidFill>
                  <a:srgbClr val="212529"/>
                </a:solidFill>
                <a:latin typeface="+mn-ea"/>
                <a:ea typeface="+mn-ea"/>
              </a:rPr>
              <a:t>, KML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，以及</a:t>
            </a:r>
            <a:r>
              <a:rPr lang="en-US" altLang="zh-CN" sz="2300" dirty="0" err="1">
                <a:solidFill>
                  <a:srgbClr val="212529"/>
                </a:solidFill>
                <a:latin typeface="+mn-ea"/>
                <a:ea typeface="+mn-ea"/>
              </a:rPr>
              <a:t>GeoJSON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等。</a:t>
            </a:r>
            <a:endParaRPr lang="en-US" altLang="zh-CN" sz="2300" b="1" i="0" dirty="0">
              <a:solidFill>
                <a:srgbClr val="151515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A4C2415-490B-F3C5-D5E8-A263DD477CBB}"/>
              </a:ext>
            </a:extLst>
          </p:cNvPr>
          <p:cNvGrpSpPr/>
          <p:nvPr/>
        </p:nvGrpSpPr>
        <p:grpSpPr>
          <a:xfrm>
            <a:off x="351681" y="4383269"/>
            <a:ext cx="8414553" cy="2194777"/>
            <a:chOff x="-339069" y="4170555"/>
            <a:chExt cx="8414553" cy="2194777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F0BBAA1F-56C6-D7A7-0627-A15F8B192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39069" y="4170555"/>
              <a:ext cx="2602851" cy="2194777"/>
            </a:xfrm>
            <a:prstGeom prst="rect">
              <a:avLst/>
            </a:prstGeom>
          </p:spPr>
        </p:pic>
        <p:pic>
          <p:nvPicPr>
            <p:cNvPr id="19" name="Picture 18" descr="Shape&#10;&#10;Description automatically generated">
              <a:extLst>
                <a:ext uri="{FF2B5EF4-FFF2-40B4-BE49-F238E27FC236}">
                  <a16:creationId xmlns:a16="http://schemas.microsoft.com/office/drawing/2014/main" id="{7C2B1373-2928-39A6-4B44-DA379040F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8491" y="4170555"/>
              <a:ext cx="2602851" cy="2194777"/>
            </a:xfrm>
            <a:prstGeom prst="rect">
              <a:avLst/>
            </a:prstGeom>
          </p:spPr>
        </p:pic>
        <p:pic>
          <p:nvPicPr>
            <p:cNvPr id="21" name="Picture 20" descr="Shape, polygon&#10;&#10;Description automatically generated">
              <a:extLst>
                <a:ext uri="{FF2B5EF4-FFF2-40B4-BE49-F238E27FC236}">
                  <a16:creationId xmlns:a16="http://schemas.microsoft.com/office/drawing/2014/main" id="{23B871CC-01AE-14C3-A9C0-7C492968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2633" y="4170555"/>
              <a:ext cx="2602851" cy="2194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67146" y="1621974"/>
            <a:ext cx="8459189" cy="404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矢量数据三要素：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点，线，面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</a:p>
          <a:p>
            <a:pPr algn="l">
              <a:lnSpc>
                <a:spcPct val="200000"/>
              </a:lnSpc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矢量数据的主要内容：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几何对象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Geometry)+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属性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(</a:t>
            </a:r>
            <a:r>
              <a:rPr lang="en-US" b="1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attribute)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n-ea"/>
                <a:ea typeface="+mn-ea"/>
              </a:rPr>
              <a:t>。</a:t>
            </a:r>
            <a:endParaRPr lang="en-US" b="0" i="0" dirty="0">
              <a:solidFill>
                <a:srgbClr val="12121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矢量数据常用的存储格式：</a:t>
            </a:r>
            <a:r>
              <a:rPr lang="en-US" altLang="zh-CN" b="1" dirty="0">
                <a:solidFill>
                  <a:srgbClr val="121212"/>
                </a:solidFill>
                <a:latin typeface="+mn-ea"/>
                <a:ea typeface="+mn-ea"/>
              </a:rPr>
              <a:t>S</a:t>
            </a:r>
            <a:r>
              <a:rPr lang="en-US" b="1" dirty="0">
                <a:solidFill>
                  <a:srgbClr val="121212"/>
                </a:solidFill>
                <a:latin typeface="+mn-ea"/>
                <a:ea typeface="+mn-ea"/>
              </a:rPr>
              <a:t>hapefile</a:t>
            </a:r>
            <a:r>
              <a:rPr lang="zh-CN" altLang="en-US" b="1" dirty="0">
                <a:solidFill>
                  <a:srgbClr val="121212"/>
                </a:solidFill>
                <a:latin typeface="+mn-ea"/>
                <a:ea typeface="+mn-ea"/>
              </a:rPr>
              <a:t>格式，</a:t>
            </a:r>
            <a:r>
              <a:rPr lang="en-US" altLang="zh-CN" b="1" dirty="0" err="1">
                <a:solidFill>
                  <a:srgbClr val="121212"/>
                </a:solidFill>
                <a:latin typeface="+mn-ea"/>
                <a:ea typeface="+mn-ea"/>
              </a:rPr>
              <a:t>GeoPackage</a:t>
            </a:r>
            <a:r>
              <a:rPr lang="zh-CN" altLang="en-US" b="1" dirty="0">
                <a:solidFill>
                  <a:srgbClr val="121212"/>
                </a:solidFill>
                <a:latin typeface="+mn-ea"/>
                <a:ea typeface="+mn-ea"/>
              </a:rPr>
              <a:t>格式、</a:t>
            </a:r>
            <a:r>
              <a:rPr lang="en-US" altLang="zh-CN" b="1" dirty="0">
                <a:solidFill>
                  <a:srgbClr val="121212"/>
                </a:solidFill>
                <a:latin typeface="+mn-ea"/>
                <a:ea typeface="+mn-ea"/>
              </a:rPr>
              <a:t>KML</a:t>
            </a:r>
            <a:r>
              <a:rPr lang="zh-CN" altLang="en-US" b="1" dirty="0">
                <a:solidFill>
                  <a:srgbClr val="121212"/>
                </a:solidFill>
                <a:latin typeface="+mn-ea"/>
                <a:ea typeface="+mn-ea"/>
              </a:rPr>
              <a:t>格式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0972633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、几何处理 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pyproj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610717"/>
            <a:ext cx="8508669" cy="3535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创建几何要素（点、线、面等）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几何要素重投影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几何间相关关系（距离、包含）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几何缓冲区分析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几何运算（重叠区、区域相减、合并等）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6500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、几何处理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(shapely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pyproj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4" y="1561022"/>
            <a:ext cx="8508669" cy="408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Shapely: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是一个用于空间几何对象操作和处理的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开源库，支持点（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Point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）、线（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LineString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）、面（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Polygon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）等几何对象及相关空间操作。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Shapely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开源库采用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BSD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开源许可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，主要基于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GEOS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开源库（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C++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开发。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pyproj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: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pyproj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是一个用于地图投影和坐标转换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开源库，该库依赖与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PROJ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语言开发）开发，采用的</a:t>
            </a: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MIT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开源许可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542230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0D33A-C92F-73F2-E7DE-E089CBEC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73824E9-BB6C-F97D-CFEB-D432CE5C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一、矢量数据处理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DEC9C-D753-1B44-100D-0EAA2074865B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、矢量数据处理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56339-703C-6555-549C-D564853E57B9}"/>
              </a:ext>
            </a:extLst>
          </p:cNvPr>
          <p:cNvSpPr txBox="1"/>
          <p:nvPr/>
        </p:nvSpPr>
        <p:spPr>
          <a:xfrm>
            <a:off x="424873" y="1610717"/>
            <a:ext cx="8401462" cy="312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，顾名思义，扩展了科普数据科学库 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 通过添加对地理空间数据的支持。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采用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BSD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开源许可，主要依赖库包括（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GEOS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PROJ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A60041-E884-76AC-88F0-9E785141BAE2}"/>
              </a:ext>
            </a:extLst>
          </p:cNvPr>
          <p:cNvSpPr txBox="1"/>
          <p:nvPr/>
        </p:nvSpPr>
        <p:spPr>
          <a:xfrm>
            <a:off x="317664" y="6035356"/>
            <a:ext cx="8669792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官方网站：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https://geopandas.org/en/stable/index.html</a:t>
            </a:r>
            <a:endParaRPr lang="en-US" altLang="zh-CN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9B68E3-E9C0-6D3F-85D0-059F07FCB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741" y="4445805"/>
            <a:ext cx="4859560" cy="137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041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110833</TotalTime>
  <Words>1266</Words>
  <Application>Microsoft Office PowerPoint</Application>
  <PresentationFormat>全屏显示(4:3)</PresentationFormat>
  <Paragraphs>126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一、矢量数据处理 </vt:lpstr>
      <vt:lpstr>一、矢量数据处理</vt:lpstr>
      <vt:lpstr>一、矢量数据处理</vt:lpstr>
      <vt:lpstr>一、矢量数据处理</vt:lpstr>
      <vt:lpstr>一、矢量数据处理</vt:lpstr>
      <vt:lpstr>一、矢量数据处理</vt:lpstr>
      <vt:lpstr>PowerPoint 演示文稿</vt:lpstr>
      <vt:lpstr>二、栅格数据处理 </vt:lpstr>
      <vt:lpstr>二、栅格数据处理 </vt:lpstr>
      <vt:lpstr>二、栅格数据处理 </vt:lpstr>
      <vt:lpstr>PowerPoint 演示文稿</vt:lpstr>
      <vt:lpstr>三、地理数据可视化</vt:lpstr>
      <vt:lpstr>三、地理数据可视化</vt:lpstr>
      <vt:lpstr>三、地理数据可视化</vt:lpstr>
      <vt:lpstr>三、地理数据可视化</vt:lpstr>
      <vt:lpstr>三、地理数据可视化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13065</cp:revision>
  <dcterms:created xsi:type="dcterms:W3CDTF">2004-07-09T11:40:27Z</dcterms:created>
  <dcterms:modified xsi:type="dcterms:W3CDTF">2024-11-14T12:00:42Z</dcterms:modified>
</cp:coreProperties>
</file>