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9"/>
  </p:notesMasterIdLst>
  <p:handoutMasterIdLst>
    <p:handoutMasterId r:id="rId20"/>
  </p:handoutMasterIdLst>
  <p:sldIdLst>
    <p:sldId id="2708" r:id="rId3"/>
    <p:sldId id="2770" r:id="rId4"/>
    <p:sldId id="2387" r:id="rId5"/>
    <p:sldId id="2447" r:id="rId6"/>
    <p:sldId id="2757" r:id="rId7"/>
    <p:sldId id="2790" r:id="rId8"/>
    <p:sldId id="2774" r:id="rId9"/>
    <p:sldId id="2791" r:id="rId10"/>
    <p:sldId id="2792" r:id="rId11"/>
    <p:sldId id="2795" r:id="rId12"/>
    <p:sldId id="2743" r:id="rId13"/>
    <p:sldId id="2793" r:id="rId14"/>
    <p:sldId id="2794" r:id="rId15"/>
    <p:sldId id="2776" r:id="rId16"/>
    <p:sldId id="2722" r:id="rId17"/>
    <p:sldId id="2797" r:id="rId18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FF00DF"/>
    <a:srgbClr val="7A81FF"/>
    <a:srgbClr val="00B050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FD8EC-B3B0-744A-BAD0-DA61AA840DC4}" v="3" dt="2023-09-24T13:56:20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6" autoAdjust="0"/>
    <p:restoredTop sz="85938" autoAdjust="0"/>
  </p:normalViewPr>
  <p:slideViewPr>
    <p:cSldViewPr snapToGrid="0">
      <p:cViewPr varScale="1">
        <p:scale>
          <a:sx n="76" d="100"/>
          <a:sy n="76" d="100"/>
        </p:scale>
        <p:origin x="816" y="-9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F39FD8EC-B3B0-744A-BAD0-DA61AA840DC4}"/>
    <pc:docChg chg="custSel addSld delSld modSld">
      <pc:chgData name="Xin Luo" userId="82312ee5779919a4" providerId="LiveId" clId="{F39FD8EC-B3B0-744A-BAD0-DA61AA840DC4}" dt="2023-09-24T13:56:24.236" v="64" actId="2696"/>
      <pc:docMkLst>
        <pc:docMk/>
      </pc:docMkLst>
      <pc:sldChg chg="modSp mod">
        <pc:chgData name="Xin Luo" userId="82312ee5779919a4" providerId="LiveId" clId="{F39FD8EC-B3B0-744A-BAD0-DA61AA840DC4}" dt="2023-09-24T13:53:44.986" v="62" actId="313"/>
        <pc:sldMkLst>
          <pc:docMk/>
          <pc:sldMk cId="782854285" sldId="2767"/>
        </pc:sldMkLst>
        <pc:spChg chg="mod">
          <ac:chgData name="Xin Luo" userId="82312ee5779919a4" providerId="LiveId" clId="{F39FD8EC-B3B0-744A-BAD0-DA61AA840DC4}" dt="2023-09-24T13:53:44.986" v="62" actId="313"/>
          <ac:spMkLst>
            <pc:docMk/>
            <pc:sldMk cId="782854285" sldId="2767"/>
            <ac:spMk id="5" creationId="{78502774-B04C-634F-1396-E5815996BC36}"/>
          </ac:spMkLst>
        </pc:spChg>
      </pc:sldChg>
      <pc:sldChg chg="add del">
        <pc:chgData name="Xin Luo" userId="82312ee5779919a4" providerId="LiveId" clId="{F39FD8EC-B3B0-744A-BAD0-DA61AA840DC4}" dt="2023-09-24T13:56:24.236" v="64" actId="2696"/>
        <pc:sldMkLst>
          <pc:docMk/>
          <pc:sldMk cId="1493379628" sldId="2771"/>
        </pc:sldMkLst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97C5-1863-2A59-9367-8D78D150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4C9131-C28B-6C3B-2AB9-D8731F64F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1175F2-3660-4575-10DF-012AAC6A5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36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813A3-3CFC-7919-DA97-3C886C566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408DB38-19A6-53B0-D9D8-55A0CDA92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DA63B5-DEB2-6121-EFC9-8F68E3817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表示漏分</a:t>
            </a:r>
            <a:r>
              <a:rPr lang="en-US" altLang="zh-CN" dirty="0"/>
              <a:t>/</a:t>
            </a:r>
            <a:r>
              <a:rPr lang="zh-CN" altLang="en-US" dirty="0"/>
              <a:t>误分，应用哪个指标？用户精度和生产者精度对应机器学习中精确度和召回率两个指标。</a:t>
            </a:r>
          </a:p>
        </p:txBody>
      </p:sp>
    </p:spTree>
    <p:extLst>
      <p:ext uri="{BB962C8B-B14F-4D97-AF65-F5344CB8AC3E}">
        <p14:creationId xmlns:p14="http://schemas.microsoft.com/office/powerpoint/2010/main" val="1399701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0FDCC-4F03-1C89-00C0-5C3958C0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DD0648-7FEA-0487-4527-336ADEC10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D26FA3-D4DE-DD73-89FE-0305B401E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67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DF3DB-00B0-3D3E-4A4F-35338C5D6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597CA6-F05D-348C-0EAA-D3A14B88E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9CD04B-C5F3-E3A9-E0BD-334BF24AA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45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ECC5-9A24-9828-38DA-DF001B1C4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4FFA9C-FBE1-82DE-DED5-ED4DB8371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D6B5C7-39C0-82F4-8625-EEE6F6247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868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E7E91-B436-8E61-ABCA-7B79AEA2F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45B86E-5A44-A708-3838-E78C099D4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D60BE2-7BCE-1B16-11B9-9054684CE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9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19F6E-ADBC-713D-B799-8BE0FE236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F9EA41-D9DB-2848-F0DA-4856C63C4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303FE5-C34A-F3FF-F3E0-F5ABD4DAF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298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12CCB-ECE2-7A1A-D481-70B2BAA2C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430F97-34F6-4584-E9BB-F8EBB8803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9498DB2-7806-169D-5C09-F8689D95D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34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AA414-0F12-9A56-FB87-9126279C9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E22D7B0-779F-64A7-3564-82121428CE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96C3459-D17D-7DC3-03EF-347569C21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0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ydrosheds.org/products/hydrolakes" TargetMode="External"/><Relationship Id="rId3" Type="http://schemas.openxmlformats.org/officeDocument/2006/relationships/hyperlink" Target="https://zenodo.org/records/7254221" TargetMode="External"/><Relationship Id="rId7" Type="http://schemas.openxmlformats.org/officeDocument/2006/relationships/hyperlink" Target="https://www.glims.org/rgi_user_guide/welcom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ds.climate.copernicus.eu/datasets" TargetMode="External"/><Relationship Id="rId5" Type="http://schemas.openxmlformats.org/officeDocument/2006/relationships/hyperlink" Target="https://portal.opentopography.org/datasetMetadata?otCollectionID=OT.042013.4326.1" TargetMode="External"/><Relationship Id="rId4" Type="http://schemas.openxmlformats.org/officeDocument/2006/relationships/hyperlink" Target="https://livingatlas.arcgis.com/landcoverexplor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机器学习与遥感影像分类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48BE3-613C-CD5B-2D54-7C0C281AD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5AB5F1E-47C8-6337-82D4-A3A2F755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模型训练与遥感影像分类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25412-7FEF-4EFD-8A04-2C709127E476}"/>
              </a:ext>
            </a:extLst>
          </p:cNvPr>
          <p:cNvSpPr txBox="1"/>
          <p:nvPr/>
        </p:nvSpPr>
        <p:spPr>
          <a:xfrm>
            <a:off x="495299" y="846748"/>
            <a:ext cx="833103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、机器学习开源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: scikit-learn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F8D7B-F916-087B-2CD9-1E96810D3410}"/>
              </a:ext>
            </a:extLst>
          </p:cNvPr>
          <p:cNvSpPr txBox="1"/>
          <p:nvPr/>
        </p:nvSpPr>
        <p:spPr>
          <a:xfrm>
            <a:off x="495301" y="1488880"/>
            <a:ext cx="8445499" cy="356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zh-CN" sz="23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scikit-learn是一个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广泛应用于</a:t>
            </a:r>
            <a:r>
              <a:rPr kumimoji="0" lang="zh-CN" altLang="zh-CN" sz="23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机器学习和数据挖掘的Python</a:t>
            </a:r>
            <a:r>
              <a:rPr kumimoji="0" lang="zh-CN" altLang="en-US" sz="23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开源</a:t>
            </a:r>
            <a:r>
              <a:rPr kumimoji="0" lang="zh-CN" altLang="zh-CN" sz="23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库。它提供了一系列简单而高效的工具，适用于数据分析、数据建模和机器学习任务。</a:t>
            </a:r>
            <a:endParaRPr lang="en-US" altLang="zh-CN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* 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采用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BSD-3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开源协议</a:t>
            </a:r>
            <a:endParaRPr lang="en-US" altLang="zh-CN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* 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基于 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、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SciPy 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和 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构建，适合各种机器学习任务。</a:t>
            </a:r>
            <a:endParaRPr lang="en-US" altLang="zh-CN" sz="23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DFEF05-8130-00D6-EA63-A642587D95BB}"/>
              </a:ext>
            </a:extLst>
          </p:cNvPr>
          <p:cNvSpPr txBox="1"/>
          <p:nvPr/>
        </p:nvSpPr>
        <p:spPr>
          <a:xfrm>
            <a:off x="406482" y="6267877"/>
            <a:ext cx="83310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源代码网址：https://github.com/scikit-learn/scikit-learn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4448A509-705A-D42C-9BA3-849974AB5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1"/>
          <a:stretch/>
        </p:blipFill>
        <p:spPr bwMode="auto">
          <a:xfrm>
            <a:off x="6115050" y="4681965"/>
            <a:ext cx="2781300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902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三、遥感影像分类精度评估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12BCD-946A-9469-8604-0204B16E7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3B67C9E-2B7C-1AE2-E061-2F42594B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遥感影像分类精度评估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79373-86E1-927F-7F44-32B32D021254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0858-665F-A61E-4F9C-BB7642E63961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精度评估通常通过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比较分类结果与参考数据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（通常是高质量的地面真值数据）进行。评估结果可用于验证分类模型的有效性和可靠性。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29AF932-0A65-E4CE-5F43-D20E520FE31C}"/>
              </a:ext>
            </a:extLst>
          </p:cNvPr>
          <p:cNvSpPr txBox="1"/>
          <p:nvPr/>
        </p:nvSpPr>
        <p:spPr>
          <a:xfrm>
            <a:off x="317665" y="3258253"/>
            <a:ext cx="2658291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、混淆矩阵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469D6BA-A8AE-AA6C-48A8-E19C9D25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400"/>
              </p:ext>
            </p:extLst>
          </p:nvPr>
        </p:nvGraphicFramePr>
        <p:xfrm>
          <a:off x="812799" y="4094633"/>
          <a:ext cx="7357035" cy="248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121">
                  <a:extLst>
                    <a:ext uri="{9D8B030D-6E8A-4147-A177-3AD203B41FA5}">
                      <a16:colId xmlns:a16="http://schemas.microsoft.com/office/drawing/2014/main" val="1963821231"/>
                    </a:ext>
                  </a:extLst>
                </a:gridCol>
                <a:gridCol w="2739515">
                  <a:extLst>
                    <a:ext uri="{9D8B030D-6E8A-4147-A177-3AD203B41FA5}">
                      <a16:colId xmlns:a16="http://schemas.microsoft.com/office/drawing/2014/main" val="2612651605"/>
                    </a:ext>
                  </a:extLst>
                </a:gridCol>
                <a:gridCol w="2730399">
                  <a:extLst>
                    <a:ext uri="{9D8B030D-6E8A-4147-A177-3AD203B41FA5}">
                      <a16:colId xmlns:a16="http://schemas.microsoft.com/office/drawing/2014/main" val="2987473396"/>
                    </a:ext>
                  </a:extLst>
                </a:gridCol>
              </a:tblGrid>
              <a:tr h="57914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参考数据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分类结果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70079"/>
                  </a:ext>
                </a:extLst>
              </a:tr>
              <a:tr h="579141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像素被分为</a:t>
                      </a:r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像素被分为</a:t>
                      </a:r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561006"/>
                  </a:ext>
                </a:extLst>
              </a:tr>
              <a:tr h="663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真实</a:t>
                      </a:r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类像素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分为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类，真实也为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分为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B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类，但真实为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656486"/>
                  </a:ext>
                </a:extLst>
              </a:tr>
              <a:tr h="663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真实</a:t>
                      </a:r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类像素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分为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类，真实为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B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分为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B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类，真实也为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B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602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8389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51F6-DFBB-832E-CE29-75EAED225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16195F8-C1AF-0700-6EC5-715D100B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遥感影像分类精度评估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D8790-4FE4-BF9D-7545-28234672FF9E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、精度评估指标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81532-F0F3-6812-6BD8-6EBA14FC2896}"/>
                  </a:ext>
                </a:extLst>
              </p:cNvPr>
              <p:cNvSpPr txBox="1"/>
              <p:nvPr/>
            </p:nvSpPr>
            <p:spPr>
              <a:xfrm>
                <a:off x="317665" y="1520567"/>
                <a:ext cx="8508670" cy="4892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300" b="1" dirty="0">
                    <a:solidFill>
                      <a:srgbClr val="151515"/>
                    </a:solidFill>
                    <a:latin typeface="+mn-ea"/>
                    <a:ea typeface="+mn-ea"/>
                  </a:rPr>
                  <a:t>全局精度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overall accuracy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）</a:t>
                </a:r>
                <a:endParaRPr lang="en-US" altLang="zh-CN" sz="23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𝑂𝐴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300" b="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分类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正确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的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所有像素</m:t>
                          </m:r>
                        </m:num>
                        <m:den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遥感影像所有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像素</m:t>
                          </m:r>
                        </m:den>
                      </m:f>
                    </m:oMath>
                  </m:oMathPara>
                </a14:m>
                <a:endParaRPr lang="en-US" altLang="zh-CN" sz="23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/>
                <a:r>
                  <a:rPr lang="zh-CN" altLang="en-US" sz="2300" b="1" dirty="0">
                    <a:solidFill>
                      <a:srgbClr val="151515"/>
                    </a:solidFill>
                    <a:latin typeface="+mn-ea"/>
                    <a:ea typeface="+mn-ea"/>
                  </a:rPr>
                  <a:t>用户精度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User’s Accuracy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，</a:t>
                </a:r>
                <a:r>
                  <a:rPr lang="en-US" altLang="zh-CN" sz="2300" b="1" dirty="0">
                    <a:solidFill>
                      <a:schemeClr val="accent2"/>
                    </a:solidFill>
                    <a:latin typeface="+mn-ea"/>
                    <a:ea typeface="+mn-ea"/>
                  </a:rPr>
                  <a:t>precision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）</a:t>
                </a:r>
                <a:r>
                  <a:rPr lang="en-US" altLang="zh-CN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用于量化单个类别分类精度。</a:t>
                </a:r>
                <a:endParaRPr lang="en-US" altLang="zh-CN" sz="23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𝑈𝑠𝑒</m:t>
                      </m:r>
                      <m:sSup>
                        <m:sSupPr>
                          <m:ctrlPr>
                            <a:rPr lang="en-US" altLang="zh-CN" sz="2300" b="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300" b="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300" b="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′</m:t>
                          </m:r>
                        </m:sup>
                      </m:sSup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𝐴𝑐𝑐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300" b="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单个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类别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所有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像素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中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正确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分类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的像素</m:t>
                          </m:r>
                        </m:num>
                        <m:den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被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分类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为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单个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类别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的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所有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像素</m:t>
                          </m:r>
                        </m:den>
                      </m:f>
                    </m:oMath>
                  </m:oMathPara>
                </a14:m>
                <a:endParaRPr lang="en-US" altLang="zh-CN" sz="23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/>
                <a:r>
                  <a:rPr lang="zh-CN" altLang="en-US" sz="2300" b="1" dirty="0">
                    <a:solidFill>
                      <a:srgbClr val="151515"/>
                    </a:solidFill>
                    <a:latin typeface="+mn-ea"/>
                    <a:ea typeface="+mn-ea"/>
                  </a:rPr>
                  <a:t>生产者精度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：（</a:t>
                </a:r>
                <a:r>
                  <a:rPr lang="en-US" altLang="zh-CN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Producer’s Accuracy, </a:t>
                </a:r>
                <a:r>
                  <a:rPr lang="en-US" altLang="zh-CN" sz="2300" b="1" dirty="0">
                    <a:solidFill>
                      <a:schemeClr val="accent2"/>
                    </a:solidFill>
                    <a:latin typeface="+mn-ea"/>
                    <a:ea typeface="+mn-ea"/>
                  </a:rPr>
                  <a:t>recall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）</a:t>
                </a:r>
                <a:r>
                  <a:rPr lang="en-US" altLang="zh-CN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用于量化单个类别分类精度。</a:t>
                </a:r>
                <a:endParaRPr lang="en-US" altLang="zh-CN" sz="23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𝑃𝑟𝑜𝑑𝑢𝑐𝑒𝑟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′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𝐴𝑐𝑐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300" b="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单个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类别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所有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像素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中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正确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分类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的像素</m:t>
                          </m:r>
                        </m:num>
                        <m:den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单个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类别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所有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像素</m:t>
                          </m:r>
                        </m:den>
                      </m:f>
                    </m:oMath>
                  </m:oMathPara>
                </a14:m>
                <a:endParaRPr lang="en-US" altLang="zh-CN" sz="23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81532-F0F3-6812-6BD8-6EBA14FC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65" y="1520567"/>
                <a:ext cx="8508670" cy="4892943"/>
              </a:xfrm>
              <a:prstGeom prst="rect">
                <a:avLst/>
              </a:prstGeom>
              <a:blipFill>
                <a:blip r:embed="rId3"/>
                <a:stretch>
                  <a:fillRect l="-1003" t="-872" r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0011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0BD48-0518-F250-7C24-874B2E6B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2D7207-4290-5AD1-8A9A-0B9D8242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三、地理数据可视化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9855A4F-2959-12FC-95F5-CB741B72614C}"/>
              </a:ext>
            </a:extLst>
          </p:cNvPr>
          <p:cNvSpPr txBox="1"/>
          <p:nvPr/>
        </p:nvSpPr>
        <p:spPr>
          <a:xfrm>
            <a:off x="254000" y="676570"/>
            <a:ext cx="3309007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6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FF316666-FABC-3B4A-FF2C-777DE495BA25}"/>
              </a:ext>
            </a:extLst>
          </p:cNvPr>
          <p:cNvSpPr txBox="1"/>
          <p:nvPr/>
        </p:nvSpPr>
        <p:spPr>
          <a:xfrm>
            <a:off x="496047" y="1938800"/>
            <a:ext cx="825350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作业数据：家乡所在地遥感影像一幅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19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1900" dirty="0">
                <a:solidFill>
                  <a:srgbClr val="333333"/>
                </a:solidFill>
                <a:latin typeface="+mn-ea"/>
                <a:ea typeface="+mn-ea"/>
              </a:rPr>
              <a:t>）采用</a:t>
            </a:r>
            <a:r>
              <a:rPr lang="en-US" altLang="zh-CN" sz="1900" dirty="0">
                <a:solidFill>
                  <a:srgbClr val="333333"/>
                </a:solidFill>
                <a:latin typeface="+mn-ea"/>
                <a:ea typeface="+mn-ea"/>
              </a:rPr>
              <a:t>scikit-learn</a:t>
            </a:r>
            <a:r>
              <a:rPr lang="zh-CN" altLang="en-US" sz="1900" dirty="0">
                <a:solidFill>
                  <a:srgbClr val="333333"/>
                </a:solidFill>
                <a:latin typeface="+mn-ea"/>
                <a:ea typeface="+mn-ea"/>
              </a:rPr>
              <a:t>开源库，对家乡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遥感影像进行分类；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）分类类别包括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水体、建筑物、裸地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、以及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植被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）分类模型至少包含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两种监督分类模型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，需对模型分类精度进行对比；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每行代码需进行注释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格式实验文档，作业文件不超过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）要求格式规范、内容准确、实验细节充分。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              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31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6FF3D8-3100-D0CF-1A2E-B1B9DABE8DF2}"/>
              </a:ext>
            </a:extLst>
          </p:cNvPr>
          <p:cNvSpPr txBox="1"/>
          <p:nvPr/>
        </p:nvSpPr>
        <p:spPr>
          <a:xfrm>
            <a:off x="496046" y="1385426"/>
            <a:ext cx="8253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</a:t>
            </a:r>
            <a:r>
              <a:rPr lang="en-US" altLang="zh-CN" sz="2800" b="1" u="sng" dirty="0">
                <a:solidFill>
                  <a:srgbClr val="FF0000"/>
                </a:solidFill>
                <a:latin typeface="+mn-ea"/>
                <a:ea typeface="+mn-ea"/>
              </a:rPr>
              <a:t>scikit-learn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开源库的遥感影像分类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7606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三、地理数据可视化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0CE9382-FF90-660C-4B38-FA12BA4BBE2F}"/>
              </a:ext>
            </a:extLst>
          </p:cNvPr>
          <p:cNvSpPr txBox="1"/>
          <p:nvPr/>
        </p:nvSpPr>
        <p:spPr>
          <a:xfrm>
            <a:off x="254000" y="657652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第二次小组作业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108D776E-B03A-F881-D520-9B5D5DB002DA}"/>
              </a:ext>
            </a:extLst>
          </p:cNvPr>
          <p:cNvSpPr txBox="1"/>
          <p:nvPr/>
        </p:nvSpPr>
        <p:spPr>
          <a:xfrm>
            <a:off x="254000" y="1837703"/>
            <a:ext cx="868942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基于开源数据及软件进行地理信息提取及分析，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主题、研究区域任选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作业考查：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）课堂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汇报，时间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分钟以内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。汇报内容为地理信息分析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方法及结论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同学评分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标准为是否通过小组汇报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长见识。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pdf</a:t>
            </a:r>
            <a:r>
              <a:rPr lang="zh-CN" altLang="en-US" sz="2200" b="1" u="sng" dirty="0">
                <a:solidFill>
                  <a:schemeClr val="bg2"/>
                </a:solidFill>
                <a:latin typeface="+mn-ea"/>
                <a:ea typeface="+mn-ea"/>
              </a:rPr>
              <a:t>文档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，参照论文格式，包含题目、摘要、介绍、方法、结果等部分。提供</a:t>
            </a:r>
            <a:r>
              <a:rPr lang="zh-CN" altLang="en-US" sz="2200" b="1" u="sng" dirty="0">
                <a:solidFill>
                  <a:schemeClr val="bg2"/>
                </a:solidFill>
                <a:latin typeface="+mn-ea"/>
                <a:ea typeface="+mn-ea"/>
              </a:rPr>
              <a:t>小组成员分工说明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markdown</a:t>
            </a:r>
            <a:r>
              <a:rPr lang="zh-CN" altLang="en-US" sz="2200" b="1" u="sng" dirty="0">
                <a:solidFill>
                  <a:schemeClr val="bg2"/>
                </a:solidFill>
                <a:latin typeface="+mn-ea"/>
                <a:ea typeface="+mn-ea"/>
              </a:rPr>
              <a:t>格式文档，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提供技术细节说明，</a:t>
            </a:r>
            <a:r>
              <a:rPr lang="zh-CN" altLang="en-US" sz="2200" b="1" u="sng" dirty="0">
                <a:solidFill>
                  <a:schemeClr val="bg2"/>
                </a:solidFill>
                <a:latin typeface="+mn-ea"/>
                <a:ea typeface="+mn-ea"/>
              </a:rPr>
              <a:t>代码需每行注解。需提供小组成员分工说明。</a:t>
            </a:r>
            <a:endParaRPr lang="en-US" altLang="zh-CN" sz="2200" b="1" u="sng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26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日（小组汇报）；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2025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日（文档）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794C62-44F1-4101-F462-E181E0C3A6AC}"/>
              </a:ext>
            </a:extLst>
          </p:cNvPr>
          <p:cNvSpPr txBox="1"/>
          <p:nvPr/>
        </p:nvSpPr>
        <p:spPr>
          <a:xfrm>
            <a:off x="254000" y="1349625"/>
            <a:ext cx="863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题目：基于开源数据与软件的地理信息分析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D9E20-97F5-F9A9-31AC-69BFDCC5F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76945D-AAC1-410A-047E-70DB3A56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三、地理数据可视化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BD78775A-2DC5-EB94-A224-DE468C61A65D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第二次小组作业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81B244A4-7599-9480-658F-0EAE077E9AC1}"/>
              </a:ext>
            </a:extLst>
          </p:cNvPr>
          <p:cNvSpPr txBox="1"/>
          <p:nvPr/>
        </p:nvSpPr>
        <p:spPr>
          <a:xfrm>
            <a:off x="254000" y="2001659"/>
            <a:ext cx="86894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使用数据：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）地表覆盖数据：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  <a:hlinkClick r:id="rId3"/>
              </a:rPr>
              <a:t>https://zenodo.org/records/7254221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  <a:hlinkClick r:id="rId4"/>
              </a:rPr>
              <a:t>https://livingatlas.arcgis.com/landcoverexplorer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）地形数据：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ea typeface="+mn-ea"/>
                <a:hlinkClick r:id="rId5"/>
              </a:rPr>
              <a:t>https://portal.opentopography.org/datasetMetadata?otCollectionID=OT.042013.4326.1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）气候数据：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  <a:hlinkClick r:id="rId6"/>
              </a:rPr>
              <a:t>https://cds.climate.copernicus.eu/datasets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）冰川边界数据：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  <a:hlinkClick r:id="rId7"/>
              </a:rPr>
              <a:t>https://www.glims.org/rgi_user_guide/welcome.html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6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）湖泊数据：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  <a:hlinkClick r:id="rId8"/>
              </a:rPr>
              <a:t>https://www.hydrosheds.org/products/hydrolakes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7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）遥感影像数据如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Landsat-8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8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）其他各类地理信息数据。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6CBFDC-1E79-5046-527A-DEE87BE60563}"/>
              </a:ext>
            </a:extLst>
          </p:cNvPr>
          <p:cNvSpPr txBox="1"/>
          <p:nvPr/>
        </p:nvSpPr>
        <p:spPr>
          <a:xfrm>
            <a:off x="254000" y="1412685"/>
            <a:ext cx="863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题目：基于开源数据与软件的地理信息分析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87364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D5C55-7D66-0F94-449B-87E1D80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8CE539-A894-95F1-88A5-7745BA4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283556-29FF-A610-28AC-B833CF4B5291}"/>
              </a:ext>
            </a:extLst>
          </p:cNvPr>
          <p:cNvSpPr txBox="1"/>
          <p:nvPr/>
        </p:nvSpPr>
        <p:spPr>
          <a:xfrm>
            <a:off x="964574" y="2172776"/>
            <a:ext cx="767798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</a:rPr>
              <a:t>#</a:t>
            </a:r>
            <a:r>
              <a:rPr lang="zh-CN" altLang="en-US" sz="6600" b="1" dirty="0">
                <a:solidFill>
                  <a:srgbClr val="FF0000"/>
                </a:solidFill>
              </a:rPr>
              <a:t>腾讯会议：</a:t>
            </a:r>
            <a:endParaRPr lang="en-US" altLang="zh-CN" sz="6600" b="1" dirty="0">
              <a:solidFill>
                <a:srgbClr val="FF0000"/>
              </a:solidFill>
            </a:endParaRPr>
          </a:p>
          <a:p>
            <a:r>
              <a:rPr lang="en-US" altLang="zh-CN" sz="6600" b="1" dirty="0">
                <a:solidFill>
                  <a:srgbClr val="FF0000"/>
                </a:solidFill>
              </a:rPr>
              <a:t>474-165-941</a:t>
            </a:r>
          </a:p>
        </p:txBody>
      </p:sp>
    </p:spTree>
    <p:extLst>
      <p:ext uri="{BB962C8B-B14F-4D97-AF65-F5344CB8AC3E}">
        <p14:creationId xmlns:p14="http://schemas.microsoft.com/office/powerpoint/2010/main" val="95391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遥感影像分类精度评估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模型训练与遥感影像分类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机器学习样本制作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一、机器学习样本制作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一、机器学习样本制作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7766" y="1545804"/>
            <a:ext cx="8388468" cy="1091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机器学习中，样本是指用于训练、验证和测试模型的数据实例。样本通常由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特征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和标签组成。</a:t>
            </a:r>
            <a:endParaRPr lang="en-US" altLang="zh-CN" sz="23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A1F3C1D-F0B1-F7B5-2D9F-EAC61C21D1B7}"/>
              </a:ext>
            </a:extLst>
          </p:cNvPr>
          <p:cNvGrpSpPr/>
          <p:nvPr/>
        </p:nvGrpSpPr>
        <p:grpSpPr>
          <a:xfrm>
            <a:off x="1403434" y="2883177"/>
            <a:ext cx="2487641" cy="1091646"/>
            <a:chOff x="737851" y="2770175"/>
            <a:chExt cx="2487641" cy="1091646"/>
          </a:xfrm>
        </p:grpSpPr>
        <p:pic>
          <p:nvPicPr>
            <p:cNvPr id="4" name="Picture 47" descr="A cat lying down&#10;&#10;Description automatically generated with medium confidence">
              <a:extLst>
                <a:ext uri="{FF2B5EF4-FFF2-40B4-BE49-F238E27FC236}">
                  <a16:creationId xmlns:a16="http://schemas.microsoft.com/office/drawing/2014/main" id="{0901A487-A2F0-6329-5D37-790AC4CC4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851" y="2770175"/>
              <a:ext cx="1707795" cy="1091646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D993DF5-0F45-07B8-6806-AE637B0A80B2}"/>
                </a:ext>
              </a:extLst>
            </p:cNvPr>
            <p:cNvSpPr txBox="1"/>
            <p:nvPr/>
          </p:nvSpPr>
          <p:spPr>
            <a:xfrm>
              <a:off x="2733048" y="308236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+mj-ea"/>
                  <a:ea typeface="+mj-ea"/>
                </a:rPr>
                <a:t>猫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FCF2AE-D5A4-4484-4AE1-B77EA523732C}"/>
              </a:ext>
            </a:extLst>
          </p:cNvPr>
          <p:cNvGrpSpPr/>
          <p:nvPr/>
        </p:nvGrpSpPr>
        <p:grpSpPr>
          <a:xfrm>
            <a:off x="1403434" y="4333553"/>
            <a:ext cx="2487641" cy="1993091"/>
            <a:chOff x="737851" y="4220551"/>
            <a:chExt cx="2487641" cy="1993091"/>
          </a:xfrm>
        </p:grpSpPr>
        <p:pic>
          <p:nvPicPr>
            <p:cNvPr id="6" name="Picture 21" descr="A picture containing floor, dog, ground, sitting&#10;&#10;Description automatically generated">
              <a:extLst>
                <a:ext uri="{FF2B5EF4-FFF2-40B4-BE49-F238E27FC236}">
                  <a16:creationId xmlns:a16="http://schemas.microsoft.com/office/drawing/2014/main" id="{7394B10E-8C86-8B1A-F71A-ADEAA175E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851" y="4220551"/>
              <a:ext cx="1707794" cy="199309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B61CDC-B7D4-C3AD-BE87-470C534CCA41}"/>
                </a:ext>
              </a:extLst>
            </p:cNvPr>
            <p:cNvSpPr txBox="1"/>
            <p:nvPr/>
          </p:nvSpPr>
          <p:spPr>
            <a:xfrm>
              <a:off x="2733048" y="4986263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+mj-ea"/>
                  <a:ea typeface="+mj-ea"/>
                </a:rPr>
                <a:t>狗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AD7BB4A-5D74-5127-ECC4-4CA91ABDD63A}"/>
              </a:ext>
            </a:extLst>
          </p:cNvPr>
          <p:cNvGrpSpPr/>
          <p:nvPr/>
        </p:nvGrpSpPr>
        <p:grpSpPr>
          <a:xfrm>
            <a:off x="4791575" y="3121057"/>
            <a:ext cx="2553703" cy="2662559"/>
            <a:chOff x="4816457" y="2946885"/>
            <a:chExt cx="2553703" cy="266255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9527DA1-8D2E-14ED-1EED-B6F54C46F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6457" y="2946885"/>
              <a:ext cx="2553703" cy="2662559"/>
            </a:xfrm>
            <a:prstGeom prst="rect">
              <a:avLst/>
            </a:prstGeom>
          </p:spPr>
        </p:pic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1113F569-F131-3A46-AAA1-CEDB097FA2B1}"/>
                </a:ext>
              </a:extLst>
            </p:cNvPr>
            <p:cNvSpPr/>
            <p:nvPr/>
          </p:nvSpPr>
          <p:spPr>
            <a:xfrm>
              <a:off x="5978910" y="4033939"/>
              <a:ext cx="155388" cy="131483"/>
            </a:xfrm>
            <a:prstGeom prst="triangle">
              <a:avLst/>
            </a:prstGeom>
            <a:solidFill>
              <a:schemeClr val="accent1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chemeClr val="accent5"/>
                </a:solidFill>
                <a:highlight>
                  <a:srgbClr val="0000FF"/>
                </a:highlight>
                <a:latin typeface="+mj-ea"/>
                <a:ea typeface="+mj-ea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97979105-66A8-67C4-B8EC-FA7C07AD5124}"/>
                </a:ext>
              </a:extLst>
            </p:cNvPr>
            <p:cNvSpPr/>
            <p:nvPr/>
          </p:nvSpPr>
          <p:spPr>
            <a:xfrm>
              <a:off x="5178489" y="4935211"/>
              <a:ext cx="155388" cy="131483"/>
            </a:xfrm>
            <a:prstGeom prst="triangle">
              <a:avLst/>
            </a:prstGeom>
            <a:solidFill>
              <a:srgbClr val="FF00DF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D7850E1-753F-A673-7541-82A4A711521E}"/>
                </a:ext>
              </a:extLst>
            </p:cNvPr>
            <p:cNvSpPr txBox="1"/>
            <p:nvPr/>
          </p:nvSpPr>
          <p:spPr>
            <a:xfrm>
              <a:off x="6133009" y="3638015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5"/>
                  </a:solidFill>
                  <a:latin typeface="+mj-ea"/>
                  <a:ea typeface="+mj-ea"/>
                </a:rPr>
                <a:t>水体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8034E00-574A-BF37-0716-272DD14B12C0}"/>
                </a:ext>
              </a:extLst>
            </p:cNvPr>
            <p:cNvSpPr txBox="1"/>
            <p:nvPr/>
          </p:nvSpPr>
          <p:spPr>
            <a:xfrm>
              <a:off x="5502606" y="491983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DF"/>
                  </a:solidFill>
                  <a:latin typeface="+mj-ea"/>
                  <a:ea typeface="+mj-ea"/>
                </a:rPr>
                <a:t>建筑物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92E91-204C-29B8-428A-53F984DA9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3F218C-3F3F-BE69-1FF5-ADA07FBE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一、机器学习样本制作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B7728-70FA-F370-8922-67D2C18D2FC1}"/>
              </a:ext>
            </a:extLst>
          </p:cNvPr>
          <p:cNvSpPr txBox="1"/>
          <p:nvPr/>
        </p:nvSpPr>
        <p:spPr>
          <a:xfrm>
            <a:off x="317665" y="827698"/>
            <a:ext cx="314308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、样本类型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7056B-FFBC-20AA-A6F3-FCC8F04048B6}"/>
              </a:ext>
            </a:extLst>
          </p:cNvPr>
          <p:cNvSpPr txBox="1"/>
          <p:nvPr/>
        </p:nvSpPr>
        <p:spPr>
          <a:xfrm>
            <a:off x="317665" y="1537314"/>
            <a:ext cx="435593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300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训练集：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用于训练模型的样本。</a:t>
            </a:r>
            <a:endParaRPr lang="en-US" altLang="zh-CN" sz="23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algn="just"/>
            <a:r>
              <a:rPr lang="zh-CN" altLang="en-US" sz="2300" b="1" dirty="0">
                <a:solidFill>
                  <a:srgbClr val="212529"/>
                </a:solidFill>
                <a:latin typeface="+mn-ea"/>
                <a:ea typeface="+mn-ea"/>
              </a:rPr>
              <a:t>验证集：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用于模型超参数调优的样本。</a:t>
            </a:r>
            <a:endParaRPr lang="en-US" altLang="zh-CN" sz="2300" dirty="0">
              <a:solidFill>
                <a:srgbClr val="212529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300" b="1" dirty="0">
                <a:solidFill>
                  <a:srgbClr val="212529"/>
                </a:solidFill>
                <a:latin typeface="+mn-ea"/>
                <a:ea typeface="+mn-ea"/>
              </a:rPr>
              <a:t>测试集：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用于评估最终模型性能的样本。</a:t>
            </a:r>
            <a:endParaRPr lang="en-US" altLang="zh-CN" sz="2300" dirty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5983038-B350-12FA-ACC5-6DFA5DA4D719}"/>
              </a:ext>
            </a:extLst>
          </p:cNvPr>
          <p:cNvSpPr txBox="1"/>
          <p:nvPr/>
        </p:nvSpPr>
        <p:spPr>
          <a:xfrm>
            <a:off x="4870616" y="824025"/>
            <a:ext cx="384142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、遥感分类样本获取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1FF950AE-8F48-F7AD-9484-DA6AAFDE0548}"/>
              </a:ext>
            </a:extLst>
          </p:cNvPr>
          <p:cNvSpPr txBox="1"/>
          <p:nvPr/>
        </p:nvSpPr>
        <p:spPr>
          <a:xfrm>
            <a:off x="4864265" y="1548664"/>
            <a:ext cx="4028455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300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采集</a:t>
            </a:r>
            <a:r>
              <a:rPr lang="zh-CN" altLang="en-US" sz="230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300" u="sng" dirty="0">
                <a:solidFill>
                  <a:srgbClr val="212529"/>
                </a:solidFill>
                <a:latin typeface="+mn-ea"/>
                <a:ea typeface="+mn-ea"/>
              </a:rPr>
              <a:t>人工影像标注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，</a:t>
            </a:r>
            <a:r>
              <a:rPr lang="zh-CN" altLang="en-US" sz="230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实地调查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。</a:t>
            </a:r>
            <a:endParaRPr lang="en-US" altLang="zh-CN" sz="2300" dirty="0">
              <a:solidFill>
                <a:srgbClr val="212529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300" b="1" dirty="0">
                <a:solidFill>
                  <a:srgbClr val="212529"/>
                </a:solidFill>
                <a:latin typeface="+mn-ea"/>
                <a:ea typeface="+mn-ea"/>
              </a:rPr>
              <a:t>合成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：通过数据增强、模拟等方式生成。</a:t>
            </a:r>
            <a:endParaRPr lang="en-US" altLang="zh-CN" sz="230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12C5908-5A01-9EC8-B696-64ED2DF2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04" y="3592510"/>
            <a:ext cx="5637852" cy="313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D306E8-A9C3-4E3F-71DA-D42214F290FF}"/>
              </a:ext>
            </a:extLst>
          </p:cNvPr>
          <p:cNvCxnSpPr>
            <a:cxnSpLocks/>
          </p:cNvCxnSpPr>
          <p:nvPr/>
        </p:nvCxnSpPr>
        <p:spPr bwMode="auto">
          <a:xfrm>
            <a:off x="4762830" y="849425"/>
            <a:ext cx="0" cy="2667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768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7612-4D0F-D073-1349-5608C861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5BAD5A-F1E7-3289-B890-E0DDAB95DD16}"/>
              </a:ext>
            </a:extLst>
          </p:cNvPr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6B1FBC-3370-75E6-27A3-68FE5056F748}"/>
              </a:ext>
            </a:extLst>
          </p:cNvPr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二、模型训练与遥感影像分类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1CAFA2-6047-3374-23C3-7D7FE8555D7F}"/>
              </a:ext>
            </a:extLst>
          </p:cNvPr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458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076C2-04B9-F66A-661E-7395DF4BB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C0397-8BEA-6A13-4275-97BECB28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模型训练与遥感影像分类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D68FB3-E78C-0FDE-F35B-48CA5C6E9EDB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EFE64-526F-7411-C1B8-28EABC47B800}"/>
              </a:ext>
            </a:extLst>
          </p:cNvPr>
          <p:cNvSpPr txBox="1"/>
          <p:nvPr/>
        </p:nvSpPr>
        <p:spPr>
          <a:xfrm>
            <a:off x="495300" y="1520567"/>
            <a:ext cx="815340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机器学习是一种通过数据学习并做出决策的技术。通常分为三种类型：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监督学习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，非监督学习，强化学习。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1C7B109-0A9E-B8A6-694D-5E1CDAB46648}"/>
              </a:ext>
            </a:extLst>
          </p:cNvPr>
          <p:cNvSpPr txBox="1"/>
          <p:nvPr/>
        </p:nvSpPr>
        <p:spPr>
          <a:xfrm>
            <a:off x="317665" y="2541077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、训练过程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787C1A-D1C0-ADCC-3516-F00B112D51B6}"/>
              </a:ext>
            </a:extLst>
          </p:cNvPr>
          <p:cNvSpPr/>
          <p:nvPr/>
        </p:nvSpPr>
        <p:spPr>
          <a:xfrm>
            <a:off x="710855" y="3608515"/>
            <a:ext cx="1798918" cy="621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>
                <a:solidFill>
                  <a:schemeClr val="accent3"/>
                </a:solidFill>
                <a:latin typeface="+mn-ea"/>
                <a:ea typeface="+mn-ea"/>
              </a:rPr>
              <a:t>样本制作</a:t>
            </a:r>
            <a:endParaRPr lang="zh-CN" altLang="en-US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61353F-8138-A949-4D5A-599347647372}"/>
              </a:ext>
            </a:extLst>
          </p:cNvPr>
          <p:cNvSpPr/>
          <p:nvPr/>
        </p:nvSpPr>
        <p:spPr>
          <a:xfrm>
            <a:off x="710855" y="4753783"/>
            <a:ext cx="1798918" cy="621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+mn-ea"/>
                <a:ea typeface="微软雅黑" pitchFamily="34" charset="-122"/>
              </a:rPr>
              <a:t>数据预处理</a:t>
            </a:r>
            <a:endParaRPr lang="zh-CN" altLang="en-US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2703C0-52A9-776B-6196-DFC3A93B21EB}"/>
              </a:ext>
            </a:extLst>
          </p:cNvPr>
          <p:cNvSpPr/>
          <p:nvPr/>
        </p:nvSpPr>
        <p:spPr>
          <a:xfrm>
            <a:off x="3499222" y="3588148"/>
            <a:ext cx="1798918" cy="621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+mn-ea"/>
                <a:ea typeface="微软雅黑" pitchFamily="34" charset="-122"/>
              </a:rPr>
              <a:t>特征选取</a:t>
            </a:r>
            <a:endParaRPr lang="zh-CN" altLang="en-US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0B0189-8659-758E-C78B-CCE1F4032EB1}"/>
              </a:ext>
            </a:extLst>
          </p:cNvPr>
          <p:cNvSpPr/>
          <p:nvPr/>
        </p:nvSpPr>
        <p:spPr>
          <a:xfrm>
            <a:off x="3499222" y="4753782"/>
            <a:ext cx="1798918" cy="621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+mn-ea"/>
                <a:ea typeface="微软雅黑" pitchFamily="34" charset="-122"/>
              </a:rPr>
              <a:t>模型选择</a:t>
            </a:r>
            <a:endParaRPr lang="zh-CN" altLang="en-US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1123EE-7DD7-1A89-69CF-EB39430A94DE}"/>
              </a:ext>
            </a:extLst>
          </p:cNvPr>
          <p:cNvSpPr/>
          <p:nvPr/>
        </p:nvSpPr>
        <p:spPr>
          <a:xfrm>
            <a:off x="6287589" y="4257735"/>
            <a:ext cx="1798918" cy="621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模型训练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2D8C62-F19A-B61B-1E21-149874FE33AE}"/>
              </a:ext>
            </a:extLst>
          </p:cNvPr>
          <p:cNvSpPr txBox="1"/>
          <p:nvPr/>
        </p:nvSpPr>
        <p:spPr>
          <a:xfrm>
            <a:off x="453493" y="5707803"/>
            <a:ext cx="231364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数据缺失值处理、数据标准化等。</a:t>
            </a:r>
            <a:endParaRPr lang="en-US" altLang="zh-CN" sz="1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6E2912-25B5-8B0A-5ADF-444AC64DDE97}"/>
              </a:ext>
            </a:extLst>
          </p:cNvPr>
          <p:cNvSpPr txBox="1"/>
          <p:nvPr/>
        </p:nvSpPr>
        <p:spPr>
          <a:xfrm>
            <a:off x="3208955" y="5710213"/>
            <a:ext cx="237945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决策树、支持向量机、</a:t>
            </a:r>
            <a:r>
              <a:rPr lang="zh-CN" altLang="en-US" sz="1800" b="1" u="sng" dirty="0">
                <a:solidFill>
                  <a:srgbClr val="151515"/>
                </a:solidFill>
                <a:latin typeface="+mn-ea"/>
                <a:ea typeface="+mn-ea"/>
              </a:rPr>
              <a:t>随机森林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zh-CN" altLang="en-US" sz="1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94DAD2-B0BA-5798-FD1A-26802A2E2BDD}"/>
              </a:ext>
            </a:extLst>
          </p:cNvPr>
          <p:cNvSpPr txBox="1"/>
          <p:nvPr/>
        </p:nvSpPr>
        <p:spPr>
          <a:xfrm>
            <a:off x="5674627" y="2992266"/>
            <a:ext cx="3024841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利用训练样本对模型进行训练，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同时利用验证样本对模型超参数进行调优。</a:t>
            </a:r>
            <a:endParaRPr lang="zh-CN" altLang="en-US" sz="1800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4F3F18B-E598-9808-1943-22EB554FC73B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 flipV="1">
            <a:off x="2509773" y="3898925"/>
            <a:ext cx="989449" cy="1165635"/>
          </a:xfrm>
          <a:prstGeom prst="bentConnector3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85A7C57-6F34-A066-8EB1-2DBDE66EF727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>
            <a:off x="1610314" y="4230068"/>
            <a:ext cx="0" cy="523715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A76F60-199D-9137-AA0C-3E1521731A7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>
            <a:off x="4398681" y="4209701"/>
            <a:ext cx="0" cy="544081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11DB271-B026-541A-0E26-64365FA9ED7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 flipV="1">
            <a:off x="5298140" y="4568512"/>
            <a:ext cx="989449" cy="49604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13BAE1-4226-3BD1-2FBE-A05A907C33AB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 bwMode="auto">
          <a:xfrm flipV="1">
            <a:off x="7187048" y="3915596"/>
            <a:ext cx="0" cy="342139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91015A8-04D8-6CF0-CC5E-C1D606464AEA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 bwMode="auto">
          <a:xfrm>
            <a:off x="4398681" y="5375335"/>
            <a:ext cx="0" cy="3348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3ACF7E9-646D-E271-AF53-68FA6CA843B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 bwMode="auto">
          <a:xfrm>
            <a:off x="1610314" y="5375336"/>
            <a:ext cx="0" cy="3324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122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DF034-E6F1-274F-492E-B3CD255B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420E2DD-A5BE-1208-29EF-D4D4A2A9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模型训练与遥感影像分类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B0E4B-3A78-F3AF-46C3-637B52B5C060}"/>
              </a:ext>
            </a:extLst>
          </p:cNvPr>
          <p:cNvSpPr txBox="1"/>
          <p:nvPr/>
        </p:nvSpPr>
        <p:spPr>
          <a:xfrm>
            <a:off x="495299" y="846748"/>
            <a:ext cx="833103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、遥感影像分类概念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C6B4B-6555-49A9-48C8-C673B6AE6772}"/>
              </a:ext>
            </a:extLst>
          </p:cNvPr>
          <p:cNvSpPr txBox="1"/>
          <p:nvPr/>
        </p:nvSpPr>
        <p:spPr>
          <a:xfrm>
            <a:off x="495301" y="1488880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将遥感影像中像素分配到不同类别中。通常分为监督分类和非监督分类。在监督分类中，将训练好模型应用于遥感影像各像素，即可实现整幅遥感影像的分类。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8643201-DBA0-8BD4-CC45-8EC519C7B77F}"/>
              </a:ext>
            </a:extLst>
          </p:cNvPr>
          <p:cNvSpPr txBox="1"/>
          <p:nvPr/>
        </p:nvSpPr>
        <p:spPr>
          <a:xfrm>
            <a:off x="495299" y="3108025"/>
            <a:ext cx="837586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、随机森林算法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A04F47ED-232C-838F-003C-4595DE5D80AF}"/>
              </a:ext>
            </a:extLst>
          </p:cNvPr>
          <p:cNvSpPr txBox="1"/>
          <p:nvPr/>
        </p:nvSpPr>
        <p:spPr>
          <a:xfrm>
            <a:off x="495300" y="3811723"/>
            <a:ext cx="4261972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随机森林算法是一种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集成学习方法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，它通过构建多个决策树并将其结果进行综合，以获得最终分类结果。该方法具有较高的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模型精度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和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稳健性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机器学习模型系列：随机森林的原理和示例介绍_随机森林模型-CSDN博客">
            <a:extLst>
              <a:ext uri="{FF2B5EF4-FFF2-40B4-BE49-F238E27FC236}">
                <a16:creationId xmlns:a16="http://schemas.microsoft.com/office/drawing/2014/main" id="{B1E2350B-ABBC-C919-F620-898A1AF4F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4" t="3545" r="15090" b="5662"/>
          <a:stretch/>
        </p:blipFill>
        <p:spPr bwMode="auto">
          <a:xfrm>
            <a:off x="4840942" y="3393545"/>
            <a:ext cx="4172430" cy="326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3737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116525</TotalTime>
  <Words>1093</Words>
  <Application>Microsoft Office PowerPoint</Application>
  <PresentationFormat>全屏显示(4:3)</PresentationFormat>
  <Paragraphs>119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一、机器学习样本制作</vt:lpstr>
      <vt:lpstr>一、机器学习样本制作</vt:lpstr>
      <vt:lpstr>PowerPoint 演示文稿</vt:lpstr>
      <vt:lpstr>二、模型训练与遥感影像分类 </vt:lpstr>
      <vt:lpstr>二、模型训练与遥感影像分类 </vt:lpstr>
      <vt:lpstr>二、模型训练与遥感影像分类 </vt:lpstr>
      <vt:lpstr>PowerPoint 演示文稿</vt:lpstr>
      <vt:lpstr>三、遥感影像分类精度评估 </vt:lpstr>
      <vt:lpstr>三、遥感影像分类精度评估 </vt:lpstr>
      <vt:lpstr>三、地理数据可视化</vt:lpstr>
      <vt:lpstr>三、地理数据可视化</vt:lpstr>
      <vt:lpstr>三、地理数据可视化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13109</cp:revision>
  <dcterms:created xsi:type="dcterms:W3CDTF">2004-07-09T11:40:27Z</dcterms:created>
  <dcterms:modified xsi:type="dcterms:W3CDTF">2024-12-02T02:58:53Z</dcterms:modified>
</cp:coreProperties>
</file>