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36"/>
  </p:notesMasterIdLst>
  <p:handoutMasterIdLst>
    <p:handoutMasterId r:id="rId37"/>
  </p:handoutMasterIdLst>
  <p:sldIdLst>
    <p:sldId id="2764" r:id="rId3"/>
    <p:sldId id="2387" r:id="rId4"/>
    <p:sldId id="2447" r:id="rId5"/>
    <p:sldId id="2774" r:id="rId6"/>
    <p:sldId id="2795" r:id="rId7"/>
    <p:sldId id="2605" r:id="rId8"/>
    <p:sldId id="2768" r:id="rId9"/>
    <p:sldId id="2776" r:id="rId10"/>
    <p:sldId id="2781" r:id="rId11"/>
    <p:sldId id="2772" r:id="rId12"/>
    <p:sldId id="2779" r:id="rId13"/>
    <p:sldId id="2784" r:id="rId14"/>
    <p:sldId id="2783" r:id="rId15"/>
    <p:sldId id="2796" r:id="rId16"/>
    <p:sldId id="2747" r:id="rId17"/>
    <p:sldId id="2785" r:id="rId18"/>
    <p:sldId id="2786" r:id="rId19"/>
    <p:sldId id="2787" r:id="rId20"/>
    <p:sldId id="2788" r:id="rId21"/>
    <p:sldId id="2789" r:id="rId22"/>
    <p:sldId id="2760" r:id="rId23"/>
    <p:sldId id="2790" r:id="rId24"/>
    <p:sldId id="2791" r:id="rId25"/>
    <p:sldId id="2792" r:id="rId26"/>
    <p:sldId id="2775" r:id="rId27"/>
    <p:sldId id="2769" r:id="rId28"/>
    <p:sldId id="2737" r:id="rId29"/>
    <p:sldId id="2771" r:id="rId30"/>
    <p:sldId id="2765" r:id="rId31"/>
    <p:sldId id="2773" r:id="rId32"/>
    <p:sldId id="2778" r:id="rId33"/>
    <p:sldId id="2793" r:id="rId34"/>
    <p:sldId id="2742" r:id="rId35"/>
  </p:sldIdLst>
  <p:sldSz cx="12192000" cy="6858000"/>
  <p:notesSz cx="7099300" cy="10234613"/>
  <p:custDataLst>
    <p:tags r:id="rId3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1412" userDrawn="1">
          <p15:clr>
            <a:srgbClr val="A4A3A4"/>
          </p15:clr>
        </p15:guide>
        <p15:guide id="3" pos="241" userDrawn="1">
          <p15:clr>
            <a:srgbClr val="A4A3A4"/>
          </p15:clr>
        </p15:guide>
        <p15:guide id="4" pos="7408" userDrawn="1">
          <p15:clr>
            <a:srgbClr val="A4A3A4"/>
          </p15:clr>
        </p15:guide>
        <p15:guide id="5" pos="3871" userDrawn="1">
          <p15:clr>
            <a:srgbClr val="A4A3A4"/>
          </p15:clr>
        </p15:guide>
        <p15:guide id="6" orient="horz" pos="700" userDrawn="1">
          <p15:clr>
            <a:srgbClr val="A4A3A4"/>
          </p15:clr>
        </p15:guide>
        <p15:guide id="7" orient="horz" pos="4119" userDrawn="1">
          <p15:clr>
            <a:srgbClr val="A4A3A4"/>
          </p15:clr>
        </p15:guide>
        <p15:guide id="8" pos="415" userDrawn="1">
          <p15:clr>
            <a:srgbClr val="A4A3A4"/>
          </p15:clr>
        </p15:guide>
        <p15:guide id="9" pos="7335" userDrawn="1">
          <p15:clr>
            <a:srgbClr val="A4A3A4"/>
          </p15:clr>
        </p15:guide>
        <p15:guide id="10" orient="horz" pos="462" userDrawn="1">
          <p15:clr>
            <a:srgbClr val="A4A3A4"/>
          </p15:clr>
        </p15:guide>
        <p15:guide id="11" pos="103" userDrawn="1">
          <p15:clr>
            <a:srgbClr val="A4A3A4"/>
          </p15:clr>
        </p15:guide>
        <p15:guide id="12" pos="96" userDrawn="1">
          <p15:clr>
            <a:srgbClr val="A4A3A4"/>
          </p15:clr>
        </p15:guide>
        <p15:guide id="13" orient="horz" pos="2" userDrawn="1">
          <p15:clr>
            <a:srgbClr val="A4A3A4"/>
          </p15:clr>
        </p15:guide>
        <p15:guide id="14" pos="1076" userDrawn="1">
          <p15:clr>
            <a:srgbClr val="A4A3A4"/>
          </p15:clr>
        </p15:guide>
        <p15:guide id="15" pos="1951" userDrawn="1">
          <p15:clr>
            <a:srgbClr val="A4A3A4"/>
          </p15:clr>
        </p15:guide>
        <p15:guide id="16" pos="2772" userDrawn="1">
          <p15:clr>
            <a:srgbClr val="A4A3A4"/>
          </p15:clr>
        </p15:guide>
        <p15:guide id="17" pos="3619" userDrawn="1">
          <p15:clr>
            <a:srgbClr val="A4A3A4"/>
          </p15:clr>
        </p15:guide>
        <p15:guide id="18" pos="4493" userDrawn="1">
          <p15:clr>
            <a:srgbClr val="A4A3A4"/>
          </p15:clr>
        </p15:guide>
        <p15:guide id="19" pos="5313" userDrawn="1">
          <p15:clr>
            <a:srgbClr val="A4A3A4"/>
          </p15:clr>
        </p15:guide>
        <p15:guide id="20" pos="6175" userDrawn="1">
          <p15:clr>
            <a:srgbClr val="A4A3A4"/>
          </p15:clr>
        </p15:guide>
        <p15:guide id="21" orient="horz" pos="581" userDrawn="1">
          <p15:clr>
            <a:srgbClr val="A4A3A4"/>
          </p15:clr>
        </p15:guide>
        <p15:guide id="22" orient="horz" pos="3230" userDrawn="1">
          <p15:clr>
            <a:srgbClr val="A4A3A4"/>
          </p15:clr>
        </p15:guide>
        <p15:guide id="23" orient="horz" pos="1230" userDrawn="1">
          <p15:clr>
            <a:srgbClr val="A4A3A4"/>
          </p15:clr>
        </p15:guide>
        <p15:guide id="24" orient="horz" userDrawn="1">
          <p15:clr>
            <a:srgbClr val="A4A3A4"/>
          </p15:clr>
        </p15:guide>
        <p15:guide id="25" orient="horz" pos="1450" userDrawn="1">
          <p15:clr>
            <a:srgbClr val="A4A3A4"/>
          </p15:clr>
        </p15:guide>
        <p15:guide id="26" pos="375" userDrawn="1">
          <p15:clr>
            <a:srgbClr val="A4A3A4"/>
          </p15:clr>
        </p15:guide>
        <p15:guide id="27" orient="horz" pos="3095" userDrawn="1">
          <p15:clr>
            <a:srgbClr val="A4A3A4"/>
          </p15:clr>
        </p15:guide>
        <p15:guide id="28" orient="horz" pos="2372" userDrawn="1">
          <p15:clr>
            <a:srgbClr val="A4A3A4"/>
          </p15:clr>
        </p15:guide>
        <p15:guide id="29" orient="horz" pos="4159" userDrawn="1">
          <p15:clr>
            <a:srgbClr val="A4A3A4"/>
          </p15:clr>
        </p15:guide>
        <p15:guide id="30" pos="417" userDrawn="1">
          <p15:clr>
            <a:srgbClr val="A4A3A4"/>
          </p15:clr>
        </p15:guide>
        <p15:guide id="31" pos="2207" userDrawn="1">
          <p15:clr>
            <a:srgbClr val="A4A3A4"/>
          </p15:clr>
        </p15:guide>
        <p15:guide id="32" pos="7636" userDrawn="1">
          <p15:clr>
            <a:srgbClr val="A4A3A4"/>
          </p15:clr>
        </p15:guide>
        <p15:guide id="33" orient="horz" pos="632" userDrawn="1">
          <p15:clr>
            <a:srgbClr val="A4A3A4"/>
          </p15:clr>
        </p15:guide>
        <p15:guide id="34" orient="horz" pos="1461" userDrawn="1">
          <p15:clr>
            <a:srgbClr val="A4A3A4"/>
          </p15:clr>
        </p15:guide>
        <p15:guide id="35" orient="horz" pos="2262" userDrawn="1">
          <p15:clr>
            <a:srgbClr val="A4A3A4"/>
          </p15:clr>
        </p15:guide>
        <p15:guide id="36" orient="horz" pos="3072" userDrawn="1">
          <p15:clr>
            <a:srgbClr val="A4A3A4"/>
          </p15:clr>
        </p15:guide>
        <p15:guide id="37" pos="1020" userDrawn="1">
          <p15:clr>
            <a:srgbClr val="A4A3A4"/>
          </p15:clr>
        </p15:guide>
        <p15:guide id="38" pos="7440" userDrawn="1">
          <p15:clr>
            <a:srgbClr val="A4A3A4"/>
          </p15:clr>
        </p15:guide>
        <p15:guide id="39" pos="6719" userDrawn="1">
          <p15:clr>
            <a:srgbClr val="A4A3A4"/>
          </p15:clr>
        </p15:guide>
        <p15:guide id="40" orient="horz" pos="621" userDrawn="1">
          <p15:clr>
            <a:srgbClr val="A4A3A4"/>
          </p15:clr>
        </p15:guide>
        <p15:guide id="41" orient="horz" pos="38" userDrawn="1">
          <p15:clr>
            <a:srgbClr val="A4A3A4"/>
          </p15:clr>
        </p15:guide>
        <p15:guide id="42" orient="horz" pos="4319" userDrawn="1">
          <p15:clr>
            <a:srgbClr val="A4A3A4"/>
          </p15:clr>
        </p15:guide>
        <p15:guide id="43" orient="horz" pos="39" userDrawn="1">
          <p15:clr>
            <a:srgbClr val="A4A3A4"/>
          </p15:clr>
        </p15:guide>
        <p15:guide id="44" pos="4489" userDrawn="1">
          <p15:clr>
            <a:srgbClr val="A4A3A4"/>
          </p15:clr>
        </p15:guide>
        <p15:guide id="45" pos="6207" userDrawn="1">
          <p15:clr>
            <a:srgbClr val="A4A3A4"/>
          </p15:clr>
        </p15:guide>
        <p15:guide id="46" orient="horz" pos="1" userDrawn="1">
          <p15:clr>
            <a:srgbClr val="A4A3A4"/>
          </p15:clr>
        </p15:guide>
        <p15:guide id="47" orient="horz" pos="4067" userDrawn="1">
          <p15:clr>
            <a:srgbClr val="A4A3A4"/>
          </p15:clr>
        </p15:guide>
        <p15:guide id="48" orient="horz" pos="601" userDrawn="1">
          <p15:clr>
            <a:srgbClr val="A4A3A4"/>
          </p15:clr>
        </p15:guide>
        <p15:guide id="49" pos="199" userDrawn="1">
          <p15:clr>
            <a:srgbClr val="A4A3A4"/>
          </p15:clr>
        </p15:guide>
        <p15:guide id="50" pos="7452" userDrawn="1">
          <p15:clr>
            <a:srgbClr val="A4A3A4"/>
          </p15:clr>
        </p15:guide>
        <p15:guide id="51" pos="43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7A81FF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0594" autoAdjust="0"/>
  </p:normalViewPr>
  <p:slideViewPr>
    <p:cSldViewPr snapToGrid="0">
      <p:cViewPr varScale="1">
        <p:scale>
          <a:sx n="146" d="100"/>
          <a:sy n="146" d="100"/>
        </p:scale>
        <p:origin x="436" y="76"/>
      </p:cViewPr>
      <p:guideLst>
        <p:guide orient="horz" pos="663"/>
        <p:guide orient="horz" pos="1412"/>
        <p:guide pos="241"/>
        <p:guide pos="7408"/>
        <p:guide pos="3871"/>
        <p:guide orient="horz" pos="700"/>
        <p:guide orient="horz" pos="4119"/>
        <p:guide pos="415"/>
        <p:guide pos="7335"/>
        <p:guide orient="horz" pos="462"/>
        <p:guide pos="103"/>
        <p:guide pos="96"/>
        <p:guide orient="horz" pos="2"/>
        <p:guide pos="1076"/>
        <p:guide pos="1951"/>
        <p:guide pos="2772"/>
        <p:guide pos="3619"/>
        <p:guide pos="4493"/>
        <p:guide pos="5313"/>
        <p:guide pos="6175"/>
        <p:guide orient="horz" pos="581"/>
        <p:guide orient="horz" pos="3230"/>
        <p:guide orient="horz" pos="1230"/>
        <p:guide orient="horz"/>
        <p:guide orient="horz" pos="1450"/>
        <p:guide pos="375"/>
        <p:guide orient="horz" pos="3095"/>
        <p:guide orient="horz" pos="2372"/>
        <p:guide orient="horz" pos="4159"/>
        <p:guide pos="417"/>
        <p:guide pos="2207"/>
        <p:guide pos="7636"/>
        <p:guide orient="horz" pos="632"/>
        <p:guide orient="horz" pos="1461"/>
        <p:guide orient="horz" pos="2262"/>
        <p:guide orient="horz" pos="3072"/>
        <p:guide pos="1020"/>
        <p:guide pos="7440"/>
        <p:guide pos="6719"/>
        <p:guide orient="horz" pos="621"/>
        <p:guide orient="horz" pos="38"/>
        <p:guide orient="horz" pos="4319"/>
        <p:guide orient="horz" pos="39"/>
        <p:guide pos="4489"/>
        <p:guide pos="6207"/>
        <p:guide orient="horz" pos="1"/>
        <p:guide orient="horz" pos="4067"/>
        <p:guide orient="horz" pos="601"/>
        <p:guide pos="199"/>
        <p:guide pos="7452"/>
        <p:guide pos="4303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哪种简洁？</a:t>
            </a:r>
            <a:endParaRPr lang="en-US" altLang="zh-CN" dirty="0"/>
          </a:p>
          <a:p>
            <a:r>
              <a:rPr lang="en-US" altLang="zh-CN" dirty="0"/>
              <a:t>shapefile</a:t>
            </a:r>
            <a:r>
              <a:rPr lang="zh-CN" altLang="en-US" dirty="0"/>
              <a:t>格式矢量数据中</a:t>
            </a:r>
            <a:r>
              <a:rPr lang="en-US" altLang="zh-CN" dirty="0"/>
              <a:t>.</a:t>
            </a:r>
            <a:r>
              <a:rPr lang="en-US" altLang="zh-CN" dirty="0" err="1"/>
              <a:t>proj</a:t>
            </a:r>
            <a:r>
              <a:rPr lang="zh-CN" altLang="en-US" dirty="0"/>
              <a:t>文件保存的是</a:t>
            </a:r>
            <a:r>
              <a:rPr lang="en-US" altLang="zh-CN" dirty="0" err="1"/>
              <a:t>wkt</a:t>
            </a:r>
            <a:r>
              <a:rPr lang="zh-CN" altLang="en-US" dirty="0"/>
              <a:t>格式坐标系统。</a:t>
            </a:r>
          </a:p>
        </p:txBody>
      </p:sp>
    </p:spTree>
    <p:extLst>
      <p:ext uri="{BB962C8B-B14F-4D97-AF65-F5344CB8AC3E}">
        <p14:creationId xmlns:p14="http://schemas.microsoft.com/office/powerpoint/2010/main" val="101913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49848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27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33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6C7A1-7CA8-24C6-A4E9-9AB24EE65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CEDD66-CEC1-7C15-68F4-4C587E37DC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91DA4C-B6EF-9FBA-2C2D-DB74A493F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17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376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97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ED753-1E64-BE1B-457E-C37AA502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6265FE-D121-D97F-761E-32CE9CCD55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E5B375-83A6-B8B8-6004-DC1BD29A9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6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13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47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9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115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24734-B086-2B82-2381-D4A695E62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8FD423-5076-AD47-7B74-FC2C0E331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D7148F-9099-1D66-0229-1A7D3A424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048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460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831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73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Gdal</a:t>
            </a:r>
            <a:r>
              <a:rPr lang="zh-CN" altLang="en-US" dirty="0"/>
              <a:t>最开始开发的时候只考虑了对栅格数据的支持。为了对矢量数据支持，后来新增开发了</a:t>
            </a:r>
            <a:r>
              <a:rPr lang="en-US" altLang="zh-CN" dirty="0" err="1"/>
              <a:t>ogr</a:t>
            </a:r>
            <a:r>
              <a:rPr lang="zh-CN" altLang="en-US" dirty="0"/>
              <a:t>库，并合并到之前开发的</a:t>
            </a:r>
            <a:r>
              <a:rPr lang="en-US" altLang="zh-CN" dirty="0" err="1"/>
              <a:t>gdal</a:t>
            </a:r>
            <a:r>
              <a:rPr lang="zh-CN" altLang="en-US" dirty="0"/>
              <a:t>库中。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很多软件都使用</a:t>
            </a:r>
            <a:r>
              <a:rPr lang="en-US" altLang="zh-CN" dirty="0" err="1"/>
              <a:t>gdal</a:t>
            </a:r>
            <a:r>
              <a:rPr lang="en-US" altLang="zh-CN" dirty="0"/>
              <a:t>/</a:t>
            </a:r>
            <a:r>
              <a:rPr lang="en-US" altLang="zh-CN" dirty="0" err="1"/>
              <a:t>ogr</a:t>
            </a:r>
            <a:r>
              <a:rPr lang="zh-CN" altLang="en-US" dirty="0"/>
              <a:t>库，如</a:t>
            </a:r>
            <a:r>
              <a:rPr lang="en-US" altLang="zh-CN" dirty="0" err="1"/>
              <a:t>qgis</a:t>
            </a:r>
            <a:r>
              <a:rPr lang="zh-CN" altLang="en-US" dirty="0"/>
              <a:t>，</a:t>
            </a:r>
            <a:r>
              <a:rPr lang="en-US" altLang="zh-CN" dirty="0" err="1"/>
              <a:t>arcgis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540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083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29371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391841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15439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CDA3-EDF8-1328-44C1-3544F343F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29A8F9-A6EC-E42C-AD84-801563A45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EAC522-9BA6-0F7C-5169-5546F0FDA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721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中国</a:t>
            </a:r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2005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年部分机构参与</a:t>
            </a:r>
            <a:endParaRPr lang="en-US" altLang="zh-CN" sz="14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注意</a:t>
            </a:r>
            <a:r>
              <a:rPr lang="en-US" altLang="zh-CN" sz="1400" dirty="0" err="1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组织与</a:t>
            </a:r>
            <a:r>
              <a:rPr lang="en-US" altLang="zh-CN" sz="1400" dirty="0" err="1">
                <a:solidFill>
                  <a:srgbClr val="151515"/>
                </a:solidFill>
                <a:latin typeface="+mn-ea"/>
                <a:ea typeface="+mn-ea"/>
              </a:rPr>
              <a:t>osgeo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区别。</a:t>
            </a:r>
            <a:r>
              <a:rPr lang="en-US" altLang="zh-CN" sz="1400" dirty="0" err="1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专注制定开源地理信息数据及服务的规范，</a:t>
            </a:r>
            <a:r>
              <a:rPr lang="en-US" altLang="zh-CN" sz="1400" dirty="0" err="1">
                <a:solidFill>
                  <a:srgbClr val="151515"/>
                </a:solidFill>
                <a:latin typeface="+mn-ea"/>
                <a:ea typeface="+mn-ea"/>
              </a:rPr>
              <a:t>osgeo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专注推广开源地理信息系统软件。</a:t>
            </a:r>
            <a:endParaRPr lang="en-US" altLang="zh-CN" sz="14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98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A2A98-C8C5-AE06-C214-4E562AC74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CF8C34-CCAD-4F09-9E11-109159B41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E3CDE2-5639-3449-C1CC-4F2C73486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所谓要素，简单地说就是一个独立的对象，在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地图中可能表现为一个多边形建筑物，在数据库中即一个独立的条目。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74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外业测量，主要通过测量仪器如全站仪，</a:t>
            </a:r>
            <a:r>
              <a:rPr lang="en-US" altLang="zh-CN" dirty="0" err="1"/>
              <a:t>gps</a:t>
            </a:r>
            <a:r>
              <a:rPr lang="zh-CN" altLang="en-US" dirty="0"/>
              <a:t>等，测量地面位置信息，再将其存储到地理数据库中获得。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75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Shapefile</a:t>
            </a:r>
            <a:r>
              <a:rPr lang="zh-CN" altLang="en-US" dirty="0"/>
              <a:t>格式</a:t>
            </a:r>
            <a:r>
              <a:rPr lang="en-US" altLang="zh-CN" dirty="0"/>
              <a:t>(1), (2), (3)</a:t>
            </a:r>
            <a:r>
              <a:rPr lang="zh-CN" altLang="en-US" dirty="0"/>
              <a:t>为强制需要。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30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70276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7"/>
            <a:ext cx="12192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2"/>
            <a:ext cx="12192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2"/>
            <a:ext cx="12192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3117" y="981078"/>
            <a:ext cx="103632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-26988"/>
            <a:ext cx="3048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89408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12192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12192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981078"/>
            <a:ext cx="103632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12192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981078"/>
            <a:ext cx="508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8"/>
            <a:ext cx="508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685" y="646741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12192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" y="8526"/>
            <a:ext cx="1069975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609398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117" y="981078"/>
            <a:ext cx="103632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945239"/>
            <a:ext cx="103632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922" y="1087442"/>
            <a:ext cx="5369983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07100" y="1087442"/>
            <a:ext cx="5369984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39348"/>
            <a:ext cx="5386917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8"/>
            <a:ext cx="5386917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639348"/>
            <a:ext cx="5389033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8"/>
            <a:ext cx="5389033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26653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7680" y="1087439"/>
            <a:ext cx="3459409" cy="233294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76222" y="115891"/>
            <a:ext cx="2891367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30675" y="115891"/>
            <a:ext cx="2942344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981078"/>
            <a:ext cx="508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8"/>
            <a:ext cx="508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05" y="8526"/>
            <a:ext cx="1069975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6030021" y="-5257469"/>
            <a:ext cx="72000" cy="1213204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11385532" y="38094"/>
            <a:ext cx="72000" cy="154093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89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178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354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532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709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2942" indent="-22858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474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652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8829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006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" y="7"/>
            <a:ext cx="12189884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91"/>
            <a:ext cx="11567584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922" y="1087441"/>
            <a:ext cx="10943167" cy="23329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3267" y="6499232"/>
            <a:ext cx="28448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1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287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463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641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66" indent="-180966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28" indent="-180966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06" indent="-174617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5967" indent="-180966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170" indent="-184142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347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523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701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7878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234440" y="1685337"/>
            <a:ext cx="9738360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</a:rPr>
              <a:t>开源地理数据规范与抽象模型</a:t>
            </a:r>
            <a:endParaRPr lang="zh-CN" altLang="zh-CN" sz="5400" b="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677913" y="3931741"/>
            <a:ext cx="880902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罗 新</a:t>
            </a:r>
            <a:endParaRPr lang="en-US" altLang="zh-CN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lang="en-US" altLang="zh-CN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endParaRPr lang="zh-CN" altLang="en-US" sz="2800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18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2316000" y="3614409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algn="l">
              <a:defRPr/>
            </a:pP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1831824" y="5474697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微软雅黑"/>
                <a:ea typeface="微软雅黑"/>
              </a:rPr>
              <a:t>邮箱</a:t>
            </a:r>
            <a:r>
              <a:rPr lang="en-CN" sz="1800" dirty="0">
                <a:solidFill>
                  <a:prstClr val="black"/>
                </a:solidFill>
                <a:latin typeface="微软雅黑"/>
                <a:ea typeface="微软雅黑"/>
              </a:rPr>
              <a:t>: xinluo_xin@ynu.edu.cn</a:t>
            </a:r>
          </a:p>
          <a:p>
            <a:pPr>
              <a:defRPr/>
            </a:pPr>
            <a:r>
              <a:rPr lang="en-CN" sz="1800" dirty="0">
                <a:solidFill>
                  <a:prstClr val="black"/>
                </a:solidFill>
                <a:latin typeface="微软雅黑"/>
                <a:ea typeface="微软雅黑"/>
              </a:rPr>
              <a:t>地址</a:t>
            </a:r>
            <a:r>
              <a:rPr lang="zh-CN" altLang="en-US" sz="1800" dirty="0">
                <a:solidFill>
                  <a:prstClr val="black"/>
                </a:solidFill>
                <a:latin typeface="微软雅黑"/>
                <a:ea typeface="微软雅黑"/>
              </a:rPr>
              <a:t>：地球科学学院</a:t>
            </a:r>
            <a:r>
              <a:rPr lang="en-US" altLang="zh-CN" sz="1800" dirty="0">
                <a:solidFill>
                  <a:prstClr val="black"/>
                </a:solidFill>
                <a:latin typeface="微软雅黑"/>
                <a:ea typeface="微软雅黑"/>
              </a:rPr>
              <a:t>1327</a:t>
            </a:r>
            <a:r>
              <a:rPr lang="zh-CN" altLang="en-US" sz="1800" dirty="0">
                <a:solidFill>
                  <a:prstClr val="black"/>
                </a:solidFill>
                <a:latin typeface="微软雅黑"/>
                <a:ea typeface="微软雅黑"/>
              </a:rPr>
              <a:t>办公室</a:t>
            </a:r>
            <a:endParaRPr lang="en-CN" sz="18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98" y="243150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6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6743696" y="261081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云南大学</a:t>
            </a:r>
            <a:r>
              <a:rPr lang="en-US" altLang="zh-CN" sz="1800" b="1" dirty="0">
                <a:solidFill>
                  <a:prstClr val="black"/>
                </a:solidFill>
                <a:latin typeface="微软雅黑"/>
                <a:ea typeface="微软雅黑"/>
              </a:rPr>
              <a:t>《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 开源GIS </a:t>
            </a:r>
            <a:r>
              <a:rPr lang="en-US" altLang="zh-CN" sz="1800" b="1" dirty="0">
                <a:solidFill>
                  <a:prstClr val="black"/>
                </a:solidFill>
                <a:latin typeface="微软雅黑"/>
                <a:ea typeface="微软雅黑"/>
              </a:rPr>
              <a:t>》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课程第</a:t>
            </a:r>
            <a:r>
              <a:rPr lang="zh-CN" altLang="en-US" sz="1800" b="1" dirty="0">
                <a:solidFill>
                  <a:prstClr val="black"/>
                </a:solidFill>
                <a:latin typeface="微软雅黑"/>
                <a:ea typeface="微软雅黑"/>
              </a:rPr>
              <a:t>三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地理空间参考规范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1841667" y="1426119"/>
            <a:ext cx="8583443" cy="344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u="sng" dirty="0">
                <a:solidFill>
                  <a:schemeClr val="accent2"/>
                </a:solidFill>
                <a:latin typeface="+mn-ea"/>
                <a:ea typeface="+mn-ea"/>
              </a:rPr>
              <a:t>地理坐标系统表达：</a:t>
            </a:r>
            <a:endParaRPr lang="en-US" altLang="zh-CN" sz="2800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EPSG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通过对坐标系统编码进行地理坐标系统的表达。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Proj.4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通过定义字符串来表达地理坐标系统。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WKT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Open 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通过定义一个文本格式来表达地理坐标系统。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A94BF1-4A5D-6663-27A6-59F1BAB3DB4D}"/>
              </a:ext>
            </a:extLst>
          </p:cNvPr>
          <p:cNvSpPr txBox="1"/>
          <p:nvPr/>
        </p:nvSpPr>
        <p:spPr>
          <a:xfrm>
            <a:off x="1698599" y="5062329"/>
            <a:ext cx="174220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EPSG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4326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86B1AB-A266-1E50-6AEF-EC8D466BFD5C}"/>
              </a:ext>
            </a:extLst>
          </p:cNvPr>
          <p:cNvSpPr txBox="1"/>
          <p:nvPr/>
        </p:nvSpPr>
        <p:spPr>
          <a:xfrm>
            <a:off x="3185277" y="5062330"/>
            <a:ext cx="3383479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Proj.4</a:t>
            </a:r>
          </a:p>
          <a:p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'+proj=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longlat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 +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ellps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=WGS84 +datum=WGS84 +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no_defs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'</a:t>
            </a:r>
            <a:endParaRPr lang="zh-CN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E8F8E2-EF2F-E607-E16B-7FD049F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281" y="4969996"/>
            <a:ext cx="3937519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WKT</a:t>
            </a:r>
          </a:p>
          <a:p>
            <a:pPr algn="l" eaLnBrk="0" hangingPunct="0">
              <a:spcBef>
                <a:spcPct val="0"/>
              </a:spcBef>
            </a:pPr>
            <a:r>
              <a:rPr lang="zh-CN" altLang="zh-CN" sz="1200" b="1" dirty="0">
                <a:solidFill>
                  <a:schemeClr val="bg1"/>
                </a:solidFill>
                <a:latin typeface="+mn-ea"/>
                <a:ea typeface="+mn-ea"/>
              </a:rPr>
              <a:t>GEODCRS["WGS 84", DATUM["World Geodetic System 1984", ELLIPSOID["WGS 84", 6378137, 298.257223563, LENGTHUNIT["metre", 1]]], CS[ellipsoidal, 2], AXIS["Latitude (lat)", north, ORDER[1]], AXIS["Longitude (lon)", east, ORDER[2]], ANGLEUNIT["degree", 0.0174532925199433]] </a:t>
            </a:r>
          </a:p>
        </p:txBody>
      </p:sp>
    </p:spTree>
    <p:extLst>
      <p:ext uri="{BB962C8B-B14F-4D97-AF65-F5344CB8AC3E}">
        <p14:creationId xmlns:p14="http://schemas.microsoft.com/office/powerpoint/2010/main" val="7017036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1841667" y="1509240"/>
            <a:ext cx="8583443" cy="473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900" b="1" u="sng" dirty="0">
                <a:solidFill>
                  <a:schemeClr val="accent2"/>
                </a:solidFill>
                <a:latin typeface="+mn-ea"/>
                <a:ea typeface="+mn-ea"/>
              </a:rPr>
              <a:t>EPSG</a:t>
            </a:r>
            <a:r>
              <a:rPr lang="zh-CN" altLang="en-US" sz="2900" b="1" u="sng" dirty="0">
                <a:solidFill>
                  <a:schemeClr val="accent2"/>
                </a:solidFill>
                <a:latin typeface="+mn-ea"/>
                <a:ea typeface="+mn-ea"/>
              </a:rPr>
              <a:t>坐标系统编码：</a:t>
            </a:r>
            <a:endParaRPr lang="en-US" altLang="zh-CN" sz="2900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EPSG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 European Petroleum Survey Group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，欧洲石油调查小组），该组织发布了一个地理空间参考系统的数据库，数据库对全球收录到的坐标参考系统进行了编码。  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wgs84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: 4326; </a:t>
            </a: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wgs84+utm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: 1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）北半球，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326+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投影带（如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32622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）；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）南半球：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327+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投影带（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32722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5004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0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1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GDAL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开源库与遥感栅格数据处理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5791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605246" y="846749"/>
            <a:ext cx="9745089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F891-30B2-7F19-3098-16A28CFAAB5E}"/>
              </a:ext>
            </a:extLst>
          </p:cNvPr>
          <p:cNvSpPr txBox="1"/>
          <p:nvPr/>
        </p:nvSpPr>
        <p:spPr>
          <a:xfrm>
            <a:off x="381000" y="1520217"/>
            <a:ext cx="11617960" cy="4448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是一个在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许可协议下的开源空间数据处理库。</a:t>
            </a:r>
            <a:endParaRPr lang="en-US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起源于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1998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年由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Frank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Warmerdam教授发起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，是由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语言编写的采用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开源许可的空间数据处理开源库。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在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Perl、Python、Ruby、Java、C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等编程语言中为用户提供了应用程序接口，这使得 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的应用非常广泛。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常用的空间数据处理软件如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ArcGIS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QGIS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等都大量使用了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库。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92422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2391-D539-109D-157D-75D4F5E1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BC4198-9020-9E33-7DC9-D4CFB596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FBD27-1E23-9051-3A53-F753EBC9962A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00B1D-8EF2-FDA2-9D1D-23EDBF7225BA}"/>
              </a:ext>
            </a:extLst>
          </p:cNvPr>
          <p:cNvSpPr txBox="1"/>
          <p:nvPr/>
        </p:nvSpPr>
        <p:spPr>
          <a:xfrm>
            <a:off x="381000" y="1520217"/>
            <a:ext cx="11617960" cy="117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项目有两个子模块，一个用于栅格数据处理的</a:t>
            </a:r>
            <a:r>
              <a:rPr lang="en-US" altLang="zh-CN" sz="2500" dirty="0" err="1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模块，一个用于矢量数据处理的</a:t>
            </a:r>
            <a:r>
              <a:rPr lang="en-US" altLang="zh-CN" sz="2500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模块。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926124-A0B0-6376-478B-0E5CBBC68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65086"/>
              </p:ext>
            </p:extLst>
          </p:nvPr>
        </p:nvGraphicFramePr>
        <p:xfrm>
          <a:off x="780342" y="2894995"/>
          <a:ext cx="10460112" cy="338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028">
                  <a:extLst>
                    <a:ext uri="{9D8B030D-6E8A-4147-A177-3AD203B41FA5}">
                      <a16:colId xmlns:a16="http://schemas.microsoft.com/office/drawing/2014/main" val="3471873707"/>
                    </a:ext>
                  </a:extLst>
                </a:gridCol>
                <a:gridCol w="2615028">
                  <a:extLst>
                    <a:ext uri="{9D8B030D-6E8A-4147-A177-3AD203B41FA5}">
                      <a16:colId xmlns:a16="http://schemas.microsoft.com/office/drawing/2014/main" val="2670470978"/>
                    </a:ext>
                  </a:extLst>
                </a:gridCol>
                <a:gridCol w="2615028">
                  <a:extLst>
                    <a:ext uri="{9D8B030D-6E8A-4147-A177-3AD203B41FA5}">
                      <a16:colId xmlns:a16="http://schemas.microsoft.com/office/drawing/2014/main" val="3470021515"/>
                    </a:ext>
                  </a:extLst>
                </a:gridCol>
                <a:gridCol w="2615028">
                  <a:extLst>
                    <a:ext uri="{9D8B030D-6E8A-4147-A177-3AD203B41FA5}">
                      <a16:colId xmlns:a16="http://schemas.microsoft.com/office/drawing/2014/main" val="2345311554"/>
                    </a:ext>
                  </a:extLst>
                </a:gridCol>
              </a:tblGrid>
              <a:tr h="10052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处理数据类型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核心类型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典型格式支持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70296"/>
                  </a:ext>
                </a:extLst>
              </a:tr>
              <a:tr h="1005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Gdal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栅格数据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读写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转换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GeoTiff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HDF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NetCDF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JPEG2000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42902"/>
                  </a:ext>
                </a:extLst>
              </a:tr>
              <a:tr h="1005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ogr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矢量数据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读写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解析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编辑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分析等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Shapefile, </a:t>
                      </a:r>
                      <a:r>
                        <a:rPr lang="en-US" altLang="zh-CN" sz="2400" dirty="0" err="1"/>
                        <a:t>GeoJSON</a:t>
                      </a:r>
                      <a:r>
                        <a:rPr lang="en-US" altLang="zh-CN" sz="2400" dirty="0"/>
                        <a:t>, </a:t>
                      </a:r>
                      <a:r>
                        <a:rPr lang="en-US" altLang="zh-CN" sz="2400" dirty="0" err="1"/>
                        <a:t>PostGIS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689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019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矩阵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/>
        </p:nvGraphicFramePr>
        <p:xfrm>
          <a:off x="2702419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/>
        </p:nvGraphicFramePr>
        <p:xfrm>
          <a:off x="6368600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/>
        </p:nvGraphicFramePr>
        <p:xfrm>
          <a:off x="6473779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/>
        </p:nvGraphicFramePr>
        <p:xfrm>
          <a:off x="6578958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2553566" y="3315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6254096" y="3315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32036990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2466051" y="2004970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2466051" y="5780420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24619239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2016D-D7BA-C64C-8A93-EC4C57DFE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70B678-38FF-3D5A-0394-FC482280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9D7D2-7B1A-697E-60CB-CEB8B7305378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89FD-2B3E-B8A7-8C37-9DB99815C7E3}"/>
              </a:ext>
            </a:extLst>
          </p:cNvPr>
          <p:cNvSpPr txBox="1"/>
          <p:nvPr/>
        </p:nvSpPr>
        <p:spPr>
          <a:xfrm>
            <a:off x="1841666" y="1565285"/>
            <a:ext cx="8508669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遥感栅格数据处理与分析；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DFDBBE4-DA61-85FE-1073-25CB7135CFC1}"/>
              </a:ext>
            </a:extLst>
          </p:cNvPr>
          <p:cNvSpPr txBox="1"/>
          <p:nvPr/>
        </p:nvSpPr>
        <p:spPr>
          <a:xfrm>
            <a:off x="1759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127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2017986" y="1510855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1833522" y="4396030"/>
            <a:ext cx="8489486" cy="2031488"/>
            <a:chOff x="309522" y="4200087"/>
            <a:chExt cx="8489486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22015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1841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altLang="zh-CN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14FE7199-AB70-52E4-812F-B5C3374649EF}"/>
              </a:ext>
            </a:extLst>
          </p:cNvPr>
          <p:cNvGrpSpPr/>
          <p:nvPr/>
        </p:nvGrpSpPr>
        <p:grpSpPr>
          <a:xfrm>
            <a:off x="1833522" y="4396030"/>
            <a:ext cx="8489486" cy="2031488"/>
            <a:chOff x="309522" y="4200087"/>
            <a:chExt cx="8489486" cy="2031488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75F422F5-5DE5-D761-8D21-35C0C311FC10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EF4F2C7C-E33E-3286-0E44-7FEA12A4F94A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E785A8F8-7217-4230-31EF-80BFAEB00587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B9D013B9-92EC-389F-74E7-A2167242E751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D7172C5-DA40-B9D5-BD8A-AA8B306ACA88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21" name="Elbow Connector 13">
              <a:extLst>
                <a:ext uri="{FF2B5EF4-FFF2-40B4-BE49-F238E27FC236}">
                  <a16:creationId xmlns:a16="http://schemas.microsoft.com/office/drawing/2014/main" id="{DED8B291-DA67-EA6B-99A5-7E0261992B93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14">
              <a:extLst>
                <a:ext uri="{FF2B5EF4-FFF2-40B4-BE49-F238E27FC236}">
                  <a16:creationId xmlns:a16="http://schemas.microsoft.com/office/drawing/2014/main" id="{2A3B9C3F-0411-2C05-744B-468528E1416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17">
              <a:extLst>
                <a:ext uri="{FF2B5EF4-FFF2-40B4-BE49-F238E27FC236}">
                  <a16:creationId xmlns:a16="http://schemas.microsoft.com/office/drawing/2014/main" id="{DF9FE1EA-6E23-54BB-2648-F25E166DE97D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0">
              <a:extLst>
                <a:ext uri="{FF2B5EF4-FFF2-40B4-BE49-F238E27FC236}">
                  <a16:creationId xmlns:a16="http://schemas.microsoft.com/office/drawing/2014/main" id="{BB1F6053-61D2-0DA5-1184-F999B0D653E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2755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256484" y="3230252"/>
            <a:ext cx="6057574" cy="717997"/>
            <a:chOff x="2121801" y="3511390"/>
            <a:chExt cx="5409772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39"/>
              <a:ext cx="475367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OGR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开源库与矢量数据处理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34847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256488" y="2043508"/>
            <a:ext cx="7514044" cy="772176"/>
            <a:chOff x="2121802" y="2115450"/>
            <a:chExt cx="5900128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5324128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开源地理数据规范</a:t>
              </a:r>
            </a:p>
          </p:txBody>
        </p:sp>
      </p:grpSp>
      <p:grpSp>
        <p:nvGrpSpPr>
          <p:cNvPr id="7" name="Group 2">
            <a:extLst>
              <a:ext uri="{FF2B5EF4-FFF2-40B4-BE49-F238E27FC236}">
                <a16:creationId xmlns:a16="http://schemas.microsoft.com/office/drawing/2014/main" id="{6B6103FE-56C2-C380-4D5C-E8D1EC204ACD}"/>
              </a:ext>
            </a:extLst>
          </p:cNvPr>
          <p:cNvGrpSpPr/>
          <p:nvPr/>
        </p:nvGrpSpPr>
        <p:grpSpPr>
          <a:xfrm>
            <a:off x="2256484" y="4362817"/>
            <a:ext cx="7158448" cy="717997"/>
            <a:chOff x="2121801" y="3511390"/>
            <a:chExt cx="6392918" cy="5760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9CFA89D-09AD-38E0-07D6-4F39DC4B3C01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7294D7A-4DE3-570A-2D61-D74C279CEE6D}"/>
                </a:ext>
              </a:extLst>
            </p:cNvPr>
            <p:cNvSpPr/>
            <p:nvPr/>
          </p:nvSpPr>
          <p:spPr>
            <a:xfrm>
              <a:off x="2777900" y="3560439"/>
              <a:ext cx="573681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GDAL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开源库与栅格数据处理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1975414" y="1459631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.Open()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ReadAsArray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1841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22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1841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1972669" y="1555298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87424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51BFB-D2FB-4FA5-41CC-8A180EABD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2F64E67-3D66-704B-F985-3CBB71CE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F4991-22FF-E638-B963-F2CD4EF51B9A}"/>
              </a:ext>
            </a:extLst>
          </p:cNvPr>
          <p:cNvSpPr txBox="1"/>
          <p:nvPr/>
        </p:nvSpPr>
        <p:spPr>
          <a:xfrm>
            <a:off x="1841665" y="84674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B4A21-9354-A70D-A662-F6812914BFF9}"/>
              </a:ext>
            </a:extLst>
          </p:cNvPr>
          <p:cNvSpPr txBox="1"/>
          <p:nvPr/>
        </p:nvSpPr>
        <p:spPr>
          <a:xfrm>
            <a:off x="1841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0F2FA-7891-E3E8-2655-A90DDF818B79}"/>
              </a:ext>
            </a:extLst>
          </p:cNvPr>
          <p:cNvSpPr txBox="1"/>
          <p:nvPr/>
        </p:nvSpPr>
        <p:spPr>
          <a:xfrm>
            <a:off x="1972669" y="1555298"/>
            <a:ext cx="7827230" cy="312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c)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栅格数据处理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.Warp()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：栅格数据转换函数，包括重投影、裁剪、重采样等。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Polygonize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栅格数据矢量化。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RasterizeLayer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矢量数据栅格化。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0998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1863837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、裁剪实现过程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8362682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B715A4-5167-547B-CF17-48F697EE7817}"/>
              </a:ext>
            </a:extLst>
          </p:cNvPr>
          <p:cNvGraphicFramePr>
            <a:graphicFrameLocks noGrp="1"/>
          </p:cNvGraphicFramePr>
          <p:nvPr/>
        </p:nvGraphicFramePr>
        <p:xfrm>
          <a:off x="2301980" y="1886795"/>
          <a:ext cx="3946420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94027436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189128992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727924111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3262534" y="2835085"/>
            <a:ext cx="2279650" cy="2076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DE728A-38DF-A4D6-29CE-0AB48495B311}"/>
              </a:ext>
            </a:extLst>
          </p:cNvPr>
          <p:cNvGraphicFramePr>
            <a:graphicFrameLocks noGrp="1"/>
          </p:cNvGraphicFramePr>
          <p:nvPr/>
        </p:nvGraphicFramePr>
        <p:xfrm>
          <a:off x="7528001" y="3033544"/>
          <a:ext cx="2367852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373258809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819918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609803280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4082778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57822948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78628972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27050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823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5260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66300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0598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3079747" y="2979569"/>
            <a:ext cx="2381937" cy="184303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6431189" y="36568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6396034" y="316980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裁剪</a:t>
            </a:r>
          </a:p>
        </p:txBody>
      </p:sp>
    </p:spTree>
    <p:extLst>
      <p:ext uri="{BB962C8B-B14F-4D97-AF65-F5344CB8AC3E}">
        <p14:creationId xmlns:p14="http://schemas.microsoft.com/office/powerpoint/2010/main" val="258639573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1447801" y="997524"/>
            <a:ext cx="892399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、拼接实现过程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8362682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3829716" y="3848100"/>
            <a:ext cx="1590675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2661312" y="2750969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5625404" y="37965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5590249" y="330950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拼接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2A97E-7C60-9C13-41C7-5E81967C946B}"/>
              </a:ext>
            </a:extLst>
          </p:cNvPr>
          <p:cNvSpPr/>
          <p:nvPr/>
        </p:nvSpPr>
        <p:spPr>
          <a:xfrm>
            <a:off x="8071753" y="3818219"/>
            <a:ext cx="1565278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1A296-D548-6757-55AE-F2A7FEF33266}"/>
              </a:ext>
            </a:extLst>
          </p:cNvPr>
          <p:cNvSpPr/>
          <p:nvPr/>
        </p:nvSpPr>
        <p:spPr>
          <a:xfrm>
            <a:off x="6877949" y="2721088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E4D31A-6E9F-6834-B417-7CAF2162CCEC}"/>
              </a:ext>
            </a:extLst>
          </p:cNvPr>
          <p:cNvGraphicFramePr>
            <a:graphicFrameLocks noGrp="1"/>
          </p:cNvGraphicFramePr>
          <p:nvPr/>
        </p:nvGraphicFramePr>
        <p:xfrm>
          <a:off x="6877949" y="2720514"/>
          <a:ext cx="277212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6018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3105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4000" y="3471866"/>
            <a:ext cx="9144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3070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152400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7185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702733" y="846751"/>
            <a:ext cx="964760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E66899-20C8-81E2-C69D-7621CCDE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568" y="4082834"/>
            <a:ext cx="2722605" cy="23759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2DA626-2B5A-D348-D829-F56EE4D32393}"/>
              </a:ext>
            </a:extLst>
          </p:cNvPr>
          <p:cNvSpPr txBox="1"/>
          <p:nvPr/>
        </p:nvSpPr>
        <p:spPr>
          <a:xfrm>
            <a:off x="702733" y="1555366"/>
            <a:ext cx="7740226" cy="140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OGR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GDAL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项目的一个分支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，主要用于地理矢量数据读写、处理及分析的开源库。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75249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体系构成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1936754" y="1522008"/>
            <a:ext cx="8600621" cy="463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OGRDriver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驱动类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，用于注册和读写对应类型的数据。</a:t>
            </a:r>
            <a:endParaRPr lang="en-US" altLang="zh-CN" sz="23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OGRDataSource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数据源类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，用于存储矢量数据的文件或数据库对象。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OGRLayer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图层类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定义同类型要素集合。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OGRFeature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要素类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用于定义几何和属性信息。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几何类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：提供了一系列矢量几何操作。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OGRSpatialReference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空间参考类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用于定义投影和水准面。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2052639" y="1512056"/>
            <a:ext cx="8372468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类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结构</a:t>
            </a:r>
            <a:endParaRPr lang="en-US" altLang="zh-CN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600" dirty="0">
                <a:solidFill>
                  <a:srgbClr val="151515"/>
                </a:solidFill>
                <a:latin typeface="+mn-ea"/>
                <a:ea typeface="+mn-ea"/>
              </a:rPr>
              <a:t>几何类用于表示各种几何矢量，其继承关系如下：</a:t>
            </a:r>
            <a:endParaRPr lang="en-US" altLang="zh-CN" sz="26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1FF3FF-C112-060C-2EB2-6F8662D9162F}"/>
              </a:ext>
            </a:extLst>
          </p:cNvPr>
          <p:cNvGrpSpPr/>
          <p:nvPr/>
        </p:nvGrpSpPr>
        <p:grpSpPr>
          <a:xfrm>
            <a:off x="1763143" y="2749891"/>
            <a:ext cx="8685964" cy="3944827"/>
            <a:chOff x="239142" y="2826088"/>
            <a:chExt cx="8685964" cy="39448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B667F8-B1E4-E60F-1B7C-6B00B9B82C6A}"/>
                </a:ext>
              </a:extLst>
            </p:cNvPr>
            <p:cNvSpPr/>
            <p:nvPr/>
          </p:nvSpPr>
          <p:spPr>
            <a:xfrm>
              <a:off x="3032352" y="2826088"/>
              <a:ext cx="2814638" cy="65722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F78B896-8B24-6498-69F8-CFFE3F490B9A}"/>
                </a:ext>
              </a:extLst>
            </p:cNvPr>
            <p:cNvSpPr/>
            <p:nvPr/>
          </p:nvSpPr>
          <p:spPr>
            <a:xfrm>
              <a:off x="2181294" y="4672801"/>
              <a:ext cx="2472285" cy="2098113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15B6DF-8BE4-9443-592F-E3C28E917A3E}"/>
                </a:ext>
              </a:extLst>
            </p:cNvPr>
            <p:cNvSpPr/>
            <p:nvPr/>
          </p:nvSpPr>
          <p:spPr>
            <a:xfrm>
              <a:off x="239144" y="3893182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OGRCurve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83813A-0E17-EAF7-D376-23779C8FA0DD}"/>
                </a:ext>
              </a:extLst>
            </p:cNvPr>
            <p:cNvSpPr/>
            <p:nvPr/>
          </p:nvSpPr>
          <p:spPr>
            <a:xfrm>
              <a:off x="2181675" y="3893182"/>
              <a:ext cx="247228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5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OGRGeometryCollection</a:t>
              </a:r>
              <a:endParaRPr lang="zh-CN" altLang="en-US" sz="15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B985B9-7842-7544-EF01-366A36A740DD}"/>
                </a:ext>
              </a:extLst>
            </p:cNvPr>
            <p:cNvSpPr/>
            <p:nvPr/>
          </p:nvSpPr>
          <p:spPr>
            <a:xfrm>
              <a:off x="4765544" y="3893179"/>
              <a:ext cx="1852019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OGRPoint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EF0B7C-E027-33AB-4721-CFF49996461B}"/>
                </a:ext>
              </a:extLst>
            </p:cNvPr>
            <p:cNvSpPr/>
            <p:nvPr/>
          </p:nvSpPr>
          <p:spPr>
            <a:xfrm>
              <a:off x="6691513" y="3893180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OGRSurface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57F080-620A-99D2-8C06-6ECF3D271C65}"/>
                </a:ext>
              </a:extLst>
            </p:cNvPr>
            <p:cNvSpPr/>
            <p:nvPr/>
          </p:nvSpPr>
          <p:spPr>
            <a:xfrm>
              <a:off x="239142" y="4776649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OGRLineString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F6218C-A914-7931-E32E-2875002B437E}"/>
                </a:ext>
              </a:extLst>
            </p:cNvPr>
            <p:cNvSpPr/>
            <p:nvPr/>
          </p:nvSpPr>
          <p:spPr>
            <a:xfrm>
              <a:off x="239142" y="5654651"/>
              <a:ext cx="1781496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OGRLinearRing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DF731D-DDD9-F443-7452-FD380945BC70}"/>
                </a:ext>
              </a:extLst>
            </p:cNvPr>
            <p:cNvSpPr/>
            <p:nvPr/>
          </p:nvSpPr>
          <p:spPr>
            <a:xfrm>
              <a:off x="2290009" y="4763669"/>
              <a:ext cx="226536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7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OGRMultiLineString</a:t>
              </a:r>
              <a:endParaRPr lang="zh-CN" altLang="en-US" sz="17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67E35FD-BCEB-191D-A435-BA1BC17F6D78}"/>
                </a:ext>
              </a:extLst>
            </p:cNvPr>
            <p:cNvSpPr/>
            <p:nvPr/>
          </p:nvSpPr>
          <p:spPr>
            <a:xfrm>
              <a:off x="2306973" y="5453444"/>
              <a:ext cx="2246367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OGRMultiPoint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216DDB-6F8E-2385-3662-79EC733041B7}"/>
                </a:ext>
              </a:extLst>
            </p:cNvPr>
            <p:cNvSpPr/>
            <p:nvPr/>
          </p:nvSpPr>
          <p:spPr>
            <a:xfrm>
              <a:off x="2290009" y="6116401"/>
              <a:ext cx="2263331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EE65CAC-C23C-86D0-DE32-DC6674D010E7}"/>
                </a:ext>
              </a:extLst>
            </p:cNvPr>
            <p:cNvSpPr/>
            <p:nvPr/>
          </p:nvSpPr>
          <p:spPr>
            <a:xfrm>
              <a:off x="6691512" y="4966779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35F750F-734C-46EC-3634-98BC7BCA2951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 bwMode="auto">
            <a:xfrm flipH="1">
              <a:off x="3417437" y="4480993"/>
              <a:ext cx="381" cy="19180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8D45901-3A2E-22D8-A30E-FAA015736C4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 bwMode="auto">
            <a:xfrm flipH="1">
              <a:off x="1129890" y="4480993"/>
              <a:ext cx="2" cy="29565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D05352-461D-90F2-1B3F-9E2405A2B7D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 bwMode="auto">
            <a:xfrm>
              <a:off x="1129890" y="5364460"/>
              <a:ext cx="0" cy="29019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5AC3C20-55F7-4202-DE5D-F801A01185C7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 bwMode="auto">
            <a:xfrm flipH="1">
              <a:off x="7808309" y="4480991"/>
              <a:ext cx="1" cy="48578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60F520E-3ABE-1469-9F96-87890D66433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 rot="5400000">
              <a:off x="2579848" y="2033358"/>
              <a:ext cx="409869" cy="3309779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C4756926-1098-426F-84C3-689A7AA6F506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 bwMode="auto">
            <a:xfrm rot="16200000" flipH="1">
              <a:off x="5919057" y="2003926"/>
              <a:ext cx="409867" cy="3368639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414E75DC-0C30-E874-D461-6634FBDB7F4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rot="5400000">
              <a:off x="3723811" y="3177321"/>
              <a:ext cx="409869" cy="102185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8ACA2153-C8D3-41F2-DEAD-B877E8CF4DF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 bwMode="auto">
            <a:xfrm rot="16200000" flipH="1">
              <a:off x="4860679" y="3062304"/>
              <a:ext cx="409866" cy="125188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5713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48"/>
            <a:ext cx="850867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091336" y="1522007"/>
            <a:ext cx="314003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数据读取流程：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6A6C448-978D-72AB-A80F-24C8046ECDDA}"/>
              </a:ext>
            </a:extLst>
          </p:cNvPr>
          <p:cNvGrpSpPr/>
          <p:nvPr/>
        </p:nvGrpSpPr>
        <p:grpSpPr>
          <a:xfrm>
            <a:off x="2902478" y="2087167"/>
            <a:ext cx="6317724" cy="4524891"/>
            <a:chOff x="1378476" y="2087163"/>
            <a:chExt cx="6317724" cy="45248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E607E-94A1-E093-DA74-D8D0FB53187E}"/>
                </a:ext>
              </a:extLst>
            </p:cNvPr>
            <p:cNvSpPr/>
            <p:nvPr/>
          </p:nvSpPr>
          <p:spPr>
            <a:xfrm>
              <a:off x="3213744" y="2087163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30944B-8680-6208-8F5F-1C57E55E51CA}"/>
                </a:ext>
              </a:extLst>
            </p:cNvPr>
            <p:cNvSpPr/>
            <p:nvPr/>
          </p:nvSpPr>
          <p:spPr>
            <a:xfrm>
              <a:off x="3213744" y="3221847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读取图层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FDE4DA-95A9-718A-FA8C-A572F428DC8C}"/>
                </a:ext>
              </a:extLst>
            </p:cNvPr>
            <p:cNvSpPr/>
            <p:nvPr/>
          </p:nvSpPr>
          <p:spPr>
            <a:xfrm>
              <a:off x="3213744" y="4350726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读取要素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6A2EFE-4C34-925F-493E-06C7F878D49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4440201" y="2945432"/>
              <a:ext cx="0" cy="27641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65EE2A2-A8CC-8ACF-F477-DBBDC6F55DD7}"/>
                </a:ext>
              </a:extLst>
            </p:cNvPr>
            <p:cNvCxnSpPr>
              <a:cxnSpLocks/>
              <a:stCxn id="8" idx="3"/>
              <a:endCxn id="32" idx="0"/>
            </p:cNvCxnSpPr>
            <p:nvPr/>
          </p:nvCxnSpPr>
          <p:spPr bwMode="auto">
            <a:xfrm>
              <a:off x="5666658" y="4779861"/>
              <a:ext cx="656259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6C3C6C-14E9-F27F-33A4-703F8166EC8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4440201" y="4080116"/>
              <a:ext cx="0" cy="27061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790B82-D4A5-3EFC-F37F-A9AD5617129E}"/>
                </a:ext>
              </a:extLst>
            </p:cNvPr>
            <p:cNvSpPr/>
            <p:nvPr/>
          </p:nvSpPr>
          <p:spPr>
            <a:xfrm>
              <a:off x="1378476" y="5593905"/>
              <a:ext cx="2452914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读取属性信息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（字段）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0CB0DFA-455D-09C0-BBAB-833EA0AC4ED1}"/>
                </a:ext>
              </a:extLst>
            </p:cNvPr>
            <p:cNvSpPr/>
            <p:nvPr/>
          </p:nvSpPr>
          <p:spPr>
            <a:xfrm>
              <a:off x="4949634" y="5593905"/>
              <a:ext cx="2746566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读取几何信息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（坐标系、几何体）</a:t>
              </a: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DA683D52-4D28-7CC2-B3CB-180396C5A0DA}"/>
                </a:ext>
              </a:extLst>
            </p:cNvPr>
            <p:cNvCxnSpPr>
              <a:cxnSpLocks/>
              <a:stCxn id="8" idx="1"/>
              <a:endCxn id="27" idx="0"/>
            </p:cNvCxnSpPr>
            <p:nvPr/>
          </p:nvCxnSpPr>
          <p:spPr bwMode="auto">
            <a:xfrm rot="10800000" flipV="1">
              <a:off x="2604934" y="4779861"/>
              <a:ext cx="608811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6350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07724"/>
            <a:ext cx="12192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70" y="3904750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一、开源地理数据规范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50770"/>
            <a:ext cx="12192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112410" y="1307486"/>
            <a:ext cx="2353273" cy="69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数据写入流程：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A79A96-B41E-60D9-96CF-BA14033C4D03}"/>
              </a:ext>
            </a:extLst>
          </p:cNvPr>
          <p:cNvGrpSpPr/>
          <p:nvPr/>
        </p:nvGrpSpPr>
        <p:grpSpPr>
          <a:xfrm>
            <a:off x="2397254" y="2363065"/>
            <a:ext cx="5671368" cy="3893752"/>
            <a:chOff x="1402721" y="2051064"/>
            <a:chExt cx="5671368" cy="38937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1F750A9-C70A-8B83-DC72-043D5C6B3C46}"/>
                </a:ext>
              </a:extLst>
            </p:cNvPr>
            <p:cNvSpPr/>
            <p:nvPr/>
          </p:nvSpPr>
          <p:spPr>
            <a:xfrm>
              <a:off x="1402721" y="2053747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创建数据驱动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E607E-94A1-E093-DA74-D8D0FB53187E}"/>
                </a:ext>
              </a:extLst>
            </p:cNvPr>
            <p:cNvSpPr/>
            <p:nvPr/>
          </p:nvSpPr>
          <p:spPr>
            <a:xfrm>
              <a:off x="1403837" y="2969519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30944B-8680-6208-8F5F-1C57E55E51CA}"/>
                </a:ext>
              </a:extLst>
            </p:cNvPr>
            <p:cNvSpPr/>
            <p:nvPr/>
          </p:nvSpPr>
          <p:spPr>
            <a:xfrm>
              <a:off x="1402721" y="3907422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创建图层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0A28092-BB0F-2EE7-FB40-F241177B1DC1}"/>
                </a:ext>
              </a:extLst>
            </p:cNvPr>
            <p:cNvSpPr/>
            <p:nvPr/>
          </p:nvSpPr>
          <p:spPr>
            <a:xfrm>
              <a:off x="4720816" y="3060571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将几何写入要素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B5F08D-C366-E9E1-C8B9-677FB210B9C4}"/>
                </a:ext>
              </a:extLst>
            </p:cNvPr>
            <p:cNvSpPr/>
            <p:nvPr/>
          </p:nvSpPr>
          <p:spPr>
            <a:xfrm>
              <a:off x="4720815" y="2051064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创建要素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BCD2B2D-744C-31EF-F7D4-59903193479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 bwMode="auto">
            <a:xfrm>
              <a:off x="2579358" y="2652251"/>
              <a:ext cx="1116" cy="31726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6A2EFE-4C34-925F-493E-06C7F878D49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 flipH="1">
              <a:off x="2579358" y="3568023"/>
              <a:ext cx="1116" cy="339399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65EE2A2-A8CC-8ACF-F477-DBBDC6F55DD7}"/>
                </a:ext>
              </a:extLst>
            </p:cNvPr>
            <p:cNvCxnSpPr>
              <a:cxnSpLocks/>
              <a:stCxn id="16" idx="3"/>
              <a:endCxn id="10" idx="1"/>
            </p:cNvCxnSpPr>
            <p:nvPr/>
          </p:nvCxnSpPr>
          <p:spPr bwMode="auto">
            <a:xfrm flipV="1">
              <a:off x="3755995" y="2350316"/>
              <a:ext cx="964820" cy="2912341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6C3C6C-14E9-F27F-33A4-703F8166EC8A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 bwMode="auto">
            <a:xfrm>
              <a:off x="2579358" y="4505926"/>
              <a:ext cx="1" cy="32759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391CD4-EC27-562C-C959-D73D69D19943}"/>
                </a:ext>
              </a:extLst>
            </p:cNvPr>
            <p:cNvSpPr/>
            <p:nvPr/>
          </p:nvSpPr>
          <p:spPr>
            <a:xfrm>
              <a:off x="4720815" y="4042331"/>
              <a:ext cx="2353273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设置要素字段并写入字段值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29A80CE-592B-5A77-EDEC-3F159F1367C7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 bwMode="auto">
            <a:xfrm>
              <a:off x="5897452" y="2649568"/>
              <a:ext cx="1" cy="411003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ACEF2B3-CDFE-35F1-36CC-ABA53F2E4E23}"/>
                </a:ext>
              </a:extLst>
            </p:cNvPr>
            <p:cNvSpPr/>
            <p:nvPr/>
          </p:nvSpPr>
          <p:spPr>
            <a:xfrm>
              <a:off x="1402722" y="4833522"/>
              <a:ext cx="2353273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创建字段并写入图层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456D5E-7535-6B2B-7789-2BCC644CA7C3}"/>
                </a:ext>
              </a:extLst>
            </p:cNvPr>
            <p:cNvSpPr/>
            <p:nvPr/>
          </p:nvSpPr>
          <p:spPr>
            <a:xfrm>
              <a:off x="4720815" y="5299640"/>
              <a:ext cx="2352157" cy="64517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将要素写入图层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F85763AD-FE70-24A1-79E6-C395D1B67BB7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 bwMode="auto">
            <a:xfrm flipH="1">
              <a:off x="5897452" y="3659075"/>
              <a:ext cx="1" cy="38325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CBFFEC2-A6C8-8425-5177-807C04288FAF}"/>
                </a:ext>
              </a:extLst>
            </p:cNvPr>
            <p:cNvCxnSpPr>
              <a:cxnSpLocks/>
              <a:stCxn id="11" idx="2"/>
              <a:endCxn id="52" idx="0"/>
            </p:cNvCxnSpPr>
            <p:nvPr/>
          </p:nvCxnSpPr>
          <p:spPr bwMode="auto">
            <a:xfrm flipH="1">
              <a:off x="5896894" y="4900600"/>
              <a:ext cx="558" cy="3990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7FDE4DA-95A9-718A-FA8C-A572F428DC8C}"/>
              </a:ext>
            </a:extLst>
          </p:cNvPr>
          <p:cNvSpPr/>
          <p:nvPr/>
        </p:nvSpPr>
        <p:spPr>
          <a:xfrm>
            <a:off x="8504173" y="2378433"/>
            <a:ext cx="1624911" cy="5677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创建要素定义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B83059-88A0-4499-F96B-6F92DECC0210}"/>
              </a:ext>
            </a:extLst>
          </p:cNvPr>
          <p:cNvCxnSpPr>
            <a:stCxn id="17" idx="1"/>
            <a:endCxn id="10" idx="3"/>
          </p:cNvCxnSpPr>
          <p:nvPr/>
        </p:nvCxnSpPr>
        <p:spPr bwMode="auto">
          <a:xfrm flipH="1">
            <a:off x="8068622" y="2662317"/>
            <a:ext cx="43555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4097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开源库与矢量数据处理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2028703" y="1660732"/>
            <a:ext cx="8508670" cy="4736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</a:rPr>
              <a:t>osr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模块：定义空间参考：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151515"/>
                </a:solidFill>
                <a:latin typeface="+mn-ea"/>
                <a:ea typeface="+mn-ea"/>
              </a:rPr>
              <a:t>ogr.osr.SpatialReference</a:t>
            </a: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空间参考转换：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151515"/>
                </a:solidFill>
                <a:latin typeface="+mn-ea"/>
                <a:ea typeface="+mn-ea"/>
              </a:rPr>
              <a:t>ogr.osr.CoordinateTransformation</a:t>
            </a: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08147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C9791-E0F5-2387-2F16-956A4B52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295FD0-533F-2960-189D-CA98B5C9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二、开源桌面软件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QGIS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A7468-5DFB-9AD7-5579-E5209DCD95A8}"/>
              </a:ext>
            </a:extLst>
          </p:cNvPr>
          <p:cNvSpPr txBox="1"/>
          <p:nvPr/>
        </p:nvSpPr>
        <p:spPr>
          <a:xfrm>
            <a:off x="1320799" y="950572"/>
            <a:ext cx="1053253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章节实验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D94BE-1E36-82B4-95DA-77A28BE308E0}"/>
              </a:ext>
            </a:extLst>
          </p:cNvPr>
          <p:cNvSpPr txBox="1"/>
          <p:nvPr/>
        </p:nvSpPr>
        <p:spPr>
          <a:xfrm>
            <a:off x="1320799" y="1701891"/>
            <a:ext cx="10117667" cy="3750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实验目标：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掌握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GDAL/OGR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开源库基本操作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实验内容及要求：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）调试及掌握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开源库基本操作课程代码。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）调试及掌握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gdal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开源库基本操作及课程代码。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6148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1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795867" y="821906"/>
            <a:ext cx="945757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第三次选做作业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685800" y="2050499"/>
            <a:ext cx="114021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家乡所在地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矢量数据及遥感栅格数据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）基于</a:t>
            </a:r>
            <a:r>
              <a:rPr lang="en-US" altLang="zh-CN" sz="20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en-US" altLang="zh-CN" sz="2000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开源库，设计地理数据处理函数，要求函数代码简洁、注释详细，功能稳定，不能使用</a:t>
            </a:r>
            <a:r>
              <a:rPr lang="en-US" altLang="zh-CN" sz="20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en-US" altLang="zh-CN" sz="2000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快捷函数。并采用家乡所在地数据进行函数功能演示说明。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）要求设计不少于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个功能函数（包括但不限于矢量数据要素提取、矢量数据新增及删除字段、矢量数据栅格化、栅格数据重投影、栅格数据裁剪、栅格数据拼接、栅格数据重投影等）。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1938552" y="152727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en-US" altLang="zh-CN" sz="2800" b="1" u="sng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ogr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开源库地理空间数据处理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782919" y="846751"/>
            <a:ext cx="956742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OGC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组织与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规范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8002" y="4319640"/>
            <a:ext cx="11455996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为了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消除</a:t>
            </a:r>
            <a:r>
              <a:rPr lang="en-US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GIS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数据孤岛，推动</a:t>
            </a:r>
            <a:r>
              <a:rPr lang="en-US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GIS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数据共享和互操作，促进开放式地理信息系统技术发展，</a:t>
            </a: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组织提出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GIS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Geodata Interoperation Specification,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开放的地理数据互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操作标准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897605-A10F-8138-5CAF-F7928675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95"/>
          <a:stretch/>
        </p:blipFill>
        <p:spPr>
          <a:xfrm>
            <a:off x="7730295" y="2121848"/>
            <a:ext cx="4353677" cy="15216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9C75B2-D901-5F4D-3642-D86209B84728}"/>
              </a:ext>
            </a:extLst>
          </p:cNvPr>
          <p:cNvSpPr txBox="1"/>
          <p:nvPr/>
        </p:nvSpPr>
        <p:spPr>
          <a:xfrm>
            <a:off x="415964" y="1608078"/>
            <a:ext cx="7314331" cy="2514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600" dirty="0">
                <a:solidFill>
                  <a:srgbClr val="151515"/>
                </a:solidFill>
                <a:latin typeface="+mn-ea"/>
                <a:ea typeface="+mn-ea"/>
              </a:rPr>
              <a:t>开放地理信息联合会</a:t>
            </a:r>
            <a:r>
              <a:rPr lang="en-US" altLang="zh-CN" sz="2600" dirty="0">
                <a:solidFill>
                  <a:srgbClr val="151515"/>
                </a:solidFill>
                <a:latin typeface="+mn-ea"/>
                <a:ea typeface="+mn-ea"/>
              </a:rPr>
              <a:t>(OGC, Open GIS Consortium) 1996</a:t>
            </a:r>
            <a:r>
              <a:rPr lang="zh-CN" altLang="en-US" sz="2600" dirty="0">
                <a:solidFill>
                  <a:srgbClr val="151515"/>
                </a:solidFill>
                <a:latin typeface="+mn-ea"/>
                <a:ea typeface="+mn-ea"/>
              </a:rPr>
              <a:t>年在美国成立的一个非赢利性组织，专注于指定地理空间数据和服务标准</a:t>
            </a:r>
            <a:r>
              <a:rPr lang="zh-CN" altLang="en-US" sz="2600" b="1" u="sng" dirty="0">
                <a:solidFill>
                  <a:srgbClr val="151515"/>
                </a:solidFill>
                <a:latin typeface="+mn-ea"/>
                <a:ea typeface="+mn-ea"/>
              </a:rPr>
              <a:t>，以确保不同</a:t>
            </a:r>
            <a:r>
              <a:rPr lang="en-US" altLang="zh-CN" sz="2600" b="1" u="sng" dirty="0">
                <a:solidFill>
                  <a:srgbClr val="151515"/>
                </a:solidFill>
                <a:latin typeface="+mn-ea"/>
                <a:ea typeface="+mn-ea"/>
              </a:rPr>
              <a:t>GIS</a:t>
            </a:r>
            <a:r>
              <a:rPr lang="zh-CN" altLang="en-US" sz="2600" b="1" u="sng" dirty="0">
                <a:solidFill>
                  <a:srgbClr val="151515"/>
                </a:solidFill>
                <a:latin typeface="+mn-ea"/>
                <a:ea typeface="+mn-ea"/>
              </a:rPr>
              <a:t>系统间的数据共享和互操作。</a:t>
            </a:r>
            <a:endParaRPr lang="zh-CN" altLang="en-US" sz="26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77536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2D8D3-56AC-23E9-450F-F66E98C7D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01E49D-D43F-DE40-4D91-77B842C5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70519-5EC7-9A40-6F75-EA0C2457C083}"/>
              </a:ext>
            </a:extLst>
          </p:cNvPr>
          <p:cNvSpPr txBox="1"/>
          <p:nvPr/>
        </p:nvSpPr>
        <p:spPr>
          <a:xfrm>
            <a:off x="365761" y="846751"/>
            <a:ext cx="998458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规范简介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4F1A8-210E-6DD0-99C9-C85C1A74E50F}"/>
              </a:ext>
            </a:extLst>
          </p:cNvPr>
          <p:cNvSpPr txBox="1"/>
          <p:nvPr/>
        </p:nvSpPr>
        <p:spPr>
          <a:xfrm>
            <a:off x="307144" y="1555366"/>
            <a:ext cx="11577711" cy="432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规范定义了开源地理数据（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open geodata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）模型，改模型定义了一个</a:t>
            </a:r>
            <a:r>
              <a:rPr lang="zh-CN" altLang="en-US" sz="2800" b="1" u="sng" dirty="0">
                <a:solidFill>
                  <a:srgbClr val="151515"/>
                </a:solidFill>
                <a:latin typeface="+mn-ea"/>
                <a:ea typeface="+mn-ea"/>
              </a:rPr>
              <a:t>公用的基本地理信息类型集合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，该集合可被应用于地理数据建模。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定义了数据的基础是</a:t>
            </a:r>
            <a:r>
              <a:rPr lang="zh-CN" altLang="en-US" sz="2800" b="1" u="sng" dirty="0">
                <a:solidFill>
                  <a:srgbClr val="151515"/>
                </a:solidFill>
                <a:latin typeface="+mn-ea"/>
                <a:ea typeface="+mn-ea"/>
              </a:rPr>
              <a:t>要素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Feature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）。要素具有两个必要的组成部分，</a:t>
            </a:r>
            <a:r>
              <a:rPr lang="zh-CN" altLang="en-US" sz="2800" b="1" u="sng" dirty="0">
                <a:solidFill>
                  <a:srgbClr val="151515"/>
                </a:solidFill>
                <a:latin typeface="+mn-ea"/>
                <a:ea typeface="+mn-ea"/>
              </a:rPr>
              <a:t>几何信息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sz="2800" b="1" u="sng" dirty="0">
                <a:solidFill>
                  <a:srgbClr val="151515"/>
                </a:solidFill>
                <a:latin typeface="+mn-ea"/>
                <a:ea typeface="+mn-ea"/>
              </a:rPr>
              <a:t>属性信息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定义了要素的</a:t>
            </a:r>
            <a:r>
              <a:rPr lang="zh-CN" altLang="en-US" sz="2800" b="1" u="sng" dirty="0">
                <a:solidFill>
                  <a:srgbClr val="151515"/>
                </a:solidFill>
                <a:latin typeface="+mn-ea"/>
                <a:ea typeface="+mn-ea"/>
              </a:rPr>
              <a:t>时空参照系统、语义、元数据等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对要素进行描述，便于空间数据的共享和互操作。</a:t>
            </a:r>
          </a:p>
        </p:txBody>
      </p:sp>
    </p:spTree>
    <p:extLst>
      <p:ext uri="{BB962C8B-B14F-4D97-AF65-F5344CB8AC3E}">
        <p14:creationId xmlns:p14="http://schemas.microsoft.com/office/powerpoint/2010/main" val="4372097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758661" y="846751"/>
            <a:ext cx="992606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908424" y="1498657"/>
            <a:ext cx="10673976" cy="202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矢量数据结构是通过记录空间对象的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坐标及空间关系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，尽可能精确地表现点、线、多边形等地理实体的空间位置。在矢量数据结构中，点数据可直接用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坐标值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描述；线数据可用均匀或不均匀间隔的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点链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来描述；面数据可由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多条线段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组成的封闭多边形表达。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83CEB48-45C7-3827-472C-20BF5F866020}"/>
              </a:ext>
            </a:extLst>
          </p:cNvPr>
          <p:cNvGrpSpPr/>
          <p:nvPr/>
        </p:nvGrpSpPr>
        <p:grpSpPr>
          <a:xfrm>
            <a:off x="1867743" y="3998069"/>
            <a:ext cx="2132306" cy="1866500"/>
            <a:chOff x="690797" y="4533062"/>
            <a:chExt cx="2132306" cy="18464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69F7C4-BE43-2491-FE7E-6BB63B1D9E55}"/>
                </a:ext>
              </a:extLst>
            </p:cNvPr>
            <p:cNvGrpSpPr/>
            <p:nvPr/>
          </p:nvGrpSpPr>
          <p:grpSpPr>
            <a:xfrm>
              <a:off x="690797" y="4533062"/>
              <a:ext cx="2132306" cy="1130853"/>
              <a:chOff x="1015173" y="4729414"/>
              <a:chExt cx="1783883" cy="102342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C4FDD59-49EF-A59F-2C94-812DEC035ACD}"/>
                  </a:ext>
                </a:extLst>
              </p:cNvPr>
              <p:cNvSpPr/>
              <p:nvPr/>
            </p:nvSpPr>
            <p:spPr>
              <a:xfrm>
                <a:off x="1175810" y="497976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43BA2D6-E28F-22A4-99A9-29C322963118}"/>
                  </a:ext>
                </a:extLst>
              </p:cNvPr>
              <p:cNvSpPr/>
              <p:nvPr/>
            </p:nvSpPr>
            <p:spPr>
              <a:xfrm>
                <a:off x="1015173" y="534191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0D5DE00-63A0-9CA8-7241-10461D19CEAE}"/>
                  </a:ext>
                </a:extLst>
              </p:cNvPr>
              <p:cNvSpPr/>
              <p:nvPr/>
            </p:nvSpPr>
            <p:spPr>
              <a:xfrm>
                <a:off x="1691257" y="500788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496468B-16E7-B08E-EAB8-09185B7C9A17}"/>
                  </a:ext>
                </a:extLst>
              </p:cNvPr>
              <p:cNvSpPr/>
              <p:nvPr/>
            </p:nvSpPr>
            <p:spPr>
              <a:xfrm>
                <a:off x="1791683" y="5640310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AA97735-2B50-8C78-BE82-D543D9A37D55}"/>
                  </a:ext>
                </a:extLst>
              </p:cNvPr>
              <p:cNvSpPr/>
              <p:nvPr/>
            </p:nvSpPr>
            <p:spPr>
              <a:xfrm>
                <a:off x="1301095" y="53897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7F4932C-4D6A-E424-F093-EC001C9F0835}"/>
                  </a:ext>
                </a:extLst>
              </p:cNvPr>
              <p:cNvSpPr/>
              <p:nvPr/>
            </p:nvSpPr>
            <p:spPr>
              <a:xfrm>
                <a:off x="1999688" y="49436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5835C05-D9E5-8DAE-F7B7-A7A24B6F2DF4}"/>
                  </a:ext>
                </a:extLst>
              </p:cNvPr>
              <p:cNvSpPr/>
              <p:nvPr/>
            </p:nvSpPr>
            <p:spPr>
              <a:xfrm>
                <a:off x="1387709" y="51320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E5BF08-CB0C-243A-32E1-2675E98F91BE}"/>
                  </a:ext>
                </a:extLst>
              </p:cNvPr>
              <p:cNvSpPr/>
              <p:nvPr/>
            </p:nvSpPr>
            <p:spPr>
              <a:xfrm>
                <a:off x="1565104" y="4729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454B504-5D87-FC3A-11C4-79D92ACC2CFE}"/>
                  </a:ext>
                </a:extLst>
              </p:cNvPr>
              <p:cNvSpPr/>
              <p:nvPr/>
            </p:nvSpPr>
            <p:spPr>
              <a:xfrm>
                <a:off x="2023352" y="529696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2BE8F4-2E34-D88B-541F-20D43127F8B6}"/>
                  </a:ext>
                </a:extLst>
              </p:cNvPr>
              <p:cNvSpPr/>
              <p:nvPr/>
            </p:nvSpPr>
            <p:spPr>
              <a:xfrm>
                <a:off x="1210696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8834F91-2098-1FAB-B5C7-95FB475575FC}"/>
                  </a:ext>
                </a:extLst>
              </p:cNvPr>
              <p:cNvSpPr/>
              <p:nvPr/>
            </p:nvSpPr>
            <p:spPr>
              <a:xfrm>
                <a:off x="2255059" y="4800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2932784-34A9-781D-15A5-4ECF999ACBE6}"/>
                  </a:ext>
                </a:extLst>
              </p:cNvPr>
              <p:cNvSpPr/>
              <p:nvPr/>
            </p:nvSpPr>
            <p:spPr>
              <a:xfrm>
                <a:off x="1666183" y="5434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BDCD228-03EC-9D61-DA98-331516DDD633}"/>
                  </a:ext>
                </a:extLst>
              </p:cNvPr>
              <p:cNvSpPr/>
              <p:nvPr/>
            </p:nvSpPr>
            <p:spPr>
              <a:xfrm>
                <a:off x="2469267" y="505619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2015340-6383-3788-32E4-7123A70E6FE8}"/>
                  </a:ext>
                </a:extLst>
              </p:cNvPr>
              <p:cNvSpPr/>
              <p:nvPr/>
            </p:nvSpPr>
            <p:spPr>
              <a:xfrm>
                <a:off x="2619049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9C13C62-E04A-480F-2A3C-D0275BA820A8}"/>
                  </a:ext>
                </a:extLst>
              </p:cNvPr>
              <p:cNvSpPr/>
              <p:nvPr/>
            </p:nvSpPr>
            <p:spPr>
              <a:xfrm>
                <a:off x="2205428" y="51066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7881EEC-ABDB-8715-FADD-FBEC2134D943}"/>
                  </a:ext>
                </a:extLst>
              </p:cNvPr>
              <p:cNvSpPr/>
              <p:nvPr/>
            </p:nvSpPr>
            <p:spPr>
              <a:xfrm>
                <a:off x="2714198" y="4991929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86A321E-F007-CE6C-0F95-B9B64FDBCC78}"/>
                  </a:ext>
                </a:extLst>
              </p:cNvPr>
              <p:cNvSpPr/>
              <p:nvPr/>
            </p:nvSpPr>
            <p:spPr>
              <a:xfrm>
                <a:off x="2415974" y="54156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03AD95-B687-3746-8850-54E66EF47688}"/>
                  </a:ext>
                </a:extLst>
              </p:cNvPr>
              <p:cNvSpPr/>
              <p:nvPr/>
            </p:nvSpPr>
            <p:spPr>
              <a:xfrm>
                <a:off x="2699477" y="5370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5424E03-D339-691F-8048-941FB41A8D2C}"/>
                  </a:ext>
                </a:extLst>
              </p:cNvPr>
              <p:cNvSpPr/>
              <p:nvPr/>
            </p:nvSpPr>
            <p:spPr>
              <a:xfrm>
                <a:off x="1222587" y="4768367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0DB7212-3276-1989-42B3-9C515D026D71}"/>
                  </a:ext>
                </a:extLst>
              </p:cNvPr>
              <p:cNvSpPr/>
              <p:nvPr/>
            </p:nvSpPr>
            <p:spPr>
              <a:xfrm>
                <a:off x="2210128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0D5012C-00C2-7B79-6EB6-3CF878F49E26}"/>
                </a:ext>
              </a:extLst>
            </p:cNvPr>
            <p:cNvSpPr txBox="1"/>
            <p:nvPr/>
          </p:nvSpPr>
          <p:spPr>
            <a:xfrm>
              <a:off x="1154043" y="5983717"/>
              <a:ext cx="1102546" cy="39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点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86D38A-EACF-7A48-769C-8B1B946F9D6E}"/>
              </a:ext>
            </a:extLst>
          </p:cNvPr>
          <p:cNvGrpSpPr/>
          <p:nvPr/>
        </p:nvGrpSpPr>
        <p:grpSpPr>
          <a:xfrm>
            <a:off x="4904754" y="4362942"/>
            <a:ext cx="2476500" cy="1535704"/>
            <a:chOff x="3533395" y="4862952"/>
            <a:chExt cx="2476500" cy="151565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64ED3CC-EBFE-0FE9-FA71-DED85E993451}"/>
                </a:ext>
              </a:extLst>
            </p:cNvPr>
            <p:cNvGrpSpPr/>
            <p:nvPr/>
          </p:nvGrpSpPr>
          <p:grpSpPr>
            <a:xfrm>
              <a:off x="3533395" y="4862952"/>
              <a:ext cx="2476500" cy="630099"/>
              <a:chOff x="3492343" y="5005355"/>
              <a:chExt cx="2476500" cy="63009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C45AFD1-DE54-576C-4EAC-0418685E80FE}"/>
                  </a:ext>
                </a:extLst>
              </p:cNvPr>
              <p:cNvGrpSpPr/>
              <p:nvPr/>
            </p:nvGrpSpPr>
            <p:grpSpPr>
              <a:xfrm>
                <a:off x="3492343" y="5005355"/>
                <a:ext cx="2476500" cy="191515"/>
                <a:chOff x="3721100" y="4679764"/>
                <a:chExt cx="2476500" cy="191515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FDD66006-4443-B370-15F1-33A7969FB8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721100" y="4776164"/>
                  <a:ext cx="1003300" cy="951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7F6EC9F4-9554-DB1C-3BAB-085BBEC11D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724400" y="4679764"/>
                  <a:ext cx="400050" cy="1915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A87E7414-B751-8884-8B4B-9AC931127E4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124450" y="4685486"/>
                  <a:ext cx="1073150" cy="82880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CD26DA38-1314-666E-D743-BFE4C8B27626}"/>
                  </a:ext>
                </a:extLst>
              </p:cNvPr>
              <p:cNvGrpSpPr/>
              <p:nvPr/>
            </p:nvGrpSpPr>
            <p:grpSpPr>
              <a:xfrm>
                <a:off x="3492343" y="5443939"/>
                <a:ext cx="2476500" cy="191515"/>
                <a:chOff x="3747770" y="5118348"/>
                <a:chExt cx="2388870" cy="174871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5064A58-CE3A-4FB8-A9FA-9B41354C24D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27208" y="5118348"/>
                  <a:ext cx="362902" cy="1029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6DCAD589-ABB7-A207-14FD-A7F456D821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90110" y="5221261"/>
                  <a:ext cx="434340" cy="71958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C46008E-3865-F1AA-8DCC-767AE334B8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124450" y="5118348"/>
                  <a:ext cx="1012190" cy="174871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5B31FBFC-D0A4-019F-8BA3-B96896B85A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747770" y="5118348"/>
                  <a:ext cx="579438" cy="65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166720-15C8-2EFF-4683-52CD0F9A5EAD}"/>
                </a:ext>
              </a:extLst>
            </p:cNvPr>
            <p:cNvSpPr txBox="1"/>
            <p:nvPr/>
          </p:nvSpPr>
          <p:spPr>
            <a:xfrm>
              <a:off x="4281143" y="5983717"/>
              <a:ext cx="1102546" cy="39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线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FE55076-613E-0146-E85A-6352E9B074B2}"/>
              </a:ext>
            </a:extLst>
          </p:cNvPr>
          <p:cNvGrpSpPr/>
          <p:nvPr/>
        </p:nvGrpSpPr>
        <p:grpSpPr>
          <a:xfrm>
            <a:off x="8535817" y="3998070"/>
            <a:ext cx="1615363" cy="1935251"/>
            <a:chOff x="6943107" y="4464459"/>
            <a:chExt cx="1615363" cy="1915228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33036BC-967B-B8F1-7A9B-382866510783}"/>
                </a:ext>
              </a:extLst>
            </p:cNvPr>
            <p:cNvSpPr/>
            <p:nvPr/>
          </p:nvSpPr>
          <p:spPr>
            <a:xfrm>
              <a:off x="6943107" y="4464459"/>
              <a:ext cx="1615363" cy="1239949"/>
            </a:xfrm>
            <a:custGeom>
              <a:avLst/>
              <a:gdLst>
                <a:gd name="connsiteX0" fmla="*/ 457200 w 1504950"/>
                <a:gd name="connsiteY0" fmla="*/ 95250 h 1009650"/>
                <a:gd name="connsiteX1" fmla="*/ 1143000 w 1504950"/>
                <a:gd name="connsiteY1" fmla="*/ 0 h 1009650"/>
                <a:gd name="connsiteX2" fmla="*/ 1504950 w 1504950"/>
                <a:gd name="connsiteY2" fmla="*/ 463550 h 1009650"/>
                <a:gd name="connsiteX3" fmla="*/ 1447800 w 1504950"/>
                <a:gd name="connsiteY3" fmla="*/ 939800 h 1009650"/>
                <a:gd name="connsiteX4" fmla="*/ 596900 w 1504950"/>
                <a:gd name="connsiteY4" fmla="*/ 1009650 h 1009650"/>
                <a:gd name="connsiteX5" fmla="*/ 0 w 1504950"/>
                <a:gd name="connsiteY5" fmla="*/ 241300 h 1009650"/>
                <a:gd name="connsiteX6" fmla="*/ 457200 w 1504950"/>
                <a:gd name="connsiteY6" fmla="*/ 952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4950" h="1009650">
                  <a:moveTo>
                    <a:pt x="457200" y="95250"/>
                  </a:moveTo>
                  <a:lnTo>
                    <a:pt x="1143000" y="0"/>
                  </a:lnTo>
                  <a:lnTo>
                    <a:pt x="1504950" y="463550"/>
                  </a:lnTo>
                  <a:lnTo>
                    <a:pt x="1447800" y="939800"/>
                  </a:lnTo>
                  <a:lnTo>
                    <a:pt x="596900" y="1009650"/>
                  </a:lnTo>
                  <a:lnTo>
                    <a:pt x="0" y="241300"/>
                  </a:lnTo>
                  <a:lnTo>
                    <a:pt x="457200" y="9525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0E4B0F7-BA6A-11F8-EF8F-9660E33CB46C}"/>
                </a:ext>
              </a:extLst>
            </p:cNvPr>
            <p:cNvSpPr txBox="1"/>
            <p:nvPr/>
          </p:nvSpPr>
          <p:spPr>
            <a:xfrm>
              <a:off x="7281478" y="5983717"/>
              <a:ext cx="1102546" cy="39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30306" y="918469"/>
            <a:ext cx="992002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99247" y="1489932"/>
            <a:ext cx="10829365" cy="387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矢量数据结构是利用欧几里得几何学中的点、线、面及其组合体来表示地理实体空间分布的一种</a:t>
            </a:r>
            <a:r>
              <a:rPr lang="zh-CN" altLang="en-US" sz="2300" b="1" u="sng" dirty="0">
                <a:solidFill>
                  <a:srgbClr val="151515"/>
                </a:solidFill>
                <a:latin typeface="+mn-ea"/>
                <a:ea typeface="+mn-ea"/>
              </a:rPr>
              <a:t>数据组织方式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。这种数据组织方式</a:t>
            </a:r>
            <a:r>
              <a:rPr lang="zh-CN" altLang="en-US" sz="2300" b="1" u="sng" dirty="0">
                <a:solidFill>
                  <a:srgbClr val="151515"/>
                </a:solidFill>
                <a:latin typeface="+mn-ea"/>
                <a:ea typeface="+mn-ea"/>
              </a:rPr>
              <a:t>能很好的逼近地理实体的空间分布特征，数据精度高，数据存储的冗余度低，便于进行地理实体的网络分析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获取方式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）外业测量；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）栅格数据转换。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应用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城市规划、土地管理、公共事业管理等方面。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1997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60188" y="979337"/>
            <a:ext cx="9842335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常用矢量数据存储格式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91888" y="1815857"/>
            <a:ext cx="1127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Shapefile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目前最常用的一种矢量数据格式。作为行业标准，几乎所有的商业和开源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软件都支持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。一个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通常包括：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）主文件（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shp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），存储地理要素几何的位置和形状；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）索引文件（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shx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）：存储地理数据几何与属性的索引；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(3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DBASE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文件（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dbf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）：存储地理数据属性信息；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(4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）空间参考文件（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prj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）：存储空间参考的文件。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GeoPackage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.GPKG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：由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制定的存储地理信息的开放数据格式。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其他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GeoJSON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KML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87406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24003" y="8527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与矢量数据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1841669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矢量数据几何对象描述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442259" y="1641139"/>
            <a:ext cx="11235765" cy="408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well-known text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）和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wkb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well-known binary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）是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是以文本形式描述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wkb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是以二进制形式描述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  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格式几何对象描述示例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Point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“POINT (100 30)”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LineString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“LINESTRING (120 10, 100 30, 90 20, 70 40) ”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Polygon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“POLYGON ((130 10, -140 40, 120 40, 110 20, 115 10))”  </a:t>
            </a:r>
          </a:p>
        </p:txBody>
      </p:sp>
    </p:spTree>
    <p:extLst>
      <p:ext uri="{BB962C8B-B14F-4D97-AF65-F5344CB8AC3E}">
        <p14:creationId xmlns:p14="http://schemas.microsoft.com/office/powerpoint/2010/main" val="36561096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112009</TotalTime>
  <Words>2323</Words>
  <Application>Microsoft Office PowerPoint</Application>
  <PresentationFormat>宽屏</PresentationFormat>
  <Paragraphs>246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PingFang SC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一、OpenGIS与矢量数据</vt:lpstr>
      <vt:lpstr>一、OpenGIS与矢量数据</vt:lpstr>
      <vt:lpstr>一、OpenGIS与矢量数据</vt:lpstr>
      <vt:lpstr>一、OpenGIS与矢量数据</vt:lpstr>
      <vt:lpstr>一、OpenGIS与矢量数据</vt:lpstr>
      <vt:lpstr>一、OpenGIS与矢量数据</vt:lpstr>
      <vt:lpstr>二、OGR开源库与矢量数据处理</vt:lpstr>
      <vt:lpstr>二、OGR开源库与矢量数据处理</vt:lpstr>
      <vt:lpstr>PowerPoint 演示文稿</vt:lpstr>
      <vt:lpstr>一、栅格数据读写 </vt:lpstr>
      <vt:lpstr>一、栅格数据读写 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二、栅格数据处理 </vt:lpstr>
      <vt:lpstr>二、栅格数据处理 </vt:lpstr>
      <vt:lpstr>PowerPoint 演示文稿</vt:lpstr>
      <vt:lpstr>二、OGR开源库与矢量数据处理</vt:lpstr>
      <vt:lpstr>二、OGR开源库与矢量数据处理</vt:lpstr>
      <vt:lpstr>二、OGR开源库与矢量数据处理</vt:lpstr>
      <vt:lpstr>二、OGR开源库与矢量数据处理</vt:lpstr>
      <vt:lpstr>二、OGR开源库与矢量数据处理</vt:lpstr>
      <vt:lpstr>二、OGR开源库与矢量数据处理</vt:lpstr>
      <vt:lpstr>二、开源桌面软件QGIS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13211</cp:revision>
  <dcterms:created xsi:type="dcterms:W3CDTF">2004-07-09T11:40:27Z</dcterms:created>
  <dcterms:modified xsi:type="dcterms:W3CDTF">2025-10-19T03:30:42Z</dcterms:modified>
</cp:coreProperties>
</file>