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5"/>
  </p:notesMasterIdLst>
  <p:handoutMasterIdLst>
    <p:handoutMasterId r:id="rId26"/>
  </p:handoutMasterIdLst>
  <p:sldIdLst>
    <p:sldId id="2764" r:id="rId3"/>
    <p:sldId id="2387" r:id="rId4"/>
    <p:sldId id="2447" r:id="rId5"/>
    <p:sldId id="2774" r:id="rId6"/>
    <p:sldId id="2766" r:id="rId7"/>
    <p:sldId id="2605" r:id="rId8"/>
    <p:sldId id="2768" r:id="rId9"/>
    <p:sldId id="2776" r:id="rId10"/>
    <p:sldId id="2781" r:id="rId11"/>
    <p:sldId id="2775" r:id="rId12"/>
    <p:sldId id="2783" r:id="rId13"/>
    <p:sldId id="2769" r:id="rId14"/>
    <p:sldId id="2737" r:id="rId15"/>
    <p:sldId id="2771" r:id="rId16"/>
    <p:sldId id="2765" r:id="rId17"/>
    <p:sldId id="2773" r:id="rId18"/>
    <p:sldId id="2772" r:id="rId19"/>
    <p:sldId id="2779" r:id="rId20"/>
    <p:sldId id="2778" r:id="rId21"/>
    <p:sldId id="2722" r:id="rId22"/>
    <p:sldId id="2742" r:id="rId23"/>
    <p:sldId id="2782" r:id="rId24"/>
  </p:sldIdLst>
  <p:sldSz cx="12192000" cy="6858000"/>
  <p:notesSz cx="7099300" cy="10234613"/>
  <p:custDataLst>
    <p:tags r:id="rId27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pos="241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71" userDrawn="1">
          <p15:clr>
            <a:srgbClr val="A4A3A4"/>
          </p15:clr>
        </p15:guide>
        <p15:guide id="6" orient="horz" pos="700" userDrawn="1">
          <p15:clr>
            <a:srgbClr val="A4A3A4"/>
          </p15:clr>
        </p15:guide>
        <p15:guide id="7" orient="horz" pos="4119" userDrawn="1">
          <p15:clr>
            <a:srgbClr val="A4A3A4"/>
          </p15:clr>
        </p15:guide>
        <p15:guide id="8" pos="415" userDrawn="1">
          <p15:clr>
            <a:srgbClr val="A4A3A4"/>
          </p15:clr>
        </p15:guide>
        <p15:guide id="9" pos="7335" userDrawn="1">
          <p15:clr>
            <a:srgbClr val="A4A3A4"/>
          </p15:clr>
        </p15:guide>
        <p15:guide id="10" orient="horz" pos="462" userDrawn="1">
          <p15:clr>
            <a:srgbClr val="A4A3A4"/>
          </p15:clr>
        </p15:guide>
        <p15:guide id="11" pos="103" userDrawn="1">
          <p15:clr>
            <a:srgbClr val="A4A3A4"/>
          </p15:clr>
        </p15:guide>
        <p15:guide id="12" pos="96" userDrawn="1">
          <p15:clr>
            <a:srgbClr val="A4A3A4"/>
          </p15:clr>
        </p15:guide>
        <p15:guide id="13" orient="horz" pos="2" userDrawn="1">
          <p15:clr>
            <a:srgbClr val="A4A3A4"/>
          </p15:clr>
        </p15:guide>
        <p15:guide id="14" pos="1076" userDrawn="1">
          <p15:clr>
            <a:srgbClr val="A4A3A4"/>
          </p15:clr>
        </p15:guide>
        <p15:guide id="15" pos="1951" userDrawn="1">
          <p15:clr>
            <a:srgbClr val="A4A3A4"/>
          </p15:clr>
        </p15:guide>
        <p15:guide id="16" pos="2772" userDrawn="1">
          <p15:clr>
            <a:srgbClr val="A4A3A4"/>
          </p15:clr>
        </p15:guide>
        <p15:guide id="17" pos="3619" userDrawn="1">
          <p15:clr>
            <a:srgbClr val="A4A3A4"/>
          </p15:clr>
        </p15:guide>
        <p15:guide id="18" pos="4493" userDrawn="1">
          <p15:clr>
            <a:srgbClr val="A4A3A4"/>
          </p15:clr>
        </p15:guide>
        <p15:guide id="19" pos="5313" userDrawn="1">
          <p15:clr>
            <a:srgbClr val="A4A3A4"/>
          </p15:clr>
        </p15:guide>
        <p15:guide id="20" pos="6175" userDrawn="1">
          <p15:clr>
            <a:srgbClr val="A4A3A4"/>
          </p15:clr>
        </p15:guide>
        <p15:guide id="21" orient="horz" pos="581" userDrawn="1">
          <p15:clr>
            <a:srgbClr val="A4A3A4"/>
          </p15:clr>
        </p15:guide>
        <p15:guide id="22" orient="horz" pos="3230" userDrawn="1">
          <p15:clr>
            <a:srgbClr val="A4A3A4"/>
          </p15:clr>
        </p15:guide>
        <p15:guide id="23" orient="horz" pos="1230" userDrawn="1">
          <p15:clr>
            <a:srgbClr val="A4A3A4"/>
          </p15:clr>
        </p15:guide>
        <p15:guide id="24" orient="horz" userDrawn="1">
          <p15:clr>
            <a:srgbClr val="A4A3A4"/>
          </p15:clr>
        </p15:guide>
        <p15:guide id="25" orient="horz" pos="1450" userDrawn="1">
          <p15:clr>
            <a:srgbClr val="A4A3A4"/>
          </p15:clr>
        </p15:guide>
        <p15:guide id="26" pos="375" userDrawn="1">
          <p15:clr>
            <a:srgbClr val="A4A3A4"/>
          </p15:clr>
        </p15:guide>
        <p15:guide id="27" orient="horz" pos="3095" userDrawn="1">
          <p15:clr>
            <a:srgbClr val="A4A3A4"/>
          </p15:clr>
        </p15:guide>
        <p15:guide id="28" orient="horz" pos="2372" userDrawn="1">
          <p15:clr>
            <a:srgbClr val="A4A3A4"/>
          </p15:clr>
        </p15:guide>
        <p15:guide id="29" orient="horz" pos="4159" userDrawn="1">
          <p15:clr>
            <a:srgbClr val="A4A3A4"/>
          </p15:clr>
        </p15:guide>
        <p15:guide id="30" pos="417" userDrawn="1">
          <p15:clr>
            <a:srgbClr val="A4A3A4"/>
          </p15:clr>
        </p15:guide>
        <p15:guide id="31" pos="2207" userDrawn="1">
          <p15:clr>
            <a:srgbClr val="A4A3A4"/>
          </p15:clr>
        </p15:guide>
        <p15:guide id="32" pos="7636" userDrawn="1">
          <p15:clr>
            <a:srgbClr val="A4A3A4"/>
          </p15:clr>
        </p15:guide>
        <p15:guide id="33" orient="horz" pos="632" userDrawn="1">
          <p15:clr>
            <a:srgbClr val="A4A3A4"/>
          </p15:clr>
        </p15:guide>
        <p15:guide id="34" orient="horz" pos="1461" userDrawn="1">
          <p15:clr>
            <a:srgbClr val="A4A3A4"/>
          </p15:clr>
        </p15:guide>
        <p15:guide id="35" orient="horz" pos="2262" userDrawn="1">
          <p15:clr>
            <a:srgbClr val="A4A3A4"/>
          </p15:clr>
        </p15:guide>
        <p15:guide id="36" orient="horz" pos="3072" userDrawn="1">
          <p15:clr>
            <a:srgbClr val="A4A3A4"/>
          </p15:clr>
        </p15:guide>
        <p15:guide id="37" pos="1020" userDrawn="1">
          <p15:clr>
            <a:srgbClr val="A4A3A4"/>
          </p15:clr>
        </p15:guide>
        <p15:guide id="38" pos="7440" userDrawn="1">
          <p15:clr>
            <a:srgbClr val="A4A3A4"/>
          </p15:clr>
        </p15:guide>
        <p15:guide id="39" pos="6719" userDrawn="1">
          <p15:clr>
            <a:srgbClr val="A4A3A4"/>
          </p15:clr>
        </p15:guide>
        <p15:guide id="40" orient="horz" pos="621" userDrawn="1">
          <p15:clr>
            <a:srgbClr val="A4A3A4"/>
          </p15:clr>
        </p15:guide>
        <p15:guide id="41" orient="horz" pos="38" userDrawn="1">
          <p15:clr>
            <a:srgbClr val="A4A3A4"/>
          </p15:clr>
        </p15:guide>
        <p15:guide id="42" orient="horz" pos="4319" userDrawn="1">
          <p15:clr>
            <a:srgbClr val="A4A3A4"/>
          </p15:clr>
        </p15:guide>
        <p15:guide id="43" orient="horz" pos="39" userDrawn="1">
          <p15:clr>
            <a:srgbClr val="A4A3A4"/>
          </p15:clr>
        </p15:guide>
        <p15:guide id="44" pos="4489" userDrawn="1">
          <p15:clr>
            <a:srgbClr val="A4A3A4"/>
          </p15:clr>
        </p15:guide>
        <p15:guide id="45" pos="6207" userDrawn="1">
          <p15:clr>
            <a:srgbClr val="A4A3A4"/>
          </p15:clr>
        </p15:guide>
        <p15:guide id="46" orient="horz" pos="1" userDrawn="1">
          <p15:clr>
            <a:srgbClr val="A4A3A4"/>
          </p15:clr>
        </p15:guide>
        <p15:guide id="47" orient="horz" pos="4067" userDrawn="1">
          <p15:clr>
            <a:srgbClr val="A4A3A4"/>
          </p15:clr>
        </p15:guide>
        <p15:guide id="48" orient="horz" pos="601" userDrawn="1">
          <p15:clr>
            <a:srgbClr val="A4A3A4"/>
          </p15:clr>
        </p15:guide>
        <p15:guide id="49" pos="199" userDrawn="1">
          <p15:clr>
            <a:srgbClr val="A4A3A4"/>
          </p15:clr>
        </p15:guide>
        <p15:guide id="50" pos="7452" userDrawn="1">
          <p15:clr>
            <a:srgbClr val="A4A3A4"/>
          </p15:clr>
        </p15:guide>
        <p15:guide id="51" pos="4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0594" autoAdjust="0"/>
  </p:normalViewPr>
  <p:slideViewPr>
    <p:cSldViewPr snapToGrid="0">
      <p:cViewPr varScale="1">
        <p:scale>
          <a:sx n="80" d="100"/>
          <a:sy n="80" d="100"/>
        </p:scale>
        <p:origin x="56" y="1172"/>
      </p:cViewPr>
      <p:guideLst>
        <p:guide orient="horz" pos="663"/>
        <p:guide orient="horz" pos="1412"/>
        <p:guide pos="241"/>
        <p:guide pos="7408"/>
        <p:guide pos="3871"/>
        <p:guide orient="horz" pos="700"/>
        <p:guide orient="horz" pos="4119"/>
        <p:guide pos="415"/>
        <p:guide pos="7335"/>
        <p:guide orient="horz" pos="462"/>
        <p:guide pos="103"/>
        <p:guide pos="96"/>
        <p:guide orient="horz" pos="2"/>
        <p:guide pos="1076"/>
        <p:guide pos="1951"/>
        <p:guide pos="2772"/>
        <p:guide pos="3619"/>
        <p:guide pos="4493"/>
        <p:guide pos="5313"/>
        <p:guide pos="6175"/>
        <p:guide orient="horz" pos="581"/>
        <p:guide orient="horz" pos="3230"/>
        <p:guide orient="horz" pos="1230"/>
        <p:guide orient="horz"/>
        <p:guide orient="horz" pos="1450"/>
        <p:guide pos="375"/>
        <p:guide orient="horz" pos="3095"/>
        <p:guide orient="horz" pos="2372"/>
        <p:guide orient="horz" pos="4159"/>
        <p:guide pos="417"/>
        <p:guide pos="2207"/>
        <p:guide pos="7636"/>
        <p:guide orient="horz" pos="632"/>
        <p:guide orient="horz" pos="1461"/>
        <p:guide orient="horz" pos="2262"/>
        <p:guide orient="horz" pos="3072"/>
        <p:guide pos="1020"/>
        <p:guide pos="7440"/>
        <p:guide pos="6719"/>
        <p:guide orient="horz" pos="621"/>
        <p:guide orient="horz" pos="38"/>
        <p:guide orient="horz" pos="4319"/>
        <p:guide orient="horz" pos="39"/>
        <p:guide pos="4489"/>
        <p:guide pos="6207"/>
        <p:guide orient="horz" pos="1"/>
        <p:guide orient="horz" pos="4067"/>
        <p:guide orient="horz" pos="601"/>
        <p:guide pos="199"/>
        <p:guide pos="7452"/>
        <p:guide pos="4303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哪种简洁？</a:t>
            </a:r>
            <a:endParaRPr lang="en-US" altLang="zh-CN" dirty="0"/>
          </a:p>
          <a:p>
            <a:r>
              <a:rPr lang="en-US" altLang="zh-CN" dirty="0"/>
              <a:t>shapefile</a:t>
            </a:r>
            <a:r>
              <a:rPr lang="zh-CN" altLang="en-US" dirty="0"/>
              <a:t>格式矢量数据中</a:t>
            </a:r>
            <a:r>
              <a:rPr lang="en-US" altLang="zh-CN" dirty="0"/>
              <a:t>.</a:t>
            </a:r>
            <a:r>
              <a:rPr lang="en-US" altLang="zh-CN" dirty="0" err="1"/>
              <a:t>proj</a:t>
            </a:r>
            <a:r>
              <a:rPr lang="zh-CN" altLang="en-US" dirty="0"/>
              <a:t>文件保存的是</a:t>
            </a:r>
            <a:r>
              <a:rPr lang="en-US" altLang="zh-CN" dirty="0" err="1"/>
              <a:t>wkt</a:t>
            </a:r>
            <a:r>
              <a:rPr lang="zh-CN" altLang="en-US" dirty="0"/>
              <a:t>格式坐标系统。</a:t>
            </a:r>
          </a:p>
        </p:txBody>
      </p:sp>
    </p:spTree>
    <p:extLst>
      <p:ext uri="{BB962C8B-B14F-4D97-AF65-F5344CB8AC3E}">
        <p14:creationId xmlns:p14="http://schemas.microsoft.com/office/powerpoint/2010/main" val="268996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6984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1543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假如没有规范，不同软件定义自己的数据格式，同一个数据无法再不同软件中进行处理。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98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Shapefile</a:t>
            </a:r>
            <a:r>
              <a:rPr lang="zh-CN" altLang="en-US" dirty="0"/>
              <a:t>格式</a:t>
            </a:r>
            <a:r>
              <a:rPr lang="en-US" altLang="zh-CN" dirty="0"/>
              <a:t>(1), (2), (3)</a:t>
            </a:r>
            <a:r>
              <a:rPr lang="zh-CN" altLang="en-US" dirty="0"/>
              <a:t>为强制需要。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57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90574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7"/>
            <a:ext cx="1219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2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2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3117" y="981078"/>
            <a:ext cx="103632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6988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89408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12192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981078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981078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8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685" y="646741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12192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609398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117" y="981078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9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922" y="1087442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7100" y="1087442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8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639348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8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7680" y="1087439"/>
            <a:ext cx="3459409" cy="23329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22" y="115891"/>
            <a:ext cx="2891367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30675" y="115891"/>
            <a:ext cx="2942344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981078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8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05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6030021" y="-5257469"/>
            <a:ext cx="72000" cy="1213204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11385532" y="38094"/>
            <a:ext cx="72000" cy="154093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89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178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354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532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709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" y="7"/>
            <a:ext cx="12189884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91"/>
            <a:ext cx="11567584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922" y="1087441"/>
            <a:ext cx="10943167" cy="23329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3267" y="6499232"/>
            <a:ext cx="28448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1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287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463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641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66" indent="-180966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28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06" indent="-174617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5967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170" indent="-184142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347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523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701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7878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843695" y="1685337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OGR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开源库及矢量数据处理</a:t>
            </a:r>
            <a:endParaRPr lang="zh-CN" altLang="zh-CN" sz="4800" b="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677913" y="3931741"/>
            <a:ext cx="880902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罗 新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endParaRPr lang="zh-CN" altLang="en-US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18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2316000" y="3614409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algn="l">
              <a:defRPr/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1831824" y="5474697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微软雅黑"/>
                <a:ea typeface="微软雅黑"/>
              </a:rPr>
              <a:t>邮箱</a:t>
            </a: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: xinluo_xin@ynu.edu.cn</a:t>
            </a:r>
          </a:p>
          <a:p>
            <a:pPr>
              <a:defRPr/>
            </a:pP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地址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：地球科学学院</a:t>
            </a:r>
            <a:r>
              <a:rPr lang="en-US" altLang="zh-CN" sz="1800" dirty="0">
                <a:solidFill>
                  <a:prstClr val="black"/>
                </a:solidFill>
                <a:latin typeface="微软雅黑"/>
                <a:ea typeface="微软雅黑"/>
              </a:rPr>
              <a:t>1327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办公室</a:t>
            </a:r>
            <a:endParaRPr lang="en-CN" sz="18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98" y="243150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6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6743696" y="261081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云南大学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《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 开源GIS 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》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课程第</a:t>
            </a:r>
            <a:r>
              <a:rPr lang="zh-CN" altLang="en-US" sz="1800" b="1" dirty="0">
                <a:solidFill>
                  <a:prstClr val="black"/>
                </a:solidFill>
                <a:latin typeface="微软雅黑"/>
                <a:ea typeface="微软雅黑"/>
              </a:rPr>
              <a:t>三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0" y="3471866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3070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1841666" y="1565285"/>
            <a:ext cx="8508669" cy="502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126057" y="1310646"/>
            <a:ext cx="8142703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许可协议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下的开源地理空间数据转换库，其利用抽象数据模型来表达不同格式的地理空间数据，同时提供一系列插件和命令行工具来进行数据转换和处理。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02" y="4082834"/>
            <a:ext cx="2722605" cy="2375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2126056" y="3981124"/>
            <a:ext cx="6083671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GDAL/OGR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是由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C++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编程语言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开发，其提供多种编程语言应用程序接口。</a:t>
            </a: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936754" y="1522008"/>
            <a:ext cx="8600621" cy="463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  <a:endParaRPr lang="en-US" altLang="zh-CN" sz="23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：提供了一系列矢量几何操作。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2052639" y="1512056"/>
            <a:ext cx="837246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1FF3FF-C112-060C-2EB2-6F8662D9162F}"/>
              </a:ext>
            </a:extLst>
          </p:cNvPr>
          <p:cNvGrpSpPr/>
          <p:nvPr/>
        </p:nvGrpSpPr>
        <p:grpSpPr>
          <a:xfrm>
            <a:off x="1763143" y="2749891"/>
            <a:ext cx="8685964" cy="3944827"/>
            <a:chOff x="239142" y="2826088"/>
            <a:chExt cx="8685964" cy="39448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B667F8-B1E4-E60F-1B7C-6B00B9B82C6A}"/>
                </a:ext>
              </a:extLst>
            </p:cNvPr>
            <p:cNvSpPr/>
            <p:nvPr/>
          </p:nvSpPr>
          <p:spPr>
            <a:xfrm>
              <a:off x="3032352" y="2826088"/>
              <a:ext cx="2814638" cy="6572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78B896-8B24-6498-69F8-CFFE3F490B9A}"/>
                </a:ext>
              </a:extLst>
            </p:cNvPr>
            <p:cNvSpPr/>
            <p:nvPr/>
          </p:nvSpPr>
          <p:spPr>
            <a:xfrm>
              <a:off x="2181294" y="4672801"/>
              <a:ext cx="2472285" cy="2098113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5B6DF-8BE4-9443-592F-E3C28E917A3E}"/>
                </a:ext>
              </a:extLst>
            </p:cNvPr>
            <p:cNvSpPr/>
            <p:nvPr/>
          </p:nvSpPr>
          <p:spPr>
            <a:xfrm>
              <a:off x="239144" y="3893182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OGRCurve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83813A-0E17-EAF7-D376-23779C8FA0DD}"/>
                </a:ext>
              </a:extLst>
            </p:cNvPr>
            <p:cNvSpPr/>
            <p:nvPr/>
          </p:nvSpPr>
          <p:spPr>
            <a:xfrm>
              <a:off x="2181675" y="3893182"/>
              <a:ext cx="247228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5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OGRGeometryCollection</a:t>
              </a:r>
              <a:endParaRPr lang="zh-CN" altLang="en-US" sz="1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B985B9-7842-7544-EF01-366A36A740DD}"/>
                </a:ext>
              </a:extLst>
            </p:cNvPr>
            <p:cNvSpPr/>
            <p:nvPr/>
          </p:nvSpPr>
          <p:spPr>
            <a:xfrm>
              <a:off x="4765544" y="3893179"/>
              <a:ext cx="1852019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OGRPoint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EF0B7C-E027-33AB-4721-CFF49996461B}"/>
                </a:ext>
              </a:extLst>
            </p:cNvPr>
            <p:cNvSpPr/>
            <p:nvPr/>
          </p:nvSpPr>
          <p:spPr>
            <a:xfrm>
              <a:off x="6691513" y="3893180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OGRSurface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57F080-620A-99D2-8C06-6ECF3D271C65}"/>
                </a:ext>
              </a:extLst>
            </p:cNvPr>
            <p:cNvSpPr/>
            <p:nvPr/>
          </p:nvSpPr>
          <p:spPr>
            <a:xfrm>
              <a:off x="239142" y="4776649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OGRLineString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18C-A914-7931-E32E-2875002B437E}"/>
                </a:ext>
              </a:extLst>
            </p:cNvPr>
            <p:cNvSpPr/>
            <p:nvPr/>
          </p:nvSpPr>
          <p:spPr>
            <a:xfrm>
              <a:off x="239142" y="5654651"/>
              <a:ext cx="1781496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OGRLinearRing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F731D-DDD9-F443-7452-FD380945BC70}"/>
                </a:ext>
              </a:extLst>
            </p:cNvPr>
            <p:cNvSpPr/>
            <p:nvPr/>
          </p:nvSpPr>
          <p:spPr>
            <a:xfrm>
              <a:off x="2290009" y="4763669"/>
              <a:ext cx="226536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7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OGRMultiLineString</a:t>
              </a:r>
              <a:endParaRPr lang="zh-CN" altLang="en-US" sz="17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7E35FD-BCEB-191D-A435-BA1BC17F6D78}"/>
                </a:ext>
              </a:extLst>
            </p:cNvPr>
            <p:cNvSpPr/>
            <p:nvPr/>
          </p:nvSpPr>
          <p:spPr>
            <a:xfrm>
              <a:off x="2306973" y="5453444"/>
              <a:ext cx="2246367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OGRMultiPoint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216DDB-6F8E-2385-3662-79EC733041B7}"/>
                </a:ext>
              </a:extLst>
            </p:cNvPr>
            <p:cNvSpPr/>
            <p:nvPr/>
          </p:nvSpPr>
          <p:spPr>
            <a:xfrm>
              <a:off x="2290009" y="6116401"/>
              <a:ext cx="2263331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E65CAC-C23C-86D0-DE32-DC6674D010E7}"/>
                </a:ext>
              </a:extLst>
            </p:cNvPr>
            <p:cNvSpPr/>
            <p:nvPr/>
          </p:nvSpPr>
          <p:spPr>
            <a:xfrm>
              <a:off x="6691512" y="4966779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35F750F-734C-46EC-3634-98BC7BCA2951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 bwMode="auto">
            <a:xfrm flipH="1">
              <a:off x="3417437" y="4480993"/>
              <a:ext cx="381" cy="19180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D45901-3A2E-22D8-A30E-FAA015736C4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 bwMode="auto">
            <a:xfrm flipH="1">
              <a:off x="1129890" y="4480993"/>
              <a:ext cx="2" cy="2956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D05352-461D-90F2-1B3F-9E2405A2B7D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1129890" y="5364460"/>
              <a:ext cx="0" cy="2901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AC3C20-55F7-4202-DE5D-F801A01185C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flipH="1">
              <a:off x="7808309" y="4480991"/>
              <a:ext cx="1" cy="48578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60F520E-3ABE-1469-9F96-87890D66433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rot="5400000">
              <a:off x="2579848" y="2033358"/>
              <a:ext cx="409869" cy="3309779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4756926-1098-426F-84C3-689A7AA6F506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919057" y="2003926"/>
              <a:ext cx="409867" cy="3368639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14E75DC-0C30-E874-D461-6634FBDB7F4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723811" y="3177321"/>
              <a:ext cx="409869" cy="102185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ACA2153-C8D3-41F2-DEAD-B877E8CF4DF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860679" y="3062304"/>
              <a:ext cx="409866" cy="125188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48"/>
            <a:ext cx="85086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091336" y="1522007"/>
            <a:ext cx="31400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A6C448-978D-72AB-A80F-24C8046ECDDA}"/>
              </a:ext>
            </a:extLst>
          </p:cNvPr>
          <p:cNvGrpSpPr/>
          <p:nvPr/>
        </p:nvGrpSpPr>
        <p:grpSpPr>
          <a:xfrm>
            <a:off x="2902478" y="2087167"/>
            <a:ext cx="6317724" cy="4524891"/>
            <a:chOff x="1378476" y="2087163"/>
            <a:chExt cx="6317724" cy="45248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3213744" y="2087163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3213744" y="3221847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3213744" y="4350726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读取要素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4440201" y="2945432"/>
              <a:ext cx="0" cy="2764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 bwMode="auto">
            <a:xfrm>
              <a:off x="5666658" y="4779861"/>
              <a:ext cx="656259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4440201" y="4080116"/>
              <a:ext cx="0" cy="27061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90B82-D4A5-3EFC-F37F-A9AD5617129E}"/>
                </a:ext>
              </a:extLst>
            </p:cNvPr>
            <p:cNvSpPr/>
            <p:nvPr/>
          </p:nvSpPr>
          <p:spPr>
            <a:xfrm>
              <a:off x="1378476" y="5593905"/>
              <a:ext cx="2452914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读取属性信息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（字段）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CB0DFA-455D-09C0-BBAB-833EA0AC4ED1}"/>
                </a:ext>
              </a:extLst>
            </p:cNvPr>
            <p:cNvSpPr/>
            <p:nvPr/>
          </p:nvSpPr>
          <p:spPr>
            <a:xfrm>
              <a:off x="4949634" y="5593905"/>
              <a:ext cx="2746566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读取几何信息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（坐标系、几何体）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A683D52-4D28-7CC2-B3CB-180396C5A0DA}"/>
                </a:ext>
              </a:extLst>
            </p:cNvPr>
            <p:cNvCxnSpPr>
              <a:cxnSpLocks/>
              <a:stCxn id="8" idx="1"/>
              <a:endCxn id="27" idx="0"/>
            </p:cNvCxnSpPr>
            <p:nvPr/>
          </p:nvCxnSpPr>
          <p:spPr bwMode="auto">
            <a:xfrm rot="10800000" flipV="1">
              <a:off x="2604934" y="4779861"/>
              <a:ext cx="608811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112410" y="1307486"/>
            <a:ext cx="2353273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A79A96-B41E-60D9-96CF-BA14033C4D03}"/>
              </a:ext>
            </a:extLst>
          </p:cNvPr>
          <p:cNvGrpSpPr/>
          <p:nvPr/>
        </p:nvGrpSpPr>
        <p:grpSpPr>
          <a:xfrm>
            <a:off x="2397254" y="2363065"/>
            <a:ext cx="5671368" cy="3893752"/>
            <a:chOff x="1402721" y="2051064"/>
            <a:chExt cx="5671368" cy="38937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1F750A9-C70A-8B83-DC72-043D5C6B3C46}"/>
                </a:ext>
              </a:extLst>
            </p:cNvPr>
            <p:cNvSpPr/>
            <p:nvPr/>
          </p:nvSpPr>
          <p:spPr>
            <a:xfrm>
              <a:off x="1402721" y="2053747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创建数据驱动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1403837" y="2969519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1402721" y="3907422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创建图层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0A28092-BB0F-2EE7-FB40-F241177B1DC1}"/>
                </a:ext>
              </a:extLst>
            </p:cNvPr>
            <p:cNvSpPr/>
            <p:nvPr/>
          </p:nvSpPr>
          <p:spPr>
            <a:xfrm>
              <a:off x="4720816" y="306057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将几何写入要素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B5F08D-C366-E9E1-C8B9-677FB210B9C4}"/>
                </a:ext>
              </a:extLst>
            </p:cNvPr>
            <p:cNvSpPr/>
            <p:nvPr/>
          </p:nvSpPr>
          <p:spPr>
            <a:xfrm>
              <a:off x="4720815" y="2051064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BCD2B2D-744C-31EF-F7D4-59903193479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2579358" y="2652251"/>
              <a:ext cx="1116" cy="31726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flipH="1">
              <a:off x="2579358" y="3568023"/>
              <a:ext cx="1116" cy="339399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16" idx="3"/>
              <a:endCxn id="10" idx="1"/>
            </p:cNvCxnSpPr>
            <p:nvPr/>
          </p:nvCxnSpPr>
          <p:spPr bwMode="auto">
            <a:xfrm flipV="1">
              <a:off x="3755995" y="2350316"/>
              <a:ext cx="964820" cy="291234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 bwMode="auto">
            <a:xfrm>
              <a:off x="2579358" y="4505926"/>
              <a:ext cx="1" cy="32759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391CD4-EC27-562C-C959-D73D69D19943}"/>
                </a:ext>
              </a:extLst>
            </p:cNvPr>
            <p:cNvSpPr/>
            <p:nvPr/>
          </p:nvSpPr>
          <p:spPr>
            <a:xfrm>
              <a:off x="4720815" y="4042331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设置要素字段并写入字段值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29A80CE-592B-5A77-EDEC-3F159F1367C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 bwMode="auto">
            <a:xfrm>
              <a:off x="5897452" y="2649568"/>
              <a:ext cx="1" cy="4110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EF2B3-CDFE-35F1-36CC-ABA53F2E4E23}"/>
                </a:ext>
              </a:extLst>
            </p:cNvPr>
            <p:cNvSpPr/>
            <p:nvPr/>
          </p:nvSpPr>
          <p:spPr>
            <a:xfrm>
              <a:off x="1402722" y="4833522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创建字段并写入图层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456D5E-7535-6B2B-7789-2BCC644CA7C3}"/>
                </a:ext>
              </a:extLst>
            </p:cNvPr>
            <p:cNvSpPr/>
            <p:nvPr/>
          </p:nvSpPr>
          <p:spPr>
            <a:xfrm>
              <a:off x="4720815" y="5299640"/>
              <a:ext cx="2352157" cy="64517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将要素写入图层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85763AD-FE70-24A1-79E6-C395D1B67BB7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flipH="1">
              <a:off x="5897452" y="3659075"/>
              <a:ext cx="1" cy="3832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CBFFEC2-A6C8-8425-5177-807C04288FAF}"/>
                </a:ext>
              </a:extLst>
            </p:cNvPr>
            <p:cNvCxnSpPr>
              <a:cxnSpLocks/>
              <a:stCxn id="11" idx="2"/>
              <a:endCxn id="52" idx="0"/>
            </p:cNvCxnSpPr>
            <p:nvPr/>
          </p:nvCxnSpPr>
          <p:spPr bwMode="auto">
            <a:xfrm flipH="1">
              <a:off x="5896894" y="4900600"/>
              <a:ext cx="558" cy="3990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7FDE4DA-95A9-718A-FA8C-A572F428DC8C}"/>
              </a:ext>
            </a:extLst>
          </p:cNvPr>
          <p:cNvSpPr/>
          <p:nvPr/>
        </p:nvSpPr>
        <p:spPr>
          <a:xfrm>
            <a:off x="8504173" y="2378433"/>
            <a:ext cx="1624911" cy="5677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创建要素定义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B83059-88A0-4499-F96B-6F92DECC0210}"/>
              </a:ext>
            </a:extLst>
          </p:cNvPr>
          <p:cNvCxnSpPr>
            <a:stCxn id="17" idx="1"/>
            <a:endCxn id="10" idx="3"/>
          </p:cNvCxnSpPr>
          <p:nvPr/>
        </p:nvCxnSpPr>
        <p:spPr bwMode="auto">
          <a:xfrm flipH="1">
            <a:off x="8068622" y="2662317"/>
            <a:ext cx="43555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841667" y="1426119"/>
            <a:ext cx="8583443" cy="344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u="sng" dirty="0">
                <a:solidFill>
                  <a:schemeClr val="accent2"/>
                </a:solidFill>
                <a:latin typeface="+mn-ea"/>
                <a:ea typeface="+mn-ea"/>
              </a:rPr>
              <a:t>地理坐标系统表达：</a:t>
            </a:r>
            <a:endParaRPr lang="en-US" altLang="zh-CN" sz="28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通过对坐标系统编码进行地理坐标系统的表达。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Proj.4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通过定义字符串来表达地理坐标系统。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WKT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通过定义一个文本格式来表达地理坐标系统。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A94BF1-4A5D-6663-27A6-59F1BAB3DB4D}"/>
              </a:ext>
            </a:extLst>
          </p:cNvPr>
          <p:cNvSpPr txBox="1"/>
          <p:nvPr/>
        </p:nvSpPr>
        <p:spPr>
          <a:xfrm>
            <a:off x="1698599" y="5062329"/>
            <a:ext cx="17422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4326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6B1AB-A266-1E50-6AEF-EC8D466BFD5C}"/>
              </a:ext>
            </a:extLst>
          </p:cNvPr>
          <p:cNvSpPr txBox="1"/>
          <p:nvPr/>
        </p:nvSpPr>
        <p:spPr>
          <a:xfrm>
            <a:off x="3185277" y="5062330"/>
            <a:ext cx="338347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Proj.4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'+proj=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longlat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ellps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=WGS84 +datum=WGS84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no_defs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</a:t>
            </a:r>
            <a:endParaRPr lang="zh-CN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E8F8E2-EF2F-E607-E16B-7FD049F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281" y="4969996"/>
            <a:ext cx="3937519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WKT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zh-CN" sz="1200" b="1" dirty="0">
                <a:solidFill>
                  <a:schemeClr val="bg1"/>
                </a:solidFill>
                <a:latin typeface="+mn-ea"/>
                <a:ea typeface="+mn-ea"/>
              </a:rPr>
              <a:t>GEODCRS["WGS 84", DATUM["World Geodetic System 1984", ELLIPSOID["WGS 84", 6378137, 298.257223563, LENGTHUNIT["metre", 1]]], CS[ellipsoidal, 2], AXIS["Latitude (lat)", north, ORDER[1]], AXIS["Longitude (lon)", east, ORDER[2]], ANGLEUNIT["degree", 0.0174532925199433]] </a:t>
            </a:r>
          </a:p>
        </p:txBody>
      </p:sp>
    </p:spTree>
    <p:extLst>
      <p:ext uri="{BB962C8B-B14F-4D97-AF65-F5344CB8AC3E}">
        <p14:creationId xmlns:p14="http://schemas.microsoft.com/office/powerpoint/2010/main" val="26470944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841667" y="1509240"/>
            <a:ext cx="8583443" cy="473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900" b="1" u="sng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sz="2900" b="1" u="sng" dirty="0">
                <a:solidFill>
                  <a:schemeClr val="accent2"/>
                </a:solidFill>
                <a:latin typeface="+mn-ea"/>
                <a:ea typeface="+mn-ea"/>
              </a:rPr>
              <a:t>坐标系统编码：</a:t>
            </a:r>
            <a:endParaRPr lang="en-US" altLang="zh-CN" sz="29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 European Petroleum Survey Group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，欧洲石油调查小组），该组织发布了一个地理空间参考系统的数据库，数据库对全球收录到的坐标参考系统进行了编码。  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4326; </a:t>
            </a: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wgs84+utm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1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）北半球，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）；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）南半球：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8820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2028703" y="1660732"/>
            <a:ext cx="8508670" cy="473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osr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模块：定义空间参考：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ogr.osr.SpatialReference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空间参考转换：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ogr.osr.CoordinateTransformation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0814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3722919" y="3777593"/>
            <a:ext cx="6057574" cy="717997"/>
            <a:chOff x="2121801" y="3511390"/>
            <a:chExt cx="5409772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39"/>
              <a:ext cx="475367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开源库与矢量数据处理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4847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3722923" y="2590849"/>
            <a:ext cx="5063187" cy="772176"/>
            <a:chOff x="2121802" y="2115450"/>
            <a:chExt cx="3975682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5"/>
              <a:ext cx="3399682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矢量数据与</a:t>
              </a:r>
              <a:r>
                <a:rPr lang="en-US" altLang="zh-CN" sz="3200" b="1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OpenGIS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1938559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2077255" y="1872360"/>
            <a:ext cx="8037499" cy="389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78" indent="-457178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开源进行矢量数据读写，写出只含除呈贡外其他任一行政区矢量文件。</a:t>
            </a: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1938555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654630" y="2009016"/>
            <a:ext cx="8882741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家乡所在市含各行政区矢量数据</a:t>
            </a:r>
            <a:endParaRPr lang="en-US" altLang="zh-CN" sz="220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）设计矢量数据读入和要素选取函数并进行使用演示，要素选取满足单个要素和多个要素选取功能，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函数功能可根据实际情况扩展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。矢量数据格式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选用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，要求对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每行代码进行注释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。函数模版如下所示。</a:t>
            </a:r>
            <a:endParaRPr lang="en-US" altLang="zh-CN" sz="220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作业提交：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实验文档，以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1M</a:t>
            </a:r>
            <a:r>
              <a:rPr lang="zh-CN" altLang="en-US" sz="220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1938553" y="159816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开源库矢量数据读写</a:t>
            </a:r>
            <a:endParaRPr lang="en-US" altLang="zh-CN" sz="2800" b="1" u="sng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1938555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1938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开源库矢量数据读写及处理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1987684" y="2081179"/>
            <a:ext cx="825923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函数模版：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chemeClr val="bg2"/>
                </a:solidFill>
                <a:latin typeface="Consolas" panose="020B0609020204030204" pitchFamily="49" charset="0"/>
              </a:rPr>
              <a:t>read(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900" b="1" dirty="0">
                <a:solidFill>
                  <a:schemeClr val="bg2"/>
                </a:solidFill>
                <a:latin typeface="Consolas" panose="020B0609020204030204" pitchFamily="49" charset="0"/>
              </a:rPr>
              <a:t>): 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为矢量数据路径</a:t>
            </a:r>
          </a:p>
          <a:p>
            <a:pPr algn="just"/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'''vector reading by </a:t>
            </a:r>
            <a:r>
              <a:rPr lang="en-US" altLang="zh-CN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  # 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代码部分</a:t>
            </a:r>
            <a:endParaRPr lang="en-US" altLang="zh-CN" sz="19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count_fields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count_features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  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返回值为字段个数和要素个数</a:t>
            </a:r>
            <a:br>
              <a:rPr lang="zh-CN" alt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altLang="zh-CN" sz="19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9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vec_sel</a:t>
            </a:r>
            <a:r>
              <a:rPr lang="en-US" altLang="zh-CN" sz="1900" b="1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, field,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field_value</a:t>
            </a:r>
            <a:r>
              <a:rPr lang="en-US" altLang="zh-CN" sz="1900" b="1" dirty="0">
                <a:solidFill>
                  <a:schemeClr val="bg2"/>
                </a:solidFill>
                <a:latin typeface="Consolas" panose="020B0609020204030204" pitchFamily="49" charset="0"/>
              </a:rPr>
              <a:t>):   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为矢量数据路径，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field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为字段，</a:t>
            </a:r>
            <a:r>
              <a:rPr lang="en-US" altLang="zh-CN" sz="1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field_value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为选取要素对应的字段值</a:t>
            </a:r>
            <a:r>
              <a:rPr lang="zh-CN" altLang="en-US" sz="1900" b="1" dirty="0">
                <a:solidFill>
                  <a:srgbClr val="6A9955"/>
                </a:solidFill>
                <a:latin typeface="Consolas" panose="020B0609020204030204" pitchFamily="49" charset="0"/>
              </a:rPr>
              <a:t>。</a:t>
            </a:r>
            <a:endParaRPr lang="zh-CN" altLang="en-US" sz="19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''' feature selection by </a:t>
            </a:r>
            <a:r>
              <a:rPr lang="en-US" altLang="zh-CN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    # 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代码部分</a:t>
            </a: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zh-CN" alt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   </a:t>
            </a:r>
            <a:r>
              <a:rPr lang="en-US" altLang="zh-CN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无返回值</a:t>
            </a: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0" y="3471866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3070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与矢量数据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及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916974" y="1469657"/>
            <a:ext cx="8346427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研究和开发开放式地理信息系统技术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1996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年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在美国成立了开放地理信息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(OGC, Open GIS Consortium) 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该组织提出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操作规范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7024325" y="4982713"/>
            <a:ext cx="3611527" cy="1262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1916974" y="4652252"/>
            <a:ext cx="497077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是一个非赢利性组织，目的是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促进采用新的技术和商业方式来提高地理信息处理的互操作性。</a:t>
            </a:r>
            <a:endParaRPr lang="zh-CN" altLang="en-US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7753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903022" y="1509305"/>
            <a:ext cx="8447311" cy="4448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5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时空参照系统、语义、元数据等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</p:spTree>
    <p:extLst>
      <p:ext uri="{BB962C8B-B14F-4D97-AF65-F5344CB8AC3E}">
        <p14:creationId xmlns:p14="http://schemas.microsoft.com/office/powerpoint/2010/main" val="26005191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758661" y="846751"/>
            <a:ext cx="992606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744446" y="1452190"/>
            <a:ext cx="8688895" cy="269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坐标及空间关系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1843837" y="4374587"/>
            <a:ext cx="2132306" cy="1866500"/>
            <a:chOff x="690797" y="4533062"/>
            <a:chExt cx="2132306" cy="18464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3" y="5983717"/>
              <a:ext cx="1102546" cy="39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4880848" y="4739460"/>
            <a:ext cx="2476500" cy="1535704"/>
            <a:chOff x="3533395" y="4862952"/>
            <a:chExt cx="2476500" cy="151565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39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8511911" y="4374588"/>
            <a:ext cx="1615363" cy="1935251"/>
            <a:chOff x="6943107" y="4464459"/>
            <a:chExt cx="1615363" cy="191522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39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51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025650" y="1489932"/>
            <a:ext cx="8248650" cy="45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矢量数据结构是利用欧几里得几何学中的点、线、面及其组合体来表示地理实体空间分布的一种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数据组织方式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24979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797698" y="1457269"/>
            <a:ext cx="8736622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常用数据格式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目前最常用的一种矢量数据格式。作为行业标准，几乎所有的商业和开源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软件都支持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。一个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通常包括：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(1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）主文件（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200" dirty="0" err="1">
                <a:solidFill>
                  <a:srgbClr val="151515"/>
                </a:solidFill>
                <a:latin typeface="+mn-ea"/>
                <a:ea typeface="+mn-ea"/>
              </a:rPr>
              <a:t>shp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），存储地理要素几何的位置和形状；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(2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）索引文件（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200" dirty="0" err="1">
                <a:solidFill>
                  <a:srgbClr val="151515"/>
                </a:solidFill>
                <a:latin typeface="+mn-ea"/>
                <a:ea typeface="+mn-ea"/>
              </a:rPr>
              <a:t>shx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）：存储地理数据几何与属性的索引；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(3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DBASE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文件（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200" dirty="0" err="1">
                <a:solidFill>
                  <a:srgbClr val="151515"/>
                </a:solidFill>
                <a:latin typeface="+mn-ea"/>
                <a:ea typeface="+mn-ea"/>
              </a:rPr>
              <a:t>dbf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）：存储地理数据属性信息；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(4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）空间参考文件（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200" dirty="0" err="1">
                <a:solidFill>
                  <a:srgbClr val="151515"/>
                </a:solidFill>
                <a:latin typeface="+mn-ea"/>
                <a:ea typeface="+mn-ea"/>
              </a:rPr>
              <a:t>prj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）：存储空间参考的文件。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.GPKG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：由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制定的存储地理信息的开放数据格式。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其他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GeoJSON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KML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1099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矢量数据几何对象描述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841669" y="1641139"/>
            <a:ext cx="8695705" cy="464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well-known text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）和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well-known binary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）是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是以文本形式描述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是以二进制形式描述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  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格式几何对象描述示例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Point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“POINT (100 30)”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LineString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“LINESTRING (120 10, 100 30, 90 20, 70 40) 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Polygon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“POLYGON ((130 10, -140 40, 120 40, 110 20, 115 10))”  </a:t>
            </a:r>
          </a:p>
        </p:txBody>
      </p:sp>
    </p:spTree>
    <p:extLst>
      <p:ext uri="{BB962C8B-B14F-4D97-AF65-F5344CB8AC3E}">
        <p14:creationId xmlns:p14="http://schemas.microsoft.com/office/powerpoint/2010/main" val="8751698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111865</TotalTime>
  <Words>1834</Words>
  <Application>Microsoft Office PowerPoint</Application>
  <PresentationFormat>宽屏</PresentationFormat>
  <Paragraphs>169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一、OpenGIS与矢量数据</vt:lpstr>
      <vt:lpstr>一、OpenGIS与矢量数据</vt:lpstr>
      <vt:lpstr>一、OpenGIS与矢量数据</vt:lpstr>
      <vt:lpstr>一、OpenGIS与矢量数据</vt:lpstr>
      <vt:lpstr>一、OpenGIS与矢量数据</vt:lpstr>
      <vt:lpstr>一、OpenGIS与矢量数据</vt:lpstr>
      <vt:lpstr>PowerPoint 演示文稿</vt:lpstr>
      <vt:lpstr>一、栅格数据读写 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13193</cp:revision>
  <dcterms:created xsi:type="dcterms:W3CDTF">2004-07-09T11:40:27Z</dcterms:created>
  <dcterms:modified xsi:type="dcterms:W3CDTF">2025-10-13T07:47:19Z</dcterms:modified>
</cp:coreProperties>
</file>