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67" r:id="rId2"/>
  </p:sldMasterIdLst>
  <p:notesMasterIdLst>
    <p:notesMasterId r:id="rId9"/>
  </p:notesMasterIdLst>
  <p:sldIdLst>
    <p:sldId id="256" r:id="rId3"/>
    <p:sldId id="257" r:id="rId4"/>
    <p:sldId id="258" r:id="rId5"/>
    <p:sldId id="261" r:id="rId6"/>
    <p:sldId id="262" r:id="rId7"/>
    <p:sldId id="260" r:id="rId8"/>
  </p:sldIdLst>
  <p:sldSz cx="9144000" cy="6858000" type="screen4x3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2" roundtripDataSignature="AMtx7mj4sQeNdjiDxgO1oESzVv7Dso6b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624" y="240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customschemas.google.com/relationships/presentationmetadata" Target="meta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3" name="Google Shape;143;p1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54" name="Google Shape;154;p2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2:notes"/>
          <p:cNvSpPr txBox="1">
            <a:spLocks noGrp="1"/>
          </p:cNvSpPr>
          <p:nvPr>
            <p:ph type="sldNum" idx="12"/>
          </p:nvPr>
        </p:nvSpPr>
        <p:spPr>
          <a:xfrm>
            <a:off x="4022725" y="9721850"/>
            <a:ext cx="3074988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000000"/>
                </a:solidFill>
              </a:rPr>
              <a:t>2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3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>
          <a:extLst>
            <a:ext uri="{FF2B5EF4-FFF2-40B4-BE49-F238E27FC236}">
              <a16:creationId xmlns:a16="http://schemas.microsoft.com/office/drawing/2014/main" id="{B4CC95FC-DD44-E970-D94F-D44508613E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>
            <a:extLst>
              <a:ext uri="{FF2B5EF4-FFF2-40B4-BE49-F238E27FC236}">
                <a16:creationId xmlns:a16="http://schemas.microsoft.com/office/drawing/2014/main" id="{45E7E8D3-9702-4D5A-F037-0CF535FF0FD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67" name="Google Shape;167;p3:notes">
            <a:extLst>
              <a:ext uri="{FF2B5EF4-FFF2-40B4-BE49-F238E27FC236}">
                <a16:creationId xmlns:a16="http://schemas.microsoft.com/office/drawing/2014/main" id="{F7A2372C-AFA6-E845-44F6-5FE64866A8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4840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>
          <a:extLst>
            <a:ext uri="{FF2B5EF4-FFF2-40B4-BE49-F238E27FC236}">
              <a16:creationId xmlns:a16="http://schemas.microsoft.com/office/drawing/2014/main" id="{AC289BA9-AB1A-3487-7003-C61701A72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>
            <a:extLst>
              <a:ext uri="{FF2B5EF4-FFF2-40B4-BE49-F238E27FC236}">
                <a16:creationId xmlns:a16="http://schemas.microsoft.com/office/drawing/2014/main" id="{78B2E50D-DA8E-C592-8412-8D473A7936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74" name="Google Shape;174;p4:notes">
            <a:extLst>
              <a:ext uri="{FF2B5EF4-FFF2-40B4-BE49-F238E27FC236}">
                <a16:creationId xmlns:a16="http://schemas.microsoft.com/office/drawing/2014/main" id="{29BCF8D2-134A-4E79-1A89-13F53F52D7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516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93775" y="768350"/>
            <a:ext cx="5116513" cy="383698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181" name="Google Shape;181;p5:notes"/>
          <p:cNvSpPr txBox="1">
            <a:spLocks noGrp="1"/>
          </p:cNvSpPr>
          <p:nvPr>
            <p:ph type="body" idx="1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4550" tIns="47275" rIns="94550" bIns="47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 type="title">
  <p:cSld name="TITLE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"/>
          <p:cNvSpPr/>
          <p:nvPr/>
        </p:nvSpPr>
        <p:spPr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" name="Google Shape;16;p7"/>
          <p:cNvSpPr/>
          <p:nvPr/>
        </p:nvSpPr>
        <p:spPr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" name="Google Shape;17;p7"/>
          <p:cNvSpPr/>
          <p:nvPr/>
        </p:nvSpPr>
        <p:spPr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" name="Google Shape;18;p7"/>
          <p:cNvSpPr txBox="1">
            <a:spLocks noGrp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0" name="Google Shape;2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1"/>
          </p:nvPr>
        </p:nvSpPr>
        <p:spPr>
          <a:xfrm rot="5400000">
            <a:off x="1581151" y="-312737"/>
            <a:ext cx="5184775" cy="777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>
            <a:spLocks noGrp="1"/>
          </p:cNvSpPr>
          <p:nvPr>
            <p:ph type="title"/>
          </p:nvPr>
        </p:nvSpPr>
        <p:spPr>
          <a:xfrm rot="5400000">
            <a:off x="4904581" y="1926431"/>
            <a:ext cx="6192838" cy="228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 rot="5400000">
            <a:off x="256381" y="-283369"/>
            <a:ext cx="6192838" cy="67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" type="objOnly">
  <p:cSld name="OBJECT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body" idx="1"/>
          </p:nvPr>
        </p:nvSpPr>
        <p:spPr>
          <a:xfrm>
            <a:off x="0" y="-26988"/>
            <a:ext cx="9144000" cy="61928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表格" type="tbl">
  <p:cSld name="TABLE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0"/>
          <p:cNvSpPr>
            <a:spLocks noGrp="1"/>
          </p:cNvSpPr>
          <p:nvPr>
            <p:ph type="tbl" idx="2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，文本与内容" type="txAndObj">
  <p:cSld name="TEXT_AND_OBJEC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1"/>
          <p:cNvSpPr txBox="1"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1"/>
          <p:cNvSpPr txBox="1">
            <a:spLocks noGrp="1"/>
          </p:cNvSpPr>
          <p:nvPr>
            <p:ph type="body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标题和内容">
  <p:cSld name="5_标题和内容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22" descr="D:\5万更新包奖PPT\张嘉\PPT用图\2.整饰相关\整饰 周老师改\5 31整饰-1副本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4000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22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>
                <a:solidFill>
                  <a:schemeClr val="dk2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标题和内容">
  <p:cSld name="1_标题和内容">
    <p:bg>
      <p:bgPr>
        <a:gradFill>
          <a:gsLst>
            <a:gs pos="0">
              <a:srgbClr val="1E1EFF"/>
            </a:gs>
            <a:gs pos="100000">
              <a:srgbClr val="0000C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5" name="Google Shape;85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标题和内容">
  <p:cSld name="2_标题和内容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120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lvl="0" algn="ctr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None/>
              <a:defRPr/>
            </a:lvl1pPr>
            <a:lvl2pPr lvl="1" algn="ctr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None/>
              <a:defRPr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5pPr>
            <a:lvl6pPr lvl="5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6pPr>
            <a:lvl7pPr lvl="6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7pPr>
            <a:lvl8pPr lvl="7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8pPr>
            <a:lvl9pPr lvl="8" algn="ctr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标题和内容">
  <p:cSld name="3_标题和内容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>
            <a:spLocks noGrp="1"/>
          </p:cNvSpPr>
          <p:nvPr>
            <p:ph type="sldNum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Page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" name="Google Shape;23;p8"/>
          <p:cNvSpPr/>
          <p:nvPr/>
        </p:nvSpPr>
        <p:spPr>
          <a:xfrm>
            <a:off x="0" y="6395396"/>
            <a:ext cx="9144000" cy="0"/>
          </a:xfrm>
          <a:custGeom>
            <a:avLst/>
            <a:gdLst/>
            <a:ahLst/>
            <a:cxnLst/>
            <a:rect l="l" t="t" r="r" b="b"/>
            <a:pathLst>
              <a:path w="9144000" h="120000" extrusionOk="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9525" cap="flat" cmpd="sng">
            <a:solidFill>
              <a:srgbClr val="FEFEF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" name="Google Shape;24;p8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7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7"/>
          <p:cNvSpPr txBox="1">
            <a:spLocks noGrp="1"/>
          </p:cNvSpPr>
          <p:nvPr>
            <p:ph type="body" idx="1"/>
          </p:nvPr>
        </p:nvSpPr>
        <p:spPr>
          <a:xfrm>
            <a:off x="325438" y="1087438"/>
            <a:ext cx="8207375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2004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01" name="Google Shape;101;p27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8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8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/>
            </a:lvl1pPr>
            <a:lvl2pPr marL="914400" lvl="1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/>
            </a:lvl2pPr>
            <a:lvl3pPr marL="1371600" lvl="2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/>
            </a:lvl3pPr>
            <a:lvl4pPr marL="1828800" lvl="3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4pPr>
            <a:lvl5pPr marL="2286000" lvl="4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5pPr>
            <a:lvl6pPr marL="2743200" lvl="5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6pPr>
            <a:lvl7pPr marL="3200400" lvl="6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7pPr>
            <a:lvl8pPr marL="3657600" lvl="7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8pPr>
            <a:lvl9pPr marL="4114800" lvl="8" indent="-228600" algn="l">
              <a:lnSpc>
                <a:spcPct val="120000"/>
              </a:lnSpc>
              <a:spcBef>
                <a:spcPts val="280"/>
              </a:spcBef>
              <a:spcAft>
                <a:spcPts val="0"/>
              </a:spcAft>
              <a:buSzPts val="1120"/>
              <a:buNone/>
              <a:defRPr sz="1400"/>
            </a:lvl9pPr>
          </a:lstStyle>
          <a:p>
            <a:endParaRPr/>
          </a:p>
        </p:txBody>
      </p:sp>
      <p:sp>
        <p:nvSpPr>
          <p:cNvPr id="105" name="Google Shape;105;p28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9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9"/>
          <p:cNvSpPr txBox="1">
            <a:spLocks noGrp="1"/>
          </p:cNvSpPr>
          <p:nvPr>
            <p:ph type="body" idx="1"/>
          </p:nvPr>
        </p:nvSpPr>
        <p:spPr>
          <a:xfrm>
            <a:off x="325438" y="1087438"/>
            <a:ext cx="4027487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7084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Char char="■"/>
              <a:defRPr sz="2800"/>
            </a:lvl1pPr>
            <a:lvl2pPr marL="914400" lvl="1" indent="-350519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2pPr>
            <a:lvl3pPr marL="1371600" lvl="2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9pPr>
          </a:lstStyle>
          <a:p>
            <a:endParaRPr/>
          </a:p>
        </p:txBody>
      </p:sp>
      <p:sp>
        <p:nvSpPr>
          <p:cNvPr id="109" name="Google Shape;109;p29"/>
          <p:cNvSpPr txBox="1">
            <a:spLocks noGrp="1"/>
          </p:cNvSpPr>
          <p:nvPr>
            <p:ph type="body" idx="2"/>
          </p:nvPr>
        </p:nvSpPr>
        <p:spPr>
          <a:xfrm>
            <a:off x="4505325" y="1087438"/>
            <a:ext cx="4027488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70840" algn="l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SzPts val="2240"/>
              <a:buChar char="■"/>
              <a:defRPr sz="2800"/>
            </a:lvl1pPr>
            <a:lvl2pPr marL="914400" lvl="1" indent="-350519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2pPr>
            <a:lvl3pPr marL="1371600" lvl="2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9pPr>
          </a:lstStyle>
          <a:p>
            <a:endParaRPr/>
          </a:p>
        </p:txBody>
      </p:sp>
      <p:sp>
        <p:nvSpPr>
          <p:cNvPr id="110" name="Google Shape;110;p29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30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4" name="Google Shape;114;p3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5052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■"/>
              <a:defRPr sz="2400"/>
            </a:lvl1pPr>
            <a:lvl2pPr marL="914400" lvl="1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3pPr>
            <a:lvl4pPr marL="1828800" lvl="3" indent="-30988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4pPr>
            <a:lvl5pPr marL="2286000" lvl="4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5pPr>
            <a:lvl6pPr marL="2743200" lvl="5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6pPr>
            <a:lvl7pPr marL="3200400" lvl="6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7pPr>
            <a:lvl8pPr marL="3657600" lvl="7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8pPr>
            <a:lvl9pPr marL="4114800" lvl="8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None/>
              <a:defRPr sz="2400" b="1"/>
            </a:lvl1pPr>
            <a:lvl2pPr marL="914400" lvl="1" indent="-228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50520" algn="l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SzPts val="1920"/>
              <a:buChar char="■"/>
              <a:defRPr sz="2400"/>
            </a:lvl1pPr>
            <a:lvl2pPr marL="914400" lvl="1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 sz="1800"/>
            </a:lvl3pPr>
            <a:lvl4pPr marL="1828800" lvl="3" indent="-309880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4pPr>
            <a:lvl5pPr marL="2286000" lvl="4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5pPr>
            <a:lvl6pPr marL="2743200" lvl="5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6pPr>
            <a:lvl7pPr marL="3200400" lvl="6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7pPr>
            <a:lvl8pPr marL="3657600" lvl="7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8pPr>
            <a:lvl9pPr marL="4114800" lvl="8" indent="-309879" algn="l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SzPts val="1280"/>
              <a:buChar char="■"/>
              <a:defRPr sz="1600"/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3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33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91160" algn="l">
              <a:lnSpc>
                <a:spcPct val="120000"/>
              </a:lnSpc>
              <a:spcBef>
                <a:spcPts val="1600"/>
              </a:spcBef>
              <a:spcAft>
                <a:spcPts val="0"/>
              </a:spcAft>
              <a:buSzPts val="2560"/>
              <a:buChar char="■"/>
              <a:defRPr sz="3200"/>
            </a:lvl1pPr>
            <a:lvl2pPr marL="914400" lvl="1" indent="-370840" algn="l">
              <a:lnSpc>
                <a:spcPct val="120000"/>
              </a:lnSpc>
              <a:spcBef>
                <a:spcPts val="560"/>
              </a:spcBef>
              <a:spcAft>
                <a:spcPts val="0"/>
              </a:spcAft>
              <a:buSzPts val="2240"/>
              <a:buChar char="■"/>
              <a:defRPr sz="2800"/>
            </a:lvl2pPr>
            <a:lvl3pPr marL="1371600" lvl="2" indent="-350519" algn="l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SzPts val="1920"/>
              <a:buChar char="■"/>
              <a:defRPr sz="2400"/>
            </a:lvl3pPr>
            <a:lvl4pPr marL="1828800" lvl="3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4pPr>
            <a:lvl5pPr marL="2286000" lvl="4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5pPr>
            <a:lvl6pPr marL="2743200" lvl="5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6pPr>
            <a:lvl7pPr marL="3200400" lvl="6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7pPr>
            <a:lvl8pPr marL="3657600" lvl="7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8pPr>
            <a:lvl9pPr marL="4114800" lvl="8" indent="-330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SzPts val="1600"/>
              <a:buChar char="■"/>
              <a:defRPr sz="2000"/>
            </a:lvl9pPr>
          </a:lstStyle>
          <a:p>
            <a:endParaRPr/>
          </a:p>
        </p:txBody>
      </p:sp>
      <p:sp>
        <p:nvSpPr>
          <p:cNvPr id="126" name="Google Shape;126;p33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27" name="Google Shape;127;p33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3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3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34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20000"/>
              </a:lnSpc>
              <a:spcBef>
                <a:spcPts val="7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lnSpc>
                <a:spcPct val="120000"/>
              </a:lnSpc>
              <a:spcBef>
                <a:spcPts val="24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lnSpc>
                <a:spcPct val="120000"/>
              </a:lnSpc>
              <a:spcBef>
                <a:spcPts val="2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lnSpc>
                <a:spcPct val="120000"/>
              </a:lnSpc>
              <a:spcBef>
                <a:spcPts val="18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132" name="Google Shape;132;p34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字" type="vertTx">
  <p:cSld name="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5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5"/>
          <p:cNvSpPr txBox="1">
            <a:spLocks noGrp="1"/>
          </p:cNvSpPr>
          <p:nvPr>
            <p:ph type="body" idx="1"/>
          </p:nvPr>
        </p:nvSpPr>
        <p:spPr>
          <a:xfrm rot="5400000">
            <a:off x="3294063" y="-1881187"/>
            <a:ext cx="2270125" cy="8207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2004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6"/>
          <p:cNvSpPr txBox="1">
            <a:spLocks noGrp="1"/>
          </p:cNvSpPr>
          <p:nvPr>
            <p:ph type="title"/>
          </p:nvPr>
        </p:nvSpPr>
        <p:spPr>
          <a:xfrm rot="5400000">
            <a:off x="5970588" y="652463"/>
            <a:ext cx="3241675" cy="216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6"/>
          <p:cNvSpPr txBox="1">
            <a:spLocks noGrp="1"/>
          </p:cNvSpPr>
          <p:nvPr>
            <p:ph type="body" idx="1"/>
          </p:nvPr>
        </p:nvSpPr>
        <p:spPr>
          <a:xfrm rot="5400000">
            <a:off x="1556544" y="-1440656"/>
            <a:ext cx="3241675" cy="6354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20040" algn="l">
              <a:lnSpc>
                <a:spcPct val="120000"/>
              </a:lnSpc>
              <a:spcBef>
                <a:spcPts val="900"/>
              </a:spcBef>
              <a:spcAft>
                <a:spcPts val="0"/>
              </a:spcAft>
              <a:buSzPts val="1440"/>
              <a:buChar char="■"/>
              <a:defRPr/>
            </a:lvl1pPr>
            <a:lvl2pPr marL="914400" lvl="1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2pPr>
            <a:lvl3pPr marL="1371600" lvl="2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3pPr>
            <a:lvl4pPr marL="1828800" lvl="3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4pPr>
            <a:lvl5pPr marL="2286000" lvl="4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5pPr>
            <a:lvl6pPr marL="2743200" lvl="5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6pPr>
            <a:lvl7pPr marL="3200400" lvl="6" indent="-320039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7pPr>
            <a:lvl8pPr marL="3657600" lvl="7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8pPr>
            <a:lvl9pPr marL="4114800" lvl="8" indent="-320040" algn="l">
              <a:lnSpc>
                <a:spcPct val="120000"/>
              </a:lnSpc>
              <a:spcBef>
                <a:spcPts val="360"/>
              </a:spcBef>
              <a:spcAft>
                <a:spcPts val="0"/>
              </a:spcAft>
              <a:buSzPts val="1440"/>
              <a:buChar char="■"/>
              <a:defRPr/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9"/>
          <p:cNvSpPr txBox="1">
            <a:spLocks noGrp="1"/>
          </p:cNvSpPr>
          <p:nvPr>
            <p:ph type="body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" name="Google Shape;27;p9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35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20"/>
              </a:spcBef>
              <a:spcAft>
                <a:spcPts val="0"/>
              </a:spcAft>
              <a:buClr>
                <a:srgbClr val="FF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>
  <p:cSld name="两栏内容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body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084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5052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92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23850" algn="l" rtl="0">
              <a:spcBef>
                <a:spcPts val="400"/>
              </a:spcBef>
              <a:spcAft>
                <a:spcPts val="0"/>
              </a:spcAft>
              <a:buClr>
                <a:srgbClr val="FF0000"/>
              </a:buClr>
              <a:buSzPts val="15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9116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56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1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12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rgbClr val="FF0000"/>
              </a:buClr>
              <a:buSzPts val="9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rgbClr val="FF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lt2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marL="0" lvl="1" indent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marL="0" lvl="2" indent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lvl="3" indent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lvl="4" indent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marL="0" lvl="5" indent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marL="0" lvl="6" indent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marL="0" lvl="7" indent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marL="0" lvl="8" indent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0000FF"/>
                </a:solidFill>
                <a:latin typeface="SimHei"/>
                <a:ea typeface="SimHei"/>
                <a:cs typeface="SimHei"/>
                <a:sym typeface="SimHei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/>
          <p:nvPr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" name="Google Shape;12;p6"/>
          <p:cNvSpPr/>
          <p:nvPr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7F7F7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" name="Google Shape;13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ransition>
    <p:fade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25" descr="bg3-LINE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0" y="0"/>
            <a:ext cx="9142413" cy="685641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0" y="115888"/>
            <a:ext cx="8675688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>
            <a:off x="325438" y="1087438"/>
            <a:ext cx="8207375" cy="2270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370840" algn="l" rtl="0">
              <a:lnSpc>
                <a:spcPct val="120000"/>
              </a:lnSpc>
              <a:spcBef>
                <a:spcPts val="1400"/>
              </a:spcBef>
              <a:spcAft>
                <a:spcPts val="0"/>
              </a:spcAft>
              <a:buClr>
                <a:srgbClr val="00246C"/>
              </a:buClr>
              <a:buSzPts val="2240"/>
              <a:buFont typeface="Noto Sans Symbols"/>
              <a:buChar char="■"/>
              <a:defRPr sz="2800" b="1" i="0" u="none" strike="noStrike" cap="none">
                <a:solidFill>
                  <a:srgbClr val="00246C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0519" algn="l" rtl="0">
              <a:lnSpc>
                <a:spcPct val="120000"/>
              </a:lnSpc>
              <a:spcBef>
                <a:spcPts val="480"/>
              </a:spcBef>
              <a:spcAft>
                <a:spcPts val="0"/>
              </a:spcAft>
              <a:buClr>
                <a:srgbClr val="0000CC"/>
              </a:buClr>
              <a:buSzPts val="1920"/>
              <a:buFont typeface="Noto Sans Symbols"/>
              <a:buChar char="■"/>
              <a:defRPr sz="2400" b="1" i="0" u="none" strike="noStrike" cap="none">
                <a:solidFill>
                  <a:srgbClr val="0000CC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3333FF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rgbClr val="3333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rgbClr val="6699FF"/>
              </a:buClr>
              <a:buSzPts val="1600"/>
              <a:buFont typeface="Noto Sans Symbols"/>
              <a:buChar char="■"/>
              <a:defRPr sz="2000" b="0" i="0" u="none" strike="noStrike" cap="none">
                <a:solidFill>
                  <a:srgbClr val="6699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09879" algn="l" rtl="0">
              <a:lnSpc>
                <a:spcPct val="120000"/>
              </a:lnSpc>
              <a:spcBef>
                <a:spcPts val="320"/>
              </a:spcBef>
              <a:spcAft>
                <a:spcPts val="0"/>
              </a:spcAft>
              <a:buClr>
                <a:srgbClr val="B3CCE6"/>
              </a:buClr>
              <a:buSzPts val="1280"/>
              <a:buFont typeface="Noto Sans Symbols"/>
              <a:buChar char="■"/>
              <a:defRPr sz="1600" b="0" i="0" u="none" strike="noStrike" cap="none">
                <a:solidFill>
                  <a:srgbClr val="B3CCE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6902450" y="6499225"/>
            <a:ext cx="2133600" cy="21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000" b="0">
                <a:solidFill>
                  <a:schemeClr val="dk1"/>
                </a:solidFill>
                <a:latin typeface="Microsoft Yahei"/>
                <a:ea typeface="Microsoft Yahei"/>
                <a:cs typeface="Microsoft Yahei"/>
                <a:sym typeface="Microsoft Yahe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2F2F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/>
          <p:nvPr/>
        </p:nvSpPr>
        <p:spPr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800"/>
              <a:buFont typeface="Microsoft Yahei"/>
              <a:buNone/>
            </a:pPr>
            <a:r>
              <a:rPr lang="en-US" sz="4800" b="1" i="0" u="none" strike="noStrike" cap="none">
                <a:solidFill>
                  <a:srgbClr val="FF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ICESat-2测高数据处理</a:t>
            </a:r>
            <a:endParaRPr sz="4800" b="1" i="0" u="none" strike="noStrike" cap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6" name="Google Shape;146;p1"/>
          <p:cNvSpPr/>
          <p:nvPr/>
        </p:nvSpPr>
        <p:spPr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Microsoft Yahei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罗 新</a:t>
            </a:r>
            <a:endParaRPr sz="2400" b="1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1920"/>
              <a:buFont typeface="Microsoft Yahei"/>
              <a:buNone/>
            </a:pPr>
            <a:r>
              <a:rPr lang="en-US" sz="2400" b="1" i="0" u="none" strike="noStrike" cap="none">
                <a:solidFill>
                  <a:srgbClr val="00206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云南大学 地球科学学院</a:t>
            </a:r>
            <a:endParaRPr sz="2400" b="1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40"/>
              <a:buFont typeface="Times New Roman"/>
              <a:buNone/>
            </a:pPr>
            <a:endParaRPr sz="2800" b="1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endParaRPr sz="2000" b="0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imes New Roman"/>
              <a:buNone/>
            </a:pPr>
            <a:endParaRPr sz="2000" b="0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40"/>
              <a:buFont typeface="Times New Roman"/>
              <a:buNone/>
            </a:pPr>
            <a:endParaRPr sz="1800" b="0" i="0" u="none" strike="noStrike" cap="none">
              <a:solidFill>
                <a:srgbClr val="00206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7" name="Google Shape;147;p1"/>
          <p:cNvSpPr/>
          <p:nvPr/>
        </p:nvSpPr>
        <p:spPr>
          <a:xfrm rot="10800000" flipH="1">
            <a:off x="792000" y="3614404"/>
            <a:ext cx="7560000" cy="45719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50000">
                <a:schemeClr val="accent1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Times New Roman"/>
              <a:buNone/>
            </a:pPr>
            <a:endParaRPr sz="2400" b="1" i="0" u="none" strike="noStrike" cap="none">
              <a:solidFill>
                <a:srgbClr val="FF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sp>
        <p:nvSpPr>
          <p:cNvPr id="148" name="Google Shape;148;p1"/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邮箱: xinluo_xin@ynu.edu.cn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icrosoft Yahei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Microsoft Yahei"/>
                <a:ea typeface="Microsoft Yahei"/>
                <a:cs typeface="Microsoft Yahei"/>
                <a:sym typeface="Microsoft Yahei"/>
              </a:rPr>
              <a:t>地址：地球科学学院1327办公室</a:t>
            </a:r>
            <a:endParaRPr sz="1800" b="0" i="0" u="none" strike="noStrike" cap="none">
              <a:solidFill>
                <a:srgbClr val="000000"/>
              </a:solidFill>
              <a:latin typeface="Microsoft Yahei"/>
              <a:ea typeface="Microsoft Yahei"/>
              <a:cs typeface="Microsoft Yahei"/>
              <a:sym typeface="Microsoft Yahei"/>
            </a:endParaRPr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1628" y="243145"/>
            <a:ext cx="2866773" cy="1012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162261" y="6259528"/>
            <a:ext cx="2996979" cy="622992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"/>
          <p:cNvSpPr txBox="1"/>
          <p:nvPr/>
        </p:nvSpPr>
        <p:spPr>
          <a:xfrm>
            <a:off x="5305926" y="391031"/>
            <a:ext cx="3514971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US" sz="2000" b="1" i="1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卫星测高原理及应用课程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58" name="Google Shape;158;p2"/>
          <p:cNvGrpSpPr/>
          <p:nvPr/>
        </p:nvGrpSpPr>
        <p:grpSpPr>
          <a:xfrm>
            <a:off x="2130680" y="2634279"/>
            <a:ext cx="5221533" cy="646290"/>
            <a:chOff x="2121802" y="2068476"/>
            <a:chExt cx="5221533" cy="646290"/>
          </a:xfrm>
        </p:grpSpPr>
        <p:sp>
          <p:nvSpPr>
            <p:cNvPr id="159" name="Google Shape;159;p2"/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rgbClr val="F2F2F2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一</a:t>
              </a:r>
              <a:endParaRPr sz="1600"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2697802" y="2068476"/>
              <a:ext cx="464553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zh-CN" altLang="en-US" sz="3600" b="1" i="0" u="none" strike="noStrike" cap="none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主要参数提取</a:t>
              </a:r>
              <a:endParaRPr sz="1600" dirty="0"/>
            </a:p>
          </p:txBody>
        </p:sp>
      </p:grpSp>
      <p:grpSp>
        <p:nvGrpSpPr>
          <p:cNvPr id="161" name="Google Shape;161;p2"/>
          <p:cNvGrpSpPr/>
          <p:nvPr/>
        </p:nvGrpSpPr>
        <p:grpSpPr>
          <a:xfrm>
            <a:off x="2130680" y="3770961"/>
            <a:ext cx="5718900" cy="646290"/>
            <a:chOff x="2121802" y="3471858"/>
            <a:chExt cx="5718900" cy="646290"/>
          </a:xfrm>
        </p:grpSpPr>
        <p:sp>
          <p:nvSpPr>
            <p:cNvPr id="162" name="Google Shape;162;p2"/>
            <p:cNvSpPr/>
            <p:nvPr/>
          </p:nvSpPr>
          <p:spPr>
            <a:xfrm>
              <a:off x="2121802" y="3511390"/>
              <a:ext cx="576000" cy="576000"/>
            </a:xfrm>
            <a:prstGeom prst="ellipse">
              <a:avLst/>
            </a:prstGeom>
            <a:solidFill>
              <a:schemeClr val="lt1"/>
            </a:solidFill>
            <a:ln w="1905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>
                  <a:solidFill>
                    <a:schemeClr val="accent1"/>
                  </a:solidFill>
                  <a:latin typeface="Microsoft Yahei"/>
                  <a:ea typeface="Microsoft Yahei"/>
                  <a:cs typeface="Microsoft Yahei"/>
                  <a:sym typeface="Microsoft Yahei"/>
                </a:rPr>
                <a:t>二</a:t>
              </a:r>
              <a:endParaRPr sz="1600"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2777899" y="3471858"/>
              <a:ext cx="5062803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600" b="1" i="0" u="none" strike="noStrike" cap="none" dirty="0" err="1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数据</a:t>
              </a:r>
              <a:r>
                <a:rPr lang="zh-CN" altLang="en-US" sz="3600" b="1" i="0" u="none" strike="noStrike" cap="none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Arial"/>
                  <a:cs typeface="Arial"/>
                  <a:sym typeface="Arial"/>
                </a:rPr>
                <a:t>筛选</a:t>
              </a:r>
              <a:endParaRPr sz="1600" dirty="0"/>
            </a:p>
          </p:txBody>
        </p:sp>
      </p:grpSp>
      <p:sp>
        <p:nvSpPr>
          <p:cNvPr id="164" name="Google Shape;164;p2"/>
          <p:cNvSpPr txBox="1"/>
          <p:nvPr/>
        </p:nvSpPr>
        <p:spPr>
          <a:xfrm>
            <a:off x="7300960" y="1262844"/>
            <a:ext cx="1608134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目录</a:t>
            </a:r>
            <a:endParaRPr sz="5400" b="1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ICESat-2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主要参数提取</a:t>
            </a:r>
            <a:endParaRPr dirty="0"/>
          </a:p>
        </p:txBody>
      </p:sp>
      <p:sp>
        <p:nvSpPr>
          <p:cNvPr id="170" name="Google Shape;170;p3"/>
          <p:cNvSpPr txBox="1"/>
          <p:nvPr/>
        </p:nvSpPr>
        <p:spPr>
          <a:xfrm>
            <a:off x="317665" y="941970"/>
            <a:ext cx="8529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主要参数</a:t>
            </a:r>
            <a:endParaRPr sz="28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/>
          <p:cNvSpPr txBox="1"/>
          <p:nvPr/>
        </p:nvSpPr>
        <p:spPr>
          <a:xfrm>
            <a:off x="6638509" y="6322458"/>
            <a:ext cx="24422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 </a:t>
            </a:r>
            <a:r>
              <a:rPr lang="en-US" sz="20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附代码讲解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505DF88-6750-2A86-A937-0DD29B4A7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464289"/>
              </p:ext>
            </p:extLst>
          </p:nvPr>
        </p:nvGraphicFramePr>
        <p:xfrm>
          <a:off x="609600" y="1555631"/>
          <a:ext cx="8026400" cy="46550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73200">
                  <a:extLst>
                    <a:ext uri="{9D8B030D-6E8A-4147-A177-3AD203B41FA5}">
                      <a16:colId xmlns:a16="http://schemas.microsoft.com/office/drawing/2014/main" val="1759582016"/>
                    </a:ext>
                  </a:extLst>
                </a:gridCol>
                <a:gridCol w="6553200">
                  <a:extLst>
                    <a:ext uri="{9D8B030D-6E8A-4147-A177-3AD203B41FA5}">
                      <a16:colId xmlns:a16="http://schemas.microsoft.com/office/drawing/2014/main" val="2823205735"/>
                    </a:ext>
                  </a:extLst>
                </a:gridCol>
              </a:tblGrid>
              <a:tr h="5172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400" b="1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属性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altLang="zh-CN" sz="2000" b="1" i="0" u="none" strike="noStrike" cap="none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Icesat-3 atl06 </a:t>
                      </a:r>
                      <a:r>
                        <a:rPr lang="zh-CN" altLang="en-US" sz="2000" b="1" i="0" u="none" strike="noStrike" cap="none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数据参数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389231"/>
                  </a:ext>
                </a:extLst>
              </a:tr>
              <a:tr h="5172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经度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Beam+’/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land_ice_segments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/longitude’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0938724"/>
                  </a:ext>
                </a:extLst>
              </a:tr>
              <a:tr h="5172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纬度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Beam+’/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land_ice_segments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/latitude’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8024205"/>
                  </a:ext>
                </a:extLst>
              </a:tr>
              <a:tr h="5172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Beam+'/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land_ice_segments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/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h_li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9334400"/>
                  </a:ext>
                </a:extLst>
              </a:tr>
              <a:tr h="51722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Beam+'/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land_ice_segments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/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delta_time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379342"/>
                  </a:ext>
                </a:extLst>
              </a:tr>
              <a:tr h="5172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数据质量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Beam+'/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land_ice_segments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/atl06_quality_summary'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22221051"/>
                  </a:ext>
                </a:extLst>
              </a:tr>
              <a:tr h="5172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卫星周期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'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orbit_info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/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cycle_number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56684608"/>
                  </a:ext>
                </a:extLst>
              </a:tr>
              <a:tr h="5172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卫星轨道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'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orbit_info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/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rgt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9800576"/>
                  </a:ext>
                </a:extLst>
              </a:tr>
              <a:tr h="517228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卫星朝向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'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orbit_info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/</a:t>
                      </a:r>
                      <a:r>
                        <a:rPr lang="en-US" altLang="zh-CN" sz="1800" b="0" i="0" u="none" strike="noStrike" cap="none" dirty="0" err="1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sc_orient</a:t>
                      </a:r>
                      <a:r>
                        <a:rPr lang="en-US" altLang="zh-CN" sz="1800" b="0" i="0" u="none" strike="noStrike" cap="none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  <a:sym typeface="Arial"/>
                        </a:rPr>
                        <a:t>'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9605723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>
          <a:extLst>
            <a:ext uri="{FF2B5EF4-FFF2-40B4-BE49-F238E27FC236}">
              <a16:creationId xmlns:a16="http://schemas.microsoft.com/office/drawing/2014/main" id="{AE1DFD4B-7362-CD42-E920-30E6648D6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">
            <a:extLst>
              <a:ext uri="{FF2B5EF4-FFF2-40B4-BE49-F238E27FC236}">
                <a16:creationId xmlns:a16="http://schemas.microsoft.com/office/drawing/2014/main" id="{1B9BE057-FA1A-3496-DFAA-271983226E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ICESat-2</a:t>
            </a:r>
            <a:r>
              <a:rPr lang="zh-CN" altLang="en-US" dirty="0">
                <a:latin typeface="Arial"/>
                <a:ea typeface="Arial"/>
                <a:cs typeface="Arial"/>
                <a:sym typeface="Arial"/>
              </a:rPr>
              <a:t>主要参数提取</a:t>
            </a:r>
            <a:endParaRPr dirty="0"/>
          </a:p>
        </p:txBody>
      </p:sp>
      <p:sp>
        <p:nvSpPr>
          <p:cNvPr id="170" name="Google Shape;170;p3">
            <a:extLst>
              <a:ext uri="{FF2B5EF4-FFF2-40B4-BE49-F238E27FC236}">
                <a16:creationId xmlns:a16="http://schemas.microsoft.com/office/drawing/2014/main" id="{FB04CA03-600D-8895-8F67-BF3952B331B4}"/>
              </a:ext>
            </a:extLst>
          </p:cNvPr>
          <p:cNvSpPr txBox="1"/>
          <p:nvPr/>
        </p:nvSpPr>
        <p:spPr>
          <a:xfrm>
            <a:off x="317665" y="941970"/>
            <a:ext cx="852960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2800" b="1" dirty="0">
                <a:solidFill>
                  <a:srgbClr val="333333"/>
                </a:solidFill>
              </a:rPr>
              <a:t>多波束参数读取及合并</a:t>
            </a:r>
            <a:endParaRPr lang="zh-CN" altLang="en-US" sz="2800" b="1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p3">
            <a:extLst>
              <a:ext uri="{FF2B5EF4-FFF2-40B4-BE49-F238E27FC236}">
                <a16:creationId xmlns:a16="http://schemas.microsoft.com/office/drawing/2014/main" id="{F3EDE764-94F6-46F3-455F-E0EC22AABE17}"/>
              </a:ext>
            </a:extLst>
          </p:cNvPr>
          <p:cNvSpPr txBox="1"/>
          <p:nvPr/>
        </p:nvSpPr>
        <p:spPr>
          <a:xfrm>
            <a:off x="6638509" y="6322458"/>
            <a:ext cx="24422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 dirty="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 </a:t>
            </a:r>
            <a:r>
              <a:rPr lang="en-US" sz="2000" b="0" i="0" u="none" strike="noStrike" cap="none" dirty="0" err="1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附代码讲解</a:t>
            </a:r>
            <a:endParaRPr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D95D7AB-8768-4D04-8FE3-A91759F59FBC}"/>
              </a:ext>
            </a:extLst>
          </p:cNvPr>
          <p:cNvSpPr txBox="1"/>
          <p:nvPr/>
        </p:nvSpPr>
        <p:spPr>
          <a:xfrm>
            <a:off x="397933" y="1672047"/>
            <a:ext cx="8449331" cy="16950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with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h5py.File(path_atl06,</a:t>
            </a:r>
            <a:r>
              <a:rPr lang="en-US" altLang="zh-CN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'r'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atl06:</a:t>
            </a:r>
          </a:p>
          <a:p>
            <a:pPr>
              <a:lnSpc>
                <a:spcPct val="150000"/>
              </a:lnSpc>
              <a:buNone/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beam </a:t>
            </a:r>
            <a:r>
              <a:rPr lang="en-US" altLang="zh-CN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beams:</a:t>
            </a:r>
          </a:p>
          <a:p>
            <a:pPr>
              <a:lnSpc>
                <a:spcPct val="150000"/>
              </a:lnSpc>
            </a:pPr>
            <a:r>
              <a:rPr lang="en-US" altLang="zh-CN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vars_atl06[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lat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+= list(atl06[beam+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'/</a:t>
            </a:r>
            <a:r>
              <a:rPr lang="en-US" altLang="zh-CN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land_ice_segments</a:t>
            </a:r>
            <a:r>
              <a:rPr lang="en-US" altLang="zh-CN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/latitude'</a:t>
            </a:r>
            <a:r>
              <a:rPr lang="en-US" altLang="zh-CN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][:])</a:t>
            </a:r>
            <a:endParaRPr lang="en-US" altLang="zh-CN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5E068DD-54E9-E1D7-D89D-C74A85375694}"/>
              </a:ext>
            </a:extLst>
          </p:cNvPr>
          <p:cNvSpPr/>
          <p:nvPr/>
        </p:nvSpPr>
        <p:spPr>
          <a:xfrm>
            <a:off x="1422400" y="4055533"/>
            <a:ext cx="2700867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遍历多波束数据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4B0B51C-7BF4-DDAC-88D0-2E11F55DECB5}"/>
              </a:ext>
            </a:extLst>
          </p:cNvPr>
          <p:cNvSpPr/>
          <p:nvPr/>
        </p:nvSpPr>
        <p:spPr>
          <a:xfrm>
            <a:off x="4741974" y="4055533"/>
            <a:ext cx="2835693" cy="9144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将多波束数据保存至同一个列表中</a:t>
            </a:r>
          </a:p>
        </p:txBody>
      </p:sp>
    </p:spTree>
    <p:extLst>
      <p:ext uri="{BB962C8B-B14F-4D97-AF65-F5344CB8AC3E}">
        <p14:creationId xmlns:p14="http://schemas.microsoft.com/office/powerpoint/2010/main" val="2739495988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>
          <a:extLst>
            <a:ext uri="{FF2B5EF4-FFF2-40B4-BE49-F238E27FC236}">
              <a16:creationId xmlns:a16="http://schemas.microsoft.com/office/drawing/2014/main" id="{4DAAC010-9F08-703F-A560-A3D61B7EB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>
            <a:extLst>
              <a:ext uri="{FF2B5EF4-FFF2-40B4-BE49-F238E27FC236}">
                <a16:creationId xmlns:a16="http://schemas.microsoft.com/office/drawing/2014/main" id="{CD1814B4-6B1F-CB83-CD99-10D90D6ACE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ICESat-2测高数据</a:t>
            </a:r>
            <a:r>
              <a:rPr lang="zh-CN" altLang="en-US" dirty="0"/>
              <a:t>筛选</a:t>
            </a:r>
            <a:endParaRPr dirty="0"/>
          </a:p>
        </p:txBody>
      </p:sp>
      <p:sp>
        <p:nvSpPr>
          <p:cNvPr id="177" name="Google Shape;177;p4">
            <a:extLst>
              <a:ext uri="{FF2B5EF4-FFF2-40B4-BE49-F238E27FC236}">
                <a16:creationId xmlns:a16="http://schemas.microsoft.com/office/drawing/2014/main" id="{6E537AC5-8BC7-FD50-813B-81B9C3DE4BC6}"/>
              </a:ext>
            </a:extLst>
          </p:cNvPr>
          <p:cNvSpPr txBox="1"/>
          <p:nvPr/>
        </p:nvSpPr>
        <p:spPr>
          <a:xfrm>
            <a:off x="457198" y="941970"/>
            <a:ext cx="7493001" cy="5555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数据筛选</a:t>
            </a:r>
            <a:endParaRPr sz="2000" b="1" dirty="0">
              <a:solidFill>
                <a:srgbClr val="000000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lang="en-US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数据经纬度在实验去范围</a:t>
            </a:r>
            <a:endParaRPr sz="24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lang="en-US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高程值在合理范围</a:t>
            </a:r>
            <a:r>
              <a:rPr lang="en-US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4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 </a:t>
            </a:r>
            <a:r>
              <a:rPr lang="en-US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数据质量筛选</a:t>
            </a:r>
            <a:r>
              <a:rPr lang="en-US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8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just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2800" b="1" dirty="0" err="1">
                <a:solidFill>
                  <a:srgbClr val="333333"/>
                </a:solidFill>
              </a:rPr>
              <a:t>时间转换</a:t>
            </a:r>
            <a:r>
              <a:rPr lang="en-US" sz="2800" b="1" dirty="0">
                <a:solidFill>
                  <a:srgbClr val="333333"/>
                </a:solidFill>
              </a:rPr>
              <a:t>：</a:t>
            </a:r>
            <a:endParaRPr sz="2800" b="1" dirty="0">
              <a:solidFill>
                <a:srgbClr val="333333"/>
              </a:solidFill>
            </a:endParaRPr>
          </a:p>
          <a:p>
            <a:pPr marL="0" lvl="0" indent="0" algn="just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400" dirty="0" err="1">
                <a:solidFill>
                  <a:srgbClr val="333333"/>
                </a:solidFill>
              </a:rPr>
              <a:t>单位为秒转为单位为年，便于时间判读和计算</a:t>
            </a:r>
            <a:endParaRPr sz="2400" b="1" dirty="0">
              <a:solidFill>
                <a:srgbClr val="333333"/>
              </a:solidFill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 sz="2800" b="1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数据写出</a:t>
            </a:r>
            <a:endParaRPr sz="2800" b="1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h5py.File(</a:t>
            </a:r>
            <a:r>
              <a:rPr lang="en-US" sz="2400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file_out</a:t>
            </a:r>
            <a:r>
              <a:rPr lang="en-US" sz="2400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, "w")</a:t>
            </a:r>
            <a:endParaRPr sz="2400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4">
            <a:extLst>
              <a:ext uri="{FF2B5EF4-FFF2-40B4-BE49-F238E27FC236}">
                <a16:creationId xmlns:a16="http://schemas.microsoft.com/office/drawing/2014/main" id="{6D311260-C315-C7AB-0E0B-8C5D35144587}"/>
              </a:ext>
            </a:extLst>
          </p:cNvPr>
          <p:cNvSpPr txBox="1"/>
          <p:nvPr/>
        </p:nvSpPr>
        <p:spPr>
          <a:xfrm>
            <a:off x="6655442" y="6246258"/>
            <a:ext cx="2442258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 附代码讲解</a:t>
            </a:r>
            <a:endParaRPr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3F75119-B40A-508A-0276-188B37411D11}"/>
              </a:ext>
            </a:extLst>
          </p:cNvPr>
          <p:cNvSpPr/>
          <p:nvPr/>
        </p:nvSpPr>
        <p:spPr>
          <a:xfrm>
            <a:off x="4963884" y="2656785"/>
            <a:ext cx="2300516" cy="866688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np.where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endParaRPr lang="zh-CN" altLang="en-US" sz="20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F265915-F5D4-676F-4AB4-3E4CC57EAF5E}"/>
              </a:ext>
            </a:extLst>
          </p:cNvPr>
          <p:cNvSpPr/>
          <p:nvPr/>
        </p:nvSpPr>
        <p:spPr>
          <a:xfrm>
            <a:off x="4083351" y="5060535"/>
            <a:ext cx="4061582" cy="1007532"/>
          </a:xfrm>
          <a:prstGeom prst="rect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Icesat-2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时间参数为数据获取时间至</a:t>
            </a:r>
            <a:r>
              <a:rPr lang="en-US" altLang="zh-CN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2018-01-01</a:t>
            </a:r>
            <a:r>
              <a:rPr lang="zh-CN" altLang="en-US" sz="2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的秒数</a:t>
            </a:r>
          </a:p>
        </p:txBody>
      </p:sp>
    </p:spTree>
    <p:extLst>
      <p:ext uri="{BB962C8B-B14F-4D97-AF65-F5344CB8AC3E}">
        <p14:creationId xmlns:p14="http://schemas.microsoft.com/office/powerpoint/2010/main" val="4238395329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"/>
          <p:cNvSpPr txBox="1"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88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ICESat-2测高数据处理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505325" y="1593338"/>
            <a:ext cx="8170323" cy="235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2667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练习ICESat-2数据多波束数据的合并，以及有效数据筛选。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266700" algn="just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5"/>
          <p:cNvSpPr txBox="1"/>
          <p:nvPr/>
        </p:nvSpPr>
        <p:spPr>
          <a:xfrm>
            <a:off x="317665" y="941970"/>
            <a:ext cx="4254335" cy="662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课后练习</a:t>
            </a:r>
            <a:endParaRPr sz="2800" b="1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2_Global">
  <a:themeElements>
    <a:clrScheme name="自定义 33">
      <a:dk1>
        <a:srgbClr val="000000"/>
      </a:dk1>
      <a:lt1>
        <a:srgbClr val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264</Words>
  <Application>Microsoft Office PowerPoint</Application>
  <PresentationFormat>全屏显示(4:3)</PresentationFormat>
  <Paragraphs>58</Paragraphs>
  <Slides>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Noto Sans Symbols</vt:lpstr>
      <vt:lpstr>Microsoft Yahei</vt:lpstr>
      <vt:lpstr>Microsoft Yahei</vt:lpstr>
      <vt:lpstr>Arial</vt:lpstr>
      <vt:lpstr>Calibri</vt:lpstr>
      <vt:lpstr>Consolas</vt:lpstr>
      <vt:lpstr>Courier New</vt:lpstr>
      <vt:lpstr>Times New Roman</vt:lpstr>
      <vt:lpstr>2_Global</vt:lpstr>
      <vt:lpstr>1_Copyright (c) 2007-2010 NordriDesign™ _light</vt:lpstr>
      <vt:lpstr>PowerPoint 演示文稿</vt:lpstr>
      <vt:lpstr>PowerPoint 演示文稿</vt:lpstr>
      <vt:lpstr>ICESat-2主要参数提取</vt:lpstr>
      <vt:lpstr>ICESat-2主要参数提取</vt:lpstr>
      <vt:lpstr>ICESat-2测高数据筛选</vt:lpstr>
      <vt:lpstr>ICESat-2测高数据处理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lsb</dc:creator>
  <cp:lastModifiedBy>1327 ynu</cp:lastModifiedBy>
  <cp:revision>7</cp:revision>
  <dcterms:created xsi:type="dcterms:W3CDTF">2004-07-09T11:40:27Z</dcterms:created>
  <dcterms:modified xsi:type="dcterms:W3CDTF">2025-05-22T03:21:22Z</dcterms:modified>
</cp:coreProperties>
</file>