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7" r:id="rId2"/>
  </p:sldMasterIdLst>
  <p:notesMasterIdLst>
    <p:notesMasterId r:id="rId11"/>
  </p:notesMasterIdLst>
  <p:sldIdLst>
    <p:sldId id="256" r:id="rId3"/>
    <p:sldId id="259" r:id="rId4"/>
    <p:sldId id="257" r:id="rId5"/>
    <p:sldId id="265" r:id="rId6"/>
    <p:sldId id="262" r:id="rId7"/>
    <p:sldId id="261" r:id="rId8"/>
    <p:sldId id="263" r:id="rId9"/>
    <p:sldId id="264" r:id="rId10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1yUzowY1pKVGCNOcADW4SuA04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0" y="5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00297AA9-FA35-E7A3-5549-FDC50B68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>
            <a:extLst>
              <a:ext uri="{FF2B5EF4-FFF2-40B4-BE49-F238E27FC236}">
                <a16:creationId xmlns:a16="http://schemas.microsoft.com/office/drawing/2014/main" id="{9C503650-97B7-00E4-99A0-38C4F085F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p4:notes">
            <a:extLst>
              <a:ext uri="{FF2B5EF4-FFF2-40B4-BE49-F238E27FC236}">
                <a16:creationId xmlns:a16="http://schemas.microsoft.com/office/drawing/2014/main" id="{790A3319-BCE8-625B-B3CB-C2F428702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0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表格" type="tbl">
  <p:cSld name="TAB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>
            <a:spLocks noGrp="1"/>
          </p:cNvSpPr>
          <p:nvPr>
            <p:ph type="tbl" idx="2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，文本与内容" type="txAndObj">
  <p:cSld name="TEXT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6" descr="D:\5万更新包奖PPT\张嘉\PPT用图\2.整饰相关\整饰 周老师改\5 31整饰-1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</a:t>
            </a: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>
            <a:off x="0" y="63953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2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9116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marL="914400" lvl="1" indent="-37084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marL="1371600" lvl="2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marL="1828800" lvl="3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marL="2286000" lvl="4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marL="2743200" lvl="5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marL="3200400" lvl="6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marL="3657600" lvl="7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marL="4114800" lvl="8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>
            <a:spLocks noGrp="1"/>
          </p:cNvSpPr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body" idx="1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0"/>
          <p:cNvSpPr/>
          <p:nvPr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9" descr="bg3-LIN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708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sz="2800" b="1" i="0" u="none" strike="noStrike" cap="non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sz="24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lang="zh-CN" sz="4800" b="1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ICESat-2数据冰川高程变化分析</a:t>
            </a:r>
            <a:endParaRPr sz="48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endParaRPr sz="28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endParaRPr sz="18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sz="18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zh-CN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Arial"/>
                <a:ea typeface="Arial"/>
                <a:cs typeface="Arial"/>
                <a:sym typeface="Arial"/>
              </a:rPr>
              <a:t>一、基于ICESat-2的高程变化</a:t>
            </a:r>
            <a:r>
              <a:rPr lang="zh-CN" altLang="en-US" dirty="0"/>
              <a:t>提取</a:t>
            </a:r>
            <a:endParaRPr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317665" y="941970"/>
            <a:ext cx="6891824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冰川高程变化信息提取与分析-实验思路</a:t>
            </a:r>
            <a:endParaRPr sz="2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221587" y="1887752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ICESat-2测高数据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2999258" y="1875480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DEM数据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214624" y="3625933"/>
            <a:ext cx="1210415" cy="56425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冰川范围数据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2948459" y="4459294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1145387" y="4459294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非冰川区域高程变化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7331123" y="1887752"/>
            <a:ext cx="1501239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冰川区域高程变化统计</a:t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>
            <a:off x="5487392" y="1887752"/>
            <a:ext cx="1501239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非冰川区域高程变化统计</a:t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1739836" y="5734081"/>
            <a:ext cx="2214006" cy="564251"/>
          </a:xfrm>
          <a:prstGeom prst="parallelogram">
            <a:avLst>
              <a:gd name="adj" fmla="val 25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异常值去除</a:t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>
            <a:off x="1749109" y="3162002"/>
            <a:ext cx="2214006" cy="564251"/>
          </a:xfrm>
          <a:prstGeom prst="parallelogram">
            <a:avLst>
              <a:gd name="adj" fmla="val 25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差值计算</a:t>
            </a:r>
            <a:endParaRPr/>
          </a:p>
        </p:txBody>
      </p:sp>
      <p:cxnSp>
        <p:nvCxnSpPr>
          <p:cNvPr id="187" name="Google Shape;187;p4"/>
          <p:cNvCxnSpPr>
            <a:stCxn id="178" idx="2"/>
            <a:endCxn id="186" idx="0"/>
          </p:cNvCxnSpPr>
          <p:nvPr/>
        </p:nvCxnSpPr>
        <p:spPr>
          <a:xfrm rot="-5400000" flipH="1">
            <a:off x="2108256" y="2414190"/>
            <a:ext cx="611700" cy="8838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4"/>
          <p:cNvCxnSpPr>
            <a:stCxn id="179" idx="2"/>
            <a:endCxn id="186" idx="0"/>
          </p:cNvCxnSpPr>
          <p:nvPr/>
        </p:nvCxnSpPr>
        <p:spPr>
          <a:xfrm rot="5400000">
            <a:off x="2991027" y="2403118"/>
            <a:ext cx="624000" cy="893700"/>
          </a:xfrm>
          <a:prstGeom prst="bentConnector3">
            <a:avLst>
              <a:gd name="adj1" fmla="val 5000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4"/>
          <p:cNvCxnSpPr>
            <a:stCxn id="186" idx="3"/>
            <a:endCxn id="182" idx="0"/>
          </p:cNvCxnSpPr>
          <p:nvPr/>
        </p:nvCxnSpPr>
        <p:spPr>
          <a:xfrm rot="5400000">
            <a:off x="1974381" y="3647953"/>
            <a:ext cx="732900" cy="8895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4"/>
          <p:cNvCxnSpPr>
            <a:stCxn id="186" idx="3"/>
            <a:endCxn id="181" idx="0"/>
          </p:cNvCxnSpPr>
          <p:nvPr/>
        </p:nvCxnSpPr>
        <p:spPr>
          <a:xfrm rot="-5400000" flipH="1">
            <a:off x="2875881" y="3635953"/>
            <a:ext cx="732900" cy="913500"/>
          </a:xfrm>
          <a:prstGeom prst="bentConnector3">
            <a:avLst>
              <a:gd name="adj1" fmla="val 5000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4"/>
          <p:cNvSpPr/>
          <p:nvPr/>
        </p:nvSpPr>
        <p:spPr>
          <a:xfrm>
            <a:off x="5487393" y="3089747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系统误差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7331124" y="3787171"/>
            <a:ext cx="1501238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冰川区域高程变化改正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331123" y="4810887"/>
            <a:ext cx="1501239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冰川区域高程变化率计算</a:t>
            </a:r>
            <a:endParaRPr/>
          </a:p>
        </p:txBody>
      </p:sp>
      <p:cxnSp>
        <p:nvCxnSpPr>
          <p:cNvPr id="194" name="Google Shape;194;p4"/>
          <p:cNvCxnSpPr>
            <a:stCxn id="185" idx="2"/>
            <a:endCxn id="195" idx="1"/>
          </p:cNvCxnSpPr>
          <p:nvPr/>
        </p:nvCxnSpPr>
        <p:spPr>
          <a:xfrm rot="10800000" flipH="1">
            <a:off x="3883311" y="2211307"/>
            <a:ext cx="1466700" cy="3804900"/>
          </a:xfrm>
          <a:prstGeom prst="bentConnector3">
            <a:avLst>
              <a:gd name="adj1" fmla="val 63851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4"/>
          <p:cNvCxnSpPr>
            <a:stCxn id="184" idx="2"/>
            <a:endCxn id="191" idx="0"/>
          </p:cNvCxnSpPr>
          <p:nvPr/>
        </p:nvCxnSpPr>
        <p:spPr>
          <a:xfrm>
            <a:off x="6238012" y="2550240"/>
            <a:ext cx="0" cy="539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4"/>
          <p:cNvCxnSpPr>
            <a:stCxn id="183" idx="2"/>
            <a:endCxn id="192" idx="0"/>
          </p:cNvCxnSpPr>
          <p:nvPr/>
        </p:nvCxnSpPr>
        <p:spPr>
          <a:xfrm>
            <a:off x="8081743" y="2550240"/>
            <a:ext cx="0" cy="1236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4"/>
          <p:cNvCxnSpPr>
            <a:stCxn id="191" idx="3"/>
            <a:endCxn id="192" idx="0"/>
          </p:cNvCxnSpPr>
          <p:nvPr/>
        </p:nvCxnSpPr>
        <p:spPr>
          <a:xfrm>
            <a:off x="6988631" y="3420991"/>
            <a:ext cx="1093200" cy="3663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4"/>
          <p:cNvSpPr/>
          <p:nvPr/>
        </p:nvSpPr>
        <p:spPr>
          <a:xfrm>
            <a:off x="5293921" y="4810887"/>
            <a:ext cx="1501239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数据获取时间信息</a:t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5349923" y="1775689"/>
            <a:ext cx="3604073" cy="87095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00" name="Google Shape;200;p4"/>
          <p:cNvCxnSpPr>
            <a:stCxn id="182" idx="2"/>
            <a:endCxn id="185" idx="0"/>
          </p:cNvCxnSpPr>
          <p:nvPr/>
        </p:nvCxnSpPr>
        <p:spPr>
          <a:xfrm rot="-5400000" flipH="1">
            <a:off x="2065206" y="4952582"/>
            <a:ext cx="612300" cy="950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4"/>
          <p:cNvCxnSpPr>
            <a:stCxn id="181" idx="2"/>
            <a:endCxn id="185" idx="0"/>
          </p:cNvCxnSpPr>
          <p:nvPr/>
        </p:nvCxnSpPr>
        <p:spPr>
          <a:xfrm rot="5400000">
            <a:off x="2966778" y="5001782"/>
            <a:ext cx="612300" cy="8523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4"/>
          <p:cNvCxnSpPr>
            <a:stCxn id="180" idx="3"/>
          </p:cNvCxnSpPr>
          <p:nvPr/>
        </p:nvCxnSpPr>
        <p:spPr>
          <a:xfrm rot="10800000" flipH="1">
            <a:off x="1425039" y="3895459"/>
            <a:ext cx="1301100" cy="12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4"/>
          <p:cNvCxnSpPr>
            <a:stCxn id="199" idx="3"/>
            <a:endCxn id="193" idx="1"/>
          </p:cNvCxnSpPr>
          <p:nvPr/>
        </p:nvCxnSpPr>
        <p:spPr>
          <a:xfrm>
            <a:off x="6795160" y="5142131"/>
            <a:ext cx="536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4"/>
          <p:cNvCxnSpPr>
            <a:endCxn id="193" idx="0"/>
          </p:cNvCxnSpPr>
          <p:nvPr/>
        </p:nvCxnSpPr>
        <p:spPr>
          <a:xfrm>
            <a:off x="8081743" y="4500387"/>
            <a:ext cx="0" cy="310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4"/>
          <p:cNvSpPr/>
          <p:nvPr/>
        </p:nvSpPr>
        <p:spPr>
          <a:xfrm>
            <a:off x="7331122" y="5802231"/>
            <a:ext cx="1501239" cy="6624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冰川高程变化率分析</a:t>
            </a:r>
            <a:endParaRPr/>
          </a:p>
        </p:txBody>
      </p:sp>
      <p:cxnSp>
        <p:nvCxnSpPr>
          <p:cNvPr id="206" name="Google Shape;206;p4"/>
          <p:cNvCxnSpPr>
            <a:stCxn id="193" idx="2"/>
            <a:endCxn id="205" idx="0"/>
          </p:cNvCxnSpPr>
          <p:nvPr/>
        </p:nvCxnSpPr>
        <p:spPr>
          <a:xfrm>
            <a:off x="8081743" y="5473375"/>
            <a:ext cx="0" cy="32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2130680" y="2866998"/>
            <a:ext cx="6229549" cy="584775"/>
            <a:chOff x="2121802" y="3502615"/>
            <a:chExt cx="6229549" cy="584775"/>
          </a:xfrm>
        </p:grpSpPr>
        <p:sp>
          <p:nvSpPr>
            <p:cNvPr id="159" name="Google Shape;159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 i="0" u="none" strike="noStrike" cap="non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一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777899" y="3502615"/>
              <a:ext cx="55734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 i="0" u="none" strike="noStrike" cap="none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基于ICESat-2的高程变化计算</a:t>
              </a:r>
              <a:endParaRPr/>
            </a:p>
          </p:txBody>
        </p:sp>
      </p:grpSp>
      <p:sp>
        <p:nvSpPr>
          <p:cNvPr id="161" name="Google Shape;161;p2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"/>
          <p:cNvGrpSpPr/>
          <p:nvPr/>
        </p:nvGrpSpPr>
        <p:grpSpPr>
          <a:xfrm>
            <a:off x="2130680" y="4223268"/>
            <a:ext cx="5718900" cy="584775"/>
            <a:chOff x="2121802" y="3502615"/>
            <a:chExt cx="5718900" cy="584775"/>
          </a:xfrm>
        </p:grpSpPr>
        <p:sp>
          <p:nvSpPr>
            <p:cNvPr id="163" name="Google Shape;163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 i="0" u="none" strike="noStrike" cap="non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二</a:t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77899" y="3502615"/>
              <a:ext cx="50628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200" b="1" i="0" u="none" strike="noStrike" cap="none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冰川高程变化统计与分析</a:t>
              </a:r>
              <a:endParaRPr dirty="0"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26D208EA-A9C8-F07D-EE7D-E0EB9BE2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箭头: 下 26">
            <a:extLst>
              <a:ext uri="{FF2B5EF4-FFF2-40B4-BE49-F238E27FC236}">
                <a16:creationId xmlns:a16="http://schemas.microsoft.com/office/drawing/2014/main" id="{E7C83892-CE17-7207-FF5E-480FAD6C3984}"/>
              </a:ext>
            </a:extLst>
          </p:cNvPr>
          <p:cNvSpPr/>
          <p:nvPr/>
        </p:nvSpPr>
        <p:spPr>
          <a:xfrm>
            <a:off x="4227534" y="2183907"/>
            <a:ext cx="194154" cy="376974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Google Shape;176;p4">
            <a:extLst>
              <a:ext uri="{FF2B5EF4-FFF2-40B4-BE49-F238E27FC236}">
                <a16:creationId xmlns:a16="http://schemas.microsoft.com/office/drawing/2014/main" id="{452BBA5D-8AC6-8179-83C7-7EBDE4580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Arial"/>
                <a:ea typeface="Arial"/>
                <a:cs typeface="Arial"/>
                <a:sym typeface="Arial"/>
              </a:rPr>
              <a:t>一、基于ICESat-2的高程变化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提取</a:t>
            </a:r>
            <a:endParaRPr dirty="0"/>
          </a:p>
        </p:txBody>
      </p:sp>
      <p:sp>
        <p:nvSpPr>
          <p:cNvPr id="177" name="Google Shape;177;p4">
            <a:extLst>
              <a:ext uri="{FF2B5EF4-FFF2-40B4-BE49-F238E27FC236}">
                <a16:creationId xmlns:a16="http://schemas.microsoft.com/office/drawing/2014/main" id="{96F6845F-383C-86C6-715F-585E9E4F7D0F}"/>
              </a:ext>
            </a:extLst>
          </p:cNvPr>
          <p:cNvSpPr txBox="1"/>
          <p:nvPr/>
        </p:nvSpPr>
        <p:spPr>
          <a:xfrm>
            <a:off x="317665" y="791658"/>
            <a:ext cx="689182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冰川高程变化信息提取</a:t>
            </a:r>
            <a:r>
              <a:rPr lang="en-US" altLang="zh-CN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CN" alt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实验</a:t>
            </a:r>
            <a:r>
              <a:rPr lang="zh-CN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思路</a:t>
            </a:r>
            <a:endParaRPr sz="2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3BA154-86C9-54A4-22B1-3232F928E27A}"/>
              </a:ext>
            </a:extLst>
          </p:cNvPr>
          <p:cNvSpPr/>
          <p:nvPr/>
        </p:nvSpPr>
        <p:spPr>
          <a:xfrm>
            <a:off x="3087665" y="1494755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Icesat-2 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数据读入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D041C0D-E306-BD59-9B94-737528A5EF86}"/>
              </a:ext>
            </a:extLst>
          </p:cNvPr>
          <p:cNvSpPr/>
          <p:nvPr/>
        </p:nvSpPr>
        <p:spPr>
          <a:xfrm>
            <a:off x="3087665" y="2392455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冰川观测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非冰川观测点划分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A76A75-FC15-3E53-21DA-960E1D3142EA}"/>
              </a:ext>
            </a:extLst>
          </p:cNvPr>
          <p:cNvSpPr/>
          <p:nvPr/>
        </p:nvSpPr>
        <p:spPr>
          <a:xfrm>
            <a:off x="3087665" y="3277628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提取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高程值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CF7B52-1D89-2FCA-4254-CBB4E212E6FD}"/>
              </a:ext>
            </a:extLst>
          </p:cNvPr>
          <p:cNvSpPr/>
          <p:nvPr/>
        </p:nvSpPr>
        <p:spPr>
          <a:xfrm>
            <a:off x="3087665" y="4150276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ICESat-2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数据高程差值计算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C363B0-2E10-D99A-C5F7-96B592C466B9}"/>
              </a:ext>
            </a:extLst>
          </p:cNvPr>
          <p:cNvSpPr/>
          <p:nvPr/>
        </p:nvSpPr>
        <p:spPr>
          <a:xfrm>
            <a:off x="3087664" y="5035281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冰川高程变化改正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CEE7F0-37CF-A89B-55C4-584C6C76BE14}"/>
              </a:ext>
            </a:extLst>
          </p:cNvPr>
          <p:cNvSpPr/>
          <p:nvPr/>
        </p:nvSpPr>
        <p:spPr>
          <a:xfrm>
            <a:off x="3087663" y="6008136"/>
            <a:ext cx="2455101" cy="651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冰川高程变化率计算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B54ECEB5-A01D-8DFE-4652-5F876A7DF7EB}"/>
              </a:ext>
            </a:extLst>
          </p:cNvPr>
          <p:cNvSpPr/>
          <p:nvPr/>
        </p:nvSpPr>
        <p:spPr>
          <a:xfrm>
            <a:off x="870557" y="2394341"/>
            <a:ext cx="1647174" cy="6515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冰川范围数据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85ED5AB6-55E9-BCD0-9081-FF4AB2511399}"/>
              </a:ext>
            </a:extLst>
          </p:cNvPr>
          <p:cNvSpPr/>
          <p:nvPr/>
        </p:nvSpPr>
        <p:spPr>
          <a:xfrm>
            <a:off x="870557" y="3277628"/>
            <a:ext cx="1647174" cy="6515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</a:t>
            </a:r>
            <a:r>
              <a:rPr lang="zh-CN" altLang="en-US" sz="1600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8E25DD-5FC0-9BF1-6B2A-4BD5EDA135B4}"/>
              </a:ext>
            </a:extLst>
          </p:cNvPr>
          <p:cNvSpPr/>
          <p:nvPr/>
        </p:nvSpPr>
        <p:spPr>
          <a:xfrm>
            <a:off x="6244984" y="3306704"/>
            <a:ext cx="2455101" cy="588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经纬度坐标转图像坐标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DA0D45-0F52-2233-5A88-1D6E567054EA}"/>
              </a:ext>
            </a:extLst>
          </p:cNvPr>
          <p:cNvSpPr/>
          <p:nvPr/>
        </p:nvSpPr>
        <p:spPr>
          <a:xfrm>
            <a:off x="6244984" y="2423853"/>
            <a:ext cx="2455101" cy="588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Shapley.Geometry.Point</a:t>
            </a:r>
            <a:r>
              <a:rPr lang="en-US" altLang="zh-CN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zh-CN" altLang="en-US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643854-E150-8B93-E06A-028AFCE33B6A}"/>
              </a:ext>
            </a:extLst>
          </p:cNvPr>
          <p:cNvCxnSpPr>
            <a:stCxn id="8" idx="0"/>
            <a:endCxn id="3" idx="1"/>
          </p:cNvCxnSpPr>
          <p:nvPr/>
        </p:nvCxnSpPr>
        <p:spPr>
          <a:xfrm flipV="1">
            <a:off x="2517731" y="2718224"/>
            <a:ext cx="569934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4B0435-4F73-20C5-4C81-E96B858393FB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>
            <a:off x="2517731" y="3603397"/>
            <a:ext cx="56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A4F6DF-12A4-7C9D-AED6-B7D8FA177BDE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5542766" y="2718223"/>
            <a:ext cx="702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B69153-544E-C5B8-7899-6F47E315B4A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5542766" y="3601074"/>
            <a:ext cx="702218" cy="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9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517F72-25AF-E034-5E97-7BFEF21A07C2}"/>
                  </a:ext>
                </a:extLst>
              </p:cNvPr>
              <p:cNvSpPr txBox="1"/>
              <p:nvPr/>
            </p:nvSpPr>
            <p:spPr>
              <a:xfrm>
                <a:off x="616591" y="1073053"/>
                <a:ext cx="8107959" cy="499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高程变化统计：</a:t>
                </a:r>
                <a:endParaRPr lang="en-US" altLang="zh-CN" sz="2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𝒈𝒍𝒂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𝑫𝒊𝒇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𝒈𝒍𝒂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𝒏𝒐𝒏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𝒈𝒍𝒂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𝑫𝒊𝒇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𝒏𝒐𝒏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𝒈𝒍𝒂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冰川高程变化改正：</a:t>
                </a:r>
                <a:endParaRPr lang="en-US" altLang="zh-CN" sz="2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𝒈𝒍𝒂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𝒈𝒍𝒂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𝒏𝒐𝒏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𝒈𝒍𝒂</m:t>
                          </m:r>
                        </m:sub>
                      </m:sSub>
                    </m:oMath>
                  </m:oMathPara>
                </a14:m>
                <a:endParaRPr lang="en-US" altLang="zh-CN" sz="2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冰川高程变化率：</a:t>
                </a:r>
                <a:endParaRPr lang="en-US" altLang="zh-CN" sz="28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𝒈𝒍𝒂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𝑻𝒊𝒎𝒆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𝒊𝒔𝒂𝒕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𝑻𝒊𝒎𝒆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𝑫𝑬𝑴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517F72-25AF-E034-5E97-7BFEF21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1" y="1073053"/>
                <a:ext cx="8107959" cy="4997009"/>
              </a:xfrm>
              <a:prstGeom prst="rect">
                <a:avLst/>
              </a:prstGeom>
              <a:blipFill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三、冰川高程变化分析</a:t>
            </a:r>
            <a:endParaRPr dirty="0"/>
          </a:p>
        </p:txBody>
      </p:sp>
      <p:sp>
        <p:nvSpPr>
          <p:cNvPr id="220" name="Google Shape;220;p6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A1E7EF-4D47-4AA2-4490-6F390B83A3EF}"/>
              </a:ext>
            </a:extLst>
          </p:cNvPr>
          <p:cNvSpPr txBox="1"/>
          <p:nvPr/>
        </p:nvSpPr>
        <p:spPr>
          <a:xfrm>
            <a:off x="481916" y="800688"/>
            <a:ext cx="8049538" cy="305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/>
              <a:t>冰川消融速率分析：</a:t>
            </a:r>
            <a:endParaRPr lang="en-US" altLang="zh-CN" sz="2800" b="1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）联合</a:t>
            </a:r>
            <a:r>
              <a:rPr lang="en-US" altLang="zh-CN" sz="2400" dirty="0" err="1"/>
              <a:t>ICESat</a:t>
            </a:r>
            <a:r>
              <a:rPr lang="zh-CN" altLang="en-US" sz="2400" dirty="0"/>
              <a:t>观测结果，分析不同阶段冰川消融速率。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）对冰川按高程分为不同区域，</a:t>
            </a:r>
            <a:r>
              <a:rPr lang="zh-CN" altLang="en-US" sz="2400" b="1" dirty="0"/>
              <a:t>分析不同高程区间冰川的变化量及速率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E88322-E007-6381-7A1E-972D878CABC4}"/>
              </a:ext>
            </a:extLst>
          </p:cNvPr>
          <p:cNvGrpSpPr/>
          <p:nvPr/>
        </p:nvGrpSpPr>
        <p:grpSpPr>
          <a:xfrm>
            <a:off x="3403108" y="3636082"/>
            <a:ext cx="2106296" cy="2938732"/>
            <a:chOff x="3150067" y="4054415"/>
            <a:chExt cx="1634718" cy="21916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28EBBF-63BF-6DB4-CAD8-5857BC4F8DF0}"/>
                </a:ext>
              </a:extLst>
            </p:cNvPr>
            <p:cNvSpPr/>
            <p:nvPr/>
          </p:nvSpPr>
          <p:spPr>
            <a:xfrm>
              <a:off x="3150067" y="4054415"/>
              <a:ext cx="1634718" cy="51339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高程区间划分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3AFAFBD-9DB2-1BAF-E259-4F36C30D1EE7}"/>
                </a:ext>
              </a:extLst>
            </p:cNvPr>
            <p:cNvSpPr/>
            <p:nvPr/>
          </p:nvSpPr>
          <p:spPr>
            <a:xfrm>
              <a:off x="3150067" y="4872567"/>
              <a:ext cx="1634718" cy="51339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高程区间冰川高程变化计算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C87FCC-2833-9EF0-CED5-158909AA76E9}"/>
                </a:ext>
              </a:extLst>
            </p:cNvPr>
            <p:cNvSpPr/>
            <p:nvPr/>
          </p:nvSpPr>
          <p:spPr>
            <a:xfrm>
              <a:off x="3150067" y="5732662"/>
              <a:ext cx="1634718" cy="513392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高程区间冰川高程变化对比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77BB1A2-4E15-A74E-1DFC-10BCF85C8628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3967426" y="4567807"/>
              <a:ext cx="0" cy="304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FB1F833-3E4D-3D61-FD53-B3F6F01F17A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67426" y="5385959"/>
              <a:ext cx="0" cy="346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317665" y="1745741"/>
            <a:ext cx="8331385" cy="24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练习利用时间序列ICESat-2数据和SRTM数据进行冰川消融速率分析。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17665" y="941970"/>
            <a:ext cx="4254335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课后练习</a:t>
            </a:r>
            <a:endParaRPr sz="28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345</Words>
  <Application>Microsoft Office PowerPoint</Application>
  <PresentationFormat>全屏显示(4:3)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UI</vt:lpstr>
      <vt:lpstr>Noto Sans Symbols</vt:lpstr>
      <vt:lpstr>Microsoft Yahei</vt:lpstr>
      <vt:lpstr>Arial</vt:lpstr>
      <vt:lpstr>Calibri</vt:lpstr>
      <vt:lpstr>Cambria Math</vt:lpstr>
      <vt:lpstr>Times New Roman</vt:lpstr>
      <vt:lpstr>2_Global</vt:lpstr>
      <vt:lpstr>1_Copyright (c) 2007-2010 NordriDesign™ _light</vt:lpstr>
      <vt:lpstr>PowerPoint 演示文稿</vt:lpstr>
      <vt:lpstr>一、基于ICESat-2的高程变化提取</vt:lpstr>
      <vt:lpstr>PowerPoint 演示文稿</vt:lpstr>
      <vt:lpstr>一、基于ICESat-2的高程变化提取</vt:lpstr>
      <vt:lpstr>二、冰川高程变化统计与分析</vt:lpstr>
      <vt:lpstr>PowerPoint 演示文稿</vt:lpstr>
      <vt:lpstr>二、冰川高程变化统计与分析</vt:lpstr>
      <vt:lpstr>二、冰川高程变化统计与分析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lsb</dc:creator>
  <cp:lastModifiedBy>1327 ynu</cp:lastModifiedBy>
  <cp:revision>10</cp:revision>
  <dcterms:created xsi:type="dcterms:W3CDTF">2004-07-09T11:40:27Z</dcterms:created>
  <dcterms:modified xsi:type="dcterms:W3CDTF">2025-05-29T05:33:08Z</dcterms:modified>
</cp:coreProperties>
</file>