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24"/>
  </p:notesMasterIdLst>
  <p:handoutMasterIdLst>
    <p:handoutMasterId r:id="rId25"/>
  </p:handoutMasterIdLst>
  <p:sldIdLst>
    <p:sldId id="2764" r:id="rId3"/>
    <p:sldId id="2387" r:id="rId4"/>
    <p:sldId id="2709" r:id="rId5"/>
    <p:sldId id="2716" r:id="rId6"/>
    <p:sldId id="2757" r:id="rId7"/>
    <p:sldId id="2771" r:id="rId8"/>
    <p:sldId id="2772" r:id="rId9"/>
    <p:sldId id="2738" r:id="rId10"/>
    <p:sldId id="2720" r:id="rId11"/>
    <p:sldId id="2721" r:id="rId12"/>
    <p:sldId id="2744" r:id="rId13"/>
    <p:sldId id="2746" r:id="rId14"/>
    <p:sldId id="2740" r:id="rId15"/>
    <p:sldId id="2766" r:id="rId16"/>
    <p:sldId id="2745" r:id="rId17"/>
    <p:sldId id="2758" r:id="rId18"/>
    <p:sldId id="2747" r:id="rId19"/>
    <p:sldId id="2748" r:id="rId20"/>
    <p:sldId id="2749" r:id="rId21"/>
    <p:sldId id="2750" r:id="rId22"/>
    <p:sldId id="2722" r:id="rId23"/>
  </p:sldIdLst>
  <p:sldSz cx="9144000" cy="6858000" type="screen4x3"/>
  <p:notesSz cx="7099300" cy="10234613"/>
  <p:custDataLst>
    <p:tags r:id="rId26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C3E8CC"/>
    <a:srgbClr val="7A81FF"/>
    <a:srgbClr val="00B050"/>
    <a:srgbClr val="FF00DF"/>
    <a:srgbClr val="FF00FF"/>
    <a:srgbClr val="269FA0"/>
    <a:srgbClr val="FFC000"/>
    <a:srgbClr val="333399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F6A6EB-E5A4-8842-BF32-6D47E8C174A0}" v="2" dt="2024-09-12T05:11:35.090"/>
    <p1510:client id="{487D9A9E-543C-704B-85B4-E7785A3781F0}" v="1" dt="2024-09-12T15:36:58.4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7" autoAdjust="0"/>
    <p:restoredTop sz="90208" autoAdjust="0"/>
  </p:normalViewPr>
  <p:slideViewPr>
    <p:cSldViewPr snapToGrid="0">
      <p:cViewPr>
        <p:scale>
          <a:sx n="100" d="100"/>
          <a:sy n="100" d="100"/>
        </p:scale>
        <p:origin x="412" y="208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487D9A9E-543C-704B-85B4-E7785A3781F0}"/>
    <pc:docChg chg="modSld sldOrd">
      <pc:chgData name="Xin Luo" userId="82312ee5779919a4" providerId="LiveId" clId="{487D9A9E-543C-704B-85B4-E7785A3781F0}" dt="2024-09-12T15:36:58.442" v="1" actId="20577"/>
      <pc:docMkLst>
        <pc:docMk/>
      </pc:docMkLst>
      <pc:sldChg chg="ord">
        <pc:chgData name="Xin Luo" userId="82312ee5779919a4" providerId="LiveId" clId="{487D9A9E-543C-704B-85B4-E7785A3781F0}" dt="2024-09-12T15:34:35.649" v="0" actId="20578"/>
        <pc:sldMkLst>
          <pc:docMk/>
          <pc:sldMk cId="2878944048" sldId="2753"/>
        </pc:sldMkLst>
      </pc:sldChg>
      <pc:sldChg chg="modSp">
        <pc:chgData name="Xin Luo" userId="82312ee5779919a4" providerId="LiveId" clId="{487D9A9E-543C-704B-85B4-E7785A3781F0}" dt="2024-09-12T15:36:58.442" v="1" actId="20577"/>
        <pc:sldMkLst>
          <pc:docMk/>
          <pc:sldMk cId="3543183483" sldId="2761"/>
        </pc:sldMkLst>
        <pc:spChg chg="mod">
          <ac:chgData name="Xin Luo" userId="82312ee5779919a4" providerId="LiveId" clId="{487D9A9E-543C-704B-85B4-E7785A3781F0}" dt="2024-09-12T15:36:58.442" v="1" actId="20577"/>
          <ac:spMkLst>
            <pc:docMk/>
            <pc:sldMk cId="3543183483" sldId="2761"/>
            <ac:spMk id="38" creationId="{DC02A22F-6931-CCB2-108E-3374732B61DB}"/>
          </ac:spMkLst>
        </pc:spChg>
      </pc:sldChg>
    </pc:docChg>
  </pc:docChgLst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2FF6A6EB-E5A4-8842-BF32-6D47E8C174A0}"/>
    <pc:docChg chg="custSel addSld delSld modSld">
      <pc:chgData name="Xin Luo" userId="82312ee5779919a4" providerId="LiveId" clId="{2FF6A6EB-E5A4-8842-BF32-6D47E8C174A0}" dt="2024-09-12T05:11:37.890" v="3" actId="478"/>
      <pc:docMkLst>
        <pc:docMk/>
      </pc:docMkLst>
      <pc:sldChg chg="addSp delSp modSp mod">
        <pc:chgData name="Xin Luo" userId="82312ee5779919a4" providerId="LiveId" clId="{2FF6A6EB-E5A4-8842-BF32-6D47E8C174A0}" dt="2024-09-12T05:11:37.890" v="3" actId="478"/>
        <pc:sldMkLst>
          <pc:docMk/>
          <pc:sldMk cId="2776132283" sldId="2739"/>
        </pc:sldMkLst>
        <pc:spChg chg="add del mod">
          <ac:chgData name="Xin Luo" userId="82312ee5779919a4" providerId="LiveId" clId="{2FF6A6EB-E5A4-8842-BF32-6D47E8C174A0}" dt="2024-09-12T05:11:37.890" v="3" actId="478"/>
          <ac:spMkLst>
            <pc:docMk/>
            <pc:sldMk cId="2776132283" sldId="2739"/>
            <ac:spMk id="4" creationId="{978072F8-5233-DA61-BB59-38E1F9162CF1}"/>
          </ac:spMkLst>
        </pc:spChg>
      </pc:sldChg>
      <pc:sldChg chg="add del">
        <pc:chgData name="Xin Luo" userId="82312ee5779919a4" providerId="LiveId" clId="{2FF6A6EB-E5A4-8842-BF32-6D47E8C174A0}" dt="2024-09-12T03:22:05.035" v="1" actId="2696"/>
        <pc:sldMkLst>
          <pc:docMk/>
          <pc:sldMk cId="2363515716" sldId="27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497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141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7103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</a:t>
            </a:r>
          </a:p>
        </p:txBody>
      </p:sp>
    </p:spTree>
    <p:extLst>
      <p:ext uri="{BB962C8B-B14F-4D97-AF65-F5344CB8AC3E}">
        <p14:creationId xmlns:p14="http://schemas.microsoft.com/office/powerpoint/2010/main" val="253175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开发环境配置，借助第三方软件管理工具，提升开发环境管理效率。</a:t>
            </a:r>
          </a:p>
        </p:txBody>
      </p:sp>
    </p:spTree>
    <p:extLst>
      <p:ext uri="{BB962C8B-B14F-4D97-AF65-F5344CB8AC3E}">
        <p14:creationId xmlns:p14="http://schemas.microsoft.com/office/powerpoint/2010/main" val="3967688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开发环境配置，借助第三方软件管理工具，提升开发环境管理效率。</a:t>
            </a:r>
          </a:p>
        </p:txBody>
      </p:sp>
    </p:spTree>
    <p:extLst>
      <p:ext uri="{BB962C8B-B14F-4D97-AF65-F5344CB8AC3E}">
        <p14:creationId xmlns:p14="http://schemas.microsoft.com/office/powerpoint/2010/main" val="1767942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6241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添加进环境变量可能与其他软件冲突，但不添加，无法在终端中直接启动。如</a:t>
            </a:r>
            <a:r>
              <a:rPr lang="en-US" altLang="zh-CN" dirty="0" err="1"/>
              <a:t>conda</a:t>
            </a:r>
            <a:r>
              <a:rPr lang="en-US" altLang="zh-CN" dirty="0"/>
              <a:t> –version</a:t>
            </a:r>
            <a:r>
              <a:rPr lang="zh-CN" altLang="en-US" dirty="0"/>
              <a:t>不能启用。</a:t>
            </a:r>
          </a:p>
        </p:txBody>
      </p:sp>
    </p:spTree>
    <p:extLst>
      <p:ext uri="{BB962C8B-B14F-4D97-AF65-F5344CB8AC3E}">
        <p14:creationId xmlns:p14="http://schemas.microsoft.com/office/powerpoint/2010/main" val="3766728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1. </a:t>
            </a:r>
            <a:r>
              <a:rPr lang="zh-CN" altLang="en-US" dirty="0"/>
              <a:t>什么是环境，以人类比，不同需求如读大学、逛街对应需要不同的环境。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不同</a:t>
            </a:r>
            <a:r>
              <a:rPr lang="en-US" altLang="zh-CN" dirty="0"/>
              <a:t>python</a:t>
            </a:r>
            <a:r>
              <a:rPr lang="zh-CN" altLang="en-US" dirty="0"/>
              <a:t>开发任务配置不同的</a:t>
            </a:r>
            <a:r>
              <a:rPr lang="en-US" altLang="zh-CN" dirty="0"/>
              <a:t>python</a:t>
            </a:r>
            <a:r>
              <a:rPr lang="zh-CN" altLang="en-US" dirty="0"/>
              <a:t>开发环境。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对于一个开发项目，不可能所有代码从零开始，一定是在已有工具基础上进行开发。</a:t>
            </a:r>
            <a:r>
              <a:rPr lang="en-US" altLang="zh-CN" dirty="0"/>
              <a:t>python</a:t>
            </a:r>
            <a:r>
              <a:rPr lang="zh-CN" altLang="en-US" dirty="0"/>
              <a:t>开发环境配置即对开发项目中相关</a:t>
            </a:r>
            <a:r>
              <a:rPr lang="en-US" altLang="zh-CN" dirty="0"/>
              <a:t>python</a:t>
            </a:r>
            <a:r>
              <a:rPr lang="zh-CN" altLang="en-US" dirty="0"/>
              <a:t>软件包进行提前安装。</a:t>
            </a:r>
          </a:p>
        </p:txBody>
      </p:sp>
    </p:spTree>
    <p:extLst>
      <p:ext uri="{BB962C8B-B14F-4D97-AF65-F5344CB8AC3E}">
        <p14:creationId xmlns:p14="http://schemas.microsoft.com/office/powerpoint/2010/main" val="14772296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在目录下查看环境文件夹</a:t>
            </a:r>
          </a:p>
        </p:txBody>
      </p:sp>
    </p:spTree>
    <p:extLst>
      <p:ext uri="{BB962C8B-B14F-4D97-AF65-F5344CB8AC3E}">
        <p14:creationId xmlns:p14="http://schemas.microsoft.com/office/powerpoint/2010/main" val="4080236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pip/</a:t>
            </a:r>
            <a:r>
              <a:rPr lang="en-US" altLang="zh-CN" dirty="0" err="1"/>
              <a:t>conda</a:t>
            </a:r>
            <a:r>
              <a:rPr lang="en-US" altLang="zh-CN" dirty="0"/>
              <a:t> 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564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79435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27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55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多种编程语言支持，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/>
              <a:t>C/C++</a:t>
            </a:r>
            <a:r>
              <a:rPr lang="zh-CN" altLang="en-US" dirty="0"/>
              <a:t>，</a:t>
            </a:r>
            <a:r>
              <a:rPr lang="en-US" altLang="zh-CN" dirty="0"/>
              <a:t>C#</a:t>
            </a:r>
            <a:r>
              <a:rPr lang="zh-CN" altLang="en-US" dirty="0"/>
              <a:t>，</a:t>
            </a:r>
            <a:r>
              <a:rPr lang="en-US" altLang="zh-CN" dirty="0"/>
              <a:t>Java.</a:t>
            </a:r>
          </a:p>
          <a:p>
            <a:pPr marL="228600" indent="-228600">
              <a:buAutoNum type="arabicPeriod"/>
            </a:pPr>
            <a:r>
              <a:rPr lang="zh-CN" altLang="en-US" dirty="0"/>
              <a:t>演示安装</a:t>
            </a:r>
            <a:r>
              <a:rPr lang="en-US" altLang="zh-CN" dirty="0" err="1"/>
              <a:t>jupyter</a:t>
            </a:r>
            <a:r>
              <a:rPr lang="zh-CN" altLang="en-US" dirty="0"/>
              <a:t>扩展</a:t>
            </a:r>
          </a:p>
        </p:txBody>
      </p:sp>
    </p:spTree>
    <p:extLst>
      <p:ext uri="{BB962C8B-B14F-4D97-AF65-F5344CB8AC3E}">
        <p14:creationId xmlns:p14="http://schemas.microsoft.com/office/powerpoint/2010/main" val="513116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899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873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040CC-4169-D53F-B55D-52B64AF3A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454F39A-F833-AE34-0756-F57A0BB30A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434DD4F-7CA0-DC2F-9FF9-94CFC8E721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用户设置于工作区设置；工作区设置会覆盖用户设置。</a:t>
            </a:r>
            <a:endParaRPr lang="en-US" altLang="zh-CN" dirty="0"/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2. </a:t>
            </a:r>
            <a:r>
              <a:rPr lang="zh-CN" alt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演示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notebook</a:t>
            </a:r>
            <a:r>
              <a:rPr lang="zh-CN" alt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文件根目录设置：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；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os.getcwd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228600" indent="-2286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9032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999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570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Python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开发环境配置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19690" y="261082"/>
            <a:ext cx="371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云南大学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《</a:t>
            </a: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 开源GIS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》</a:t>
            </a: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课程第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三</a:t>
            </a: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5562936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开发环境概念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402610" y="1607631"/>
            <a:ext cx="8423726" cy="4782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）开发环境顾名思义是指程序员在编写代码时所使用的环境。配置开发环境目的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最大程度提高程序员的开发效率。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开发环境一般包括：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）电脑操作系统；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b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）代码编辑器； 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解释器；</a:t>
            </a:r>
            <a:r>
              <a:rPr lang="en-US" altLang="zh-CN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r>
              <a:rPr lang="zh-CN" altLang="en-US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第三方软件包。</a:t>
            </a:r>
            <a:endParaRPr lang="en-US" altLang="zh-CN" b="1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第三方软件包管理可用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内置的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pip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工具，也可用软件包管理器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Anaconda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lang="en-US" altLang="zh-CN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工具。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969586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开发环境概念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553148" y="1607631"/>
            <a:ext cx="8273187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版本查看命令：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--version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C9B68B-033E-5C23-C339-2DB04EDD0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229" y="2355208"/>
            <a:ext cx="6391541" cy="408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1598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开发环境概念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553148" y="1696343"/>
            <a:ext cx="8273187" cy="1217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pip</a:t>
            </a:r>
            <a:r>
              <a:rPr lang="zh-CN" altLang="en-US" sz="2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安装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命令（以安装</a:t>
            </a:r>
            <a:r>
              <a:rPr lang="en-US" altLang="zh-CN" sz="22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为例）：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pip install </a:t>
            </a:r>
            <a:r>
              <a:rPr lang="en-US" altLang="zh-CN" sz="22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endParaRPr lang="en-US" altLang="zh-CN" sz="22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pip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卸载命令（以卸载</a:t>
            </a:r>
            <a:r>
              <a:rPr lang="en-US" altLang="zh-CN" sz="22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为例）：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pip uninstall </a:t>
            </a:r>
            <a:r>
              <a:rPr lang="en-US" altLang="zh-CN" sz="22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endParaRPr lang="en-US" altLang="zh-CN" sz="22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7FFE9DD7-9FAD-B833-34A7-F9D00BB93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90" y="3349487"/>
            <a:ext cx="4306764" cy="2795333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99DA1880-9B80-A24C-3180-693E3B5EE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397" y="3349487"/>
            <a:ext cx="4306763" cy="279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610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5264"/>
            <a:ext cx="6000008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524406" y="1437113"/>
            <a:ext cx="8212340" cy="1755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简介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是一个广泛应用于计算科学（数据科学、机器学习、大数据处理和预测分析）的开源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发行版本。</a:t>
            </a:r>
            <a:r>
              <a:rPr 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Anaconda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致力于简化软件包管理系统和部署。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074" name="Picture 2" descr="An Overview of Python and Anaconda in Coding">
            <a:extLst>
              <a:ext uri="{FF2B5EF4-FFF2-40B4-BE49-F238E27FC236}">
                <a16:creationId xmlns:a16="http://schemas.microsoft.com/office/drawing/2014/main" id="{883FA736-D3F1-A350-41D4-7D9EB2DE5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030" y="3292491"/>
            <a:ext cx="6799940" cy="334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35870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5264"/>
            <a:ext cx="6000008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软件管理工具（特点）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524406" y="1495169"/>
            <a:ext cx="82123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）内置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解释器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，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高度集成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数据科学生态；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）拥有强大的包管理工具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conda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；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l"/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）可用超过</a:t>
            </a:r>
            <a:r>
              <a:rPr lang="en-US" altLang="zh-CN" sz="2400" dirty="0">
                <a:solidFill>
                  <a:srgbClr val="333333"/>
                </a:solidFill>
                <a:latin typeface="+mn-ea"/>
                <a:ea typeface="+mn-ea"/>
              </a:rPr>
              <a:t>1400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个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python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数据科学库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.</a:t>
            </a:r>
            <a:endParaRPr lang="zh-CN" altLang="en-US" sz="2400" b="0" i="0" dirty="0">
              <a:solidFill>
                <a:srgbClr val="333333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3074" name="Picture 2" descr="An Overview of Python and Anaconda in Coding">
            <a:extLst>
              <a:ext uri="{FF2B5EF4-FFF2-40B4-BE49-F238E27FC236}">
                <a16:creationId xmlns:a16="http://schemas.microsoft.com/office/drawing/2014/main" id="{883FA736-D3F1-A350-41D4-7D9EB2DE5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030" y="3292491"/>
            <a:ext cx="6799940" cy="334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32268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238206" y="1645665"/>
            <a:ext cx="8721549" cy="4100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3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3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3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mini</a:t>
            </a:r>
            <a:r>
              <a:rPr lang="en-CN" altLang="zh-CN" sz="23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 </a:t>
            </a:r>
            <a:r>
              <a:rPr lang="zh-CN" altLang="en-CN" sz="23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安装</a:t>
            </a:r>
            <a:endParaRPr lang="en-US" altLang="zh-CN" sz="2300" b="1" i="0" dirty="0">
              <a:solidFill>
                <a:schemeClr val="bg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进入</a:t>
            </a:r>
            <a:r>
              <a:rPr lang="en-US" altLang="zh-CN" sz="2300" b="0" i="0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miniconda</a:t>
            </a: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官网，找到对应系统的</a:t>
            </a:r>
            <a:r>
              <a:rPr lang="en-US" altLang="zh-CN" sz="2300" b="0" i="0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miniconda</a:t>
            </a: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最新版本</a:t>
            </a:r>
            <a:r>
              <a:rPr lang="zh-CN" altLang="en-US" sz="2300" dirty="0">
                <a:solidFill>
                  <a:schemeClr val="bg2"/>
                </a:solidFill>
                <a:latin typeface="+mn-ea"/>
                <a:ea typeface="+mn-ea"/>
              </a:rPr>
              <a:t>安装包。</a:t>
            </a:r>
            <a:endParaRPr lang="en-US" altLang="zh-CN" sz="2300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sz="2300" b="1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Windows系统安装</a:t>
            </a:r>
            <a:r>
              <a:rPr lang="zh-CN" altLang="en-US" sz="230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</a:t>
            </a:r>
            <a:r>
              <a:rPr lang="zh-CN" altLang="en-US" sz="2300" dirty="0">
                <a:solidFill>
                  <a:schemeClr val="bg2"/>
                </a:solidFill>
                <a:latin typeface="+mn-ea"/>
                <a:ea typeface="+mn-ea"/>
              </a:rPr>
              <a:t>鼠标左键双击安装包文件。</a:t>
            </a:r>
            <a:endParaRPr lang="en-US" sz="23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sz="2300" b="1" dirty="0" err="1">
                <a:solidFill>
                  <a:schemeClr val="bg2"/>
                </a:solidFill>
                <a:latin typeface="+mn-ea"/>
                <a:ea typeface="+mn-ea"/>
              </a:rPr>
              <a:t>Mac系统安装</a:t>
            </a:r>
            <a:r>
              <a:rPr lang="zh-CN" altLang="en-US" sz="2300" b="1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sz="2300" dirty="0">
                <a:solidFill>
                  <a:schemeClr val="bg2"/>
                </a:solidFill>
                <a:latin typeface="+mn-ea"/>
                <a:ea typeface="+mn-ea"/>
              </a:rPr>
              <a:t>bash Miniconda3-latest-MacOSX-x86_64.sh</a:t>
            </a:r>
          </a:p>
          <a:p>
            <a:pPr algn="l">
              <a:lnSpc>
                <a:spcPct val="150000"/>
              </a:lnSpc>
            </a:pPr>
            <a:r>
              <a:rPr lang="en-US" sz="2300" b="1" dirty="0" err="1">
                <a:solidFill>
                  <a:schemeClr val="bg2"/>
                </a:solidFill>
                <a:latin typeface="+mn-ea"/>
                <a:ea typeface="+mn-ea"/>
              </a:rPr>
              <a:t>Linux系统安装</a:t>
            </a:r>
            <a:r>
              <a:rPr lang="zh-CN" altLang="en-US" sz="2300" b="1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sz="2300" dirty="0">
                <a:solidFill>
                  <a:schemeClr val="bg2"/>
                </a:solidFill>
                <a:latin typeface="+mn-ea"/>
                <a:ea typeface="+mn-ea"/>
              </a:rPr>
              <a:t>bash Miniconda3-latest-Linux-x86_64.sh</a:t>
            </a:r>
            <a:endParaRPr lang="en-US" altLang="zh-CN" sz="23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安装后，查看</a:t>
            </a:r>
            <a:r>
              <a:rPr lang="en-US" altLang="zh-CN" sz="2300" dirty="0" err="1">
                <a:solidFill>
                  <a:srgbClr val="333333"/>
                </a:solidFill>
                <a:latin typeface="+mn-ea"/>
                <a:ea typeface="+mn-ea"/>
              </a:rPr>
              <a:t>conda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版本命令：</a:t>
            </a:r>
            <a:r>
              <a:rPr lang="en-US" altLang="zh-CN" sz="2300" dirty="0" err="1">
                <a:solidFill>
                  <a:srgbClr val="333333"/>
                </a:solidFill>
                <a:latin typeface="+mn-ea"/>
                <a:ea typeface="+mn-ea"/>
              </a:rPr>
              <a:t>conda</a:t>
            </a:r>
            <a:r>
              <a:rPr lang="en-US" altLang="zh-CN" sz="2300" dirty="0">
                <a:solidFill>
                  <a:srgbClr val="333333"/>
                </a:solidFill>
                <a:latin typeface="+mn-ea"/>
                <a:ea typeface="+mn-ea"/>
              </a:rPr>
              <a:t> –-version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8F0FF0-899E-0134-D350-768DFED1E99B}"/>
              </a:ext>
            </a:extLst>
          </p:cNvPr>
          <p:cNvSpPr txBox="1"/>
          <p:nvPr/>
        </p:nvSpPr>
        <p:spPr>
          <a:xfrm>
            <a:off x="374826" y="6132621"/>
            <a:ext cx="829101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i="1" dirty="0" err="1">
                <a:solidFill>
                  <a:schemeClr val="accent1"/>
                </a:solidFill>
                <a:latin typeface="+mn-ea"/>
                <a:ea typeface="+mn-ea"/>
              </a:rPr>
              <a:t>miniconda</a:t>
            </a:r>
            <a:r>
              <a:rPr lang="zh-CN" altLang="en-US" sz="2200" i="1" dirty="0">
                <a:solidFill>
                  <a:schemeClr val="accent1"/>
                </a:solidFill>
                <a:latin typeface="+mn-ea"/>
                <a:ea typeface="+mn-ea"/>
              </a:rPr>
              <a:t>官网：https://docs.anaconda.com/miniconda/</a:t>
            </a:r>
          </a:p>
        </p:txBody>
      </p:sp>
    </p:spTree>
    <p:extLst>
      <p:ext uri="{BB962C8B-B14F-4D97-AF65-F5344CB8AC3E}">
        <p14:creationId xmlns:p14="http://schemas.microsoft.com/office/powerpoint/2010/main" val="374110320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456213" y="1472384"/>
            <a:ext cx="8273186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mini</a:t>
            </a:r>
            <a:r>
              <a:rPr lang="en-CN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 </a:t>
            </a:r>
            <a:r>
              <a:rPr lang="zh-CN" altLang="en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安装</a:t>
            </a:r>
            <a:endParaRPr lang="en-US" altLang="zh-CN" b="0" i="0" dirty="0">
              <a:solidFill>
                <a:schemeClr val="bg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D22590C-01B2-FEF0-E2A0-F67F9E75C51F}"/>
              </a:ext>
            </a:extLst>
          </p:cNvPr>
          <p:cNvGrpSpPr/>
          <p:nvPr/>
        </p:nvGrpSpPr>
        <p:grpSpPr>
          <a:xfrm>
            <a:off x="1161742" y="2053441"/>
            <a:ext cx="7501543" cy="4659611"/>
            <a:chOff x="827914" y="2101959"/>
            <a:chExt cx="7501543" cy="46596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7EF1EF-C4B4-1C55-B736-D9AE60BE4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914" y="2101959"/>
              <a:ext cx="6030086" cy="4659611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31580DD-CBE0-F7F1-41ED-02A90DA04644}"/>
                </a:ext>
              </a:extLst>
            </p:cNvPr>
            <p:cNvSpPr/>
            <p:nvPr/>
          </p:nvSpPr>
          <p:spPr>
            <a:xfrm>
              <a:off x="907143" y="3477517"/>
              <a:ext cx="5653314" cy="66402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7B7402E-3921-7010-157E-D02BA7C08847}"/>
                </a:ext>
              </a:extLst>
            </p:cNvPr>
            <p:cNvSpPr txBox="1"/>
            <p:nvPr/>
          </p:nvSpPr>
          <p:spPr>
            <a:xfrm>
              <a:off x="6797600" y="3455588"/>
              <a:ext cx="15318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2"/>
                  </a:solidFill>
                  <a:latin typeface="+mj-ea"/>
                  <a:ea typeface="+mj-ea"/>
                </a:rPr>
                <a:t>不推荐，但仍要勾选！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872492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797100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461176" y="1428540"/>
            <a:ext cx="8437659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）利用</a:t>
            </a:r>
            <a:r>
              <a:rPr lang="en-US" altLang="zh-CN" sz="2600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创建开发环境</a:t>
            </a:r>
            <a:endParaRPr lang="en-US" altLang="zh-CN" sz="2600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不同开源项目所需开发环境不同，在开始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开源项目开发前往往需要定制化创建满足项目需求的开发环境。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查看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虚拟环境信息命令：</a:t>
            </a:r>
            <a:r>
              <a:rPr lang="en-US" altLang="zh-CN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env list</a:t>
            </a:r>
            <a:endParaRPr lang="en-CN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B5D1AA6-D397-9A79-221A-E20C2E9E5B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7667"/>
          <a:stretch/>
        </p:blipFill>
        <p:spPr>
          <a:xfrm>
            <a:off x="1300134" y="3459692"/>
            <a:ext cx="6718418" cy="327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3998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70364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435407" y="1613118"/>
            <a:ext cx="82731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7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7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）利用</a:t>
            </a:r>
            <a:r>
              <a:rPr lang="en-US" altLang="zh-CN" sz="2700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sz="27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创建虚拟环境</a:t>
            </a:r>
            <a:endParaRPr lang="en-US" altLang="zh-CN" sz="2700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创建名为</a:t>
            </a:r>
            <a:r>
              <a:rPr lang="en-US" altLang="zh-CN" sz="27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zh-CN" alt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版本为</a:t>
            </a:r>
            <a:r>
              <a:rPr lang="en-US" altLang="zh-CN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3.9</a:t>
            </a:r>
            <a:r>
              <a:rPr lang="zh-CN" alt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的虚拟环境命令：</a:t>
            </a:r>
            <a:endParaRPr lang="en-US" altLang="zh-CN" sz="27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7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en-US" altLang="zh-CN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create </a:t>
            </a:r>
            <a:r>
              <a:rPr 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-n </a:t>
            </a:r>
            <a:r>
              <a:rPr lang="en-US" sz="27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python=3.</a:t>
            </a:r>
            <a:r>
              <a:rPr lang="en-US" altLang="zh-CN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endParaRPr lang="en-CN" altLang="zh-CN" sz="27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9143EB1-6171-6D6B-E065-52F98AD03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36" y="3612024"/>
            <a:ext cx="4249364" cy="2611055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EAA2E031-4BA5-246C-E096-9F7563792E0E}"/>
              </a:ext>
            </a:extLst>
          </p:cNvPr>
          <p:cNvGrpSpPr/>
          <p:nvPr/>
        </p:nvGrpSpPr>
        <p:grpSpPr>
          <a:xfrm>
            <a:off x="4688691" y="3612023"/>
            <a:ext cx="4279156" cy="2611056"/>
            <a:chOff x="4688691" y="3653106"/>
            <a:chExt cx="4279156" cy="2611056"/>
          </a:xfrm>
        </p:grpSpPr>
        <p:pic>
          <p:nvPicPr>
            <p:cNvPr id="12" name="Picture 11" descr="Text&#10;&#10;Description automatically generated">
              <a:extLst>
                <a:ext uri="{FF2B5EF4-FFF2-40B4-BE49-F238E27FC236}">
                  <a16:creationId xmlns:a16="http://schemas.microsoft.com/office/drawing/2014/main" id="{CD5784D5-D55B-B02C-C48B-B4566A95D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8691" y="3653106"/>
              <a:ext cx="4249366" cy="261105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E75BEB-15B0-6AD3-FEA5-24688F0C9399}"/>
                </a:ext>
              </a:extLst>
            </p:cNvPr>
            <p:cNvSpPr txBox="1"/>
            <p:nvPr/>
          </p:nvSpPr>
          <p:spPr>
            <a:xfrm>
              <a:off x="5726849" y="5394348"/>
              <a:ext cx="24416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2200" dirty="0">
                  <a:solidFill>
                    <a:schemeClr val="accent3"/>
                  </a:solidFill>
                  <a:latin typeface="+mn-ea"/>
                  <a:ea typeface="+mn-ea"/>
                </a:rPr>
                <a:t>查看虚拟环境信息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1A1F98-9159-4FE6-698D-1B0B7EFC1F4C}"/>
                </a:ext>
              </a:extLst>
            </p:cNvPr>
            <p:cNvSpPr/>
            <p:nvPr/>
          </p:nvSpPr>
          <p:spPr>
            <a:xfrm>
              <a:off x="6424549" y="4492290"/>
              <a:ext cx="2543298" cy="195309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en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" name="Rectangle 15">
            <a:extLst>
              <a:ext uri="{FF2B5EF4-FFF2-40B4-BE49-F238E27FC236}">
                <a16:creationId xmlns:a16="http://schemas.microsoft.com/office/drawing/2014/main" id="{74AC34F0-E305-C6AC-701A-CBAB4E1ED3AD}"/>
              </a:ext>
            </a:extLst>
          </p:cNvPr>
          <p:cNvSpPr/>
          <p:nvPr/>
        </p:nvSpPr>
        <p:spPr>
          <a:xfrm>
            <a:off x="1617323" y="3813446"/>
            <a:ext cx="2543298" cy="195309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en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147398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317665" y="1666137"/>
            <a:ext cx="865293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）利用</a:t>
            </a:r>
            <a:r>
              <a:rPr lang="en-US" altLang="zh-CN" sz="2600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创建虚拟环境</a:t>
            </a:r>
            <a:endParaRPr lang="en-US" altLang="zh-CN" sz="2600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进入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环境：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en-US" altLang="zh-CN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activate 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endParaRPr lang="en-US" altLang="zh-CN" sz="26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环境中安装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en-US" altLang="zh-CN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install 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endParaRPr lang="en-CN" altLang="zh-CN" sz="26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BCB15A5-92D2-31A6-9C98-86B1AA965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82" y="3742612"/>
            <a:ext cx="4445269" cy="2631966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6773422F-41A1-CECC-4339-862D5F305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975" y="3742612"/>
            <a:ext cx="4283396" cy="263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1530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B9B8D5-4BCC-CDFF-1E13-B005060A8BDF}"/>
              </a:ext>
            </a:extLst>
          </p:cNvPr>
          <p:cNvGrpSpPr/>
          <p:nvPr/>
        </p:nvGrpSpPr>
        <p:grpSpPr>
          <a:xfrm>
            <a:off x="2198919" y="3668085"/>
            <a:ext cx="5916268" cy="772176"/>
            <a:chOff x="2121802" y="2115450"/>
            <a:chExt cx="4464145" cy="576000"/>
          </a:xfrm>
        </p:grpSpPr>
        <p:sp>
          <p:nvSpPr>
            <p:cNvPr id="10" name="椭圆 9"/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697803" y="2152687"/>
              <a:ext cx="3888144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Python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开发环境配置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98919" y="2411958"/>
            <a:ext cx="5148235" cy="717997"/>
            <a:chOff x="2121801" y="3511390"/>
            <a:chExt cx="4597678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900" y="3560440"/>
              <a:ext cx="3941579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Python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代码编辑器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435407" y="1613119"/>
            <a:ext cx="8154411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）利用</a:t>
            </a:r>
            <a:r>
              <a:rPr lang="en-US" altLang="zh-CN" sz="2600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创建虚拟环境</a:t>
            </a:r>
            <a:endParaRPr lang="en-US" altLang="zh-CN" sz="2600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退出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环境：</a:t>
            </a:r>
            <a:r>
              <a:rPr lang="en-US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deactivate</a:t>
            </a:r>
          </a:p>
          <a:p>
            <a:pPr algn="l"/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删除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环境：</a:t>
            </a:r>
            <a:r>
              <a:rPr lang="en-US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remove -n </a:t>
            </a:r>
            <a:r>
              <a:rPr lang="en-US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--all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BBBBD8B-688B-710D-3D8D-BFDFD56DB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38" y="3635722"/>
            <a:ext cx="4348201" cy="2671786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3927768C-F7D3-314A-1104-435873D1DBD1}"/>
              </a:ext>
            </a:extLst>
          </p:cNvPr>
          <p:cNvGrpSpPr/>
          <p:nvPr/>
        </p:nvGrpSpPr>
        <p:grpSpPr>
          <a:xfrm>
            <a:off x="4654798" y="3684183"/>
            <a:ext cx="4269333" cy="2623325"/>
            <a:chOff x="4654798" y="3796270"/>
            <a:chExt cx="4269333" cy="2623325"/>
          </a:xfrm>
        </p:grpSpPr>
        <p:pic>
          <p:nvPicPr>
            <p:cNvPr id="8" name="Picture 7" descr="Text&#10;&#10;Description automatically generated">
              <a:extLst>
                <a:ext uri="{FF2B5EF4-FFF2-40B4-BE49-F238E27FC236}">
                  <a16:creationId xmlns:a16="http://schemas.microsoft.com/office/drawing/2014/main" id="{B765428C-F39A-9703-24D3-B125CFA04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4798" y="3796270"/>
              <a:ext cx="4269333" cy="262332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32F9A9-4A61-8CFE-4FB6-79B6EB588A79}"/>
                </a:ext>
              </a:extLst>
            </p:cNvPr>
            <p:cNvSpPr txBox="1"/>
            <p:nvPr/>
          </p:nvSpPr>
          <p:spPr>
            <a:xfrm>
              <a:off x="6217524" y="5305143"/>
              <a:ext cx="24416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2200" dirty="0">
                  <a:solidFill>
                    <a:schemeClr val="accent3"/>
                  </a:solidFill>
                  <a:latin typeface="+mn-ea"/>
                  <a:ea typeface="+mn-ea"/>
                </a:rPr>
                <a:t>查看虚拟环境信息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26403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032836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课堂课后练习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553250" y="1872358"/>
            <a:ext cx="8037499" cy="4755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练习利用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开源软件管理包进行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开发环境配置。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57204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代码编辑器</a:t>
            </a:r>
            <a:endParaRPr lang="en-US" altLang="zh-CN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12259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4408976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、代码编辑器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VSCode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1030" name="Picture 6" descr="GitHub - microsoft/vscode: Visual Studio Code">
            <a:extLst>
              <a:ext uri="{FF2B5EF4-FFF2-40B4-BE49-F238E27FC236}">
                <a16:creationId xmlns:a16="http://schemas.microsoft.com/office/drawing/2014/main" id="{C93DB76E-C02F-05AC-2014-674F7E808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07" y="2738764"/>
            <a:ext cx="4668990" cy="350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68941" y="1514953"/>
            <a:ext cx="8744430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VSCode</a:t>
            </a:r>
            <a:r>
              <a:rPr 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 (Visual Studio Code)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是由微软于</a:t>
            </a:r>
            <a:r>
              <a:rPr lang="en-US" altLang="zh-CN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2015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年发布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的一款</a:t>
            </a:r>
            <a:r>
              <a:rPr lang="zh-CN" altLang="en-US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跨平台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开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源代码编辑器。</a:t>
            </a:r>
            <a:endParaRPr lang="en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5FE686-F0A9-9DC4-2357-9BF966DA6A6B}"/>
              </a:ext>
            </a:extLst>
          </p:cNvPr>
          <p:cNvSpPr txBox="1"/>
          <p:nvPr/>
        </p:nvSpPr>
        <p:spPr>
          <a:xfrm>
            <a:off x="4890690" y="2780609"/>
            <a:ext cx="4253310" cy="3418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1.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支持多种编程语言。</a:t>
            </a:r>
            <a:endParaRPr lang="en-US" altLang="zh-CN" sz="2200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2</a:t>
            </a:r>
            <a:r>
              <a:rPr lang="en-US" altLang="zh-CN" sz="22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. </a:t>
            </a:r>
            <a:r>
              <a:rPr lang="zh-CN" altLang="en-US" sz="22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该软件支持语法高亮、代码自动补全、代码重构等功能。</a:t>
            </a:r>
            <a:endParaRPr lang="en-US" altLang="zh-CN" sz="2200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3</a:t>
            </a:r>
            <a:r>
              <a:rPr lang="en-US" altLang="zh-CN" sz="22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. </a:t>
            </a:r>
            <a:r>
              <a:rPr lang="zh-CN" altLang="en-US" sz="22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用户可更改主题等个性化设置，也可通过内置的扩展程序商店安装扩展以拓展软件功能。</a:t>
            </a:r>
            <a:endParaRPr lang="en-US" altLang="zh-CN" sz="2200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307359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CACE3D86-6570-1B92-6FDE-7D9F8FD89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373" y="1555297"/>
            <a:ext cx="7183587" cy="4717944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、代码编辑器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VSCode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37CADB0-FA67-CB3D-2792-3B99C063AF39}"/>
              </a:ext>
            </a:extLst>
          </p:cNvPr>
          <p:cNvGrpSpPr/>
          <p:nvPr/>
        </p:nvGrpSpPr>
        <p:grpSpPr>
          <a:xfrm>
            <a:off x="705747" y="2207134"/>
            <a:ext cx="8574969" cy="4312843"/>
            <a:chOff x="157397" y="2428941"/>
            <a:chExt cx="8574969" cy="4312843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EA02872-3EE4-53D7-6E37-48E9E9C41A57}"/>
                </a:ext>
              </a:extLst>
            </p:cNvPr>
            <p:cNvSpPr/>
            <p:nvPr/>
          </p:nvSpPr>
          <p:spPr>
            <a:xfrm>
              <a:off x="157397" y="5793698"/>
              <a:ext cx="1371600" cy="948086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6C093F4-F00A-2662-96D3-670D2E8993CE}"/>
                </a:ext>
              </a:extLst>
            </p:cNvPr>
            <p:cNvSpPr/>
            <p:nvPr/>
          </p:nvSpPr>
          <p:spPr>
            <a:xfrm>
              <a:off x="249770" y="2682086"/>
              <a:ext cx="814653" cy="662489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AEC337B-D504-DF6E-65FD-6FE5EF689343}"/>
                </a:ext>
              </a:extLst>
            </p:cNvPr>
            <p:cNvSpPr/>
            <p:nvPr/>
          </p:nvSpPr>
          <p:spPr>
            <a:xfrm>
              <a:off x="6159216" y="5793696"/>
              <a:ext cx="2573150" cy="948087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CAC1974-26C1-2D3D-B1F3-AA392E4B1DEF}"/>
                </a:ext>
              </a:extLst>
            </p:cNvPr>
            <p:cNvSpPr txBox="1"/>
            <p:nvPr/>
          </p:nvSpPr>
          <p:spPr>
            <a:xfrm>
              <a:off x="317665" y="2428941"/>
              <a:ext cx="15313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4"/>
                  </a:solidFill>
                </a:rPr>
                <a:t>插件库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BFBE8FA-DED0-4554-83A4-8D9870D5BDE0}"/>
                </a:ext>
              </a:extLst>
            </p:cNvPr>
            <p:cNvSpPr txBox="1"/>
            <p:nvPr/>
          </p:nvSpPr>
          <p:spPr>
            <a:xfrm>
              <a:off x="657097" y="5643013"/>
              <a:ext cx="2333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4"/>
                  </a:solidFill>
                </a:rPr>
                <a:t>软件更新提醒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C287021-0311-7FFE-C3F4-E9364D39DAFF}"/>
                </a:ext>
              </a:extLst>
            </p:cNvPr>
            <p:cNvSpPr txBox="1"/>
            <p:nvPr/>
          </p:nvSpPr>
          <p:spPr>
            <a:xfrm>
              <a:off x="5350888" y="5270668"/>
              <a:ext cx="2333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4"/>
                  </a:solidFill>
                </a:rPr>
                <a:t>插件报错或提醒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7964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、代码编辑器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VSCode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ACA987-C55F-4E7C-C463-10487301E9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4" t="1853" r="14880" b="1264"/>
          <a:stretch/>
        </p:blipFill>
        <p:spPr>
          <a:xfrm>
            <a:off x="199723" y="2396793"/>
            <a:ext cx="4438149" cy="31997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3D5D434-AD5A-CA57-768A-9A87201CBB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340"/>
          <a:stretch/>
        </p:blipFill>
        <p:spPr>
          <a:xfrm>
            <a:off x="4796679" y="2396793"/>
            <a:ext cx="4086192" cy="319970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90CD386-7151-4EED-ED26-1360190C3920}"/>
              </a:ext>
            </a:extLst>
          </p:cNvPr>
          <p:cNvSpPr txBox="1"/>
          <p:nvPr/>
        </p:nvSpPr>
        <p:spPr>
          <a:xfrm>
            <a:off x="1540154" y="1795676"/>
            <a:ext cx="203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latin typeface="+mj-ea"/>
                <a:ea typeface="+mj-ea"/>
              </a:rPr>
              <a:t>代码字号设置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4B2C50-09F2-3E65-27E5-F3F492E04176}"/>
              </a:ext>
            </a:extLst>
          </p:cNvPr>
          <p:cNvSpPr txBox="1"/>
          <p:nvPr/>
        </p:nvSpPr>
        <p:spPr>
          <a:xfrm>
            <a:off x="5621922" y="1795676"/>
            <a:ext cx="294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chemeClr val="bg2"/>
                </a:solidFill>
                <a:latin typeface="+mj-ea"/>
                <a:ea typeface="+mj-ea"/>
              </a:rPr>
              <a:t>编辑器颜色设置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E303A80-CB02-EB01-D133-CF9CB3816EC5}"/>
              </a:ext>
            </a:extLst>
          </p:cNvPr>
          <p:cNvSpPr txBox="1"/>
          <p:nvPr/>
        </p:nvSpPr>
        <p:spPr>
          <a:xfrm>
            <a:off x="199723" y="5735947"/>
            <a:ext cx="4438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</a:rPr>
              <a:t>Setting/User/Text Editor/Font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E87F31-B705-1E6D-0A43-6CB0E05DB9CC}"/>
              </a:ext>
            </a:extLst>
          </p:cNvPr>
          <p:cNvSpPr txBox="1"/>
          <p:nvPr/>
        </p:nvSpPr>
        <p:spPr>
          <a:xfrm>
            <a:off x="4796679" y="5719709"/>
            <a:ext cx="4086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</a:rPr>
              <a:t>Setting/User/Workbench/Appearance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4004190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67203-FE1E-8956-CED9-3D03955A8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4FBD26E-D4E2-F549-8D6D-3110438C6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BE2321-A8B8-C0A4-FD90-ED5FF6348F9A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、代码编辑器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VSCode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CE1CB8C-040A-19CB-DB64-557F4489410B}"/>
              </a:ext>
            </a:extLst>
          </p:cNvPr>
          <p:cNvSpPr txBox="1"/>
          <p:nvPr/>
        </p:nvSpPr>
        <p:spPr>
          <a:xfrm>
            <a:off x="372113" y="1509237"/>
            <a:ext cx="588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latin typeface="+mj-ea"/>
                <a:ea typeface="+mj-ea"/>
              </a:rPr>
              <a:t>根目录设置</a:t>
            </a:r>
            <a:endParaRPr lang="zh-CN" altLang="en-US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8986AB2-7315-2AF9-8CAE-BA193DDFF68F}"/>
              </a:ext>
            </a:extLst>
          </p:cNvPr>
          <p:cNvSpPr txBox="1"/>
          <p:nvPr/>
        </p:nvSpPr>
        <p:spPr>
          <a:xfrm>
            <a:off x="649470" y="5931475"/>
            <a:ext cx="79674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bg2"/>
                </a:solidFill>
              </a:rPr>
              <a:t>修改</a:t>
            </a:r>
            <a:r>
              <a:rPr lang="en-US" altLang="zh-CN" sz="2000" dirty="0">
                <a:solidFill>
                  <a:schemeClr val="bg2"/>
                </a:solidFill>
              </a:rPr>
              <a:t>notebook</a:t>
            </a:r>
            <a:r>
              <a:rPr lang="zh-CN" altLang="en-US" sz="2000" dirty="0">
                <a:solidFill>
                  <a:schemeClr val="bg2"/>
                </a:solidFill>
              </a:rPr>
              <a:t>文件根目录</a:t>
            </a:r>
            <a:r>
              <a:rPr lang="en-US" altLang="zh-CN" sz="2000" dirty="0">
                <a:solidFill>
                  <a:schemeClr val="bg2"/>
                </a:solidFill>
              </a:rPr>
              <a:t>: User/Extensions/</a:t>
            </a:r>
            <a:r>
              <a:rPr lang="en-US" altLang="zh-CN" sz="2000" dirty="0" err="1">
                <a:solidFill>
                  <a:schemeClr val="bg2"/>
                </a:solidFill>
              </a:rPr>
              <a:t>Jupyter</a:t>
            </a:r>
            <a:r>
              <a:rPr lang="en-US" altLang="zh-CN" sz="2000" dirty="0">
                <a:solidFill>
                  <a:schemeClr val="bg2"/>
                </a:solidFill>
              </a:rPr>
              <a:t>/Notebook File Root.</a:t>
            </a:r>
          </a:p>
          <a:p>
            <a:pPr algn="l"/>
            <a:r>
              <a:rPr lang="en-US" altLang="zh-CN" sz="2000" dirty="0">
                <a:solidFill>
                  <a:schemeClr val="bg2"/>
                </a:solidFill>
              </a:rPr>
              <a:t>${</a:t>
            </a:r>
            <a:r>
              <a:rPr lang="en-US" altLang="zh-CN" sz="2000" dirty="0" err="1">
                <a:solidFill>
                  <a:schemeClr val="bg2"/>
                </a:solidFill>
              </a:rPr>
              <a:t>fileDirname</a:t>
            </a:r>
            <a:r>
              <a:rPr lang="en-US" altLang="zh-CN" sz="2000" dirty="0">
                <a:solidFill>
                  <a:schemeClr val="bg2"/>
                </a:solidFill>
              </a:rPr>
              <a:t>} -&gt; ${</a:t>
            </a:r>
            <a:r>
              <a:rPr lang="en-US" altLang="zh-CN" sz="2000" dirty="0" err="1">
                <a:solidFill>
                  <a:schemeClr val="bg2"/>
                </a:solidFill>
              </a:rPr>
              <a:t>workspaceFolder</a:t>
            </a:r>
            <a:r>
              <a:rPr lang="en-US" altLang="zh-CN" sz="2000" dirty="0">
                <a:solidFill>
                  <a:schemeClr val="bg2"/>
                </a:solidFill>
              </a:rPr>
              <a:t>}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9768BE1-79EA-57A3-58DD-49F99E150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65" y="1969388"/>
            <a:ext cx="5994854" cy="390049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E7BFF98-614E-B852-B538-1FE9C110631A}"/>
              </a:ext>
            </a:extLst>
          </p:cNvPr>
          <p:cNvSpPr txBox="1"/>
          <p:nvPr/>
        </p:nvSpPr>
        <p:spPr>
          <a:xfrm>
            <a:off x="6383407" y="3120191"/>
            <a:ext cx="2629964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zh-CN" alt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测试</a:t>
            </a:r>
            <a:endParaRPr lang="zh-CN" alt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>
              <a:buNone/>
            </a:pPr>
            <a:r>
              <a:rPr lang="en-US" altLang="zh-CN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altLang="zh-CN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>
              <a:buNone/>
            </a:pPr>
            <a:r>
              <a:rPr lang="en-US" altLang="zh-CN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zh-CN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getcwd</a:t>
            </a:r>
            <a:r>
              <a:rPr lang="en-US" altLang="zh-CN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60827482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1524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课后练习：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dirty="0" err="1">
                <a:solidFill>
                  <a:srgbClr val="333333"/>
                </a:solidFill>
                <a:latin typeface="+mn-ea"/>
                <a:ea typeface="+mn-ea"/>
              </a:rPr>
              <a:t>Vscode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安装及基本设置。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668421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16377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104690</TotalTime>
  <Words>1016</Words>
  <Application>Microsoft Office PowerPoint</Application>
  <PresentationFormat>全屏显示(4:3)</PresentationFormat>
  <Paragraphs>117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黑体</vt:lpstr>
      <vt:lpstr>Microsoft YaHei</vt:lpstr>
      <vt:lpstr>Microsoft YaHei</vt:lpstr>
      <vt:lpstr>Arial</vt:lpstr>
      <vt:lpstr>Calibri</vt:lpstr>
      <vt:lpstr>Consolas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PowerPoint 演示文稿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13091</cp:revision>
  <dcterms:created xsi:type="dcterms:W3CDTF">2004-07-09T11:40:27Z</dcterms:created>
  <dcterms:modified xsi:type="dcterms:W3CDTF">2025-03-18T10:04:40Z</dcterms:modified>
</cp:coreProperties>
</file>