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61" r:id="rId6"/>
    <p:sldId id="2762" r:id="rId7"/>
    <p:sldId id="2709" r:id="rId8"/>
    <p:sldId id="2716" r:id="rId9"/>
    <p:sldId id="2763" r:id="rId10"/>
    <p:sldId id="2764" r:id="rId11"/>
    <p:sldId id="2720" r:id="rId12"/>
    <p:sldId id="2721" r:id="rId13"/>
    <p:sldId id="2765" r:id="rId14"/>
    <p:sldId id="2760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94731"/>
  </p:normalViewPr>
  <p:slideViewPr>
    <p:cSldViewPr snapToGrid="0">
      <p:cViewPr varScale="1">
        <p:scale>
          <a:sx n="124" d="100"/>
          <a:sy n="124" d="100"/>
        </p:scale>
        <p:origin x="168" y="92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4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9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6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节：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P</a:t>
            </a:r>
            <a:r>
              <a:rPr lang="en-CN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ython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程序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设计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基础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-1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953593" y="261082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二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三、循环与判断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循环与判断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循环和判断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实现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607631"/>
            <a:ext cx="8273186" cy="312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计算机之所以能做很多自动化的任务，是因为它可以自己做条件判断。常用</a:t>
            </a:r>
            <a:r>
              <a:rPr lang="en-US" altLang="zh-CN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循环可以帮助更好地执行重复的任务，在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中，用来控制循环的主要有两个语句，</a:t>
            </a:r>
            <a:r>
              <a:rPr lang="en-US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lang="zh-CN" altLang="en-US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循环与判断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循环终止实现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187037" y="1564657"/>
            <a:ext cx="8826334" cy="422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中常用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语句终止循环。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语句用于跳出当前所在循环，一旦执行到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语句，循环立即终止。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语句用于跳出当前循环迭代，继续执行下一次循环迭代。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两者区别在于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用于完全终止循环，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用于跳过当前循环，程序继续进行下一次循环迭代。</a:t>
            </a:r>
            <a:endParaRPr lang="en-US" altLang="zh-CN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8069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</a:t>
            </a:r>
            <a:r>
              <a:rPr lang="en-CN" altLang="zh-CN" dirty="0">
                <a:latin typeface="+mn-ea"/>
              </a:rPr>
              <a:t>ython</a:t>
            </a:r>
            <a:r>
              <a:rPr lang="zh-CN" altLang="en-CN" dirty="0">
                <a:latin typeface="+mn-ea"/>
              </a:rPr>
              <a:t>程序</a:t>
            </a:r>
            <a:r>
              <a:rPr lang="zh-CN" altLang="en-US" dirty="0">
                <a:latin typeface="+mn-ea"/>
              </a:rPr>
              <a:t>设计基础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872464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理解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不同数据类型特点。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判断和循环语句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循环与判断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数据类型、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变量与运算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</a:t>
              </a:r>
              <a:r>
                <a:rPr lang="en-CN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ython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简介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381774"/>
            <a:ext cx="8446009" cy="2461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Python，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是一种广泛使用的解释型、高级编程、通用型编程语言，由吉多</a:t>
            </a:r>
            <a:r>
              <a:rPr lang="en-US" altLang="zh-CN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范罗苏姆于</a:t>
            </a:r>
            <a:r>
              <a:rPr lang="en-US" altLang="zh-CN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1991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年创造。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的设计哲学强调代码的可读性和简洁的语法（尤其是使用空格缩进划分代码块，而非使用大括号或者关键词）。相比于</a:t>
            </a:r>
            <a:r>
              <a:rPr 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sz="2000" b="0" i="0" dirty="0" err="1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Java，Python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让开发者能够用更少的代码表达想法。</a:t>
            </a:r>
            <a:endParaRPr lang="en-CN" sz="3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4" name="Picture 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9B747F7A-F4EF-8227-F557-9E225EE5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5" y="3963075"/>
            <a:ext cx="8019219" cy="27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111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发行历史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A46FB-7B1F-38BA-4783-7D8B17F03C9F}"/>
              </a:ext>
            </a:extLst>
          </p:cNvPr>
          <p:cNvSpPr txBox="1"/>
          <p:nvPr/>
        </p:nvSpPr>
        <p:spPr>
          <a:xfrm>
            <a:off x="266702" y="1692497"/>
            <a:ext cx="8559633" cy="482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1991</a:t>
            </a:r>
            <a:r>
              <a:rPr lang="zh-CN" altLang="en-US" b="0" i="0" dirty="0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年，发布第一版 </a:t>
            </a:r>
            <a:r>
              <a:rPr lang="en-US" b="0" i="0" dirty="0" err="1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Python编程语言</a:t>
            </a:r>
            <a:r>
              <a:rPr lang="zh-CN" altLang="en-US" b="0" i="0" dirty="0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，版本为</a:t>
            </a:r>
            <a:r>
              <a:rPr lang="en-US" altLang="zh-CN" b="0" i="0" dirty="0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0.9.0</a:t>
            </a:r>
            <a:r>
              <a:rPr lang="zh-CN" altLang="en-US" b="0" i="0" dirty="0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。 </a:t>
            </a: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1994 </a:t>
            </a:r>
            <a:r>
              <a:rPr lang="zh-CN" altLang="en-US" b="0" i="0" dirty="0">
                <a:solidFill>
                  <a:schemeClr val="bg2"/>
                </a:solidFill>
                <a:effectLst/>
                <a:highlight>
                  <a:srgbClr val="FBFBFB"/>
                </a:highlight>
                <a:latin typeface="+mn-ea"/>
                <a:ea typeface="+mn-ea"/>
              </a:rPr>
              <a:t>年，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发布</a:t>
            </a: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 1.0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2000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年，发布</a:t>
            </a: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 2.0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；</a:t>
            </a:r>
            <a:endParaRPr lang="en-US" dirty="0">
              <a:solidFill>
                <a:schemeClr val="bg2"/>
              </a:solidFill>
              <a:highlight>
                <a:srgbClr val="FBFBFB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2008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年，发布</a:t>
            </a: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 </a:t>
            </a:r>
            <a:r>
              <a:rPr lang="en-US" altLang="zh-CN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3</a:t>
            </a: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.0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；</a:t>
            </a: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Python3.x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不向后兼容</a:t>
            </a: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Python2.x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bg2"/>
              </a:solidFill>
              <a:highlight>
                <a:srgbClr val="FBFBFB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2020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年，宣布停止更新对</a:t>
            </a:r>
            <a:r>
              <a:rPr lang="en-US" altLang="zh-CN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 2.x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进行维护和更新，宣告</a:t>
            </a:r>
            <a:r>
              <a:rPr lang="en-US" altLang="zh-CN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Python2.x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版本退出历史舞台。</a:t>
            </a:r>
            <a:endParaRPr lang="en-US" dirty="0">
              <a:solidFill>
                <a:schemeClr val="bg2"/>
              </a:solidFill>
              <a:highlight>
                <a:srgbClr val="FBFBFB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…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 </a:t>
            </a:r>
            <a:r>
              <a:rPr 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2023年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，发布</a:t>
            </a:r>
            <a:r>
              <a:rPr lang="en-US" altLang="zh-CN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Python 3.12</a:t>
            </a:r>
            <a:r>
              <a:rPr lang="zh-CN" altLang="en-US" dirty="0">
                <a:solidFill>
                  <a:schemeClr val="bg2"/>
                </a:solidFill>
                <a:highlight>
                  <a:srgbClr val="FBFBFB"/>
                </a:highlight>
                <a:latin typeface="+mn-ea"/>
                <a:ea typeface="+mn-ea"/>
              </a:rPr>
              <a:t>版本。</a:t>
            </a:r>
            <a:endParaRPr lang="en-US" dirty="0">
              <a:solidFill>
                <a:schemeClr val="bg2"/>
              </a:solidFill>
              <a:highlight>
                <a:srgbClr val="FBFBFB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28708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二、数据类型、变量与运算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二、数据类型、变量与运算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数据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624535"/>
            <a:ext cx="8363628" cy="434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Python</a:t>
            </a:r>
            <a:r>
              <a:rPr lang="zh-CN" altLang="en-US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基本数据类型</a:t>
            </a:r>
            <a:endParaRPr lang="en-US" altLang="zh-CN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800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计算机顾名思义就是可以做数学计算的机器，因此，计算机程序理所当然地可以处理各种数值。但是，计算机能处理的远不止数值，还可以处理文本、图形、音频、视频、网页等各种各样的数据，不同的数据，需要定义不同的数据类型。</a:t>
            </a:r>
            <a:endParaRPr lang="en-US" altLang="zh-CN" sz="1800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Python</a:t>
            </a:r>
            <a:r>
              <a:rPr lang="zh-CN" alt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中</a:t>
            </a:r>
            <a:r>
              <a:rPr lang="en-US" altLang="zh-CN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7</a:t>
            </a:r>
            <a:r>
              <a:rPr lang="zh-CN" alt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种数据类型：</a:t>
            </a:r>
            <a:r>
              <a:rPr 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Bool（</a:t>
            </a:r>
            <a:r>
              <a:rPr lang="zh-CN" alt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布尔）、</a:t>
            </a:r>
            <a:r>
              <a:rPr 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Number（</a:t>
            </a:r>
            <a:r>
              <a:rPr lang="zh-CN" alt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数字</a:t>
            </a:r>
            <a:r>
              <a:rPr lang="zh-CN" altLang="en-US" sz="1800" b="1" u="sng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，包括整型和浮点型</a:t>
            </a:r>
            <a:r>
              <a:rPr lang="zh-CN" alt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）、</a:t>
            </a:r>
            <a:r>
              <a:rPr 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String（</a:t>
            </a:r>
            <a:r>
              <a:rPr lang="zh-CN" alt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字符串）、</a:t>
            </a:r>
            <a:r>
              <a:rPr 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List（</a:t>
            </a:r>
            <a:r>
              <a:rPr lang="zh-CN" alt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列表）、</a:t>
            </a:r>
            <a:r>
              <a:rPr 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Dictionary（</a:t>
            </a:r>
            <a:r>
              <a:rPr lang="zh-CN" altLang="en-US" sz="1800" b="1" i="0" u="sng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字典）</a:t>
            </a:r>
            <a:r>
              <a:rPr lang="zh-CN" alt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、</a:t>
            </a:r>
            <a:r>
              <a:rPr 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Tuple（</a:t>
            </a:r>
            <a:r>
              <a:rPr lang="zh-CN" alt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元组）、</a:t>
            </a:r>
            <a:r>
              <a:rPr 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Set（</a:t>
            </a:r>
            <a:r>
              <a:rPr lang="zh-CN" altLang="en-US" sz="1800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集合）</a:t>
            </a: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二、数据类型、变量与运算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数据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559799"/>
            <a:ext cx="8363628" cy="460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变量与赋值</a:t>
            </a:r>
            <a:endParaRPr lang="en-US" altLang="zh-CN" b="1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变量的概念基本上和数学公式中变量的含义是一致的，在计算机程序中，变量不仅可以是数字，还可以是任意数据类型。</a:t>
            </a:r>
            <a:r>
              <a:rPr lang="en-US" sz="2000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支持多种数据类型，在计算机内部，可以把任何数据都看成一个“对象”，而变量就是在程序中用来指向这些数据对象的，对变量赋值就是把数据和变量给关联起来。</a:t>
            </a:r>
            <a:endParaRPr lang="en-US" altLang="zh-CN" sz="2000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endParaRPr lang="en-US" altLang="zh-CN" sz="1600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96452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二、数据类型、变量与运算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数据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05273" y="1497682"/>
            <a:ext cx="8402823" cy="166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Python</a:t>
            </a:r>
            <a:r>
              <a:rPr lang="zh-CN" altLang="en-US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运算</a:t>
            </a:r>
            <a:endParaRPr lang="en-US" altLang="zh-CN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运算是编程语言的基本功能，通过运算程序可以执行各种操作，如算术运算、比较、以及逻辑判断等。</a:t>
            </a:r>
            <a:endParaRPr lang="en-US" altLang="zh-CN" sz="2000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BFBCA-9573-0586-F7F4-02CC91863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8493"/>
              </p:ext>
            </p:extLst>
          </p:nvPr>
        </p:nvGraphicFramePr>
        <p:xfrm>
          <a:off x="480116" y="3376049"/>
          <a:ext cx="8086368" cy="2928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96">
                  <a:extLst>
                    <a:ext uri="{9D8B030D-6E8A-4147-A177-3AD203B41FA5}">
                      <a16:colId xmlns:a16="http://schemas.microsoft.com/office/drawing/2014/main" val="1043003000"/>
                    </a:ext>
                  </a:extLst>
                </a:gridCol>
                <a:gridCol w="1010796">
                  <a:extLst>
                    <a:ext uri="{9D8B030D-6E8A-4147-A177-3AD203B41FA5}">
                      <a16:colId xmlns:a16="http://schemas.microsoft.com/office/drawing/2014/main" val="1098686767"/>
                    </a:ext>
                  </a:extLst>
                </a:gridCol>
                <a:gridCol w="1010796">
                  <a:extLst>
                    <a:ext uri="{9D8B030D-6E8A-4147-A177-3AD203B41FA5}">
                      <a16:colId xmlns:a16="http://schemas.microsoft.com/office/drawing/2014/main" val="2521600211"/>
                    </a:ext>
                  </a:extLst>
                </a:gridCol>
                <a:gridCol w="1010796">
                  <a:extLst>
                    <a:ext uri="{9D8B030D-6E8A-4147-A177-3AD203B41FA5}">
                      <a16:colId xmlns:a16="http://schemas.microsoft.com/office/drawing/2014/main" val="3117822586"/>
                    </a:ext>
                  </a:extLst>
                </a:gridCol>
                <a:gridCol w="1010796">
                  <a:extLst>
                    <a:ext uri="{9D8B030D-6E8A-4147-A177-3AD203B41FA5}">
                      <a16:colId xmlns:a16="http://schemas.microsoft.com/office/drawing/2014/main" val="1742883527"/>
                    </a:ext>
                  </a:extLst>
                </a:gridCol>
                <a:gridCol w="1010796">
                  <a:extLst>
                    <a:ext uri="{9D8B030D-6E8A-4147-A177-3AD203B41FA5}">
                      <a16:colId xmlns:a16="http://schemas.microsoft.com/office/drawing/2014/main" val="2368683226"/>
                    </a:ext>
                  </a:extLst>
                </a:gridCol>
                <a:gridCol w="1010796">
                  <a:extLst>
                    <a:ext uri="{9D8B030D-6E8A-4147-A177-3AD203B41FA5}">
                      <a16:colId xmlns:a16="http://schemas.microsoft.com/office/drawing/2014/main" val="23541908"/>
                    </a:ext>
                  </a:extLst>
                </a:gridCol>
                <a:gridCol w="1010796">
                  <a:extLst>
                    <a:ext uri="{9D8B030D-6E8A-4147-A177-3AD203B41FA5}">
                      <a16:colId xmlns:a16="http://schemas.microsoft.com/office/drawing/2014/main" val="460495524"/>
                    </a:ext>
                  </a:extLst>
                </a:gridCol>
              </a:tblGrid>
              <a:tr h="4935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算术运算符</a:t>
                      </a:r>
                    </a:p>
                    <a:p>
                      <a:pPr algn="ctr"/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/>
                          </a:solidFill>
                          <a:effectLst/>
                        </a:rPr>
                        <a:t>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/>
                          </a:solidFill>
                          <a:effectLst/>
                        </a:rPr>
                        <a:t>减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/>
                          </a:solidFill>
                          <a:effectLst/>
                        </a:rPr>
                        <a:t>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/>
                          </a:solidFill>
                          <a:effectLst/>
                        </a:rPr>
                        <a:t>除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/>
                          </a:solidFill>
                          <a:effectLst/>
                        </a:rPr>
                        <a:t>取模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/>
                          </a:solidFill>
                          <a:effectLst/>
                        </a:rPr>
                        <a:t>幂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2"/>
                          </a:solidFill>
                          <a:effectLst/>
                        </a:rPr>
                        <a:t>取整除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90707"/>
                  </a:ext>
                </a:extLst>
              </a:tr>
              <a:tr h="532242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>
                          <a:solidFill>
                            <a:schemeClr val="bg2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>
                          <a:solidFill>
                            <a:schemeClr val="bg2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>
                          <a:solidFill>
                            <a:schemeClr val="bg2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>
                          <a:solidFill>
                            <a:schemeClr val="bg2"/>
                          </a:solidFill>
                          <a:effectLst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>
                          <a:solidFill>
                            <a:schemeClr val="bg2"/>
                          </a:solidFill>
                          <a:effectLst/>
                        </a:rPr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3213"/>
                  </a:ext>
                </a:extLst>
              </a:tr>
              <a:tr h="475666">
                <a:tc rowSpan="2"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bg2"/>
                          </a:solidFill>
                        </a:rPr>
                        <a:t>比较运算符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不等于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小于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大于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小于等于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大于等于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111669"/>
                  </a:ext>
                </a:extLst>
              </a:tr>
              <a:tr h="475666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==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</a:rPr>
                        <a:t>！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=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&lt;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&lt;=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6082"/>
                  </a:ext>
                </a:extLst>
              </a:tr>
              <a:tr h="475666">
                <a:tc rowSpan="2"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bg2"/>
                          </a:solidFill>
                        </a:rPr>
                        <a:t>逻辑运算符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或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35319"/>
                  </a:ext>
                </a:extLst>
              </a:tr>
              <a:tr h="475666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4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3808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717</Words>
  <Application>Microsoft Macintosh PowerPoint</Application>
  <PresentationFormat>On-screen Show (4:3)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YaHei</vt:lpstr>
      <vt:lpstr>Microsoft YaHei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一、Python简介</vt:lpstr>
      <vt:lpstr>一、Python简介</vt:lpstr>
      <vt:lpstr>PowerPoint Presentation</vt:lpstr>
      <vt:lpstr>二、数据类型、变量与运算</vt:lpstr>
      <vt:lpstr>二、数据类型、变量与运算</vt:lpstr>
      <vt:lpstr>二、数据类型、变量与运算</vt:lpstr>
      <vt:lpstr>PowerPoint Presentation</vt:lpstr>
      <vt:lpstr>三、循环与判断</vt:lpstr>
      <vt:lpstr>三、循环与判断</vt:lpstr>
      <vt:lpstr>Python程序设计基础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2024-04-14T14:24:46Z</dcterms:modified>
</cp:coreProperties>
</file>