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7"/>
  </p:notesMasterIdLst>
  <p:handoutMasterIdLst>
    <p:handoutMasterId r:id="rId18"/>
  </p:handoutMasterIdLst>
  <p:sldIdLst>
    <p:sldId id="2708" r:id="rId3"/>
    <p:sldId id="2387" r:id="rId4"/>
    <p:sldId id="2447" r:id="rId5"/>
    <p:sldId id="2716" r:id="rId6"/>
    <p:sldId id="2765" r:id="rId7"/>
    <p:sldId id="2766" r:id="rId8"/>
    <p:sldId id="2763" r:id="rId9"/>
    <p:sldId id="2770" r:id="rId10"/>
    <p:sldId id="2764" r:id="rId11"/>
    <p:sldId id="2709" r:id="rId12"/>
    <p:sldId id="2762" r:id="rId13"/>
    <p:sldId id="2767" r:id="rId14"/>
    <p:sldId id="2769" r:id="rId15"/>
    <p:sldId id="2760" r:id="rId16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D5BF7-97E8-7843-9DA0-39A524779207}" v="34" dt="2024-04-21T08:30:27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/>
    <p:restoredTop sz="87211"/>
  </p:normalViewPr>
  <p:slideViewPr>
    <p:cSldViewPr snapToGrid="0">
      <p:cViewPr varScale="1">
        <p:scale>
          <a:sx n="77" d="100"/>
          <a:sy n="77" d="100"/>
        </p:scale>
        <p:origin x="1119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5-01T07:15:04.651" v="3024" actId="2696"/>
      <pc:docMkLst>
        <pc:docMk/>
      </pc:docMkLst>
      <pc:sldChg chg="modSp mod">
        <pc:chgData name="Xin Luo" userId="82312ee5779919a4" providerId="LiveId" clId="{187D5BF7-97E8-7843-9DA0-39A524779207}" dt="2024-04-21T14:13:45.482" v="2815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14:13:45.482" v="281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35.688" v="2833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14:14:35.688" v="283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22.086" v="2832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1T14:14:22.086" v="283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5:29.895" v="2957" actId="20577"/>
        <pc:sldMkLst>
          <pc:docMk/>
          <pc:sldMk cId="481122590" sldId="2709"/>
        </pc:sldMkLst>
        <pc:spChg chg="mod">
          <ac:chgData name="Xin Luo" userId="82312ee5779919a4" providerId="LiveId" clId="{187D5BF7-97E8-7843-9DA0-39A524779207}" dt="2024-04-21T14:15:29.895" v="2957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14:14:43.686" v="2851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14:14:43.686" v="28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14:16:02.937" v="3023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14:16:02.937" v="3023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14:15:36.853" v="2976" actId="20577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36.853" v="2976" actId="20577"/>
          <ac:spMkLst>
            <pc:docMk/>
            <pc:sldMk cId="2372094037" sldId="2762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14:15:17.052" v="2933" actId="20577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14:15:17.052" v="2933" actId="20577"/>
          <ac:spMkLst>
            <pc:docMk/>
            <pc:sldMk cId="2347239804" sldId="2763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14:14:51.560" v="286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14:14:51.560" v="2869" actId="20577"/>
          <ac:spMkLst>
            <pc:docMk/>
            <pc:sldMk cId="847482360" sldId="2765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14:15:05.046" v="2899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14:15:05.046" v="2899" actId="20577"/>
          <ac:spMkLst>
            <pc:docMk/>
            <pc:sldMk cId="615651384" sldId="276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14:15:44.326" v="2998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44.326" v="2998" actId="20577"/>
          <ac:spMkLst>
            <pc:docMk/>
            <pc:sldMk cId="4060718388" sldId="2767"/>
            <ac:spMk id="3" creationId="{00000000-0000-0000-0000-000000000000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del mod">
        <pc:chgData name="Xin Luo" userId="82312ee5779919a4" providerId="LiveId" clId="{187D5BF7-97E8-7843-9DA0-39A524779207}" dt="2024-05-01T07:15:04.651" v="3024" actId="2696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50.854" v="3019" actId="20577"/>
          <ac:spMkLst>
            <pc:docMk/>
            <pc:sldMk cId="1433751529" sldId="2768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modSp add mod">
        <pc:chgData name="Xin Luo" userId="82312ee5779919a4" providerId="LiveId" clId="{187D5BF7-97E8-7843-9DA0-39A524779207}" dt="2024-04-21T14:15:56.014" v="3020"/>
        <pc:sldMkLst>
          <pc:docMk/>
          <pc:sldMk cId="2446013301" sldId="2769"/>
        </pc:sldMkLst>
        <pc:spChg chg="mod">
          <ac:chgData name="Xin Luo" userId="82312ee5779919a4" providerId="LiveId" clId="{187D5BF7-97E8-7843-9DA0-39A524779207}" dt="2024-04-21T14:15:56.014" v="3020"/>
          <ac:spMkLst>
            <pc:docMk/>
            <pc:sldMk cId="2446013301" sldId="2769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矢量数据格式：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shp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gpkg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矢量数据结构包含两部分：属性表，几何。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2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8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44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Qgis</a:t>
            </a:r>
            <a:r>
              <a:rPr lang="zh-CN" altLang="en-US" dirty="0"/>
              <a:t>软件读写回顾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3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1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5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4CFF6-521B-F307-2E30-42318FA8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FB1C06-90D4-3BCE-0463-362F57354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8C6C75-DE04-ACBC-109B-14CE03229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0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0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1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kumimoji="0" lang="zh-CN" altLang="en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数据读写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及可视化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873532" y="248642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空间数据处理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二、矢量数据编辑及可视化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软件属性编辑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点击编辑按键进入编辑状态，再次点击退出编辑状态。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8B1F03-C403-B10A-6EB4-D14C3B8746CC}"/>
              </a:ext>
            </a:extLst>
          </p:cNvPr>
          <p:cNvGrpSpPr/>
          <p:nvPr/>
        </p:nvGrpSpPr>
        <p:grpSpPr>
          <a:xfrm>
            <a:off x="1988138" y="2251921"/>
            <a:ext cx="4632581" cy="4261735"/>
            <a:chOff x="1988138" y="2251921"/>
            <a:chExt cx="4632581" cy="4261735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1D982DC-A933-6982-C91E-8C245B4D6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022"/>
            <a:stretch/>
          </p:blipFill>
          <p:spPr>
            <a:xfrm>
              <a:off x="2204338" y="2251921"/>
              <a:ext cx="4416381" cy="4261735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EDA7B9-C8A5-AC7C-6A0D-2D8A5C1B3DAD}"/>
                </a:ext>
              </a:extLst>
            </p:cNvPr>
            <p:cNvSpPr/>
            <p:nvPr/>
          </p:nvSpPr>
          <p:spPr>
            <a:xfrm>
              <a:off x="1988138" y="2424415"/>
              <a:ext cx="1188536" cy="47243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0940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软件添加字段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点击“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open field calculator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”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84AF6-94DE-89A7-AA87-635628A62B8E}"/>
              </a:ext>
            </a:extLst>
          </p:cNvPr>
          <p:cNvGrpSpPr/>
          <p:nvPr/>
        </p:nvGrpSpPr>
        <p:grpSpPr>
          <a:xfrm>
            <a:off x="253866" y="2451938"/>
            <a:ext cx="4336746" cy="3346978"/>
            <a:chOff x="317664" y="2451938"/>
            <a:chExt cx="4336746" cy="3346978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2FFFAF9-3046-8B34-DB7D-348A034D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64" y="2451938"/>
              <a:ext cx="4336746" cy="334697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63554B-79BD-86BC-F728-E10A65553298}"/>
                </a:ext>
              </a:extLst>
            </p:cNvPr>
            <p:cNvSpPr/>
            <p:nvPr/>
          </p:nvSpPr>
          <p:spPr>
            <a:xfrm>
              <a:off x="2558827" y="2451938"/>
              <a:ext cx="891249" cy="47243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8CFD78C-D1FA-DD5F-5AFC-B5CBDA702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81" y="2451938"/>
            <a:ext cx="4113154" cy="3346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8FF39F-5C92-6F74-E598-88082DFEACA0}"/>
              </a:ext>
            </a:extLst>
          </p:cNvPr>
          <p:cNvSpPr txBox="1"/>
          <p:nvPr/>
        </p:nvSpPr>
        <p:spPr>
          <a:xfrm>
            <a:off x="524592" y="601125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计算面积长度时一般应确保矢量数据为投影坐标系。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7183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619572"/>
            <a:ext cx="8094816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err="1">
                <a:solidFill>
                  <a:srgbClr val="333333"/>
                </a:solidFill>
                <a:latin typeface="+mn-ea"/>
                <a:ea typeface="+mn-ea"/>
              </a:rPr>
              <a:t>数据可视化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计算面积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geopandas.area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修改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添加属性变量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[‘attribute’] = [’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aaa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’, ’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bbb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’, …]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删除属性变量：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geopandas.drop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(’attribute’, axis)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创建</a:t>
            </a: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对象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geopandas.GeoDataFrame()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460133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数据编辑及可视化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数据读写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一、矢量信息读写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查看信息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properties/open attribute table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1A6191-4613-890C-D272-626950D3E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63" y="2512391"/>
            <a:ext cx="3866964" cy="32067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F43AFE-15CB-67F2-2BFA-98CB2C3B6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716" y="3429000"/>
            <a:ext cx="3461929" cy="3206750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4D406B6-F44B-A1E4-B507-866002633742}"/>
              </a:ext>
            </a:extLst>
          </p:cNvPr>
          <p:cNvGrpSpPr/>
          <p:nvPr/>
        </p:nvGrpSpPr>
        <p:grpSpPr>
          <a:xfrm>
            <a:off x="328873" y="2646581"/>
            <a:ext cx="2822100" cy="3728194"/>
            <a:chOff x="328873" y="2646581"/>
            <a:chExt cx="2822100" cy="3728194"/>
          </a:xfrm>
        </p:grpSpPr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4E089A0-6D6F-AFD4-316B-7C94A3506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1645"/>
            <a:stretch/>
          </p:blipFill>
          <p:spPr>
            <a:xfrm>
              <a:off x="328873" y="2646581"/>
              <a:ext cx="2822100" cy="352184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215D2-51AA-F394-B2FF-B164EF96A1FA}"/>
                </a:ext>
              </a:extLst>
            </p:cNvPr>
            <p:cNvSpPr/>
            <p:nvPr/>
          </p:nvSpPr>
          <p:spPr>
            <a:xfrm>
              <a:off x="1634773" y="5962081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7B587-7A11-20A8-784E-DD1689C615FA}"/>
                </a:ext>
              </a:extLst>
            </p:cNvPr>
            <p:cNvSpPr/>
            <p:nvPr/>
          </p:nvSpPr>
          <p:spPr>
            <a:xfrm>
              <a:off x="1851909" y="4309957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46261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选择特征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open attribute table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F441D-46E8-C621-6725-F7375CACFB3B}"/>
              </a:ext>
            </a:extLst>
          </p:cNvPr>
          <p:cNvGrpSpPr/>
          <p:nvPr/>
        </p:nvGrpSpPr>
        <p:grpSpPr>
          <a:xfrm>
            <a:off x="130629" y="2381455"/>
            <a:ext cx="6328044" cy="3571530"/>
            <a:chOff x="0" y="2308410"/>
            <a:chExt cx="5858687" cy="3119870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E0AD0E5-5497-4C93-C572-17E199B6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08410"/>
              <a:ext cx="5858687" cy="311987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215D2-51AA-F394-B2FF-B164EF96A1FA}"/>
                </a:ext>
              </a:extLst>
            </p:cNvPr>
            <p:cNvSpPr/>
            <p:nvPr/>
          </p:nvSpPr>
          <p:spPr>
            <a:xfrm>
              <a:off x="2491300" y="2497601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5053A4-A43A-3D39-96E0-7DBD3CE80E86}"/>
              </a:ext>
            </a:extLst>
          </p:cNvPr>
          <p:cNvGrpSpPr/>
          <p:nvPr/>
        </p:nvGrpSpPr>
        <p:grpSpPr>
          <a:xfrm>
            <a:off x="3139364" y="3665891"/>
            <a:ext cx="5874007" cy="3152302"/>
            <a:chOff x="3139364" y="3313253"/>
            <a:chExt cx="5874007" cy="3152302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83CDA59-7660-D352-0DA9-355348DA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64" y="3313253"/>
              <a:ext cx="5874007" cy="3152302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7B587-7A11-20A8-784E-DD1689C615FA}"/>
                </a:ext>
              </a:extLst>
            </p:cNvPr>
            <p:cNvSpPr/>
            <p:nvPr/>
          </p:nvSpPr>
          <p:spPr>
            <a:xfrm>
              <a:off x="5648406" y="4683057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4823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46261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写出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export/save selected features as…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0D2BD3-8BEC-DD2B-C42C-E4832A1C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25" y="2215812"/>
            <a:ext cx="5631739" cy="44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1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90829"/>
            <a:ext cx="8094816" cy="2156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GeoPandas为在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开源库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Pandas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基础上进行功能扩展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，以实现对地理空间数据的处理。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包含两种数据结构：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geopandas.Series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和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geopandas.GeoDataFrame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. 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4" name="Picture 3" descr="A yellow squares with white text&#10;&#10;Description automatically generated">
            <a:extLst>
              <a:ext uri="{FF2B5EF4-FFF2-40B4-BE49-F238E27FC236}">
                <a16:creationId xmlns:a16="http://schemas.microsoft.com/office/drawing/2014/main" id="{AF67819C-8E49-92E5-601F-28B1434E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87" y="3248704"/>
            <a:ext cx="5953614" cy="3175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77FF3D-CD3C-12D5-BADF-53A626EE3427}"/>
              </a:ext>
            </a:extLst>
          </p:cNvPr>
          <p:cNvSpPr txBox="1"/>
          <p:nvPr/>
        </p:nvSpPr>
        <p:spPr>
          <a:xfrm>
            <a:off x="1974651" y="6355079"/>
            <a:ext cx="4624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geopandas.GeoDataFrame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3472398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E1A34-27B6-315B-F52D-07DC7D0FA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0C83FC-C249-5E20-4489-2EB2647C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11B13-7E46-D63B-AF06-1F510828EB9F}"/>
              </a:ext>
            </a:extLst>
          </p:cNvPr>
          <p:cNvSpPr txBox="1"/>
          <p:nvPr/>
        </p:nvSpPr>
        <p:spPr>
          <a:xfrm>
            <a:off x="239287" y="1090829"/>
            <a:ext cx="809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E69734-E271-E875-CDA0-D95C81E98559}"/>
              </a:ext>
            </a:extLst>
          </p:cNvPr>
          <p:cNvSpPr txBox="1"/>
          <p:nvPr/>
        </p:nvSpPr>
        <p:spPr>
          <a:xfrm>
            <a:off x="321904" y="1754901"/>
            <a:ext cx="8549951" cy="4729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结合了 pandas（数据分析）和 shapely（几何操作）的功能，支持对</a:t>
            </a:r>
            <a:r>
              <a:rPr lang="zh-CN" altLang="zh-CN" sz="2200" u="sng" dirty="0">
                <a:solidFill>
                  <a:schemeClr val="bg2"/>
                </a:solidFill>
                <a:latin typeface="+mn-ea"/>
                <a:ea typeface="+mn-ea"/>
              </a:rPr>
              <a:t>矢量地理数据（如点、线、面）进行高效操作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b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</a:b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核心特点：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提供 GeoDataFrame 和 GeoSeries 数据结构，</a:t>
            </a:r>
            <a:r>
              <a:rPr lang="zh-CN" altLang="zh-CN" sz="2200" b="1" dirty="0">
                <a:solidFill>
                  <a:schemeClr val="bg2"/>
                </a:solidFill>
                <a:latin typeface="+mn-ea"/>
                <a:ea typeface="+mn-ea"/>
              </a:rPr>
              <a:t>支持空间几何列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zh-CN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zh-CN" sz="2200" b="1" dirty="0">
                <a:solidFill>
                  <a:schemeClr val="bg2"/>
                </a:solidFill>
                <a:latin typeface="+mn-ea"/>
                <a:ea typeface="+mn-ea"/>
              </a:rPr>
              <a:t>集成空间关系计算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（相交、包含、距离等）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zh-CN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zh-CN" sz="2200" b="1" dirty="0">
                <a:solidFill>
                  <a:schemeClr val="bg2"/>
                </a:solidFill>
                <a:latin typeface="+mn-ea"/>
                <a:ea typeface="+mn-ea"/>
              </a:rPr>
              <a:t>支持读写多种地理数据格式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（如 Shapefile、GeoJSON）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zh-CN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与 </a:t>
            </a:r>
            <a:r>
              <a:rPr lang="zh-CN" altLang="zh-CN" sz="2200" b="1" dirty="0">
                <a:solidFill>
                  <a:schemeClr val="bg2"/>
                </a:solidFill>
                <a:latin typeface="+mn-ea"/>
                <a:ea typeface="+mn-ea"/>
              </a:rPr>
              <a:t>matplotlib、folium 等库无缝结合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，实现地图可视化。</a:t>
            </a:r>
          </a:p>
        </p:txBody>
      </p:sp>
    </p:spTree>
    <p:extLst>
      <p:ext uri="{BB962C8B-B14F-4D97-AF65-F5344CB8AC3E}">
        <p14:creationId xmlns:p14="http://schemas.microsoft.com/office/powerpoint/2010/main" val="30971957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6" y="1138859"/>
            <a:ext cx="8904713" cy="482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数据读入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CN" dirty="0">
                <a:solidFill>
                  <a:srgbClr val="333333"/>
                </a:solidFill>
                <a:latin typeface="+mn-ea"/>
                <a:ea typeface="+mn-ea"/>
              </a:rPr>
              <a:t>.read_file()</a:t>
            </a:r>
          </a:p>
          <a:p>
            <a:pPr algn="just">
              <a:lnSpc>
                <a:spcPct val="150000"/>
              </a:lnSpc>
            </a:pPr>
            <a:r>
              <a:rPr lang="en-CN" b="1" dirty="0">
                <a:solidFill>
                  <a:srgbClr val="333333"/>
                </a:solidFill>
                <a:latin typeface="+mn-ea"/>
                <a:ea typeface="+mn-ea"/>
              </a:rPr>
              <a:t>数据查看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.head()</a:t>
            </a:r>
            <a:endParaRPr lang="en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坐标系统查看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crs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矢量范围查看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.bounds,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total_bounds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矢量数据写出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to_file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43200811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2220</TotalTime>
  <Words>429</Words>
  <Application>Microsoft Office PowerPoint</Application>
  <PresentationFormat>全屏显示(4:3)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一、矢量数据读写</vt:lpstr>
      <vt:lpstr>一、矢量数据读写</vt:lpstr>
      <vt:lpstr>一、矢量数据读写</vt:lpstr>
      <vt:lpstr>一、矢量数据读写</vt:lpstr>
      <vt:lpstr>一、矢量数据读写</vt:lpstr>
      <vt:lpstr>一、python内置函数</vt:lpstr>
      <vt:lpstr>PowerPoint 演示文稿</vt:lpstr>
      <vt:lpstr>二、矢量数据编辑</vt:lpstr>
      <vt:lpstr>二、矢量数据编辑</vt:lpstr>
      <vt:lpstr>二、矢量数据编辑</vt:lpstr>
      <vt:lpstr>二、矢量数据编辑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9</cp:revision>
  <dcterms:created xsi:type="dcterms:W3CDTF">2004-07-09T11:40:27Z</dcterms:created>
  <dcterms:modified xsi:type="dcterms:W3CDTF">2025-04-09T07:30:26Z</dcterms:modified>
</cp:coreProperties>
</file>