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3"/>
  </p:notesMasterIdLst>
  <p:handoutMasterIdLst>
    <p:handoutMasterId r:id="rId24"/>
  </p:handoutMasterIdLst>
  <p:sldIdLst>
    <p:sldId id="2708" r:id="rId3"/>
    <p:sldId id="2772" r:id="rId4"/>
    <p:sldId id="2387" r:id="rId5"/>
    <p:sldId id="2709" r:id="rId6"/>
    <p:sldId id="2723" r:id="rId7"/>
    <p:sldId id="2726" r:id="rId8"/>
    <p:sldId id="2764" r:id="rId9"/>
    <p:sldId id="2720" r:id="rId10"/>
    <p:sldId id="2727" r:id="rId11"/>
    <p:sldId id="2728" r:id="rId12"/>
    <p:sldId id="2732" r:id="rId13"/>
    <p:sldId id="2447" r:id="rId14"/>
    <p:sldId id="2729" r:id="rId15"/>
    <p:sldId id="2765" r:id="rId16"/>
    <p:sldId id="2766" r:id="rId17"/>
    <p:sldId id="2771" r:id="rId18"/>
    <p:sldId id="2767" r:id="rId19"/>
    <p:sldId id="2730" r:id="rId20"/>
    <p:sldId id="2768" r:id="rId21"/>
    <p:sldId id="2760" r:id="rId22"/>
  </p:sldIdLst>
  <p:sldSz cx="9144000" cy="6858000" type="screen4x3"/>
  <p:notesSz cx="7099300" cy="10234613"/>
  <p:custDataLst>
    <p:tags r:id="rId25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5968" autoAdjust="0"/>
  </p:normalViewPr>
  <p:slideViewPr>
    <p:cSldViewPr snapToGrid="0">
      <p:cViewPr varScale="1">
        <p:scale>
          <a:sx n="76" d="100"/>
          <a:sy n="76" d="100"/>
        </p:scale>
        <p:origin x="1053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9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9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7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99ACC-BEC6-C245-EF51-377FBC87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B6CA6E-EE6D-F610-B48B-1B6374B2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39F2FA-92E2-0037-C281-2EFF7039B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79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6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节：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设计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53593" y="26108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06163" y="846748"/>
            <a:ext cx="4932741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三、函数、类与模块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38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用来描述具有相同属性和方法的对象的集合。其定义了该集合中每个对象所共有的属性和方法，对象是类的实例。如定义一个学生类，张三同学即为学生类的实例。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类属性分为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两种，类属性为每个实例的共有属性，实例属性为不同实例的特有属性。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30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</a:t>
            </a:r>
            <a:r>
              <a:rPr lang="zh-CN" altLang="en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首字母通常用大写英文字母。实例属性通过一个特殊的方法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__inti__()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定义。类方法使用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关键字定义，与一般函数不同的是类方法第一个参数为</a:t>
            </a:r>
            <a:r>
              <a:rPr lang="en-US" altLang="zh-CN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6E414-4136-C358-4A54-63632816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0" y="3361576"/>
            <a:ext cx="7632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38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65832"/>
            <a:ext cx="860204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面向对象的编程带来的最大好处之一就是代码的重用，实现这种重用的方法之一是通过继承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Inheritance)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：先定义一个基类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 class)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或父类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 class)，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再按通过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子类名（父类名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来创建子类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Child class)。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这样子类就可以从父类那里获得其已有的属性与方法，这种现象叫做类的继承。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B9778-0AEA-1522-9B9A-3B7F59C6CB9C}"/>
              </a:ext>
            </a:extLst>
          </p:cNvPr>
          <p:cNvGrpSpPr/>
          <p:nvPr/>
        </p:nvGrpSpPr>
        <p:grpSpPr>
          <a:xfrm>
            <a:off x="381885" y="4420111"/>
            <a:ext cx="3776050" cy="2202019"/>
            <a:chOff x="511279" y="4349771"/>
            <a:chExt cx="3776050" cy="2202019"/>
          </a:xfrm>
        </p:grpSpPr>
        <p:pic>
          <p:nvPicPr>
            <p:cNvPr id="7" name="Picture 6" descr="A computer screen with text and symbols&#10;&#10;Description automatically generated">
              <a:extLst>
                <a:ext uri="{FF2B5EF4-FFF2-40B4-BE49-F238E27FC236}">
                  <a16:creationId xmlns:a16="http://schemas.microsoft.com/office/drawing/2014/main" id="{56AFD206-FD28-770C-EF35-F12463F18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201"/>
            <a:stretch/>
          </p:blipFill>
          <p:spPr>
            <a:xfrm>
              <a:off x="511279" y="4827849"/>
              <a:ext cx="3776049" cy="172394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D4DE4-33B9-BC49-5EB6-D2640FDCABEF}"/>
                </a:ext>
              </a:extLst>
            </p:cNvPr>
            <p:cNvSpPr txBox="1"/>
            <p:nvPr/>
          </p:nvSpPr>
          <p:spPr>
            <a:xfrm>
              <a:off x="511279" y="4349771"/>
              <a:ext cx="377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父类</a:t>
              </a:r>
              <a:r>
                <a:rPr lang="en-US" altLang="zh-CN">
                  <a:solidFill>
                    <a:schemeClr val="bg2"/>
                  </a:solidFill>
                  <a:latin typeface="+mn-ea"/>
                  <a:ea typeface="+mn-ea"/>
                </a:rPr>
                <a:t>/</a:t>
              </a:r>
              <a:r>
                <a:rPr lang="zh-CN" altLang="en-US">
                  <a:solidFill>
                    <a:schemeClr val="bg2"/>
                  </a:solidFill>
                  <a:latin typeface="+mn-ea"/>
                  <a:ea typeface="+mn-ea"/>
                </a:rPr>
                <a:t>基类</a:t>
              </a:r>
              <a:endParaRPr lang="en-CN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439216-C01D-A81E-7222-2768161AD0E8}"/>
              </a:ext>
            </a:extLst>
          </p:cNvPr>
          <p:cNvGrpSpPr/>
          <p:nvPr/>
        </p:nvGrpSpPr>
        <p:grpSpPr>
          <a:xfrm>
            <a:off x="4304584" y="4650943"/>
            <a:ext cx="4753155" cy="1569815"/>
            <a:chOff x="4330462" y="4580603"/>
            <a:chExt cx="4753155" cy="1569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3320C8-F7E3-9F13-0E5C-80D888365E81}"/>
                </a:ext>
              </a:extLst>
            </p:cNvPr>
            <p:cNvSpPr txBox="1"/>
            <p:nvPr/>
          </p:nvSpPr>
          <p:spPr>
            <a:xfrm>
              <a:off x="4330462" y="4580603"/>
              <a:ext cx="4753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子类</a:t>
              </a:r>
            </a:p>
          </p:txBody>
        </p:sp>
        <p:pic>
          <p:nvPicPr>
            <p:cNvPr id="11" name="Picture 10" descr="A black background with text&#10;&#10;Description automatically generated">
              <a:extLst>
                <a:ext uri="{FF2B5EF4-FFF2-40B4-BE49-F238E27FC236}">
                  <a16:creationId xmlns:a16="http://schemas.microsoft.com/office/drawing/2014/main" id="{6232C9BA-019D-10F1-1E23-5AAC912CF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0462" y="5080958"/>
              <a:ext cx="4753155" cy="106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39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683151"/>
            <a:ext cx="8602048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模块概念：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为了编写可维护可重用的代码，通常把代码按功能分类， 分别放在不同的文件里，这样每个文件中的代码就相对较少，且功能统一。 在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中，一个 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脚本源码文件就称之为一个模块 （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module）。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模块导入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语句导入。一条 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语句可以同时导入多个模块，以逗号分隔；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导入的模块，对其中的变量和函数访问时要加上模块名；导入的模块中相同函数名和变量名不会冲突。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0AFF-6FF7-D25D-39CD-DDB42559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2" y="5695619"/>
            <a:ext cx="6596215" cy="5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14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1856293" y="1666137"/>
            <a:ext cx="5079720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D25C00C3-E594-B84E-16EF-38A19C4E6F7C}"/>
              </a:ext>
            </a:extLst>
          </p:cNvPr>
          <p:cNvSpPr txBox="1"/>
          <p:nvPr/>
        </p:nvSpPr>
        <p:spPr>
          <a:xfrm>
            <a:off x="317665" y="902168"/>
            <a:ext cx="360447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BA0B2-BC8C-2E95-FDF1-7818C2133150}"/>
              </a:ext>
            </a:extLst>
          </p:cNvPr>
          <p:cNvSpPr txBox="1"/>
          <p:nvPr/>
        </p:nvSpPr>
        <p:spPr>
          <a:xfrm>
            <a:off x="1772553" y="6147094"/>
            <a:ext cx="52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函数、类与模块之间关系</a:t>
            </a:r>
          </a:p>
        </p:txBody>
      </p: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在实际的编码环境中，已经存在成千上万的模块，并且新模块还在不停被创建，此外多人协同编码时，不同的人编写的模块名也可能相同。基于这样的事实，为了避免模块名冲突，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又引入了按目录来组织模块的方法，称为包（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CF1F0B0-16D2-2BC1-5DE7-519643BE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816090"/>
            <a:ext cx="3470365" cy="2477163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5CAAA2-61AF-5EEF-FC1A-C471C43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59" y="4208100"/>
            <a:ext cx="4447176" cy="169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ED4A9-13D1-D01E-580E-7AEEB4ACE2AD}"/>
              </a:ext>
            </a:extLst>
          </p:cNvPr>
          <p:cNvSpPr txBox="1"/>
          <p:nvPr/>
        </p:nvSpPr>
        <p:spPr>
          <a:xfrm>
            <a:off x="4379157" y="3765480"/>
            <a:ext cx="4447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包的导入</a:t>
            </a:r>
            <a:endParaRPr lang="en-CN" sz="2000" b="1"/>
          </a:p>
        </p:txBody>
      </p:sp>
    </p:spTree>
    <p:extLst>
      <p:ext uri="{BB962C8B-B14F-4D97-AF65-F5344CB8AC3E}">
        <p14:creationId xmlns:p14="http://schemas.microsoft.com/office/powerpoint/2010/main" val="4149704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6099-4967-7521-990F-89C0A34DE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B627F-D553-FEF3-1DEC-4ABC177D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学习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热身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7A638-881F-E619-3936-7DD1C47F878E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环境配置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5B489-94DE-93EC-80CD-D4BE3F4A5AB5}"/>
              </a:ext>
            </a:extLst>
          </p:cNvPr>
          <p:cNvSpPr txBox="1"/>
          <p:nvPr/>
        </p:nvSpPr>
        <p:spPr>
          <a:xfrm>
            <a:off x="460075" y="1792228"/>
            <a:ext cx="7832786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环境</a:t>
            </a:r>
            <a:r>
              <a:rPr lang="zh-CN" altLang="en-US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配置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 err="1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myenv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，并安装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pandas, </a:t>
            </a:r>
            <a:r>
              <a:rPr lang="en-US" altLang="zh-CN" sz="2400" kern="100" dirty="0" err="1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geopandas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以及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开源库。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877BCE-5A8C-9C8D-482E-3D94E02587F0}"/>
              </a:ext>
            </a:extLst>
          </p:cNvPr>
          <p:cNvSpPr txBox="1"/>
          <p:nvPr/>
        </p:nvSpPr>
        <p:spPr>
          <a:xfrm>
            <a:off x="511834" y="3112720"/>
            <a:ext cx="8085826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一个简单的实验</a:t>
            </a:r>
            <a:r>
              <a:rPr lang="zh-CN" altLang="en-US" b="1" kern="100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展示选课同学地理信息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显示全国矢量地图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显示同学家乡</a:t>
            </a:r>
            <a:r>
              <a:rPr lang="zh-CN" altLang="en-US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在全国地图上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地理位置；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在同学家乡位置上显示同学名字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961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</a:t>
            </a:r>
            <a:r>
              <a:rPr lang="en-CN" altLang="zh-CN" dirty="0">
                <a:latin typeface="+mn-ea"/>
              </a:rPr>
              <a:t>ython</a:t>
            </a:r>
            <a:r>
              <a:rPr lang="zh-CN" altLang="en-CN" dirty="0">
                <a:latin typeface="+mn-ea"/>
              </a:rPr>
              <a:t>程序</a:t>
            </a:r>
            <a:r>
              <a:rPr lang="zh-CN" altLang="en-US" dirty="0">
                <a:latin typeface="+mn-ea"/>
              </a:rPr>
              <a:t>设计基础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872464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理解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不同数据类型特点。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判断和循环语句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70937" y="3306455"/>
            <a:ext cx="3505243" cy="772176"/>
            <a:chOff x="2121802" y="2115450"/>
            <a:chExt cx="2752364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217636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循环与判断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70937" y="2050328"/>
            <a:ext cx="5161516" cy="717997"/>
            <a:chOff x="2121801" y="3511390"/>
            <a:chExt cx="4609539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80850"/>
              <a:ext cx="395344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数据类型、变量与运算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AB77C7-AD64-8A0A-66A5-CD95CD99830A}"/>
              </a:ext>
            </a:extLst>
          </p:cNvPr>
          <p:cNvGrpSpPr/>
          <p:nvPr/>
        </p:nvGrpSpPr>
        <p:grpSpPr>
          <a:xfrm>
            <a:off x="2199692" y="4585048"/>
            <a:ext cx="4747448" cy="772176"/>
            <a:chOff x="2121802" y="2115450"/>
            <a:chExt cx="3727759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9782ADAA-4B0D-90F6-547A-0006C2DA4018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3B5D1882-2FFD-4F87-A654-72E165472B24}"/>
                </a:ext>
              </a:extLst>
            </p:cNvPr>
            <p:cNvSpPr/>
            <p:nvPr/>
          </p:nvSpPr>
          <p:spPr>
            <a:xfrm>
              <a:off x="2697802" y="2173516"/>
              <a:ext cx="315175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函数、类与模块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一、数据类型、变量与运算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05273" y="980097"/>
            <a:ext cx="8402823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运算是编程语言的基本功能，通过运算程序可以执行各种操作，如算术运算、比较、以及逻辑判断等。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BFBCA-9573-0586-F7F4-02CC91863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1305"/>
              </p:ext>
            </p:extLst>
          </p:nvPr>
        </p:nvGraphicFramePr>
        <p:xfrm>
          <a:off x="323316" y="3227807"/>
          <a:ext cx="8497367" cy="2980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1043003000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1098686767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2521600211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3117822586"/>
                    </a:ext>
                  </a:extLst>
                </a:gridCol>
                <a:gridCol w="937404">
                  <a:extLst>
                    <a:ext uri="{9D8B030D-6E8A-4147-A177-3AD203B41FA5}">
                      <a16:colId xmlns:a16="http://schemas.microsoft.com/office/drawing/2014/main" val="1742883527"/>
                    </a:ext>
                  </a:extLst>
                </a:gridCol>
                <a:gridCol w="1163302">
                  <a:extLst>
                    <a:ext uri="{9D8B030D-6E8A-4147-A177-3AD203B41FA5}">
                      <a16:colId xmlns:a16="http://schemas.microsoft.com/office/drawing/2014/main" val="2368683226"/>
                    </a:ext>
                  </a:extLst>
                </a:gridCol>
                <a:gridCol w="1108320">
                  <a:extLst>
                    <a:ext uri="{9D8B030D-6E8A-4147-A177-3AD203B41FA5}">
                      <a16:colId xmlns:a16="http://schemas.microsoft.com/office/drawing/2014/main" val="23541908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val="460495524"/>
                    </a:ext>
                  </a:extLst>
                </a:gridCol>
              </a:tblGrid>
              <a:tr h="5268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算术运算符</a:t>
                      </a:r>
                    </a:p>
                    <a:p>
                      <a:pPr algn="ctr"/>
                      <a:endParaRPr lang="en-CN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减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取模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幂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取整除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90707"/>
                  </a:ext>
                </a:extLst>
              </a:tr>
              <a:tr h="443577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3213"/>
                  </a:ext>
                </a:extLst>
              </a:tr>
              <a:tr h="507672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</a:rPr>
                        <a:t>比较运算符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111669"/>
                  </a:ext>
                </a:extLst>
              </a:tr>
              <a:tr h="487241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r>
                        <a:rPr lang="en-US" altLang="zh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6082"/>
                  </a:ext>
                </a:extLst>
              </a:tr>
              <a:tr h="507672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</a:rPr>
                        <a:t>逻辑运算符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35319"/>
                  </a:ext>
                </a:extLst>
              </a:tr>
              <a:tr h="507672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4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808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二、循环与判断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1334</Words>
  <Application>Microsoft Office PowerPoint</Application>
  <PresentationFormat>全屏显示(4:3)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ui-sans-serif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Python学习-热身</vt:lpstr>
      <vt:lpstr>PowerPoint 演示文稿</vt:lpstr>
      <vt:lpstr>PowerPoint 演示文稿</vt:lpstr>
      <vt:lpstr>一、数据类型、变量与运算</vt:lpstr>
      <vt:lpstr>一、数据类型、变量与运算</vt:lpstr>
      <vt:lpstr>一、数据类型、变量与运算</vt:lpstr>
      <vt:lpstr>PowerPoint 演示文稿</vt:lpstr>
      <vt:lpstr>二、循环与判断</vt:lpstr>
      <vt:lpstr>二、循环与判断</vt:lpstr>
      <vt:lpstr>二、循环与判断</vt:lpstr>
      <vt:lpstr>PowerPoint 演示文稿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Python程序设计基础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</cp:revision>
  <dcterms:created xsi:type="dcterms:W3CDTF">2004-07-09T11:40:27Z</dcterms:created>
  <dcterms:modified xsi:type="dcterms:W3CDTF">2025-03-24T11:39:13Z</dcterms:modified>
</cp:coreProperties>
</file>