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73" r:id="rId3"/>
    <p:sldId id="259" r:id="rId4"/>
    <p:sldId id="317" r:id="rId5"/>
    <p:sldId id="267" r:id="rId6"/>
    <p:sldId id="318" r:id="rId7"/>
    <p:sldId id="319" r:id="rId8"/>
    <p:sldId id="334" r:id="rId9"/>
    <p:sldId id="285" r:id="rId10"/>
    <p:sldId id="263" r:id="rId11"/>
    <p:sldId id="300" r:id="rId12"/>
    <p:sldId id="301" r:id="rId13"/>
    <p:sldId id="332" r:id="rId14"/>
    <p:sldId id="290" r:id="rId15"/>
    <p:sldId id="295" r:id="rId16"/>
    <p:sldId id="296" r:id="rId17"/>
    <p:sldId id="293" r:id="rId18"/>
    <p:sldId id="297" r:id="rId19"/>
    <p:sldId id="299" r:id="rId20"/>
    <p:sldId id="312" r:id="rId21"/>
    <p:sldId id="321" r:id="rId22"/>
    <p:sldId id="286" r:id="rId23"/>
    <p:sldId id="302" r:id="rId24"/>
    <p:sldId id="303" r:id="rId25"/>
    <p:sldId id="333" r:id="rId26"/>
    <p:sldId id="304" r:id="rId27"/>
    <p:sldId id="305" r:id="rId28"/>
    <p:sldId id="306" r:id="rId29"/>
    <p:sldId id="308" r:id="rId30"/>
    <p:sldId id="309" r:id="rId31"/>
    <p:sldId id="322" r:id="rId32"/>
    <p:sldId id="287" r:id="rId33"/>
    <p:sldId id="289" r:id="rId34"/>
    <p:sldId id="324" r:id="rId35"/>
    <p:sldId id="323" r:id="rId36"/>
    <p:sldId id="310" r:id="rId37"/>
    <p:sldId id="327" r:id="rId38"/>
    <p:sldId id="329" r:id="rId39"/>
    <p:sldId id="331" r:id="rId40"/>
    <p:sldId id="330" r:id="rId41"/>
    <p:sldId id="311" r:id="rId42"/>
    <p:sldId id="315" r:id="rId43"/>
    <p:sldId id="316" r:id="rId44"/>
    <p:sldId id="288" r:id="rId45"/>
    <p:sldId id="314" r:id="rId46"/>
    <p:sldId id="320" r:id="rId47"/>
    <p:sldId id="313" r:id="rId48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A4EB95A-7A5E-4E8D-98EE-5BEE4ED1680B}">
  <a:tblStyle styleId="{8A4EB95A-7A5E-4E8D-98EE-5BEE4ED1680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 snapToGrid="0">
      <p:cViewPr varScale="1">
        <p:scale>
          <a:sx n="116" d="100"/>
          <a:sy n="116" d="100"/>
        </p:scale>
        <p:origin x="-143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idneymzhu:Desktop:SidneyZhu:Axis%20Challenge-selected:AxisStudentChallengeData_StudentVers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0"/>
    </mc:Choice>
    <mc:Fallback>
      <c:style val="30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1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Sheet1!$A$1:$A$4</c:f>
              <c:strCache>
                <c:ptCount val="4"/>
                <c:pt idx="0">
                  <c:v>Overall</c:v>
                </c:pt>
                <c:pt idx="1">
                  <c:v>RF</c:v>
                </c:pt>
                <c:pt idx="2">
                  <c:v>LDA</c:v>
                </c:pt>
                <c:pt idx="3">
                  <c:v>LR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10.0</c:v>
                </c:pt>
                <c:pt idx="1">
                  <c:v>22.0</c:v>
                </c:pt>
                <c:pt idx="2">
                  <c:v>26.0</c:v>
                </c:pt>
                <c:pt idx="3">
                  <c:v>6.0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4279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0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7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27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76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76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1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1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819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21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218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72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05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852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761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1358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49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547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89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46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5939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90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819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651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651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651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92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582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651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689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067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46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531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896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01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94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3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42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85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03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0" y="500625"/>
            <a:ext cx="45720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66" name="Shape 6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rgbClr val="18637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tyle B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4294550"/>
            <a:ext cx="9144000" cy="241199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0" name="Shape 9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8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631409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400" dirty="0" smtClean="0"/>
              <a:t>Class Action Lawsuits Prediction Models</a:t>
            </a:r>
            <a:endParaRPr lang="en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160986" y="3761224"/>
            <a:ext cx="547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Team 8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Xiongfei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(Jimmy)</a:t>
            </a:r>
            <a:r>
              <a:rPr lang="en-US" dirty="0" smtClean="0">
                <a:solidFill>
                  <a:schemeClr val="bg1"/>
                </a:solidFill>
              </a:rPr>
              <a:t> Ding, </a:t>
            </a:r>
            <a:r>
              <a:rPr lang="en-US" dirty="0" err="1" smtClean="0">
                <a:solidFill>
                  <a:schemeClr val="bg1"/>
                </a:solidFill>
              </a:rPr>
              <a:t>Xinlu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Tu</a:t>
            </a:r>
            <a:r>
              <a:rPr lang="en-US" dirty="0" smtClean="0">
                <a:solidFill>
                  <a:schemeClr val="bg1"/>
                </a:solidFill>
              </a:rPr>
              <a:t>, Man (Sidney) Zhu, </a:t>
            </a:r>
            <a:r>
              <a:rPr lang="en-US" dirty="0" err="1" smtClean="0">
                <a:solidFill>
                  <a:schemeClr val="bg1"/>
                </a:solidFill>
              </a:rPr>
              <a:t>Yuhe</a:t>
            </a:r>
            <a:r>
              <a:rPr lang="en-US" dirty="0" smtClean="0">
                <a:solidFill>
                  <a:schemeClr val="bg1"/>
                </a:solidFill>
              </a:rPr>
              <a:t> Zhu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46024" y="1767275"/>
            <a:ext cx="6705204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" b="1" dirty="0" smtClean="0"/>
              <a:t>Logistic Regression</a:t>
            </a:r>
            <a:endParaRPr lang="en" b="1" dirty="0"/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Random Forest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Linear Discriminant Analysis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Model seleciton criterion: Receiver Operating Characteristic (ROC) curve</a:t>
            </a:r>
            <a:endParaRPr lang="en" b="1" dirty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Methods for Frequency Models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73647" y="1725712"/>
            <a:ext cx="4455553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" b="1" dirty="0"/>
              <a:t>Cook’s distance:</a:t>
            </a:r>
          </a:p>
          <a:p>
            <a:pPr marL="342900" lvl="3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dirty="0"/>
              <a:t>568 influential points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24057"/>
                </a:solidFill>
              </a:rPr>
              <a:t>511 points have FILED=1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Stepwise selection: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" dirty="0" smtClean="0"/>
              <a:t>Only one variable is removed: prior year’s margin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" b="1" dirty="0" smtClean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Logistic Regression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 descr="https://lh6.googleusercontent.com/4cfE4si-7XXAtz8GdYV8NvE1AV1zMuoEHSB6pjcztuIvi-dT26OrLfYa6-YPh63Uwt35EuWDBc3dVi5zu4gww8qg1KN7mu0gy2w6cpL1m99tH2n83XC8Dh7Cz5O1xABHvTBv8nLl0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03" y="1634257"/>
            <a:ext cx="4221677" cy="273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59027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264921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Logistic Regression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1028" name="Picture 4" descr="https://lh5.googleusercontent.com/J0XRiPxHjBkZdjHZ9ZHbzskmib81sdVGMD0ZIgebaxawAD0aEhxGhAGPsDw8QXnToqFZAUKahMUqu2slg5UWEQHAG2YKeBB6t0BsOs5aZPvvxlsYDwyqdfGjxESYOYzdqZusDLWTJ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53" y="835421"/>
            <a:ext cx="3118461" cy="202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nCE2qgHpOUEMctHrfW3TgNwRKKMtEqRqhbDMToddvP4UWhtXSMNZ1-zXIurq3Fi3paib4cFDOFi9MwBKtj6QsXEA1IuUftH7XIHc9mC8AJoULiwwsmyevII-_LTFKbOcq3ttSegEs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32" y="835421"/>
            <a:ext cx="3160663" cy="20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Shape 295"/>
          <p:cNvGraphicFramePr/>
          <p:nvPr>
            <p:extLst>
              <p:ext uri="{D42A27DB-BD31-4B8C-83A1-F6EECF244321}">
                <p14:modId xmlns:p14="http://schemas.microsoft.com/office/powerpoint/2010/main" val="2322801984"/>
              </p:ext>
            </p:extLst>
          </p:nvPr>
        </p:nvGraphicFramePr>
        <p:xfrm>
          <a:off x="1000195" y="3096748"/>
          <a:ext cx="3667458" cy="1599942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647286"/>
                <a:gridCol w="819825"/>
                <a:gridCol w="819825"/>
                <a:gridCol w="1380522"/>
              </a:tblGrid>
              <a:tr h="5333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53331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29715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27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9.0781-04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53331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538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0.9835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67653" y="3305274"/>
            <a:ext cx="357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24057"/>
                </a:solidFill>
              </a:rPr>
              <a:t>Goodness of Fit (GOF) test:</a:t>
            </a:r>
          </a:p>
          <a:p>
            <a:r>
              <a:rPr lang="en-US" sz="1600" b="1" dirty="0">
                <a:solidFill>
                  <a:srgbClr val="124057"/>
                </a:solidFill>
              </a:rPr>
              <a:t>	P-value&lt; 2.2e-16</a:t>
            </a:r>
          </a:p>
        </p:txBody>
      </p:sp>
    </p:spTree>
    <p:extLst>
      <p:ext uri="{BB962C8B-B14F-4D97-AF65-F5344CB8AC3E}">
        <p14:creationId xmlns:p14="http://schemas.microsoft.com/office/powerpoint/2010/main" val="332002926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264921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Logistic Regression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4" name="Picture 3" descr="https://lh6.googleusercontent.com/ElNRGRt24BaStQvRh7NNruUx5xRtTEwL9U5CKwm23IA1taqI--sc5TK1pFOXEEhiRpEv97fIjxOq3LXZQDp5mpHHQ2ALTFyMqJTqhmq5j8zSwIhQedJSx1c6d0ZcubTTghyvQ-NZg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509183"/>
            <a:ext cx="7334250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70162" y="869496"/>
            <a:ext cx="46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124057"/>
                </a:solidFill>
              </a:rPr>
              <a:t>Coefficients– 50 variables</a:t>
            </a:r>
            <a:endParaRPr lang="en-US" sz="1600" b="1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50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2171573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Random Forest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2" name="Picture 1" descr="filedIm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4"/>
          <a:stretch/>
        </p:blipFill>
        <p:spPr>
          <a:xfrm>
            <a:off x="2476904" y="650520"/>
            <a:ext cx="4607061" cy="44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71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Random Forest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" name="Picture 14" descr="filed1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7"/>
          <a:stretch/>
        </p:blipFill>
        <p:spPr>
          <a:xfrm>
            <a:off x="460372" y="1693333"/>
            <a:ext cx="4175667" cy="3243871"/>
          </a:xfrm>
          <a:prstGeom prst="rect">
            <a:avLst/>
          </a:prstGeom>
        </p:spPr>
      </p:pic>
      <p:graphicFrame>
        <p:nvGraphicFramePr>
          <p:cNvPr id="17" name="Shape 295"/>
          <p:cNvGraphicFramePr/>
          <p:nvPr>
            <p:extLst>
              <p:ext uri="{D42A27DB-BD31-4B8C-83A1-F6EECF244321}">
                <p14:modId xmlns:p14="http://schemas.microsoft.com/office/powerpoint/2010/main" val="3277711660"/>
              </p:ext>
            </p:extLst>
          </p:nvPr>
        </p:nvGraphicFramePr>
        <p:xfrm>
          <a:off x="4636039" y="2158395"/>
          <a:ext cx="4325767" cy="1887132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763474"/>
                <a:gridCol w="966983"/>
                <a:gridCol w="966983"/>
                <a:gridCol w="1628327"/>
              </a:tblGrid>
              <a:tr h="62904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62904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29738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4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1.3449e-04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62904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545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9.9634-01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8618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Discriminant Analysis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83" y="1661577"/>
            <a:ext cx="75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Prior probabilities of groups:</a:t>
            </a:r>
            <a:endParaRPr lang="en-US" sz="2000" dirty="0">
              <a:solidFill>
                <a:srgbClr val="124057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80058"/>
              </p:ext>
            </p:extLst>
          </p:nvPr>
        </p:nvGraphicFramePr>
        <p:xfrm>
          <a:off x="3315758" y="2211381"/>
          <a:ext cx="2033904" cy="1323100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1016952"/>
                <a:gridCol w="1016952"/>
              </a:tblGrid>
              <a:tr h="6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0.9819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0.0181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9737" y="3782477"/>
            <a:ext cx="7588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Two methods for variable selection:</a:t>
            </a:r>
          </a:p>
          <a:p>
            <a:pPr lvl="8"/>
            <a:r>
              <a:rPr lang="en-US" sz="2000" dirty="0">
                <a:solidFill>
                  <a:srgbClr val="124057"/>
                </a:solidFill>
              </a:rPr>
              <a:t>	</a:t>
            </a:r>
            <a:r>
              <a:rPr lang="en-US" sz="2000" dirty="0" smtClean="0">
                <a:solidFill>
                  <a:srgbClr val="124057"/>
                </a:solidFill>
              </a:rPr>
              <a:t>1. Stepwise selection result from logistic regression</a:t>
            </a:r>
          </a:p>
          <a:p>
            <a:pPr lvl="8"/>
            <a:r>
              <a:rPr lang="en-US" sz="2000" dirty="0">
                <a:solidFill>
                  <a:srgbClr val="124057"/>
                </a:solidFill>
              </a:rPr>
              <a:t>	</a:t>
            </a:r>
            <a:r>
              <a:rPr lang="en-US" sz="2000" dirty="0" smtClean="0">
                <a:solidFill>
                  <a:srgbClr val="124057"/>
                </a:solidFill>
              </a:rPr>
              <a:t>2. Important variables selected by Random Forest</a:t>
            </a:r>
            <a:endParaRPr lang="en-US" sz="2000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52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dirty="0" smtClean="0">
                <a:solidFill>
                  <a:srgbClr val="124057"/>
                </a:solidFill>
              </a:rPr>
              <a:t>Linear Discriminant Analysis</a:t>
            </a:r>
            <a:endParaRPr lang="en" sz="1800" dirty="0">
              <a:solidFill>
                <a:srgbClr val="124057"/>
              </a:solidFill>
            </a:endParaRPr>
          </a:p>
        </p:txBody>
      </p:sp>
      <p:pic>
        <p:nvPicPr>
          <p:cNvPr id="2" name="Picture 1" descr="filedImp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4"/>
          <a:stretch/>
        </p:blipFill>
        <p:spPr>
          <a:xfrm>
            <a:off x="2476904" y="650520"/>
            <a:ext cx="4607061" cy="44000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2603" y="818866"/>
            <a:ext cx="941696" cy="1815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009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Discriminant Analysis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83" y="1661577"/>
            <a:ext cx="75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Predicted results</a:t>
            </a:r>
            <a:endParaRPr lang="en-US" sz="2000" dirty="0">
              <a:solidFill>
                <a:srgbClr val="124057"/>
              </a:solidFill>
            </a:endParaRPr>
          </a:p>
        </p:txBody>
      </p:sp>
      <p:pic>
        <p:nvPicPr>
          <p:cNvPr id="15" name="Picture 14" descr="Screen Shot 2015-12-08 at 1.49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38" y="836075"/>
            <a:ext cx="3416300" cy="3746500"/>
          </a:xfrm>
          <a:prstGeom prst="rect">
            <a:avLst/>
          </a:prstGeom>
        </p:spPr>
      </p:pic>
      <p:graphicFrame>
        <p:nvGraphicFramePr>
          <p:cNvPr id="16" name="Shape 295"/>
          <p:cNvGraphicFramePr/>
          <p:nvPr>
            <p:extLst>
              <p:ext uri="{D42A27DB-BD31-4B8C-83A1-F6EECF244321}">
                <p14:modId xmlns:p14="http://schemas.microsoft.com/office/powerpoint/2010/main" val="3238653498"/>
              </p:ext>
            </p:extLst>
          </p:nvPr>
        </p:nvGraphicFramePr>
        <p:xfrm>
          <a:off x="652338" y="2285203"/>
          <a:ext cx="4549302" cy="1984650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802927"/>
                <a:gridCol w="1016952"/>
                <a:gridCol w="1016952"/>
                <a:gridCol w="1712471"/>
              </a:tblGrid>
              <a:tr h="66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29648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94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0.00316051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535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0.97806216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195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Model Selection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4" name="Picture 3" descr="newFi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93" y="715106"/>
            <a:ext cx="6374288" cy="4186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4644" y="1197702"/>
            <a:ext cx="19478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4057"/>
                </a:solidFill>
              </a:rPr>
              <a:t>AUC Score:</a:t>
            </a:r>
          </a:p>
          <a:p>
            <a:pPr algn="ctr"/>
            <a:endParaRPr lang="en-US" dirty="0" smtClean="0">
              <a:solidFill>
                <a:srgbClr val="124057"/>
              </a:solidFill>
            </a:endParaRPr>
          </a:p>
          <a:p>
            <a:pPr algn="ctr"/>
            <a:r>
              <a:rPr lang="en-US" dirty="0" smtClean="0">
                <a:solidFill>
                  <a:srgbClr val="124057"/>
                </a:solidFill>
              </a:rPr>
              <a:t>LG</a:t>
            </a:r>
            <a:r>
              <a:rPr lang="en-US" dirty="0">
                <a:solidFill>
                  <a:srgbClr val="124057"/>
                </a:solidFill>
              </a:rPr>
              <a:t>: </a:t>
            </a:r>
            <a:r>
              <a:rPr lang="en-US" dirty="0" smtClean="0">
                <a:solidFill>
                  <a:srgbClr val="124057"/>
                </a:solidFill>
              </a:rPr>
              <a:t>0.4989</a:t>
            </a:r>
            <a:endParaRPr lang="en-US" dirty="0">
              <a:solidFill>
                <a:srgbClr val="124057"/>
              </a:solidFill>
            </a:endParaRPr>
          </a:p>
          <a:p>
            <a:pPr algn="ctr"/>
            <a:r>
              <a:rPr lang="en-US" dirty="0" smtClean="0">
                <a:solidFill>
                  <a:srgbClr val="124057"/>
                </a:solidFill>
              </a:rPr>
              <a:t>RF: 0.6897</a:t>
            </a:r>
            <a:endParaRPr lang="en-US" dirty="0">
              <a:solidFill>
                <a:srgbClr val="124057"/>
              </a:solidFill>
            </a:endParaRPr>
          </a:p>
          <a:p>
            <a:pPr algn="ctr"/>
            <a:r>
              <a:rPr lang="en-US" dirty="0">
                <a:solidFill>
                  <a:srgbClr val="124057"/>
                </a:solidFill>
              </a:rPr>
              <a:t>DA: </a:t>
            </a:r>
            <a:r>
              <a:rPr lang="en-US" dirty="0" smtClean="0">
                <a:solidFill>
                  <a:srgbClr val="124057"/>
                </a:solidFill>
              </a:rPr>
              <a:t>0.7036</a:t>
            </a:r>
          </a:p>
          <a:p>
            <a:pPr algn="ctr"/>
            <a:endParaRPr lang="en-US" b="1" dirty="0">
              <a:solidFill>
                <a:srgbClr val="124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124057"/>
                </a:solidFill>
              </a:rPr>
              <a:t>Final Model: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24057"/>
                </a:solidFill>
              </a:rPr>
              <a:t>Random 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24057"/>
                </a:solidFill>
              </a:rPr>
              <a:t>Linear Discriminant Analysis</a:t>
            </a:r>
            <a:endParaRPr lang="en-US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3237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Agenda</a:t>
            </a:r>
            <a:endParaRPr lang="en" dirty="0"/>
          </a:p>
        </p:txBody>
      </p:sp>
      <p:grpSp>
        <p:nvGrpSpPr>
          <p:cNvPr id="346" name="Shape 346"/>
          <p:cNvGrpSpPr/>
          <p:nvPr/>
        </p:nvGrpSpPr>
        <p:grpSpPr>
          <a:xfrm>
            <a:off x="348268" y="907692"/>
            <a:ext cx="369548" cy="274765"/>
            <a:chOff x="5247525" y="3007275"/>
            <a:chExt cx="517575" cy="384825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" name="Shape 246"/>
          <p:cNvSpPr/>
          <p:nvPr/>
        </p:nvSpPr>
        <p:spPr>
          <a:xfrm>
            <a:off x="2631791" y="2327825"/>
            <a:ext cx="4178909" cy="570076"/>
          </a:xfrm>
          <a:prstGeom prst="homePlate">
            <a:avLst>
              <a:gd name="adj" fmla="val 35440"/>
            </a:avLst>
          </a:prstGeom>
          <a:solidFill>
            <a:srgbClr val="16575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247"/>
          <p:cNvSpPr/>
          <p:nvPr/>
        </p:nvSpPr>
        <p:spPr>
          <a:xfrm>
            <a:off x="2631793" y="1784108"/>
            <a:ext cx="4178908" cy="541514"/>
          </a:xfrm>
          <a:prstGeom prst="homePlate">
            <a:avLst>
              <a:gd name="adj" fmla="val 35440"/>
            </a:avLst>
          </a:prstGeom>
          <a:solidFill>
            <a:srgbClr val="94BF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57"/>
          <p:cNvSpPr txBox="1"/>
          <p:nvPr/>
        </p:nvSpPr>
        <p:spPr>
          <a:xfrm>
            <a:off x="2751685" y="1843382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baseline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01</a:t>
            </a:r>
          </a:p>
        </p:txBody>
      </p:sp>
      <p:cxnSp>
        <p:nvCxnSpPr>
          <p:cNvPr id="23" name="Shape 258"/>
          <p:cNvCxnSpPr/>
          <p:nvPr/>
        </p:nvCxnSpPr>
        <p:spPr>
          <a:xfrm>
            <a:off x="3348750" y="1871769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59"/>
          <p:cNvSpPr txBox="1"/>
          <p:nvPr/>
        </p:nvSpPr>
        <p:spPr>
          <a:xfrm>
            <a:off x="3404511" y="1856807"/>
            <a:ext cx="2452376" cy="445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Data Cleaning </a:t>
            </a:r>
            <a:r>
              <a:rPr lang="en" sz="1600" b="1" i="0" u="none" strike="noStrike" cap="none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&amp; Methods Introduction</a:t>
            </a:r>
            <a:endParaRPr lang="en" sz="1600" b="1" i="0" u="none" strike="noStrike" cap="none" baseline="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" name="Shape 260"/>
          <p:cNvSpPr txBox="1"/>
          <p:nvPr/>
        </p:nvSpPr>
        <p:spPr>
          <a:xfrm>
            <a:off x="2751710" y="2407738"/>
            <a:ext cx="596699" cy="44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baseline="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02</a:t>
            </a:r>
          </a:p>
        </p:txBody>
      </p:sp>
      <p:cxnSp>
        <p:nvCxnSpPr>
          <p:cNvPr id="26" name="Shape 261"/>
          <p:cNvCxnSpPr/>
          <p:nvPr/>
        </p:nvCxnSpPr>
        <p:spPr>
          <a:xfrm>
            <a:off x="3348749" y="2420355"/>
            <a:ext cx="0" cy="392999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62"/>
          <p:cNvSpPr txBox="1"/>
          <p:nvPr/>
        </p:nvSpPr>
        <p:spPr>
          <a:xfrm>
            <a:off x="3404520" y="2393732"/>
            <a:ext cx="2586374" cy="46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Filed Frequency Model</a:t>
            </a:r>
            <a:endParaRPr lang="en" sz="16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9" name="Shape 244"/>
          <p:cNvSpPr/>
          <p:nvPr/>
        </p:nvSpPr>
        <p:spPr>
          <a:xfrm>
            <a:off x="2631791" y="3401812"/>
            <a:ext cx="4178909" cy="531146"/>
          </a:xfrm>
          <a:prstGeom prst="homePlate">
            <a:avLst>
              <a:gd name="adj" fmla="val 35440"/>
            </a:avLst>
          </a:prstGeom>
          <a:solidFill>
            <a:srgbClr val="12405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266"/>
          <p:cNvSpPr txBox="1"/>
          <p:nvPr/>
        </p:nvSpPr>
        <p:spPr>
          <a:xfrm>
            <a:off x="2751710" y="3501027"/>
            <a:ext cx="596699" cy="3186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baseline="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04</a:t>
            </a:r>
          </a:p>
        </p:txBody>
      </p:sp>
      <p:cxnSp>
        <p:nvCxnSpPr>
          <p:cNvPr id="32" name="Shape 267"/>
          <p:cNvCxnSpPr/>
          <p:nvPr/>
        </p:nvCxnSpPr>
        <p:spPr>
          <a:xfrm>
            <a:off x="3348747" y="3521131"/>
            <a:ext cx="0" cy="278432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Shape 268"/>
          <p:cNvSpPr txBox="1"/>
          <p:nvPr/>
        </p:nvSpPr>
        <p:spPr>
          <a:xfrm>
            <a:off x="3404518" y="3461739"/>
            <a:ext cx="2144941" cy="4068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Severity Model</a:t>
            </a:r>
            <a:endParaRPr lang="en" sz="16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Shape 245"/>
          <p:cNvSpPr/>
          <p:nvPr/>
        </p:nvSpPr>
        <p:spPr>
          <a:xfrm>
            <a:off x="2631793" y="2890965"/>
            <a:ext cx="4178908" cy="519634"/>
          </a:xfrm>
          <a:prstGeom prst="homePlate">
            <a:avLst>
              <a:gd name="adj" fmla="val 35440"/>
            </a:avLst>
          </a:prstGeom>
          <a:solidFill>
            <a:srgbClr val="3B8D6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63"/>
          <p:cNvSpPr txBox="1"/>
          <p:nvPr/>
        </p:nvSpPr>
        <p:spPr>
          <a:xfrm>
            <a:off x="2751710" y="3003827"/>
            <a:ext cx="596699" cy="311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baseline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03</a:t>
            </a:r>
          </a:p>
        </p:txBody>
      </p:sp>
      <p:cxnSp>
        <p:nvCxnSpPr>
          <p:cNvPr id="29" name="Shape 264"/>
          <p:cNvCxnSpPr/>
          <p:nvPr/>
        </p:nvCxnSpPr>
        <p:spPr>
          <a:xfrm>
            <a:off x="3348750" y="3023501"/>
            <a:ext cx="0" cy="272397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265"/>
          <p:cNvSpPr txBox="1"/>
          <p:nvPr/>
        </p:nvSpPr>
        <p:spPr>
          <a:xfrm>
            <a:off x="3404521" y="2964535"/>
            <a:ext cx="2835588" cy="39799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Settled Frequency Model</a:t>
            </a:r>
            <a:endParaRPr lang="en" sz="16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46" name="Shape 282"/>
          <p:cNvGrpSpPr/>
          <p:nvPr/>
        </p:nvGrpSpPr>
        <p:grpSpPr>
          <a:xfrm>
            <a:off x="2970831" y="4370159"/>
            <a:ext cx="305199" cy="319996"/>
            <a:chOff x="5961125" y="1623900"/>
            <a:chExt cx="427450" cy="448175"/>
          </a:xfrm>
        </p:grpSpPr>
        <p:sp>
          <p:nvSpPr>
            <p:cNvPr id="47" name="Shape 28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8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28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28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28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28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28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" name="Shape 244"/>
          <p:cNvSpPr/>
          <p:nvPr/>
        </p:nvSpPr>
        <p:spPr>
          <a:xfrm>
            <a:off x="2634415" y="3932586"/>
            <a:ext cx="4178909" cy="531146"/>
          </a:xfrm>
          <a:prstGeom prst="homePlate">
            <a:avLst>
              <a:gd name="adj" fmla="val 3544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266"/>
          <p:cNvSpPr txBox="1"/>
          <p:nvPr/>
        </p:nvSpPr>
        <p:spPr>
          <a:xfrm>
            <a:off x="2762217" y="4016035"/>
            <a:ext cx="596699" cy="31860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05</a:t>
            </a:r>
            <a:endParaRPr lang="en" sz="2400" b="1" i="0" u="none" strike="noStrike" cap="none" baseline="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74" name="Shape 267"/>
          <p:cNvCxnSpPr/>
          <p:nvPr/>
        </p:nvCxnSpPr>
        <p:spPr>
          <a:xfrm>
            <a:off x="3359254" y="4036139"/>
            <a:ext cx="0" cy="278432"/>
          </a:xfrm>
          <a:prstGeom prst="straightConnector1">
            <a:avLst/>
          </a:prstGeom>
          <a:solidFill>
            <a:schemeClr val="accent4">
              <a:lumMod val="75000"/>
            </a:schemeClr>
          </a:solidFill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Shape 268"/>
          <p:cNvSpPr txBox="1"/>
          <p:nvPr/>
        </p:nvSpPr>
        <p:spPr>
          <a:xfrm>
            <a:off x="3415025" y="3976747"/>
            <a:ext cx="1897952" cy="4068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buSzPct val="25000"/>
              <a:buNone/>
            </a:pPr>
            <a:r>
              <a:rPr lang="en" sz="1600" b="1" i="0" u="none" strike="noStrike" cap="none" baseline="0" dirty="0" smtClean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Implementation</a:t>
            </a:r>
            <a:endParaRPr lang="en" sz="1600" dirty="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Model for Each Industry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175"/>
          <p:cNvSpPr txBox="1">
            <a:spLocks noGrp="1"/>
          </p:cNvSpPr>
          <p:nvPr>
            <p:ph type="body" idx="1"/>
          </p:nvPr>
        </p:nvSpPr>
        <p:spPr>
          <a:xfrm>
            <a:off x="414892" y="1657680"/>
            <a:ext cx="5217553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b="1" dirty="0" smtClean="0"/>
              <a:t>Same</a:t>
            </a:r>
            <a:r>
              <a:rPr lang="zh-CN" altLang="en-US" b="1" dirty="0" smtClean="0"/>
              <a:t> </a:t>
            </a:r>
            <a:r>
              <a:rPr lang="en-US" b="1" dirty="0" smtClean="0"/>
              <a:t>process </a:t>
            </a:r>
            <a:r>
              <a:rPr lang="en" b="1" dirty="0" smtClean="0"/>
              <a:t>for each industry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dirty="0" smtClean="0"/>
              <a:t>Overall model: 10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dirty="0" smtClean="0"/>
              <a:t>Random Forest: 22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dirty="0" smtClean="0"/>
              <a:t>Linear Discriminant Analysis: 26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" dirty="0" smtClean="0"/>
              <a:t>Logistic Regression: 6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284919"/>
              </p:ext>
            </p:extLst>
          </p:nvPr>
        </p:nvGraphicFramePr>
        <p:xfrm>
          <a:off x="4162964" y="2308142"/>
          <a:ext cx="4761329" cy="2533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047094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Test Result</a:t>
            </a:r>
            <a:endParaRPr lang="en" sz="1800" b="1" dirty="0">
              <a:solidFill>
                <a:srgbClr val="12405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843" y="887930"/>
            <a:ext cx="2870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124057"/>
                </a:solidFill>
              </a:rPr>
              <a:t>Result description:</a:t>
            </a:r>
            <a:endParaRPr lang="en-US" sz="2000" b="1" dirty="0">
              <a:solidFill>
                <a:srgbClr val="124057"/>
              </a:solidFill>
            </a:endParaRPr>
          </a:p>
          <a:p>
            <a:pPr algn="ctr"/>
            <a:endParaRPr lang="en-US" sz="2000" dirty="0" smtClean="0">
              <a:solidFill>
                <a:srgbClr val="124057"/>
              </a:solidFill>
            </a:endParaRPr>
          </a:p>
          <a:p>
            <a:pPr algn="ctr"/>
            <a:endParaRPr lang="en-US" sz="2000" b="1" dirty="0" smtClean="0">
              <a:solidFill>
                <a:srgbClr val="124057"/>
              </a:solidFill>
            </a:endParaRPr>
          </a:p>
          <a:p>
            <a:pPr algn="ctr"/>
            <a:endParaRPr lang="en-US" sz="2000" b="1" dirty="0">
              <a:solidFill>
                <a:srgbClr val="124057"/>
              </a:solidFill>
            </a:endParaRPr>
          </a:p>
          <a:p>
            <a:pPr algn="ctr"/>
            <a:endParaRPr lang="en-US" sz="2000" b="1" dirty="0">
              <a:solidFill>
                <a:srgbClr val="124057"/>
              </a:solidFill>
            </a:endParaRPr>
          </a:p>
        </p:txBody>
      </p:sp>
      <p:pic>
        <p:nvPicPr>
          <p:cNvPr id="3" name="Picture 2" descr="Screen Shot 2015-12-09 at 9.3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66" y="1454493"/>
            <a:ext cx="4876800" cy="457200"/>
          </a:xfrm>
          <a:prstGeom prst="rect">
            <a:avLst/>
          </a:prstGeom>
        </p:spPr>
      </p:pic>
      <p:pic>
        <p:nvPicPr>
          <p:cNvPr id="5" name="Picture 4" descr="histFi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33" y="2025651"/>
            <a:ext cx="4846566" cy="28215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57463" y="1380968"/>
            <a:ext cx="685769" cy="575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63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Settled Frequency Model</a:t>
            </a:r>
            <a:endParaRPr lang="en" sz="44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40336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24530" y="1719605"/>
            <a:ext cx="3855468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" b="1" dirty="0"/>
              <a:t>Cook’s distance:</a:t>
            </a:r>
          </a:p>
          <a:p>
            <a:pPr marL="342900" lvl="3" indent="-342900">
              <a:buFont typeface="Wingdings" panose="05000000000000000000" pitchFamily="2" charset="2"/>
              <a:buChar char="q"/>
            </a:pPr>
            <a:r>
              <a:rPr lang="en-US" dirty="0"/>
              <a:t>Only 1 influential point</a:t>
            </a:r>
            <a:endParaRPr lang="en" dirty="0"/>
          </a:p>
          <a:p>
            <a:pPr marL="342900" indent="-342900"/>
            <a:endParaRPr lang="en" b="1" dirty="0"/>
          </a:p>
          <a:p>
            <a:pPr lvl="1">
              <a:buNone/>
            </a:pPr>
            <a:r>
              <a:rPr lang="en" b="1" dirty="0"/>
              <a:t>	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" b="1" dirty="0" smtClean="0"/>
              <a:t>Stepwise selection:</a:t>
            </a:r>
          </a:p>
          <a:p>
            <a:pPr marL="342900" lvl="1" indent="-342900">
              <a:buFont typeface="Wingdings" charset="2"/>
              <a:buChar char="q"/>
            </a:pPr>
            <a:r>
              <a:rPr lang="en-US" dirty="0" smtClean="0"/>
              <a:t>16 variables are </a:t>
            </a:r>
            <a:r>
              <a:rPr lang="en-US" dirty="0" err="1" smtClean="0"/>
              <a:t>selcted</a:t>
            </a:r>
            <a:endParaRPr lang="en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" b="1" dirty="0"/>
          </a:p>
          <a:p>
            <a:pPr lvl="1">
              <a:buNone/>
            </a:pPr>
            <a:endParaRPr lang="en" b="1" dirty="0" smtClean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Logistic Regression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" name="Picture 2" descr="https://lh4.googleusercontent.com/LNN8K5igyKyJDn4XEBU8VaomoomEQn4XhVdTszKoFq_wNC9bmhkIHZ_PMmtuLaudjlsYxt8ZEels-5TS4z9Og7_7ClbOkpspyaswlPgjchss3Y20R24tObL3MOzt0X3gcftCk2R3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56" y="1469781"/>
            <a:ext cx="4237331" cy="27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15764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2282410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dirty="0" smtClean="0">
                <a:solidFill>
                  <a:srgbClr val="124057"/>
                </a:solidFill>
              </a:rPr>
              <a:t>Logistic Regression</a:t>
            </a:r>
            <a:endParaRPr lang="en" sz="1800" dirty="0">
              <a:solidFill>
                <a:srgbClr val="124057"/>
              </a:solidFill>
            </a:endParaRPr>
          </a:p>
        </p:txBody>
      </p:sp>
      <p:graphicFrame>
        <p:nvGraphicFramePr>
          <p:cNvPr id="7" name="Shape 295"/>
          <p:cNvGraphicFramePr/>
          <p:nvPr>
            <p:extLst>
              <p:ext uri="{D42A27DB-BD31-4B8C-83A1-F6EECF244321}">
                <p14:modId xmlns:p14="http://schemas.microsoft.com/office/powerpoint/2010/main" val="3888112732"/>
              </p:ext>
            </p:extLst>
          </p:nvPr>
        </p:nvGraphicFramePr>
        <p:xfrm>
          <a:off x="1000195" y="3131960"/>
          <a:ext cx="3667458" cy="1599942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647286"/>
                <a:gridCol w="819825"/>
                <a:gridCol w="819825"/>
                <a:gridCol w="1380522"/>
              </a:tblGrid>
              <a:tr h="53331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53331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9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256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74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0.2242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53331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9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9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73704" marR="73704" marT="55282" marB="55282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92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201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0.3140</a:t>
                      </a:r>
                      <a:endParaRPr lang="en" sz="14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73704" marR="73704" marT="55282" marB="55282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 descr="https://lh5.googleusercontent.com/EL7M0pQ2dDFDdEA8E8owATJWqgXdiVB7NI_RveBz4AtUnZ95hZQmsrgtTtAo_oU0u0f-ajfuWu3TGgly0n_zQDTanbwLrcJREe4OT1_ESa29PJN03at7iJntdbvdK_Z2r5KKu9Qh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53" y="847454"/>
            <a:ext cx="3028730" cy="196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5.googleusercontent.com/kx0NczRNomuXz8YFs8Va4mlZuCDfS34O2Mf1u8ScDVLcw42DrxBGBoi4xL9DfSnRS9c-UKgXd3FdM9cXM8MjknDZ0tYnJ1CkXXvcRHbyfIjGP3FAPS9SYNtK8wVfBeIGSjpmpxbQo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13" y="847454"/>
            <a:ext cx="3332499" cy="21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67653" y="3305274"/>
            <a:ext cx="357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24057"/>
                </a:solidFill>
              </a:rPr>
              <a:t>Goodness of Fit (GOF) test:</a:t>
            </a:r>
          </a:p>
          <a:p>
            <a:r>
              <a:rPr lang="en-US" sz="1600" b="1" dirty="0">
                <a:solidFill>
                  <a:srgbClr val="124057"/>
                </a:solidFill>
              </a:rPr>
              <a:t>	</a:t>
            </a:r>
            <a:r>
              <a:rPr lang="en-US" sz="1600" b="1" dirty="0" smtClean="0">
                <a:solidFill>
                  <a:srgbClr val="124057"/>
                </a:solidFill>
              </a:rPr>
              <a:t>P-value=</a:t>
            </a:r>
            <a:r>
              <a:rPr lang="en-US" sz="1600" b="1" dirty="0" smtClean="0">
                <a:solidFill>
                  <a:srgbClr val="124057"/>
                </a:solidFill>
              </a:rPr>
              <a:t>0.</a:t>
            </a:r>
            <a:r>
              <a:rPr lang="en-US" altLang="zh-CN" sz="1600" b="1" dirty="0" smtClean="0">
                <a:solidFill>
                  <a:srgbClr val="124057"/>
                </a:solidFill>
              </a:rPr>
              <a:t>0568</a:t>
            </a:r>
            <a:endParaRPr lang="en-US" sz="1600" b="1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57321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264921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Logistic Regression</a:t>
            </a:r>
            <a:endParaRPr lang="en" sz="1800" b="1" dirty="0">
              <a:solidFill>
                <a:srgbClr val="12405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162" y="869496"/>
            <a:ext cx="46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124057"/>
                </a:solidFill>
              </a:rPr>
              <a:t>Coefficients– 16 variables</a:t>
            </a:r>
            <a:endParaRPr lang="en-US" sz="1600" b="1" dirty="0">
              <a:solidFill>
                <a:srgbClr val="124057"/>
              </a:solidFill>
            </a:endParaRPr>
          </a:p>
        </p:txBody>
      </p:sp>
      <p:pic>
        <p:nvPicPr>
          <p:cNvPr id="7" name="Picture 6" descr="https://lh6.googleusercontent.com/eKJrVs66--_iokYB8pQHZyoAM5-izE7U6v2l_vNxXS4uBsvFU5ic41ZvxGmzJ5rqFax2hwVnUcT9RzwbuTZQi2FhcTrRS_eJOPExiixfd81tt_B1q6mfiKrtObHtFMAmnDZIehFmL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06" y="1524896"/>
            <a:ext cx="5245686" cy="254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54759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1833549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dirty="0" smtClean="0">
                <a:solidFill>
                  <a:srgbClr val="124057"/>
                </a:solidFill>
              </a:rPr>
              <a:t>Random Forest</a:t>
            </a:r>
            <a:endParaRPr lang="en" sz="1800" dirty="0">
              <a:solidFill>
                <a:srgbClr val="12405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/>
          <a:stretch/>
        </p:blipFill>
        <p:spPr>
          <a:xfrm>
            <a:off x="2379305" y="723991"/>
            <a:ext cx="4607061" cy="440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753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Random Forest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7" name="Shape 295"/>
          <p:cNvGraphicFramePr/>
          <p:nvPr>
            <p:extLst>
              <p:ext uri="{D42A27DB-BD31-4B8C-83A1-F6EECF244321}">
                <p14:modId xmlns:p14="http://schemas.microsoft.com/office/powerpoint/2010/main" val="259006979"/>
              </p:ext>
            </p:extLst>
          </p:nvPr>
        </p:nvGraphicFramePr>
        <p:xfrm>
          <a:off x="4636039" y="2158395"/>
          <a:ext cx="4325767" cy="1887132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763474"/>
                <a:gridCol w="966983"/>
                <a:gridCol w="966983"/>
                <a:gridCol w="1628327"/>
              </a:tblGrid>
              <a:tr h="62904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3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62904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244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86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0.2606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629044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86933" marR="86933" marT="65205" marB="6520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116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177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7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0.3959</a:t>
                      </a:r>
                      <a:endParaRPr lang="en" sz="17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86933" marR="86933" marT="65205" marB="6520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/>
          <a:stretch/>
        </p:blipFill>
        <p:spPr>
          <a:xfrm>
            <a:off x="393770" y="1623387"/>
            <a:ext cx="4133157" cy="32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157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Discriminant Analysis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83" y="1661577"/>
            <a:ext cx="75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Prior probabilities of groups:</a:t>
            </a:r>
            <a:endParaRPr lang="en-US" sz="2000" dirty="0">
              <a:solidFill>
                <a:srgbClr val="124057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66623"/>
              </p:ext>
            </p:extLst>
          </p:nvPr>
        </p:nvGraphicFramePr>
        <p:xfrm>
          <a:off x="3315758" y="2211381"/>
          <a:ext cx="2033904" cy="1323100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1016952"/>
                <a:gridCol w="1016952"/>
              </a:tblGrid>
              <a:tr h="6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0.5297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0.4703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9737" y="3782477"/>
            <a:ext cx="75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24057"/>
                </a:solidFill>
              </a:rPr>
              <a:t>Stepwise selection result from logistic </a:t>
            </a:r>
            <a:r>
              <a:rPr lang="en-US" sz="2000" dirty="0" smtClean="0">
                <a:solidFill>
                  <a:srgbClr val="124057"/>
                </a:solidFill>
              </a:rPr>
              <a:t>regression</a:t>
            </a:r>
            <a:endParaRPr lang="en-US" sz="2000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5908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Discriminant Analysis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83" y="1661577"/>
            <a:ext cx="7588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Predicted results</a:t>
            </a:r>
            <a:endParaRPr lang="en-US" sz="2000" dirty="0">
              <a:solidFill>
                <a:srgbClr val="124057"/>
              </a:solidFill>
            </a:endParaRPr>
          </a:p>
        </p:txBody>
      </p:sp>
      <p:graphicFrame>
        <p:nvGraphicFramePr>
          <p:cNvPr id="16" name="Shape 295"/>
          <p:cNvGraphicFramePr/>
          <p:nvPr>
            <p:extLst>
              <p:ext uri="{D42A27DB-BD31-4B8C-83A1-F6EECF244321}">
                <p14:modId xmlns:p14="http://schemas.microsoft.com/office/powerpoint/2010/main" val="2738884619"/>
              </p:ext>
            </p:extLst>
          </p:nvPr>
        </p:nvGraphicFramePr>
        <p:xfrm>
          <a:off x="652338" y="2285203"/>
          <a:ext cx="4549302" cy="1984650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802927"/>
                <a:gridCol w="1016952"/>
                <a:gridCol w="1016952"/>
                <a:gridCol w="1712471"/>
              </a:tblGrid>
              <a:tr h="66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Predicted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1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Error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Rate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 0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261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69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0.2091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Actual 1 </a:t>
                      </a:r>
                      <a:endParaRPr lang="en" sz="11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101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192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0.3447</a:t>
                      </a:r>
                      <a:endParaRPr lang="en" sz="1800" b="1" dirty="0">
                        <a:solidFill>
                          <a:schemeClr val="bg1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72" y="719529"/>
            <a:ext cx="3209673" cy="36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930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Data Cleaning &amp; Methods Introduction</a:t>
            </a:r>
            <a:endParaRPr lang="en" sz="44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654754" y="309770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dirty="0" smtClean="0">
                <a:solidFill>
                  <a:srgbClr val="124057"/>
                </a:solidFill>
              </a:rPr>
              <a:t>Model Selection</a:t>
            </a:r>
            <a:endParaRPr lang="en" sz="1800" dirty="0">
              <a:solidFill>
                <a:srgbClr val="12405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4753" y="1308539"/>
            <a:ext cx="232397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4057"/>
                </a:solidFill>
              </a:rPr>
              <a:t>AUC Score:</a:t>
            </a:r>
          </a:p>
          <a:p>
            <a:pPr algn="ctr"/>
            <a:endParaRPr lang="en-US" dirty="0" smtClean="0">
              <a:solidFill>
                <a:srgbClr val="124057"/>
              </a:solidFill>
            </a:endParaRPr>
          </a:p>
          <a:p>
            <a:pPr algn="ctr"/>
            <a:r>
              <a:rPr lang="en-US" dirty="0" smtClean="0">
                <a:solidFill>
                  <a:srgbClr val="124057"/>
                </a:solidFill>
              </a:rPr>
              <a:t>LG</a:t>
            </a:r>
            <a:r>
              <a:rPr lang="en-US" dirty="0">
                <a:solidFill>
                  <a:srgbClr val="124057"/>
                </a:solidFill>
              </a:rPr>
              <a:t>: </a:t>
            </a:r>
            <a:r>
              <a:rPr lang="en-US" dirty="0" smtClean="0">
                <a:solidFill>
                  <a:srgbClr val="124057"/>
                </a:solidFill>
              </a:rPr>
              <a:t>0.8046</a:t>
            </a:r>
            <a:endParaRPr lang="en-US" dirty="0">
              <a:solidFill>
                <a:srgbClr val="124057"/>
              </a:solidFill>
            </a:endParaRPr>
          </a:p>
          <a:p>
            <a:pPr algn="ctr"/>
            <a:r>
              <a:rPr lang="en-US" dirty="0" smtClean="0">
                <a:solidFill>
                  <a:srgbClr val="124057"/>
                </a:solidFill>
              </a:rPr>
              <a:t>RF: 0.7775</a:t>
            </a:r>
            <a:endParaRPr lang="en-US" dirty="0">
              <a:solidFill>
                <a:srgbClr val="124057"/>
              </a:solidFill>
            </a:endParaRPr>
          </a:p>
          <a:p>
            <a:pPr algn="ctr"/>
            <a:r>
              <a:rPr lang="en-US" dirty="0">
                <a:solidFill>
                  <a:srgbClr val="124057"/>
                </a:solidFill>
              </a:rPr>
              <a:t>DA: </a:t>
            </a:r>
            <a:r>
              <a:rPr lang="en-US" dirty="0" smtClean="0">
                <a:solidFill>
                  <a:srgbClr val="124057"/>
                </a:solidFill>
              </a:rPr>
              <a:t>0.8126</a:t>
            </a:r>
          </a:p>
          <a:p>
            <a:pPr algn="ctr"/>
            <a:endParaRPr lang="en-US" dirty="0">
              <a:solidFill>
                <a:srgbClr val="124057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124057"/>
                </a:solidFill>
              </a:rPr>
              <a:t>Final Model</a:t>
            </a:r>
            <a:r>
              <a:rPr lang="en-US" b="1" dirty="0" smtClean="0">
                <a:solidFill>
                  <a:srgbClr val="124057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1240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24057"/>
                </a:solidFill>
              </a:rPr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124057"/>
                </a:solidFill>
              </a:rPr>
              <a:t>Random </a:t>
            </a:r>
            <a:r>
              <a:rPr lang="en-US" dirty="0">
                <a:solidFill>
                  <a:srgbClr val="124057"/>
                </a:solidFill>
              </a:rPr>
              <a:t>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24057"/>
                </a:solidFill>
              </a:rPr>
              <a:t>Linear Discriminant </a:t>
            </a:r>
            <a:r>
              <a:rPr lang="en-US" dirty="0" smtClean="0">
                <a:solidFill>
                  <a:srgbClr val="124057"/>
                </a:solidFill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124057"/>
              </a:solidFill>
            </a:endParaRPr>
          </a:p>
          <a:p>
            <a:pPr algn="ctr"/>
            <a:endParaRPr lang="en-US" dirty="0">
              <a:solidFill>
                <a:srgbClr val="124057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219075"/>
            <a:ext cx="5266459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061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Test Result</a:t>
            </a:r>
            <a:endParaRPr lang="en" sz="1800" b="1" dirty="0">
              <a:solidFill>
                <a:srgbClr val="12405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9843" y="887930"/>
            <a:ext cx="2870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124057"/>
                </a:solidFill>
              </a:rPr>
              <a:t>Result description:</a:t>
            </a:r>
            <a:endParaRPr lang="en-US" sz="2000" b="1" dirty="0">
              <a:solidFill>
                <a:srgbClr val="124057"/>
              </a:solidFill>
            </a:endParaRPr>
          </a:p>
          <a:p>
            <a:pPr algn="ctr"/>
            <a:endParaRPr lang="en-US" sz="2000" dirty="0" smtClean="0">
              <a:solidFill>
                <a:srgbClr val="124057"/>
              </a:solidFill>
            </a:endParaRPr>
          </a:p>
          <a:p>
            <a:pPr algn="ctr"/>
            <a:endParaRPr lang="en-US" sz="2000" b="1" dirty="0" smtClean="0">
              <a:solidFill>
                <a:srgbClr val="124057"/>
              </a:solidFill>
            </a:endParaRPr>
          </a:p>
          <a:p>
            <a:pPr algn="ctr"/>
            <a:endParaRPr lang="en-US" sz="2000" b="1" dirty="0">
              <a:solidFill>
                <a:srgbClr val="124057"/>
              </a:solidFill>
            </a:endParaRPr>
          </a:p>
          <a:p>
            <a:pPr algn="ctr"/>
            <a:endParaRPr lang="en-US" sz="2000" b="1" dirty="0">
              <a:solidFill>
                <a:srgbClr val="124057"/>
              </a:solidFill>
            </a:endParaRPr>
          </a:p>
        </p:txBody>
      </p:sp>
      <p:pic>
        <p:nvPicPr>
          <p:cNvPr id="4" name="Picture 3" descr="Screen Shot 2015-12-09 at 9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1403351"/>
            <a:ext cx="5742517" cy="591141"/>
          </a:xfrm>
          <a:prstGeom prst="rect">
            <a:avLst/>
          </a:prstGeom>
        </p:spPr>
      </p:pic>
      <p:pic>
        <p:nvPicPr>
          <p:cNvPr id="7" name="Picture 6" descr="Rplo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1" y="2120901"/>
            <a:ext cx="4660900" cy="27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375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Severity Model</a:t>
            </a:r>
            <a:endParaRPr lang="en" sz="44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046265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46024" y="1517459"/>
            <a:ext cx="6705204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" b="1" dirty="0"/>
              <a:t>A</a:t>
            </a:r>
            <a:r>
              <a:rPr lang="en-US" b="1" dirty="0">
                <a:solidFill>
                  <a:srgbClr val="124057"/>
                </a:solidFill>
              </a:rPr>
              <a:t>NOVA</a:t>
            </a:r>
            <a:r>
              <a:rPr lang="en" b="1" dirty="0"/>
              <a:t> </a:t>
            </a:r>
            <a:r>
              <a:rPr lang="en" b="1" dirty="0" smtClean="0"/>
              <a:t>test of industries</a:t>
            </a:r>
            <a:endParaRPr lang="en" b="1" dirty="0"/>
          </a:p>
          <a:p>
            <a:pPr marL="342900" indent="-342900">
              <a:lnSpc>
                <a:spcPct val="150000"/>
              </a:lnSpc>
            </a:pPr>
            <a:r>
              <a:rPr lang="en" b="1" dirty="0"/>
              <a:t>Linear regression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Principal Component Analysis (PCA)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Neural network</a:t>
            </a:r>
          </a:p>
          <a:p>
            <a:pPr marL="342900" indent="-342900">
              <a:lnSpc>
                <a:spcPct val="150000"/>
              </a:lnSpc>
            </a:pPr>
            <a:r>
              <a:rPr lang="en" b="1" dirty="0" smtClean="0"/>
              <a:t>Model Selection Criterion: Mean Absolute Percent Error (MAPE)</a:t>
            </a:r>
          </a:p>
          <a:p>
            <a:pPr marL="342900" indent="-342900">
              <a:lnSpc>
                <a:spcPct val="150000"/>
              </a:lnSpc>
            </a:pPr>
            <a:endParaRPr lang="en" b="1" dirty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Methods for Severity Models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903004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Regression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75"/>
          <p:cNvSpPr txBox="1">
            <a:spLocks noGrp="1"/>
          </p:cNvSpPr>
          <p:nvPr>
            <p:ph type="body" idx="1"/>
          </p:nvPr>
        </p:nvSpPr>
        <p:spPr>
          <a:xfrm>
            <a:off x="1036638" y="1624968"/>
            <a:ext cx="4826528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en-US" b="1" dirty="0" smtClean="0"/>
              <a:t>ANOVA test on industries</a:t>
            </a:r>
            <a:endParaRPr lang="en-US" b="1" dirty="0"/>
          </a:p>
        </p:txBody>
      </p:sp>
      <p:pic>
        <p:nvPicPr>
          <p:cNvPr id="2" name="Picture 1" descr="Screen Shot 2015-12-09 at 8.37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0" y="2272311"/>
            <a:ext cx="7529318" cy="1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2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Linear Regression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11" name="Picture 10" descr="dia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84" y="677333"/>
            <a:ext cx="7440083" cy="43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28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Linear Regression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75"/>
          <p:cNvSpPr txBox="1">
            <a:spLocks noGrp="1"/>
          </p:cNvSpPr>
          <p:nvPr>
            <p:ph type="body" idx="1"/>
          </p:nvPr>
        </p:nvSpPr>
        <p:spPr>
          <a:xfrm>
            <a:off x="1036638" y="1624968"/>
            <a:ext cx="4826528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 fontAlgn="base">
              <a:buFont typeface="Wingdings" panose="05000000000000000000" pitchFamily="2" charset="2"/>
              <a:buChar char="§"/>
            </a:pPr>
            <a:r>
              <a:rPr lang="en-US" b="1" dirty="0" smtClean="0"/>
              <a:t>Variable selection</a:t>
            </a:r>
            <a:endParaRPr lang="en-US" b="1" dirty="0"/>
          </a:p>
        </p:txBody>
      </p:sp>
      <p:pic>
        <p:nvPicPr>
          <p:cNvPr id="5" name="Picture 4" descr="Screen Shot 2015-12-09 at 10.28.5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359830"/>
            <a:ext cx="3492500" cy="46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792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Linear Regression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2" name="Picture 1" descr="resul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7"/>
          <a:stretch/>
        </p:blipFill>
        <p:spPr>
          <a:xfrm>
            <a:off x="3418416" y="801341"/>
            <a:ext cx="5251373" cy="4066992"/>
          </a:xfrm>
          <a:prstGeom prst="rect">
            <a:avLst/>
          </a:prstGeom>
        </p:spPr>
      </p:pic>
      <p:sp>
        <p:nvSpPr>
          <p:cNvPr id="7" name="Shape 175"/>
          <p:cNvSpPr txBox="1">
            <a:spLocks/>
          </p:cNvSpPr>
          <p:nvPr/>
        </p:nvSpPr>
        <p:spPr>
          <a:xfrm>
            <a:off x="740305" y="989967"/>
            <a:ext cx="2328862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42900" indent="-342900" fontAlgn="base">
              <a:buClr>
                <a:srgbClr val="1144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Prediction</a:t>
            </a:r>
          </a:p>
          <a:p>
            <a:pPr marL="342900" indent="-342900" fontAlgn="base">
              <a:buClr>
                <a:srgbClr val="114454"/>
              </a:buClr>
              <a:buSzPct val="100000"/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285750" lvl="1" indent="-285750" fontAlgn="base">
              <a:buClr>
                <a:srgbClr val="114454"/>
              </a:buClr>
              <a:buSzPct val="100000"/>
              <a:buFont typeface="Wingdings" charset="2"/>
              <a:buChar char="q"/>
            </a:pPr>
            <a:r>
              <a:rPr lang="en-US" sz="1800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Replace </a:t>
            </a:r>
            <a:r>
              <a:rPr lang="en-US" sz="1800" dirty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negative values with 0</a:t>
            </a:r>
          </a:p>
        </p:txBody>
      </p:sp>
      <p:pic>
        <p:nvPicPr>
          <p:cNvPr id="3" name="Picture 2" descr="Screen Shot 2015-12-09 at 2.5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17" y="551374"/>
            <a:ext cx="1625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581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PCA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75"/>
          <p:cNvSpPr txBox="1">
            <a:spLocks noGrp="1"/>
          </p:cNvSpPr>
          <p:nvPr>
            <p:ph type="body" idx="1"/>
          </p:nvPr>
        </p:nvSpPr>
        <p:spPr>
          <a:xfrm>
            <a:off x="1036638" y="1624968"/>
            <a:ext cx="3502180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Fit model with scale</a:t>
            </a:r>
          </a:p>
          <a:p>
            <a:pPr marL="3429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Choose PC1-PC15</a:t>
            </a:r>
          </a:p>
          <a:p>
            <a:pPr marL="3429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Linear regression</a:t>
            </a:r>
          </a:p>
          <a:p>
            <a:pPr marL="3429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Variable selection:</a:t>
            </a:r>
          </a:p>
          <a:p>
            <a:pPr marL="342900" lvl="1" indent="-342900" fontAlgn="base">
              <a:lnSpc>
                <a:spcPct val="150000"/>
              </a:lnSpc>
              <a:buFont typeface="Wingdings" charset="2"/>
              <a:buChar char="q"/>
            </a:pPr>
            <a:r>
              <a:rPr lang="en-US" sz="1600" dirty="0"/>
              <a:t>PC1 + PC4 + PC5 + PC7 + PC8 + PC9 + PC11</a:t>
            </a:r>
            <a:endParaRPr lang="en-US" sz="1600" dirty="0" smtClean="0"/>
          </a:p>
          <a:p>
            <a:pPr lvl="1" fontAlgn="base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2" name="Picture 1" descr="p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80" y="518350"/>
            <a:ext cx="3054899" cy="2721827"/>
          </a:xfrm>
          <a:prstGeom prst="rect">
            <a:avLst/>
          </a:prstGeom>
        </p:spPr>
      </p:pic>
      <p:pic>
        <p:nvPicPr>
          <p:cNvPr id="4" name="Picture 3" descr="Screen Shot 2015-12-09 at 9.03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34" y="3428575"/>
            <a:ext cx="4471004" cy="11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7693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3"/>
          <p:cNvSpPr txBox="1">
            <a:spLocks/>
          </p:cNvSpPr>
          <p:nvPr/>
        </p:nvSpPr>
        <p:spPr>
          <a:xfrm>
            <a:off x="474645" y="300885"/>
            <a:ext cx="3258388" cy="41422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r>
              <a:rPr lang="en-US" sz="1800" b="1" dirty="0" smtClean="0">
                <a:solidFill>
                  <a:srgbClr val="124057"/>
                </a:solidFill>
              </a:rPr>
              <a:t>PCA</a:t>
            </a:r>
            <a:endParaRPr lang="en" sz="1800" b="1" dirty="0">
              <a:solidFill>
                <a:srgbClr val="124057"/>
              </a:solidFill>
            </a:endParaRPr>
          </a:p>
        </p:txBody>
      </p:sp>
      <p:pic>
        <p:nvPicPr>
          <p:cNvPr id="2" name="Picture 1" descr="pcaresu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8" y="593330"/>
            <a:ext cx="6948595" cy="4410334"/>
          </a:xfrm>
          <a:prstGeom prst="rect">
            <a:avLst/>
          </a:prstGeom>
        </p:spPr>
      </p:pic>
      <p:pic>
        <p:nvPicPr>
          <p:cNvPr id="3" name="Picture 2" descr="Screen Shot 2015-12-09 at 2.5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97" y="3007976"/>
            <a:ext cx="1260436" cy="2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390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73647" y="1725712"/>
            <a:ext cx="8071589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Add </a:t>
            </a:r>
            <a:r>
              <a:rPr lang="en-US" b="1" dirty="0"/>
              <a:t>missing financials </a:t>
            </a:r>
            <a:r>
              <a:rPr lang="en-US" b="1" dirty="0" smtClean="0"/>
              <a:t>by </a:t>
            </a:r>
            <a:r>
              <a:rPr lang="en-US" b="1" i="1" dirty="0" smtClean="0"/>
              <a:t>Capital IQ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Reclassify </a:t>
            </a:r>
            <a:r>
              <a:rPr lang="en-US" b="1" dirty="0"/>
              <a:t>industry: “Industry”, “Sector”, “Primary industry” and “SIC industry</a:t>
            </a:r>
            <a:r>
              <a:rPr lang="en-US" b="1" dirty="0" smtClean="0"/>
              <a:t>”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Choose “Industry” </a:t>
            </a:r>
            <a:r>
              <a:rPr lang="en-US" b="1" dirty="0"/>
              <a:t> </a:t>
            </a:r>
          </a:p>
          <a:p>
            <a:pPr marL="342900" indent="-342900"/>
            <a:endParaRPr lang="en" b="1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" b="1" dirty="0" smtClean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Data Collecting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488980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Neural Network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75"/>
          <p:cNvSpPr txBox="1">
            <a:spLocks noGrp="1"/>
          </p:cNvSpPr>
          <p:nvPr>
            <p:ph type="body" idx="1"/>
          </p:nvPr>
        </p:nvSpPr>
        <p:spPr>
          <a:xfrm>
            <a:off x="1036638" y="1624968"/>
            <a:ext cx="4826528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fontAlgn="base">
              <a:lnSpc>
                <a:spcPct val="150000"/>
              </a:lnSpc>
            </a:pPr>
            <a:r>
              <a:rPr lang="en-US" b="1" dirty="0" smtClean="0"/>
              <a:t>Preparation</a:t>
            </a:r>
            <a:endParaRPr lang="en-US" b="1" dirty="0"/>
          </a:p>
          <a:p>
            <a:pPr marL="285750" lvl="1" indent="-285750" fontAlgn="base">
              <a:lnSpc>
                <a:spcPct val="150000"/>
              </a:lnSpc>
              <a:buFont typeface="Wingdings" charset="2"/>
              <a:buChar char="q"/>
            </a:pPr>
            <a:r>
              <a:rPr lang="en-US" sz="1800" dirty="0"/>
              <a:t>Generalized linear model</a:t>
            </a:r>
          </a:p>
          <a:p>
            <a:pPr marL="285750" lvl="1" indent="-285750" fontAlgn="base">
              <a:lnSpc>
                <a:spcPct val="150000"/>
              </a:lnSpc>
              <a:buFont typeface="Wingdings" charset="2"/>
              <a:buChar char="q"/>
            </a:pPr>
            <a:r>
              <a:rPr lang="en-US" sz="1800" dirty="0"/>
              <a:t>Standardized dataset</a:t>
            </a:r>
          </a:p>
          <a:p>
            <a:pPr lvl="0" fontAlgn="base">
              <a:lnSpc>
                <a:spcPct val="150000"/>
              </a:lnSpc>
            </a:pPr>
            <a:r>
              <a:rPr lang="en-US" b="1" dirty="0"/>
              <a:t>Neural Network</a:t>
            </a:r>
          </a:p>
          <a:p>
            <a:pPr lvl="0" fontAlgn="base">
              <a:lnSpc>
                <a:spcPct val="150000"/>
              </a:lnSpc>
            </a:pPr>
            <a:r>
              <a:rPr lang="en-US" b="1" dirty="0"/>
              <a:t>Prediction</a:t>
            </a:r>
          </a:p>
          <a:p>
            <a:pPr marL="3429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pic>
        <p:nvPicPr>
          <p:cNvPr id="2" name="Picture 1" descr="neu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18" y="1534583"/>
            <a:ext cx="4286250" cy="32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608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Model Selection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4" name="Shape 295"/>
          <p:cNvGraphicFramePr/>
          <p:nvPr>
            <p:extLst>
              <p:ext uri="{D42A27DB-BD31-4B8C-83A1-F6EECF244321}">
                <p14:modId xmlns:p14="http://schemas.microsoft.com/office/powerpoint/2010/main" val="807910791"/>
              </p:ext>
            </p:extLst>
          </p:nvPr>
        </p:nvGraphicFramePr>
        <p:xfrm>
          <a:off x="3679165" y="1819435"/>
          <a:ext cx="4998737" cy="2646200"/>
        </p:xfrm>
        <a:graphic>
          <a:graphicData uri="http://schemas.openxmlformats.org/drawingml/2006/table">
            <a:tbl>
              <a:tblPr>
                <a:noFill/>
                <a:tableStyleId>{8A4EB95A-7A5E-4E8D-98EE-5BEE4ED1680B}</a:tableStyleId>
              </a:tblPr>
              <a:tblGrid>
                <a:gridCol w="3175287"/>
                <a:gridCol w="1823450"/>
              </a:tblGrid>
              <a:tr h="6615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Model</a:t>
                      </a:r>
                      <a:endParaRPr sz="16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MAPE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F6E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Linear Regression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3.8603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Principal Component Analysis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3.4635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4454"/>
                    </a:solidFill>
                  </a:tcPr>
                </a:tc>
              </a:tr>
              <a:tr h="661550">
                <a:tc>
                  <a:txBody>
                    <a:bodyPr/>
                    <a:lstStyle/>
                    <a:p>
                      <a:pPr algn="l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Neural Network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14.6484</a:t>
                      </a:r>
                      <a:endParaRPr lang="en" sz="1600" b="1" dirty="0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637B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86140" y="1837972"/>
            <a:ext cx="30190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24057"/>
                </a:solidFill>
              </a:rPr>
              <a:t>Final Model</a:t>
            </a:r>
            <a:r>
              <a:rPr lang="en-US" sz="2000" b="1" dirty="0" smtClean="0">
                <a:solidFill>
                  <a:srgbClr val="124057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1240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124057"/>
                </a:solidFill>
              </a:rPr>
              <a:t>Linear Regression</a:t>
            </a:r>
            <a:endParaRPr lang="en-US" sz="2000" dirty="0">
              <a:solidFill>
                <a:srgbClr val="124057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124057"/>
                </a:solidFill>
              </a:rPr>
              <a:t>Principal Component Analysis</a:t>
            </a:r>
            <a:endParaRPr lang="en-US" sz="2000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9713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Suggestions for Improvement 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36083" y="1703142"/>
            <a:ext cx="7588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Include more data such as information about the top management </a:t>
            </a:r>
            <a:r>
              <a:rPr lang="en-US" sz="2000" dirty="0" smtClean="0">
                <a:solidFill>
                  <a:srgbClr val="124057"/>
                </a:solidFill>
              </a:rPr>
              <a:t>team</a:t>
            </a:r>
          </a:p>
          <a:p>
            <a:endParaRPr lang="en-US" sz="2000" dirty="0" smtClean="0">
              <a:solidFill>
                <a:srgbClr val="124057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solidFill>
                <a:srgbClr val="124057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Deal with the negative prediction values instead of assigning zero in severity model</a:t>
            </a:r>
            <a:endParaRPr lang="en-US" sz="2000" dirty="0">
              <a:solidFill>
                <a:srgbClr val="1240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5904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Conclusion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6083" y="1703142"/>
            <a:ext cx="807239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Filed Frequency Model: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Random Forest + Linear Discriminant Analysis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Settled Frequency Model:</a:t>
            </a:r>
          </a:p>
          <a:p>
            <a:pPr lvl="1"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Logistic Regression +Random Forest + Linear Discriminant Analysis</a:t>
            </a:r>
            <a:endParaRPr lang="en-US" sz="2000" dirty="0">
              <a:solidFill>
                <a:srgbClr val="00B0F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124057"/>
                </a:solidFill>
              </a:rPr>
              <a:t>Severity Model: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rgbClr val="00B0F0"/>
                </a:solidFill>
              </a:rPr>
              <a:t>Linear Regression + Principal Component Analysis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36353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Model Implementation</a:t>
            </a:r>
            <a:endParaRPr lang="en" sz="44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264995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Implementation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90956" y="1607366"/>
            <a:ext cx="758825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Extract AXIS.zip and TEAM8.zip, and put the extracted folders in your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RStudio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directory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Install packages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endParaRPr lang="en-US" sz="1100" dirty="0"/>
          </a:p>
          <a:p>
            <a:pPr fontAlgn="base"/>
            <a:endParaRPr lang="en-US" sz="1100" dirty="0"/>
          </a:p>
          <a:p>
            <a:pPr fontAlgn="base"/>
            <a:r>
              <a:rPr lang="en-US" sz="1100" dirty="0"/>
              <a:t/>
            </a:r>
            <a:br>
              <a:rPr lang="en-US" sz="1100" dirty="0"/>
            </a:br>
            <a:endParaRPr lang="en-US" sz="1100" dirty="0" smtClean="0"/>
          </a:p>
          <a:p>
            <a:pPr fontAlgn="base"/>
            <a:endParaRPr lang="en-US" sz="1100" dirty="0"/>
          </a:p>
          <a:p>
            <a:pPr fontAlgn="base"/>
            <a:endParaRPr lang="en-US" sz="1100" dirty="0" smtClean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Run Shiny App</a:t>
            </a:r>
          </a:p>
          <a:p>
            <a:pPr fontAlgn="base"/>
            <a:endParaRPr lang="en-US" sz="1100" dirty="0"/>
          </a:p>
          <a:p>
            <a:pPr fontAlgn="base"/>
            <a:endParaRPr lang="en-US" sz="1100" dirty="0" smtClean="0"/>
          </a:p>
          <a:p>
            <a:pPr fontAlgn="base"/>
            <a:endParaRPr lang="en-US" sz="1100" dirty="0"/>
          </a:p>
          <a:p>
            <a:pPr fontAlgn="base"/>
            <a:endParaRPr lang="en-US" sz="1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0" y="2637762"/>
            <a:ext cx="2371547" cy="934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00" y="4079994"/>
            <a:ext cx="2366092" cy="5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8162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5" y="1760768"/>
            <a:ext cx="4272825" cy="315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846016" y="2361652"/>
            <a:ext cx="453911" cy="32234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11" idx="1"/>
            <a:endCxn id="6" idx="7"/>
          </p:cNvCxnSpPr>
          <p:nvPr/>
        </p:nvCxnSpPr>
        <p:spPr>
          <a:xfrm flipH="1">
            <a:off x="1233453" y="2292992"/>
            <a:ext cx="366483" cy="1158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99936" y="2139103"/>
            <a:ext cx="1335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Upload File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8894" y="2939301"/>
            <a:ext cx="380395" cy="11183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3"/>
          </p:cNvCxnSpPr>
          <p:nvPr/>
        </p:nvCxnSpPr>
        <p:spPr>
          <a:xfrm flipH="1" flipV="1">
            <a:off x="2289289" y="2995218"/>
            <a:ext cx="159748" cy="1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4659" y="3018948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Choose Test File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85" y="1760768"/>
            <a:ext cx="4215384" cy="3152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7255994" y="2292991"/>
            <a:ext cx="585479" cy="229832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832377" y="2254018"/>
            <a:ext cx="482784" cy="453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98775" y="2100130"/>
            <a:ext cx="121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Result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8111188" y="2190432"/>
            <a:ext cx="736783" cy="217475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3" idx="1"/>
          </p:cNvCxnSpPr>
          <p:nvPr/>
        </p:nvCxnSpPr>
        <p:spPr>
          <a:xfrm flipH="1" flipV="1">
            <a:off x="7841473" y="2100130"/>
            <a:ext cx="269715" cy="1990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33851" y="1858839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Search the Company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0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22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111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6368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46024" y="530725"/>
            <a:ext cx="3619939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The Big Picture of Our Models</a:t>
            </a:r>
            <a:endParaRPr lang="en" dirty="0"/>
          </a:p>
        </p:txBody>
      </p:sp>
      <p:sp>
        <p:nvSpPr>
          <p:cNvPr id="230" name="Shape 230"/>
          <p:cNvSpPr/>
          <p:nvPr/>
        </p:nvSpPr>
        <p:spPr>
          <a:xfrm>
            <a:off x="828084" y="1960847"/>
            <a:ext cx="1925355" cy="1925355"/>
          </a:xfrm>
          <a:prstGeom prst="ellipse">
            <a:avLst/>
          </a:prstGeom>
          <a:noFill/>
          <a:ln w="76200" cap="flat" cmpd="sng">
            <a:solidFill>
              <a:srgbClr val="94BF6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B8D61"/>
                </a:solidFill>
                <a:latin typeface="Nixie One"/>
                <a:ea typeface="Nixie One"/>
                <a:cs typeface="Nixie One"/>
                <a:sym typeface="Nixie One"/>
              </a:rPr>
              <a:t>Filed Frequency</a:t>
            </a:r>
            <a:endParaRPr lang="en" b="1" dirty="0">
              <a:solidFill>
                <a:srgbClr val="3B8D6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3916551" y="1960847"/>
            <a:ext cx="1925355" cy="1925355"/>
          </a:xfrm>
          <a:prstGeom prst="ellipse">
            <a:avLst/>
          </a:prstGeom>
          <a:noFill/>
          <a:ln w="76200" cap="flat" cmpd="sng">
            <a:solidFill>
              <a:srgbClr val="18637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Damage Amount</a:t>
            </a:r>
            <a:endParaRPr lang="en" b="1" dirty="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377058" y="931159"/>
            <a:ext cx="313910" cy="227819"/>
            <a:chOff x="3932350" y="3714775"/>
            <a:chExt cx="439650" cy="319075"/>
          </a:xfrm>
        </p:grpSpPr>
        <p:sp>
          <p:nvSpPr>
            <p:cNvPr id="233" name="Shape 23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360491" y="1960847"/>
            <a:ext cx="1925355" cy="1925355"/>
          </a:xfrm>
          <a:prstGeom prst="ellipse">
            <a:avLst/>
          </a:prstGeom>
          <a:solidFill>
            <a:schemeClr val="bg1">
              <a:alpha val="2038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Settled Frequency</a:t>
            </a:r>
            <a:endParaRPr lang="en" b="1" dirty="0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2546" y="2522485"/>
            <a:ext cx="417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×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0729" y="2540877"/>
            <a:ext cx="4177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</a:rPr>
              <a:t>×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4160" y="2477814"/>
            <a:ext cx="41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=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5" name="Shape 231"/>
          <p:cNvSpPr/>
          <p:nvPr/>
        </p:nvSpPr>
        <p:spPr>
          <a:xfrm>
            <a:off x="6410140" y="1971354"/>
            <a:ext cx="1925355" cy="1925355"/>
          </a:xfrm>
          <a:prstGeom prst="ellipse">
            <a:avLst/>
          </a:prstGeom>
          <a:noFill/>
          <a:ln w="762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18637B"/>
                </a:solidFill>
                <a:latin typeface="Nixie One"/>
                <a:ea typeface="Nixie One"/>
                <a:cs typeface="Nixie One"/>
                <a:sym typeface="Nixie One"/>
              </a:rPr>
              <a:t>Expected Damage Amount</a:t>
            </a:r>
            <a:endParaRPr lang="en" b="1" dirty="0">
              <a:solidFill>
                <a:srgbClr val="18637B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Data Description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026" name="Picture 2" descr="https://lh5.googleusercontent.com/rTTZadCGMERNNDtpXqiyLhdOfBmxjFJhkJbkY6I-yJY82-l1HyxWj_myaxS8chT2cz1HBtQxQOinhPohSuQ1zC3b3Y0eqIVBcD1CXPfQTWkO6wm079xh_jO7o5BNNy1C_q1VVxmI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85" y="1848139"/>
            <a:ext cx="5283423" cy="318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7442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Data Description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74" name="Picture 2" descr="https://lh3.googleusercontent.com/xqIaTX_gkhXLA8fH40EPHOncl3YZN0nImpHlkq88X47ewsF7OGni8IlVYD6VagPYHsGaXDu9-vpIseMWidgOdFwDLetYzwVoNb8hnNmSoy_Bni60ywjO-nxB_0ugABeIuNZQxNqz_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809" y="1558108"/>
            <a:ext cx="3413702" cy="3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3.googleusercontent.com/hWL6qhpu94ocQfy0BlDFfIOvzUHvw7PgyNMilUTTOlVKF-CdTvz4nkCEYdBZGnNfan_JljCi74nsF0zLnLRlqoX8el6GEsHwsOnCdsGl2kidiSHjegfJXMevJSbP6mXxgcZh_ijjp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3" y="1661603"/>
            <a:ext cx="326707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2971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573647" y="1725712"/>
            <a:ext cx="8071589" cy="3158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Use </a:t>
            </a:r>
            <a:r>
              <a:rPr lang="en-US" b="1" dirty="0"/>
              <a:t>prior year’s financial data to predict current </a:t>
            </a:r>
            <a:r>
              <a:rPr lang="en-US" b="1" dirty="0" smtClean="0"/>
              <a:t>year</a:t>
            </a:r>
          </a:p>
          <a:p>
            <a:pPr marL="342900" indent="-342900">
              <a:lnSpc>
                <a:spcPct val="150000"/>
              </a:lnSpc>
            </a:pPr>
            <a:r>
              <a:rPr lang="en-US" b="1" dirty="0" smtClean="0"/>
              <a:t>Three data sets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b="1" dirty="0" smtClean="0"/>
              <a:t>F</a:t>
            </a:r>
            <a:r>
              <a:rPr lang="en-US" altLang="zh-CN" b="1" dirty="0" smtClean="0"/>
              <a:t>iled.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csv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(45434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Observations,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58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Variables)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b="1" dirty="0" smtClean="0"/>
              <a:t>Settled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c</a:t>
            </a:r>
            <a:r>
              <a:rPr lang="en-US" altLang="zh-CN" b="1" dirty="0" err="1" smtClean="0"/>
              <a:t>sv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(935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Observations,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85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Variables)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b="1" dirty="0" smtClean="0"/>
              <a:t>Damaged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c</a:t>
            </a:r>
            <a:r>
              <a:rPr lang="en-US" altLang="zh-CN" b="1" dirty="0" err="1" smtClean="0"/>
              <a:t>sv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(451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Observations,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85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Variables)</a:t>
            </a:r>
            <a:endParaRPr lang="en-US" b="1" dirty="0" smtClean="0"/>
          </a:p>
          <a:p>
            <a:pPr>
              <a:buNone/>
            </a:pPr>
            <a:endParaRPr lang="en" b="1" dirty="0" smtClean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" b="1" dirty="0" smtClean="0"/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035667" y="530725"/>
            <a:ext cx="3583630" cy="102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Data Cleaning</a:t>
            </a:r>
            <a:endParaRPr lang="en" dirty="0"/>
          </a:p>
        </p:txBody>
      </p:sp>
      <p:grpSp>
        <p:nvGrpSpPr>
          <p:cNvPr id="178" name="Shape 178"/>
          <p:cNvGrpSpPr/>
          <p:nvPr/>
        </p:nvGrpSpPr>
        <p:grpSpPr>
          <a:xfrm>
            <a:off x="333622" y="861852"/>
            <a:ext cx="366457" cy="366436"/>
            <a:chOff x="1923675" y="1633650"/>
            <a:chExt cx="436000" cy="435975"/>
          </a:xfrm>
        </p:grpSpPr>
        <p:sp>
          <p:nvSpPr>
            <p:cNvPr id="179" name="Shape 17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972271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400" dirty="0" smtClean="0"/>
              <a:t>Filed Frequency Model</a:t>
            </a:r>
            <a:endParaRPr lang="en" sz="44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9769089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701</Words>
  <Application>Microsoft Macintosh PowerPoint</Application>
  <PresentationFormat>On-screen Show (16:9)</PresentationFormat>
  <Paragraphs>272</Paragraphs>
  <Slides>47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Warwick template</vt:lpstr>
      <vt:lpstr>Class Action Lawsuits Prediction Models</vt:lpstr>
      <vt:lpstr>Agenda</vt:lpstr>
      <vt:lpstr>Data Cleaning &amp; Methods Introduction</vt:lpstr>
      <vt:lpstr>Data Collecting</vt:lpstr>
      <vt:lpstr>The Big Picture of Our Models</vt:lpstr>
      <vt:lpstr>Data Description</vt:lpstr>
      <vt:lpstr>Data Description</vt:lpstr>
      <vt:lpstr>Data Cleaning</vt:lpstr>
      <vt:lpstr>Filed Frequency Model</vt:lpstr>
      <vt:lpstr>Methods for Frequency Models</vt:lpstr>
      <vt:lpstr>Logistic Regression</vt:lpstr>
      <vt:lpstr>PowerPoint Presentation</vt:lpstr>
      <vt:lpstr>PowerPoint Presentation</vt:lpstr>
      <vt:lpstr>PowerPoint Presentation</vt:lpstr>
      <vt:lpstr>Random Forest</vt:lpstr>
      <vt:lpstr>Linear Discriminant Analysis</vt:lpstr>
      <vt:lpstr>PowerPoint Presentation</vt:lpstr>
      <vt:lpstr>Linear Discriminant Analysis</vt:lpstr>
      <vt:lpstr>PowerPoint Presentation</vt:lpstr>
      <vt:lpstr>Model for Each Industry</vt:lpstr>
      <vt:lpstr>PowerPoint Presentation</vt:lpstr>
      <vt:lpstr>Settled Frequency Model</vt:lpstr>
      <vt:lpstr>Logistic Regression</vt:lpstr>
      <vt:lpstr>PowerPoint Presentation</vt:lpstr>
      <vt:lpstr>PowerPoint Presentation</vt:lpstr>
      <vt:lpstr>PowerPoint Presentation</vt:lpstr>
      <vt:lpstr>Random Forest</vt:lpstr>
      <vt:lpstr>Linear Discriminant Analysis</vt:lpstr>
      <vt:lpstr>Linear Discriminant Analysis</vt:lpstr>
      <vt:lpstr>PowerPoint Presentation</vt:lpstr>
      <vt:lpstr>PowerPoint Presentation</vt:lpstr>
      <vt:lpstr>Severity Model</vt:lpstr>
      <vt:lpstr>Methods for Severity Models</vt:lpstr>
      <vt:lpstr>Linear Regression</vt:lpstr>
      <vt:lpstr>PowerPoint Presentation</vt:lpstr>
      <vt:lpstr>Linear Regression</vt:lpstr>
      <vt:lpstr>PowerPoint Presentation</vt:lpstr>
      <vt:lpstr>PCA</vt:lpstr>
      <vt:lpstr>PowerPoint Presentation</vt:lpstr>
      <vt:lpstr>Neural Network</vt:lpstr>
      <vt:lpstr>Model Selection</vt:lpstr>
      <vt:lpstr>Suggestions for Improvement </vt:lpstr>
      <vt:lpstr>Conclusion</vt:lpstr>
      <vt:lpstr>Model Implementation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xinlutu2</dc:creator>
  <cp:lastModifiedBy>Yuhe Zhu</cp:lastModifiedBy>
  <cp:revision>71</cp:revision>
  <dcterms:modified xsi:type="dcterms:W3CDTF">2015-12-10T15:17:55Z</dcterms:modified>
</cp:coreProperties>
</file>