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24"/>
  </p:notesMasterIdLst>
  <p:handoutMasterIdLst>
    <p:handoutMasterId r:id="rId25"/>
  </p:handoutMasterIdLst>
  <p:sldIdLst>
    <p:sldId id="391" r:id="rId5"/>
    <p:sldId id="392" r:id="rId6"/>
    <p:sldId id="394" r:id="rId7"/>
    <p:sldId id="395" r:id="rId8"/>
    <p:sldId id="396" r:id="rId9"/>
    <p:sldId id="398" r:id="rId10"/>
    <p:sldId id="399" r:id="rId11"/>
    <p:sldId id="397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393" r:id="rId23"/>
  </p:sldIdLst>
  <p:sldSz cx="9144000" cy="5715000" type="screen16x10"/>
  <p:notesSz cx="7035800" cy="91948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ADAD"/>
    <a:srgbClr val="42129C"/>
    <a:srgbClr val="36348E"/>
    <a:srgbClr val="900028"/>
    <a:srgbClr val="8E303A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9" autoAdjust="0"/>
    <p:restoredTop sz="94657" autoAdjust="0"/>
  </p:normalViewPr>
  <p:slideViewPr>
    <p:cSldViewPr snapToObjects="1">
      <p:cViewPr varScale="1">
        <p:scale>
          <a:sx n="127" d="100"/>
          <a:sy n="127" d="100"/>
        </p:scale>
        <p:origin x="-180" y="-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3" d="100"/>
          <a:sy n="83" d="100"/>
        </p:scale>
        <p:origin x="-1992" y="-78"/>
      </p:cViewPr>
      <p:guideLst>
        <p:guide orient="horz" pos="2896"/>
        <p:guide pos="221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958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84625" y="0"/>
            <a:ext cx="304958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87EE-837D-4801-8B9C-7CA7A5644A75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32838"/>
            <a:ext cx="304958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84625" y="8732838"/>
            <a:ext cx="304958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59FB8-78B7-4E1D-8B2B-A95EFF58D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4625" y="0"/>
            <a:ext cx="30495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688975"/>
            <a:ext cx="5514975" cy="3448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3263" y="4368800"/>
            <a:ext cx="5629275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2838"/>
            <a:ext cx="30495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4625" y="8732838"/>
            <a:ext cx="30495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B17B82-CF91-496D-B17B-1A25258AB77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3" cstate="print">
            <a:lum/>
          </a:blip>
          <a:srcRect/>
          <a:stretch>
            <a:fillRect l="25000" t="6000" r="9000" b="5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57356" y="4786326"/>
            <a:ext cx="3286148" cy="285902"/>
          </a:xfrm>
        </p:spPr>
        <p:txBody>
          <a:bodyPr>
            <a:normAutofit/>
          </a:bodyPr>
          <a:lstStyle>
            <a:lvl1pPr marL="0" indent="0" algn="l">
              <a:buNone/>
              <a:defRPr sz="1600" b="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715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715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715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715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715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715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12688" y="4823460"/>
            <a:ext cx="641424" cy="5345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39176" y="5429268"/>
            <a:ext cx="137160" cy="1143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76336" y="4500574"/>
            <a:ext cx="274320" cy="2286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701040" y="4051300"/>
            <a:ext cx="365760" cy="30480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3" name="Title 42"/>
          <p:cNvSpPr>
            <a:spLocks noGrp="1"/>
          </p:cNvSpPr>
          <p:nvPr>
            <p:ph type="title"/>
          </p:nvPr>
        </p:nvSpPr>
        <p:spPr>
          <a:xfrm>
            <a:off x="1857356" y="2786062"/>
            <a:ext cx="6786610" cy="1833572"/>
          </a:xfrm>
        </p:spPr>
        <p:txBody>
          <a:bodyPr>
            <a:normAutofit/>
          </a:bodyPr>
          <a:lstStyle>
            <a:lvl1pPr>
              <a:defRPr sz="32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857356" y="5143516"/>
            <a:ext cx="1785950" cy="214314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</a:pPr>
            <a:fld id="{CCDFD30F-F0B2-4944-8272-4F30217B7A9F}" type="datetime4">
              <a:rPr kumimoji="0" lang="en-US" sz="1200" b="0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pPr marL="0" indent="0" algn="l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/>
                <a:buNone/>
              </a:pPr>
              <a:t>April 2, 2011</a:t>
            </a:fld>
            <a:endParaRPr kumimoji="0" lang="en-US" sz="1200" b="0" kern="1200" baseline="0" dirty="0">
              <a:solidFill>
                <a:schemeClr val="tx2"/>
              </a:solidFill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 cstate="print">
            <a:alphaModFix amt="8000"/>
            <a:lum/>
          </a:blip>
          <a:srcRect/>
          <a:stretch>
            <a:fillRect l="-30000" t="-5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1499616" cy="4876271"/>
          </a:xfrm>
        </p:spPr>
        <p:txBody>
          <a:bodyPr vert="eaVert"/>
          <a:lstStyle>
            <a:lvl1pPr>
              <a:defRPr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49D33-17BE-4D7D-83E8-1E1E9AED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6"/>
          </p:nvPr>
        </p:nvSpPr>
        <p:spPr>
          <a:xfrm>
            <a:off x="7358082" y="5500726"/>
            <a:ext cx="1428760" cy="214294"/>
          </a:xfrm>
        </p:spPr>
        <p:txBody>
          <a:bodyPr/>
          <a:lstStyle>
            <a:lvl1pPr>
              <a:defRPr sz="1000"/>
            </a:lvl1pPr>
          </a:lstStyle>
          <a:p>
            <a:fld id="{6BD411D7-7FFD-482D-8991-AD0314C0F551}" type="datetime3">
              <a:rPr lang="en-US" smtClean="0"/>
              <a:pPr/>
              <a:t>2 April 2011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 cstate="print">
            <a:alphaModFix amt="8000"/>
            <a:lum/>
          </a:blip>
          <a:srcRect/>
          <a:stretch>
            <a:fillRect l="-30000" t="-5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61ED-FEC8-48C4-BD34-E929EE44D0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714480" y="571484"/>
            <a:ext cx="58579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latin typeface="+mj-lt"/>
              </a:rPr>
              <a:t>Thanks!</a:t>
            </a:r>
            <a:endParaRPr lang="en-US" sz="6600" b="1" dirty="0">
              <a:latin typeface="+mj-lt"/>
            </a:endParaRPr>
          </a:p>
        </p:txBody>
      </p:sp>
      <p:pic>
        <p:nvPicPr>
          <p:cNvPr id="67586" name="Picture 2" descr="C:\Documents and Settings\mengx\Local Settings\Temporary Internet Files\Content.IE5\ML4LA92K\MCj03977760000[1].w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2794" y="1928806"/>
            <a:ext cx="1918411" cy="157368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1714480" y="3670379"/>
            <a:ext cx="5857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 smtClean="0">
                <a:latin typeface="+mj-lt"/>
              </a:rPr>
              <a:t>Question/Answer</a:t>
            </a:r>
            <a:r>
              <a:rPr lang="en-US" sz="2800" b="1" baseline="0" dirty="0" smtClean="0">
                <a:latin typeface="+mj-lt"/>
              </a:rPr>
              <a:t> </a:t>
            </a:r>
            <a:r>
              <a:rPr lang="en-US" sz="2800" b="1" dirty="0" smtClean="0">
                <a:latin typeface="+mj-lt"/>
              </a:rPr>
              <a:t> </a:t>
            </a:r>
            <a:endParaRPr lang="en-US" sz="2800" b="1" dirty="0">
              <a:latin typeface="+mj-lt"/>
            </a:endParaRP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6"/>
          </p:nvPr>
        </p:nvSpPr>
        <p:spPr>
          <a:xfrm>
            <a:off x="7358082" y="5500726"/>
            <a:ext cx="1428760" cy="214294"/>
          </a:xfrm>
        </p:spPr>
        <p:txBody>
          <a:bodyPr/>
          <a:lstStyle>
            <a:lvl1pPr>
              <a:defRPr sz="1000"/>
            </a:lvl1pPr>
          </a:lstStyle>
          <a:p>
            <a:fld id="{6BD411D7-7FFD-482D-8991-AD0314C0F551}" type="datetime3">
              <a:rPr lang="en-US" smtClean="0"/>
              <a:pPr/>
              <a:t>2 April 2011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E62C-CB2E-48A9-B4F9-51EFF3B24E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6"/>
          </p:nvPr>
        </p:nvSpPr>
        <p:spPr>
          <a:xfrm>
            <a:off x="7358082" y="5500726"/>
            <a:ext cx="1428760" cy="214294"/>
          </a:xfrm>
        </p:spPr>
        <p:txBody>
          <a:bodyPr/>
          <a:lstStyle>
            <a:lvl1pPr>
              <a:defRPr sz="1000"/>
            </a:lvl1pPr>
          </a:lstStyle>
          <a:p>
            <a:fld id="{6BD411D7-7FFD-482D-8991-AD0314C0F551}" type="datetime3">
              <a:rPr lang="en-US" smtClean="0"/>
              <a:pPr/>
              <a:t>2 April 2011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alphaModFix amt="8000"/>
            <a:lum/>
          </a:blip>
          <a:srcRect/>
          <a:stretch>
            <a:fillRect l="-30000" t="-5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0"/>
            <a:ext cx="7467600" cy="40614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E8F6EA7-9FAF-4E3C-ADAD-D138E74FB7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>
          <a:xfrm>
            <a:off x="7358082" y="5500726"/>
            <a:ext cx="1428760" cy="214294"/>
          </a:xfrm>
        </p:spPr>
        <p:txBody>
          <a:bodyPr/>
          <a:lstStyle>
            <a:lvl1pPr>
              <a:defRPr sz="1000"/>
            </a:lvl1pPr>
          </a:lstStyle>
          <a:p>
            <a:fld id="{6BD411D7-7FFD-482D-8991-AD0314C0F551}" type="datetime3">
              <a:rPr lang="en-US" smtClean="0"/>
              <a:pPr/>
              <a:t>2 April 2011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 cstate="print">
            <a:alphaModFix amt="8000"/>
            <a:lum/>
          </a:blip>
          <a:srcRect/>
          <a:stretch>
            <a:fillRect l="-30000" t="-5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333500"/>
            <a:ext cx="3657600" cy="3810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333500"/>
            <a:ext cx="3657600" cy="3810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E62C-CB2E-48A9-B4F9-51EFF3B24E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6"/>
          </p:nvPr>
        </p:nvSpPr>
        <p:spPr>
          <a:xfrm>
            <a:off x="7358082" y="5500726"/>
            <a:ext cx="1428760" cy="214294"/>
          </a:xfrm>
        </p:spPr>
        <p:txBody>
          <a:bodyPr/>
          <a:lstStyle>
            <a:lvl1pPr>
              <a:defRPr sz="1000"/>
            </a:lvl1pPr>
          </a:lstStyle>
          <a:p>
            <a:fld id="{6BD411D7-7FFD-482D-8991-AD0314C0F551}" type="datetime3">
              <a:rPr lang="en-US" smtClean="0"/>
              <a:pPr/>
              <a:t>2 April 2011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 cstate="print">
            <a:alphaModFix amt="8000"/>
            <a:lum/>
          </a:blip>
          <a:srcRect/>
          <a:stretch>
            <a:fillRect l="-30000" t="-5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542"/>
            <a:ext cx="7543800" cy="952500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A5EC6-4B17-4E97-95CD-7BC9A46728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968500"/>
            <a:ext cx="3657600" cy="3238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968500"/>
            <a:ext cx="3657600" cy="3238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308100"/>
            <a:ext cx="3657600" cy="5486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308100"/>
            <a:ext cx="3657600" cy="5486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6"/>
          </p:nvPr>
        </p:nvSpPr>
        <p:spPr>
          <a:xfrm>
            <a:off x="7358082" y="5500726"/>
            <a:ext cx="1428760" cy="214294"/>
          </a:xfrm>
        </p:spPr>
        <p:txBody>
          <a:bodyPr/>
          <a:lstStyle>
            <a:lvl1pPr>
              <a:defRPr sz="1000"/>
            </a:lvl1pPr>
          </a:lstStyle>
          <a:p>
            <a:fld id="{6BD411D7-7FFD-482D-8991-AD0314C0F551}" type="datetime3">
              <a:rPr lang="en-US" smtClean="0"/>
              <a:pPr/>
              <a:t>2 April 2011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 cstate="print">
            <a:alphaModFix amt="8000"/>
            <a:lum/>
          </a:blip>
          <a:srcRect/>
          <a:stretch>
            <a:fillRect l="-30000" t="-5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CBE62C-CB2E-48A9-B4F9-51EFF3B24E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>
          <a:xfrm>
            <a:off x="7358082" y="5500726"/>
            <a:ext cx="1428760" cy="214294"/>
          </a:xfrm>
        </p:spPr>
        <p:txBody>
          <a:bodyPr/>
          <a:lstStyle>
            <a:lvl1pPr>
              <a:defRPr sz="1000"/>
            </a:lvl1pPr>
          </a:lstStyle>
          <a:p>
            <a:fld id="{6BD411D7-7FFD-482D-8991-AD0314C0F551}" type="datetime3">
              <a:rPr lang="en-US" smtClean="0"/>
              <a:pPr/>
              <a:t>2 April 2011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 cstate="print">
            <a:alphaModFix amt="8000"/>
            <a:lum/>
          </a:blip>
          <a:srcRect/>
          <a:stretch>
            <a:fillRect l="-30000" t="-5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429388" y="228600"/>
            <a:ext cx="2143140" cy="4343412"/>
          </a:xfrm>
        </p:spPr>
        <p:txBody>
          <a:bodyPr/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715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 userDrawn="1"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638800" cy="527304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CBE62C-CB2E-48A9-B4F9-51EFF3B24E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6"/>
          </p:nvPr>
        </p:nvSpPr>
        <p:spPr>
          <a:xfrm>
            <a:off x="7358082" y="5500726"/>
            <a:ext cx="1428760" cy="214294"/>
          </a:xfrm>
        </p:spPr>
        <p:txBody>
          <a:bodyPr/>
          <a:lstStyle>
            <a:lvl1pPr>
              <a:defRPr sz="1000"/>
            </a:lvl1pPr>
          </a:lstStyle>
          <a:p>
            <a:fld id="{6BD411D7-7FFD-482D-8991-AD0314C0F551}" type="datetime3">
              <a:rPr lang="en-US" smtClean="0"/>
              <a:pPr/>
              <a:t>2 April 2011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blipFill dpi="0" rotWithShape="1">
          <a:blip r:embed="rId2" cstate="print">
            <a:alphaModFix amt="8000"/>
            <a:lum/>
          </a:blip>
          <a:srcRect/>
          <a:stretch>
            <a:fillRect l="-30000" t="-5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715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9388" y="220663"/>
            <a:ext cx="2143140" cy="4130040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715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3A72A20-76FB-4ABA-A450-C58EFC5456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6"/>
          </p:nvPr>
        </p:nvSpPr>
        <p:spPr>
          <a:xfrm>
            <a:off x="7358082" y="5500726"/>
            <a:ext cx="1428760" cy="214294"/>
          </a:xfrm>
        </p:spPr>
        <p:txBody>
          <a:bodyPr/>
          <a:lstStyle>
            <a:lvl1pPr>
              <a:defRPr sz="1000"/>
            </a:lvl1pPr>
          </a:lstStyle>
          <a:p>
            <a:fld id="{6BD411D7-7FFD-482D-8991-AD0314C0F551}" type="datetime3">
              <a:rPr lang="en-US" smtClean="0"/>
              <a:pPr/>
              <a:t>2 April 2011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 cstate="print">
            <a:alphaModFix amt="8000"/>
            <a:lum/>
          </a:blip>
          <a:srcRect/>
          <a:stretch>
            <a:fillRect l="-30000" t="-5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BDFC-FED6-446C-9DCE-EB162F31C1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6"/>
          </p:nvPr>
        </p:nvSpPr>
        <p:spPr>
          <a:xfrm>
            <a:off x="7358082" y="5500726"/>
            <a:ext cx="1428760" cy="214294"/>
          </a:xfrm>
        </p:spPr>
        <p:txBody>
          <a:bodyPr/>
          <a:lstStyle>
            <a:lvl1pPr>
              <a:defRPr sz="1000"/>
            </a:lvl1pPr>
          </a:lstStyle>
          <a:p>
            <a:fld id="{6BD411D7-7FFD-482D-8991-AD0314C0F551}" type="datetime3">
              <a:rPr lang="en-US" smtClean="0"/>
              <a:pPr/>
              <a:t>2 April 2011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28865"/>
            <a:ext cx="7467600" cy="9525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7467600" cy="40614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757160" y="869539"/>
            <a:ext cx="1676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3F544EE8-E4CE-4C9C-9343-C54B16C8914D}" type="datetime3">
              <a:rPr lang="en-US" smtClean="0"/>
              <a:pPr algn="r" eaLnBrk="1" latinLnBrk="0" hangingPunct="1"/>
              <a:t>2 April 2011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256886" y="3083887"/>
            <a:ext cx="26670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Company Confidential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778375"/>
            <a:ext cx="609600" cy="43434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7CBE62C-CB2E-48A9-B4F9-51EFF3B24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8" r:id="rId2"/>
    <p:sldLayoutId id="2147483677" r:id="rId3"/>
    <p:sldLayoutId id="2147483679" r:id="rId4"/>
    <p:sldLayoutId id="2147483680" r:id="rId5"/>
    <p:sldLayoutId id="2147483681" r:id="rId6"/>
    <p:sldLayoutId id="2147483683" r:id="rId7"/>
    <p:sldLayoutId id="2147483687" r:id="rId8"/>
    <p:sldLayoutId id="2147483685" r:id="rId9"/>
    <p:sldLayoutId id="2147483686" r:id="rId10"/>
    <p:sldLayoutId id="2147483682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xin.meng@exar.com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Informal Introduction to </a:t>
            </a:r>
            <a:r>
              <a:rPr lang="en-US" dirty="0" err="1" smtClean="0"/>
              <a:t>MetaHDL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4778375"/>
            <a:ext cx="609600" cy="434975"/>
          </a:xfrm>
        </p:spPr>
        <p:txBody>
          <a:bodyPr/>
          <a:lstStyle/>
          <a:p>
            <a:fld id="{8E8F6EA7-9FAF-4E3C-ADAD-D138E74FB75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Configuration: Preprocessor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`define, `</a:t>
            </a:r>
            <a:r>
              <a:rPr lang="en-US" dirty="0" err="1" smtClean="0"/>
              <a:t>ifdef</a:t>
            </a:r>
            <a:r>
              <a:rPr lang="en-US" dirty="0" smtClean="0"/>
              <a:t>, `</a:t>
            </a:r>
            <a:r>
              <a:rPr lang="en-US" dirty="0" err="1" smtClean="0"/>
              <a:t>ifndef</a:t>
            </a:r>
            <a:endParaRPr lang="en-US" dirty="0" smtClean="0"/>
          </a:p>
          <a:p>
            <a:r>
              <a:rPr lang="en-US" dirty="0" smtClean="0"/>
              <a:t>`if, `case, `while, `for, </a:t>
            </a:r>
          </a:p>
          <a:p>
            <a:r>
              <a:rPr lang="en-US" dirty="0" smtClean="0"/>
              <a:t>`let</a:t>
            </a:r>
          </a:p>
          <a:p>
            <a:pPr lvl="1"/>
            <a:r>
              <a:rPr lang="en-US" dirty="0" smtClean="0"/>
              <a:t>+, -, *, /, %, **</a:t>
            </a:r>
          </a:p>
          <a:p>
            <a:pPr lvl="1"/>
            <a:r>
              <a:rPr lang="en-US" dirty="0" smtClean="0"/>
              <a:t>&amp;&amp;, ||, </a:t>
            </a:r>
          </a:p>
          <a:p>
            <a:pPr lvl="1"/>
            <a:r>
              <a:rPr lang="en-US" dirty="0" smtClean="0"/>
              <a:t>!, ^, &amp;, |, &gt;&gt;, &lt;&lt;</a:t>
            </a:r>
          </a:p>
          <a:p>
            <a:r>
              <a:rPr lang="en-US" dirty="0" smtClean="0"/>
              <a:t>LOG2(), CEIL(), FLOOR(), ROUND(), MAX(), MIN(), ODD(), EVEN(), ABS()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7CBE62C-CB2E-48A9-B4F9-51EFF3B24E1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BD411D7-7FFD-482D-8991-AD0314C0F551}" type="datetime3">
              <a:rPr lang="en-US" smtClean="0"/>
              <a:pPr/>
              <a:t>2 April 2011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Configuration: Preprocessor cont’d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E8F6EA7-9FAF-4E3C-ADAD-D138E74FB75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BD411D7-7FFD-482D-8991-AD0314C0F551}" type="datetime3">
              <a:rPr lang="en-US" smtClean="0"/>
              <a:pPr/>
              <a:t>2 April 2011</a:t>
            </a:fld>
            <a:endParaRPr lang="en-US" dirty="0"/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1181366"/>
            <a:ext cx="3276599" cy="2001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390900"/>
            <a:ext cx="8034338" cy="1320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Configuration: Preprocessor cont’d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E8F6EA7-9FAF-4E3C-ADAD-D138E74FB75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BD411D7-7FFD-482D-8991-AD0314C0F551}" type="datetime3">
              <a:rPr lang="en-US" smtClean="0"/>
              <a:pPr/>
              <a:t>2 April 2011</a:t>
            </a:fld>
            <a:endParaRPr lang="en-US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33501"/>
            <a:ext cx="3124200" cy="2093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454795"/>
            <a:ext cx="7424738" cy="1045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1304925"/>
            <a:ext cx="5066252" cy="3076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Configuration: Parameter tracing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E8F6EA7-9FAF-4E3C-ADAD-D138E74FB75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BD411D7-7FFD-482D-8991-AD0314C0F551}" type="datetime3">
              <a:rPr lang="en-US" smtClean="0"/>
              <a:pPr/>
              <a:t>2 April 2011</a:t>
            </a:fld>
            <a:endParaRPr lang="en-US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09700"/>
            <a:ext cx="6638925" cy="1638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181365"/>
            <a:ext cx="2643324" cy="4205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Configuration: Parameter tracing cont’d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E8F6EA7-9FAF-4E3C-ADAD-D138E74FB75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BD411D7-7FFD-482D-8991-AD0314C0F551}" type="datetime3">
              <a:rPr lang="en-US" smtClean="0"/>
              <a:pPr/>
              <a:t>2 April 2011</a:t>
            </a:fld>
            <a:endParaRPr lang="en-US" dirty="0"/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33500"/>
            <a:ext cx="4857750" cy="2333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333500"/>
            <a:ext cx="3981577" cy="4076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47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496426"/>
            <a:ext cx="2495550" cy="2004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Usage: Include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Command line: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mhdlc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[options]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 mhdlc64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[options]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Include path contains all dependent modules: 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-I</a:t>
            </a:r>
          </a:p>
          <a:p>
            <a:r>
              <a:rPr lang="en-US" dirty="0" smtClean="0"/>
              <a:t>Generated code are all put in output path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-o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Generated code can be </a:t>
            </a:r>
            <a:r>
              <a:rPr lang="en-US" dirty="0" err="1" smtClean="0"/>
              <a:t>SystemVerilog</a:t>
            </a:r>
            <a:r>
              <a:rPr lang="en-US" dirty="0" smtClean="0"/>
              <a:t> or </a:t>
            </a:r>
            <a:r>
              <a:rPr lang="en-US" dirty="0" err="1" smtClean="0"/>
              <a:t>Verilog</a:t>
            </a:r>
            <a:endParaRPr lang="en-US" dirty="0" smtClean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verilog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E8F6EA7-9FAF-4E3C-ADAD-D138E74FB75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BD411D7-7FFD-482D-8991-AD0314C0F551}" type="datetime3">
              <a:rPr lang="en-US" smtClean="0"/>
              <a:pPr/>
              <a:t>2 April 2011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Usage: Macro on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-D</a:t>
            </a:r>
            <a:r>
              <a:rPr lang="en-US" dirty="0" smtClean="0"/>
              <a:t> option works just like in </a:t>
            </a:r>
            <a:r>
              <a:rPr lang="en-US" dirty="0" err="1" smtClean="0"/>
              <a:t>gcc</a:t>
            </a:r>
            <a:endParaRPr lang="en-US" dirty="0" smtClean="0"/>
          </a:p>
          <a:p>
            <a:pPr lvl="1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mhdlc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-DVLD_CNT=4 -DBSE_CNT=4 -DRP_SIZE=4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E8F6EA7-9FAF-4E3C-ADAD-D138E74FB75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BD411D7-7FFD-482D-8991-AD0314C0F551}" type="datetime3">
              <a:rPr lang="en-US" smtClean="0"/>
              <a:pPr/>
              <a:t>2 April 2011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Usage: Dependency resolving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Resolve dependency on the fly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mhdlc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dma.mhdl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all </a:t>
            </a:r>
            <a:r>
              <a:rPr lang="en-US" dirty="0" err="1" smtClean="0">
                <a:cs typeface="Courier New" pitchFamily="49" charset="0"/>
              </a:rPr>
              <a:t>submodules</a:t>
            </a:r>
            <a:r>
              <a:rPr lang="en-US" dirty="0" smtClean="0">
                <a:cs typeface="Courier New" pitchFamily="49" charset="0"/>
              </a:rPr>
              <a:t> are generated automatically </a:t>
            </a:r>
          </a:p>
          <a:p>
            <a:r>
              <a:rPr lang="en-US" dirty="0" smtClean="0">
                <a:cs typeface="Courier New" pitchFamily="49" charset="0"/>
              </a:rPr>
              <a:t>Comprehensive vs. Fast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Redefinitions are reported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-F</a:t>
            </a:r>
            <a:r>
              <a:rPr lang="en-US" dirty="0" smtClean="0">
                <a:cs typeface="Courier New" pitchFamily="49" charset="0"/>
              </a:rPr>
              <a:t> option: Fast resolving </a:t>
            </a:r>
          </a:p>
          <a:p>
            <a:r>
              <a:rPr lang="en-US" dirty="0" smtClean="0">
                <a:cs typeface="Courier New" pitchFamily="49" charset="0"/>
              </a:rPr>
              <a:t>Performance: 30x-60x compared to </a:t>
            </a:r>
            <a:r>
              <a:rPr lang="en-US" dirty="0" err="1" smtClean="0">
                <a:cs typeface="Courier New" pitchFamily="49" charset="0"/>
              </a:rPr>
              <a:t>VPerl</a:t>
            </a:r>
            <a:endParaRPr lang="en-US" dirty="0" smtClean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E8F6EA7-9FAF-4E3C-ADAD-D138E74FB75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BD411D7-7FFD-482D-8991-AD0314C0F551}" type="datetime3">
              <a:rPr lang="en-US" smtClean="0"/>
              <a:pPr/>
              <a:t>2 April 2011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Usage: control variable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portchk</a:t>
            </a:r>
            <a:endParaRPr lang="en-US" dirty="0" smtClean="0"/>
          </a:p>
          <a:p>
            <a:r>
              <a:rPr lang="en-US" dirty="0" err="1" smtClean="0"/>
              <a:t>modname</a:t>
            </a:r>
            <a:endParaRPr lang="en-US" dirty="0" smtClean="0"/>
          </a:p>
          <a:p>
            <a:r>
              <a:rPr lang="en-US" dirty="0" err="1" smtClean="0"/>
              <a:t>outfile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E8F6EA7-9FAF-4E3C-ADAD-D138E74FB75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BD411D7-7FFD-482D-8991-AD0314C0F551}" type="datetime3">
              <a:rPr lang="en-US" smtClean="0"/>
              <a:pPr/>
              <a:t>2 April 2011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6EA7-9FAF-4E3C-ADAD-D138E74FB75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>
          <a:xfrm>
            <a:off x="7800286" y="5500726"/>
            <a:ext cx="986556" cy="214294"/>
          </a:xfrm>
        </p:spPr>
        <p:txBody>
          <a:bodyPr/>
          <a:lstStyle/>
          <a:p>
            <a:fld id="{6BD411D7-7FFD-482D-8991-AD0314C0F551}" type="datetime3">
              <a:rPr lang="en-US" smtClean="0"/>
              <a:pPr/>
              <a:t>2 April 2011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MetaHDL</a:t>
            </a:r>
            <a:r>
              <a:rPr lang="en-US" dirty="0" smtClean="0"/>
              <a:t>?</a:t>
            </a:r>
          </a:p>
          <a:p>
            <a:r>
              <a:rPr lang="en-US" dirty="0" smtClean="0"/>
              <a:t>Syntax</a:t>
            </a:r>
          </a:p>
          <a:p>
            <a:r>
              <a:rPr lang="en-US" dirty="0" smtClean="0"/>
              <a:t>Compiler Usage</a:t>
            </a:r>
          </a:p>
          <a:p>
            <a:r>
              <a:rPr lang="en-US" dirty="0" smtClean="0"/>
              <a:t>Notes to </a:t>
            </a:r>
            <a:r>
              <a:rPr lang="en-US" dirty="0" err="1" smtClean="0"/>
              <a:t>VPerl</a:t>
            </a:r>
            <a:r>
              <a:rPr lang="en-US" dirty="0" smtClean="0"/>
              <a:t>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E8F6EA7-9FAF-4E3C-ADAD-D138E74FB7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BD411D7-7FFD-482D-8991-AD0314C0F551}" type="datetime3">
              <a:rPr lang="en-US" smtClean="0"/>
              <a:pPr/>
              <a:t>2 April 2011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</a:t>
            </a:r>
            <a:r>
              <a:rPr lang="en-US" dirty="0" err="1" smtClean="0"/>
              <a:t>MetaHDL</a:t>
            </a:r>
            <a:r>
              <a:rPr lang="en-US" dirty="0" smtClean="0"/>
              <a:t> -Redundancy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6EA7-9FAF-4E3C-ADAD-D138E74FB75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BD411D7-7FFD-482D-8991-AD0314C0F551}" type="datetime3">
              <a:rPr lang="en-US" smtClean="0"/>
              <a:pPr/>
              <a:t>2 April 2011</a:t>
            </a:fld>
            <a:endParaRPr lang="en-US" dirty="0"/>
          </a:p>
        </p:txBody>
      </p:sp>
      <p:pic>
        <p:nvPicPr>
          <p:cNvPr id="66562" name="Chart 1"/>
          <p:cNvPicPr>
            <a:picLocks noChangeArrowheads="1"/>
          </p:cNvPicPr>
          <p:nvPr/>
        </p:nvPicPr>
        <p:blipFill>
          <a:blip r:embed="rId2" cstate="print"/>
          <a:srcRect b="-18"/>
          <a:stretch>
            <a:fillRect/>
          </a:stretch>
        </p:blipFill>
        <p:spPr bwMode="auto">
          <a:xfrm>
            <a:off x="1066800" y="1485900"/>
            <a:ext cx="629128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MetaHDL</a:t>
            </a:r>
            <a:r>
              <a:rPr lang="en-US" dirty="0" smtClean="0"/>
              <a:t> -Reuse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Architecture level code configuration: preprocessor</a:t>
            </a:r>
          </a:p>
          <a:p>
            <a:r>
              <a:rPr lang="en-US" dirty="0" smtClean="0"/>
              <a:t>Parameter in RTL</a:t>
            </a:r>
          </a:p>
          <a:p>
            <a:r>
              <a:rPr lang="en-US" dirty="0" smtClean="0"/>
              <a:t>Combined with declaration</a:t>
            </a:r>
          </a:p>
          <a:p>
            <a:pPr lvl="1"/>
            <a:r>
              <a:rPr lang="en-US" dirty="0" smtClean="0"/>
              <a:t>Readability </a:t>
            </a:r>
          </a:p>
          <a:p>
            <a:pPr lvl="1"/>
            <a:r>
              <a:rPr lang="en-US" dirty="0" smtClean="0"/>
              <a:t>Maintainability </a:t>
            </a:r>
          </a:p>
          <a:p>
            <a:pPr lvl="1"/>
            <a:r>
              <a:rPr lang="en-US" dirty="0" smtClean="0"/>
              <a:t>Quality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3A5EC6-4B17-4E97-95CD-7BC9A467281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BD411D7-7FFD-482D-8991-AD0314C0F551}" type="datetime3">
              <a:rPr lang="en-US" smtClean="0"/>
              <a:pPr/>
              <a:t>2 April 2011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Syntax: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Port and declarations can be inferred from code </a:t>
            </a:r>
          </a:p>
          <a:p>
            <a:r>
              <a:rPr lang="en-US" dirty="0" smtClean="0"/>
              <a:t>Inter-connection semantics: same name should be connected </a:t>
            </a:r>
          </a:p>
          <a:p>
            <a:r>
              <a:rPr lang="en-US" dirty="0" smtClean="0"/>
              <a:t>Code style vs. Syntax </a:t>
            </a:r>
          </a:p>
          <a:p>
            <a:r>
              <a:rPr lang="en-US" dirty="0" smtClean="0"/>
              <a:t>Code configuration must focus on “core” logic</a:t>
            </a:r>
          </a:p>
          <a:p>
            <a:r>
              <a:rPr lang="en-US" dirty="0" smtClean="0"/>
              <a:t>Only 4 blocks:</a:t>
            </a:r>
          </a:p>
          <a:p>
            <a:pPr lvl="1"/>
            <a:r>
              <a:rPr lang="en-US" dirty="0" smtClean="0"/>
              <a:t>FF</a:t>
            </a:r>
          </a:p>
          <a:p>
            <a:pPr lvl="1"/>
            <a:r>
              <a:rPr lang="en-US" dirty="0" smtClean="0"/>
              <a:t>comb</a:t>
            </a:r>
          </a:p>
          <a:p>
            <a:pPr lvl="1"/>
            <a:r>
              <a:rPr lang="en-US" dirty="0" smtClean="0"/>
              <a:t>FSM ::= FF | comb</a:t>
            </a:r>
          </a:p>
          <a:p>
            <a:pPr lvl="1"/>
            <a:r>
              <a:rPr lang="en-US" dirty="0" smtClean="0"/>
              <a:t>inst ::= FF | comb | FSM | inst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E8F6EA7-9FAF-4E3C-ADAD-D138E74FB75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BD411D7-7FFD-482D-8991-AD0314C0F551}" type="datetime3">
              <a:rPr lang="en-US" smtClean="0"/>
              <a:pPr/>
              <a:t>2 April 2011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Syntax: 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E8F6EA7-9FAF-4E3C-ADAD-D138E74FB75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BD411D7-7FFD-482D-8991-AD0314C0F551}" type="datetime3">
              <a:rPr lang="en-US" smtClean="0"/>
              <a:pPr/>
              <a:t>2 April 2011</a:t>
            </a:fld>
            <a:endParaRPr lang="en-US" dirty="0"/>
          </a:p>
        </p:txBody>
      </p:sp>
      <p:pic>
        <p:nvPicPr>
          <p:cNvPr id="6758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87146"/>
            <a:ext cx="5091113" cy="3527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751522"/>
            <a:ext cx="4138613" cy="24611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Syntax: comb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E8F6EA7-9FAF-4E3C-ADAD-D138E74FB75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BD411D7-7FFD-482D-8991-AD0314C0F551}" type="datetime3">
              <a:rPr lang="en-US" smtClean="0"/>
              <a:pPr/>
              <a:t>2 April 2011</a:t>
            </a:fld>
            <a:endParaRPr lang="en-US" dirty="0"/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848475"/>
            <a:ext cx="4295775" cy="318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333500"/>
            <a:ext cx="3200400" cy="2257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Syntax: FSM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6EA7-9FAF-4E3C-ADAD-D138E74FB75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BD411D7-7FFD-482D-8991-AD0314C0F551}" type="datetime3">
              <a:rPr lang="en-US" smtClean="0"/>
              <a:pPr/>
              <a:t>2 April 2011</a:t>
            </a:fld>
            <a:endParaRPr lang="en-US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181365"/>
            <a:ext cx="2134892" cy="434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1866" y="776973"/>
            <a:ext cx="3662934" cy="1013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1943100"/>
            <a:ext cx="3857625" cy="1393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05946" y="3141352"/>
            <a:ext cx="3305175" cy="2383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Syntax: inst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E62C-CB2E-48A9-B4F9-51EFF3B24E1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BD411D7-7FFD-482D-8991-AD0314C0F551}" type="datetime3">
              <a:rPr lang="en-US" smtClean="0"/>
              <a:pPr/>
              <a:t>2 April 2011</a:t>
            </a:fld>
            <a:endParaRPr lang="en-US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28570"/>
            <a:ext cx="7482459" cy="379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018927"/>
            <a:ext cx="2633663" cy="3193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2095500"/>
            <a:ext cx="4523607" cy="2228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ar_slides_templat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0C836127926144BC4D1FC70996E6EE" ma:contentTypeVersion="0" ma:contentTypeDescription="Create a new document." ma:contentTypeScope="" ma:versionID="da485ac34da6a86ad8065edf3c83446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81413A1-A3FD-4022-86FB-67CB81341888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66E72F25-7BD3-475E-8E69-274BFE2C7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A6C1D2-4828-4C69-854C-33577AF346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Exar_slides_template</Template>
  <TotalTime>143</TotalTime>
  <Words>337</Words>
  <Application>Microsoft Office PowerPoint</Application>
  <PresentationFormat>On-screen Show (16:10)</PresentationFormat>
  <Paragraphs>103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Exar_slides_template</vt:lpstr>
      <vt:lpstr>Informal Introduction to MetaHDL</vt:lpstr>
      <vt:lpstr>Agenda</vt:lpstr>
      <vt:lpstr>Why MetaHDL -Redundancy </vt:lpstr>
      <vt:lpstr>Why MetaHDL -Reuse</vt:lpstr>
      <vt:lpstr>Syntax: Background</vt:lpstr>
      <vt:lpstr>Syntax: FF</vt:lpstr>
      <vt:lpstr>Syntax: comb</vt:lpstr>
      <vt:lpstr>Syntax: FSM</vt:lpstr>
      <vt:lpstr>Syntax: inst</vt:lpstr>
      <vt:lpstr>Code Configuration: Preprocessor</vt:lpstr>
      <vt:lpstr>Code Configuration: Preprocessor cont’d </vt:lpstr>
      <vt:lpstr>Code Configuration: Preprocessor cont’d </vt:lpstr>
      <vt:lpstr>Code Configuration: Parameter tracing</vt:lpstr>
      <vt:lpstr>Code Configuration: Parameter tracing cont’d </vt:lpstr>
      <vt:lpstr>Compiler Usage: Include and output</vt:lpstr>
      <vt:lpstr>Compiler Usage: Macro on command line</vt:lpstr>
      <vt:lpstr>Compiler Usage: Dependency resolving</vt:lpstr>
      <vt:lpstr>Compiler Usage: control variable </vt:lpstr>
      <vt:lpstr>Slide 19</vt:lpstr>
    </vt:vector>
  </TitlesOfParts>
  <Company>Hifn,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Informal Introduction to MetaHDL</dc:title>
  <dc:creator>xin_meng</dc:creator>
  <dc:description>Last Revised: 8/28/07_x000d_
Process Simulations of PANTONE Solid Colors</dc:description>
  <cp:lastModifiedBy>xin_meng</cp:lastModifiedBy>
  <cp:revision>22</cp:revision>
  <dcterms:created xsi:type="dcterms:W3CDTF">2011-04-02T06:51:06Z</dcterms:created>
  <dcterms:modified xsi:type="dcterms:W3CDTF">2011-04-02T09:14:49Z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0x010100DB0C836127926144BC4D1FC70996E6EE</vt:lpwstr>
  </property>
</Properties>
</file>