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Bold" charset="1" panose="00000800000000000000"/>
      <p:regular r:id="rId17"/>
    </p:embeddedFont>
    <p:embeddedFont>
      <p:font typeface="Arimo" charset="1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2.pn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3747195"/>
            <a:ext cx="16303526" cy="1771947"/>
            <a:chOff x="0" y="0"/>
            <a:chExt cx="21738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38034" cy="2362597"/>
            </a:xfrm>
            <a:custGeom>
              <a:avLst/>
              <a:gdLst/>
              <a:ahLst/>
              <a:cxnLst/>
              <a:rect r="r" b="b" t="t" l="l"/>
              <a:pathLst>
                <a:path h="2362597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738035" cy="24006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15161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Website Informasi Internal Perumahan Bumi Sakinah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2238" y="6086177"/>
            <a:ext cx="16303526" cy="453629"/>
            <a:chOff x="0" y="0"/>
            <a:chExt cx="21738035" cy="60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by: [Habib Ahmad Yasin]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3825095">
            <a:off x="13438519" y="4640382"/>
            <a:ext cx="6275070" cy="8229600"/>
          </a:xfrm>
          <a:custGeom>
            <a:avLst/>
            <a:gdLst/>
            <a:ahLst/>
            <a:cxnLst/>
            <a:rect r="r" b="b" t="t" l="l"/>
            <a:pathLst>
              <a:path h="8229600" w="6275070">
                <a:moveTo>
                  <a:pt x="0" y="0"/>
                </a:moveTo>
                <a:lnTo>
                  <a:pt x="6275070" y="0"/>
                </a:lnTo>
                <a:lnTo>
                  <a:pt x="62750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32110" y="558726"/>
            <a:ext cx="1781501" cy="1855731"/>
          </a:xfrm>
          <a:custGeom>
            <a:avLst/>
            <a:gdLst/>
            <a:ahLst/>
            <a:cxnLst/>
            <a:rect r="r" b="b" t="t" l="l"/>
            <a:pathLst>
              <a:path h="1855731" w="1781501">
                <a:moveTo>
                  <a:pt x="0" y="0"/>
                </a:moveTo>
                <a:lnTo>
                  <a:pt x="1781502" y="0"/>
                </a:lnTo>
                <a:lnTo>
                  <a:pt x="1781502" y="1855730"/>
                </a:lnTo>
                <a:lnTo>
                  <a:pt x="0" y="1855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5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049019" y="558726"/>
            <a:ext cx="1781501" cy="1855731"/>
          </a:xfrm>
          <a:custGeom>
            <a:avLst/>
            <a:gdLst/>
            <a:ahLst/>
            <a:cxnLst/>
            <a:rect r="r" b="b" t="t" l="l"/>
            <a:pathLst>
              <a:path h="1855731" w="1781501">
                <a:moveTo>
                  <a:pt x="0" y="0"/>
                </a:moveTo>
                <a:lnTo>
                  <a:pt x="1781501" y="0"/>
                </a:lnTo>
                <a:lnTo>
                  <a:pt x="1781501" y="1855730"/>
                </a:lnTo>
                <a:lnTo>
                  <a:pt x="0" y="1855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3360985"/>
            <a:ext cx="10886034" cy="885974"/>
            <a:chOff x="0" y="0"/>
            <a:chExt cx="14514712" cy="11812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514712" cy="1181298"/>
            </a:xfrm>
            <a:custGeom>
              <a:avLst/>
              <a:gdLst/>
              <a:ahLst/>
              <a:cxnLst/>
              <a:rect r="r" b="b" t="t" l="l"/>
              <a:pathLst>
                <a:path h="1181298" w="14514712">
                  <a:moveTo>
                    <a:pt x="0" y="0"/>
                  </a:moveTo>
                  <a:lnTo>
                    <a:pt x="14514712" y="0"/>
                  </a:lnTo>
                  <a:lnTo>
                    <a:pt x="14514712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514712" cy="12193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15161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Latar Belakang dan Masalah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2238" y="4813995"/>
            <a:ext cx="16303526" cy="453629"/>
            <a:chOff x="0" y="0"/>
            <a:chExt cx="21738035" cy="60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Informasi internal perumahan sering tidak tersampaikan dengan baik.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2238" y="5366742"/>
            <a:ext cx="16303526" cy="453629"/>
            <a:chOff x="0" y="0"/>
            <a:chExt cx="21738035" cy="6048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Warga kesulitan mengakses info kegiatan dan event.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2238" y="5919490"/>
            <a:ext cx="16303526" cy="453629"/>
            <a:chOff x="0" y="0"/>
            <a:chExt cx="21738035" cy="6048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Calon penghuni tidak memiliki akses mudah untuk mengenal lingkungan perumahan.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92238" y="6472237"/>
            <a:ext cx="16303526" cy="453629"/>
            <a:chOff x="0" y="0"/>
            <a:chExt cx="21738035" cy="6048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Belum adanya platform digital resmi untuk menjembatani komunikasi antar warga dan pengurus.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3825827" y="4246959"/>
            <a:ext cx="5922260" cy="6066335"/>
          </a:xfrm>
          <a:custGeom>
            <a:avLst/>
            <a:gdLst/>
            <a:ahLst/>
            <a:cxnLst/>
            <a:rect r="r" b="b" t="t" l="l"/>
            <a:pathLst>
              <a:path h="6066335" w="5922260">
                <a:moveTo>
                  <a:pt x="0" y="0"/>
                </a:moveTo>
                <a:lnTo>
                  <a:pt x="5922260" y="0"/>
                </a:lnTo>
                <a:lnTo>
                  <a:pt x="5922260" y="6066335"/>
                </a:lnTo>
                <a:lnTo>
                  <a:pt x="0" y="606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28802" y="388702"/>
            <a:ext cx="1199795" cy="1848333"/>
          </a:xfrm>
          <a:custGeom>
            <a:avLst/>
            <a:gdLst/>
            <a:ahLst/>
            <a:cxnLst/>
            <a:rect r="r" b="b" t="t" l="l"/>
            <a:pathLst>
              <a:path h="1848333" w="1199795">
                <a:moveTo>
                  <a:pt x="0" y="0"/>
                </a:moveTo>
                <a:lnTo>
                  <a:pt x="1199796" y="0"/>
                </a:lnTo>
                <a:lnTo>
                  <a:pt x="1199796" y="1848333"/>
                </a:lnTo>
                <a:lnTo>
                  <a:pt x="0" y="1848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525749" y="388702"/>
            <a:ext cx="1199795" cy="1848333"/>
          </a:xfrm>
          <a:custGeom>
            <a:avLst/>
            <a:gdLst/>
            <a:ahLst/>
            <a:cxnLst/>
            <a:rect r="r" b="b" t="t" l="l"/>
            <a:pathLst>
              <a:path h="1848333" w="1199795">
                <a:moveTo>
                  <a:pt x="0" y="0"/>
                </a:moveTo>
                <a:lnTo>
                  <a:pt x="1199795" y="0"/>
                </a:lnTo>
                <a:lnTo>
                  <a:pt x="1199795" y="1848333"/>
                </a:lnTo>
                <a:lnTo>
                  <a:pt x="0" y="1848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3173314"/>
            <a:ext cx="8535740" cy="708720"/>
            <a:chOff x="0" y="0"/>
            <a:chExt cx="11380987" cy="944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80987" cy="944960"/>
            </a:xfrm>
            <a:custGeom>
              <a:avLst/>
              <a:gdLst/>
              <a:ahLst/>
              <a:cxnLst/>
              <a:rect r="r" b="b" t="t" l="l"/>
              <a:pathLst>
                <a:path h="944960" w="11380987">
                  <a:moveTo>
                    <a:pt x="0" y="0"/>
                  </a:moveTo>
                  <a:lnTo>
                    <a:pt x="11380987" y="0"/>
                  </a:lnTo>
                  <a:lnTo>
                    <a:pt x="11380987" y="944960"/>
                  </a:lnTo>
                  <a:lnTo>
                    <a:pt x="0" y="9449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1380987" cy="9640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62"/>
                </a:lnSpc>
              </a:pPr>
              <a:r>
                <a:rPr lang="en-US" sz="4437" b="true">
                  <a:solidFill>
                    <a:srgbClr val="15161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Tujuan Pembuatan Website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4449068"/>
            <a:ext cx="16303526" cy="453629"/>
            <a:chOff x="0" y="0"/>
            <a:chExt cx="21738035" cy="6048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Menyediakan informasi lengkap dan real-time mengenai perumahan.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5001816"/>
            <a:ext cx="16303526" cy="453629"/>
            <a:chOff x="0" y="0"/>
            <a:chExt cx="21738035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Mempermudah komunikasi antara warga dan pengurus.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8" y="5554564"/>
            <a:ext cx="16303526" cy="453629"/>
            <a:chOff x="0" y="0"/>
            <a:chExt cx="21738035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Menyediakan sarana promosi untuk calon penghuni atau pencari kos.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2238" y="6107311"/>
            <a:ext cx="16303526" cy="453629"/>
            <a:chOff x="0" y="0"/>
            <a:chExt cx="21738035" cy="6048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Menampilkan fasilitas dan lokasi perumahan secara interaktif.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2238" y="6660059"/>
            <a:ext cx="16303526" cy="453629"/>
            <a:chOff x="0" y="0"/>
            <a:chExt cx="21738035" cy="6048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Meningkatkan keterlibatan dan transparansi dalam komunitas warga.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10800000">
            <a:off x="12864509" y="3173314"/>
            <a:ext cx="5120103" cy="4114800"/>
          </a:xfrm>
          <a:custGeom>
            <a:avLst/>
            <a:gdLst/>
            <a:ahLst/>
            <a:cxnLst/>
            <a:rect r="r" b="b" t="t" l="l"/>
            <a:pathLst>
              <a:path h="4114800" w="5120103">
                <a:moveTo>
                  <a:pt x="0" y="0"/>
                </a:moveTo>
                <a:lnTo>
                  <a:pt x="5120103" y="0"/>
                </a:lnTo>
                <a:lnTo>
                  <a:pt x="5120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40895" y="1195924"/>
            <a:ext cx="12241175" cy="7611785"/>
          </a:xfrm>
          <a:custGeom>
            <a:avLst/>
            <a:gdLst/>
            <a:ahLst/>
            <a:cxnLst/>
            <a:rect r="r" b="b" t="t" l="l"/>
            <a:pathLst>
              <a:path h="7611785" w="12241175">
                <a:moveTo>
                  <a:pt x="0" y="0"/>
                </a:moveTo>
                <a:lnTo>
                  <a:pt x="12241174" y="0"/>
                </a:lnTo>
                <a:lnTo>
                  <a:pt x="12241174" y="7611785"/>
                </a:lnTo>
                <a:lnTo>
                  <a:pt x="0" y="761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55774" y="1599654"/>
            <a:ext cx="16303526" cy="3543846"/>
            <a:chOff x="0" y="0"/>
            <a:chExt cx="21738035" cy="472512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131028" cy="1635298"/>
              <a:chOff x="0" y="0"/>
              <a:chExt cx="10131028" cy="16352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0131028" cy="1635298"/>
              </a:xfrm>
              <a:custGeom>
                <a:avLst/>
                <a:gdLst/>
                <a:ahLst/>
                <a:cxnLst/>
                <a:rect r="r" b="b" t="t" l="l"/>
                <a:pathLst>
                  <a:path h="1635298" w="10131028">
                    <a:moveTo>
                      <a:pt x="0" y="0"/>
                    </a:moveTo>
                    <a:lnTo>
                      <a:pt x="10131028" y="0"/>
                    </a:lnTo>
                    <a:lnTo>
                      <a:pt x="10131028" y="1635298"/>
                    </a:lnTo>
                    <a:lnTo>
                      <a:pt x="0" y="163529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0131028" cy="1673398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6937"/>
                  </a:lnSpc>
                </a:pPr>
                <a:r>
                  <a:rPr lang="en-US" sz="5562" b="true">
                    <a:solidFill>
                      <a:srgbClr val="151617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Aktor dalam Sistem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2279333"/>
              <a:ext cx="21738035" cy="711607"/>
              <a:chOff x="0" y="0"/>
              <a:chExt cx="21738035" cy="71160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738034" cy="711607"/>
              </a:xfrm>
              <a:custGeom>
                <a:avLst/>
                <a:gdLst/>
                <a:ahLst/>
                <a:cxnLst/>
                <a:rect r="r" b="b" t="t" l="l"/>
                <a:pathLst>
                  <a:path h="711607" w="21738034">
                    <a:moveTo>
                      <a:pt x="0" y="0"/>
                    </a:moveTo>
                    <a:lnTo>
                      <a:pt x="21738034" y="0"/>
                    </a:lnTo>
                    <a:lnTo>
                      <a:pt x="21738034" y="711607"/>
                    </a:lnTo>
                    <a:lnTo>
                      <a:pt x="0" y="7116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04775"/>
                <a:ext cx="21738035" cy="81638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 marL="329902" indent="-164951" lvl="1">
                  <a:lnSpc>
                    <a:spcPts val="3562"/>
                  </a:lnSpc>
                  <a:buFont typeface="Arial"/>
                  <a:buChar char="•"/>
                </a:pPr>
                <a:r>
                  <a:rPr lang="en-US" sz="2187">
                    <a:solidFill>
                      <a:srgbClr val="151617"/>
                    </a:solidFill>
                    <a:latin typeface="Arimo"/>
                    <a:ea typeface="Arimo"/>
                    <a:cs typeface="Arimo"/>
                    <a:sym typeface="Arimo"/>
                  </a:rPr>
                  <a:t>PENGUNJUNG / CALON PENGHUNI: Melihat info umum perumahan, menghubungi pengurus, melihat fasilitas dan lokasi.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3146427"/>
              <a:ext cx="21738035" cy="711607"/>
              <a:chOff x="0" y="0"/>
              <a:chExt cx="21738035" cy="71160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1738034" cy="711607"/>
              </a:xfrm>
              <a:custGeom>
                <a:avLst/>
                <a:gdLst/>
                <a:ahLst/>
                <a:cxnLst/>
                <a:rect r="r" b="b" t="t" l="l"/>
                <a:pathLst>
                  <a:path h="711607" w="21738034">
                    <a:moveTo>
                      <a:pt x="0" y="0"/>
                    </a:moveTo>
                    <a:lnTo>
                      <a:pt x="21738034" y="0"/>
                    </a:lnTo>
                    <a:lnTo>
                      <a:pt x="21738034" y="711607"/>
                    </a:lnTo>
                    <a:lnTo>
                      <a:pt x="0" y="7116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104775"/>
                <a:ext cx="21738035" cy="81638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 marL="329902" indent="-164951" lvl="1">
                  <a:lnSpc>
                    <a:spcPts val="3562"/>
                  </a:lnSpc>
                  <a:buFont typeface="Arial"/>
                  <a:buChar char="•"/>
                </a:pPr>
                <a:r>
                  <a:rPr lang="en-US" sz="2187">
                    <a:solidFill>
                      <a:srgbClr val="151617"/>
                    </a:solidFill>
                    <a:latin typeface="Arimo"/>
                    <a:ea typeface="Arimo"/>
                    <a:cs typeface="Arimo"/>
                    <a:sym typeface="Arimo"/>
                  </a:rPr>
                  <a:t>WARGA (KEPALA KELUARGA): Login dengan NIK &amp; password, akses info internal, komunikasi antar warga dan pengurus.</a:t>
                </a: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013521"/>
              <a:ext cx="21738035" cy="711607"/>
              <a:chOff x="0" y="0"/>
              <a:chExt cx="21738035" cy="71160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1738034" cy="711607"/>
              </a:xfrm>
              <a:custGeom>
                <a:avLst/>
                <a:gdLst/>
                <a:ahLst/>
                <a:cxnLst/>
                <a:rect r="r" b="b" t="t" l="l"/>
                <a:pathLst>
                  <a:path h="711607" w="21738034">
                    <a:moveTo>
                      <a:pt x="0" y="0"/>
                    </a:moveTo>
                    <a:lnTo>
                      <a:pt x="21738034" y="0"/>
                    </a:lnTo>
                    <a:lnTo>
                      <a:pt x="21738034" y="711607"/>
                    </a:lnTo>
                    <a:lnTo>
                      <a:pt x="0" y="7116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104775"/>
                <a:ext cx="21738035" cy="81638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 marL="329902" indent="-164951" lvl="1">
                  <a:lnSpc>
                    <a:spcPts val="3562"/>
                  </a:lnSpc>
                  <a:buFont typeface="Arial"/>
                  <a:buChar char="•"/>
                </a:pPr>
                <a:r>
                  <a:rPr lang="en-US" sz="2187">
                    <a:solidFill>
                      <a:srgbClr val="151617"/>
                    </a:solidFill>
                    <a:latin typeface="Arimo"/>
                    <a:ea typeface="Arimo"/>
                    <a:cs typeface="Arimo"/>
                    <a:sym typeface="Arimo"/>
                  </a:rPr>
                  <a:t>PENGURUS / ADMIN WEBSITE: Mengelola konten, menyampaikan pengumuman, diskusi sistem dengan developer.</a:t>
                </a:r>
              </a:p>
            </p:txBody>
          </p:sp>
        </p:grpSp>
      </p:grpSp>
      <p:sp>
        <p:nvSpPr>
          <p:cNvPr name="Freeform 20" id="20"/>
          <p:cNvSpPr/>
          <p:nvPr/>
        </p:nvSpPr>
        <p:spPr>
          <a:xfrm flipH="false" flipV="false" rot="0">
            <a:off x="11290418" y="6372802"/>
            <a:ext cx="9517201" cy="4124269"/>
          </a:xfrm>
          <a:custGeom>
            <a:avLst/>
            <a:gdLst/>
            <a:ahLst/>
            <a:cxnLst/>
            <a:rect r="r" b="b" t="t" l="l"/>
            <a:pathLst>
              <a:path h="4124269" w="9517201">
                <a:moveTo>
                  <a:pt x="0" y="0"/>
                </a:moveTo>
                <a:lnTo>
                  <a:pt x="9517201" y="0"/>
                </a:lnTo>
                <a:lnTo>
                  <a:pt x="9517201" y="4124269"/>
                </a:lnTo>
                <a:lnTo>
                  <a:pt x="0" y="41242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2" t="0" r="-42" b="-1028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4283009">
            <a:off x="-1127442" y="4997609"/>
            <a:ext cx="4312284" cy="6874655"/>
          </a:xfrm>
          <a:custGeom>
            <a:avLst/>
            <a:gdLst/>
            <a:ahLst/>
            <a:cxnLst/>
            <a:rect r="r" b="b" t="t" l="l"/>
            <a:pathLst>
              <a:path h="6874655" w="4312284">
                <a:moveTo>
                  <a:pt x="0" y="0"/>
                </a:moveTo>
                <a:lnTo>
                  <a:pt x="4312284" y="0"/>
                </a:lnTo>
                <a:lnTo>
                  <a:pt x="4312284" y="6874655"/>
                </a:lnTo>
                <a:lnTo>
                  <a:pt x="0" y="6874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2808238"/>
            <a:ext cx="10394900" cy="885974"/>
            <a:chOff x="0" y="0"/>
            <a:chExt cx="13859867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59867" cy="1181298"/>
            </a:xfrm>
            <a:custGeom>
              <a:avLst/>
              <a:gdLst/>
              <a:ahLst/>
              <a:cxnLst/>
              <a:rect r="r" b="b" t="t" l="l"/>
              <a:pathLst>
                <a:path h="1181298" w="13859867">
                  <a:moveTo>
                    <a:pt x="0" y="0"/>
                  </a:moveTo>
                  <a:lnTo>
                    <a:pt x="13859867" y="0"/>
                  </a:lnTo>
                  <a:lnTo>
                    <a:pt x="1385986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859867" cy="12193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15161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Fitur dan Navigasi Website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4261248"/>
            <a:ext cx="16303526" cy="453629"/>
            <a:chOff x="0" y="0"/>
            <a:chExt cx="21738035" cy="6048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Beranda: Tampilan perumahan, fasilitas, lokasi.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4813995"/>
            <a:ext cx="16303526" cy="453629"/>
            <a:chOff x="0" y="0"/>
            <a:chExt cx="21738035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Login: Masuk menggunakan NIK dan password untuk warga.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8" y="5366742"/>
            <a:ext cx="16303526" cy="453629"/>
            <a:chOff x="0" y="0"/>
            <a:chExt cx="21738035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Informasi Warga: Event, kegiatan, pengumuman, organisasi.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2238" y="5919490"/>
            <a:ext cx="16303526" cy="453629"/>
            <a:chOff x="0" y="0"/>
            <a:chExt cx="21738035" cy="6048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Organisasi: Struktur RT/RW, kontak pengurus.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2238" y="6472237"/>
            <a:ext cx="16303526" cy="453629"/>
            <a:chOff x="0" y="0"/>
            <a:chExt cx="21738035" cy="6048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Blog &amp; Dokumentasi: Artikel, galeri kegiatan.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92238" y="7024985"/>
            <a:ext cx="16303526" cy="453629"/>
            <a:chOff x="0" y="0"/>
            <a:chExt cx="21738035" cy="60483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51617"/>
                  </a:solidFill>
                  <a:latin typeface="Arimo"/>
                  <a:ea typeface="Arimo"/>
                  <a:cs typeface="Arimo"/>
                  <a:sym typeface="Arimo"/>
                </a:rPr>
                <a:t>Hubungi Kami: Akses untuk pengunjung atau calon penghuni.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1754394" y="3472309"/>
            <a:ext cx="5504906" cy="4894362"/>
          </a:xfrm>
          <a:custGeom>
            <a:avLst/>
            <a:gdLst/>
            <a:ahLst/>
            <a:cxnLst/>
            <a:rect r="r" b="b" t="t" l="l"/>
            <a:pathLst>
              <a:path h="4894362" w="5504906">
                <a:moveTo>
                  <a:pt x="0" y="0"/>
                </a:moveTo>
                <a:lnTo>
                  <a:pt x="5504906" y="0"/>
                </a:lnTo>
                <a:lnTo>
                  <a:pt x="5504906" y="4894362"/>
                </a:lnTo>
                <a:lnTo>
                  <a:pt x="0" y="48943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39836" y="658127"/>
            <a:ext cx="13408328" cy="8970745"/>
          </a:xfrm>
          <a:custGeom>
            <a:avLst/>
            <a:gdLst/>
            <a:ahLst/>
            <a:cxnLst/>
            <a:rect r="r" b="b" t="t" l="l"/>
            <a:pathLst>
              <a:path h="8970745" w="13408328">
                <a:moveTo>
                  <a:pt x="0" y="0"/>
                </a:moveTo>
                <a:lnTo>
                  <a:pt x="13408328" y="0"/>
                </a:lnTo>
                <a:lnTo>
                  <a:pt x="13408328" y="8970746"/>
                </a:lnTo>
                <a:lnTo>
                  <a:pt x="0" y="89707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936184" y="3361059"/>
            <a:ext cx="16303526" cy="3564881"/>
            <a:chOff x="0" y="0"/>
            <a:chExt cx="21738035" cy="475317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1070233" cy="1181298"/>
              <a:chOff x="0" y="0"/>
              <a:chExt cx="11070233" cy="118129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1070234" cy="1181298"/>
              </a:xfrm>
              <a:custGeom>
                <a:avLst/>
                <a:gdLst/>
                <a:ahLst/>
                <a:cxnLst/>
                <a:rect r="r" b="b" t="t" l="l"/>
                <a:pathLst>
                  <a:path h="1181298" w="11070234">
                    <a:moveTo>
                      <a:pt x="0" y="0"/>
                    </a:moveTo>
                    <a:lnTo>
                      <a:pt x="11070234" y="0"/>
                    </a:lnTo>
                    <a:lnTo>
                      <a:pt x="11070234" y="1181298"/>
                    </a:lnTo>
                    <a:lnTo>
                      <a:pt x="0" y="118129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1070233" cy="1219398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6937"/>
                  </a:lnSpc>
                </a:pPr>
                <a:r>
                  <a:rPr lang="en-US" sz="5562" b="true">
                    <a:solidFill>
                      <a:srgbClr val="151617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Alur Akses Pengguna</a:t>
                </a: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1937347"/>
              <a:ext cx="21738035" cy="604838"/>
              <a:chOff x="0" y="0"/>
              <a:chExt cx="21738035" cy="6048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1738034" cy="604838"/>
              </a:xfrm>
              <a:custGeom>
                <a:avLst/>
                <a:gdLst/>
                <a:ahLst/>
                <a:cxnLst/>
                <a:rect r="r" b="b" t="t" l="l"/>
                <a:pathLst>
                  <a:path h="604838" w="21738034">
                    <a:moveTo>
                      <a:pt x="0" y="0"/>
                    </a:moveTo>
                    <a:lnTo>
                      <a:pt x="21738034" y="0"/>
                    </a:lnTo>
                    <a:lnTo>
                      <a:pt x="21738034" y="604838"/>
                    </a:lnTo>
                    <a:lnTo>
                      <a:pt x="0" y="6048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04775"/>
                <a:ext cx="21738035" cy="70961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 marL="329902" indent="-164951" lvl="1">
                  <a:lnSpc>
                    <a:spcPts val="3562"/>
                  </a:lnSpc>
                  <a:buFont typeface="Arial"/>
                  <a:buChar char="•"/>
                </a:pPr>
                <a:r>
                  <a:rPr lang="en-US" sz="2187">
                    <a:solidFill>
                      <a:srgbClr val="151617"/>
                    </a:solidFill>
                    <a:latin typeface="Arimo"/>
                    <a:ea typeface="Arimo"/>
                    <a:cs typeface="Arimo"/>
                    <a:sym typeface="Arimo"/>
                  </a:rPr>
                  <a:t>Pengunjung membuka halaman utama.</a:t>
                </a: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674343"/>
              <a:ext cx="21738035" cy="604838"/>
              <a:chOff x="0" y="0"/>
              <a:chExt cx="21738035" cy="6048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1738034" cy="604838"/>
              </a:xfrm>
              <a:custGeom>
                <a:avLst/>
                <a:gdLst/>
                <a:ahLst/>
                <a:cxnLst/>
                <a:rect r="r" b="b" t="t" l="l"/>
                <a:pathLst>
                  <a:path h="604838" w="21738034">
                    <a:moveTo>
                      <a:pt x="0" y="0"/>
                    </a:moveTo>
                    <a:lnTo>
                      <a:pt x="21738034" y="0"/>
                    </a:lnTo>
                    <a:lnTo>
                      <a:pt x="21738034" y="604838"/>
                    </a:lnTo>
                    <a:lnTo>
                      <a:pt x="0" y="6048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04775"/>
                <a:ext cx="21738035" cy="70961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 marL="329902" indent="-164951" lvl="1">
                  <a:lnSpc>
                    <a:spcPts val="3562"/>
                  </a:lnSpc>
                  <a:buFont typeface="Arial"/>
                  <a:buChar char="•"/>
                </a:pPr>
                <a:r>
                  <a:rPr lang="en-US" sz="2187">
                    <a:solidFill>
                      <a:srgbClr val="151617"/>
                    </a:solidFill>
                    <a:latin typeface="Arimo"/>
                    <a:ea typeface="Arimo"/>
                    <a:cs typeface="Arimo"/>
                    <a:sym typeface="Arimo"/>
                  </a:rPr>
                  <a:t>Scroll untuk melihat info &amp; tombol login / kontak pengurus.</a:t>
                </a: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3411340"/>
              <a:ext cx="21738035" cy="604838"/>
              <a:chOff x="0" y="0"/>
              <a:chExt cx="21738035" cy="6048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1738034" cy="604838"/>
              </a:xfrm>
              <a:custGeom>
                <a:avLst/>
                <a:gdLst/>
                <a:ahLst/>
                <a:cxnLst/>
                <a:rect r="r" b="b" t="t" l="l"/>
                <a:pathLst>
                  <a:path h="604838" w="21738034">
                    <a:moveTo>
                      <a:pt x="0" y="0"/>
                    </a:moveTo>
                    <a:lnTo>
                      <a:pt x="21738034" y="0"/>
                    </a:lnTo>
                    <a:lnTo>
                      <a:pt x="21738034" y="604838"/>
                    </a:lnTo>
                    <a:lnTo>
                      <a:pt x="0" y="6048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04775"/>
                <a:ext cx="21738035" cy="70961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 marL="329902" indent="-164951" lvl="1">
                  <a:lnSpc>
                    <a:spcPts val="3562"/>
                  </a:lnSpc>
                  <a:buFont typeface="Arial"/>
                  <a:buChar char="•"/>
                </a:pPr>
                <a:r>
                  <a:rPr lang="en-US" sz="2187">
                    <a:solidFill>
                      <a:srgbClr val="151617"/>
                    </a:solidFill>
                    <a:latin typeface="Arimo"/>
                    <a:ea typeface="Arimo"/>
                    <a:cs typeface="Arimo"/>
                    <a:sym typeface="Arimo"/>
                  </a:rPr>
                  <a:t>Warga login -&gt; Masuk ke dashboard internal.</a:t>
                </a: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4148337"/>
              <a:ext cx="21738035" cy="604838"/>
              <a:chOff x="0" y="0"/>
              <a:chExt cx="21738035" cy="604838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1738034" cy="604838"/>
              </a:xfrm>
              <a:custGeom>
                <a:avLst/>
                <a:gdLst/>
                <a:ahLst/>
                <a:cxnLst/>
                <a:rect r="r" b="b" t="t" l="l"/>
                <a:pathLst>
                  <a:path h="604838" w="21738034">
                    <a:moveTo>
                      <a:pt x="0" y="0"/>
                    </a:moveTo>
                    <a:lnTo>
                      <a:pt x="21738034" y="0"/>
                    </a:lnTo>
                    <a:lnTo>
                      <a:pt x="21738034" y="604838"/>
                    </a:lnTo>
                    <a:lnTo>
                      <a:pt x="0" y="6048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04775"/>
                <a:ext cx="21738035" cy="70961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 marL="329902" indent="-164951" lvl="1">
                  <a:lnSpc>
                    <a:spcPts val="3562"/>
                  </a:lnSpc>
                  <a:buFont typeface="Arial"/>
                  <a:buChar char="•"/>
                </a:pPr>
                <a:r>
                  <a:rPr lang="en-US" sz="2187">
                    <a:solidFill>
                      <a:srgbClr val="151617"/>
                    </a:solidFill>
                    <a:latin typeface="Arimo"/>
                    <a:ea typeface="Arimo"/>
                    <a:cs typeface="Arimo"/>
                    <a:sym typeface="Arimo"/>
                  </a:rPr>
                  <a:t>Pengurus mengelola konten melalui diskusi ke admin/programmer.</a:t>
                </a: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16049019" y="7851165"/>
            <a:ext cx="2814269" cy="281426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8ECE4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673001" y="435843"/>
            <a:ext cx="12352675" cy="9415314"/>
          </a:xfrm>
          <a:custGeom>
            <a:avLst/>
            <a:gdLst/>
            <a:ahLst/>
            <a:cxnLst/>
            <a:rect r="r" b="b" t="t" l="l"/>
            <a:pathLst>
              <a:path h="9415314" w="12352675">
                <a:moveTo>
                  <a:pt x="0" y="0"/>
                </a:moveTo>
                <a:lnTo>
                  <a:pt x="12352675" y="0"/>
                </a:lnTo>
                <a:lnTo>
                  <a:pt x="12352675" y="9415314"/>
                </a:lnTo>
                <a:lnTo>
                  <a:pt x="0" y="9415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628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94442" y="1314649"/>
            <a:ext cx="2917767" cy="4114800"/>
          </a:xfrm>
          <a:custGeom>
            <a:avLst/>
            <a:gdLst/>
            <a:ahLst/>
            <a:cxnLst/>
            <a:rect r="r" b="b" t="t" l="l"/>
            <a:pathLst>
              <a:path h="4114800" w="2917767">
                <a:moveTo>
                  <a:pt x="0" y="0"/>
                </a:moveTo>
                <a:lnTo>
                  <a:pt x="2917767" y="0"/>
                </a:lnTo>
                <a:lnTo>
                  <a:pt x="2917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63897" y="6545521"/>
            <a:ext cx="3578858" cy="2017174"/>
          </a:xfrm>
          <a:custGeom>
            <a:avLst/>
            <a:gdLst/>
            <a:ahLst/>
            <a:cxnLst/>
            <a:rect r="r" b="b" t="t" l="l"/>
            <a:pathLst>
              <a:path h="2017174" w="3578858">
                <a:moveTo>
                  <a:pt x="0" y="0"/>
                </a:moveTo>
                <a:lnTo>
                  <a:pt x="3578857" y="0"/>
                </a:lnTo>
                <a:lnTo>
                  <a:pt x="3578857" y="2017175"/>
                </a:lnTo>
                <a:lnTo>
                  <a:pt x="0" y="20171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6633" y="3063079"/>
            <a:ext cx="10594734" cy="4160841"/>
          </a:xfrm>
          <a:custGeom>
            <a:avLst/>
            <a:gdLst/>
            <a:ahLst/>
            <a:cxnLst/>
            <a:rect r="r" b="b" t="t" l="l"/>
            <a:pathLst>
              <a:path h="4160841" w="10594734">
                <a:moveTo>
                  <a:pt x="0" y="0"/>
                </a:moveTo>
                <a:lnTo>
                  <a:pt x="10594734" y="0"/>
                </a:lnTo>
                <a:lnTo>
                  <a:pt x="10594734" y="4160842"/>
                </a:lnTo>
                <a:lnTo>
                  <a:pt x="0" y="4160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3699" y="371566"/>
            <a:ext cx="12740601" cy="9543868"/>
          </a:xfrm>
          <a:custGeom>
            <a:avLst/>
            <a:gdLst/>
            <a:ahLst/>
            <a:cxnLst/>
            <a:rect r="r" b="b" t="t" l="l"/>
            <a:pathLst>
              <a:path h="9543868" w="12740601">
                <a:moveTo>
                  <a:pt x="0" y="0"/>
                </a:moveTo>
                <a:lnTo>
                  <a:pt x="12740602" y="0"/>
                </a:lnTo>
                <a:lnTo>
                  <a:pt x="12740602" y="9543868"/>
                </a:lnTo>
                <a:lnTo>
                  <a:pt x="0" y="9543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DAGmGKyrP7k</dc:identifier>
  <dcterms:modified xsi:type="dcterms:W3CDTF">2011-08-01T06:04:30Z</dcterms:modified>
  <cp:revision>1</cp:revision>
  <dc:title>Website-Informasi-Internal-Perumahan-Bumi-Sakinah.pptx</dc:title>
</cp:coreProperties>
</file>