
<file path=[Content_Types].xml><?xml version="1.0" encoding="utf-8"?>
<Types xmlns="http://schemas.openxmlformats.org/package/2006/content-types">
  <Default Extension="xml" ContentType="application/xml"/>
  <Default Extension="jpeg" ContentType="image/jpeg"/>
  <Default Extension="jpg" ContentType="image/jpeg"/>
  <Default Extension="tiff" ContentType="image/tiff"/>
  <Default Extension="emf" ContentType="image/x-emf"/>
  <Default Extension="rels" ContentType="application/vnd.openxmlformats-package.relationships+xml"/>
  <Default Extension="gif" ContentType="image/gi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4.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15.xml" ContentType="application/vnd.openxmlformats-officedocument.presentationml.tags+xml"/>
  <Override PartName="/ppt/notesSlides/notesSlide42.xml" ContentType="application/vnd.openxmlformats-officedocument.presentationml.notesSlide+xml"/>
  <Override PartName="/ppt/tags/tag16.xml" ContentType="application/vnd.openxmlformats-officedocument.presentationml.tags+xml"/>
  <Override PartName="/ppt/notesSlides/notesSlide43.xml" ContentType="application/vnd.openxmlformats-officedocument.presentationml.notesSlide+xml"/>
  <Override PartName="/ppt/tags/tag17.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8.xml" ContentType="application/vnd.openxmlformats-officedocument.presentationml.tags+xml"/>
  <Override PartName="/ppt/notesSlides/notesSlide47.xml" ContentType="application/vnd.openxmlformats-officedocument.presentationml.notesSlide+xml"/>
  <Override PartName="/ppt/tags/tag19.xml" ContentType="application/vnd.openxmlformats-officedocument.presentationml.tags+xml"/>
  <Override PartName="/ppt/notesSlides/notesSlide48.xml" ContentType="application/vnd.openxmlformats-officedocument.presentationml.notesSlide+xml"/>
  <Override PartName="/ppt/tags/tag20.xml" ContentType="application/vnd.openxmlformats-officedocument.presentationml.tags+xml"/>
  <Override PartName="/ppt/notesSlides/notesSlide49.xml" ContentType="application/vnd.openxmlformats-officedocument.presentationml.notesSlide+xml"/>
  <Override PartName="/ppt/tags/tag21.xml" ContentType="application/vnd.openxmlformats-officedocument.presentationml.tags+xml"/>
  <Override PartName="/ppt/notesSlides/notesSlide50.xml" ContentType="application/vnd.openxmlformats-officedocument.presentationml.notesSlide+xml"/>
  <Override PartName="/ppt/tags/tag22.xml" ContentType="application/vnd.openxmlformats-officedocument.presentationml.tags+xml"/>
  <Override PartName="/ppt/notesSlides/notesSlide51.xml" ContentType="application/vnd.openxmlformats-officedocument.presentationml.notesSlide+xml"/>
  <Override PartName="/ppt/tags/tag23.xml" ContentType="application/vnd.openxmlformats-officedocument.presentationml.tags+xml"/>
  <Override PartName="/ppt/notesSlides/notesSlide52.xml" ContentType="application/vnd.openxmlformats-officedocument.presentationml.notesSlide+xml"/>
  <Override PartName="/ppt/tags/tag24.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31.xml" ContentType="application/vnd.openxmlformats-officedocument.presentationml.tags+xml"/>
  <Override PartName="/ppt/notesSlides/notesSlide66.xml" ContentType="application/vnd.openxmlformats-officedocument.presentationml.notesSlide+xml"/>
  <Override PartName="/ppt/tags/tag32.xml" ContentType="application/vnd.openxmlformats-officedocument.presentationml.tags+xml"/>
  <Override PartName="/ppt/notesSlides/notesSlide67.xml" ContentType="application/vnd.openxmlformats-officedocument.presentationml.notesSlide+xml"/>
  <Override PartName="/ppt/tags/tag33.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76"/>
  </p:notesMasterIdLst>
  <p:handoutMasterIdLst>
    <p:handoutMasterId r:id="rId77"/>
  </p:handoutMasterIdLst>
  <p:sldIdLst>
    <p:sldId id="256" r:id="rId5"/>
    <p:sldId id="263" r:id="rId6"/>
    <p:sldId id="334" r:id="rId7"/>
    <p:sldId id="257" r:id="rId8"/>
    <p:sldId id="258" r:id="rId9"/>
    <p:sldId id="259" r:id="rId10"/>
    <p:sldId id="261" r:id="rId11"/>
    <p:sldId id="262" r:id="rId12"/>
    <p:sldId id="336" r:id="rId13"/>
    <p:sldId id="335" r:id="rId14"/>
    <p:sldId id="264" r:id="rId15"/>
    <p:sldId id="337" r:id="rId16"/>
    <p:sldId id="338" r:id="rId17"/>
    <p:sldId id="341" r:id="rId18"/>
    <p:sldId id="339" r:id="rId19"/>
    <p:sldId id="346" r:id="rId20"/>
    <p:sldId id="269" r:id="rId21"/>
    <p:sldId id="270" r:id="rId22"/>
    <p:sldId id="425" r:id="rId23"/>
    <p:sldId id="426" r:id="rId24"/>
    <p:sldId id="272" r:id="rId25"/>
    <p:sldId id="427" r:id="rId26"/>
    <p:sldId id="276" r:id="rId27"/>
    <p:sldId id="296" r:id="rId28"/>
    <p:sldId id="297" r:id="rId29"/>
    <p:sldId id="298" r:id="rId30"/>
    <p:sldId id="287" r:id="rId31"/>
    <p:sldId id="291" r:id="rId32"/>
    <p:sldId id="292" r:id="rId33"/>
    <p:sldId id="286" r:id="rId34"/>
    <p:sldId id="293" r:id="rId35"/>
    <p:sldId id="307" r:id="rId36"/>
    <p:sldId id="299" r:id="rId37"/>
    <p:sldId id="347" r:id="rId38"/>
    <p:sldId id="301" r:id="rId39"/>
    <p:sldId id="406" r:id="rId40"/>
    <p:sldId id="407" r:id="rId41"/>
    <p:sldId id="408" r:id="rId42"/>
    <p:sldId id="429" r:id="rId43"/>
    <p:sldId id="306" r:id="rId44"/>
    <p:sldId id="410" r:id="rId45"/>
    <p:sldId id="411" r:id="rId46"/>
    <p:sldId id="355" r:id="rId47"/>
    <p:sldId id="356" r:id="rId48"/>
    <p:sldId id="412" r:id="rId49"/>
    <p:sldId id="413" r:id="rId50"/>
    <p:sldId id="313" r:id="rId51"/>
    <p:sldId id="415" r:id="rId52"/>
    <p:sldId id="416" r:id="rId53"/>
    <p:sldId id="417" r:id="rId54"/>
    <p:sldId id="418" r:id="rId55"/>
    <p:sldId id="366" r:id="rId56"/>
    <p:sldId id="367" r:id="rId57"/>
    <p:sldId id="321" r:id="rId58"/>
    <p:sldId id="421" r:id="rId59"/>
    <p:sldId id="424" r:id="rId60"/>
    <p:sldId id="323" r:id="rId61"/>
    <p:sldId id="325" r:id="rId62"/>
    <p:sldId id="375" r:id="rId63"/>
    <p:sldId id="376" r:id="rId64"/>
    <p:sldId id="374" r:id="rId65"/>
    <p:sldId id="377" r:id="rId66"/>
    <p:sldId id="327" r:id="rId67"/>
    <p:sldId id="326" r:id="rId68"/>
    <p:sldId id="328" r:id="rId69"/>
    <p:sldId id="430" r:id="rId70"/>
    <p:sldId id="329" r:id="rId71"/>
    <p:sldId id="331" r:id="rId72"/>
    <p:sldId id="420" r:id="rId73"/>
    <p:sldId id="423" r:id="rId74"/>
    <p:sldId id="428" r:id="rId7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79D5C7-D343-4249-B3D7-F073F01D56E8}">
          <p14:sldIdLst>
            <p14:sldId id="256"/>
            <p14:sldId id="263"/>
            <p14:sldId id="334"/>
            <p14:sldId id="257"/>
            <p14:sldId id="258"/>
            <p14:sldId id="259"/>
            <p14:sldId id="261"/>
            <p14:sldId id="262"/>
            <p14:sldId id="336"/>
            <p14:sldId id="335"/>
            <p14:sldId id="264"/>
            <p14:sldId id="337"/>
            <p14:sldId id="338"/>
            <p14:sldId id="341"/>
            <p14:sldId id="339"/>
            <p14:sldId id="346"/>
            <p14:sldId id="269"/>
            <p14:sldId id="270"/>
            <p14:sldId id="425"/>
            <p14:sldId id="426"/>
            <p14:sldId id="272"/>
            <p14:sldId id="427"/>
            <p14:sldId id="276"/>
            <p14:sldId id="296"/>
            <p14:sldId id="297"/>
            <p14:sldId id="298"/>
            <p14:sldId id="287"/>
            <p14:sldId id="291"/>
            <p14:sldId id="292"/>
            <p14:sldId id="286"/>
            <p14:sldId id="293"/>
            <p14:sldId id="307"/>
            <p14:sldId id="299"/>
            <p14:sldId id="347"/>
            <p14:sldId id="301"/>
            <p14:sldId id="406"/>
            <p14:sldId id="407"/>
            <p14:sldId id="408"/>
            <p14:sldId id="429"/>
            <p14:sldId id="306"/>
            <p14:sldId id="410"/>
            <p14:sldId id="411"/>
            <p14:sldId id="355"/>
            <p14:sldId id="356"/>
            <p14:sldId id="412"/>
            <p14:sldId id="413"/>
            <p14:sldId id="313"/>
            <p14:sldId id="415"/>
            <p14:sldId id="416"/>
            <p14:sldId id="417"/>
            <p14:sldId id="418"/>
            <p14:sldId id="366"/>
            <p14:sldId id="367"/>
            <p14:sldId id="321"/>
            <p14:sldId id="421"/>
            <p14:sldId id="424"/>
            <p14:sldId id="323"/>
            <p14:sldId id="325"/>
            <p14:sldId id="375"/>
            <p14:sldId id="376"/>
            <p14:sldId id="374"/>
            <p14:sldId id="377"/>
            <p14:sldId id="327"/>
            <p14:sldId id="326"/>
            <p14:sldId id="328"/>
            <p14:sldId id="430"/>
            <p14:sldId id="329"/>
            <p14:sldId id="331"/>
          </p14:sldIdLst>
        </p14:section>
        <p14:section name="Backups" id="{A56386C5-2F62-3949-A9BF-33BD3A5CA296}">
          <p14:sldIdLst>
            <p14:sldId id="420"/>
            <p14:sldId id="423"/>
            <p14:sldId id="428"/>
          </p14:sldIdLst>
        </p14:section>
        <p14:section name="Old Version of Slides" id="{1E1043A2-A01F-8541-8148-74A6AF0D7DED}">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Xin" initials="ZX"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300"/>
    <a:srgbClr val="FF9900"/>
    <a:srgbClr val="D5D7E0"/>
    <a:srgbClr val="818AAD"/>
    <a:srgbClr val="EBEC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88" autoAdjust="0"/>
    <p:restoredTop sz="96018" autoAdjust="0"/>
  </p:normalViewPr>
  <p:slideViewPr>
    <p:cSldViewPr snapToGrid="0">
      <p:cViewPr varScale="1">
        <p:scale>
          <a:sx n="111" d="100"/>
          <a:sy n="111" d="100"/>
        </p:scale>
        <p:origin x="200" y="344"/>
      </p:cViewPr>
      <p:guideLst>
        <p:guide orient="horz" pos="2160"/>
        <p:guide pos="2880"/>
      </p:guideLst>
    </p:cSldViewPr>
  </p:slideViewPr>
  <p:outlineViewPr>
    <p:cViewPr>
      <p:scale>
        <a:sx n="33" d="100"/>
        <a:sy n="33" d="100"/>
      </p:scale>
      <p:origin x="0" y="-47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4" d="100"/>
          <a:sy n="64" d="100"/>
        </p:scale>
        <p:origin x="2288" y="1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80" Type="http://schemas.openxmlformats.org/officeDocument/2006/relationships/viewProps" Target="viewProps.xml"/><Relationship Id="rId81" Type="http://schemas.openxmlformats.org/officeDocument/2006/relationships/theme" Target="theme/theme1.xml"/><Relationship Id="rId82" Type="http://schemas.openxmlformats.org/officeDocument/2006/relationships/tableStyles" Target="tableStyles.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notesMaster" Target="notesMasters/notesMaster1.xml"/><Relationship Id="rId77" Type="http://schemas.openxmlformats.org/officeDocument/2006/relationships/handoutMaster" Target="handoutMasters/handoutMaster1.xml"/><Relationship Id="rId78" Type="http://schemas.openxmlformats.org/officeDocument/2006/relationships/commentAuthors" Target="commentAuthors.xml"/><Relationship Id="rId79" Type="http://schemas.openxmlformats.org/officeDocument/2006/relationships/presProps" Target="presProps.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38F345-23C0-CE45-BDEC-EDC304BE24F3}" type="doc">
      <dgm:prSet loTypeId="urn:microsoft.com/office/officeart/2005/8/layout/cycle1" loCatId="" qsTypeId="urn:microsoft.com/office/officeart/2005/8/quickstyle/simple2" qsCatId="simple" csTypeId="urn:microsoft.com/office/officeart/2005/8/colors/colorful5" csCatId="colorful" phldr="1"/>
      <dgm:spPr/>
      <dgm:t>
        <a:bodyPr/>
        <a:lstStyle/>
        <a:p>
          <a:endParaRPr lang="en-US"/>
        </a:p>
      </dgm:t>
    </dgm:pt>
    <dgm:pt modelId="{86435C77-9E88-D34C-A645-57EA0C93428F}">
      <dgm:prSet phldrT="[Text]"/>
      <dgm:spPr/>
      <dgm:t>
        <a:bodyPr/>
        <a:lstStyle/>
        <a:p>
          <a:r>
            <a:rPr lang="en-US" b="1" dirty="0" smtClean="0">
              <a:solidFill>
                <a:srgbClr val="FF0000"/>
              </a:solidFill>
            </a:rPr>
            <a:t>Checker</a:t>
          </a:r>
          <a:endParaRPr lang="en-US" b="1" dirty="0">
            <a:solidFill>
              <a:srgbClr val="FF0000"/>
            </a:solidFill>
          </a:endParaRPr>
        </a:p>
      </dgm:t>
    </dgm:pt>
    <dgm:pt modelId="{FC0828E0-D9EE-E84E-BA7D-0A9260B1CCAE}" type="parTrans" cxnId="{99117489-8682-C44A-A931-275DF4DFC707}">
      <dgm:prSet/>
      <dgm:spPr/>
      <dgm:t>
        <a:bodyPr/>
        <a:lstStyle/>
        <a:p>
          <a:endParaRPr lang="en-US"/>
        </a:p>
      </dgm:t>
    </dgm:pt>
    <dgm:pt modelId="{A5653343-A014-6F42-9E4A-E4A35A10652A}" type="sibTrans" cxnId="{99117489-8682-C44A-A931-275DF4DFC707}">
      <dgm:prSet/>
      <dgm:spPr/>
      <dgm:t>
        <a:bodyPr/>
        <a:lstStyle/>
        <a:p>
          <a:endParaRPr lang="en-US"/>
        </a:p>
      </dgm:t>
    </dgm:pt>
    <dgm:pt modelId="{64156F84-A87E-A546-81AD-11A74EBE9D0E}">
      <dgm:prSet phldrT="[Text]"/>
      <dgm:spPr/>
      <dgm:t>
        <a:bodyPr/>
        <a:lstStyle/>
        <a:p>
          <a:r>
            <a:rPr lang="en-US" dirty="0" err="1" smtClean="0"/>
            <a:t>MaxSAT</a:t>
          </a:r>
          <a:r>
            <a:rPr lang="en-US" dirty="0" smtClean="0"/>
            <a:t> Solver</a:t>
          </a:r>
          <a:endParaRPr lang="en-US" dirty="0"/>
        </a:p>
      </dgm:t>
    </dgm:pt>
    <dgm:pt modelId="{5328D9F1-975F-C845-BD2F-8130800F6E0A}" type="parTrans" cxnId="{81C2CA33-56BE-8A41-8933-61FAA896FF3C}">
      <dgm:prSet/>
      <dgm:spPr/>
      <dgm:t>
        <a:bodyPr/>
        <a:lstStyle/>
        <a:p>
          <a:endParaRPr lang="en-US"/>
        </a:p>
      </dgm:t>
    </dgm:pt>
    <dgm:pt modelId="{46B77760-C93E-F641-A9D7-FFAE89BE167C}" type="sibTrans" cxnId="{81C2CA33-56BE-8A41-8933-61FAA896FF3C}">
      <dgm:prSet/>
      <dgm:spPr/>
      <dgm:t>
        <a:bodyPr/>
        <a:lstStyle/>
        <a:p>
          <a:endParaRPr lang="en-US"/>
        </a:p>
      </dgm:t>
    </dgm:pt>
    <dgm:pt modelId="{853A15B3-70D6-144B-B9ED-4441B29C63C8}" type="pres">
      <dgm:prSet presAssocID="{9938F345-23C0-CE45-BDEC-EDC304BE24F3}" presName="cycle" presStyleCnt="0">
        <dgm:presLayoutVars>
          <dgm:dir/>
          <dgm:resizeHandles val="exact"/>
        </dgm:presLayoutVars>
      </dgm:prSet>
      <dgm:spPr/>
      <dgm:t>
        <a:bodyPr/>
        <a:lstStyle/>
        <a:p>
          <a:endParaRPr lang="en-US"/>
        </a:p>
      </dgm:t>
    </dgm:pt>
    <dgm:pt modelId="{984CF09A-7EC7-3344-BE53-E23C2D18ED9D}" type="pres">
      <dgm:prSet presAssocID="{86435C77-9E88-D34C-A645-57EA0C93428F}" presName="dummy" presStyleCnt="0"/>
      <dgm:spPr/>
    </dgm:pt>
    <dgm:pt modelId="{93602550-FCE3-F54B-B634-C12418503CA9}" type="pres">
      <dgm:prSet presAssocID="{86435C77-9E88-D34C-A645-57EA0C93428F}" presName="node" presStyleLbl="revTx" presStyleIdx="0" presStyleCnt="2">
        <dgm:presLayoutVars>
          <dgm:bulletEnabled val="1"/>
        </dgm:presLayoutVars>
      </dgm:prSet>
      <dgm:spPr/>
      <dgm:t>
        <a:bodyPr/>
        <a:lstStyle/>
        <a:p>
          <a:endParaRPr lang="en-US"/>
        </a:p>
      </dgm:t>
    </dgm:pt>
    <dgm:pt modelId="{20E6E195-ABAA-D447-B5FE-F6A7AA85EA75}" type="pres">
      <dgm:prSet presAssocID="{A5653343-A014-6F42-9E4A-E4A35A10652A}" presName="sibTrans" presStyleLbl="node1" presStyleIdx="0" presStyleCnt="2"/>
      <dgm:spPr/>
      <dgm:t>
        <a:bodyPr/>
        <a:lstStyle/>
        <a:p>
          <a:endParaRPr lang="en-US"/>
        </a:p>
      </dgm:t>
    </dgm:pt>
    <dgm:pt modelId="{E61B4A8A-3D56-D240-8E7D-237F935AA5EC}" type="pres">
      <dgm:prSet presAssocID="{64156F84-A87E-A546-81AD-11A74EBE9D0E}" presName="dummy" presStyleCnt="0"/>
      <dgm:spPr/>
    </dgm:pt>
    <dgm:pt modelId="{211699D4-9FD5-604E-8447-541F5BAA65B9}" type="pres">
      <dgm:prSet presAssocID="{64156F84-A87E-A546-81AD-11A74EBE9D0E}" presName="node" presStyleLbl="revTx" presStyleIdx="1" presStyleCnt="2">
        <dgm:presLayoutVars>
          <dgm:bulletEnabled val="1"/>
        </dgm:presLayoutVars>
      </dgm:prSet>
      <dgm:spPr/>
      <dgm:t>
        <a:bodyPr/>
        <a:lstStyle/>
        <a:p>
          <a:endParaRPr lang="en-US"/>
        </a:p>
      </dgm:t>
    </dgm:pt>
    <dgm:pt modelId="{34A12193-191A-1D4D-9EAD-CCC57E00A62E}" type="pres">
      <dgm:prSet presAssocID="{46B77760-C93E-F641-A9D7-FFAE89BE167C}" presName="sibTrans" presStyleLbl="node1" presStyleIdx="1" presStyleCnt="2"/>
      <dgm:spPr/>
      <dgm:t>
        <a:bodyPr/>
        <a:lstStyle/>
        <a:p>
          <a:endParaRPr lang="en-US"/>
        </a:p>
      </dgm:t>
    </dgm:pt>
  </dgm:ptLst>
  <dgm:cxnLst>
    <dgm:cxn modelId="{81C2CA33-56BE-8A41-8933-61FAA896FF3C}" srcId="{9938F345-23C0-CE45-BDEC-EDC304BE24F3}" destId="{64156F84-A87E-A546-81AD-11A74EBE9D0E}" srcOrd="1" destOrd="0" parTransId="{5328D9F1-975F-C845-BD2F-8130800F6E0A}" sibTransId="{46B77760-C93E-F641-A9D7-FFAE89BE167C}"/>
    <dgm:cxn modelId="{4E905E10-3750-144D-A1B1-E9F6597255B4}" type="presOf" srcId="{A5653343-A014-6F42-9E4A-E4A35A10652A}" destId="{20E6E195-ABAA-D447-B5FE-F6A7AA85EA75}" srcOrd="0" destOrd="0" presId="urn:microsoft.com/office/officeart/2005/8/layout/cycle1"/>
    <dgm:cxn modelId="{708E2096-BA23-CB41-8B1A-5530EDA8510F}" type="presOf" srcId="{46B77760-C93E-F641-A9D7-FFAE89BE167C}" destId="{34A12193-191A-1D4D-9EAD-CCC57E00A62E}" srcOrd="0" destOrd="0" presId="urn:microsoft.com/office/officeart/2005/8/layout/cycle1"/>
    <dgm:cxn modelId="{BBBCB82A-E204-EA46-B82D-B6160A776C99}" type="presOf" srcId="{9938F345-23C0-CE45-BDEC-EDC304BE24F3}" destId="{853A15B3-70D6-144B-B9ED-4441B29C63C8}" srcOrd="0" destOrd="0" presId="urn:microsoft.com/office/officeart/2005/8/layout/cycle1"/>
    <dgm:cxn modelId="{27886BCD-795C-9D4B-9B24-F3936187E620}" type="presOf" srcId="{64156F84-A87E-A546-81AD-11A74EBE9D0E}" destId="{211699D4-9FD5-604E-8447-541F5BAA65B9}" srcOrd="0" destOrd="0" presId="urn:microsoft.com/office/officeart/2005/8/layout/cycle1"/>
    <dgm:cxn modelId="{99117489-8682-C44A-A931-275DF4DFC707}" srcId="{9938F345-23C0-CE45-BDEC-EDC304BE24F3}" destId="{86435C77-9E88-D34C-A645-57EA0C93428F}" srcOrd="0" destOrd="0" parTransId="{FC0828E0-D9EE-E84E-BA7D-0A9260B1CCAE}" sibTransId="{A5653343-A014-6F42-9E4A-E4A35A10652A}"/>
    <dgm:cxn modelId="{336258BC-E0C8-9F47-84C7-99231F3A77C9}" type="presOf" srcId="{86435C77-9E88-D34C-A645-57EA0C93428F}" destId="{93602550-FCE3-F54B-B634-C12418503CA9}" srcOrd="0" destOrd="0" presId="urn:microsoft.com/office/officeart/2005/8/layout/cycle1"/>
    <dgm:cxn modelId="{0115FAFA-9CDB-5245-8766-86D6BA26F3B1}" type="presParOf" srcId="{853A15B3-70D6-144B-B9ED-4441B29C63C8}" destId="{984CF09A-7EC7-3344-BE53-E23C2D18ED9D}" srcOrd="0" destOrd="0" presId="urn:microsoft.com/office/officeart/2005/8/layout/cycle1"/>
    <dgm:cxn modelId="{69F3496E-2168-EA43-BEA8-D75F7D44A47B}" type="presParOf" srcId="{853A15B3-70D6-144B-B9ED-4441B29C63C8}" destId="{93602550-FCE3-F54B-B634-C12418503CA9}" srcOrd="1" destOrd="0" presId="urn:microsoft.com/office/officeart/2005/8/layout/cycle1"/>
    <dgm:cxn modelId="{151ABA82-4150-AE43-BCE3-4E2EF5AF06C9}" type="presParOf" srcId="{853A15B3-70D6-144B-B9ED-4441B29C63C8}" destId="{20E6E195-ABAA-D447-B5FE-F6A7AA85EA75}" srcOrd="2" destOrd="0" presId="urn:microsoft.com/office/officeart/2005/8/layout/cycle1"/>
    <dgm:cxn modelId="{D5E40B7E-5814-BF4B-A736-DA9E895773B7}" type="presParOf" srcId="{853A15B3-70D6-144B-B9ED-4441B29C63C8}" destId="{E61B4A8A-3D56-D240-8E7D-237F935AA5EC}" srcOrd="3" destOrd="0" presId="urn:microsoft.com/office/officeart/2005/8/layout/cycle1"/>
    <dgm:cxn modelId="{78DCF02A-1648-7749-96F2-F14BB17098FB}" type="presParOf" srcId="{853A15B3-70D6-144B-B9ED-4441B29C63C8}" destId="{211699D4-9FD5-604E-8447-541F5BAA65B9}" srcOrd="4" destOrd="0" presId="urn:microsoft.com/office/officeart/2005/8/layout/cycle1"/>
    <dgm:cxn modelId="{28C101DD-FB5F-3E43-8B88-BF32A148D9D6}" type="presParOf" srcId="{853A15B3-70D6-144B-B9ED-4441B29C63C8}" destId="{34A12193-191A-1D4D-9EAD-CCC57E00A62E}" srcOrd="5"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02550-FCE3-F54B-B634-C12418503CA9}">
      <dsp:nvSpPr>
        <dsp:cNvPr id="0" name=""/>
        <dsp:cNvSpPr/>
      </dsp:nvSpPr>
      <dsp:spPr>
        <a:xfrm>
          <a:off x="2739624" y="650791"/>
          <a:ext cx="1233798" cy="1233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b="1" kern="1200" dirty="0" smtClean="0">
              <a:solidFill>
                <a:srgbClr val="FF0000"/>
              </a:solidFill>
            </a:rPr>
            <a:t>Checker</a:t>
          </a:r>
          <a:endParaRPr lang="en-US" sz="2600" b="1" kern="1200" dirty="0">
            <a:solidFill>
              <a:srgbClr val="FF0000"/>
            </a:solidFill>
          </a:endParaRPr>
        </a:p>
      </dsp:txBody>
      <dsp:txXfrm>
        <a:off x="2739624" y="650791"/>
        <a:ext cx="1233798" cy="1233798"/>
      </dsp:txXfrm>
    </dsp:sp>
    <dsp:sp modelId="{20E6E195-ABAA-D447-B5FE-F6A7AA85EA75}">
      <dsp:nvSpPr>
        <dsp:cNvPr id="0" name=""/>
        <dsp:cNvSpPr/>
      </dsp:nvSpPr>
      <dsp:spPr>
        <a:xfrm>
          <a:off x="1079526" y="-1127"/>
          <a:ext cx="2537637" cy="2537637"/>
        </a:xfrm>
        <a:prstGeom prst="circularArrow">
          <a:avLst>
            <a:gd name="adj1" fmla="val 9481"/>
            <a:gd name="adj2" fmla="val 684782"/>
            <a:gd name="adj3" fmla="val 7851620"/>
            <a:gd name="adj4" fmla="val 2263598"/>
            <a:gd name="adj5" fmla="val 11061"/>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 modelId="{211699D4-9FD5-604E-8447-541F5BAA65B9}">
      <dsp:nvSpPr>
        <dsp:cNvPr id="0" name=""/>
        <dsp:cNvSpPr/>
      </dsp:nvSpPr>
      <dsp:spPr>
        <a:xfrm>
          <a:off x="723267" y="650791"/>
          <a:ext cx="1233798" cy="1233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err="1" smtClean="0"/>
            <a:t>MaxSAT</a:t>
          </a:r>
          <a:r>
            <a:rPr lang="en-US" sz="2600" kern="1200" dirty="0" smtClean="0"/>
            <a:t> Solver</a:t>
          </a:r>
          <a:endParaRPr lang="en-US" sz="2600" kern="1200" dirty="0"/>
        </a:p>
      </dsp:txBody>
      <dsp:txXfrm>
        <a:off x="723267" y="650791"/>
        <a:ext cx="1233798" cy="1233798"/>
      </dsp:txXfrm>
    </dsp:sp>
    <dsp:sp modelId="{34A12193-191A-1D4D-9EAD-CCC57E00A62E}">
      <dsp:nvSpPr>
        <dsp:cNvPr id="0" name=""/>
        <dsp:cNvSpPr/>
      </dsp:nvSpPr>
      <dsp:spPr>
        <a:xfrm>
          <a:off x="1079526" y="-1127"/>
          <a:ext cx="2537637" cy="2537637"/>
        </a:xfrm>
        <a:prstGeom prst="circularArrow">
          <a:avLst>
            <a:gd name="adj1" fmla="val 9481"/>
            <a:gd name="adj2" fmla="val 684782"/>
            <a:gd name="adj3" fmla="val 18651620"/>
            <a:gd name="adj4" fmla="val 13063598"/>
            <a:gd name="adj5" fmla="val 11061"/>
          </a:avLst>
        </a:prstGeom>
        <a:solidFill>
          <a:schemeClr val="accent5">
            <a:hueOff val="-7353344"/>
            <a:satOff val="-10228"/>
            <a:lumOff val="-3922"/>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B74C49B6-0813-4BAA-A64B-12753D80F234}" type="datetimeFigureOut">
              <a:rPr lang="en-US" smtClean="0"/>
              <a:t>1/20/16</a:t>
            </a:fld>
            <a:endParaRPr lang="en-US" dirty="0"/>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E04B2EB-984E-4EB6-9046-90883CEA3B2B}" type="slidenum">
              <a:rPr lang="en-US" smtClean="0"/>
              <a:t>‹#›</a:t>
            </a:fld>
            <a:endParaRPr lang="en-US" dirty="0"/>
          </a:p>
        </p:txBody>
      </p:sp>
    </p:spTree>
    <p:extLst>
      <p:ext uri="{BB962C8B-B14F-4D97-AF65-F5344CB8AC3E}">
        <p14:creationId xmlns:p14="http://schemas.microsoft.com/office/powerpoint/2010/main" val="14084612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1067644-E078-447A-AF41-A9A87B7A55BE}" type="datetimeFigureOut">
              <a:rPr lang="en-US" smtClean="0"/>
              <a:t>1/20/16</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D58669D-B7D0-4298-8AB5-F27BD80793BB}" type="slidenum">
              <a:rPr lang="en-US" smtClean="0"/>
              <a:t>‹#›</a:t>
            </a:fld>
            <a:endParaRPr lang="en-US" dirty="0"/>
          </a:p>
        </p:txBody>
      </p:sp>
    </p:spTree>
    <p:extLst>
      <p:ext uri="{BB962C8B-B14F-4D97-AF65-F5344CB8AC3E}">
        <p14:creationId xmlns:p14="http://schemas.microsoft.com/office/powerpoint/2010/main" val="2571220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a:t>
            </a:fld>
            <a:endParaRPr lang="en-US"/>
          </a:p>
        </p:txBody>
      </p:sp>
    </p:spTree>
    <p:extLst>
      <p:ext uri="{BB962C8B-B14F-4D97-AF65-F5344CB8AC3E}">
        <p14:creationId xmlns:p14="http://schemas.microsoft.com/office/powerpoint/2010/main" val="791071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the table shows the instances generated from our PLDI’14 paper, which uses </a:t>
            </a:r>
            <a:r>
              <a:rPr lang="en-US" baseline="0" dirty="0" err="1" smtClean="0"/>
              <a:t>MaxSAT</a:t>
            </a:r>
            <a:r>
              <a:rPr lang="en-US" baseline="0" dirty="0" smtClean="0"/>
              <a:t> to find good abstractions for analyses written in </a:t>
            </a:r>
            <a:r>
              <a:rPr lang="en-US" baseline="0" dirty="0" err="1" smtClean="0"/>
              <a:t>Datalog</a:t>
            </a:r>
            <a:r>
              <a:rPr lang="en-US" baseline="0" dirty="0" smtClean="0"/>
              <a:t>. The instances here are a order of magnitude larger than the instances we showed on last slide. We picked three top solvers from </a:t>
            </a:r>
            <a:r>
              <a:rPr lang="en-US" baseline="0" dirty="0" err="1" smtClean="0"/>
              <a:t>MaxSAT</a:t>
            </a:r>
            <a:r>
              <a:rPr lang="en-US" baseline="0" dirty="0" smtClean="0"/>
              <a:t> competition 2014. As we can see, all three solvers timed out on the larger two benchmarks after 24 hours. Note the benchmark programs we have here are all from </a:t>
            </a:r>
            <a:r>
              <a:rPr lang="en-US" baseline="0" dirty="0" err="1" smtClean="0"/>
              <a:t>Dacapo</a:t>
            </a:r>
            <a:r>
              <a:rPr lang="en-US" baseline="0" dirty="0" smtClean="0"/>
              <a:t> suite, and they’re not the largest from this suite.</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10</a:t>
            </a:fld>
            <a:endParaRPr lang="en-US" dirty="0"/>
          </a:p>
        </p:txBody>
      </p:sp>
    </p:spTree>
    <p:extLst>
      <p:ext uri="{BB962C8B-B14F-4D97-AF65-F5344CB8AC3E}">
        <p14:creationId xmlns:p14="http://schemas.microsoft.com/office/powerpoint/2010/main" val="1670858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example,</a:t>
            </a:r>
            <a:r>
              <a:rPr lang="en-US" baseline="0" dirty="0" smtClean="0"/>
              <a:t> the table shows the instances generated from our PLDI’14 paper, which uses </a:t>
            </a:r>
            <a:r>
              <a:rPr lang="en-US" baseline="0" dirty="0" err="1" smtClean="0"/>
              <a:t>MaxSAT</a:t>
            </a:r>
            <a:r>
              <a:rPr lang="en-US" baseline="0" dirty="0" smtClean="0"/>
              <a:t> to find good abstractions for analyses written in </a:t>
            </a:r>
            <a:r>
              <a:rPr lang="en-US" baseline="0" dirty="0" err="1" smtClean="0"/>
              <a:t>Datalog</a:t>
            </a:r>
            <a:r>
              <a:rPr lang="en-US" baseline="0" dirty="0" smtClean="0"/>
              <a:t>. The instances here are a order of magnitude larger than the instances we showed on last slide. We picked three top solvers from </a:t>
            </a:r>
            <a:r>
              <a:rPr lang="en-US" baseline="0" dirty="0" err="1" smtClean="0"/>
              <a:t>MaxSAT</a:t>
            </a:r>
            <a:r>
              <a:rPr lang="en-US" baseline="0" dirty="0" smtClean="0"/>
              <a:t> competition 2014. As we can see, all three solvers timed out on the larger two benchmarks after 24 hours. Note the benchmark programs we have here are all from </a:t>
            </a:r>
            <a:r>
              <a:rPr lang="en-US" baseline="0" dirty="0" err="1" smtClean="0"/>
              <a:t>Dacapo</a:t>
            </a:r>
            <a:r>
              <a:rPr lang="en-US" baseline="0" dirty="0" smtClean="0"/>
              <a:t> suite, and they’re not the largest from this suite.</a:t>
            </a:r>
          </a:p>
          <a:p>
            <a:endParaRPr lang="en-US" baseline="0" dirty="0" smtClean="0"/>
          </a:p>
          <a:p>
            <a:r>
              <a:rPr lang="en-US" baseline="0" dirty="0" smtClean="0"/>
              <a:t>10^6 -&gt; million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11</a:t>
            </a:fld>
            <a:endParaRPr lang="en-US" dirty="0"/>
          </a:p>
        </p:txBody>
      </p:sp>
    </p:spTree>
    <p:extLst>
      <p:ext uri="{BB962C8B-B14F-4D97-AF65-F5344CB8AC3E}">
        <p14:creationId xmlns:p14="http://schemas.microsoft.com/office/powerpoint/2010/main" val="911533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can see, although</a:t>
            </a:r>
            <a:r>
              <a:rPr lang="en-US" baseline="0" dirty="0" smtClean="0"/>
              <a:t> the </a:t>
            </a:r>
            <a:r>
              <a:rPr lang="en-US" baseline="0" dirty="0" err="1" smtClean="0"/>
              <a:t>MaxSAT</a:t>
            </a:r>
            <a:r>
              <a:rPr lang="en-US" baseline="0" dirty="0" smtClean="0"/>
              <a:t> solvers have gained significant development in the past decade, with the growth in data, the introduction of new emerging applications, we are now facing new problems which are at another scale. In front of these problems, the current solvers are simply not powerful enough.  </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12</a:t>
            </a:fld>
            <a:endParaRPr lang="en-US" dirty="0"/>
          </a:p>
        </p:txBody>
      </p:sp>
    </p:spTree>
    <p:extLst>
      <p:ext uri="{BB962C8B-B14F-4D97-AF65-F5344CB8AC3E}">
        <p14:creationId xmlns:p14="http://schemas.microsoft.com/office/powerpoint/2010/main" val="519417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should we do</a:t>
            </a:r>
            <a:r>
              <a:rPr lang="en-US" baseline="0" dirty="0" smtClean="0"/>
              <a:t>? It is like We’re trapped in a large maze and cannot find a way out.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13</a:t>
            </a:fld>
            <a:endParaRPr lang="en-US" dirty="0"/>
          </a:p>
        </p:txBody>
      </p:sp>
    </p:spTree>
    <p:extLst>
      <p:ext uri="{BB962C8B-B14F-4D97-AF65-F5344CB8AC3E}">
        <p14:creationId xmlns:p14="http://schemas.microsoft.com/office/powerpoint/2010/main" val="17262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Fortunately,</a:t>
            </a:r>
            <a:r>
              <a:rPr lang="en-US" baseline="0" dirty="0" smtClean="0"/>
              <a:t> there is one observation that might save us from such situation. In these applications, often we’re not interested in the complete solution, but only a part of it. And we call these parts of interests “queries”.</a:t>
            </a:r>
          </a:p>
          <a:p>
            <a:r>
              <a:rPr lang="en-US" baseline="0" dirty="0" smtClean="0"/>
              <a:t>For example, in this maze, a query can be the shortest path between two points.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14</a:t>
            </a:fld>
            <a:endParaRPr lang="en-US" dirty="0"/>
          </a:p>
        </p:txBody>
      </p:sp>
    </p:spTree>
    <p:extLst>
      <p:ext uri="{BB962C8B-B14F-4D97-AF65-F5344CB8AC3E}">
        <p14:creationId xmlns:p14="http://schemas.microsoft.com/office/powerpoint/2010/main" val="1444833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a:t>
            </a:r>
            <a:r>
              <a:rPr lang="en-US" baseline="0" dirty="0" smtClean="0"/>
              <a:t> us to zoom into the area, that is relevant to these two points, therefore dramatically reducing the problem complexity.</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15</a:t>
            </a:fld>
            <a:endParaRPr lang="en-US" dirty="0"/>
          </a:p>
        </p:txBody>
      </p:sp>
    </p:spTree>
    <p:extLst>
      <p:ext uri="{BB962C8B-B14F-4D97-AF65-F5344CB8AC3E}">
        <p14:creationId xmlns:p14="http://schemas.microsoft.com/office/powerpoint/2010/main" val="1414734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fact, the concept</a:t>
            </a:r>
            <a:r>
              <a:rPr lang="en-US" baseline="0" dirty="0" smtClean="0"/>
              <a:t> of queries is very common in various domains. For example, in program reasoning, a query can be the question asking, whether variable head aliases with variable tail on line 50 in </a:t>
            </a:r>
            <a:r>
              <a:rPr lang="en-US" baseline="0" dirty="0" err="1" smtClean="0"/>
              <a:t>Complex.java</a:t>
            </a:r>
            <a:r>
              <a:rPr lang="en-US" baseline="0" dirty="0" smtClean="0"/>
              <a:t>. In Information retrieval, a query can be the question </a:t>
            </a:r>
            <a:r>
              <a:rPr lang="en-US" baseline="0" dirty="0" err="1" smtClean="0"/>
              <a:t>aksing</a:t>
            </a:r>
            <a:r>
              <a:rPr lang="en-US" baseline="0" dirty="0" smtClean="0"/>
              <a:t>, whether </a:t>
            </a:r>
            <a:r>
              <a:rPr lang="en-US" baseline="0" dirty="0" err="1" smtClean="0"/>
              <a:t>dijstra</a:t>
            </a:r>
            <a:r>
              <a:rPr lang="en-US" baseline="0" dirty="0" smtClean="0"/>
              <a:t> is most likely an author of “structured programming”.</a:t>
            </a:r>
          </a:p>
          <a:p>
            <a:endParaRPr lang="en-US" baseline="0" dirty="0" smtClean="0"/>
          </a:p>
          <a:p>
            <a:r>
              <a:rPr lang="en-US" baseline="0" dirty="0" smtClean="0"/>
              <a:t>certain </a:t>
            </a:r>
            <a:r>
              <a:rPr lang="en-US" baseline="0" dirty="0" err="1" smtClean="0"/>
              <a:t>var</a:t>
            </a:r>
            <a:r>
              <a:rPr lang="en-US" baseline="0" dirty="0" smtClean="0"/>
              <a:t>, certain program point</a:t>
            </a:r>
          </a:p>
          <a:p>
            <a:r>
              <a:rPr lang="en-US" baseline="0" dirty="0" smtClean="0"/>
              <a:t>Certain author, certain book</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16</a:t>
            </a:fld>
            <a:endParaRPr lang="en-US" dirty="0"/>
          </a:p>
        </p:txBody>
      </p:sp>
    </p:spTree>
    <p:extLst>
      <p:ext uri="{BB962C8B-B14F-4D97-AF65-F5344CB8AC3E}">
        <p14:creationId xmlns:p14="http://schemas.microsoft.com/office/powerpoint/2010/main" val="1702877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a:t>
            </a:r>
            <a:r>
              <a:rPr lang="en-US" dirty="0" err="1" smtClean="0"/>
              <a:t>MaxSAT</a:t>
            </a:r>
            <a:r>
              <a:rPr lang="en-US" baseline="0" dirty="0" smtClean="0"/>
              <a:t> instances generated from such applications, the queries are mapped to the assignment to certain variables in the solution. And we also call such variables of interests queries. This allows us to define a new problem, called query-guided Maximum </a:t>
            </a:r>
            <a:r>
              <a:rPr lang="en-US" baseline="0" dirty="0" err="1" smtClean="0"/>
              <a:t>Satisfiability</a:t>
            </a:r>
            <a:r>
              <a:rPr lang="en-US" baseline="0" dirty="0" smtClean="0"/>
              <a:t>, or Q-</a:t>
            </a:r>
            <a:r>
              <a:rPr lang="en-US" baseline="0" dirty="0" err="1" smtClean="0"/>
              <a:t>MaxSAT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17</a:t>
            </a:fld>
            <a:endParaRPr lang="en-US" dirty="0"/>
          </a:p>
        </p:txBody>
      </p:sp>
    </p:spTree>
    <p:extLst>
      <p:ext uri="{BB962C8B-B14F-4D97-AF65-F5344CB8AC3E}">
        <p14:creationId xmlns:p14="http://schemas.microsoft.com/office/powerpoint/2010/main" val="5134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t>
            </a:r>
            <a:r>
              <a:rPr lang="en-US" dirty="0" err="1" smtClean="0"/>
              <a:t>MaxSAT</a:t>
            </a:r>
            <a:r>
              <a:rPr lang="en-US" dirty="0" smtClean="0"/>
              <a:t> augments</a:t>
            </a:r>
            <a:r>
              <a:rPr lang="en-US" baseline="0" dirty="0" smtClean="0"/>
              <a:t> the </a:t>
            </a:r>
            <a:r>
              <a:rPr lang="en-US" baseline="0" dirty="0" err="1" smtClean="0"/>
              <a:t>MaxSAT</a:t>
            </a:r>
            <a:r>
              <a:rPr lang="en-US" baseline="0" dirty="0" smtClean="0"/>
              <a:t> problem with a set of queries. And a solution to the Q-</a:t>
            </a:r>
            <a:r>
              <a:rPr lang="en-US" baseline="0" dirty="0" err="1" smtClean="0"/>
              <a:t>MaxSAT</a:t>
            </a:r>
            <a:r>
              <a:rPr lang="en-US" baseline="0" dirty="0" smtClean="0"/>
              <a:t> instance is a partial solution to these queries, such that there exists a completion under the partial solution, which is a solution to the original </a:t>
            </a:r>
            <a:r>
              <a:rPr lang="en-US" baseline="0" dirty="0" err="1" smtClean="0"/>
              <a:t>MaxSAT</a:t>
            </a:r>
            <a:r>
              <a:rPr lang="en-US" baseline="0" dirty="0" smtClean="0"/>
              <a:t> problem.</a:t>
            </a:r>
          </a:p>
          <a:p>
            <a:endParaRPr lang="en-US" baseline="0" dirty="0" smtClean="0"/>
          </a:p>
          <a:p>
            <a:r>
              <a:rPr lang="en-US" baseline="0" dirty="0" smtClean="0"/>
              <a:t>One naïve way to solve the Q-</a:t>
            </a:r>
            <a:r>
              <a:rPr lang="en-US" baseline="0" dirty="0" err="1" smtClean="0"/>
              <a:t>MaxSAT</a:t>
            </a:r>
            <a:r>
              <a:rPr lang="en-US" baseline="0" dirty="0" smtClean="0"/>
              <a:t> problem is to feed the </a:t>
            </a:r>
            <a:r>
              <a:rPr lang="en-US" baseline="0" dirty="0" err="1" smtClean="0"/>
              <a:t>MaxSAT</a:t>
            </a:r>
            <a:r>
              <a:rPr lang="en-US" baseline="0" dirty="0" smtClean="0"/>
              <a:t> formula to a </a:t>
            </a:r>
            <a:r>
              <a:rPr lang="en-US" baseline="0" dirty="0" err="1" smtClean="0"/>
              <a:t>MaxSAT</a:t>
            </a:r>
            <a:r>
              <a:rPr lang="en-US" baseline="0" dirty="0" smtClean="0"/>
              <a:t> solver and extract the assignment to the queries. However, this will lose the whole point of being query-guided. We on the other hand, proposes an iterative algorithm, which only tries to solve the part that is relevant to the queries.</a:t>
            </a:r>
          </a:p>
        </p:txBody>
      </p:sp>
      <p:sp>
        <p:nvSpPr>
          <p:cNvPr id="4" name="Slide Number Placeholder 3"/>
          <p:cNvSpPr>
            <a:spLocks noGrp="1"/>
          </p:cNvSpPr>
          <p:nvPr>
            <p:ph type="sldNum" sz="quarter" idx="10"/>
          </p:nvPr>
        </p:nvSpPr>
        <p:spPr/>
        <p:txBody>
          <a:bodyPr/>
          <a:lstStyle/>
          <a:p>
            <a:fld id="{2D58669D-B7D0-4298-8AB5-F27BD80793BB}" type="slidenum">
              <a:rPr lang="en-US" smtClean="0"/>
              <a:t>18</a:t>
            </a:fld>
            <a:endParaRPr lang="en-US" dirty="0"/>
          </a:p>
        </p:txBody>
      </p:sp>
    </p:spTree>
    <p:extLst>
      <p:ext uri="{BB962C8B-B14F-4D97-AF65-F5344CB8AC3E}">
        <p14:creationId xmlns:p14="http://schemas.microsoft.com/office/powerpoint/2010/main" val="927902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t>
            </a:r>
            <a:r>
              <a:rPr lang="en-US" dirty="0" err="1" smtClean="0"/>
              <a:t>MaxSAT</a:t>
            </a:r>
            <a:r>
              <a:rPr lang="en-US" dirty="0" smtClean="0"/>
              <a:t> augments</a:t>
            </a:r>
            <a:r>
              <a:rPr lang="en-US" baseline="0" dirty="0" smtClean="0"/>
              <a:t> the </a:t>
            </a:r>
            <a:r>
              <a:rPr lang="en-US" baseline="0" dirty="0" err="1" smtClean="0"/>
              <a:t>MaxSAT</a:t>
            </a:r>
            <a:r>
              <a:rPr lang="en-US" baseline="0" dirty="0" smtClean="0"/>
              <a:t> problem with a set of queries. And a solution to the Q-</a:t>
            </a:r>
            <a:r>
              <a:rPr lang="en-US" baseline="0" dirty="0" err="1" smtClean="0"/>
              <a:t>MaxSAT</a:t>
            </a:r>
            <a:r>
              <a:rPr lang="en-US" baseline="0" dirty="0" smtClean="0"/>
              <a:t> instance is a partial solution to these queries, such that there exists a completion under the partial solution, which is a solution to the original </a:t>
            </a:r>
            <a:r>
              <a:rPr lang="en-US" baseline="0" dirty="0" err="1" smtClean="0"/>
              <a:t>MaxSAT</a:t>
            </a:r>
            <a:r>
              <a:rPr lang="en-US" baseline="0" dirty="0" smtClean="0"/>
              <a:t> problem.</a:t>
            </a:r>
          </a:p>
          <a:p>
            <a:endParaRPr lang="en-US" baseline="0" dirty="0" smtClean="0"/>
          </a:p>
          <a:p>
            <a:r>
              <a:rPr lang="en-US" baseline="0" dirty="0" smtClean="0"/>
              <a:t>One naïve way to solve the Q-</a:t>
            </a:r>
            <a:r>
              <a:rPr lang="en-US" baseline="0" dirty="0" err="1" smtClean="0"/>
              <a:t>MaxSAT</a:t>
            </a:r>
            <a:r>
              <a:rPr lang="en-US" baseline="0" dirty="0" smtClean="0"/>
              <a:t> problem is to feed the </a:t>
            </a:r>
            <a:r>
              <a:rPr lang="en-US" baseline="0" dirty="0" err="1" smtClean="0"/>
              <a:t>MaxSAT</a:t>
            </a:r>
            <a:r>
              <a:rPr lang="en-US" baseline="0" dirty="0" smtClean="0"/>
              <a:t> formula to a </a:t>
            </a:r>
            <a:r>
              <a:rPr lang="en-US" baseline="0" dirty="0" err="1" smtClean="0"/>
              <a:t>MaxSAT</a:t>
            </a:r>
            <a:r>
              <a:rPr lang="en-US" baseline="0" dirty="0" smtClean="0"/>
              <a:t> solver and extract the assignment to the queries. However, this will lose the whole point of being query-guided. We on the other hand, proposes an iterative algorithm, which only tries to solve the part that is relevant to the queries.</a:t>
            </a:r>
          </a:p>
        </p:txBody>
      </p:sp>
      <p:sp>
        <p:nvSpPr>
          <p:cNvPr id="4" name="Slide Number Placeholder 3"/>
          <p:cNvSpPr>
            <a:spLocks noGrp="1"/>
          </p:cNvSpPr>
          <p:nvPr>
            <p:ph type="sldNum" sz="quarter" idx="10"/>
          </p:nvPr>
        </p:nvSpPr>
        <p:spPr/>
        <p:txBody>
          <a:bodyPr/>
          <a:lstStyle/>
          <a:p>
            <a:fld id="{2D58669D-B7D0-4298-8AB5-F27BD80793BB}" type="slidenum">
              <a:rPr lang="en-US" smtClean="0"/>
              <a:t>19</a:t>
            </a:fld>
            <a:endParaRPr lang="en-US" dirty="0"/>
          </a:p>
        </p:txBody>
      </p:sp>
    </p:spTree>
    <p:extLst>
      <p:ext uri="{BB962C8B-B14F-4D97-AF65-F5344CB8AC3E}">
        <p14:creationId xmlns:p14="http://schemas.microsoft.com/office/powerpoint/2010/main" val="664394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Optimization problems</a:t>
            </a:r>
            <a:r>
              <a:rPr lang="en-US" sz="1200" kern="1200" baseline="0" dirty="0" smtClean="0">
                <a:solidFill>
                  <a:schemeClr val="tx1"/>
                </a:solidFill>
                <a:latin typeface="+mn-lt"/>
                <a:ea typeface="+mn-ea"/>
                <a:cs typeface="+mn-cs"/>
              </a:rPr>
              <a:t> are ubiquitous. </a:t>
            </a:r>
            <a:r>
              <a:rPr lang="en-US" sz="1200" kern="1200" baseline="0" dirty="0" smtClean="0">
                <a:solidFill>
                  <a:schemeClr val="tx1"/>
                </a:solidFill>
                <a:latin typeface="+mn-lt"/>
                <a:ea typeface="+mn-ea"/>
                <a:cs typeface="+mn-cs"/>
              </a:rPr>
              <a:t>They are often seen in applications from various domains, </a:t>
            </a:r>
            <a:r>
              <a:rPr lang="en-US" sz="1200" kern="1200" baseline="0" dirty="0" smtClean="0">
                <a:solidFill>
                  <a:schemeClr val="tx1"/>
                </a:solidFill>
                <a:latin typeface="+mn-lt"/>
                <a:ea typeface="+mn-ea"/>
                <a:cs typeface="+mn-cs"/>
              </a:rPr>
              <a:t>including </a:t>
            </a:r>
            <a:r>
              <a:rPr lang="en-US" sz="1200" kern="1200" baseline="0" dirty="0" err="1" smtClean="0">
                <a:solidFill>
                  <a:schemeClr val="tx1"/>
                </a:solidFill>
                <a:latin typeface="+mn-lt"/>
                <a:ea typeface="+mn-ea"/>
                <a:cs typeface="+mn-cs"/>
              </a:rPr>
              <a:t>ir</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db</a:t>
            </a:r>
            <a:r>
              <a:rPr lang="en-US" sz="1200" kern="1200" baseline="0" dirty="0" smtClean="0">
                <a:solidFill>
                  <a:schemeClr val="tx1"/>
                </a:solidFill>
                <a:latin typeface="+mn-lt"/>
                <a:ea typeface="+mn-ea"/>
                <a:cs typeface="+mn-cs"/>
              </a:rPr>
              <a:t> and many others. One common way to express them is to use a system of weighted constraints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a:t>
            </a:fld>
            <a:endParaRPr lang="en-US"/>
          </a:p>
        </p:txBody>
      </p:sp>
    </p:spTree>
    <p:extLst>
      <p:ext uri="{BB962C8B-B14F-4D97-AF65-F5344CB8AC3E}">
        <p14:creationId xmlns:p14="http://schemas.microsoft.com/office/powerpoint/2010/main" val="401716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a:t>
            </a:r>
            <a:r>
              <a:rPr lang="en-US" dirty="0" err="1" smtClean="0"/>
              <a:t>MaxSAT</a:t>
            </a:r>
            <a:r>
              <a:rPr lang="en-US" dirty="0" smtClean="0"/>
              <a:t> augments</a:t>
            </a:r>
            <a:r>
              <a:rPr lang="en-US" baseline="0" dirty="0" smtClean="0"/>
              <a:t> the </a:t>
            </a:r>
            <a:r>
              <a:rPr lang="en-US" baseline="0" dirty="0" err="1" smtClean="0"/>
              <a:t>MaxSAT</a:t>
            </a:r>
            <a:r>
              <a:rPr lang="en-US" baseline="0" dirty="0" smtClean="0"/>
              <a:t> problem with a set of queries. And a solution to the Q-</a:t>
            </a:r>
            <a:r>
              <a:rPr lang="en-US" baseline="0" dirty="0" err="1" smtClean="0"/>
              <a:t>MaxSAT</a:t>
            </a:r>
            <a:r>
              <a:rPr lang="en-US" baseline="0" dirty="0" smtClean="0"/>
              <a:t> instance is a partial solution to these queries, such that there exists a completion under the partial solution, which is a solution to the original </a:t>
            </a:r>
            <a:r>
              <a:rPr lang="en-US" baseline="0" dirty="0" err="1" smtClean="0"/>
              <a:t>MaxSAT</a:t>
            </a:r>
            <a:r>
              <a:rPr lang="en-US" baseline="0" dirty="0" smtClean="0"/>
              <a:t> problem.</a:t>
            </a:r>
          </a:p>
          <a:p>
            <a:endParaRPr lang="en-US" baseline="0" dirty="0" smtClean="0"/>
          </a:p>
          <a:p>
            <a:r>
              <a:rPr lang="en-US" baseline="0" dirty="0" smtClean="0"/>
              <a:t>One naïve way to solve the Q-</a:t>
            </a:r>
            <a:r>
              <a:rPr lang="en-US" baseline="0" dirty="0" err="1" smtClean="0"/>
              <a:t>MaxSAT</a:t>
            </a:r>
            <a:r>
              <a:rPr lang="en-US" baseline="0" dirty="0" smtClean="0"/>
              <a:t> problem is to feed the </a:t>
            </a:r>
            <a:r>
              <a:rPr lang="en-US" baseline="0" dirty="0" err="1" smtClean="0"/>
              <a:t>MaxSAT</a:t>
            </a:r>
            <a:r>
              <a:rPr lang="en-US" baseline="0" dirty="0" smtClean="0"/>
              <a:t> formula to a </a:t>
            </a:r>
            <a:r>
              <a:rPr lang="en-US" baseline="0" dirty="0" err="1" smtClean="0"/>
              <a:t>MaxSAT</a:t>
            </a:r>
            <a:r>
              <a:rPr lang="en-US" baseline="0" dirty="0" smtClean="0"/>
              <a:t> solver and extract the assignment to the queries. However, this will lose the whole point of being query-guided. We on the other hand, proposes an iterative algorithm, which only tries to solve the part that is relevant to the queries.</a:t>
            </a:r>
          </a:p>
        </p:txBody>
      </p:sp>
      <p:sp>
        <p:nvSpPr>
          <p:cNvPr id="4" name="Slide Number Placeholder 3"/>
          <p:cNvSpPr>
            <a:spLocks noGrp="1"/>
          </p:cNvSpPr>
          <p:nvPr>
            <p:ph type="sldNum" sz="quarter" idx="10"/>
          </p:nvPr>
        </p:nvSpPr>
        <p:spPr/>
        <p:txBody>
          <a:bodyPr/>
          <a:lstStyle/>
          <a:p>
            <a:fld id="{2D58669D-B7D0-4298-8AB5-F27BD80793BB}" type="slidenum">
              <a:rPr lang="en-US" smtClean="0"/>
              <a:t>20</a:t>
            </a:fld>
            <a:endParaRPr lang="en-US" dirty="0"/>
          </a:p>
        </p:txBody>
      </p:sp>
    </p:spTree>
    <p:extLst>
      <p:ext uri="{BB962C8B-B14F-4D97-AF65-F5344CB8AC3E}">
        <p14:creationId xmlns:p14="http://schemas.microsoft.com/office/powerpoint/2010/main" val="431756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algorithm starts by feeding a subset of clauses to a </a:t>
            </a:r>
            <a:r>
              <a:rPr lang="en-US" baseline="0" dirty="0" err="1" smtClean="0"/>
              <a:t>MaxSAT</a:t>
            </a:r>
            <a:r>
              <a:rPr lang="en-US" baseline="0" dirty="0" smtClean="0"/>
              <a:t> solver. And we call this set of clauses the </a:t>
            </a:r>
            <a:r>
              <a:rPr lang="en-US" baseline="0" dirty="0" err="1" smtClean="0"/>
              <a:t>workset</a:t>
            </a:r>
            <a:r>
              <a:rPr lang="en-US" baseline="0" dirty="0" smtClean="0"/>
              <a:t> \phi’. After producing the solution \alpha_{\phi’}, we invoke a checker to see whether exists a completion under \alpha{\phi’}, such that it is a solution to the original </a:t>
            </a:r>
            <a:r>
              <a:rPr lang="en-US" baseline="0" dirty="0" err="1" smtClean="0"/>
              <a:t>MaxSAT</a:t>
            </a:r>
            <a:r>
              <a:rPr lang="en-US" baseline="0" dirty="0" smtClean="0"/>
              <a:t> problem. If yes, we will extract the Q-</a:t>
            </a:r>
            <a:r>
              <a:rPr lang="en-US" baseline="0" dirty="0" err="1" smtClean="0"/>
              <a:t>MaxSAT</a:t>
            </a:r>
            <a:r>
              <a:rPr lang="en-US" baseline="0" dirty="0" smtClean="0"/>
              <a:t> solution from the \alpha_{\phi’}, otherwise, we will try to identify a new subset of clauses and grow \phi’.</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21</a:t>
            </a:fld>
            <a:endParaRPr lang="en-US" dirty="0"/>
          </a:p>
        </p:txBody>
      </p:sp>
    </p:spTree>
    <p:extLst>
      <p:ext uri="{BB962C8B-B14F-4D97-AF65-F5344CB8AC3E}">
        <p14:creationId xmlns:p14="http://schemas.microsoft.com/office/powerpoint/2010/main" val="53249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algorithm starts by feeding a subset of clauses to a </a:t>
            </a:r>
            <a:r>
              <a:rPr lang="en-US" baseline="0" dirty="0" err="1" smtClean="0"/>
              <a:t>MaxSAT</a:t>
            </a:r>
            <a:r>
              <a:rPr lang="en-US" baseline="0" dirty="0" smtClean="0"/>
              <a:t> solver. And we call this set of clauses the </a:t>
            </a:r>
            <a:r>
              <a:rPr lang="en-US" baseline="0" dirty="0" err="1" smtClean="0"/>
              <a:t>workset</a:t>
            </a:r>
            <a:r>
              <a:rPr lang="en-US" baseline="0" dirty="0" smtClean="0"/>
              <a:t> \phi’. After producing the solution \alpha_{\phi’}, we invoke a checker to see whether exists a completion under \alpha{\phi’}, such that it is a solution to the original </a:t>
            </a:r>
            <a:r>
              <a:rPr lang="en-US" baseline="0" dirty="0" err="1" smtClean="0"/>
              <a:t>MaxSAT</a:t>
            </a:r>
            <a:r>
              <a:rPr lang="en-US" baseline="0" dirty="0" smtClean="0"/>
              <a:t> problem. If yes, we will extract the Q-</a:t>
            </a:r>
            <a:r>
              <a:rPr lang="en-US" baseline="0" dirty="0" err="1" smtClean="0"/>
              <a:t>MaxSAT</a:t>
            </a:r>
            <a:r>
              <a:rPr lang="en-US" baseline="0" dirty="0" smtClean="0"/>
              <a:t> solution from the \alpha_{\phi’}, otherwise, we will try to identify a new subset of clauses and grow \phi’.</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22</a:t>
            </a:fld>
            <a:endParaRPr lang="en-US" dirty="0"/>
          </a:p>
        </p:txBody>
      </p:sp>
    </p:spTree>
    <p:extLst>
      <p:ext uri="{BB962C8B-B14F-4D97-AF65-F5344CB8AC3E}">
        <p14:creationId xmlns:p14="http://schemas.microsoft.com/office/powerpoint/2010/main" val="14585986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key idea is to use </a:t>
            </a:r>
            <a:r>
              <a:rPr lang="is-IS" dirty="0" smtClean="0"/>
              <a: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23</a:t>
            </a:fld>
            <a:endParaRPr lang="en-US"/>
          </a:p>
        </p:txBody>
      </p:sp>
    </p:spTree>
    <p:extLst>
      <p:ext uri="{BB962C8B-B14F-4D97-AF65-F5344CB8AC3E}">
        <p14:creationId xmlns:p14="http://schemas.microsoft.com/office/powerpoint/2010/main" val="1178481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w</a:t>
            </a:r>
            <a:r>
              <a:rPr lang="en-US" dirty="0" smtClean="0"/>
              <a:t>e illustrate</a:t>
            </a:r>
            <a:r>
              <a:rPr lang="en-US" baseline="0" dirty="0" smtClean="0"/>
              <a:t> our idea using an example Q-</a:t>
            </a:r>
            <a:r>
              <a:rPr lang="en-US" baseline="0" dirty="0" err="1" smtClean="0"/>
              <a:t>MaxSAT</a:t>
            </a:r>
            <a:r>
              <a:rPr lang="en-US" baseline="0" dirty="0" smtClean="0"/>
              <a:t> instance.</a:t>
            </a:r>
          </a:p>
          <a:p>
            <a:endParaRPr lang="en-US" baseline="0" dirty="0"/>
          </a:p>
          <a:p>
            <a:r>
              <a:rPr lang="en-US" baseline="0" dirty="0" smtClean="0"/>
              <a:t>Emphasize the formula is very large, such that it cannot be solved by using a </a:t>
            </a:r>
            <a:r>
              <a:rPr lang="en-US" baseline="0" dirty="0" err="1" smtClean="0"/>
              <a:t>MaxSAT</a:t>
            </a:r>
            <a:r>
              <a:rPr lang="en-US" baseline="0" dirty="0" smtClean="0"/>
              <a:t> solver directly.</a:t>
            </a:r>
          </a:p>
        </p:txBody>
      </p:sp>
      <p:sp>
        <p:nvSpPr>
          <p:cNvPr id="4" name="Slide Number Placeholder 3"/>
          <p:cNvSpPr>
            <a:spLocks noGrp="1"/>
          </p:cNvSpPr>
          <p:nvPr>
            <p:ph type="sldNum" sz="quarter" idx="10"/>
          </p:nvPr>
        </p:nvSpPr>
        <p:spPr/>
        <p:txBody>
          <a:bodyPr/>
          <a:lstStyle/>
          <a:p>
            <a:fld id="{2D58669D-B7D0-4298-8AB5-F27BD80793BB}" type="slidenum">
              <a:rPr lang="en-US" smtClean="0"/>
              <a:t>24</a:t>
            </a:fld>
            <a:endParaRPr lang="en-US"/>
          </a:p>
        </p:txBody>
      </p:sp>
    </p:spTree>
    <p:extLst>
      <p:ext uri="{BB962C8B-B14F-4D97-AF65-F5344CB8AC3E}">
        <p14:creationId xmlns:p14="http://schemas.microsoft.com/office/powerpoint/2010/main" val="388262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58669D-B7D0-4298-8AB5-F27BD80793BB}" type="slidenum">
              <a:rPr lang="en-US" smtClean="0"/>
              <a:t>25</a:t>
            </a:fld>
            <a:endParaRPr lang="en-US"/>
          </a:p>
        </p:txBody>
      </p:sp>
    </p:spTree>
    <p:extLst>
      <p:ext uri="{BB962C8B-B14F-4D97-AF65-F5344CB8AC3E}">
        <p14:creationId xmlns:p14="http://schemas.microsoft.com/office/powerpoint/2010/main" val="9323028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58669D-B7D0-4298-8AB5-F27BD80793BB}" type="slidenum">
              <a:rPr lang="en-US" smtClean="0"/>
              <a:t>26</a:t>
            </a:fld>
            <a:endParaRPr lang="en-US"/>
          </a:p>
        </p:txBody>
      </p:sp>
    </p:spTree>
    <p:extLst>
      <p:ext uri="{BB962C8B-B14F-4D97-AF65-F5344CB8AC3E}">
        <p14:creationId xmlns:p14="http://schemas.microsoft.com/office/powerpoint/2010/main" val="664442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a:t>
            </a:r>
          </a:p>
          <a:p>
            <a:endParaRPr lang="en-US" dirty="0" smtClean="0"/>
          </a:p>
          <a:p>
            <a:r>
              <a:rPr lang="en-US" dirty="0" smtClean="0"/>
              <a:t>Node</a:t>
            </a:r>
            <a:r>
              <a:rPr lang="en-US" baseline="0" dirty="0" smtClean="0"/>
              <a:t> -&gt; variable</a:t>
            </a:r>
          </a:p>
          <a:p>
            <a:endParaRPr lang="en-US" baseline="0" dirty="0" smtClean="0"/>
          </a:p>
          <a:p>
            <a:r>
              <a:rPr lang="en-US" baseline="0" dirty="0" smtClean="0"/>
              <a:t>We represent each unit clauses by filling the related node with a T or F.</a:t>
            </a:r>
          </a:p>
          <a:p>
            <a:r>
              <a:rPr lang="en-US" baseline="0" dirty="0" smtClean="0"/>
              <a:t>For example, for clause</a:t>
            </a:r>
          </a:p>
          <a:p>
            <a:endParaRPr lang="en-US" baseline="0" dirty="0" smtClean="0"/>
          </a:p>
          <a:p>
            <a:r>
              <a:rPr lang="en-US" baseline="0" dirty="0" smtClean="0"/>
              <a:t>Were </a:t>
            </a:r>
            <a:r>
              <a:rPr lang="en-US" baseline="0" dirty="0" err="1" smtClean="0"/>
              <a:t>repsent</a:t>
            </a:r>
            <a:r>
              <a:rPr lang="en-US" baseline="0" dirty="0" smtClean="0"/>
              <a:t> each implication clause by a directed edge.</a:t>
            </a:r>
          </a:p>
          <a:p>
            <a:r>
              <a:rPr lang="en-US" baseline="0" dirty="0" smtClean="0"/>
              <a:t>For example,</a:t>
            </a:r>
          </a:p>
          <a:p>
            <a:endParaRPr lang="en-US" baseline="0" dirty="0" smtClean="0"/>
          </a:p>
          <a:p>
            <a:r>
              <a:rPr lang="en-US" baseline="0" dirty="0" smtClean="0"/>
              <a:t>The dotted area represents a large number of clauses  we omit on the slide.</a:t>
            </a:r>
          </a:p>
        </p:txBody>
      </p:sp>
      <p:sp>
        <p:nvSpPr>
          <p:cNvPr id="4" name="Slide Number Placeholder 3"/>
          <p:cNvSpPr>
            <a:spLocks noGrp="1"/>
          </p:cNvSpPr>
          <p:nvPr>
            <p:ph type="sldNum" sz="quarter" idx="10"/>
          </p:nvPr>
        </p:nvSpPr>
        <p:spPr/>
        <p:txBody>
          <a:bodyPr/>
          <a:lstStyle/>
          <a:p>
            <a:fld id="{2D58669D-B7D0-4298-8AB5-F27BD80793BB}" type="slidenum">
              <a:rPr lang="en-US" smtClean="0"/>
              <a:t>27</a:t>
            </a:fld>
            <a:endParaRPr lang="en-US"/>
          </a:p>
        </p:txBody>
      </p:sp>
    </p:spTree>
    <p:extLst>
      <p:ext uri="{BB962C8B-B14F-4D97-AF65-F5344CB8AC3E}">
        <p14:creationId xmlns:p14="http://schemas.microsoft.com/office/powerpoint/2010/main" val="476549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58669D-B7D0-4298-8AB5-F27BD80793BB}" type="slidenum">
              <a:rPr lang="en-US" smtClean="0"/>
              <a:t>28</a:t>
            </a:fld>
            <a:endParaRPr lang="en-US"/>
          </a:p>
        </p:txBody>
      </p:sp>
    </p:spTree>
    <p:extLst>
      <p:ext uri="{BB962C8B-B14F-4D97-AF65-F5344CB8AC3E}">
        <p14:creationId xmlns:p14="http://schemas.microsoft.com/office/powerpoint/2010/main" val="2057263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58669D-B7D0-4298-8AB5-F27BD80793BB}" type="slidenum">
              <a:rPr lang="en-US" smtClean="0"/>
              <a:t>29</a:t>
            </a:fld>
            <a:endParaRPr lang="en-US"/>
          </a:p>
        </p:txBody>
      </p:sp>
    </p:spTree>
    <p:extLst>
      <p:ext uri="{BB962C8B-B14F-4D97-AF65-F5344CB8AC3E}">
        <p14:creationId xmlns:p14="http://schemas.microsoft.com/office/powerpoint/2010/main" val="1652076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a:t>
            </a:r>
            <a:r>
              <a:rPr lang="en-US" baseline="0" dirty="0" smtClean="0"/>
              <a:t> many emerging tasks in program reasoning have also been casted into such formulation, including program analyses, program verification, and program synthesis.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a:t>
            </a:fld>
            <a:endParaRPr lang="en-US"/>
          </a:p>
        </p:txBody>
      </p:sp>
    </p:spTree>
    <p:extLst>
      <p:ext uri="{BB962C8B-B14F-4D97-AF65-F5344CB8AC3E}">
        <p14:creationId xmlns:p14="http://schemas.microsoft.com/office/powerpoint/2010/main" val="15341007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58669D-B7D0-4298-8AB5-F27BD80793BB}" type="slidenum">
              <a:rPr lang="en-US" smtClean="0"/>
              <a:t>30</a:t>
            </a:fld>
            <a:endParaRPr lang="en-US"/>
          </a:p>
        </p:txBody>
      </p:sp>
    </p:spTree>
    <p:extLst>
      <p:ext uri="{BB962C8B-B14F-4D97-AF65-F5344CB8AC3E}">
        <p14:creationId xmlns:p14="http://schemas.microsoft.com/office/powerpoint/2010/main" val="15783130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algorithm constructs</a:t>
            </a:r>
            <a:r>
              <a:rPr lang="en-US" baseline="0" dirty="0" smtClean="0"/>
              <a:t> the initial </a:t>
            </a:r>
            <a:r>
              <a:rPr lang="en-US" baseline="0" dirty="0" err="1" smtClean="0"/>
              <a:t>workset</a:t>
            </a:r>
            <a:r>
              <a:rPr lang="en-US" baseline="0" dirty="0" smtClean="0"/>
              <a:t> \phi’ by taking all the clauses containing v6, and feed it to a </a:t>
            </a:r>
            <a:r>
              <a:rPr lang="en-US" baseline="0" dirty="0" err="1" smtClean="0"/>
              <a:t>MaxSAT</a:t>
            </a:r>
            <a:r>
              <a:rPr lang="en-US" baseline="0" dirty="0" smtClean="0"/>
              <a:t> solver.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31</a:t>
            </a:fld>
            <a:endParaRPr lang="en-US"/>
          </a:p>
        </p:txBody>
      </p:sp>
    </p:spTree>
    <p:extLst>
      <p:ext uri="{BB962C8B-B14F-4D97-AF65-F5344CB8AC3E}">
        <p14:creationId xmlns:p14="http://schemas.microsoft.com/office/powerpoint/2010/main" val="14840667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a:t>
            </a:r>
            <a:r>
              <a:rPr lang="en-US" baseline="0" dirty="0" err="1" smtClean="0"/>
              <a:t>MaxSAT</a:t>
            </a:r>
            <a:r>
              <a:rPr lang="en-US" baseline="0" dirty="0" smtClean="0"/>
              <a:t> solver produces a solution that assigns false to variables ranging from v4 to v8.</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32</a:t>
            </a:fld>
            <a:endParaRPr lang="en-US"/>
          </a:p>
        </p:txBody>
      </p:sp>
    </p:spTree>
    <p:extLst>
      <p:ext uri="{BB962C8B-B14F-4D97-AF65-F5344CB8AC3E}">
        <p14:creationId xmlns:p14="http://schemas.microsoft.com/office/powerpoint/2010/main" val="755591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algorithm then checks whether v6 = false is a solution to the Q-</a:t>
            </a:r>
            <a:r>
              <a:rPr lang="en-US" baseline="0" dirty="0" err="1" smtClean="0"/>
              <a:t>MaxSAT</a:t>
            </a:r>
            <a:r>
              <a:rPr lang="en-US" baseline="0" dirty="0" smtClean="0"/>
              <a:t> instance.</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33</a:t>
            </a:fld>
            <a:endParaRPr lang="en-US"/>
          </a:p>
        </p:txBody>
      </p:sp>
    </p:spTree>
    <p:extLst>
      <p:ext uri="{BB962C8B-B14F-4D97-AF65-F5344CB8AC3E}">
        <p14:creationId xmlns:p14="http://schemas.microsoft.com/office/powerpoint/2010/main" val="12585366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a:t>
            </a:r>
            <a:r>
              <a:rPr lang="en-US" baseline="0" dirty="0" smtClean="0"/>
              <a:t> observation is that, the clauses outside phi’ can only affect the query assignment via the clauses sharing variables in phi’. We call such clauses frontier clauses, which are marked on the slides.</a:t>
            </a:r>
          </a:p>
          <a:p>
            <a:r>
              <a:rPr lang="en-US" baseline="0" dirty="0" smtClean="0"/>
              <a:t>Furthermore, if a partial clause is already satisfied by the current partial solution, including it in the current work set won’t improve the solution.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34</a:t>
            </a:fld>
            <a:endParaRPr lang="en-US"/>
          </a:p>
        </p:txBody>
      </p:sp>
    </p:spTree>
    <p:extLst>
      <p:ext uri="{BB962C8B-B14F-4D97-AF65-F5344CB8AC3E}">
        <p14:creationId xmlns:p14="http://schemas.microsoft.com/office/powerpoint/2010/main" val="6704988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leaves us</a:t>
            </a:r>
            <a:r>
              <a:rPr lang="en-US" baseline="0" dirty="0" smtClean="0"/>
              <a:t> with just two unit frontier clauses. </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35</a:t>
            </a:fld>
            <a:endParaRPr lang="en-US"/>
          </a:p>
        </p:txBody>
      </p:sp>
    </p:spTree>
    <p:extLst>
      <p:ext uri="{BB962C8B-B14F-4D97-AF65-F5344CB8AC3E}">
        <p14:creationId xmlns:p14="http://schemas.microsoft.com/office/powerpoint/2010/main" val="574646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take these two clauses and construct a summarization set \psi, which summarize the effects</a:t>
            </a:r>
            <a:r>
              <a:rPr lang="en-US" baseline="0" dirty="0" smtClean="0"/>
              <a:t> the clauses outside \phi’.</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36</a:t>
            </a:fld>
            <a:endParaRPr lang="en-US"/>
          </a:p>
        </p:txBody>
      </p:sp>
    </p:spTree>
    <p:extLst>
      <p:ext uri="{BB962C8B-B14F-4D97-AF65-F5344CB8AC3E}">
        <p14:creationId xmlns:p14="http://schemas.microsoft.com/office/powerpoint/2010/main" val="1454678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our algorithm performs the</a:t>
            </a:r>
            <a:r>
              <a:rPr lang="en-US" baseline="0" dirty="0" smtClean="0"/>
              <a:t> optimality check by comparing the best objective of \phi’ union \psi and that of \phi’. The former has an objective of 220, while the latter only has an objective of 20. </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37</a:t>
            </a:fld>
            <a:endParaRPr lang="en-US"/>
          </a:p>
        </p:txBody>
      </p:sp>
    </p:spTree>
    <p:extLst>
      <p:ext uri="{BB962C8B-B14F-4D97-AF65-F5344CB8AC3E}">
        <p14:creationId xmlns:p14="http://schemas.microsoft.com/office/powerpoint/2010/main" val="6683565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result, we fail the optimality</a:t>
            </a:r>
            <a:r>
              <a:rPr lang="en-US" baseline="0" dirty="0" smtClean="0"/>
              <a:t> check.</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38</a:t>
            </a:fld>
            <a:endParaRPr lang="en-US"/>
          </a:p>
        </p:txBody>
      </p:sp>
    </p:spTree>
    <p:extLst>
      <p:ext uri="{BB962C8B-B14F-4D97-AF65-F5344CB8AC3E}">
        <p14:creationId xmlns:p14="http://schemas.microsoft.com/office/powerpoint/2010/main" val="6796861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result, we fail the optimality</a:t>
            </a:r>
            <a:r>
              <a:rPr lang="en-US" baseline="0" dirty="0" smtClean="0"/>
              <a:t> check.</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39</a:t>
            </a:fld>
            <a:endParaRPr lang="en-US"/>
          </a:p>
        </p:txBody>
      </p:sp>
    </p:spTree>
    <p:extLst>
      <p:ext uri="{BB962C8B-B14F-4D97-AF65-F5344CB8AC3E}">
        <p14:creationId xmlns:p14="http://schemas.microsoft.com/office/powerpoint/2010/main" val="1820542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weighted constraints consist of two kinds of constraints: hard constraints, which MUST be satisfied, and soft constraints, which may be violated but whose weights must be maximized</a:t>
            </a:r>
            <a:endParaRPr lang="en-US" baseline="0" dirty="0" smtClean="0"/>
          </a:p>
          <a:p>
            <a:r>
              <a:rPr lang="en-US" baseline="0" dirty="0" smtClean="0"/>
              <a:t>In program reasoning, hard constraints are used to encode soundness conditions, while soft constraints encode certain objectives.</a:t>
            </a:r>
          </a:p>
          <a:p>
            <a:r>
              <a:rPr lang="en-US" baseline="0" dirty="0" smtClean="0"/>
              <a:t>These objectives can be used to balance various trade-offs, such as the tradeoff between precision and scalability.</a:t>
            </a:r>
          </a:p>
          <a:p>
            <a:r>
              <a:rPr lang="en-US" baseline="0" dirty="0" smtClean="0"/>
              <a:t>They can also be used to handle noises in the reasoning, such as incorrect specifications provided by the user.</a:t>
            </a:r>
          </a:p>
          <a:p>
            <a:r>
              <a:rPr lang="en-US" baseline="0" dirty="0" smtClean="0"/>
              <a:t>Finally, they can be used to model missing information, such as native code in the program.</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a:t>
            </a:fld>
            <a:endParaRPr lang="en-US"/>
          </a:p>
        </p:txBody>
      </p:sp>
    </p:spTree>
    <p:extLst>
      <p:ext uri="{BB962C8B-B14F-4D97-AF65-F5344CB8AC3E}">
        <p14:creationId xmlns:p14="http://schemas.microsoft.com/office/powerpoint/2010/main" val="1175298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iteration, by invoking the</a:t>
            </a:r>
            <a:r>
              <a:rPr lang="en-US" baseline="0" dirty="0" smtClean="0"/>
              <a:t> </a:t>
            </a:r>
            <a:r>
              <a:rPr lang="en-US" baseline="0" dirty="0" err="1" smtClean="0"/>
              <a:t>MaxSAT</a:t>
            </a:r>
            <a:r>
              <a:rPr lang="en-US" baseline="0" dirty="0" smtClean="0"/>
              <a:t> solver on phi’, we get a solution which assigns true to variables ranging from v4 to v8.</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40</a:t>
            </a:fld>
            <a:endParaRPr lang="en-US"/>
          </a:p>
        </p:txBody>
      </p:sp>
    </p:spTree>
    <p:extLst>
      <p:ext uri="{BB962C8B-B14F-4D97-AF65-F5344CB8AC3E}">
        <p14:creationId xmlns:p14="http://schemas.microsoft.com/office/powerpoint/2010/main" val="12176252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58669D-B7D0-4298-8AB5-F27BD80793BB}" type="slidenum">
              <a:rPr lang="en-US" smtClean="0"/>
              <a:t>41</a:t>
            </a:fld>
            <a:endParaRPr lang="en-US"/>
          </a:p>
        </p:txBody>
      </p:sp>
    </p:spTree>
    <p:extLst>
      <p:ext uri="{BB962C8B-B14F-4D97-AF65-F5344CB8AC3E}">
        <p14:creationId xmlns:p14="http://schemas.microsoft.com/office/powerpoint/2010/main" val="2371213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to perform</a:t>
            </a:r>
            <a:r>
              <a:rPr lang="en-US" baseline="0" dirty="0" smtClean="0"/>
              <a:t> optimality check, we construct a summarization set by taking the frontier clauses that are not satisfied by the current partial solution.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42</a:t>
            </a:fld>
            <a:endParaRPr lang="en-US"/>
          </a:p>
        </p:txBody>
      </p:sp>
    </p:spTree>
    <p:extLst>
      <p:ext uri="{BB962C8B-B14F-4D97-AF65-F5344CB8AC3E}">
        <p14:creationId xmlns:p14="http://schemas.microsoft.com/office/powerpoint/2010/main" val="1943107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if we want to perform a</a:t>
            </a:r>
            <a:r>
              <a:rPr lang="en-US" baseline="0" dirty="0" smtClean="0"/>
              <a:t> similar optimality check as last iteration, the check will trivially fail because of the two newly introduced variables, v2 and v3.</a:t>
            </a:r>
          </a:p>
          <a:p>
            <a:r>
              <a:rPr lang="en-US" baseline="0" dirty="0" smtClean="0"/>
              <a:t>To solve the problem, and further improve the precision of our </a:t>
            </a:r>
            <a:r>
              <a:rPr lang="en-US" baseline="0" dirty="0" err="1" smtClean="0"/>
              <a:t>optimaility</a:t>
            </a:r>
            <a:r>
              <a:rPr lang="en-US" baseline="0" dirty="0" smtClean="0"/>
              <a:t> check, we remove v2 and v3 from the summarization set, and strengthen the clauses in it.</a:t>
            </a:r>
          </a:p>
          <a:p>
            <a:r>
              <a:rPr lang="en-US" baseline="0" dirty="0" smtClean="0"/>
              <a:t>In this case, this is equivalent to setting v2 and v3 to false.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Intuitively, by setting these variables to false, we are overestimating the effects of the unexplored clauses, by assuming these frontier clauses will not be satisfied by unexplored variables like v2 and v3. </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2D58669D-B7D0-4298-8AB5-F27BD80793BB}" type="slidenum">
              <a:rPr lang="en-US" smtClean="0"/>
              <a:t>43</a:t>
            </a:fld>
            <a:endParaRPr lang="en-US"/>
          </a:p>
        </p:txBody>
      </p:sp>
    </p:spTree>
    <p:extLst>
      <p:ext uri="{BB962C8B-B14F-4D97-AF65-F5344CB8AC3E}">
        <p14:creationId xmlns:p14="http://schemas.microsoft.com/office/powerpoint/2010/main" val="12901561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new summarization set, we perform the check again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44</a:t>
            </a:fld>
            <a:endParaRPr lang="en-US"/>
          </a:p>
        </p:txBody>
      </p:sp>
    </p:spTree>
    <p:extLst>
      <p:ext uri="{BB962C8B-B14F-4D97-AF65-F5344CB8AC3E}">
        <p14:creationId xmlns:p14="http://schemas.microsoft.com/office/powerpoint/2010/main" val="1103725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Although the optimality check still fails, in next iteration, we will show our algorithm terminates by applying this improved check.</a:t>
            </a:r>
            <a:endParaRPr lang="en-US" dirty="0" smtClean="0"/>
          </a:p>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45</a:t>
            </a:fld>
            <a:endParaRPr lang="en-US"/>
          </a:p>
        </p:txBody>
      </p:sp>
    </p:spTree>
    <p:extLst>
      <p:ext uri="{BB962C8B-B14F-4D97-AF65-F5344CB8AC3E}">
        <p14:creationId xmlns:p14="http://schemas.microsoft.com/office/powerpoint/2010/main" val="149691970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by</a:t>
            </a:r>
            <a:r>
              <a:rPr lang="en-US" baseline="0" dirty="0" smtClean="0"/>
              <a:t> checking the solution to \phi’ union psi, we conclude all three clauses in the summarization set are likely responsible for failing the check. Therefore, we expand the </a:t>
            </a:r>
            <a:r>
              <a:rPr lang="en-US" baseline="0" dirty="0" err="1" smtClean="0"/>
              <a:t>workset</a:t>
            </a:r>
            <a:r>
              <a:rPr lang="en-US" baseline="0" dirty="0" smtClean="0"/>
              <a:t> phi’ with their original clauses.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46</a:t>
            </a:fld>
            <a:endParaRPr lang="en-US"/>
          </a:p>
        </p:txBody>
      </p:sp>
    </p:spTree>
    <p:extLst>
      <p:ext uri="{BB962C8B-B14F-4D97-AF65-F5344CB8AC3E}">
        <p14:creationId xmlns:p14="http://schemas.microsoft.com/office/powerpoint/2010/main" val="3148442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third iteration, we get a s</a:t>
            </a:r>
            <a:r>
              <a:rPr lang="en-US" baseline="0" dirty="0" smtClean="0"/>
              <a:t>olution for phi’ that assigns true to variables ranging from v2 to v8.</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47</a:t>
            </a:fld>
            <a:endParaRPr lang="en-US"/>
          </a:p>
        </p:txBody>
      </p:sp>
    </p:spTree>
    <p:extLst>
      <p:ext uri="{BB962C8B-B14F-4D97-AF65-F5344CB8AC3E}">
        <p14:creationId xmlns:p14="http://schemas.microsoft.com/office/powerpoint/2010/main" val="8350525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perform</a:t>
            </a:r>
            <a:r>
              <a:rPr lang="en-US" baseline="0" dirty="0" smtClean="0"/>
              <a:t> the optimality check,</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48</a:t>
            </a:fld>
            <a:endParaRPr lang="en-US"/>
          </a:p>
        </p:txBody>
      </p:sp>
    </p:spTree>
    <p:extLst>
      <p:ext uri="{BB962C8B-B14F-4D97-AF65-F5344CB8AC3E}">
        <p14:creationId xmlns:p14="http://schemas.microsoft.com/office/powerpoint/2010/main" val="15521021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construct the summarization set.</a:t>
            </a:r>
          </a:p>
          <a:p>
            <a:r>
              <a:rPr lang="en-US" baseline="0" dirty="0" smtClean="0"/>
              <a:t>Similar to Iteration 2, we improve the optimality check by strengthening the frontier clauses.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49</a:t>
            </a:fld>
            <a:endParaRPr lang="en-US"/>
          </a:p>
        </p:txBody>
      </p:sp>
    </p:spTree>
    <p:extLst>
      <p:ext uri="{BB962C8B-B14F-4D97-AF65-F5344CB8AC3E}">
        <p14:creationId xmlns:p14="http://schemas.microsoft.com/office/powerpoint/2010/main" val="1123342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common way to solve such mixed constraints</a:t>
            </a:r>
            <a:r>
              <a:rPr lang="en-US" baseline="0" dirty="0" smtClean="0"/>
              <a:t> is to reduce them into a </a:t>
            </a:r>
            <a:r>
              <a:rPr lang="en-US" baseline="0" dirty="0" err="1" smtClean="0"/>
              <a:t>MaxSAT</a:t>
            </a:r>
            <a:r>
              <a:rPr lang="en-US" baseline="0" dirty="0" smtClean="0"/>
              <a:t> problem.</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a:t>
            </a:fld>
            <a:endParaRPr lang="en-US"/>
          </a:p>
        </p:txBody>
      </p:sp>
    </p:spTree>
    <p:extLst>
      <p:ext uri="{BB962C8B-B14F-4D97-AF65-F5344CB8AC3E}">
        <p14:creationId xmlns:p14="http://schemas.microsoft.com/office/powerpoint/2010/main" val="19420645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time, by</a:t>
            </a:r>
            <a:r>
              <a:rPr lang="en-US" baseline="0" dirty="0" smtClean="0"/>
              <a:t> performing the </a:t>
            </a:r>
            <a:r>
              <a:rPr lang="en-US" baseline="0" dirty="0" err="1" smtClean="0"/>
              <a:t>improvied</a:t>
            </a:r>
            <a:r>
              <a:rPr lang="en-US" baseline="0" dirty="0" smtClean="0"/>
              <a:t> </a:t>
            </a:r>
            <a:r>
              <a:rPr lang="en-US" baseline="0" dirty="0" err="1" smtClean="0"/>
              <a:t>optimaility</a:t>
            </a:r>
            <a:r>
              <a:rPr lang="en-US" baseline="0" dirty="0" smtClean="0"/>
              <a:t> check.</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50</a:t>
            </a:fld>
            <a:endParaRPr lang="en-US"/>
          </a:p>
        </p:txBody>
      </p:sp>
    </p:spTree>
    <p:extLst>
      <p:ext uri="{BB962C8B-B14F-4D97-AF65-F5344CB8AC3E}">
        <p14:creationId xmlns:p14="http://schemas.microsoft.com/office/powerpoint/2010/main" val="6397869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t>
            </a:r>
            <a:r>
              <a:rPr lang="en-US" dirty="0" err="1" smtClean="0"/>
              <a:t>succesfully</a:t>
            </a:r>
            <a:r>
              <a:rPr lang="en-US" dirty="0" smtClean="0"/>
              <a:t> conclude that v6=true is a</a:t>
            </a:r>
            <a:r>
              <a:rPr lang="en-US" baseline="0" dirty="0" smtClean="0"/>
              <a:t> solution to the q-</a:t>
            </a:r>
            <a:r>
              <a:rPr lang="en-US" baseline="0" dirty="0" err="1" smtClean="0"/>
              <a:t>maxsat</a:t>
            </a:r>
            <a:r>
              <a:rPr lang="en-US" baseline="0" dirty="0" smtClean="0"/>
              <a:t> problem.</a:t>
            </a:r>
          </a:p>
          <a:p>
            <a:r>
              <a:rPr lang="en-US" baseline="0" dirty="0" smtClean="0"/>
              <a:t>Although there are many clauses and variables that can reach v6 in the graph, our approach manage to resolve v6 in just three iterations by only exploring a small part of the graph.</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51</a:t>
            </a:fld>
            <a:endParaRPr lang="en-US"/>
          </a:p>
        </p:txBody>
      </p:sp>
    </p:spTree>
    <p:extLst>
      <p:ext uri="{BB962C8B-B14F-4D97-AF65-F5344CB8AC3E}">
        <p14:creationId xmlns:p14="http://schemas.microsoft.com/office/powerpoint/2010/main" val="747263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worst case, we do have to explore the whole formula. But in practice, we find we do</a:t>
            </a:r>
            <a:r>
              <a:rPr lang="en-US" baseline="0" dirty="0" smtClean="0"/>
              <a:t> not have to.</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52</a:t>
            </a:fld>
            <a:endParaRPr lang="en-US"/>
          </a:p>
        </p:txBody>
      </p:sp>
    </p:spTree>
    <p:extLst>
      <p:ext uri="{BB962C8B-B14F-4D97-AF65-F5344CB8AC3E}">
        <p14:creationId xmlns:p14="http://schemas.microsoft.com/office/powerpoint/2010/main" val="5653183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because</a:t>
            </a:r>
            <a:r>
              <a:rPr lang="en-US" baseline="0" dirty="0" smtClean="0"/>
              <a:t> locality is in the nature of many problems from various domains.</a:t>
            </a:r>
          </a:p>
          <a:p>
            <a:r>
              <a:rPr lang="en-US" baseline="0" dirty="0" smtClean="0"/>
              <a:t>For example, in program reasoning, if you just care about the aliasing information for two variables, why do you have to reason about the other 1,000 variables in the program.</a:t>
            </a:r>
          </a:p>
          <a:p>
            <a:r>
              <a:rPr lang="en-US" baseline="0" dirty="0" smtClean="0"/>
              <a:t>In information retrieval, if you just want to know the author information of a book, why do you have to reason about the other 1 million of books.</a:t>
            </a:r>
          </a:p>
          <a:p>
            <a:r>
              <a:rPr lang="en-US" baseline="0" dirty="0" smtClean="0"/>
              <a:t>We next confirm such observation by showing the experimental result.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53</a:t>
            </a:fld>
            <a:endParaRPr lang="en-US" dirty="0"/>
          </a:p>
        </p:txBody>
      </p:sp>
    </p:spTree>
    <p:extLst>
      <p:ext uri="{BB962C8B-B14F-4D97-AF65-F5344CB8AC3E}">
        <p14:creationId xmlns:p14="http://schemas.microsoft.com/office/powerpoint/2010/main" val="5173048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implemented our algorithm in a tool called Pilot which uses </a:t>
            </a:r>
            <a:r>
              <a:rPr lang="en-US" baseline="0" dirty="0" err="1" smtClean="0"/>
              <a:t>MiFuMaX</a:t>
            </a:r>
            <a:r>
              <a:rPr lang="en-US" baseline="0" dirty="0" smtClean="0"/>
              <a:t> as the underlying </a:t>
            </a:r>
            <a:r>
              <a:rPr lang="en-US" baseline="0" dirty="0" err="1" smtClean="0"/>
              <a:t>MaxSAT</a:t>
            </a:r>
            <a:r>
              <a:rPr lang="en-US" baseline="0" dirty="0" smtClean="0"/>
              <a:t> solver. Later, We will also show the results with other </a:t>
            </a:r>
            <a:r>
              <a:rPr lang="en-US" baseline="0" dirty="0" err="1" smtClean="0"/>
              <a:t>MaxSAT</a:t>
            </a:r>
            <a:r>
              <a:rPr lang="en-US" baseline="0" dirty="0" smtClean="0"/>
              <a:t> solvers.</a:t>
            </a:r>
          </a:p>
          <a:p>
            <a:endParaRPr lang="en-US" baseline="0" dirty="0" smtClean="0"/>
          </a:p>
          <a:p>
            <a:r>
              <a:rPr lang="en-US" baseline="0" dirty="0" smtClean="0"/>
              <a:t>We evaluated Pilot on 19 large instances generated from program analysis and information retrieval.</a:t>
            </a:r>
          </a:p>
          <a:p>
            <a:endParaRPr lang="en-US" baseline="0" dirty="0" smtClean="0"/>
          </a:p>
          <a:p>
            <a:r>
              <a:rPr lang="en-US" baseline="0" dirty="0" smtClean="0"/>
              <a:t>For program analysis, we use instances generated from the 0-cfa pointer analysis and the </a:t>
            </a:r>
            <a:r>
              <a:rPr lang="en-US" baseline="0" dirty="0" err="1" smtClean="0"/>
              <a:t>datarace</a:t>
            </a:r>
            <a:r>
              <a:rPr lang="en-US" baseline="0" dirty="0" smtClean="0"/>
              <a:t> analysis from </a:t>
            </a:r>
            <a:r>
              <a:rPr lang="en-US" baseline="0" dirty="0" err="1" smtClean="0"/>
              <a:t>jchord</a:t>
            </a:r>
            <a:r>
              <a:rPr lang="en-US" baseline="0" dirty="0" smtClean="0"/>
              <a:t>.</a:t>
            </a:r>
          </a:p>
          <a:p>
            <a:endParaRPr lang="en-US" baseline="0" dirty="0" smtClean="0"/>
          </a:p>
          <a:p>
            <a:r>
              <a:rPr lang="en-US" baseline="0" dirty="0" smtClean="0"/>
              <a:t>For information retrieval, we have three standard benchmarks.</a:t>
            </a:r>
          </a:p>
          <a:p>
            <a:endParaRPr lang="en-US" baseline="0" dirty="0" smtClean="0"/>
          </a:p>
          <a:p>
            <a:r>
              <a:rPr lang="en-US" baseline="0" dirty="0" smtClean="0"/>
              <a:t>For the limit of the time, we only show the result on the pointer analysis client and three IR clients.</a:t>
            </a:r>
          </a:p>
          <a:p>
            <a:endParaRPr lang="en-US" baseline="0" dirty="0" smtClean="0"/>
          </a:p>
          <a:p>
            <a:r>
              <a:rPr lang="en-US" baseline="0" dirty="0" smtClean="0"/>
              <a:t>In all experiments, we use 3GB RAM and 1 hour CPU time as the resource constraint for each </a:t>
            </a:r>
            <a:r>
              <a:rPr lang="en-US" baseline="0" dirty="0" err="1" smtClean="0"/>
              <a:t>MaxSAT</a:t>
            </a:r>
            <a:r>
              <a:rPr lang="en-US" baseline="0" dirty="0" smtClean="0"/>
              <a:t> invocation.</a:t>
            </a:r>
          </a:p>
          <a:p>
            <a:endParaRPr lang="en-US" baseline="0" dirty="0" smtClean="0"/>
          </a:p>
          <a:p>
            <a:r>
              <a:rPr lang="en-US" baseline="0" dirty="0" smtClean="0"/>
              <a:t>All the experiments are performed on a Linux machine with 8GB RAM and a 3GHz AMD processor.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54</a:t>
            </a:fld>
            <a:endParaRPr lang="en-US" dirty="0"/>
          </a:p>
        </p:txBody>
      </p:sp>
    </p:spTree>
    <p:extLst>
      <p:ext uri="{BB962C8B-B14F-4D97-AF65-F5344CB8AC3E}">
        <p14:creationId xmlns:p14="http://schemas.microsoft.com/office/powerpoint/2010/main" val="10898950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shows the instances</a:t>
            </a:r>
            <a:r>
              <a:rPr lang="en-US" baseline="0" dirty="0" smtClean="0"/>
              <a:t> generated from the pointer analysis.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55</a:t>
            </a:fld>
            <a:endParaRPr lang="en-US" dirty="0"/>
          </a:p>
        </p:txBody>
      </p:sp>
    </p:spTree>
    <p:extLst>
      <p:ext uri="{BB962C8B-B14F-4D97-AF65-F5344CB8AC3E}">
        <p14:creationId xmlns:p14="http://schemas.microsoft.com/office/powerpoint/2010/main" val="14037792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can</a:t>
            </a:r>
            <a:r>
              <a:rPr lang="en-US" baseline="0" dirty="0" smtClean="0"/>
              <a:t> see, the largest instance contains 16million variables and 22 million clauses.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56</a:t>
            </a:fld>
            <a:endParaRPr lang="en-US" dirty="0"/>
          </a:p>
        </p:txBody>
      </p:sp>
    </p:spTree>
    <p:extLst>
      <p:ext uri="{BB962C8B-B14F-4D97-AF65-F5344CB8AC3E}">
        <p14:creationId xmlns:p14="http://schemas.microsoft.com/office/powerpoint/2010/main" val="10841863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this</a:t>
            </a:r>
            <a:r>
              <a:rPr lang="en-US" baseline="0" dirty="0" smtClean="0"/>
              <a:t> table shows the instances from information retrieval.</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57</a:t>
            </a:fld>
            <a:endParaRPr lang="en-US" dirty="0"/>
          </a:p>
        </p:txBody>
      </p:sp>
    </p:spTree>
    <p:extLst>
      <p:ext uri="{BB962C8B-B14F-4D97-AF65-F5344CB8AC3E}">
        <p14:creationId xmlns:p14="http://schemas.microsoft.com/office/powerpoint/2010/main" val="5225024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evaluate</a:t>
            </a:r>
            <a:r>
              <a:rPr lang="en-US" baseline="0" dirty="0" smtClean="0"/>
              <a:t> the performance of Pilot when all queries are resolved together.</a:t>
            </a:r>
          </a:p>
          <a:p>
            <a:r>
              <a:rPr lang="en-US" baseline="0" dirty="0" smtClean="0"/>
              <a:t>As a baseline, we directly feed the </a:t>
            </a:r>
            <a:r>
              <a:rPr lang="en-US" baseline="0" dirty="0" err="1" smtClean="0"/>
              <a:t>maxsat</a:t>
            </a:r>
            <a:r>
              <a:rPr lang="en-US" baseline="0" dirty="0" smtClean="0"/>
              <a:t> instances to </a:t>
            </a:r>
            <a:r>
              <a:rPr lang="en-US" baseline="0" dirty="0" err="1" smtClean="0"/>
              <a:t>MifuMaX</a:t>
            </a:r>
            <a:r>
              <a:rPr lang="en-US" baseline="0" dirty="0" smtClean="0"/>
              <a:t> without queries.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58</a:t>
            </a:fld>
            <a:endParaRPr lang="en-US" dirty="0"/>
          </a:p>
        </p:txBody>
      </p:sp>
    </p:spTree>
    <p:extLst>
      <p:ext uri="{BB962C8B-B14F-4D97-AF65-F5344CB8AC3E}">
        <p14:creationId xmlns:p14="http://schemas.microsoft.com/office/powerpoint/2010/main" val="19346031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turned</a:t>
            </a:r>
            <a:r>
              <a:rPr lang="en-US" baseline="0" dirty="0" smtClean="0"/>
              <a:t> out, on 7 out of 9 instances, the baseline ran out of resources.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59</a:t>
            </a:fld>
            <a:endParaRPr lang="en-US" dirty="0"/>
          </a:p>
        </p:txBody>
      </p:sp>
    </p:spTree>
    <p:extLst>
      <p:ext uri="{BB962C8B-B14F-4D97-AF65-F5344CB8AC3E}">
        <p14:creationId xmlns:p14="http://schemas.microsoft.com/office/powerpoint/2010/main" val="374385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is </a:t>
            </a:r>
            <a:r>
              <a:rPr lang="en-US" dirty="0" err="1" smtClean="0"/>
              <a:t>MaxSAT</a:t>
            </a:r>
            <a:r>
              <a:rPr lang="en-US" dirty="0" smtClean="0"/>
              <a:t>?</a:t>
            </a:r>
            <a:r>
              <a:rPr lang="en-US" baseline="0" dirty="0" smtClean="0"/>
              <a:t> We all know about SAT.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a:t>
            </a:fld>
            <a:endParaRPr lang="en-US" dirty="0"/>
          </a:p>
        </p:txBody>
      </p:sp>
    </p:spTree>
    <p:extLst>
      <p:ext uri="{BB962C8B-B14F-4D97-AF65-F5344CB8AC3E}">
        <p14:creationId xmlns:p14="http://schemas.microsoft.com/office/powerpoint/2010/main" val="200615418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other hand, Pilot successfully terminate on all of them with less than 11 minutes and 1.5GB</a:t>
            </a:r>
            <a:r>
              <a:rPr lang="en-US" baseline="0" dirty="0" smtClean="0"/>
              <a:t> memory.</a:t>
            </a:r>
          </a:p>
          <a:p>
            <a:r>
              <a:rPr lang="en-US" baseline="0" dirty="0" smtClean="0"/>
              <a:t>This is reflected the fact that, the number of clauses Pilot explored is under 30% of all the clauses.</a:t>
            </a:r>
          </a:p>
          <a:p>
            <a:r>
              <a:rPr lang="en-US" baseline="0" dirty="0" smtClean="0"/>
              <a:t>On the two smallest instances, compared to the baseline, while Pilot only consumes less than 10% of the memory, it takes longer. This is due to the iterative nature of Pilot.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60</a:t>
            </a:fld>
            <a:endParaRPr lang="en-US" dirty="0"/>
          </a:p>
        </p:txBody>
      </p:sp>
    </p:spTree>
    <p:extLst>
      <p:ext uri="{BB962C8B-B14F-4D97-AF65-F5344CB8AC3E}">
        <p14:creationId xmlns:p14="http://schemas.microsoft.com/office/powerpoint/2010/main" val="170333758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can see, Pilot</a:t>
            </a:r>
            <a:r>
              <a:rPr lang="en-US" baseline="0" dirty="0" smtClean="0"/>
              <a:t> takes 9 and 7 iterations on them</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61</a:t>
            </a:fld>
            <a:endParaRPr lang="en-US" dirty="0"/>
          </a:p>
        </p:txBody>
      </p:sp>
    </p:spTree>
    <p:extLst>
      <p:ext uri="{BB962C8B-B14F-4D97-AF65-F5344CB8AC3E}">
        <p14:creationId xmlns:p14="http://schemas.microsoft.com/office/powerpoint/2010/main" val="5342682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if you look</a:t>
            </a:r>
            <a:r>
              <a:rPr lang="en-US" baseline="0" dirty="0" smtClean="0"/>
              <a:t> at the time consumed by Pilot in the last iteration, it is much less compared to the baseline, as Pilot explores far less clauses.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62</a:t>
            </a:fld>
            <a:endParaRPr lang="en-US" dirty="0"/>
          </a:p>
        </p:txBody>
      </p:sp>
    </p:spTree>
    <p:extLst>
      <p:ext uri="{BB962C8B-B14F-4D97-AF65-F5344CB8AC3E}">
        <p14:creationId xmlns:p14="http://schemas.microsoft.com/office/powerpoint/2010/main" val="19020749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see similar</a:t>
            </a:r>
            <a:r>
              <a:rPr lang="en-US" baseline="0" dirty="0" smtClean="0"/>
              <a:t> results on instances generated from information retrieval.</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63</a:t>
            </a:fld>
            <a:endParaRPr lang="en-US" dirty="0"/>
          </a:p>
        </p:txBody>
      </p:sp>
    </p:spTree>
    <p:extLst>
      <p:ext uri="{BB962C8B-B14F-4D97-AF65-F5344CB8AC3E}">
        <p14:creationId xmlns:p14="http://schemas.microsoft.com/office/powerpoint/2010/main" val="18671538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study the resource consumption of Pilot when each query is resolved</a:t>
            </a:r>
            <a:r>
              <a:rPr lang="en-US" baseline="0" dirty="0" smtClean="0"/>
              <a:t> separately.</a:t>
            </a:r>
          </a:p>
          <a:p>
            <a:r>
              <a:rPr lang="en-US" baseline="0" dirty="0" smtClean="0"/>
              <a:t>This graph shows the result for the instances generated by running pointer analysis on </a:t>
            </a:r>
            <a:r>
              <a:rPr lang="en-US" baseline="0" dirty="0" err="1" smtClean="0"/>
              <a:t>avrora</a:t>
            </a:r>
            <a:r>
              <a:rPr lang="en-US" baseline="0" dirty="0" smtClean="0"/>
              <a:t>.</a:t>
            </a:r>
          </a:p>
          <a:p>
            <a:r>
              <a:rPr lang="en-US" baseline="0" dirty="0" smtClean="0"/>
              <a:t>The red line shows the memory consumption of pilot when all queries are resolved together.</a:t>
            </a:r>
          </a:p>
          <a:p>
            <a:r>
              <a:rPr lang="en-US" baseline="0" dirty="0" smtClean="0"/>
              <a:t>Each blue point shows the memory </a:t>
            </a:r>
            <a:r>
              <a:rPr lang="en-US" baseline="0" dirty="0" err="1" smtClean="0"/>
              <a:t>cosumption</a:t>
            </a:r>
            <a:r>
              <a:rPr lang="en-US" baseline="0" dirty="0" smtClean="0"/>
              <a:t> when one single query is being resolved.</a:t>
            </a:r>
          </a:p>
          <a:p>
            <a:r>
              <a:rPr lang="en-US" baseline="0" dirty="0" smtClean="0"/>
              <a:t>As we can see, most </a:t>
            </a:r>
            <a:r>
              <a:rPr lang="en-US" baseline="0" dirty="0" err="1" smtClean="0"/>
              <a:t>queires</a:t>
            </a:r>
            <a:r>
              <a:rPr lang="en-US" baseline="0" dirty="0" smtClean="0"/>
              <a:t> only require 20% of the memory compared to resolving all queries together.</a:t>
            </a:r>
          </a:p>
          <a:p>
            <a:r>
              <a:rPr lang="en-US" baseline="0" dirty="0" smtClean="0"/>
              <a:t>This is in line with locality in program analysis, which is utilized by many query-driven pointer analysis.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64</a:t>
            </a:fld>
            <a:endParaRPr lang="en-US" dirty="0"/>
          </a:p>
        </p:txBody>
      </p:sp>
    </p:spTree>
    <p:extLst>
      <p:ext uri="{BB962C8B-B14F-4D97-AF65-F5344CB8AC3E}">
        <p14:creationId xmlns:p14="http://schemas.microsoft.com/office/powerpoint/2010/main" val="21067618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the other hand,</a:t>
            </a:r>
            <a:r>
              <a:rPr lang="en-US" baseline="0" dirty="0" smtClean="0"/>
              <a:t> on the AR instance, for 8 queries, pilot needs over 80% of memory that it needs when resolving all </a:t>
            </a:r>
            <a:r>
              <a:rPr lang="en-US" baseline="0" dirty="0" err="1" smtClean="0"/>
              <a:t>queires</a:t>
            </a:r>
            <a:r>
              <a:rPr lang="en-US" baseline="0" dirty="0" smtClean="0"/>
              <a:t> together. This indicates, for queries correlated to each other, batching them together in Pilot can improve the performance compared the accumulative performance when solving them separately.</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65</a:t>
            </a:fld>
            <a:endParaRPr lang="en-US" dirty="0"/>
          </a:p>
        </p:txBody>
      </p:sp>
    </p:spTree>
    <p:extLst>
      <p:ext uri="{BB962C8B-B14F-4D97-AF65-F5344CB8AC3E}">
        <p14:creationId xmlns:p14="http://schemas.microsoft.com/office/powerpoint/2010/main" val="209754347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study</a:t>
            </a:r>
            <a:r>
              <a:rPr lang="en-US" baseline="0" dirty="0" smtClean="0"/>
              <a:t> the performance of Pilot when different underlying solvers are used. Besides </a:t>
            </a:r>
            <a:r>
              <a:rPr lang="en-US" baseline="0" dirty="0" err="1" smtClean="0"/>
              <a:t>MifuMaX,we</a:t>
            </a:r>
            <a:r>
              <a:rPr lang="en-US" baseline="0" dirty="0" smtClean="0"/>
              <a:t> picked 4 top solvers from MaxSat’14. The baseline is running each solver directly on the </a:t>
            </a:r>
            <a:r>
              <a:rPr lang="en-US" baseline="0" dirty="0" err="1" smtClean="0"/>
              <a:t>MaxSAT</a:t>
            </a:r>
            <a:r>
              <a:rPr lang="en-US" baseline="0" dirty="0" smtClean="0"/>
              <a:t> instances without queries. The benchmark used for pointer analysis is </a:t>
            </a:r>
            <a:r>
              <a:rPr lang="en-US" baseline="0" dirty="0" err="1" smtClean="0"/>
              <a:t>avrora</a:t>
            </a:r>
            <a:r>
              <a:rPr lang="en-US" baseline="0" dirty="0" smtClean="0"/>
              <a:t>.  As we can can see, except for one setting, where both approaches ran out of resources, Pilot terminated on all the other settings, while the baseline couldn’t finish on any of them. This indicates that Pilot consistently improves over the baseline regardless of the underlying </a:t>
            </a:r>
            <a:r>
              <a:rPr lang="en-US" baseline="0" dirty="0" err="1" smtClean="0"/>
              <a:t>MaxSAT</a:t>
            </a:r>
            <a:r>
              <a:rPr lang="en-US" baseline="0" dirty="0" smtClean="0"/>
              <a:t> solver.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66</a:t>
            </a:fld>
            <a:endParaRPr lang="en-US" dirty="0"/>
          </a:p>
        </p:txBody>
      </p:sp>
    </p:spTree>
    <p:extLst>
      <p:ext uri="{BB962C8B-B14F-4D97-AF65-F5344CB8AC3E}">
        <p14:creationId xmlns:p14="http://schemas.microsoft.com/office/powerpoint/2010/main" val="4782691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 study</a:t>
            </a:r>
            <a:r>
              <a:rPr lang="en-US" baseline="0" dirty="0" smtClean="0"/>
              <a:t> the performance of Pilot when different underlying solvers are used. Besides </a:t>
            </a:r>
            <a:r>
              <a:rPr lang="en-US" baseline="0" dirty="0" err="1" smtClean="0"/>
              <a:t>MifuMaX,we</a:t>
            </a:r>
            <a:r>
              <a:rPr lang="en-US" baseline="0" dirty="0" smtClean="0"/>
              <a:t> picked 4 top solvers from MaxSat’14. The baseline is running each solver directly on the </a:t>
            </a:r>
            <a:r>
              <a:rPr lang="en-US" baseline="0" dirty="0" err="1" smtClean="0"/>
              <a:t>MaxSAT</a:t>
            </a:r>
            <a:r>
              <a:rPr lang="en-US" baseline="0" dirty="0" smtClean="0"/>
              <a:t> instances without queries. The benchmark used for pointer analysis is </a:t>
            </a:r>
            <a:r>
              <a:rPr lang="en-US" baseline="0" dirty="0" err="1" smtClean="0"/>
              <a:t>avrora</a:t>
            </a:r>
            <a:r>
              <a:rPr lang="en-US" baseline="0" dirty="0" smtClean="0"/>
              <a:t>.  As we can can see, except for one setting, where both approaches ran out of resources, Pilot terminated on all the other settings, while the baseline couldn’t finish on any of them. This indicates that Pilot consistently improves over the baseline regardless of the underlying </a:t>
            </a:r>
            <a:r>
              <a:rPr lang="en-US" baseline="0" dirty="0" err="1" smtClean="0"/>
              <a:t>MaxSAT</a:t>
            </a:r>
            <a:r>
              <a:rPr lang="en-US" baseline="0" dirty="0" smtClean="0"/>
              <a:t> solver.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67</a:t>
            </a:fld>
            <a:endParaRPr lang="en-US" dirty="0"/>
          </a:p>
        </p:txBody>
      </p:sp>
    </p:spTree>
    <p:extLst>
      <p:ext uri="{BB962C8B-B14F-4D97-AF65-F5344CB8AC3E}">
        <p14:creationId xmlns:p14="http://schemas.microsoft.com/office/powerpoint/2010/main" val="1956443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conclude our talk by summarizing our three contributions:</a:t>
            </a:r>
          </a:p>
          <a:p>
            <a:r>
              <a:rPr lang="en-US" dirty="0" smtClean="0"/>
              <a:t>We</a:t>
            </a:r>
            <a:r>
              <a:rPr lang="en-US" baseline="0" dirty="0" smtClean="0"/>
              <a:t> proposed a new problem Q-</a:t>
            </a:r>
            <a:r>
              <a:rPr lang="en-US" baseline="0" dirty="0" err="1" smtClean="0"/>
              <a:t>MaxSAT</a:t>
            </a:r>
            <a:r>
              <a:rPr lang="en-US" baseline="0" dirty="0" smtClean="0"/>
              <a:t>, which augments conventional </a:t>
            </a:r>
            <a:r>
              <a:rPr lang="en-US" baseline="0" dirty="0" err="1" smtClean="0"/>
              <a:t>MaxSAT</a:t>
            </a:r>
            <a:r>
              <a:rPr lang="en-US" baseline="0" dirty="0" smtClean="0"/>
              <a:t> problem with queries. It turns out to be a natural fit for </a:t>
            </a:r>
            <a:r>
              <a:rPr lang="en-US" baseline="0" dirty="0" err="1" smtClean="0"/>
              <a:t>optimizaitonp</a:t>
            </a:r>
            <a:r>
              <a:rPr lang="en-US" baseline="0" dirty="0" smtClean="0"/>
              <a:t> </a:t>
            </a:r>
            <a:r>
              <a:rPr lang="en-US" baseline="0" dirty="0" err="1" smtClean="0"/>
              <a:t>roblems</a:t>
            </a:r>
            <a:r>
              <a:rPr lang="en-US" baseline="0" dirty="0" smtClean="0"/>
              <a:t> in various </a:t>
            </a:r>
            <a:r>
              <a:rPr lang="en-US" baseline="0" dirty="0" err="1" smtClean="0"/>
              <a:t>domians</a:t>
            </a:r>
            <a:r>
              <a:rPr lang="en-US" baseline="0" dirty="0" smtClean="0"/>
              <a:t>.</a:t>
            </a:r>
          </a:p>
          <a:p>
            <a:endParaRPr lang="en-US" baseline="0" dirty="0" smtClean="0"/>
          </a:p>
          <a:p>
            <a:r>
              <a:rPr lang="en-US" baseline="0" dirty="0" smtClean="0"/>
              <a:t>We proposed an novel algorithm to solve Q-</a:t>
            </a:r>
            <a:r>
              <a:rPr lang="en-US" baseline="0" dirty="0" err="1" smtClean="0"/>
              <a:t>MaxSAT</a:t>
            </a:r>
            <a:r>
              <a:rPr lang="en-US" baseline="0" dirty="0" smtClean="0"/>
              <a:t>, which uses local </a:t>
            </a:r>
            <a:r>
              <a:rPr lang="en-US" baseline="0" dirty="0" err="1" smtClean="0"/>
              <a:t>chekcing</a:t>
            </a:r>
            <a:r>
              <a:rPr lang="en-US" baseline="0" dirty="0" smtClean="0"/>
              <a:t> to guarantee global optimality.</a:t>
            </a:r>
          </a:p>
          <a:p>
            <a:endParaRPr lang="en-US" baseline="0" dirty="0" smtClean="0"/>
          </a:p>
          <a:p>
            <a:r>
              <a:rPr lang="en-US" baseline="0" dirty="0" smtClean="0"/>
              <a:t>Finally, we evaluated our </a:t>
            </a:r>
            <a:r>
              <a:rPr lang="en-US" baseline="0" dirty="0" err="1" smtClean="0"/>
              <a:t>approachon</a:t>
            </a:r>
            <a:r>
              <a:rPr lang="en-US" baseline="0" dirty="0" smtClean="0"/>
              <a:t> 19 large instances from program </a:t>
            </a:r>
            <a:r>
              <a:rPr lang="en-US" baseline="0" dirty="0" err="1" smtClean="0"/>
              <a:t>anlaysis</a:t>
            </a:r>
            <a:r>
              <a:rPr lang="en-US" baseline="0" dirty="0" smtClean="0"/>
              <a:t> and information </a:t>
            </a:r>
            <a:r>
              <a:rPr lang="en-US" baseline="0" dirty="0" err="1" smtClean="0"/>
              <a:t>rettrival</a:t>
            </a:r>
            <a:r>
              <a:rPr lang="en-US" baseline="0" dirty="0" smtClean="0"/>
              <a:t>.</a:t>
            </a:r>
          </a:p>
          <a:p>
            <a:r>
              <a:rPr lang="en-US" baseline="0" dirty="0" smtClean="0"/>
              <a:t>These instances contains up to 16 million </a:t>
            </a:r>
            <a:r>
              <a:rPr lang="en-US" baseline="0" dirty="0" err="1" smtClean="0"/>
              <a:t>vars</a:t>
            </a:r>
            <a:r>
              <a:rPr lang="en-US" baseline="0" dirty="0" smtClean="0"/>
              <a:t> and 22 million clauses.</a:t>
            </a:r>
          </a:p>
          <a:p>
            <a:r>
              <a:rPr lang="en-US" baseline="0" dirty="0" smtClean="0"/>
              <a:t>Pilot managed to finish on all of them with 300MB memory consumption and 100 second runtime on average,</a:t>
            </a:r>
          </a:p>
          <a:p>
            <a:r>
              <a:rPr lang="en-US" baseline="0" dirty="0" smtClean="0"/>
              <a:t>While the </a:t>
            </a:r>
            <a:r>
              <a:rPr lang="en-US" baseline="0" smtClean="0"/>
              <a:t>conventional solvers timed on 8 of them.</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68</a:t>
            </a:fld>
            <a:endParaRPr lang="en-US" dirty="0"/>
          </a:p>
        </p:txBody>
      </p:sp>
    </p:spTree>
    <p:extLst>
      <p:ext uri="{BB962C8B-B14F-4D97-AF65-F5344CB8AC3E}">
        <p14:creationId xmlns:p14="http://schemas.microsoft.com/office/powerpoint/2010/main" val="117072142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 shows the instance size for the program</a:t>
            </a:r>
            <a:r>
              <a:rPr lang="en-US" baseline="0" dirty="0" smtClean="0"/>
              <a:t> analysis instances. As we can see, the largest instance has 11.7m variables and 16.3 clauses. </a:t>
            </a:r>
            <a:r>
              <a:rPr lang="en-US" baseline="0" dirty="0" err="1" smtClean="0"/>
              <a:t>Antlr</a:t>
            </a:r>
            <a:r>
              <a:rPr lang="en-US" baseline="0" dirty="0" smtClean="0"/>
              <a:t> and chart are sequential programs so we don’t have </a:t>
            </a:r>
            <a:r>
              <a:rPr lang="en-US" baseline="0" dirty="0" err="1" smtClean="0"/>
              <a:t>datarace</a:t>
            </a:r>
            <a:r>
              <a:rPr lang="en-US" baseline="0" dirty="0" smtClean="0"/>
              <a:t> instances for them.</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69</a:t>
            </a:fld>
            <a:endParaRPr lang="en-US" dirty="0"/>
          </a:p>
        </p:txBody>
      </p:sp>
    </p:spTree>
    <p:extLst>
      <p:ext uri="{BB962C8B-B14F-4D97-AF65-F5344CB8AC3E}">
        <p14:creationId xmlns:p14="http://schemas.microsoft.com/office/powerpoint/2010/main" val="1918961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MaxSAT</a:t>
            </a:r>
            <a:r>
              <a:rPr lang="en-US" dirty="0" smtClean="0"/>
              <a:t> extends</a:t>
            </a:r>
            <a:r>
              <a:rPr lang="en-US" baseline="0" dirty="0" smtClean="0"/>
              <a:t> SAT with weights for optimization. There are two kinds of clauses in a MAXSAT problem: hard clauses are standard SAT clauses, while soft clauses are clauses with weights. MAXSAT solver will find a solution that satisfies all the hard clauses, and maximizes the sum of the weights of the soft clauses satisfied.</a:t>
            </a:r>
          </a:p>
          <a:p>
            <a:endParaRPr lang="en-US" baseline="0" dirty="0" smtClean="0"/>
          </a:p>
          <a:p>
            <a:r>
              <a:rPr lang="en-US" baseline="0" dirty="0" smtClean="0"/>
              <a:t>For the instance on the slide, it has a solution which satisfies all clauses except for C4. As a result, it has an objective of 11.</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7</a:t>
            </a:fld>
            <a:endParaRPr lang="en-US" dirty="0"/>
          </a:p>
        </p:txBody>
      </p:sp>
    </p:spTree>
    <p:extLst>
      <p:ext uri="{BB962C8B-B14F-4D97-AF65-F5344CB8AC3E}">
        <p14:creationId xmlns:p14="http://schemas.microsoft.com/office/powerpoint/2010/main" val="16818463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70</a:t>
            </a:fld>
            <a:endParaRPr lang="en-US" dirty="0"/>
          </a:p>
        </p:txBody>
      </p:sp>
    </p:spTree>
    <p:extLst>
      <p:ext uri="{BB962C8B-B14F-4D97-AF65-F5344CB8AC3E}">
        <p14:creationId xmlns:p14="http://schemas.microsoft.com/office/powerpoint/2010/main" val="9104167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key challenge here is how to implement a efficient</a:t>
            </a:r>
            <a:r>
              <a:rPr lang="en-US" baseline="0" dirty="0" smtClean="0"/>
              <a:t> checker, which can guarantee global optimality by only looking at local information.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71</a:t>
            </a:fld>
            <a:endParaRPr lang="en-US" dirty="0"/>
          </a:p>
        </p:txBody>
      </p:sp>
    </p:spTree>
    <p:extLst>
      <p:ext uri="{BB962C8B-B14F-4D97-AF65-F5344CB8AC3E}">
        <p14:creationId xmlns:p14="http://schemas.microsoft.com/office/powerpoint/2010/main" val="8627079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-enable</a:t>
            </a:r>
            <a:r>
              <a:rPr lang="en-US" baseline="0" dirty="0" smtClean="0"/>
              <a:t> more demanding applications.</a:t>
            </a:r>
            <a:endParaRPr lang="en-US" dirty="0" smtClean="0"/>
          </a:p>
          <a:p>
            <a:endParaRPr lang="en-US" dirty="0" smtClean="0"/>
          </a:p>
          <a:p>
            <a:r>
              <a:rPr lang="en-US" dirty="0" smtClean="0"/>
              <a:t>In the past decade, we have witnessed remarkable improvement</a:t>
            </a:r>
            <a:r>
              <a:rPr lang="en-US" baseline="0" dirty="0" smtClean="0"/>
              <a:t> in the performance of </a:t>
            </a:r>
            <a:r>
              <a:rPr lang="en-US" dirty="0" err="1" smtClean="0"/>
              <a:t>MaxSAT</a:t>
            </a:r>
            <a:r>
              <a:rPr lang="en-US" dirty="0" smtClean="0"/>
              <a:t> solvers.</a:t>
            </a:r>
            <a:r>
              <a:rPr lang="en-US" baseline="0" dirty="0" smtClean="0"/>
              <a:t> At </a:t>
            </a:r>
            <a:r>
              <a:rPr lang="en-US" baseline="0" dirty="0" err="1" smtClean="0"/>
              <a:t>MaxSAT</a:t>
            </a:r>
            <a:r>
              <a:rPr lang="en-US" baseline="0" dirty="0" smtClean="0"/>
              <a:t> competition 2014, the organizers did a head-to-head comparison between the winner solver of 2014 and the winner solver of 2010. </a:t>
            </a:r>
          </a:p>
          <a:p>
            <a:r>
              <a:rPr lang="en-US" baseline="0" dirty="0" smtClean="0"/>
              <a:t>It turned out that, on the same set of benchmarks, eva500, the </a:t>
            </a:r>
            <a:r>
              <a:rPr lang="en-US" baseline="0" dirty="0" err="1" smtClean="0"/>
              <a:t>winnder</a:t>
            </a:r>
            <a:r>
              <a:rPr lang="en-US" baseline="0" dirty="0" smtClean="0"/>
              <a:t> of 2014 can solve 3.5 times more instances compared to WBO, the winner of 2010.</a:t>
            </a:r>
          </a:p>
          <a:p>
            <a:r>
              <a:rPr lang="en-US" baseline="0" dirty="0" smtClean="0"/>
              <a:t>In </a:t>
            </a:r>
            <a:r>
              <a:rPr lang="en-US" baseline="0" dirty="0" err="1" smtClean="0"/>
              <a:t>MaxSAT</a:t>
            </a:r>
            <a:r>
              <a:rPr lang="en-US" baseline="0" dirty="0" smtClean="0"/>
              <a:t> </a:t>
            </a:r>
            <a:r>
              <a:rPr lang="en-US" baseline="0" dirty="0" err="1" smtClean="0"/>
              <a:t>competiont</a:t>
            </a:r>
            <a:r>
              <a:rPr lang="en-US" baseline="0" dirty="0" smtClean="0"/>
              <a:t> 2015, the latest competition, the best solver can solve instances up to 0.2 million variables and 4.1 millions clauses. </a:t>
            </a:r>
          </a:p>
          <a:p>
            <a:endParaRPr lang="en-US" baseline="0" dirty="0" smtClean="0"/>
          </a:p>
          <a:p>
            <a:r>
              <a:rPr lang="en-US" baseline="0" dirty="0" smtClean="0"/>
              <a:t>However, the improvement in </a:t>
            </a:r>
            <a:r>
              <a:rPr lang="en-US" baseline="0" dirty="0" err="1" smtClean="0"/>
              <a:t>MaxSAT</a:t>
            </a:r>
            <a:r>
              <a:rPr lang="en-US" baseline="0" dirty="0" smtClean="0"/>
              <a:t> solvers in turn, has enabled even more demanding applications, some of which are beyond the capability of the current solvers.</a:t>
            </a:r>
          </a:p>
        </p:txBody>
      </p:sp>
      <p:sp>
        <p:nvSpPr>
          <p:cNvPr id="4" name="Slide Number Placeholder 3"/>
          <p:cNvSpPr>
            <a:spLocks noGrp="1"/>
          </p:cNvSpPr>
          <p:nvPr>
            <p:ph type="sldNum" sz="quarter" idx="10"/>
          </p:nvPr>
        </p:nvSpPr>
        <p:spPr/>
        <p:txBody>
          <a:bodyPr/>
          <a:lstStyle/>
          <a:p>
            <a:fld id="{2D58669D-B7D0-4298-8AB5-F27BD80793BB}" type="slidenum">
              <a:rPr lang="en-US" smtClean="0"/>
              <a:t>8</a:t>
            </a:fld>
            <a:endParaRPr lang="en-US" dirty="0"/>
          </a:p>
        </p:txBody>
      </p:sp>
    </p:spTree>
    <p:extLst>
      <p:ext uri="{BB962C8B-B14F-4D97-AF65-F5344CB8AC3E}">
        <p14:creationId xmlns:p14="http://schemas.microsoft.com/office/powerpoint/2010/main" val="353215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table on this slide shows the </a:t>
            </a:r>
            <a:r>
              <a:rPr lang="en-US" baseline="0" dirty="0" err="1" smtClean="0"/>
              <a:t>MaxSAT</a:t>
            </a:r>
            <a:r>
              <a:rPr lang="en-US" baseline="0" dirty="0" smtClean="0"/>
              <a:t> instances generated from our PLDI’14 paper, which uses </a:t>
            </a:r>
            <a:r>
              <a:rPr lang="en-US" baseline="0" dirty="0" err="1" smtClean="0"/>
              <a:t>MaxSAT</a:t>
            </a:r>
            <a:r>
              <a:rPr lang="en-US" baseline="0" dirty="0" smtClean="0"/>
              <a:t> to find good abstractions for analyses written in </a:t>
            </a:r>
            <a:r>
              <a:rPr lang="en-US" baseline="0" dirty="0" err="1" smtClean="0"/>
              <a:t>Datalog</a:t>
            </a:r>
            <a:r>
              <a:rPr lang="en-US" baseline="0" dirty="0" smtClean="0"/>
              <a:t>. The instances here are a order of magnitude larger than the instances we showed in last slide. We tried to solve them using the top three solvers from </a:t>
            </a:r>
            <a:r>
              <a:rPr lang="en-US" baseline="0" dirty="0" err="1" smtClean="0"/>
              <a:t>MaxSAT</a:t>
            </a:r>
            <a:r>
              <a:rPr lang="en-US" baseline="0" dirty="0" smtClean="0"/>
              <a:t> competition 2014. While two solvers managed to finish on the three smaller instances, none of them can finish on the larger two instances within 24 hours.</a:t>
            </a:r>
          </a:p>
          <a:p>
            <a:endParaRPr lang="en-US" baseline="0" dirty="0" smtClean="0"/>
          </a:p>
          <a:p>
            <a:r>
              <a:rPr lang="en-US" baseline="0" dirty="0" smtClean="0"/>
              <a:t>Don’t say PLDI’14, but recent work</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t>9</a:t>
            </a:fld>
            <a:endParaRPr lang="en-US" dirty="0"/>
          </a:p>
        </p:txBody>
      </p:sp>
    </p:spTree>
    <p:extLst>
      <p:ext uri="{BB962C8B-B14F-4D97-AF65-F5344CB8AC3E}">
        <p14:creationId xmlns:p14="http://schemas.microsoft.com/office/powerpoint/2010/main" val="423423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1396986"/>
            <a:ext cx="6858000" cy="990600"/>
          </a:xfrm>
        </p:spPr>
        <p:txBody>
          <a:bodyPr anchor="t" anchorCtr="0"/>
          <a:lstStyle>
            <a:lvl1pPr algn="ctr">
              <a:defRPr sz="3200">
                <a:solidFill>
                  <a:schemeClr val="tx1"/>
                </a:solidFill>
                <a:latin typeface="+mj-lt"/>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999316"/>
            <a:ext cx="6858000" cy="533400"/>
          </a:xfrm>
        </p:spPr>
        <p:txBody>
          <a:bodyPr/>
          <a:lstStyle>
            <a:lvl1pPr marL="0" indent="0" algn="r">
              <a:buNone/>
              <a:defRPr sz="2000">
                <a:solidFill>
                  <a:schemeClr val="tx2"/>
                </a:solidFill>
                <a:latin typeface="Garamond" panose="02020404030301010803" pitchFamily="18"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279C826-1862-3647-9EE9-686CB44D4341}" type="datetime1">
              <a:rPr lang="en-US" smtClean="0"/>
              <a:t>1/20/16</a:t>
            </a:fld>
            <a:endParaRPr lang="en-US" dirty="0"/>
          </a:p>
        </p:txBody>
      </p:sp>
      <p:sp>
        <p:nvSpPr>
          <p:cNvPr id="17" name="Footer Placeholder 16"/>
          <p:cNvSpPr>
            <a:spLocks noGrp="1"/>
          </p:cNvSpPr>
          <p:nvPr>
            <p:ph type="ftr" sz="quarter" idx="11"/>
          </p:nvPr>
        </p:nvSpPr>
        <p:spPr>
          <a:xfrm>
            <a:off x="2898648" y="6355080"/>
            <a:ext cx="3474720" cy="365760"/>
          </a:xfrm>
        </p:spPr>
        <p:txBody>
          <a:bodyPr/>
          <a:lstStyle/>
          <a:p>
            <a:r>
              <a:rPr lang="en-US" smtClean="0"/>
              <a:t>POPL 2016</a:t>
            </a:r>
            <a:endParaRPr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1F7DF5D7-FF41-4BF6-8958-28DFF1DB182D}"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AEC2B93-6F5D-8947-827D-46C21F42396E}" type="datetime1">
              <a:rPr lang="en-US" smtClean="0"/>
              <a:t>1/20/16</a:t>
            </a:fld>
            <a:endParaRPr lang="en-US" dirty="0"/>
          </a:p>
        </p:txBody>
      </p:sp>
      <p:sp>
        <p:nvSpPr>
          <p:cNvPr id="5" name="Footer Placeholder 4"/>
          <p:cNvSpPr>
            <a:spLocks noGrp="1"/>
          </p:cNvSpPr>
          <p:nvPr>
            <p:ph type="ftr" sz="quarter" idx="11"/>
          </p:nvPr>
        </p:nvSpPr>
        <p:spPr/>
        <p:txBody>
          <a:bodyPr/>
          <a:lstStyle/>
          <a:p>
            <a:r>
              <a:rPr lang="en-US" smtClean="0"/>
              <a:t>POPL 2016</a:t>
            </a:r>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2F6F0FC-E75A-E442-95B9-859E55DDCC60}" type="datetime1">
              <a:rPr lang="en-US" smtClean="0"/>
              <a:t>1/20/16</a:t>
            </a:fld>
            <a:endParaRPr lang="en-US" dirty="0"/>
          </a:p>
        </p:txBody>
      </p:sp>
      <p:sp>
        <p:nvSpPr>
          <p:cNvPr id="5" name="Footer Placeholder 4"/>
          <p:cNvSpPr>
            <a:spLocks noGrp="1"/>
          </p:cNvSpPr>
          <p:nvPr>
            <p:ph type="ftr" sz="quarter" idx="11"/>
          </p:nvPr>
        </p:nvSpPr>
        <p:spPr/>
        <p:txBody>
          <a:bodyPr/>
          <a:lstStyle/>
          <a:p>
            <a:r>
              <a:rPr lang="en-US" smtClean="0"/>
              <a:t>POPL 2016</a:t>
            </a:r>
            <a:endParaRPr lang="en-US" dirty="0"/>
          </a:p>
        </p:txBody>
      </p:sp>
      <p:sp>
        <p:nvSpPr>
          <p:cNvPr id="6" name="Slide Number Placeholder 5"/>
          <p:cNvSpPr>
            <a:spLocks noGrp="1"/>
          </p:cNvSpPr>
          <p:nvPr>
            <p:ph type="sldNum" sz="quarter" idx="12"/>
          </p:nvPr>
        </p:nvSpPr>
        <p:spPr/>
        <p:txBody>
          <a:bodyPr/>
          <a:lstStyle/>
          <a:p>
            <a:fld id="{1F7DF5D7-FF41-4BF6-8958-28DFF1DB182D}" type="slidenum">
              <a:rPr lang="en-US" smtClean="0"/>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348352"/>
            <a:ext cx="8229600" cy="4808607"/>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eaLnBrk="1" latinLnBrk="0" hangingPunct="1"/>
            <a:r>
              <a:rPr lang="en-US"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0" name="Date Placeholder 9"/>
          <p:cNvSpPr>
            <a:spLocks noGrp="1"/>
          </p:cNvSpPr>
          <p:nvPr>
            <p:ph type="dt" sz="half" idx="10"/>
          </p:nvPr>
        </p:nvSpPr>
        <p:spPr/>
        <p:txBody>
          <a:bodyPr/>
          <a:lstStyle>
            <a:lvl1pPr algn="r">
              <a:defRPr/>
            </a:lvl1pPr>
          </a:lstStyle>
          <a:p>
            <a:fld id="{B018D08A-9F2D-0B45-98E9-9947A4C600E0}" type="datetime1">
              <a:rPr lang="en-US" smtClean="0"/>
              <a:t>1/20/16</a:t>
            </a:fld>
            <a:endParaRPr lang="en-US" dirty="0"/>
          </a:p>
        </p:txBody>
      </p:sp>
      <p:sp>
        <p:nvSpPr>
          <p:cNvPr id="12" name="Slide Number Placeholder 11"/>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dirty="0"/>
          </a:p>
        </p:txBody>
      </p:sp>
      <p:sp>
        <p:nvSpPr>
          <p:cNvPr id="3" name="Title 2"/>
          <p:cNvSpPr>
            <a:spLocks noGrp="1"/>
          </p:cNvSpPr>
          <p:nvPr>
            <p:ph type="title"/>
          </p:nvPr>
        </p:nvSpPr>
        <p:spPr/>
        <p:txBody>
          <a:bodyPr anchor="ctr" anchorCtr="0"/>
          <a:lstStyle>
            <a:lvl1pPr>
              <a:defRPr>
                <a:latin typeface="+mj-lt"/>
              </a:defRPr>
            </a:lvl1pPr>
          </a:lstStyle>
          <a:p>
            <a:r>
              <a:rPr lang="en-US" smtClean="0"/>
              <a:t>Click to edit Master title style</a:t>
            </a:r>
            <a:endParaRPr lang="en-US" dirty="0"/>
          </a:p>
        </p:txBody>
      </p:sp>
      <p:sp>
        <p:nvSpPr>
          <p:cNvPr id="7"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POPL 2016</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5D513D9-0BFC-9645-A243-3E3B472EF3D9}" type="datetime1">
              <a:rPr lang="en-US" smtClean="0"/>
              <a:t>1/20/16</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r>
              <a:rPr lang="en-US" smtClean="0"/>
              <a:t>POPL 2016</a:t>
            </a:r>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1F7DF5D7-FF41-4BF6-8958-28DFF1DB182D}" type="slidenum">
              <a:rPr lang="en-US" smtClean="0"/>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C880E9C-096D-664C-BA75-DCD8BE92E9AD}" type="datetime1">
              <a:rPr lang="en-US" smtClean="0"/>
              <a:t>1/20/16</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dirty="0"/>
          </a:p>
        </p:txBody>
      </p:sp>
      <p:sp>
        <p:nvSpPr>
          <p:cNvPr id="10"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POPL 2016</a:t>
            </a:r>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E16DE57-C2F0-354E-A7D3-579AFC23C2BD}" type="datetime1">
              <a:rPr lang="en-US" smtClean="0"/>
              <a:t>1/20/16</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dirty="0"/>
          </a:p>
        </p:txBody>
      </p:sp>
      <p:sp>
        <p:nvSpPr>
          <p:cNvPr id="12"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POPL 2016</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14BE50-C28D-3D41-A971-3949AA899BF6}" type="datetime1">
              <a:rPr lang="en-US" smtClean="0"/>
              <a:t>1/20/16</a:t>
            </a:fld>
            <a:endParaRPr lang="en-US" dirty="0"/>
          </a:p>
        </p:txBody>
      </p:sp>
      <p:sp>
        <p:nvSpPr>
          <p:cNvPr id="5"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7"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POPL 2016</a:t>
            </a:r>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A69A77-E241-144A-93A5-85AE22704664}" type="datetime1">
              <a:rPr lang="en-US" smtClean="0"/>
              <a:t>1/20/16</a:t>
            </a:fld>
            <a:endParaRPr lang="en-US" dirty="0"/>
          </a:p>
        </p:txBody>
      </p:sp>
      <p:sp>
        <p:nvSpPr>
          <p:cNvPr id="3" name="Footer Placeholder 2"/>
          <p:cNvSpPr>
            <a:spLocks noGrp="1"/>
          </p:cNvSpPr>
          <p:nvPr>
            <p:ph type="ftr" sz="quarter" idx="11"/>
          </p:nvPr>
        </p:nvSpPr>
        <p:spPr/>
        <p:txBody>
          <a:bodyPr/>
          <a:lstStyle/>
          <a:p>
            <a:r>
              <a:rPr lang="en-US" smtClean="0"/>
              <a:t>POPL 2016</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a:t>
            </a:fld>
            <a:endParaRPr lang="en-US" dirty="0"/>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16949B1-3152-2644-9048-6D5279AC0316}" type="datetime1">
              <a:rPr lang="en-US" smtClean="0"/>
              <a:t>1/20/16</a:t>
            </a:fld>
            <a:endParaRPr lang="en-US" dirty="0"/>
          </a:p>
        </p:txBody>
      </p:sp>
      <p:sp>
        <p:nvSpPr>
          <p:cNvPr id="6" name="Footer Placeholder 5"/>
          <p:cNvSpPr>
            <a:spLocks noGrp="1"/>
          </p:cNvSpPr>
          <p:nvPr>
            <p:ph type="ftr" sz="quarter" idx="11"/>
          </p:nvPr>
        </p:nvSpPr>
        <p:spPr/>
        <p:txBody>
          <a:bodyPr/>
          <a:lstStyle/>
          <a:p>
            <a:r>
              <a:rPr lang="en-US" smtClean="0"/>
              <a:t>POPL 2016</a:t>
            </a:r>
            <a:endParaRPr lang="en-US" dirty="0"/>
          </a:p>
        </p:txBody>
      </p:sp>
      <p:sp>
        <p:nvSpPr>
          <p:cNvPr id="7" name="Slide Number Placeholder 6"/>
          <p:cNvSpPr>
            <a:spLocks noGrp="1"/>
          </p:cNvSpPr>
          <p:nvPr>
            <p:ph type="sldNum" sz="quarter" idx="12"/>
          </p:nvPr>
        </p:nvSpPr>
        <p:spPr/>
        <p:txBody>
          <a:bodyPr/>
          <a:lstStyle/>
          <a:p>
            <a:fld id="{1F7DF5D7-FF41-4BF6-8958-28DFF1DB182D}"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865F376-9587-F54A-AF8E-1BD7E703CE32}" type="datetime1">
              <a:rPr lang="en-US" smtClean="0"/>
              <a:t>1/20/16</a:t>
            </a:fld>
            <a:endParaRPr lang="en-US" dirty="0"/>
          </a:p>
        </p:txBody>
      </p:sp>
      <p:sp>
        <p:nvSpPr>
          <p:cNvPr id="6" name="Footer Placeholder 5"/>
          <p:cNvSpPr>
            <a:spLocks noGrp="1"/>
          </p:cNvSpPr>
          <p:nvPr>
            <p:ph type="ftr" sz="quarter" idx="11"/>
          </p:nvPr>
        </p:nvSpPr>
        <p:spPr/>
        <p:txBody>
          <a:bodyPr/>
          <a:lstStyle/>
          <a:p>
            <a:r>
              <a:rPr lang="en-US" smtClean="0"/>
              <a:t>POPL 2016</a:t>
            </a:r>
            <a:endParaRPr lang="en-US" dirty="0"/>
          </a:p>
        </p:txBody>
      </p:sp>
      <p:sp>
        <p:nvSpPr>
          <p:cNvPr id="7" name="Slide Number Placeholder 6"/>
          <p:cNvSpPr>
            <a:spLocks noGrp="1"/>
          </p:cNvSpPr>
          <p:nvPr>
            <p:ph type="sldNum" sz="quarter" idx="12"/>
          </p:nvPr>
        </p:nvSpPr>
        <p:spPr/>
        <p:txBody>
          <a:bodyPr/>
          <a:lstStyle/>
          <a:p>
            <a:fld id="{1F7DF5D7-FF41-4BF6-8958-28DFF1DB182D}" type="slidenum">
              <a:rPr lang="en-US" smtClean="0"/>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400">
                <a:solidFill>
                  <a:schemeClr val="tx2"/>
                </a:solidFill>
                <a:latin typeface="Garamond"/>
              </a:defRPr>
            </a:lvl1pPr>
          </a:lstStyle>
          <a:p>
            <a:fld id="{16179D4A-BD55-EF4E-AE16-B446E6ED02CF}" type="datetime1">
              <a:rPr lang="en-US" smtClean="0"/>
              <a:t>1/20/16</a:t>
            </a:fld>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POPL 2016</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Garamond"/>
              </a:defRPr>
            </a:lvl1pPr>
          </a:lstStyle>
          <a:p>
            <a:fld id="{1F7DF5D7-FF41-4BF6-8958-28DFF1DB182D}"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Garamond" panose="02020404030301010803" pitchFamily="18"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Garamond" panose="02020404030301010803" pitchFamily="18"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Garamond" panose="02020404030301010803" pitchFamily="18"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Garamond" panose="02020404030301010803" pitchFamily="18"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Garamond" panose="02020404030301010803"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4" Type="http://schemas.openxmlformats.org/officeDocument/2006/relationships/image" Target="../media/image3.tif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5.tiff"/><Relationship Id="rId5" Type="http://schemas.openxmlformats.org/officeDocument/2006/relationships/image" Target="../media/image6.gif"/><Relationship Id="rId6" Type="http://schemas.openxmlformats.org/officeDocument/2006/relationships/image" Target="../media/image7.pn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gif"/></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4" Type="http://schemas.openxmlformats.org/officeDocument/2006/relationships/image" Target="../media/image6.gif"/><Relationship Id="rId5" Type="http://schemas.openxmlformats.org/officeDocument/2006/relationships/image" Target="../media/image8.tiff"/><Relationship Id="rId6" Type="http://schemas.openxmlformats.org/officeDocument/2006/relationships/image" Target="../media/image9.tiff"/><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4" Type="http://schemas.openxmlformats.org/officeDocument/2006/relationships/image" Target="../media/image6.gif"/><Relationship Id="rId5" Type="http://schemas.openxmlformats.org/officeDocument/2006/relationships/image" Target="../media/image8.tiff"/><Relationship Id="rId6" Type="http://schemas.openxmlformats.org/officeDocument/2006/relationships/image" Target="../media/image9.tiff"/><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4" Type="http://schemas.openxmlformats.org/officeDocument/2006/relationships/image" Target="../media/image10.tiff"/><Relationship Id="rId5" Type="http://schemas.openxmlformats.org/officeDocument/2006/relationships/image" Target="../media/image11.tiff"/><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140.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5" Type="http://schemas.openxmlformats.org/officeDocument/2006/relationships/image" Target="../media/image140.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5" Type="http://schemas.openxmlformats.org/officeDocument/2006/relationships/image" Target="../media/image140.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5" Type="http://schemas.openxmlformats.org/officeDocument/2006/relationships/image" Target="../media/image140.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18.png"/><Relationship Id="rId1" Type="http://schemas.openxmlformats.org/officeDocument/2006/relationships/tags" Target="../tags/tag11.xml"/><Relationship Id="rId2"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4" Type="http://schemas.openxmlformats.org/officeDocument/2006/relationships/image" Target="../media/image18.png"/><Relationship Id="rId1" Type="http://schemas.openxmlformats.org/officeDocument/2006/relationships/tags" Target="../tags/tag12.xml"/><Relationship Id="rId2"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4" Type="http://schemas.openxmlformats.org/officeDocument/2006/relationships/image" Target="../media/image14.emf"/><Relationship Id="rId1" Type="http://schemas.openxmlformats.org/officeDocument/2006/relationships/tags" Target="../tags/tag13.xml"/><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4.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4" Type="http://schemas.openxmlformats.org/officeDocument/2006/relationships/image" Target="../media/image14.emf"/><Relationship Id="rId5" Type="http://schemas.openxmlformats.org/officeDocument/2006/relationships/image" Target="../media/image19.png"/><Relationship Id="rId1" Type="http://schemas.openxmlformats.org/officeDocument/2006/relationships/tags" Target="../tags/tag14.xml"/><Relationship Id="rId2"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4.e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4" Type="http://schemas.openxmlformats.org/officeDocument/2006/relationships/image" Target="../media/image14.emf"/><Relationship Id="rId1" Type="http://schemas.openxmlformats.org/officeDocument/2006/relationships/tags" Target="../tags/tag15.xml"/><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4" Type="http://schemas.openxmlformats.org/officeDocument/2006/relationships/image" Target="../media/image14.emf"/><Relationship Id="rId5" Type="http://schemas.openxmlformats.org/officeDocument/2006/relationships/image" Target="../media/image20.png"/><Relationship Id="rId1" Type="http://schemas.openxmlformats.org/officeDocument/2006/relationships/tags" Target="../tags/tag16.xml"/><Relationship Id="rId2"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4" Type="http://schemas.openxmlformats.org/officeDocument/2006/relationships/image" Target="../media/image20.png"/><Relationship Id="rId5" Type="http://schemas.openxmlformats.org/officeDocument/2006/relationships/image" Target="../media/image14.emf"/><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4.emf"/><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4.emf"/><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4" Type="http://schemas.openxmlformats.org/officeDocument/2006/relationships/image" Target="../media/image14.emf"/><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4" Type="http://schemas.openxmlformats.org/officeDocument/2006/relationships/image" Target="../media/image14.emf"/><Relationship Id="rId1" Type="http://schemas.openxmlformats.org/officeDocument/2006/relationships/tags" Target="../tags/tag19.xml"/><Relationship Id="rId2"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image" Target="../media/image14.emf"/><Relationship Id="rId1" Type="http://schemas.openxmlformats.org/officeDocument/2006/relationships/tags" Target="../tags/tag20.xml"/><Relationship Id="rId2"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4" Type="http://schemas.openxmlformats.org/officeDocument/2006/relationships/image" Target="../media/image21.png"/><Relationship Id="rId5" Type="http://schemas.openxmlformats.org/officeDocument/2006/relationships/image" Target="../media/image14.emf"/><Relationship Id="rId1" Type="http://schemas.openxmlformats.org/officeDocument/2006/relationships/tags" Target="../tags/tag21.xml"/><Relationship Id="rId2"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4" Type="http://schemas.openxmlformats.org/officeDocument/2006/relationships/image" Target="../media/image14.emf"/><Relationship Id="rId5" Type="http://schemas.openxmlformats.org/officeDocument/2006/relationships/image" Target="../media/image21.png"/><Relationship Id="rId1" Type="http://schemas.openxmlformats.org/officeDocument/2006/relationships/tags" Target="../tags/tag22.xml"/><Relationship Id="rId2"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4" Type="http://schemas.openxmlformats.org/officeDocument/2006/relationships/image" Target="../media/image14.emf"/><Relationship Id="rId1" Type="http://schemas.openxmlformats.org/officeDocument/2006/relationships/tags" Target="../tags/tag23.xml"/><Relationship Id="rId2"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4" Type="http://schemas.openxmlformats.org/officeDocument/2006/relationships/image" Target="../media/image10.tiff"/><Relationship Id="rId5" Type="http://schemas.openxmlformats.org/officeDocument/2006/relationships/image" Target="../media/image11.tiff"/><Relationship Id="rId6" Type="http://schemas.openxmlformats.org/officeDocument/2006/relationships/image" Target="../media/image12.png"/><Relationship Id="rId7" Type="http://schemas.openxmlformats.org/officeDocument/2006/relationships/image" Target="../media/image13.png"/><Relationship Id="rId1" Type="http://schemas.openxmlformats.org/officeDocument/2006/relationships/tags" Target="../tags/tag24.x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slideLayout" Target="../slideLayouts/slideLayout2.xml"/><Relationship Id="rId3"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tags" Target="../tags/tag26.xml"/><Relationship Id="rId2" Type="http://schemas.openxmlformats.org/officeDocument/2006/relationships/slideLayout" Target="../slideLayouts/slideLayout2.xml"/><Relationship Id="rId3"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tags" Target="../tags/tag27.xml"/><Relationship Id="rId2" Type="http://schemas.openxmlformats.org/officeDocument/2006/relationships/slideLayout" Target="../slideLayouts/slideLayout2.xml"/><Relationship Id="rId3"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2.xml"/><Relationship Id="rId3"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2.xml"/><Relationship Id="rId3"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2.xml"/><Relationship Id="rId3"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5.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16.emf"/></Relationships>
</file>

<file path=ppt/slides/_rels/slide66.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2.xml"/><Relationship Id="rId3"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2.xml"/><Relationship Id="rId3"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2.xml"/><Relationship Id="rId3"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2.xml"/><Relationship Id="rId3"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1" Type="http://schemas.openxmlformats.org/officeDocument/2006/relationships/image" Target="../media/image210.png"/><Relationship Id="rId12" Type="http://schemas.openxmlformats.org/officeDocument/2006/relationships/image" Target="../media/image22.png"/><Relationship Id="rId13" Type="http://schemas.openxmlformats.org/officeDocument/2006/relationships/image" Target="../media/image200.png"/><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170.png"/><Relationship Id="rId9" Type="http://schemas.openxmlformats.org/officeDocument/2006/relationships/image" Target="../media/image18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4.jp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1" y="1431160"/>
            <a:ext cx="9117755" cy="779301"/>
          </a:xfrm>
        </p:spPr>
        <p:txBody>
          <a:bodyPr>
            <a:noAutofit/>
          </a:bodyPr>
          <a:lstStyle/>
          <a:p>
            <a:r>
              <a:rPr lang="en-US" sz="4400" dirty="0" smtClean="0">
                <a:solidFill>
                  <a:srgbClr val="0070C0"/>
                </a:solidFill>
              </a:rPr>
              <a:t>Query-Guided Maximum Satisfiability</a:t>
            </a:r>
            <a:endParaRPr lang="en-US" sz="4400" dirty="0">
              <a:solidFill>
                <a:srgbClr val="0070C0"/>
              </a:solidFill>
            </a:endParaRPr>
          </a:p>
        </p:txBody>
      </p:sp>
      <p:sp>
        <p:nvSpPr>
          <p:cNvPr id="4" name="Subtitle 2"/>
          <p:cNvSpPr txBox="1">
            <a:spLocks/>
          </p:cNvSpPr>
          <p:nvPr/>
        </p:nvSpPr>
        <p:spPr>
          <a:xfrm>
            <a:off x="520192" y="2896032"/>
            <a:ext cx="4792133" cy="685414"/>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400" u="sng" dirty="0" smtClean="0">
                <a:solidFill>
                  <a:schemeClr val="tx1"/>
                </a:solidFill>
              </a:rPr>
              <a:t>Xin Zhang</a:t>
            </a:r>
            <a:r>
              <a:rPr lang="en-US" sz="2400" dirty="0" smtClean="0">
                <a:solidFill>
                  <a:schemeClr val="tx1"/>
                </a:solidFill>
              </a:rPr>
              <a:t>, Ravi Mangal, </a:t>
            </a:r>
            <a:r>
              <a:rPr lang="en-US" sz="2400" dirty="0" err="1" smtClean="0">
                <a:solidFill>
                  <a:schemeClr val="tx1"/>
                </a:solidFill>
              </a:rPr>
              <a:t>Mayur</a:t>
            </a:r>
            <a:r>
              <a:rPr lang="en-US" sz="2400" dirty="0" smtClean="0">
                <a:solidFill>
                  <a:schemeClr val="tx1"/>
                </a:solidFill>
              </a:rPr>
              <a:t> </a:t>
            </a:r>
            <a:r>
              <a:rPr lang="en-US" sz="2400" dirty="0" err="1" smtClean="0">
                <a:solidFill>
                  <a:schemeClr val="tx1"/>
                </a:solidFill>
              </a:rPr>
              <a:t>Naik</a:t>
            </a:r>
            <a:endParaRPr lang="en-US" sz="2400" dirty="0" smtClean="0">
              <a:solidFill>
                <a:schemeClr val="tx1"/>
              </a:solidFill>
            </a:endParaRPr>
          </a:p>
          <a:p>
            <a:pPr algn="ctr"/>
            <a:r>
              <a:rPr lang="en-US" sz="2400" dirty="0" smtClean="0">
                <a:solidFill>
                  <a:schemeClr val="tx1"/>
                </a:solidFill>
              </a:rPr>
              <a:t>Georgia Tech</a:t>
            </a:r>
            <a:endParaRPr lang="en-US" sz="2400" dirty="0">
              <a:solidFill>
                <a:schemeClr val="tx1"/>
              </a:solidFill>
            </a:endParaRPr>
          </a:p>
        </p:txBody>
      </p:sp>
      <p:sp>
        <p:nvSpPr>
          <p:cNvPr id="5" name="Subtitle 2"/>
          <p:cNvSpPr txBox="1">
            <a:spLocks/>
          </p:cNvSpPr>
          <p:nvPr/>
        </p:nvSpPr>
        <p:spPr>
          <a:xfrm>
            <a:off x="4877819" y="2896032"/>
            <a:ext cx="4157133" cy="912285"/>
          </a:xfrm>
          <a:prstGeom prst="rect">
            <a:avLst/>
          </a:prstGeom>
        </p:spPr>
        <p:txBody>
          <a:bodyPr vert="horz">
            <a:norm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400" dirty="0" smtClean="0">
                <a:solidFill>
                  <a:schemeClr val="tx1"/>
                </a:solidFill>
              </a:rPr>
              <a:t>Aditya V. </a:t>
            </a:r>
            <a:r>
              <a:rPr lang="en-US" sz="2400" dirty="0" err="1" smtClean="0">
                <a:solidFill>
                  <a:schemeClr val="tx1"/>
                </a:solidFill>
              </a:rPr>
              <a:t>Nori</a:t>
            </a:r>
            <a:endParaRPr lang="en-US" sz="2400" dirty="0" smtClean="0">
              <a:solidFill>
                <a:schemeClr val="tx1"/>
              </a:solidFill>
            </a:endParaRPr>
          </a:p>
          <a:p>
            <a:pPr algn="ctr"/>
            <a:r>
              <a:rPr lang="en-US" sz="2400" dirty="0" smtClean="0">
                <a:solidFill>
                  <a:schemeClr val="tx1"/>
                </a:solidFill>
              </a:rPr>
              <a:t>Microsoft Research</a:t>
            </a:r>
            <a:endParaRPr lang="en-US" sz="2400" dirty="0">
              <a:solidFill>
                <a:schemeClr val="tx1"/>
              </a:solidFill>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86478" y="4072474"/>
            <a:ext cx="2059559" cy="2059559"/>
          </a:xfrm>
          <a:prstGeom prst="rect">
            <a:avLst/>
          </a:prstGeom>
        </p:spPr>
      </p:pic>
      <p:pic>
        <p:nvPicPr>
          <p:cNvPr id="10" name="Picture 9"/>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382727" y="4641500"/>
            <a:ext cx="3147316" cy="880865"/>
          </a:xfrm>
          <a:prstGeom prst="rect">
            <a:avLst/>
          </a:prstGeom>
        </p:spPr>
      </p:pic>
    </p:spTree>
    <p:extLst>
      <p:ext uri="{BB962C8B-B14F-4D97-AF65-F5344CB8AC3E}">
        <p14:creationId xmlns:p14="http://schemas.microsoft.com/office/powerpoint/2010/main" val="2607206628"/>
      </p:ext>
    </p:extLst>
  </p:cSld>
  <p:clrMapOvr>
    <a:masterClrMapping/>
  </p:clrMapOvr>
  <mc:AlternateContent xmlns:mc="http://schemas.openxmlformats.org/markup-compatibility/2006" xmlns:p14="http://schemas.microsoft.com/office/powerpoint/2010/main">
    <mc:Choice Requires="p14">
      <p:transition spd="slow" p14:dur="2000" advTm="3429"/>
    </mc:Choice>
    <mc:Fallback xmlns="">
      <p:transition spd="slow" advTm="342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C042BF-EBAB-0642-AEB9-CFCD66126DC6}"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10</a:t>
            </a:fld>
            <a:endParaRPr lang="en-US" dirty="0"/>
          </a:p>
        </p:txBody>
      </p:sp>
      <p:sp>
        <p:nvSpPr>
          <p:cNvPr id="5" name="Title 4"/>
          <p:cNvSpPr>
            <a:spLocks noGrp="1"/>
          </p:cNvSpPr>
          <p:nvPr>
            <p:ph type="title"/>
          </p:nvPr>
        </p:nvSpPr>
        <p:spPr/>
        <p:txBody>
          <a:bodyPr/>
          <a:lstStyle/>
          <a:p>
            <a:r>
              <a:rPr lang="en-US" dirty="0" smtClean="0"/>
              <a:t>New Challenges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1958540034"/>
              </p:ext>
            </p:extLst>
          </p:nvPr>
        </p:nvGraphicFramePr>
        <p:xfrm>
          <a:off x="584200" y="1611243"/>
          <a:ext cx="7975602" cy="3187700"/>
        </p:xfrm>
        <a:graphic>
          <a:graphicData uri="http://schemas.openxmlformats.org/drawingml/2006/table">
            <a:tbl>
              <a:tblPr firstRow="1" firstCol="1" bandRow="1">
                <a:tableStyleId>{5940675A-B579-460E-94D1-54222C63F5DA}</a:tableStyleId>
              </a:tblPr>
              <a:tblGrid>
                <a:gridCol w="1498600"/>
                <a:gridCol w="1159934"/>
                <a:gridCol w="1329267"/>
                <a:gridCol w="1523999"/>
                <a:gridCol w="1134535"/>
                <a:gridCol w="1329267"/>
              </a:tblGrid>
              <a:tr h="317500">
                <a:tc rowSpan="2">
                  <a:txBody>
                    <a:bodyPr/>
                    <a:lstStyle/>
                    <a:p>
                      <a:pPr algn="ctr"/>
                      <a:r>
                        <a:rPr lang="en-US" sz="2000" b="1" dirty="0" smtClean="0"/>
                        <a:t>Benchmark</a:t>
                      </a:r>
                      <a:endParaRPr lang="en-US" sz="2000" b="1"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2"/>
                    </a:solidFill>
                  </a:tcPr>
                </a:tc>
                <a:tc rowSpan="2">
                  <a:txBody>
                    <a:bodyPr/>
                    <a:lstStyle/>
                    <a:p>
                      <a:pPr algn="ctr"/>
                      <a:r>
                        <a:rPr lang="en-US" sz="2000" b="1" dirty="0" smtClean="0"/>
                        <a:t># </a:t>
                      </a:r>
                      <a:r>
                        <a:rPr lang="en-US" sz="2000" b="1" dirty="0" err="1" smtClean="0"/>
                        <a:t>Vars</a:t>
                      </a:r>
                      <a:endParaRPr lang="en-US" sz="2000" dirty="0"/>
                    </a:p>
                  </a:txBody>
                  <a:tcPr anchor="ctr">
                    <a:lnT w="12700" cap="flat" cmpd="sng" algn="ctr">
                      <a:noFill/>
                      <a:prstDash val="solid"/>
                      <a:round/>
                      <a:headEnd type="none" w="med" len="med"/>
                      <a:tailEnd type="none" w="med" len="med"/>
                    </a:lnT>
                    <a:solidFill>
                      <a:schemeClr val="bg2"/>
                    </a:solidFill>
                  </a:tcPr>
                </a:tc>
                <a:tc rowSpan="2">
                  <a:txBody>
                    <a:bodyPr/>
                    <a:lstStyle/>
                    <a:p>
                      <a:pPr algn="ctr"/>
                      <a:r>
                        <a:rPr lang="en-US" sz="2000" b="1" dirty="0" smtClean="0"/>
                        <a:t># Clauses</a:t>
                      </a:r>
                      <a:endParaRPr lang="en-US" sz="2000" dirty="0"/>
                    </a:p>
                  </a:txBody>
                  <a:tcPr anchor="ctr">
                    <a:lnT w="12700" cap="flat" cmpd="sng" algn="ctr">
                      <a:noFill/>
                      <a:prstDash val="solid"/>
                      <a:round/>
                      <a:headEnd type="none" w="med" len="med"/>
                      <a:tailEnd type="none" w="med" len="med"/>
                    </a:lnT>
                    <a:solidFill>
                      <a:schemeClr val="bg2"/>
                    </a:solidFill>
                  </a:tcPr>
                </a:tc>
                <a:tc gridSpan="3">
                  <a:txBody>
                    <a:bodyPr/>
                    <a:lstStyle/>
                    <a:p>
                      <a:pPr algn="ctr"/>
                      <a:r>
                        <a:rPr lang="en-US" sz="2000" b="1" dirty="0" smtClean="0"/>
                        <a:t>Solver Runtime</a:t>
                      </a:r>
                      <a:r>
                        <a:rPr lang="en-US" sz="2000" b="1" baseline="0" dirty="0" smtClean="0"/>
                        <a:t> (</a:t>
                      </a:r>
                      <a:r>
                        <a:rPr lang="en-US" sz="2000" b="1" baseline="0" dirty="0" err="1" smtClean="0"/>
                        <a:t>secs</a:t>
                      </a:r>
                      <a:r>
                        <a:rPr lang="en-US" sz="2000" b="1" baseline="0" dirty="0" smtClean="0"/>
                        <a:t>)</a:t>
                      </a:r>
                      <a:endParaRPr lang="en-US" sz="2000" b="1"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2"/>
                    </a:solidFill>
                  </a:tcPr>
                </a:tc>
                <a:tc hMerge="1">
                  <a:txBody>
                    <a:bodyPr/>
                    <a:lstStyle/>
                    <a:p>
                      <a:endParaRPr lang="en-US"/>
                    </a:p>
                  </a:txBody>
                  <a:tcPr/>
                </a:tc>
                <a:tc hMerge="1">
                  <a:txBody>
                    <a:bodyPr/>
                    <a:lstStyle/>
                    <a:p>
                      <a:endParaRPr lang="en-US" dirty="0"/>
                    </a:p>
                  </a:txBody>
                  <a:tcPr/>
                </a:tc>
              </a:tr>
              <a:tr h="2768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2000" b="1" dirty="0" smtClean="0"/>
                        <a:t>CCLS2akms</a:t>
                      </a:r>
                      <a:endParaRPr lang="en-US" sz="2000" b="1" dirty="0"/>
                    </a:p>
                  </a:txBody>
                  <a:tcPr anchor="ctr">
                    <a:solidFill>
                      <a:schemeClr val="bg2"/>
                    </a:solidFill>
                  </a:tcPr>
                </a:tc>
                <a:tc>
                  <a:txBody>
                    <a:bodyPr/>
                    <a:lstStyle/>
                    <a:p>
                      <a:pPr algn="ctr"/>
                      <a:r>
                        <a:rPr lang="en-US" sz="2000" b="1" dirty="0" err="1" smtClean="0"/>
                        <a:t>MaxHS</a:t>
                      </a:r>
                      <a:endParaRPr lang="en-US" sz="2000" b="1" dirty="0"/>
                    </a:p>
                  </a:txBody>
                  <a:tcPr anchor="ctr">
                    <a:solidFill>
                      <a:schemeClr val="bg2"/>
                    </a:solidFill>
                  </a:tcPr>
                </a:tc>
                <a:tc>
                  <a:txBody>
                    <a:bodyPr/>
                    <a:lstStyle/>
                    <a:p>
                      <a:pPr algn="ctr"/>
                      <a:r>
                        <a:rPr lang="en-US" sz="2000" b="1" dirty="0" smtClean="0"/>
                        <a:t>Eva500</a:t>
                      </a:r>
                      <a:endParaRPr lang="en-US" sz="2000" b="1" dirty="0"/>
                    </a:p>
                  </a:txBody>
                  <a:tcPr anchor="ctr">
                    <a:lnR w="12700" cap="flat" cmpd="sng" algn="ctr">
                      <a:noFill/>
                      <a:prstDash val="solid"/>
                      <a:round/>
                      <a:headEnd type="none" w="med" len="med"/>
                      <a:tailEnd type="none" w="med" len="med"/>
                    </a:lnR>
                    <a:solidFill>
                      <a:schemeClr val="bg2"/>
                    </a:solidFill>
                  </a:tcPr>
                </a:tc>
              </a:tr>
              <a:tr h="477520">
                <a:tc>
                  <a:txBody>
                    <a:bodyPr/>
                    <a:lstStyle/>
                    <a:p>
                      <a:pPr algn="ctr"/>
                      <a:r>
                        <a:rPr lang="en-US" sz="2000" b="1" dirty="0" err="1" smtClean="0"/>
                        <a:t>antlr</a:t>
                      </a:r>
                      <a:endParaRPr lang="en-US" sz="2000" b="1" dirty="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5.2M</a:t>
                      </a:r>
                      <a:endParaRPr lang="en-US" sz="2000" dirty="0"/>
                    </a:p>
                  </a:txBody>
                  <a:tcPr anchor="ctr"/>
                </a:tc>
                <a:tc>
                  <a:txBody>
                    <a:bodyPr/>
                    <a:lstStyle/>
                    <a:p>
                      <a:pPr algn="ctr"/>
                      <a:r>
                        <a:rPr lang="en-US" sz="2000" dirty="0" smtClean="0"/>
                        <a:t>10.4M</a:t>
                      </a:r>
                      <a:endParaRPr lang="en-US" sz="2000" dirty="0"/>
                    </a:p>
                  </a:txBody>
                  <a:tcPr anchor="ctr"/>
                </a:tc>
                <a:tc>
                  <a:txBody>
                    <a:bodyPr/>
                    <a:lstStyle/>
                    <a:p>
                      <a:pPr algn="ctr"/>
                      <a:r>
                        <a:rPr lang="en-US" sz="2000" b="1" i="0" dirty="0" smtClean="0">
                          <a:solidFill>
                            <a:srgbClr val="FF0000"/>
                          </a:solidFill>
                        </a:rPr>
                        <a:t>timeout</a:t>
                      </a:r>
                      <a:endParaRPr lang="en-US" sz="2000" b="1" i="0" dirty="0">
                        <a:solidFill>
                          <a:srgbClr val="FF0000"/>
                        </a:solidFill>
                      </a:endParaRPr>
                    </a:p>
                  </a:txBody>
                  <a:tcPr anchor="ctr"/>
                </a:tc>
                <a:tc>
                  <a:txBody>
                    <a:bodyPr/>
                    <a:lstStyle/>
                    <a:p>
                      <a:pPr algn="ctr"/>
                      <a:r>
                        <a:rPr lang="en-US" sz="2000" dirty="0" smtClean="0"/>
                        <a:t>22.6</a:t>
                      </a:r>
                      <a:endParaRPr lang="en-US" sz="2000" dirty="0"/>
                    </a:p>
                  </a:txBody>
                  <a:tcPr anchor="ctr"/>
                </a:tc>
                <a:tc>
                  <a:txBody>
                    <a:bodyPr/>
                    <a:lstStyle/>
                    <a:p>
                      <a:pPr algn="ctr"/>
                      <a:r>
                        <a:rPr lang="en-US" sz="2000" dirty="0" smtClean="0"/>
                        <a:t>38.2</a:t>
                      </a:r>
                      <a:endParaRPr lang="en-US" sz="2000" dirty="0"/>
                    </a:p>
                  </a:txBody>
                  <a:tcPr anchor="ctr">
                    <a:lnR w="12700" cap="flat" cmpd="sng" algn="ctr">
                      <a:noFill/>
                      <a:prstDash val="solid"/>
                      <a:round/>
                      <a:headEnd type="none" w="med" len="med"/>
                      <a:tailEnd type="none" w="med" len="med"/>
                    </a:lnR>
                  </a:tcPr>
                </a:tc>
              </a:tr>
              <a:tr h="482600">
                <a:tc>
                  <a:txBody>
                    <a:bodyPr/>
                    <a:lstStyle/>
                    <a:p>
                      <a:pPr algn="ctr"/>
                      <a:r>
                        <a:rPr lang="en-US" sz="2000" b="1" dirty="0" err="1" smtClean="0"/>
                        <a:t>lusearch</a:t>
                      </a:r>
                      <a:endParaRPr lang="en-US" sz="2000" b="1" dirty="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3.4M</a:t>
                      </a:r>
                      <a:endParaRPr lang="en-US" sz="2000" dirty="0"/>
                    </a:p>
                  </a:txBody>
                  <a:tcPr anchor="ctr"/>
                </a:tc>
                <a:tc>
                  <a:txBody>
                    <a:bodyPr/>
                    <a:lstStyle/>
                    <a:p>
                      <a:pPr algn="ctr"/>
                      <a:r>
                        <a:rPr lang="en-US" sz="2000" dirty="0" smtClean="0"/>
                        <a:t>14.7M</a:t>
                      </a:r>
                      <a:endParaRPr lang="en-US" sz="2000" dirty="0"/>
                    </a:p>
                  </a:txBody>
                  <a:tcPr anchor="ctr"/>
                </a:tc>
                <a:tc>
                  <a:txBody>
                    <a:bodyPr/>
                    <a:lstStyle/>
                    <a:p>
                      <a:pPr algn="ctr"/>
                      <a:r>
                        <a:rPr lang="en-US" sz="2000" b="1" i="0" dirty="0" smtClean="0">
                          <a:solidFill>
                            <a:srgbClr val="FF0000"/>
                          </a:solidFill>
                        </a:rPr>
                        <a:t>timeout</a:t>
                      </a:r>
                      <a:endParaRPr lang="en-US" sz="2000" dirty="0"/>
                    </a:p>
                  </a:txBody>
                  <a:tcPr anchor="ctr"/>
                </a:tc>
                <a:tc>
                  <a:txBody>
                    <a:bodyPr/>
                    <a:lstStyle/>
                    <a:p>
                      <a:pPr algn="ctr"/>
                      <a:r>
                        <a:rPr lang="en-US" sz="2000" dirty="0" smtClean="0"/>
                        <a:t>23.9</a:t>
                      </a:r>
                      <a:endParaRPr lang="en-US" sz="2000" dirty="0"/>
                    </a:p>
                  </a:txBody>
                  <a:tcPr anchor="ctr"/>
                </a:tc>
                <a:tc>
                  <a:txBody>
                    <a:bodyPr/>
                    <a:lstStyle/>
                    <a:p>
                      <a:pPr algn="ctr"/>
                      <a:r>
                        <a:rPr lang="en-US" sz="2000" dirty="0" smtClean="0"/>
                        <a:t>31</a:t>
                      </a:r>
                      <a:endParaRPr lang="en-US" sz="2000" dirty="0"/>
                    </a:p>
                  </a:txBody>
                  <a:tcPr anchor="ctr">
                    <a:lnR w="12700" cap="flat" cmpd="sng" algn="ctr">
                      <a:noFill/>
                      <a:prstDash val="solid"/>
                      <a:round/>
                      <a:headEnd type="none" w="med" len="med"/>
                      <a:tailEnd type="none" w="med" len="med"/>
                    </a:lnR>
                  </a:tcPr>
                </a:tc>
              </a:tr>
              <a:tr h="469900">
                <a:tc>
                  <a:txBody>
                    <a:bodyPr/>
                    <a:lstStyle/>
                    <a:p>
                      <a:pPr algn="ctr"/>
                      <a:r>
                        <a:rPr lang="en-US" sz="2000" b="1" dirty="0" err="1" smtClean="0"/>
                        <a:t>luindex</a:t>
                      </a:r>
                      <a:endParaRPr lang="en-US" sz="2000" b="1" dirty="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2.7M</a:t>
                      </a:r>
                      <a:endParaRPr lang="en-US" sz="2000" dirty="0"/>
                    </a:p>
                  </a:txBody>
                  <a:tcPr anchor="ctr"/>
                </a:tc>
                <a:tc>
                  <a:txBody>
                    <a:bodyPr/>
                    <a:lstStyle/>
                    <a:p>
                      <a:pPr algn="ctr"/>
                      <a:r>
                        <a:rPr lang="en-US" sz="2000" dirty="0" smtClean="0"/>
                        <a:t>5.9M</a:t>
                      </a:r>
                      <a:endParaRPr lang="en-US" sz="2000" dirty="0"/>
                    </a:p>
                  </a:txBody>
                  <a:tcPr anchor="ctr"/>
                </a:tc>
                <a:tc>
                  <a:txBody>
                    <a:bodyPr/>
                    <a:lstStyle/>
                    <a:p>
                      <a:pPr algn="ctr"/>
                      <a:r>
                        <a:rPr lang="en-US" sz="2000" b="1" i="0" dirty="0" smtClean="0">
                          <a:solidFill>
                            <a:srgbClr val="FF0000"/>
                          </a:solidFill>
                        </a:rPr>
                        <a:t>timeout</a:t>
                      </a:r>
                      <a:endParaRPr lang="en-US" sz="2000" dirty="0"/>
                    </a:p>
                  </a:txBody>
                  <a:tcPr anchor="ctr"/>
                </a:tc>
                <a:tc>
                  <a:txBody>
                    <a:bodyPr/>
                    <a:lstStyle/>
                    <a:p>
                      <a:pPr algn="ctr"/>
                      <a:r>
                        <a:rPr lang="en-US" sz="2000" dirty="0" smtClean="0"/>
                        <a:t>8.9</a:t>
                      </a:r>
                      <a:endParaRPr lang="en-US" sz="2000" dirty="0"/>
                    </a:p>
                  </a:txBody>
                  <a:tcPr anchor="ctr"/>
                </a:tc>
                <a:tc>
                  <a:txBody>
                    <a:bodyPr/>
                    <a:lstStyle/>
                    <a:p>
                      <a:pPr algn="ctr"/>
                      <a:r>
                        <a:rPr lang="en-US" sz="2000" dirty="0" smtClean="0"/>
                        <a:t>22</a:t>
                      </a:r>
                      <a:endParaRPr lang="en-US" sz="2000" dirty="0"/>
                    </a:p>
                  </a:txBody>
                  <a:tcPr anchor="ctr">
                    <a:lnR w="12700" cap="flat" cmpd="sng" algn="ctr">
                      <a:noFill/>
                      <a:prstDash val="solid"/>
                      <a:round/>
                      <a:headEnd type="none" w="med" len="med"/>
                      <a:tailEnd type="none" w="med" len="med"/>
                    </a:lnR>
                  </a:tcPr>
                </a:tc>
              </a:tr>
              <a:tr h="508000">
                <a:tc>
                  <a:txBody>
                    <a:bodyPr/>
                    <a:lstStyle/>
                    <a:p>
                      <a:pPr algn="ctr"/>
                      <a:r>
                        <a:rPr lang="en-US" sz="2000" b="1" dirty="0" err="1" smtClean="0"/>
                        <a:t>avrora</a:t>
                      </a:r>
                      <a:endParaRPr lang="en-US" sz="2000" b="1" dirty="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4.5M</a:t>
                      </a:r>
                      <a:endParaRPr lang="en-US" sz="2000" dirty="0"/>
                    </a:p>
                  </a:txBody>
                  <a:tcPr anchor="ctr"/>
                </a:tc>
                <a:tc>
                  <a:txBody>
                    <a:bodyPr/>
                    <a:lstStyle/>
                    <a:p>
                      <a:pPr algn="ctr"/>
                      <a:r>
                        <a:rPr lang="en-US" sz="2000" dirty="0" smtClean="0"/>
                        <a:t>17.6M</a:t>
                      </a: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lnR w="12700" cap="flat" cmpd="sng" algn="ctr">
                      <a:noFill/>
                      <a:prstDash val="solid"/>
                      <a:round/>
                      <a:headEnd type="none" w="med" len="med"/>
                      <a:tailEnd type="none" w="med" len="med"/>
                    </a:lnR>
                  </a:tcPr>
                </a:tc>
              </a:tr>
              <a:tr h="457200">
                <a:tc>
                  <a:txBody>
                    <a:bodyPr/>
                    <a:lstStyle/>
                    <a:p>
                      <a:pPr algn="ctr"/>
                      <a:r>
                        <a:rPr lang="en-US" sz="2000" b="1" dirty="0" err="1" smtClean="0"/>
                        <a:t>xalan</a:t>
                      </a:r>
                      <a:endParaRPr lang="en-US" sz="2000" b="1" dirty="0"/>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bg2"/>
                    </a:solidFill>
                  </a:tcPr>
                </a:tc>
                <a:tc>
                  <a:txBody>
                    <a:bodyPr/>
                    <a:lstStyle/>
                    <a:p>
                      <a:pPr algn="ctr"/>
                      <a:r>
                        <a:rPr lang="en-US" sz="2000" dirty="0" smtClean="0"/>
                        <a:t>5.6M</a:t>
                      </a:r>
                      <a:endParaRPr lang="en-US" sz="2000" dirty="0"/>
                    </a:p>
                  </a:txBody>
                  <a:tcPr anchor="ctr">
                    <a:lnB w="12700" cap="flat" cmpd="sng" algn="ctr">
                      <a:noFill/>
                      <a:prstDash val="solid"/>
                      <a:round/>
                      <a:headEnd type="none" w="med" len="med"/>
                      <a:tailEnd type="none" w="med" len="med"/>
                    </a:lnB>
                  </a:tcPr>
                </a:tc>
                <a:tc>
                  <a:txBody>
                    <a:bodyPr/>
                    <a:lstStyle/>
                    <a:p>
                      <a:pPr algn="ctr"/>
                      <a:r>
                        <a:rPr lang="en-US" sz="2000" dirty="0" smtClean="0"/>
                        <a:t>19.2M</a:t>
                      </a:r>
                      <a:endParaRPr lang="en-US" sz="2000" dirty="0"/>
                    </a:p>
                  </a:txBody>
                  <a:tcPr anchor="ctr">
                    <a:lnB w="12700" cap="flat" cmpd="sng" algn="ctr">
                      <a:noFill/>
                      <a:prstDash val="solid"/>
                      <a:round/>
                      <a:headEnd type="none" w="med" len="med"/>
                      <a:tailEnd type="none" w="med" len="med"/>
                    </a:lnB>
                  </a:tcPr>
                </a:tc>
                <a:tc>
                  <a:txBody>
                    <a:bodyPr/>
                    <a:lstStyle/>
                    <a:p>
                      <a:pPr algn="ctr"/>
                      <a:endParaRPr lang="en-US" sz="2000" dirty="0"/>
                    </a:p>
                  </a:txBody>
                  <a:tcPr anchor="ctr">
                    <a:lnB w="12700" cap="flat" cmpd="sng" algn="ctr">
                      <a:noFill/>
                      <a:prstDash val="solid"/>
                      <a:round/>
                      <a:headEnd type="none" w="med" len="med"/>
                      <a:tailEnd type="none" w="med" len="med"/>
                    </a:lnB>
                  </a:tcPr>
                </a:tc>
                <a:tc>
                  <a:txBody>
                    <a:bodyPr/>
                    <a:lstStyle/>
                    <a:p>
                      <a:pPr algn="ctr"/>
                      <a:endParaRPr lang="en-US" sz="2000" dirty="0"/>
                    </a:p>
                  </a:txBody>
                  <a:tcPr anchor="ctr">
                    <a:lnB w="12700" cap="flat" cmpd="sng" algn="ctr">
                      <a:noFill/>
                      <a:prstDash val="solid"/>
                      <a:round/>
                      <a:headEnd type="none" w="med" len="med"/>
                      <a:tailEnd type="none" w="med" len="med"/>
                    </a:lnB>
                  </a:tcPr>
                </a:tc>
                <a:tc>
                  <a:txBody>
                    <a:bodyPr/>
                    <a:lstStyle/>
                    <a:p>
                      <a:pPr algn="ctr"/>
                      <a:endParaRPr lang="en-US" sz="2000" dirty="0"/>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
        <p:nvSpPr>
          <p:cNvPr id="11" name="TextBox 10"/>
          <p:cNvSpPr txBox="1"/>
          <p:nvPr/>
        </p:nvSpPr>
        <p:spPr>
          <a:xfrm>
            <a:off x="546100" y="5156170"/>
            <a:ext cx="8051800" cy="830997"/>
          </a:xfrm>
          <a:prstGeom prst="rect">
            <a:avLst/>
          </a:prstGeom>
          <a:noFill/>
        </p:spPr>
        <p:txBody>
          <a:bodyPr wrap="square" rtlCol="0">
            <a:spAutoFit/>
          </a:bodyPr>
          <a:lstStyle/>
          <a:p>
            <a:pPr algn="ctr"/>
            <a:r>
              <a:rPr lang="en-US" sz="2400" b="1" dirty="0" smtClean="0"/>
              <a:t>On Abstraction Refinement for Program Analyses in </a:t>
            </a:r>
            <a:r>
              <a:rPr lang="en-US" sz="2400" b="1" dirty="0" err="1" smtClean="0"/>
              <a:t>Datalog</a:t>
            </a:r>
            <a:endParaRPr lang="en-US" sz="2400" b="1" dirty="0" smtClean="0"/>
          </a:p>
          <a:p>
            <a:pPr algn="ctr"/>
            <a:r>
              <a:rPr lang="en-US" sz="2400" dirty="0" smtClean="0">
                <a:solidFill>
                  <a:schemeClr val="accent4">
                    <a:lumMod val="75000"/>
                  </a:schemeClr>
                </a:solidFill>
              </a:rPr>
              <a:t>[PLDI’14 Zhang et al.]</a:t>
            </a:r>
            <a:endParaRPr lang="en-US" sz="2400" dirty="0">
              <a:solidFill>
                <a:schemeClr val="accent4">
                  <a:lumMod val="75000"/>
                </a:schemeClr>
              </a:solidFill>
            </a:endParaRPr>
          </a:p>
        </p:txBody>
      </p:sp>
      <p:sp>
        <p:nvSpPr>
          <p:cNvPr id="12" name="TextBox 11"/>
          <p:cNvSpPr txBox="1"/>
          <p:nvPr/>
        </p:nvSpPr>
        <p:spPr>
          <a:xfrm>
            <a:off x="2443611" y="1174567"/>
            <a:ext cx="4256778" cy="400110"/>
          </a:xfrm>
          <a:prstGeom prst="rect">
            <a:avLst/>
          </a:prstGeom>
          <a:noFill/>
        </p:spPr>
        <p:txBody>
          <a:bodyPr wrap="square" rtlCol="0">
            <a:spAutoFit/>
          </a:bodyPr>
          <a:lstStyle/>
          <a:p>
            <a:pPr algn="ctr"/>
            <a:r>
              <a:rPr lang="en-US" sz="2000" dirty="0" smtClean="0"/>
              <a:t>M = million</a:t>
            </a:r>
            <a:r>
              <a:rPr lang="en-US" sz="2000" b="1" dirty="0" smtClean="0"/>
              <a:t>, </a:t>
            </a:r>
            <a:r>
              <a:rPr lang="en-US" sz="2000" b="1" dirty="0" smtClean="0">
                <a:solidFill>
                  <a:srgbClr val="FF0000"/>
                </a:solidFill>
              </a:rPr>
              <a:t>timeout</a:t>
            </a:r>
            <a:r>
              <a:rPr lang="en-US" sz="2000" dirty="0" smtClean="0">
                <a:solidFill>
                  <a:srgbClr val="FF0000"/>
                </a:solidFill>
              </a:rPr>
              <a:t> </a:t>
            </a:r>
            <a:r>
              <a:rPr lang="en-US" sz="2000" dirty="0" smtClean="0"/>
              <a:t>= 24 hours</a:t>
            </a:r>
            <a:endParaRPr lang="en-US" sz="2000" dirty="0"/>
          </a:p>
        </p:txBody>
      </p:sp>
    </p:spTree>
    <p:extLst>
      <p:ext uri="{BB962C8B-B14F-4D97-AF65-F5344CB8AC3E}">
        <p14:creationId xmlns:p14="http://schemas.microsoft.com/office/powerpoint/2010/main" val="87624035"/>
      </p:ext>
    </p:extLst>
  </p:cSld>
  <p:clrMapOvr>
    <a:masterClrMapping/>
  </p:clrMapOvr>
  <mc:AlternateContent xmlns:mc="http://schemas.openxmlformats.org/markup-compatibility/2006" xmlns:p14="http://schemas.microsoft.com/office/powerpoint/2010/main">
    <mc:Choice Requires="p14">
      <p:transition spd="slow" p14:dur="2000" advTm="4879"/>
    </mc:Choice>
    <mc:Fallback xmlns="">
      <p:transition spd="slow" advTm="487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C042BF-EBAB-0642-AEB9-CFCD66126DC6}"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11</a:t>
            </a:fld>
            <a:endParaRPr lang="en-US" dirty="0"/>
          </a:p>
        </p:txBody>
      </p:sp>
      <p:sp>
        <p:nvSpPr>
          <p:cNvPr id="5" name="Title 4"/>
          <p:cNvSpPr>
            <a:spLocks noGrp="1"/>
          </p:cNvSpPr>
          <p:nvPr>
            <p:ph type="title"/>
          </p:nvPr>
        </p:nvSpPr>
        <p:spPr/>
        <p:txBody>
          <a:bodyPr/>
          <a:lstStyle/>
          <a:p>
            <a:r>
              <a:rPr lang="en-US" dirty="0" smtClean="0"/>
              <a:t>New Challenges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106396844"/>
              </p:ext>
            </p:extLst>
          </p:nvPr>
        </p:nvGraphicFramePr>
        <p:xfrm>
          <a:off x="584200" y="1611243"/>
          <a:ext cx="7975602" cy="3187700"/>
        </p:xfrm>
        <a:graphic>
          <a:graphicData uri="http://schemas.openxmlformats.org/drawingml/2006/table">
            <a:tbl>
              <a:tblPr firstRow="1" firstCol="1" bandRow="1">
                <a:tableStyleId>{5940675A-B579-460E-94D1-54222C63F5DA}</a:tableStyleId>
              </a:tblPr>
              <a:tblGrid>
                <a:gridCol w="1498600"/>
                <a:gridCol w="1159934"/>
                <a:gridCol w="1329267"/>
                <a:gridCol w="1523999"/>
                <a:gridCol w="1134535"/>
                <a:gridCol w="1329267"/>
              </a:tblGrid>
              <a:tr h="317500">
                <a:tc rowSpan="2">
                  <a:txBody>
                    <a:bodyPr/>
                    <a:lstStyle/>
                    <a:p>
                      <a:pPr algn="ctr"/>
                      <a:r>
                        <a:rPr lang="en-US" sz="2000" b="1" dirty="0" smtClean="0"/>
                        <a:t>Benchmark</a:t>
                      </a:r>
                      <a:endParaRPr lang="en-US" sz="2000" b="1"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2"/>
                    </a:solidFill>
                  </a:tcPr>
                </a:tc>
                <a:tc rowSpan="2">
                  <a:txBody>
                    <a:bodyPr/>
                    <a:lstStyle/>
                    <a:p>
                      <a:pPr algn="ctr"/>
                      <a:r>
                        <a:rPr lang="en-US" sz="2000" b="1" dirty="0" smtClean="0"/>
                        <a:t># </a:t>
                      </a:r>
                      <a:r>
                        <a:rPr lang="en-US" sz="2000" b="1" dirty="0" err="1" smtClean="0"/>
                        <a:t>Vars</a:t>
                      </a:r>
                      <a:endParaRPr lang="en-US" sz="2000" dirty="0"/>
                    </a:p>
                  </a:txBody>
                  <a:tcPr anchor="ctr">
                    <a:lnT w="12700" cap="flat" cmpd="sng" algn="ctr">
                      <a:noFill/>
                      <a:prstDash val="solid"/>
                      <a:round/>
                      <a:headEnd type="none" w="med" len="med"/>
                      <a:tailEnd type="none" w="med" len="med"/>
                    </a:lnT>
                    <a:solidFill>
                      <a:schemeClr val="bg2"/>
                    </a:solidFill>
                  </a:tcPr>
                </a:tc>
                <a:tc rowSpan="2">
                  <a:txBody>
                    <a:bodyPr/>
                    <a:lstStyle/>
                    <a:p>
                      <a:pPr algn="ctr"/>
                      <a:r>
                        <a:rPr lang="en-US" sz="2000" b="1" dirty="0" smtClean="0"/>
                        <a:t># Clauses</a:t>
                      </a:r>
                      <a:endParaRPr lang="en-US" sz="2000" dirty="0"/>
                    </a:p>
                  </a:txBody>
                  <a:tcPr anchor="ctr">
                    <a:lnT w="12700" cap="flat" cmpd="sng" algn="ctr">
                      <a:noFill/>
                      <a:prstDash val="solid"/>
                      <a:round/>
                      <a:headEnd type="none" w="med" len="med"/>
                      <a:tailEnd type="none" w="med" len="med"/>
                    </a:lnT>
                    <a:solidFill>
                      <a:schemeClr val="bg2"/>
                    </a:solidFill>
                  </a:tcPr>
                </a:tc>
                <a:tc gridSpan="3">
                  <a:txBody>
                    <a:bodyPr/>
                    <a:lstStyle/>
                    <a:p>
                      <a:pPr algn="ctr"/>
                      <a:r>
                        <a:rPr lang="en-US" sz="2000" b="1" dirty="0" smtClean="0"/>
                        <a:t>Solver Runtime</a:t>
                      </a:r>
                      <a:r>
                        <a:rPr lang="en-US" sz="2000" b="1" baseline="0" dirty="0" smtClean="0"/>
                        <a:t> (</a:t>
                      </a:r>
                      <a:r>
                        <a:rPr lang="en-US" sz="2000" b="1" baseline="0" dirty="0" err="1" smtClean="0"/>
                        <a:t>secs</a:t>
                      </a:r>
                      <a:r>
                        <a:rPr lang="en-US" sz="2000" b="1" baseline="0" dirty="0" smtClean="0"/>
                        <a:t>)</a:t>
                      </a:r>
                      <a:endParaRPr lang="en-US" sz="2000" b="1"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2"/>
                    </a:solidFill>
                  </a:tcPr>
                </a:tc>
                <a:tc hMerge="1">
                  <a:txBody>
                    <a:bodyPr/>
                    <a:lstStyle/>
                    <a:p>
                      <a:endParaRPr lang="en-US"/>
                    </a:p>
                  </a:txBody>
                  <a:tcPr/>
                </a:tc>
                <a:tc hMerge="1">
                  <a:txBody>
                    <a:bodyPr/>
                    <a:lstStyle/>
                    <a:p>
                      <a:endParaRPr lang="en-US" dirty="0"/>
                    </a:p>
                  </a:txBody>
                  <a:tcPr/>
                </a:tc>
              </a:tr>
              <a:tr h="2768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2000" b="1" dirty="0" smtClean="0"/>
                        <a:t>CCLS2akms</a:t>
                      </a:r>
                      <a:endParaRPr lang="en-US" sz="2000" b="1" dirty="0"/>
                    </a:p>
                  </a:txBody>
                  <a:tcPr anchor="ctr">
                    <a:solidFill>
                      <a:schemeClr val="bg2"/>
                    </a:solidFill>
                  </a:tcPr>
                </a:tc>
                <a:tc>
                  <a:txBody>
                    <a:bodyPr/>
                    <a:lstStyle/>
                    <a:p>
                      <a:pPr algn="ctr"/>
                      <a:r>
                        <a:rPr lang="en-US" sz="2000" b="1" dirty="0" err="1" smtClean="0"/>
                        <a:t>MaxHS</a:t>
                      </a:r>
                      <a:endParaRPr lang="en-US" sz="2000" b="1" dirty="0"/>
                    </a:p>
                  </a:txBody>
                  <a:tcPr anchor="ctr">
                    <a:solidFill>
                      <a:schemeClr val="bg2"/>
                    </a:solidFill>
                  </a:tcPr>
                </a:tc>
                <a:tc>
                  <a:txBody>
                    <a:bodyPr/>
                    <a:lstStyle/>
                    <a:p>
                      <a:pPr algn="ctr"/>
                      <a:r>
                        <a:rPr lang="en-US" sz="2000" b="1" dirty="0" smtClean="0"/>
                        <a:t>Eva500</a:t>
                      </a:r>
                      <a:endParaRPr lang="en-US" sz="2000" b="1" dirty="0"/>
                    </a:p>
                  </a:txBody>
                  <a:tcPr anchor="ctr">
                    <a:lnR w="12700" cap="flat" cmpd="sng" algn="ctr">
                      <a:noFill/>
                      <a:prstDash val="solid"/>
                      <a:round/>
                      <a:headEnd type="none" w="med" len="med"/>
                      <a:tailEnd type="none" w="med" len="med"/>
                    </a:lnR>
                    <a:solidFill>
                      <a:schemeClr val="bg2"/>
                    </a:solidFill>
                  </a:tcPr>
                </a:tc>
              </a:tr>
              <a:tr h="477520">
                <a:tc>
                  <a:txBody>
                    <a:bodyPr/>
                    <a:lstStyle/>
                    <a:p>
                      <a:pPr algn="ctr"/>
                      <a:r>
                        <a:rPr lang="en-US" sz="2000" b="1" dirty="0" err="1" smtClean="0"/>
                        <a:t>antlr</a:t>
                      </a:r>
                      <a:endParaRPr lang="en-US" sz="2000" b="1" dirty="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5.2M</a:t>
                      </a:r>
                      <a:endParaRPr lang="en-US" sz="2000" dirty="0"/>
                    </a:p>
                  </a:txBody>
                  <a:tcPr anchor="ctr"/>
                </a:tc>
                <a:tc>
                  <a:txBody>
                    <a:bodyPr/>
                    <a:lstStyle/>
                    <a:p>
                      <a:pPr algn="ctr"/>
                      <a:r>
                        <a:rPr lang="en-US" sz="2000" dirty="0" smtClean="0"/>
                        <a:t>10.4M</a:t>
                      </a:r>
                      <a:endParaRPr lang="en-US" sz="2000" dirty="0"/>
                    </a:p>
                  </a:txBody>
                  <a:tcPr anchor="ctr"/>
                </a:tc>
                <a:tc>
                  <a:txBody>
                    <a:bodyPr/>
                    <a:lstStyle/>
                    <a:p>
                      <a:pPr algn="ctr"/>
                      <a:r>
                        <a:rPr lang="en-US" sz="2000" b="1" i="0" dirty="0" smtClean="0">
                          <a:solidFill>
                            <a:srgbClr val="FF0000"/>
                          </a:solidFill>
                        </a:rPr>
                        <a:t>timeout</a:t>
                      </a:r>
                      <a:endParaRPr lang="en-US" sz="2000" b="1" i="0" dirty="0">
                        <a:solidFill>
                          <a:srgbClr val="FF0000"/>
                        </a:solidFill>
                      </a:endParaRPr>
                    </a:p>
                  </a:txBody>
                  <a:tcPr anchor="ctr"/>
                </a:tc>
                <a:tc>
                  <a:txBody>
                    <a:bodyPr/>
                    <a:lstStyle/>
                    <a:p>
                      <a:pPr algn="ctr"/>
                      <a:r>
                        <a:rPr lang="en-US" sz="2000" dirty="0" smtClean="0"/>
                        <a:t>22.6</a:t>
                      </a:r>
                      <a:endParaRPr lang="en-US" sz="2000" dirty="0"/>
                    </a:p>
                  </a:txBody>
                  <a:tcPr anchor="ctr"/>
                </a:tc>
                <a:tc>
                  <a:txBody>
                    <a:bodyPr/>
                    <a:lstStyle/>
                    <a:p>
                      <a:pPr algn="ctr"/>
                      <a:r>
                        <a:rPr lang="en-US" sz="2000" dirty="0" smtClean="0"/>
                        <a:t>38.2</a:t>
                      </a:r>
                      <a:endParaRPr lang="en-US" sz="2000" dirty="0"/>
                    </a:p>
                  </a:txBody>
                  <a:tcPr anchor="ctr">
                    <a:lnR w="12700" cap="flat" cmpd="sng" algn="ctr">
                      <a:noFill/>
                      <a:prstDash val="solid"/>
                      <a:round/>
                      <a:headEnd type="none" w="med" len="med"/>
                      <a:tailEnd type="none" w="med" len="med"/>
                    </a:lnR>
                  </a:tcPr>
                </a:tc>
              </a:tr>
              <a:tr h="482600">
                <a:tc>
                  <a:txBody>
                    <a:bodyPr/>
                    <a:lstStyle/>
                    <a:p>
                      <a:pPr algn="ctr"/>
                      <a:r>
                        <a:rPr lang="en-US" sz="2000" b="1" dirty="0" err="1" smtClean="0"/>
                        <a:t>lusearch</a:t>
                      </a:r>
                      <a:endParaRPr lang="en-US" sz="2000" b="1" dirty="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3.4M</a:t>
                      </a:r>
                      <a:endParaRPr lang="en-US" sz="2000" dirty="0"/>
                    </a:p>
                  </a:txBody>
                  <a:tcPr anchor="ctr"/>
                </a:tc>
                <a:tc>
                  <a:txBody>
                    <a:bodyPr/>
                    <a:lstStyle/>
                    <a:p>
                      <a:pPr algn="ctr"/>
                      <a:r>
                        <a:rPr lang="en-US" sz="2000" dirty="0" smtClean="0"/>
                        <a:t>14.7M</a:t>
                      </a:r>
                      <a:endParaRPr lang="en-US" sz="2000" dirty="0"/>
                    </a:p>
                  </a:txBody>
                  <a:tcPr anchor="ctr"/>
                </a:tc>
                <a:tc>
                  <a:txBody>
                    <a:bodyPr/>
                    <a:lstStyle/>
                    <a:p>
                      <a:pPr algn="ctr"/>
                      <a:r>
                        <a:rPr lang="en-US" sz="2000" b="1" i="0" dirty="0" smtClean="0">
                          <a:solidFill>
                            <a:srgbClr val="FF0000"/>
                          </a:solidFill>
                        </a:rPr>
                        <a:t>timeout</a:t>
                      </a:r>
                      <a:endParaRPr lang="en-US" sz="2000" dirty="0"/>
                    </a:p>
                  </a:txBody>
                  <a:tcPr anchor="ctr"/>
                </a:tc>
                <a:tc>
                  <a:txBody>
                    <a:bodyPr/>
                    <a:lstStyle/>
                    <a:p>
                      <a:pPr algn="ctr"/>
                      <a:r>
                        <a:rPr lang="en-US" sz="2000" dirty="0" smtClean="0"/>
                        <a:t>23.9</a:t>
                      </a:r>
                      <a:endParaRPr lang="en-US" sz="2000" dirty="0"/>
                    </a:p>
                  </a:txBody>
                  <a:tcPr anchor="ctr"/>
                </a:tc>
                <a:tc>
                  <a:txBody>
                    <a:bodyPr/>
                    <a:lstStyle/>
                    <a:p>
                      <a:pPr algn="ctr"/>
                      <a:r>
                        <a:rPr lang="en-US" sz="2000" dirty="0" smtClean="0"/>
                        <a:t>31</a:t>
                      </a:r>
                      <a:endParaRPr lang="en-US" sz="2000" dirty="0"/>
                    </a:p>
                  </a:txBody>
                  <a:tcPr anchor="ctr">
                    <a:lnR w="12700" cap="flat" cmpd="sng" algn="ctr">
                      <a:noFill/>
                      <a:prstDash val="solid"/>
                      <a:round/>
                      <a:headEnd type="none" w="med" len="med"/>
                      <a:tailEnd type="none" w="med" len="med"/>
                    </a:lnR>
                  </a:tcPr>
                </a:tc>
              </a:tr>
              <a:tr h="469900">
                <a:tc>
                  <a:txBody>
                    <a:bodyPr/>
                    <a:lstStyle/>
                    <a:p>
                      <a:pPr algn="ctr"/>
                      <a:r>
                        <a:rPr lang="en-US" sz="2000" b="1" dirty="0" err="1" smtClean="0"/>
                        <a:t>luindex</a:t>
                      </a:r>
                      <a:endParaRPr lang="en-US" sz="2000" b="1" dirty="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2.7M</a:t>
                      </a:r>
                      <a:endParaRPr lang="en-US" sz="2000" dirty="0"/>
                    </a:p>
                  </a:txBody>
                  <a:tcPr anchor="ctr"/>
                </a:tc>
                <a:tc>
                  <a:txBody>
                    <a:bodyPr/>
                    <a:lstStyle/>
                    <a:p>
                      <a:pPr algn="ctr"/>
                      <a:r>
                        <a:rPr lang="en-US" sz="2000" dirty="0" smtClean="0"/>
                        <a:t>5.9M</a:t>
                      </a:r>
                      <a:endParaRPr lang="en-US" sz="2000" dirty="0"/>
                    </a:p>
                  </a:txBody>
                  <a:tcPr anchor="ctr"/>
                </a:tc>
                <a:tc>
                  <a:txBody>
                    <a:bodyPr/>
                    <a:lstStyle/>
                    <a:p>
                      <a:pPr algn="ctr"/>
                      <a:r>
                        <a:rPr lang="en-US" sz="2000" b="1" i="0" dirty="0" smtClean="0">
                          <a:solidFill>
                            <a:srgbClr val="FF0000"/>
                          </a:solidFill>
                        </a:rPr>
                        <a:t>timeout</a:t>
                      </a:r>
                      <a:endParaRPr lang="en-US" sz="2000" dirty="0"/>
                    </a:p>
                  </a:txBody>
                  <a:tcPr anchor="ctr"/>
                </a:tc>
                <a:tc>
                  <a:txBody>
                    <a:bodyPr/>
                    <a:lstStyle/>
                    <a:p>
                      <a:pPr algn="ctr"/>
                      <a:r>
                        <a:rPr lang="en-US" sz="2000" dirty="0" smtClean="0"/>
                        <a:t>8.9</a:t>
                      </a:r>
                      <a:endParaRPr lang="en-US" sz="2000" dirty="0"/>
                    </a:p>
                  </a:txBody>
                  <a:tcPr anchor="ctr"/>
                </a:tc>
                <a:tc>
                  <a:txBody>
                    <a:bodyPr/>
                    <a:lstStyle/>
                    <a:p>
                      <a:pPr algn="ctr"/>
                      <a:r>
                        <a:rPr lang="en-US" sz="2000" dirty="0" smtClean="0"/>
                        <a:t>22</a:t>
                      </a:r>
                      <a:endParaRPr lang="en-US" sz="2000" dirty="0"/>
                    </a:p>
                  </a:txBody>
                  <a:tcPr anchor="ctr">
                    <a:lnR w="12700" cap="flat" cmpd="sng" algn="ctr">
                      <a:noFill/>
                      <a:prstDash val="solid"/>
                      <a:round/>
                      <a:headEnd type="none" w="med" len="med"/>
                      <a:tailEnd type="none" w="med" len="med"/>
                    </a:lnR>
                  </a:tcPr>
                </a:tc>
              </a:tr>
              <a:tr h="508000">
                <a:tc>
                  <a:txBody>
                    <a:bodyPr/>
                    <a:lstStyle/>
                    <a:p>
                      <a:pPr algn="ctr"/>
                      <a:r>
                        <a:rPr lang="en-US" sz="2000" b="1" dirty="0" err="1" smtClean="0"/>
                        <a:t>avrora</a:t>
                      </a:r>
                      <a:endParaRPr lang="en-US" sz="2000" b="1" dirty="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4.5M</a:t>
                      </a:r>
                      <a:endParaRPr lang="en-US" sz="2000" dirty="0"/>
                    </a:p>
                  </a:txBody>
                  <a:tcPr anchor="ctr"/>
                </a:tc>
                <a:tc>
                  <a:txBody>
                    <a:bodyPr/>
                    <a:lstStyle/>
                    <a:p>
                      <a:pPr algn="ctr"/>
                      <a:r>
                        <a:rPr lang="en-US" sz="2000" dirty="0" smtClean="0"/>
                        <a:t>17.6M</a:t>
                      </a:r>
                      <a:endParaRPr lang="en-US" sz="2000" dirty="0"/>
                    </a:p>
                  </a:txBody>
                  <a:tcPr anchor="ctr"/>
                </a:tc>
                <a:tc>
                  <a:txBody>
                    <a:bodyPr/>
                    <a:lstStyle/>
                    <a:p>
                      <a:pPr algn="ctr"/>
                      <a:r>
                        <a:rPr lang="en-US" sz="2000" b="1" i="0" dirty="0" smtClean="0">
                          <a:solidFill>
                            <a:srgbClr val="FF0000"/>
                          </a:solidFill>
                        </a:rPr>
                        <a:t>timeout</a:t>
                      </a:r>
                      <a:endParaRPr lang="en-US" sz="2000" dirty="0"/>
                    </a:p>
                  </a:txBody>
                  <a:tcPr anchor="ctr"/>
                </a:tc>
                <a:tc>
                  <a:txBody>
                    <a:bodyPr/>
                    <a:lstStyle/>
                    <a:p>
                      <a:pPr algn="ctr"/>
                      <a:r>
                        <a:rPr lang="en-US" sz="2000" b="1" i="0" dirty="0" smtClean="0">
                          <a:solidFill>
                            <a:srgbClr val="FF0000"/>
                          </a:solidFill>
                        </a:rPr>
                        <a:t>timeout</a:t>
                      </a:r>
                      <a:endParaRPr lang="en-US" sz="2000" dirty="0"/>
                    </a:p>
                  </a:txBody>
                  <a:tcPr anchor="ctr"/>
                </a:tc>
                <a:tc>
                  <a:txBody>
                    <a:bodyPr/>
                    <a:lstStyle/>
                    <a:p>
                      <a:pPr algn="ctr"/>
                      <a:r>
                        <a:rPr lang="en-US" sz="2000" b="1" i="0" dirty="0" smtClean="0">
                          <a:solidFill>
                            <a:srgbClr val="FF0000"/>
                          </a:solidFill>
                        </a:rPr>
                        <a:t>timeout</a:t>
                      </a:r>
                      <a:endParaRPr lang="en-US" sz="2000" dirty="0"/>
                    </a:p>
                  </a:txBody>
                  <a:tcPr anchor="ctr">
                    <a:lnR w="12700" cap="flat" cmpd="sng" algn="ctr">
                      <a:noFill/>
                      <a:prstDash val="solid"/>
                      <a:round/>
                      <a:headEnd type="none" w="med" len="med"/>
                      <a:tailEnd type="none" w="med" len="med"/>
                    </a:lnR>
                  </a:tcPr>
                </a:tc>
              </a:tr>
              <a:tr h="457200">
                <a:tc>
                  <a:txBody>
                    <a:bodyPr/>
                    <a:lstStyle/>
                    <a:p>
                      <a:pPr algn="ctr"/>
                      <a:r>
                        <a:rPr lang="en-US" sz="2000" b="1" dirty="0" err="1" smtClean="0"/>
                        <a:t>xalan</a:t>
                      </a:r>
                      <a:endParaRPr lang="en-US" sz="2000" b="1" dirty="0"/>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bg2"/>
                    </a:solidFill>
                  </a:tcPr>
                </a:tc>
                <a:tc>
                  <a:txBody>
                    <a:bodyPr/>
                    <a:lstStyle/>
                    <a:p>
                      <a:pPr algn="ctr"/>
                      <a:r>
                        <a:rPr lang="en-US" sz="2000" dirty="0" smtClean="0"/>
                        <a:t>5.6M</a:t>
                      </a:r>
                      <a:endParaRPr lang="en-US" sz="2000" dirty="0"/>
                    </a:p>
                  </a:txBody>
                  <a:tcPr anchor="ctr">
                    <a:lnB w="12700" cap="flat" cmpd="sng" algn="ctr">
                      <a:noFill/>
                      <a:prstDash val="solid"/>
                      <a:round/>
                      <a:headEnd type="none" w="med" len="med"/>
                      <a:tailEnd type="none" w="med" len="med"/>
                    </a:lnB>
                  </a:tcPr>
                </a:tc>
                <a:tc>
                  <a:txBody>
                    <a:bodyPr/>
                    <a:lstStyle/>
                    <a:p>
                      <a:pPr algn="ctr"/>
                      <a:r>
                        <a:rPr lang="en-US" sz="2000" dirty="0" smtClean="0"/>
                        <a:t>19.2M</a:t>
                      </a:r>
                      <a:endParaRPr lang="en-US" sz="2000" dirty="0"/>
                    </a:p>
                  </a:txBody>
                  <a:tcPr anchor="ctr">
                    <a:lnB w="12700" cap="flat" cmpd="sng" algn="ctr">
                      <a:noFill/>
                      <a:prstDash val="solid"/>
                      <a:round/>
                      <a:headEnd type="none" w="med" len="med"/>
                      <a:tailEnd type="none" w="med" len="med"/>
                    </a:lnB>
                  </a:tcPr>
                </a:tc>
                <a:tc>
                  <a:txBody>
                    <a:bodyPr/>
                    <a:lstStyle/>
                    <a:p>
                      <a:pPr algn="ctr"/>
                      <a:r>
                        <a:rPr lang="en-US" sz="2000" b="1" i="0" dirty="0" smtClean="0">
                          <a:solidFill>
                            <a:srgbClr val="FF0000"/>
                          </a:solidFill>
                        </a:rPr>
                        <a:t>timeout</a:t>
                      </a:r>
                      <a:endParaRPr lang="en-US" sz="2000" dirty="0"/>
                    </a:p>
                  </a:txBody>
                  <a:tcPr anchor="ctr">
                    <a:lnB w="12700" cap="flat" cmpd="sng" algn="ctr">
                      <a:noFill/>
                      <a:prstDash val="solid"/>
                      <a:round/>
                      <a:headEnd type="none" w="med" len="med"/>
                      <a:tailEnd type="none" w="med" len="med"/>
                    </a:lnB>
                  </a:tcPr>
                </a:tc>
                <a:tc>
                  <a:txBody>
                    <a:bodyPr/>
                    <a:lstStyle/>
                    <a:p>
                      <a:pPr algn="ctr"/>
                      <a:r>
                        <a:rPr lang="en-US" sz="2000" b="1" i="0" dirty="0" smtClean="0">
                          <a:solidFill>
                            <a:srgbClr val="FF0000"/>
                          </a:solidFill>
                        </a:rPr>
                        <a:t>timeout</a:t>
                      </a:r>
                      <a:endParaRPr lang="en-US" sz="2000" dirty="0"/>
                    </a:p>
                  </a:txBody>
                  <a:tcPr anchor="ctr">
                    <a:lnB w="12700" cap="flat" cmpd="sng" algn="ctr">
                      <a:noFill/>
                      <a:prstDash val="solid"/>
                      <a:round/>
                      <a:headEnd type="none" w="med" len="med"/>
                      <a:tailEnd type="none" w="med" len="med"/>
                    </a:lnB>
                  </a:tcPr>
                </a:tc>
                <a:tc>
                  <a:txBody>
                    <a:bodyPr/>
                    <a:lstStyle/>
                    <a:p>
                      <a:pPr algn="ctr"/>
                      <a:r>
                        <a:rPr lang="en-US" sz="2000" b="1" i="0" dirty="0" smtClean="0">
                          <a:solidFill>
                            <a:srgbClr val="FF0000"/>
                          </a:solidFill>
                        </a:rPr>
                        <a:t>timeout</a:t>
                      </a:r>
                      <a:endParaRPr lang="en-US" sz="2000" dirty="0"/>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
        <p:nvSpPr>
          <p:cNvPr id="8" name="TextBox 7"/>
          <p:cNvSpPr txBox="1"/>
          <p:nvPr/>
        </p:nvSpPr>
        <p:spPr>
          <a:xfrm>
            <a:off x="546100" y="5156170"/>
            <a:ext cx="8051800" cy="830997"/>
          </a:xfrm>
          <a:prstGeom prst="rect">
            <a:avLst/>
          </a:prstGeom>
          <a:noFill/>
        </p:spPr>
        <p:txBody>
          <a:bodyPr wrap="square" rtlCol="0">
            <a:spAutoFit/>
          </a:bodyPr>
          <a:lstStyle/>
          <a:p>
            <a:pPr algn="ctr"/>
            <a:r>
              <a:rPr lang="en-US" sz="2400" b="1" dirty="0" smtClean="0"/>
              <a:t>On Abstraction Refinement for Program Analyses in </a:t>
            </a:r>
            <a:r>
              <a:rPr lang="en-US" sz="2400" b="1" dirty="0" err="1" smtClean="0"/>
              <a:t>Datalog</a:t>
            </a:r>
            <a:endParaRPr lang="en-US" sz="2400" b="1" dirty="0" smtClean="0"/>
          </a:p>
          <a:p>
            <a:pPr algn="ctr"/>
            <a:r>
              <a:rPr lang="en-US" sz="2400" dirty="0" smtClean="0">
                <a:solidFill>
                  <a:schemeClr val="accent4">
                    <a:lumMod val="75000"/>
                  </a:schemeClr>
                </a:solidFill>
              </a:rPr>
              <a:t>[PLDI’14 Zhang et al.]</a:t>
            </a:r>
            <a:endParaRPr lang="en-US" sz="2400" dirty="0">
              <a:solidFill>
                <a:schemeClr val="accent4">
                  <a:lumMod val="75000"/>
                </a:schemeClr>
              </a:solidFill>
            </a:endParaRPr>
          </a:p>
        </p:txBody>
      </p:sp>
      <p:sp>
        <p:nvSpPr>
          <p:cNvPr id="9" name="TextBox 8"/>
          <p:cNvSpPr txBox="1"/>
          <p:nvPr/>
        </p:nvSpPr>
        <p:spPr>
          <a:xfrm>
            <a:off x="2443611" y="1174567"/>
            <a:ext cx="4256778" cy="400110"/>
          </a:xfrm>
          <a:prstGeom prst="rect">
            <a:avLst/>
          </a:prstGeom>
          <a:noFill/>
        </p:spPr>
        <p:txBody>
          <a:bodyPr wrap="square" rtlCol="0">
            <a:spAutoFit/>
          </a:bodyPr>
          <a:lstStyle/>
          <a:p>
            <a:pPr algn="ctr"/>
            <a:r>
              <a:rPr lang="en-US" sz="2000" dirty="0" smtClean="0"/>
              <a:t>M = million</a:t>
            </a:r>
            <a:r>
              <a:rPr lang="en-US" sz="2000" b="1" dirty="0" smtClean="0"/>
              <a:t>, </a:t>
            </a:r>
            <a:r>
              <a:rPr lang="en-US" sz="2000" b="1" dirty="0" smtClean="0">
                <a:solidFill>
                  <a:srgbClr val="FF0000"/>
                </a:solidFill>
              </a:rPr>
              <a:t>timeout</a:t>
            </a:r>
            <a:r>
              <a:rPr lang="en-US" sz="2000" dirty="0" smtClean="0">
                <a:solidFill>
                  <a:srgbClr val="FF0000"/>
                </a:solidFill>
              </a:rPr>
              <a:t> </a:t>
            </a:r>
            <a:r>
              <a:rPr lang="en-US" sz="2000" dirty="0" smtClean="0"/>
              <a:t>= 24 hours</a:t>
            </a:r>
            <a:endParaRPr lang="en-US" sz="2000" dirty="0"/>
          </a:p>
        </p:txBody>
      </p:sp>
    </p:spTree>
    <p:extLst>
      <p:ext uri="{BB962C8B-B14F-4D97-AF65-F5344CB8AC3E}">
        <p14:creationId xmlns:p14="http://schemas.microsoft.com/office/powerpoint/2010/main" val="480935441"/>
      </p:ext>
    </p:extLst>
  </p:cSld>
  <p:clrMapOvr>
    <a:masterClrMapping/>
  </p:clrMapOvr>
  <mc:AlternateContent xmlns:mc="http://schemas.openxmlformats.org/markup-compatibility/2006" xmlns:p14="http://schemas.microsoft.com/office/powerpoint/2010/main">
    <mc:Choice Requires="p14">
      <p:transition spd="slow" p14:dur="2000" advTm="5630"/>
    </mc:Choice>
    <mc:Fallback xmlns="">
      <p:transition spd="slow" advTm="563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1B99AC3-D297-BF4F-B6B9-15CB62BEA433}"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12</a:t>
            </a:fld>
            <a:endParaRPr lang="en-US" dirty="0"/>
          </a:p>
        </p:txBody>
      </p:sp>
      <p:sp>
        <p:nvSpPr>
          <p:cNvPr id="5" name="Title 4"/>
          <p:cNvSpPr>
            <a:spLocks noGrp="1"/>
          </p:cNvSpPr>
          <p:nvPr>
            <p:ph type="title"/>
          </p:nvPr>
        </p:nvSpPr>
        <p:spPr/>
        <p:txBody>
          <a:bodyPr/>
          <a:lstStyle/>
          <a:p>
            <a:r>
              <a:rPr lang="en-US" dirty="0"/>
              <a:t>New </a:t>
            </a:r>
            <a:r>
              <a:rPr lang="en-US" dirty="0" smtClean="0"/>
              <a:t>Challenges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pic>
        <p:nvPicPr>
          <p:cNvPr id="8" name="Picture 7"/>
          <p:cNvPicPr>
            <a:picLocks noChangeAspect="1"/>
          </p:cNvPicPr>
          <p:nvPr/>
        </p:nvPicPr>
        <p:blipFill>
          <a:blip r:embed="rId4"/>
          <a:stretch>
            <a:fillRect/>
          </a:stretch>
        </p:blipFill>
        <p:spPr>
          <a:xfrm>
            <a:off x="791514" y="1987062"/>
            <a:ext cx="2938114" cy="3907692"/>
          </a:xfrm>
          <a:prstGeom prst="rect">
            <a:avLst/>
          </a:prstGeom>
        </p:spPr>
      </p:pic>
      <p:sp>
        <p:nvSpPr>
          <p:cNvPr id="9" name="TextBox 8"/>
          <p:cNvSpPr txBox="1"/>
          <p:nvPr/>
        </p:nvSpPr>
        <p:spPr>
          <a:xfrm>
            <a:off x="1125416" y="1459521"/>
            <a:ext cx="2039816" cy="400110"/>
          </a:xfrm>
          <a:prstGeom prst="rect">
            <a:avLst/>
          </a:prstGeom>
          <a:noFill/>
        </p:spPr>
        <p:txBody>
          <a:bodyPr wrap="square" rtlCol="0">
            <a:spAutoFit/>
          </a:bodyPr>
          <a:lstStyle/>
          <a:p>
            <a:pPr algn="ctr"/>
            <a:r>
              <a:rPr lang="en-US" sz="2000" b="1" dirty="0" err="1" smtClean="0"/>
              <a:t>MaxSAT</a:t>
            </a:r>
            <a:r>
              <a:rPr lang="en-US" sz="2000" b="1" dirty="0" smtClean="0"/>
              <a:t> Solvers</a:t>
            </a:r>
            <a:endParaRPr lang="en-US" sz="2000" b="1" dirty="0"/>
          </a:p>
        </p:txBody>
      </p:sp>
      <p:sp>
        <p:nvSpPr>
          <p:cNvPr id="10" name="TextBox 9"/>
          <p:cNvSpPr txBox="1"/>
          <p:nvPr/>
        </p:nvSpPr>
        <p:spPr>
          <a:xfrm>
            <a:off x="5612420" y="1459521"/>
            <a:ext cx="2039816" cy="400110"/>
          </a:xfrm>
          <a:prstGeom prst="rect">
            <a:avLst/>
          </a:prstGeom>
          <a:noFill/>
        </p:spPr>
        <p:txBody>
          <a:bodyPr wrap="square" rtlCol="0">
            <a:spAutoFit/>
          </a:bodyPr>
          <a:lstStyle/>
          <a:p>
            <a:pPr algn="ctr"/>
            <a:r>
              <a:rPr lang="en-US" sz="2000" b="1" dirty="0" smtClean="0"/>
              <a:t>New Problems</a:t>
            </a:r>
            <a:endParaRPr lang="en-US" sz="2000" b="1" dirty="0"/>
          </a:p>
        </p:txBody>
      </p:sp>
      <p:pic>
        <p:nvPicPr>
          <p:cNvPr id="13" name="Picture 12"/>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549772" y="1987062"/>
            <a:ext cx="2349749" cy="2349749"/>
          </a:xfrm>
          <a:prstGeom prst="rect">
            <a:avLst/>
          </a:prstGeom>
        </p:spPr>
      </p:pic>
      <p:pic>
        <p:nvPicPr>
          <p:cNvPr id="15" name="Picture 14"/>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049434" y="4437185"/>
            <a:ext cx="1399006" cy="1457569"/>
          </a:xfrm>
          <a:prstGeom prst="rect">
            <a:avLst/>
          </a:prstGeom>
        </p:spPr>
      </p:pic>
    </p:spTree>
    <p:custDataLst>
      <p:tags r:id="rId1"/>
    </p:custDataLst>
    <p:extLst>
      <p:ext uri="{BB962C8B-B14F-4D97-AF65-F5344CB8AC3E}">
        <p14:creationId xmlns:p14="http://schemas.microsoft.com/office/powerpoint/2010/main" val="1468400160"/>
      </p:ext>
    </p:extLst>
  </p:cSld>
  <p:clrMapOvr>
    <a:masterClrMapping/>
  </p:clrMapOvr>
  <mc:AlternateContent xmlns:mc="http://schemas.openxmlformats.org/markup-compatibility/2006" xmlns:p14="http://schemas.microsoft.com/office/powerpoint/2010/main">
    <mc:Choice Requires="p14">
      <p:transition spd="slow" p14:dur="2000" advTm="25224"/>
    </mc:Choice>
    <mc:Fallback xmlns="">
      <p:transition spd="slow" advTm="252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609B4FB-D8F9-5943-A4E3-C798424A3570}"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13</a:t>
            </a:fld>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9" name="Rectangle 8"/>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568930" y="473135"/>
            <a:ext cx="5883215" cy="5883215"/>
          </a:xfrm>
          <a:prstGeom prst="rect">
            <a:avLst/>
          </a:prstGeom>
        </p:spPr>
      </p:pic>
      <p:sp>
        <p:nvSpPr>
          <p:cNvPr id="10" name="Rectangle 9"/>
          <p:cNvSpPr/>
          <p:nvPr/>
        </p:nvSpPr>
        <p:spPr>
          <a:xfrm>
            <a:off x="3046835" y="818365"/>
            <a:ext cx="2969425" cy="4508927"/>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28700" dirty="0" smtClean="0">
                <a:ln w="0"/>
                <a:solidFill>
                  <a:srgbClr val="FF000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5400" dirty="0">
              <a:ln w="0"/>
              <a:solidFill>
                <a:srgbClr val="FF000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Tree>
    <p:extLst>
      <p:ext uri="{BB962C8B-B14F-4D97-AF65-F5344CB8AC3E}">
        <p14:creationId xmlns:p14="http://schemas.microsoft.com/office/powerpoint/2010/main" val="333872317"/>
      </p:ext>
    </p:extLst>
  </p:cSld>
  <p:clrMapOvr>
    <a:masterClrMapping/>
  </p:clrMapOvr>
  <mc:AlternateContent xmlns:mc="http://schemas.openxmlformats.org/markup-compatibility/2006" xmlns:p14="http://schemas.microsoft.com/office/powerpoint/2010/main">
    <mc:Choice Requires="p14">
      <p:transition spd="slow" p14:dur="2000" advTm="7748"/>
    </mc:Choice>
    <mc:Fallback xmlns="">
      <p:transition spd="slow" advTm="7748"/>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609B4FB-D8F9-5943-A4E3-C798424A3570}"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14</a:t>
            </a:fld>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9" name="Rectangle 8"/>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568930" y="473135"/>
            <a:ext cx="5883215" cy="5883215"/>
          </a:xfrm>
          <a:prstGeom prst="rect">
            <a:avLst/>
          </a:prstGeom>
        </p:spPr>
      </p:pic>
      <p:pic>
        <p:nvPicPr>
          <p:cNvPr id="11" name="Picture 1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944658" y="2250497"/>
            <a:ext cx="455826" cy="694592"/>
          </a:xfrm>
          <a:prstGeom prst="rect">
            <a:avLst/>
          </a:prstGeom>
        </p:spPr>
      </p:pic>
      <p:pic>
        <p:nvPicPr>
          <p:cNvPr id="12" name="Picture 11"/>
          <p:cNvPicPr>
            <a:picLocks noChangeAspect="1"/>
          </p:cNvPicPr>
          <p:nvPr/>
        </p:nvPicPr>
        <p:blipFill>
          <a:blip r:embed="rId6"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4874032" y="2763867"/>
            <a:ext cx="452540" cy="711261"/>
          </a:xfrm>
          <a:prstGeom prst="rect">
            <a:avLst/>
          </a:prstGeom>
        </p:spPr>
      </p:pic>
      <p:cxnSp>
        <p:nvCxnSpPr>
          <p:cNvPr id="13" name="Straight Arrow Connector 12"/>
          <p:cNvCxnSpPr>
            <a:endCxn id="11" idx="3"/>
          </p:cNvCxnSpPr>
          <p:nvPr/>
        </p:nvCxnSpPr>
        <p:spPr>
          <a:xfrm flipH="1" flipV="1">
            <a:off x="4400484" y="2597793"/>
            <a:ext cx="473549" cy="254944"/>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30923" y="1799399"/>
            <a:ext cx="1316471" cy="1015663"/>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6000" dirty="0" smtClean="0">
                <a:ln w="0"/>
                <a:solidFill>
                  <a:srgbClr val="FF000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3600" dirty="0">
              <a:ln w="0"/>
              <a:solidFill>
                <a:srgbClr val="FF000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Tree>
    <p:custDataLst>
      <p:tags r:id="rId1"/>
    </p:custDataLst>
    <p:extLst>
      <p:ext uri="{BB962C8B-B14F-4D97-AF65-F5344CB8AC3E}">
        <p14:creationId xmlns:p14="http://schemas.microsoft.com/office/powerpoint/2010/main" val="162741210"/>
      </p:ext>
    </p:extLst>
  </p:cSld>
  <p:clrMapOvr>
    <a:masterClrMapping/>
  </p:clrMapOvr>
  <mc:AlternateContent xmlns:mc="http://schemas.openxmlformats.org/markup-compatibility/2006" xmlns:p14="http://schemas.microsoft.com/office/powerpoint/2010/main">
    <mc:Choice Requires="p14">
      <p:transition spd="slow" p14:dur="2000" advTm="29306"/>
    </mc:Choice>
    <mc:Fallback xmlns="">
      <p:transition spd="slow" advTm="2930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2" presetClass="entr" presetSubtype="4"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4B6E3C0-A046-0F4F-87C3-2A67E1344515}"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15</a:t>
            </a:fld>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12" name="Date Placeholder 2"/>
          <p:cNvSpPr txBox="1">
            <a:spLocks/>
          </p:cNvSpPr>
          <p:nvPr/>
        </p:nvSpPr>
        <p:spPr>
          <a:xfrm>
            <a:off x="6400800" y="6356350"/>
            <a:ext cx="2289048" cy="365760"/>
          </a:xfrm>
          <a:prstGeom prst="rect">
            <a:avLst/>
          </a:prstGeom>
        </p:spPr>
        <p:txBody>
          <a:bodyPr vert="horz"/>
          <a:lstStyle>
            <a:defPPr>
              <a:defRPr lang="en-US"/>
            </a:defPPr>
            <a:lvl1pPr marL="0" algn="r" defTabSz="914400" rtl="0" eaLnBrk="1" latinLnBrk="0" hangingPunct="1">
              <a:defRPr kumimoji="0" sz="1400" kern="1200">
                <a:solidFill>
                  <a:schemeClr val="tx2"/>
                </a:solidFill>
                <a:latin typeface="Garamond"/>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09B4FB-D8F9-5943-A4E3-C798424A3570}" type="datetime1">
              <a:rPr lang="en-US" smtClean="0"/>
              <a:pPr/>
              <a:t>1/20/16</a:t>
            </a:fld>
            <a:endParaRPr lang="en-US" dirty="0"/>
          </a:p>
        </p:txBody>
      </p:sp>
      <p:sp>
        <p:nvSpPr>
          <p:cNvPr id="13" name="Slide Number Placeholder 3"/>
          <p:cNvSpPr txBox="1">
            <a:spLocks/>
          </p:cNvSpPr>
          <p:nvPr/>
        </p:nvSpPr>
        <p:spPr>
          <a:xfrm>
            <a:off x="612648" y="6356350"/>
            <a:ext cx="818219"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Garamond"/>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F7DF5D7-FF41-4BF6-8958-28DFF1DB182D}" type="slidenum">
              <a:rPr lang="en-US" smtClean="0"/>
              <a:pPr/>
              <a:t>15</a:t>
            </a:fld>
            <a:endParaRPr lang="en-US" dirty="0"/>
          </a:p>
        </p:txBody>
      </p:sp>
      <p:sp>
        <p:nvSpPr>
          <p:cNvPr id="14" name="Footer Placeholder 5"/>
          <p:cNvSpPr txBox="1">
            <a:spLocks/>
          </p:cNvSpPr>
          <p:nvPr/>
        </p:nvSpPr>
        <p:spPr>
          <a:xfrm>
            <a:off x="1430867" y="6356350"/>
            <a:ext cx="5791200" cy="365760"/>
          </a:xfrm>
          <a:prstGeom prst="rect">
            <a:avLst/>
          </a:prstGeom>
        </p:spPr>
        <p:txBody>
          <a:bodyPr vert="horz"/>
          <a:lstStyle>
            <a:defPPr>
              <a:defRPr lang="en-US"/>
            </a:defPPr>
            <a:lvl1pPr marL="0" algn="r"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mtClean="0"/>
              <a:t>POPL 2016</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703429" y="-8566196"/>
            <a:ext cx="25293258" cy="26462310"/>
          </a:xfrm>
          <a:prstGeom prst="rect">
            <a:avLst/>
          </a:prstGeom>
        </p:spPr>
      </p:pic>
      <p:sp>
        <p:nvSpPr>
          <p:cNvPr id="15" name="Rectangle 14"/>
          <p:cNvSpPr/>
          <p:nvPr/>
        </p:nvSpPr>
        <p:spPr>
          <a:xfrm>
            <a:off x="0" y="0"/>
            <a:ext cx="9144000"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525059" y="1563734"/>
            <a:ext cx="455826" cy="694592"/>
          </a:xfrm>
          <a:prstGeom prst="rect">
            <a:avLst/>
          </a:prstGeom>
        </p:spPr>
      </p:pic>
      <p:pic>
        <p:nvPicPr>
          <p:cNvPr id="22" name="Picture 21"/>
          <p:cNvPicPr>
            <a:picLocks noChangeAspect="1"/>
          </p:cNvPicPr>
          <p:nvPr/>
        </p:nvPicPr>
        <p:blipFill>
          <a:blip r:embed="rId6" cstate="email">
            <a:duotone>
              <a:prstClr val="black"/>
              <a:schemeClr val="accent1">
                <a:tint val="45000"/>
                <a:satMod val="400000"/>
              </a:schemeClr>
            </a:duotone>
            <a:extLst>
              <a:ext uri="{28A0092B-C50C-407E-A947-70E740481C1C}">
                <a14:useLocalDpi xmlns:a14="http://schemas.microsoft.com/office/drawing/2010/main"/>
              </a:ext>
            </a:extLst>
          </a:blip>
          <a:stretch>
            <a:fillRect/>
          </a:stretch>
        </p:blipFill>
        <p:spPr>
          <a:xfrm>
            <a:off x="6400800" y="4309328"/>
            <a:ext cx="452540" cy="711261"/>
          </a:xfrm>
          <a:prstGeom prst="rect">
            <a:avLst/>
          </a:prstGeom>
        </p:spPr>
      </p:pic>
      <p:sp>
        <p:nvSpPr>
          <p:cNvPr id="23" name="Freeform 22"/>
          <p:cNvSpPr/>
          <p:nvPr/>
        </p:nvSpPr>
        <p:spPr>
          <a:xfrm>
            <a:off x="2687216" y="2425959"/>
            <a:ext cx="3657600" cy="3079102"/>
          </a:xfrm>
          <a:custGeom>
            <a:avLst/>
            <a:gdLst>
              <a:gd name="connsiteX0" fmla="*/ 3657600 w 3657600"/>
              <a:gd name="connsiteY0" fmla="*/ 2500604 h 3079102"/>
              <a:gd name="connsiteX1" fmla="*/ 3004457 w 3657600"/>
              <a:gd name="connsiteY1" fmla="*/ 2500604 h 3079102"/>
              <a:gd name="connsiteX2" fmla="*/ 3004457 w 3657600"/>
              <a:gd name="connsiteY2" fmla="*/ 3079102 h 3079102"/>
              <a:gd name="connsiteX3" fmla="*/ 2463282 w 3657600"/>
              <a:gd name="connsiteY3" fmla="*/ 3079102 h 3079102"/>
              <a:gd name="connsiteX4" fmla="*/ 2463282 w 3657600"/>
              <a:gd name="connsiteY4" fmla="*/ 2537927 h 3079102"/>
              <a:gd name="connsiteX5" fmla="*/ 1996751 w 3657600"/>
              <a:gd name="connsiteY5" fmla="*/ 2537927 h 3079102"/>
              <a:gd name="connsiteX6" fmla="*/ 2015413 w 3657600"/>
              <a:gd name="connsiteY6" fmla="*/ 1996751 h 3079102"/>
              <a:gd name="connsiteX7" fmla="*/ 1436915 w 3657600"/>
              <a:gd name="connsiteY7" fmla="*/ 1978090 h 3079102"/>
              <a:gd name="connsiteX8" fmla="*/ 1418253 w 3657600"/>
              <a:gd name="connsiteY8" fmla="*/ 1436914 h 3079102"/>
              <a:gd name="connsiteX9" fmla="*/ 578498 w 3657600"/>
              <a:gd name="connsiteY9" fmla="*/ 1436914 h 3079102"/>
              <a:gd name="connsiteX10" fmla="*/ 541176 w 3657600"/>
              <a:gd name="connsiteY10" fmla="*/ 951723 h 3079102"/>
              <a:gd name="connsiteX11" fmla="*/ 0 w 3657600"/>
              <a:gd name="connsiteY11" fmla="*/ 914400 h 3079102"/>
              <a:gd name="connsiteX12" fmla="*/ 18662 w 3657600"/>
              <a:gd name="connsiteY12" fmla="*/ 0 h 307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57600" h="3079102">
                <a:moveTo>
                  <a:pt x="3657600" y="2500604"/>
                </a:moveTo>
                <a:lnTo>
                  <a:pt x="3004457" y="2500604"/>
                </a:lnTo>
                <a:lnTo>
                  <a:pt x="3004457" y="3079102"/>
                </a:lnTo>
                <a:lnTo>
                  <a:pt x="2463282" y="3079102"/>
                </a:lnTo>
                <a:lnTo>
                  <a:pt x="2463282" y="2537927"/>
                </a:lnTo>
                <a:lnTo>
                  <a:pt x="1996751" y="2537927"/>
                </a:lnTo>
                <a:lnTo>
                  <a:pt x="2015413" y="1996751"/>
                </a:lnTo>
                <a:lnTo>
                  <a:pt x="1436915" y="1978090"/>
                </a:lnTo>
                <a:lnTo>
                  <a:pt x="1418253" y="1436914"/>
                </a:lnTo>
                <a:lnTo>
                  <a:pt x="578498" y="1436914"/>
                </a:lnTo>
                <a:lnTo>
                  <a:pt x="541176" y="951723"/>
                </a:lnTo>
                <a:lnTo>
                  <a:pt x="0" y="914400"/>
                </a:lnTo>
                <a:lnTo>
                  <a:pt x="18662" y="0"/>
                </a:lnTo>
              </a:path>
            </a:pathLst>
          </a:custGeom>
          <a:noFill/>
          <a:ln w="76200">
            <a:solidFill>
              <a:srgbClr val="FF93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5637511"/>
      </p:ext>
    </p:extLst>
  </p:cSld>
  <p:clrMapOvr>
    <a:masterClrMapping/>
  </p:clrMapOvr>
  <mc:AlternateContent xmlns:mc="http://schemas.openxmlformats.org/markup-compatibility/2006" xmlns:p14="http://schemas.microsoft.com/office/powerpoint/2010/main">
    <mc:Choice Requires="p14">
      <p:transition spd="slow" p14:dur="2000" advTm="8003"/>
    </mc:Choice>
    <mc:Fallback xmlns="">
      <p:transition spd="slow" advTm="800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C6933827-1EFD-BC4B-836E-2D3C24BDEA02}"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16</a:t>
            </a:fld>
            <a:endParaRPr lang="en-US" dirty="0"/>
          </a:p>
        </p:txBody>
      </p:sp>
      <p:sp>
        <p:nvSpPr>
          <p:cNvPr id="5" name="Title 4"/>
          <p:cNvSpPr>
            <a:spLocks noGrp="1"/>
          </p:cNvSpPr>
          <p:nvPr>
            <p:ph type="title"/>
          </p:nvPr>
        </p:nvSpPr>
        <p:spPr/>
        <p:txBody>
          <a:bodyPr/>
          <a:lstStyle/>
          <a:p>
            <a:r>
              <a:rPr lang="en-US" dirty="0" smtClean="0"/>
              <a:t>Queries in Different Domains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pic>
        <p:nvPicPr>
          <p:cNvPr id="16" name="Picture 1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35642" y="2987816"/>
            <a:ext cx="2570887" cy="2534227"/>
          </a:xfrm>
          <a:prstGeom prst="rect">
            <a:avLst/>
          </a:prstGeom>
        </p:spPr>
      </p:pic>
      <p:pic>
        <p:nvPicPr>
          <p:cNvPr id="17" name="Picture 16"/>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808317" y="2691142"/>
            <a:ext cx="2780547" cy="3049504"/>
          </a:xfrm>
          <a:prstGeom prst="rect">
            <a:avLst/>
          </a:prstGeom>
        </p:spPr>
      </p:pic>
      <p:sp>
        <p:nvSpPr>
          <p:cNvPr id="18" name="Rectangle 17"/>
          <p:cNvSpPr/>
          <p:nvPr/>
        </p:nvSpPr>
        <p:spPr>
          <a:xfrm>
            <a:off x="624252" y="1266092"/>
            <a:ext cx="3736731" cy="4783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chemeClr val="tx1"/>
                </a:solidFill>
              </a:rPr>
              <a:t>Program Reasoning:</a:t>
            </a:r>
          </a:p>
        </p:txBody>
      </p:sp>
      <p:sp>
        <p:nvSpPr>
          <p:cNvPr id="19" name="Rectangle 18"/>
          <p:cNvSpPr/>
          <p:nvPr/>
        </p:nvSpPr>
        <p:spPr>
          <a:xfrm>
            <a:off x="4794737" y="1266092"/>
            <a:ext cx="3736731" cy="4783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smtClean="0">
                <a:solidFill>
                  <a:schemeClr val="tx1"/>
                </a:solidFill>
              </a:rPr>
              <a:t>Information Retrieval:</a:t>
            </a:r>
            <a:endParaRPr lang="en-US" sz="2000" b="1" dirty="0">
              <a:solidFill>
                <a:schemeClr val="tx1"/>
              </a:solidFill>
            </a:endParaRPr>
          </a:p>
        </p:txBody>
      </p:sp>
      <p:pic>
        <p:nvPicPr>
          <p:cNvPr id="20" name="Picture 1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25537" y="3855328"/>
            <a:ext cx="1210660" cy="1342253"/>
          </a:xfrm>
          <a:prstGeom prst="rect">
            <a:avLst/>
          </a:prstGeom>
        </p:spPr>
      </p:pic>
      <p:pic>
        <p:nvPicPr>
          <p:cNvPr id="21" name="Picture 2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859263" y="3810414"/>
            <a:ext cx="1251439" cy="1386002"/>
          </a:xfrm>
          <a:prstGeom prst="rect">
            <a:avLst/>
          </a:prstGeom>
        </p:spPr>
      </p:pic>
      <p:sp>
        <p:nvSpPr>
          <p:cNvPr id="22" name="Rounded Rectangular Callout 21"/>
          <p:cNvSpPr/>
          <p:nvPr/>
        </p:nvSpPr>
        <p:spPr>
          <a:xfrm>
            <a:off x="888023" y="1811104"/>
            <a:ext cx="3341077" cy="1002532"/>
          </a:xfrm>
          <a:prstGeom prst="wedgeRoundRectCallout">
            <a:avLst>
              <a:gd name="adj1" fmla="val -34086"/>
              <a:gd name="adj2" fmla="val 125471"/>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000" dirty="0" smtClean="0"/>
              <a:t>Does variable </a:t>
            </a:r>
            <a:r>
              <a:rPr lang="en-US" sz="2000" b="1" dirty="0" smtClean="0">
                <a:solidFill>
                  <a:srgbClr val="0070C0"/>
                </a:solidFill>
              </a:rPr>
              <a:t>head </a:t>
            </a:r>
            <a:r>
              <a:rPr lang="en-US" sz="2000" dirty="0" smtClean="0"/>
              <a:t>alias with variable </a:t>
            </a:r>
            <a:r>
              <a:rPr lang="en-US" sz="2000" b="1" dirty="0" smtClean="0">
                <a:solidFill>
                  <a:srgbClr val="FF0000"/>
                </a:solidFill>
              </a:rPr>
              <a:t>tail </a:t>
            </a:r>
            <a:r>
              <a:rPr lang="en-US" sz="2000" dirty="0" smtClean="0"/>
              <a:t>on line 50 in </a:t>
            </a:r>
            <a:r>
              <a:rPr lang="en-US" sz="2000" dirty="0" err="1" smtClean="0"/>
              <a:t>Complex.java</a:t>
            </a:r>
            <a:r>
              <a:rPr lang="en-US" sz="2000" dirty="0" smtClean="0"/>
              <a:t>?</a:t>
            </a:r>
            <a:endParaRPr lang="en-US" sz="2000" dirty="0"/>
          </a:p>
        </p:txBody>
      </p:sp>
      <p:sp>
        <p:nvSpPr>
          <p:cNvPr id="23" name="Rounded Rectangular Callout 22"/>
          <p:cNvSpPr/>
          <p:nvPr/>
        </p:nvSpPr>
        <p:spPr>
          <a:xfrm>
            <a:off x="5037991" y="1811104"/>
            <a:ext cx="3341077" cy="1002532"/>
          </a:xfrm>
          <a:prstGeom prst="wedgeRoundRectCallout">
            <a:avLst>
              <a:gd name="adj1" fmla="val -34086"/>
              <a:gd name="adj2" fmla="val 125471"/>
              <a:gd name="adj3" fmla="val 16667"/>
            </a:avLst>
          </a:prstGeom>
          <a:ln>
            <a:solidFill>
              <a:schemeClr val="tx1"/>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000" dirty="0"/>
              <a:t>Is </a:t>
            </a:r>
            <a:r>
              <a:rPr lang="en-US" sz="2000" b="1" dirty="0" err="1" smtClean="0">
                <a:solidFill>
                  <a:srgbClr val="0070C0"/>
                </a:solidFill>
              </a:rPr>
              <a:t>Dijkstra</a:t>
            </a:r>
            <a:r>
              <a:rPr lang="en-US" sz="2000" b="1" dirty="0" smtClean="0">
                <a:solidFill>
                  <a:srgbClr val="0070C0"/>
                </a:solidFill>
              </a:rPr>
              <a:t> </a:t>
            </a:r>
            <a:r>
              <a:rPr lang="en-US" sz="2000" dirty="0" smtClean="0"/>
              <a:t>most </a:t>
            </a:r>
            <a:r>
              <a:rPr lang="en-US" sz="2000" dirty="0"/>
              <a:t>likely an author of </a:t>
            </a:r>
            <a:r>
              <a:rPr lang="en-US" sz="2000" b="1" dirty="0"/>
              <a:t>“</a:t>
            </a:r>
            <a:r>
              <a:rPr lang="en-US" sz="2000" dirty="0">
                <a:solidFill>
                  <a:srgbClr val="FF0000"/>
                </a:solidFill>
              </a:rPr>
              <a:t>Structured Programming</a:t>
            </a:r>
            <a:r>
              <a:rPr lang="en-US" sz="2000" b="1" dirty="0"/>
              <a:t>”</a:t>
            </a:r>
            <a:r>
              <a:rPr lang="en-US" sz="2000" dirty="0"/>
              <a:t>?</a:t>
            </a:r>
          </a:p>
        </p:txBody>
      </p:sp>
    </p:spTree>
    <p:custDataLst>
      <p:tags r:id="rId1"/>
    </p:custDataLst>
    <p:extLst>
      <p:ext uri="{BB962C8B-B14F-4D97-AF65-F5344CB8AC3E}">
        <p14:creationId xmlns:p14="http://schemas.microsoft.com/office/powerpoint/2010/main" val="1331625511"/>
      </p:ext>
    </p:extLst>
  </p:cSld>
  <p:clrMapOvr>
    <a:masterClrMapping/>
  </p:clrMapOvr>
  <mc:AlternateContent xmlns:mc="http://schemas.openxmlformats.org/markup-compatibility/2006" xmlns:p14="http://schemas.microsoft.com/office/powerpoint/2010/main">
    <mc:Choice Requires="p14">
      <p:transition spd="slow" p14:dur="2000" advTm="29228"/>
    </mc:Choice>
    <mc:Fallback xmlns="">
      <p:transition spd="slow" advTm="29228"/>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4EAAA6-B9B9-BA4B-A0C4-B2EDC539A644}"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17</a:t>
            </a:fld>
            <a:endParaRPr lang="en-US" dirty="0"/>
          </a:p>
        </p:txBody>
      </p:sp>
      <p:sp>
        <p:nvSpPr>
          <p:cNvPr id="5" name="Title 4"/>
          <p:cNvSpPr>
            <a:spLocks noGrp="1"/>
          </p:cNvSpPr>
          <p:nvPr>
            <p:ph type="title"/>
          </p:nvPr>
        </p:nvSpPr>
        <p:spPr/>
        <p:txBody>
          <a:bodyPr/>
          <a:lstStyle/>
          <a:p>
            <a:r>
              <a:rPr lang="en-US" dirty="0" smtClean="0"/>
              <a:t>Queries in </a:t>
            </a:r>
            <a:r>
              <a:rPr lang="en-US" dirty="0" err="1" smtClean="0"/>
              <a:t>MaxSAT</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pSp>
        <p:nvGrpSpPr>
          <p:cNvPr id="18" name="Group 17"/>
          <p:cNvGrpSpPr/>
          <p:nvPr/>
        </p:nvGrpSpPr>
        <p:grpSpPr>
          <a:xfrm>
            <a:off x="-72410" y="1562905"/>
            <a:ext cx="3868615" cy="2008958"/>
            <a:chOff x="-269748" y="1973956"/>
            <a:chExt cx="3868615" cy="2008958"/>
          </a:xfrm>
        </p:grpSpPr>
        <mc:AlternateContent xmlns:mc="http://schemas.openxmlformats.org/markup-compatibility/2006" xmlns:a14="http://schemas.microsoft.com/office/drawing/2010/main">
          <mc:Choice Requires="a14">
            <p:sp>
              <p:nvSpPr>
                <p:cNvPr id="24" name="TextBox 23"/>
                <p:cNvSpPr txBox="1"/>
                <p:nvPr/>
              </p:nvSpPr>
              <p:spPr>
                <a:xfrm>
                  <a:off x="-269748" y="2198076"/>
                  <a:ext cx="3640015" cy="1477328"/>
                </a:xfrm>
                <a:prstGeom prst="rect">
                  <a:avLst/>
                </a:prstGeom>
                <a:noFill/>
              </p:spPr>
              <p:txBody>
                <a:bodyPr wrap="square" rtlCol="0">
                  <a:spAutoFit/>
                </a:bodyPr>
                <a:lstStyle/>
                <a:p>
                  <a:pPr algn="r"/>
                  <a:r>
                    <a:rPr lang="en-US" b="0" dirty="0" smtClean="0"/>
                    <a:t>	   </a:t>
                  </a:r>
                  <a14:m>
                    <m:oMath xmlns:m="http://schemas.openxmlformats.org/officeDocument/2006/math">
                      <m:r>
                        <a:rPr lang="en-US" b="0" i="1" smtClean="0">
                          <a:latin typeface="Cambria Math" charset="0"/>
                        </a:rPr>
                        <m:t>𝑎</m:t>
                      </m:r>
                      <m:r>
                        <a:rPr lang="en-US" b="0" i="1" smtClean="0">
                          <a:latin typeface="Cambria Math" charset="0"/>
                        </a:rPr>
                        <m:t>  ∧       </m:t>
                      </m:r>
                    </m:oMath>
                  </a14:m>
                  <a:r>
                    <a:rPr lang="en-US" dirty="0" smtClean="0"/>
                    <a:t>(C1)</a:t>
                  </a:r>
                </a:p>
                <a:p>
                  <a:pPr algn="r"/>
                  <a14:m>
                    <m:oMath xmlns:m="http://schemas.openxmlformats.org/officeDocument/2006/math">
                      <m:r>
                        <a:rPr lang="en-US" b="0" i="1" smtClean="0">
                          <a:latin typeface="Cambria Math" charset="0"/>
                        </a:rPr>
                        <m:t>¬</m:t>
                      </m:r>
                      <m:r>
                        <a:rPr lang="en-US" b="0" i="1" smtClean="0">
                          <a:latin typeface="Cambria Math" charset="0"/>
                        </a:rPr>
                        <m:t>𝑎</m:t>
                      </m:r>
                      <m:r>
                        <a:rPr lang="en-US" b="0" i="1" smtClean="0">
                          <a:latin typeface="Cambria Math" charset="0"/>
                        </a:rPr>
                        <m:t>∨</m:t>
                      </m:r>
                      <m:r>
                        <a:rPr lang="en-US" b="0" i="1" smtClean="0">
                          <a:latin typeface="Cambria Math" charset="0"/>
                        </a:rPr>
                        <m:t>𝑏</m:t>
                      </m:r>
                      <m:r>
                        <a:rPr lang="en-US" b="0" i="1" smtClean="0">
                          <a:latin typeface="Cambria Math" charset="0"/>
                        </a:rPr>
                        <m:t>  ∧</m:t>
                      </m:r>
                      <m:r>
                        <a:rPr lang="en-US" b="0" i="0" smtClean="0">
                          <a:solidFill>
                            <a:srgbClr val="7030A0"/>
                          </a:solidFill>
                          <a:latin typeface="Cambria Math" charset="0"/>
                        </a:rPr>
                        <m:t>       </m:t>
                      </m:r>
                    </m:oMath>
                  </a14:m>
                  <a:r>
                    <a:rPr lang="en-US" dirty="0" smtClean="0"/>
                    <a:t>(C2)</a:t>
                  </a:r>
                </a:p>
                <a:p>
                  <a:pPr algn="r"/>
                  <a:r>
                    <a:rPr lang="en-US" b="0" dirty="0" smtClean="0"/>
                    <a:t>        </a:t>
                  </a:r>
                  <a:r>
                    <a:rPr lang="en-US" b="1" dirty="0" smtClean="0">
                      <a:solidFill>
                        <a:srgbClr val="00B050"/>
                      </a:solidFill>
                    </a:rPr>
                    <a:t>4</a:t>
                  </a:r>
                  <a:r>
                    <a:rPr lang="en-US" b="0" dirty="0" smtClean="0"/>
                    <a:t>             </a:t>
                  </a:r>
                  <a14:m>
                    <m:oMath xmlns:m="http://schemas.openxmlformats.org/officeDocument/2006/math">
                      <m:r>
                        <a:rPr lang="en-US" b="0" i="1" smtClean="0">
                          <a:latin typeface="Cambria Math" charset="0"/>
                        </a:rPr>
                        <m:t>¬</m:t>
                      </m:r>
                      <m:r>
                        <a:rPr lang="en-US" b="0" i="1" smtClean="0">
                          <a:latin typeface="Cambria Math" charset="0"/>
                        </a:rPr>
                        <m:t>𝑏</m:t>
                      </m:r>
                      <m:r>
                        <a:rPr lang="en-US" b="0" i="1" smtClean="0">
                          <a:latin typeface="Cambria Math" charset="0"/>
                        </a:rPr>
                        <m:t>∨</m:t>
                      </m:r>
                      <m:r>
                        <a:rPr lang="en-US" b="0" i="1" smtClean="0">
                          <a:latin typeface="Cambria Math" charset="0"/>
                        </a:rPr>
                        <m:t>𝑐</m:t>
                      </m:r>
                      <m:r>
                        <a:rPr lang="en-US" b="0" i="1" smtClean="0">
                          <a:latin typeface="Cambria Math" charset="0"/>
                        </a:rPr>
                        <m:t>  ∧</m:t>
                      </m:r>
                      <m:r>
                        <a:rPr lang="en-US" b="0" i="0" smtClean="0">
                          <a:solidFill>
                            <a:srgbClr val="7030A0"/>
                          </a:solidFill>
                          <a:latin typeface="Cambria Math" charset="0"/>
                        </a:rPr>
                        <m:t>       </m:t>
                      </m:r>
                    </m:oMath>
                  </a14:m>
                  <a:r>
                    <a:rPr lang="en-US" dirty="0" smtClean="0"/>
                    <a:t>(C3)</a:t>
                  </a:r>
                </a:p>
                <a:p>
                  <a:pPr algn="r"/>
                  <a:r>
                    <a:rPr lang="en-US" dirty="0" smtClean="0"/>
                    <a:t>           </a:t>
                  </a:r>
                  <a:r>
                    <a:rPr lang="en-US" b="1" dirty="0" smtClean="0">
                      <a:solidFill>
                        <a:srgbClr val="00B050"/>
                      </a:solidFill>
                    </a:rPr>
                    <a:t>2</a:t>
                  </a:r>
                  <a:r>
                    <a:rPr lang="en-US" dirty="0" smtClean="0"/>
                    <a:t>            </a:t>
                  </a:r>
                  <a14:m>
                    <m:oMath xmlns:m="http://schemas.openxmlformats.org/officeDocument/2006/math">
                      <m:r>
                        <a:rPr lang="en-US" b="0" i="1" smtClean="0">
                          <a:latin typeface="Cambria Math" charset="0"/>
                        </a:rPr>
                        <m:t>¬</m:t>
                      </m:r>
                      <m:r>
                        <a:rPr lang="en-US" b="0" i="1" smtClean="0">
                          <a:latin typeface="Cambria Math" charset="0"/>
                        </a:rPr>
                        <m:t>𝑐</m:t>
                      </m:r>
                      <m:r>
                        <a:rPr lang="en-US" i="1">
                          <a:latin typeface="Cambria Math" charset="0"/>
                        </a:rPr>
                        <m:t>∨</m:t>
                      </m:r>
                      <m:r>
                        <a:rPr lang="en-US" b="0" i="1" smtClean="0">
                          <a:latin typeface="Cambria Math" charset="0"/>
                        </a:rPr>
                        <m:t>𝑑</m:t>
                      </m:r>
                      <m:r>
                        <a:rPr lang="en-US" b="0" i="1" smtClean="0">
                          <a:latin typeface="Cambria Math" charset="0"/>
                        </a:rPr>
                        <m:t>  ∧</m:t>
                      </m:r>
                    </m:oMath>
                  </a14:m>
                  <a:r>
                    <a:rPr lang="en-US" dirty="0" smtClean="0"/>
                    <a:t>	(C4)</a:t>
                  </a:r>
                </a:p>
                <a:p>
                  <a:pPr algn="r"/>
                  <a:r>
                    <a:rPr lang="en-US" b="0" dirty="0" smtClean="0"/>
                    <a:t>        </a:t>
                  </a:r>
                  <a:r>
                    <a:rPr lang="en-US" b="1" dirty="0">
                      <a:solidFill>
                        <a:srgbClr val="00B050"/>
                      </a:solidFill>
                    </a:rPr>
                    <a:t>7</a:t>
                  </a:r>
                  <a:r>
                    <a:rPr lang="en-US" b="0" dirty="0" smtClean="0"/>
                    <a:t>                  </a:t>
                  </a:r>
                  <a14:m>
                    <m:oMath xmlns:m="http://schemas.openxmlformats.org/officeDocument/2006/math">
                      <m:r>
                        <a:rPr lang="en-US" b="0" i="1" smtClean="0">
                          <a:latin typeface="Cambria Math" charset="0"/>
                        </a:rPr>
                        <m:t>¬</m:t>
                      </m:r>
                      <m:r>
                        <a:rPr lang="en-US" b="0" i="1" smtClean="0">
                          <a:latin typeface="Cambria Math" charset="0"/>
                        </a:rPr>
                        <m:t>𝑑</m:t>
                      </m:r>
                      <m:r>
                        <a:rPr lang="en-US" b="0" i="0" smtClean="0">
                          <a:latin typeface="Cambria Math" charset="0"/>
                        </a:rPr>
                        <m:t>             </m:t>
                      </m:r>
                    </m:oMath>
                  </a14:m>
                  <a:r>
                    <a:rPr lang="en-US" dirty="0" smtClean="0"/>
                    <a:t>(C5)</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69748" y="2198076"/>
                  <a:ext cx="3640015" cy="1477328"/>
                </a:xfrm>
                <a:prstGeom prst="rect">
                  <a:avLst/>
                </a:prstGeom>
                <a:blipFill rotWithShape="0">
                  <a:blip r:embed="rId4"/>
                  <a:stretch>
                    <a:fillRect t="-23868" r="-1508" b="-29630"/>
                  </a:stretch>
                </a:blipFill>
              </p:spPr>
              <p:txBody>
                <a:bodyPr/>
                <a:lstStyle/>
                <a:p>
                  <a:r>
                    <a:rPr lang="en-US">
                      <a:noFill/>
                    </a:rPr>
                    <a:t> </a:t>
                  </a:r>
                </a:p>
              </p:txBody>
            </p:sp>
          </mc:Fallback>
        </mc:AlternateContent>
        <p:sp>
          <p:nvSpPr>
            <p:cNvPr id="25" name="Rectangle 24"/>
            <p:cNvSpPr/>
            <p:nvPr/>
          </p:nvSpPr>
          <p:spPr>
            <a:xfrm>
              <a:off x="457200" y="1973956"/>
              <a:ext cx="3141667" cy="200895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9" name="Rectangle 18"/>
          <p:cNvSpPr/>
          <p:nvPr/>
        </p:nvSpPr>
        <p:spPr>
          <a:xfrm>
            <a:off x="2277207" y="1892534"/>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929537" y="2144950"/>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272439" y="2687871"/>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272439" y="2987912"/>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p:nvSpPr>
        <p:spPr>
          <a:xfrm>
            <a:off x="747892" y="3784795"/>
            <a:ext cx="2954957" cy="655092"/>
          </a:xfrm>
          <a:prstGeom prst="roundRect">
            <a:avLst/>
          </a:prstGeom>
          <a:ln w="28575">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solidFill>
                  <a:srgbClr val="0070C0"/>
                </a:solidFill>
              </a:rPr>
              <a:t>QUERIES = {a, d}</a:t>
            </a:r>
            <a:endParaRPr lang="en-US" sz="2400" b="1" dirty="0">
              <a:solidFill>
                <a:srgbClr val="0070C0"/>
              </a:solidFill>
            </a:endParaRPr>
          </a:p>
        </p:txBody>
      </p:sp>
    </p:spTree>
    <p:custDataLst>
      <p:tags r:id="rId1"/>
    </p:custDataLst>
    <p:extLst>
      <p:ext uri="{BB962C8B-B14F-4D97-AF65-F5344CB8AC3E}">
        <p14:creationId xmlns:p14="http://schemas.microsoft.com/office/powerpoint/2010/main" val="1038107283"/>
      </p:ext>
    </p:extLst>
  </p:cSld>
  <p:clrMapOvr>
    <a:masterClrMapping/>
  </p:clrMapOvr>
  <mc:AlternateContent xmlns:mc="http://schemas.openxmlformats.org/markup-compatibility/2006" xmlns:p14="http://schemas.microsoft.com/office/powerpoint/2010/main">
    <mc:Choice Requires="p14">
      <p:transition spd="slow" p14:dur="2000" advTm="18065"/>
    </mc:Choice>
    <mc:Fallback xmlns="">
      <p:transition spd="slow" advTm="1806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005D26C-20F0-7D49-9D64-12F2BD92164F}"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18</a:t>
            </a:fld>
            <a:endParaRPr lang="en-US" dirty="0"/>
          </a:p>
        </p:txBody>
      </p:sp>
      <p:sp>
        <p:nvSpPr>
          <p:cNvPr id="5" name="Title 4"/>
          <p:cNvSpPr>
            <a:spLocks noGrp="1"/>
          </p:cNvSpPr>
          <p:nvPr>
            <p:ph type="title"/>
          </p:nvPr>
        </p:nvSpPr>
        <p:spPr/>
        <p:txBody>
          <a:bodyPr>
            <a:normAutofit fontScale="90000"/>
          </a:bodyPr>
          <a:lstStyle/>
          <a:p>
            <a:r>
              <a:rPr lang="en-US" dirty="0" smtClean="0"/>
              <a:t>Query-Guided Maximum </a:t>
            </a:r>
            <a:r>
              <a:rPr lang="en-US" dirty="0" err="1" smtClean="0"/>
              <a:t>Satisfiability</a:t>
            </a:r>
            <a:r>
              <a:rPr lang="en-US" dirty="0" smtClean="0"/>
              <a:t> (Q-</a:t>
            </a:r>
            <a:r>
              <a:rPr lang="en-US" dirty="0" err="1" smtClean="0"/>
              <a:t>MaxSAT</a:t>
            </a:r>
            <a:r>
              <a:rPr lang="en-US" dirty="0" smtClean="0"/>
              <a:t>)</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mc:AlternateContent xmlns:mc="http://schemas.openxmlformats.org/markup-compatibility/2006" xmlns:a14="http://schemas.microsoft.com/office/drawing/2010/main">
        <mc:Choice Requires="a14">
          <p:sp>
            <p:nvSpPr>
              <p:cNvPr id="2" name="Rectangle 1"/>
              <p:cNvSpPr/>
              <p:nvPr/>
            </p:nvSpPr>
            <p:spPr>
              <a:xfrm>
                <a:off x="4051180" y="1538654"/>
                <a:ext cx="4810189" cy="22596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b="1" dirty="0" smtClean="0"/>
                  <a:t>Q-</a:t>
                </a:r>
                <a:r>
                  <a:rPr lang="en-US" b="1" dirty="0" err="1" smtClean="0"/>
                  <a:t>MaxSAT</a:t>
                </a:r>
                <a:r>
                  <a:rPr lang="en-US" b="1" dirty="0" smtClean="0"/>
                  <a:t>:</a:t>
                </a:r>
              </a:p>
              <a:p>
                <a:endParaRPr lang="en-US" b="1" dirty="0" smtClean="0"/>
              </a:p>
              <a:p>
                <a:r>
                  <a:rPr lang="en-US" dirty="0" smtClean="0"/>
                  <a:t>Given a </a:t>
                </a:r>
                <a:r>
                  <a:rPr lang="en-US" dirty="0" err="1" smtClean="0"/>
                  <a:t>MaxSAT</a:t>
                </a:r>
                <a:r>
                  <a:rPr lang="en-US" dirty="0" smtClean="0"/>
                  <a:t> formula </a:t>
                </a:r>
                <a14:m>
                  <m:oMath xmlns:m="http://schemas.openxmlformats.org/officeDocument/2006/math">
                    <m:r>
                      <a:rPr lang="en-US" b="0" i="1" smtClean="0">
                        <a:latin typeface="Cambria Math" charset="0"/>
                      </a:rPr>
                      <m:t>𝜑</m:t>
                    </m:r>
                  </m:oMath>
                </a14:m>
                <a:r>
                  <a:rPr lang="en-US" dirty="0" smtClean="0"/>
                  <a:t> and a set of queries </a:t>
                </a:r>
                <a14:m>
                  <m:oMath xmlns:m="http://schemas.openxmlformats.org/officeDocument/2006/math">
                    <m:r>
                      <a:rPr lang="en-US" b="0" i="1" smtClean="0">
                        <a:latin typeface="Cambria Math" charset="0"/>
                      </a:rPr>
                      <m:t>𝑄</m:t>
                    </m:r>
                    <m:r>
                      <a:rPr lang="en-US" b="0" i="1" smtClean="0">
                        <a:latin typeface="Cambria Math" charset="0"/>
                      </a:rPr>
                      <m:t>⊆</m:t>
                    </m:r>
                    <m:r>
                      <a:rPr lang="en-US" b="0" i="1" smtClean="0">
                        <a:latin typeface="Cambria Math" charset="0"/>
                      </a:rPr>
                      <m:t>𝑉</m:t>
                    </m:r>
                  </m:oMath>
                </a14:m>
                <a:r>
                  <a:rPr lang="en-US" dirty="0" smtClean="0"/>
                  <a:t>, a solution to the Q-</a:t>
                </a:r>
                <a:r>
                  <a:rPr lang="en-US" dirty="0" err="1" smtClean="0"/>
                  <a:t>MaxSAT</a:t>
                </a:r>
                <a:r>
                  <a:rPr lang="en-US" dirty="0" smtClean="0"/>
                  <a:t> instance </a:t>
                </a:r>
                <a14:m>
                  <m:oMath xmlns:m="http://schemas.openxmlformats.org/officeDocument/2006/math">
                    <m:r>
                      <a:rPr lang="en-US" b="0" i="1" smtClean="0">
                        <a:latin typeface="Cambria Math" charset="0"/>
                      </a:rPr>
                      <m:t>(</m:t>
                    </m:r>
                    <m:r>
                      <a:rPr lang="en-US" b="0" i="1" smtClean="0">
                        <a:latin typeface="Cambria Math" charset="0"/>
                      </a:rPr>
                      <m:t>𝜑</m:t>
                    </m:r>
                    <m:r>
                      <a:rPr lang="en-US" b="0" i="1" smtClean="0">
                        <a:latin typeface="Cambria Math" charset="0"/>
                      </a:rPr>
                      <m:t>,</m:t>
                    </m:r>
                    <m:r>
                      <a:rPr lang="en-US" b="0" i="1" smtClean="0">
                        <a:latin typeface="Cambria Math" charset="0"/>
                      </a:rPr>
                      <m:t>𝑄</m:t>
                    </m:r>
                    <m:r>
                      <a:rPr lang="en-US" b="0" i="1" smtClean="0">
                        <a:latin typeface="Cambria Math" charset="0"/>
                      </a:rPr>
                      <m:t>)</m:t>
                    </m:r>
                  </m:oMath>
                </a14:m>
                <a:r>
                  <a:rPr lang="en-US" dirty="0" smtClean="0"/>
                  <a:t> is a partial solution </a:t>
                </a:r>
                <a14:m>
                  <m:oMath xmlns:m="http://schemas.openxmlformats.org/officeDocument/2006/math">
                    <m:sSub>
                      <m:sSubPr>
                        <m:ctrlPr>
                          <a:rPr lang="en-US" b="0" i="1" smtClean="0">
                            <a:latin typeface="Cambria Math" charset="0"/>
                          </a:rPr>
                        </m:ctrlPr>
                      </m:sSubPr>
                      <m:e>
                        <m:r>
                          <a:rPr lang="en-US" b="0" i="1" smtClean="0">
                            <a:latin typeface="Cambria Math" charset="0"/>
                          </a:rPr>
                          <m:t>𝛼</m:t>
                        </m:r>
                      </m:e>
                      <m:sub>
                        <m:r>
                          <a:rPr lang="en-US" b="0" i="1" smtClean="0">
                            <a:latin typeface="Cambria Math" charset="0"/>
                          </a:rPr>
                          <m:t>𝑄</m:t>
                        </m:r>
                      </m:sub>
                    </m:sSub>
                    <m:r>
                      <a:rPr lang="en-US" b="0" i="1" smtClean="0">
                        <a:latin typeface="Cambria Math" charset="0"/>
                      </a:rPr>
                      <m:t>:</m:t>
                    </m:r>
                    <m:r>
                      <a:rPr lang="en-US" b="0" i="1" smtClean="0">
                        <a:latin typeface="Cambria Math" charset="0"/>
                      </a:rPr>
                      <m:t>𝑄</m:t>
                    </m:r>
                    <m:r>
                      <a:rPr lang="en-US" b="0" i="1" smtClean="0">
                        <a:latin typeface="Cambria Math" charset="0"/>
                      </a:rPr>
                      <m:t>→</m:t>
                    </m:r>
                    <m:d>
                      <m:dPr>
                        <m:begChr m:val="{"/>
                        <m:endChr m:val="}"/>
                        <m:ctrlPr>
                          <a:rPr lang="en-US" b="0" i="1" smtClean="0">
                            <a:latin typeface="Cambria Math" charset="0"/>
                          </a:rPr>
                        </m:ctrlPr>
                      </m:dPr>
                      <m:e>
                        <m:r>
                          <a:rPr lang="en-US" b="0" i="1" smtClean="0">
                            <a:latin typeface="Cambria Math" charset="0"/>
                          </a:rPr>
                          <m:t>0, 1</m:t>
                        </m:r>
                      </m:e>
                    </m:d>
                  </m:oMath>
                </a14:m>
                <a:r>
                  <a:rPr lang="en-US" dirty="0" smtClean="0"/>
                  <a:t> such that</a:t>
                </a:r>
              </a:p>
              <a:p>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b="0" i="1" smtClean="0">
                          <a:latin typeface="Cambria Math" charset="0"/>
                        </a:rPr>
                        <m:t>𝛼</m:t>
                      </m:r>
                      <m:r>
                        <a:rPr lang="en-US" b="0" i="1" smtClean="0">
                          <a:latin typeface="Cambria Math" charset="0"/>
                        </a:rPr>
                        <m:t>∈</m:t>
                      </m:r>
                      <m:r>
                        <a:rPr lang="en-US" b="0" i="1" smtClean="0">
                          <a:latin typeface="Cambria Math" charset="0"/>
                        </a:rPr>
                        <m:t>𝑀𝑎𝑥𝑆𝐴𝑇</m:t>
                      </m:r>
                      <m:d>
                        <m:dPr>
                          <m:ctrlPr>
                            <a:rPr lang="en-US" b="0" i="1" smtClean="0">
                              <a:latin typeface="Cambria Math" charset="0"/>
                            </a:rPr>
                          </m:ctrlPr>
                        </m:dPr>
                        <m:e>
                          <m:r>
                            <a:rPr lang="en-US" b="0" i="1" smtClean="0">
                              <a:latin typeface="Cambria Math" charset="0"/>
                            </a:rPr>
                            <m:t>𝜑</m:t>
                          </m:r>
                        </m:e>
                      </m:d>
                      <m:r>
                        <a:rPr lang="en-US" b="0" i="1" smtClean="0">
                          <a:latin typeface="Cambria Math" charset="0"/>
                        </a:rPr>
                        <m:t>.(∀</m:t>
                      </m:r>
                      <m:r>
                        <a:rPr lang="en-US" b="0" i="1" smtClean="0">
                          <a:latin typeface="Cambria Math" charset="0"/>
                        </a:rPr>
                        <m:t>𝑣</m:t>
                      </m:r>
                      <m:r>
                        <a:rPr lang="en-US" b="0" i="1" smtClean="0">
                          <a:latin typeface="Cambria Math" charset="0"/>
                        </a:rPr>
                        <m:t>∈</m:t>
                      </m:r>
                      <m:r>
                        <a:rPr lang="en-US" b="0" i="1" smtClean="0">
                          <a:latin typeface="Cambria Math" charset="0"/>
                        </a:rPr>
                        <m:t>𝑄</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𝛼</m:t>
                          </m:r>
                        </m:e>
                        <m:sub>
                          <m:r>
                            <a:rPr lang="en-US" b="0" i="1" smtClean="0">
                              <a:latin typeface="Cambria Math" charset="0"/>
                            </a:rPr>
                            <m:t>𝑄</m:t>
                          </m:r>
                        </m:sub>
                      </m:sSub>
                      <m:r>
                        <a:rPr lang="en-US" b="0" i="1" smtClean="0">
                          <a:latin typeface="Cambria Math" charset="0"/>
                        </a:rPr>
                        <m:t>=</m:t>
                      </m:r>
                      <m:r>
                        <a:rPr lang="en-US" b="0" i="1" smtClean="0">
                          <a:latin typeface="Cambria Math" charset="0"/>
                        </a:rPr>
                        <m:t>𝛼</m:t>
                      </m:r>
                      <m:r>
                        <a:rPr lang="en-US" b="0" i="1" smtClean="0">
                          <a:latin typeface="Cambria Math" charset="0"/>
                        </a:rPr>
                        <m:t>(</m:t>
                      </m:r>
                      <m:r>
                        <a:rPr lang="en-US" b="0" i="1" smtClean="0">
                          <a:latin typeface="Cambria Math" charset="0"/>
                        </a:rPr>
                        <m:t>𝑣</m:t>
                      </m:r>
                      <m:r>
                        <a:rPr lang="en-US" b="0" i="1" smtClean="0">
                          <a:latin typeface="Cambria Math" charset="0"/>
                        </a:rPr>
                        <m:t>))</m:t>
                      </m:r>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4051180" y="1538654"/>
                <a:ext cx="4810189" cy="2259623"/>
              </a:xfrm>
              <a:prstGeom prst="rect">
                <a:avLst/>
              </a:prstGeom>
              <a:blipFill rotWithShape="0">
                <a:blip r:embed="rId3"/>
                <a:stretch>
                  <a:fillRect l="-1010" t="-1070" r="-253"/>
                </a:stretch>
              </a:blipFill>
              <a:ln>
                <a:solidFill>
                  <a:schemeClr val="tx1"/>
                </a:solidFill>
              </a:ln>
            </p:spPr>
            <p:txBody>
              <a:bodyPr/>
              <a:lstStyle/>
              <a:p>
                <a:r>
                  <a:rPr lang="en-US">
                    <a:noFill/>
                  </a:rPr>
                  <a:t> </a:t>
                </a:r>
              </a:p>
            </p:txBody>
          </p:sp>
        </mc:Fallback>
      </mc:AlternateContent>
      <p:grpSp>
        <p:nvGrpSpPr>
          <p:cNvPr id="15" name="Group 14"/>
          <p:cNvGrpSpPr/>
          <p:nvPr/>
        </p:nvGrpSpPr>
        <p:grpSpPr>
          <a:xfrm>
            <a:off x="-72410" y="1562905"/>
            <a:ext cx="3868615" cy="2008958"/>
            <a:chOff x="-269748" y="1973956"/>
            <a:chExt cx="3868615" cy="2008958"/>
          </a:xfrm>
        </p:grpSpPr>
        <mc:AlternateContent xmlns:mc="http://schemas.openxmlformats.org/markup-compatibility/2006" xmlns:a14="http://schemas.microsoft.com/office/drawing/2010/main">
          <mc:Choice Requires="a14">
            <p:sp>
              <p:nvSpPr>
                <p:cNvPr id="21" name="TextBox 20"/>
                <p:cNvSpPr txBox="1"/>
                <p:nvPr/>
              </p:nvSpPr>
              <p:spPr>
                <a:xfrm>
                  <a:off x="-269748" y="2198076"/>
                  <a:ext cx="3640015" cy="1477328"/>
                </a:xfrm>
                <a:prstGeom prst="rect">
                  <a:avLst/>
                </a:prstGeom>
                <a:noFill/>
              </p:spPr>
              <p:txBody>
                <a:bodyPr wrap="square" rtlCol="0">
                  <a:spAutoFit/>
                </a:bodyPr>
                <a:lstStyle/>
                <a:p>
                  <a:pPr algn="r"/>
                  <a:r>
                    <a:rPr lang="en-US" b="0" dirty="0" smtClean="0"/>
                    <a:t>	   </a:t>
                  </a:r>
                  <a14:m>
                    <m:oMath xmlns:m="http://schemas.openxmlformats.org/officeDocument/2006/math">
                      <m:r>
                        <a:rPr lang="en-US" b="0" i="1" smtClean="0">
                          <a:latin typeface="Cambria Math" charset="0"/>
                        </a:rPr>
                        <m:t>𝑎</m:t>
                      </m:r>
                      <m:r>
                        <a:rPr lang="en-US" b="0" i="1" smtClean="0">
                          <a:latin typeface="Cambria Math" charset="0"/>
                        </a:rPr>
                        <m:t>  ∧       </m:t>
                      </m:r>
                    </m:oMath>
                  </a14:m>
                  <a:r>
                    <a:rPr lang="en-US" dirty="0" smtClean="0"/>
                    <a:t>(C1)</a:t>
                  </a:r>
                </a:p>
                <a:p>
                  <a:pPr algn="r"/>
                  <a14:m>
                    <m:oMath xmlns:m="http://schemas.openxmlformats.org/officeDocument/2006/math">
                      <m:r>
                        <a:rPr lang="en-US" b="0" i="1" smtClean="0">
                          <a:latin typeface="Cambria Math" charset="0"/>
                        </a:rPr>
                        <m:t>¬</m:t>
                      </m:r>
                      <m:r>
                        <a:rPr lang="en-US" b="0" i="1" smtClean="0">
                          <a:latin typeface="Cambria Math" charset="0"/>
                        </a:rPr>
                        <m:t>𝑎</m:t>
                      </m:r>
                      <m:r>
                        <a:rPr lang="en-US" b="0" i="1" smtClean="0">
                          <a:latin typeface="Cambria Math" charset="0"/>
                        </a:rPr>
                        <m:t>∨</m:t>
                      </m:r>
                      <m:r>
                        <a:rPr lang="en-US" b="0" i="1" smtClean="0">
                          <a:latin typeface="Cambria Math" charset="0"/>
                        </a:rPr>
                        <m:t>𝑏</m:t>
                      </m:r>
                      <m:r>
                        <a:rPr lang="en-US" b="0" i="1" smtClean="0">
                          <a:latin typeface="Cambria Math" charset="0"/>
                        </a:rPr>
                        <m:t>  ∧</m:t>
                      </m:r>
                      <m:r>
                        <a:rPr lang="en-US" b="0" i="0" smtClean="0">
                          <a:solidFill>
                            <a:srgbClr val="7030A0"/>
                          </a:solidFill>
                          <a:latin typeface="Cambria Math" charset="0"/>
                        </a:rPr>
                        <m:t>       </m:t>
                      </m:r>
                    </m:oMath>
                  </a14:m>
                  <a:r>
                    <a:rPr lang="en-US" dirty="0" smtClean="0"/>
                    <a:t>(C2)</a:t>
                  </a:r>
                </a:p>
                <a:p>
                  <a:pPr algn="r"/>
                  <a:r>
                    <a:rPr lang="en-US" b="0" dirty="0" smtClean="0"/>
                    <a:t>        </a:t>
                  </a:r>
                  <a:r>
                    <a:rPr lang="en-US" b="1" dirty="0" smtClean="0">
                      <a:solidFill>
                        <a:srgbClr val="00B050"/>
                      </a:solidFill>
                    </a:rPr>
                    <a:t>4</a:t>
                  </a:r>
                  <a:r>
                    <a:rPr lang="en-US" b="0" dirty="0" smtClean="0"/>
                    <a:t>             </a:t>
                  </a:r>
                  <a14:m>
                    <m:oMath xmlns:m="http://schemas.openxmlformats.org/officeDocument/2006/math">
                      <m:r>
                        <a:rPr lang="en-US" b="0" i="1" smtClean="0">
                          <a:latin typeface="Cambria Math" charset="0"/>
                        </a:rPr>
                        <m:t>¬</m:t>
                      </m:r>
                      <m:r>
                        <a:rPr lang="en-US" b="0" i="1" smtClean="0">
                          <a:latin typeface="Cambria Math" charset="0"/>
                        </a:rPr>
                        <m:t>𝑏</m:t>
                      </m:r>
                      <m:r>
                        <a:rPr lang="en-US" b="0" i="1" smtClean="0">
                          <a:latin typeface="Cambria Math" charset="0"/>
                        </a:rPr>
                        <m:t>∨</m:t>
                      </m:r>
                      <m:r>
                        <a:rPr lang="en-US" b="0" i="1" smtClean="0">
                          <a:latin typeface="Cambria Math" charset="0"/>
                        </a:rPr>
                        <m:t>𝑐</m:t>
                      </m:r>
                      <m:r>
                        <a:rPr lang="en-US" b="0" i="1" smtClean="0">
                          <a:latin typeface="Cambria Math" charset="0"/>
                        </a:rPr>
                        <m:t>  ∧</m:t>
                      </m:r>
                      <m:r>
                        <a:rPr lang="en-US" b="0" i="0" smtClean="0">
                          <a:solidFill>
                            <a:srgbClr val="7030A0"/>
                          </a:solidFill>
                          <a:latin typeface="Cambria Math" charset="0"/>
                        </a:rPr>
                        <m:t>       </m:t>
                      </m:r>
                    </m:oMath>
                  </a14:m>
                  <a:r>
                    <a:rPr lang="en-US" dirty="0" smtClean="0"/>
                    <a:t>(C3)</a:t>
                  </a:r>
                </a:p>
                <a:p>
                  <a:pPr algn="r"/>
                  <a:r>
                    <a:rPr lang="en-US" dirty="0" smtClean="0"/>
                    <a:t>           </a:t>
                  </a:r>
                  <a:r>
                    <a:rPr lang="en-US" b="1" dirty="0" smtClean="0">
                      <a:solidFill>
                        <a:srgbClr val="00B050"/>
                      </a:solidFill>
                    </a:rPr>
                    <a:t>2</a:t>
                  </a:r>
                  <a:r>
                    <a:rPr lang="en-US" dirty="0" smtClean="0"/>
                    <a:t>            </a:t>
                  </a:r>
                  <a14:m>
                    <m:oMath xmlns:m="http://schemas.openxmlformats.org/officeDocument/2006/math">
                      <m:r>
                        <a:rPr lang="en-US" b="0" i="1" smtClean="0">
                          <a:latin typeface="Cambria Math" charset="0"/>
                        </a:rPr>
                        <m:t>¬</m:t>
                      </m:r>
                      <m:r>
                        <a:rPr lang="en-US" b="0" i="1" smtClean="0">
                          <a:latin typeface="Cambria Math" charset="0"/>
                        </a:rPr>
                        <m:t>𝑐</m:t>
                      </m:r>
                      <m:r>
                        <a:rPr lang="en-US" i="1">
                          <a:latin typeface="Cambria Math" charset="0"/>
                        </a:rPr>
                        <m:t>∨</m:t>
                      </m:r>
                      <m:r>
                        <a:rPr lang="en-US" b="0" i="1" smtClean="0">
                          <a:latin typeface="Cambria Math" charset="0"/>
                        </a:rPr>
                        <m:t>𝑑</m:t>
                      </m:r>
                      <m:r>
                        <a:rPr lang="en-US" b="0" i="1" smtClean="0">
                          <a:latin typeface="Cambria Math" charset="0"/>
                        </a:rPr>
                        <m:t>  ∧</m:t>
                      </m:r>
                    </m:oMath>
                  </a14:m>
                  <a:r>
                    <a:rPr lang="en-US" dirty="0" smtClean="0"/>
                    <a:t>	(C4)</a:t>
                  </a:r>
                </a:p>
                <a:p>
                  <a:pPr algn="r"/>
                  <a:r>
                    <a:rPr lang="en-US" b="0" dirty="0" smtClean="0"/>
                    <a:t>        </a:t>
                  </a:r>
                  <a:r>
                    <a:rPr lang="en-US" b="1" dirty="0">
                      <a:solidFill>
                        <a:srgbClr val="00B050"/>
                      </a:solidFill>
                    </a:rPr>
                    <a:t>7</a:t>
                  </a:r>
                  <a:r>
                    <a:rPr lang="en-US" b="0" dirty="0" smtClean="0"/>
                    <a:t>                  </a:t>
                  </a:r>
                  <a14:m>
                    <m:oMath xmlns:m="http://schemas.openxmlformats.org/officeDocument/2006/math">
                      <m:r>
                        <a:rPr lang="en-US" b="0" i="1" smtClean="0">
                          <a:latin typeface="Cambria Math" charset="0"/>
                        </a:rPr>
                        <m:t>¬</m:t>
                      </m:r>
                      <m:r>
                        <a:rPr lang="en-US" b="0" i="1" smtClean="0">
                          <a:latin typeface="Cambria Math" charset="0"/>
                        </a:rPr>
                        <m:t>𝑑</m:t>
                      </m:r>
                      <m:r>
                        <a:rPr lang="en-US" b="0" i="0" smtClean="0">
                          <a:latin typeface="Cambria Math" charset="0"/>
                        </a:rPr>
                        <m:t>             </m:t>
                      </m:r>
                    </m:oMath>
                  </a14:m>
                  <a:r>
                    <a:rPr lang="en-US" dirty="0" smtClean="0"/>
                    <a:t>(C5)</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69748" y="2198076"/>
                  <a:ext cx="3640015" cy="1477328"/>
                </a:xfrm>
                <a:prstGeom prst="rect">
                  <a:avLst/>
                </a:prstGeom>
                <a:blipFill rotWithShape="0">
                  <a:blip r:embed="rId5"/>
                  <a:stretch>
                    <a:fillRect t="-23868" r="-1508" b="-29630"/>
                  </a:stretch>
                </a:blipFill>
              </p:spPr>
              <p:txBody>
                <a:bodyPr/>
                <a:lstStyle/>
                <a:p>
                  <a:r>
                    <a:rPr lang="en-US">
                      <a:noFill/>
                    </a:rPr>
                    <a:t> </a:t>
                  </a:r>
                </a:p>
              </p:txBody>
            </p:sp>
          </mc:Fallback>
        </mc:AlternateContent>
        <p:sp>
          <p:nvSpPr>
            <p:cNvPr id="22" name="Rectangle 21"/>
            <p:cNvSpPr/>
            <p:nvPr/>
          </p:nvSpPr>
          <p:spPr>
            <a:xfrm>
              <a:off x="457200" y="1973956"/>
              <a:ext cx="3141667" cy="200895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6" name="Rectangle 15"/>
          <p:cNvSpPr/>
          <p:nvPr/>
        </p:nvSpPr>
        <p:spPr>
          <a:xfrm>
            <a:off x="2277207" y="1892534"/>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929537" y="2144950"/>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72439" y="2687871"/>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72439" y="2987912"/>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47892" y="3784795"/>
            <a:ext cx="2954957" cy="655092"/>
          </a:xfrm>
          <a:prstGeom prst="roundRect">
            <a:avLst/>
          </a:prstGeom>
          <a:ln w="28575">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solidFill>
                  <a:srgbClr val="0070C0"/>
                </a:solidFill>
              </a:rPr>
              <a:t>QUERIES = {a, d}</a:t>
            </a:r>
            <a:endParaRPr lang="en-US" sz="2400" b="1" dirty="0">
              <a:solidFill>
                <a:srgbClr val="0070C0"/>
              </a:solidFill>
            </a:endParaRPr>
          </a:p>
        </p:txBody>
      </p:sp>
    </p:spTree>
    <p:extLst>
      <p:ext uri="{BB962C8B-B14F-4D97-AF65-F5344CB8AC3E}">
        <p14:creationId xmlns:p14="http://schemas.microsoft.com/office/powerpoint/2010/main" val="1666050725"/>
      </p:ext>
    </p:extLst>
  </p:cSld>
  <p:clrMapOvr>
    <a:masterClrMapping/>
  </p:clrMapOvr>
  <mc:AlternateContent xmlns:mc="http://schemas.openxmlformats.org/markup-compatibility/2006" xmlns:p14="http://schemas.microsoft.com/office/powerpoint/2010/main">
    <mc:Choice Requires="p14">
      <p:transition spd="slow" p14:dur="2000" advTm="55048"/>
    </mc:Choice>
    <mc:Fallback xmlns="">
      <p:transition spd="slow" advTm="55048"/>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005D26C-20F0-7D49-9D64-12F2BD92164F}"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19</a:t>
            </a:fld>
            <a:endParaRPr lang="en-US" dirty="0"/>
          </a:p>
        </p:txBody>
      </p:sp>
      <p:sp>
        <p:nvSpPr>
          <p:cNvPr id="5" name="Title 4"/>
          <p:cNvSpPr>
            <a:spLocks noGrp="1"/>
          </p:cNvSpPr>
          <p:nvPr>
            <p:ph type="title"/>
          </p:nvPr>
        </p:nvSpPr>
        <p:spPr/>
        <p:txBody>
          <a:bodyPr>
            <a:normAutofit fontScale="90000"/>
          </a:bodyPr>
          <a:lstStyle/>
          <a:p>
            <a:r>
              <a:rPr lang="en-US" dirty="0" smtClean="0"/>
              <a:t>Query-Guided Maximum </a:t>
            </a:r>
            <a:r>
              <a:rPr lang="en-US" dirty="0" err="1" smtClean="0"/>
              <a:t>Satisfiability</a:t>
            </a:r>
            <a:r>
              <a:rPr lang="en-US" dirty="0" smtClean="0"/>
              <a:t> (Q-</a:t>
            </a:r>
            <a:r>
              <a:rPr lang="en-US" dirty="0" err="1" smtClean="0"/>
              <a:t>MaxSAT</a:t>
            </a:r>
            <a:r>
              <a:rPr lang="en-US" dirty="0" smtClean="0"/>
              <a:t>)</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mc:AlternateContent xmlns:mc="http://schemas.openxmlformats.org/markup-compatibility/2006" xmlns:a14="http://schemas.microsoft.com/office/drawing/2010/main">
        <mc:Choice Requires="a14">
          <p:sp>
            <p:nvSpPr>
              <p:cNvPr id="2" name="Rectangle 1"/>
              <p:cNvSpPr/>
              <p:nvPr/>
            </p:nvSpPr>
            <p:spPr>
              <a:xfrm>
                <a:off x="4051180" y="1538654"/>
                <a:ext cx="4810189" cy="22596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b="1" dirty="0" smtClean="0"/>
                  <a:t>Q-</a:t>
                </a:r>
                <a:r>
                  <a:rPr lang="en-US" b="1" dirty="0" err="1" smtClean="0"/>
                  <a:t>MaxSAT</a:t>
                </a:r>
                <a:r>
                  <a:rPr lang="en-US" b="1" dirty="0" smtClean="0"/>
                  <a:t>:</a:t>
                </a:r>
              </a:p>
              <a:p>
                <a:endParaRPr lang="en-US" b="1" dirty="0" smtClean="0"/>
              </a:p>
              <a:p>
                <a:r>
                  <a:rPr lang="en-US" dirty="0" smtClean="0"/>
                  <a:t>Given a </a:t>
                </a:r>
                <a:r>
                  <a:rPr lang="en-US" dirty="0" err="1" smtClean="0"/>
                  <a:t>MaxSAT</a:t>
                </a:r>
                <a:r>
                  <a:rPr lang="en-US" dirty="0" smtClean="0"/>
                  <a:t> formula </a:t>
                </a:r>
                <a14:m>
                  <m:oMath xmlns:m="http://schemas.openxmlformats.org/officeDocument/2006/math">
                    <m:r>
                      <a:rPr lang="en-US" b="0" i="1" smtClean="0">
                        <a:latin typeface="Cambria Math" charset="0"/>
                      </a:rPr>
                      <m:t>𝜑</m:t>
                    </m:r>
                  </m:oMath>
                </a14:m>
                <a:r>
                  <a:rPr lang="en-US" dirty="0" smtClean="0"/>
                  <a:t> and a set of queries </a:t>
                </a:r>
                <a14:m>
                  <m:oMath xmlns:m="http://schemas.openxmlformats.org/officeDocument/2006/math">
                    <m:r>
                      <a:rPr lang="en-US" b="0" i="1" smtClean="0">
                        <a:latin typeface="Cambria Math" charset="0"/>
                      </a:rPr>
                      <m:t>𝑄</m:t>
                    </m:r>
                    <m:r>
                      <a:rPr lang="en-US" b="0" i="1" smtClean="0">
                        <a:latin typeface="Cambria Math" charset="0"/>
                      </a:rPr>
                      <m:t>⊆</m:t>
                    </m:r>
                    <m:r>
                      <a:rPr lang="en-US" b="0" i="1" smtClean="0">
                        <a:latin typeface="Cambria Math" charset="0"/>
                      </a:rPr>
                      <m:t>𝑉</m:t>
                    </m:r>
                  </m:oMath>
                </a14:m>
                <a:r>
                  <a:rPr lang="en-US" dirty="0" smtClean="0"/>
                  <a:t>, a solution to the Q-</a:t>
                </a:r>
                <a:r>
                  <a:rPr lang="en-US" dirty="0" err="1" smtClean="0"/>
                  <a:t>MaxSAT</a:t>
                </a:r>
                <a:r>
                  <a:rPr lang="en-US" dirty="0" smtClean="0"/>
                  <a:t> instance </a:t>
                </a:r>
                <a14:m>
                  <m:oMath xmlns:m="http://schemas.openxmlformats.org/officeDocument/2006/math">
                    <m:r>
                      <a:rPr lang="en-US" b="0" i="1" smtClean="0">
                        <a:latin typeface="Cambria Math" charset="0"/>
                      </a:rPr>
                      <m:t>(</m:t>
                    </m:r>
                    <m:r>
                      <a:rPr lang="en-US" b="0" i="1" smtClean="0">
                        <a:latin typeface="Cambria Math" charset="0"/>
                      </a:rPr>
                      <m:t>𝜑</m:t>
                    </m:r>
                    <m:r>
                      <a:rPr lang="en-US" b="0" i="1" smtClean="0">
                        <a:latin typeface="Cambria Math" charset="0"/>
                      </a:rPr>
                      <m:t>,</m:t>
                    </m:r>
                    <m:r>
                      <a:rPr lang="en-US" b="0" i="1" smtClean="0">
                        <a:latin typeface="Cambria Math" charset="0"/>
                      </a:rPr>
                      <m:t>𝑄</m:t>
                    </m:r>
                    <m:r>
                      <a:rPr lang="en-US" b="0" i="1" smtClean="0">
                        <a:latin typeface="Cambria Math" charset="0"/>
                      </a:rPr>
                      <m:t>)</m:t>
                    </m:r>
                  </m:oMath>
                </a14:m>
                <a:r>
                  <a:rPr lang="en-US" dirty="0" smtClean="0"/>
                  <a:t> is a partial solution </a:t>
                </a:r>
                <a14:m>
                  <m:oMath xmlns:m="http://schemas.openxmlformats.org/officeDocument/2006/math">
                    <m:sSub>
                      <m:sSubPr>
                        <m:ctrlPr>
                          <a:rPr lang="en-US" b="0" i="1" smtClean="0">
                            <a:latin typeface="Cambria Math" charset="0"/>
                          </a:rPr>
                        </m:ctrlPr>
                      </m:sSubPr>
                      <m:e>
                        <m:r>
                          <a:rPr lang="en-US" b="0" i="1" smtClean="0">
                            <a:latin typeface="Cambria Math" charset="0"/>
                          </a:rPr>
                          <m:t>𝛼</m:t>
                        </m:r>
                      </m:e>
                      <m:sub>
                        <m:r>
                          <a:rPr lang="en-US" b="0" i="1" smtClean="0">
                            <a:latin typeface="Cambria Math" charset="0"/>
                          </a:rPr>
                          <m:t>𝑄</m:t>
                        </m:r>
                      </m:sub>
                    </m:sSub>
                    <m:r>
                      <a:rPr lang="en-US" b="0" i="1" smtClean="0">
                        <a:latin typeface="Cambria Math" charset="0"/>
                      </a:rPr>
                      <m:t>:</m:t>
                    </m:r>
                    <m:r>
                      <a:rPr lang="en-US" b="0" i="1" smtClean="0">
                        <a:latin typeface="Cambria Math" charset="0"/>
                      </a:rPr>
                      <m:t>𝑄</m:t>
                    </m:r>
                    <m:r>
                      <a:rPr lang="en-US" b="0" i="1" smtClean="0">
                        <a:latin typeface="Cambria Math" charset="0"/>
                      </a:rPr>
                      <m:t>→</m:t>
                    </m:r>
                    <m:d>
                      <m:dPr>
                        <m:begChr m:val="{"/>
                        <m:endChr m:val="}"/>
                        <m:ctrlPr>
                          <a:rPr lang="en-US" b="0" i="1" smtClean="0">
                            <a:latin typeface="Cambria Math" charset="0"/>
                          </a:rPr>
                        </m:ctrlPr>
                      </m:dPr>
                      <m:e>
                        <m:r>
                          <a:rPr lang="en-US" b="0" i="1" smtClean="0">
                            <a:latin typeface="Cambria Math" charset="0"/>
                          </a:rPr>
                          <m:t>0, 1</m:t>
                        </m:r>
                      </m:e>
                    </m:d>
                  </m:oMath>
                </a14:m>
                <a:r>
                  <a:rPr lang="en-US" dirty="0" smtClean="0"/>
                  <a:t> such that</a:t>
                </a:r>
              </a:p>
              <a:p>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b="0" i="1" smtClean="0">
                          <a:latin typeface="Cambria Math" charset="0"/>
                        </a:rPr>
                        <m:t>𝛼</m:t>
                      </m:r>
                      <m:r>
                        <a:rPr lang="en-US" b="0" i="1" smtClean="0">
                          <a:latin typeface="Cambria Math" charset="0"/>
                        </a:rPr>
                        <m:t>∈</m:t>
                      </m:r>
                      <m:r>
                        <a:rPr lang="en-US" b="0" i="1" smtClean="0">
                          <a:latin typeface="Cambria Math" charset="0"/>
                        </a:rPr>
                        <m:t>𝑀𝑎𝑥𝑆𝐴𝑇</m:t>
                      </m:r>
                      <m:d>
                        <m:dPr>
                          <m:ctrlPr>
                            <a:rPr lang="en-US" b="0" i="1" smtClean="0">
                              <a:latin typeface="Cambria Math" charset="0"/>
                            </a:rPr>
                          </m:ctrlPr>
                        </m:dPr>
                        <m:e>
                          <m:r>
                            <a:rPr lang="en-US" b="0" i="1" smtClean="0">
                              <a:latin typeface="Cambria Math" charset="0"/>
                            </a:rPr>
                            <m:t>𝜑</m:t>
                          </m:r>
                        </m:e>
                      </m:d>
                      <m:r>
                        <a:rPr lang="en-US" b="0" i="1" smtClean="0">
                          <a:latin typeface="Cambria Math" charset="0"/>
                        </a:rPr>
                        <m:t>.(∀</m:t>
                      </m:r>
                      <m:r>
                        <a:rPr lang="en-US" b="0" i="1" smtClean="0">
                          <a:latin typeface="Cambria Math" charset="0"/>
                        </a:rPr>
                        <m:t>𝑣</m:t>
                      </m:r>
                      <m:r>
                        <a:rPr lang="en-US" b="0" i="1" smtClean="0">
                          <a:latin typeface="Cambria Math" charset="0"/>
                        </a:rPr>
                        <m:t>∈</m:t>
                      </m:r>
                      <m:r>
                        <a:rPr lang="en-US" b="0" i="1" smtClean="0">
                          <a:latin typeface="Cambria Math" charset="0"/>
                        </a:rPr>
                        <m:t>𝑄</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𝛼</m:t>
                          </m:r>
                        </m:e>
                        <m:sub>
                          <m:r>
                            <a:rPr lang="en-US" b="0" i="1" smtClean="0">
                              <a:latin typeface="Cambria Math" charset="0"/>
                            </a:rPr>
                            <m:t>𝑄</m:t>
                          </m:r>
                        </m:sub>
                      </m:sSub>
                      <m:r>
                        <a:rPr lang="en-US" b="0" i="1" smtClean="0">
                          <a:latin typeface="Cambria Math" charset="0"/>
                        </a:rPr>
                        <m:t>=</m:t>
                      </m:r>
                      <m:r>
                        <a:rPr lang="en-US" b="0" i="1" smtClean="0">
                          <a:latin typeface="Cambria Math" charset="0"/>
                        </a:rPr>
                        <m:t>𝛼</m:t>
                      </m:r>
                      <m:r>
                        <a:rPr lang="en-US" b="0" i="1" smtClean="0">
                          <a:latin typeface="Cambria Math" charset="0"/>
                        </a:rPr>
                        <m:t>(</m:t>
                      </m:r>
                      <m:r>
                        <a:rPr lang="en-US" b="0" i="1" smtClean="0">
                          <a:latin typeface="Cambria Math" charset="0"/>
                        </a:rPr>
                        <m:t>𝑣</m:t>
                      </m:r>
                      <m:r>
                        <a:rPr lang="en-US" b="0" i="1" smtClean="0">
                          <a:latin typeface="Cambria Math" charset="0"/>
                        </a:rPr>
                        <m:t>))</m:t>
                      </m:r>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4051180" y="1538654"/>
                <a:ext cx="4810189" cy="2259623"/>
              </a:xfrm>
              <a:prstGeom prst="rect">
                <a:avLst/>
              </a:prstGeom>
              <a:blipFill rotWithShape="0">
                <a:blip r:embed="rId3"/>
                <a:stretch>
                  <a:fillRect l="-1010" t="-1070" r="-253"/>
                </a:stretch>
              </a:blipFill>
              <a:ln>
                <a:solidFill>
                  <a:schemeClr val="tx1"/>
                </a:solidFill>
              </a:ln>
            </p:spPr>
            <p:txBody>
              <a:bodyPr/>
              <a:lstStyle/>
              <a:p>
                <a:r>
                  <a:rPr lang="en-US">
                    <a:noFill/>
                  </a:rPr>
                  <a:t> </a:t>
                </a:r>
              </a:p>
            </p:txBody>
          </p:sp>
        </mc:Fallback>
      </mc:AlternateContent>
      <p:grpSp>
        <p:nvGrpSpPr>
          <p:cNvPr id="15" name="Group 14"/>
          <p:cNvGrpSpPr/>
          <p:nvPr/>
        </p:nvGrpSpPr>
        <p:grpSpPr>
          <a:xfrm>
            <a:off x="-72410" y="1562905"/>
            <a:ext cx="3868615" cy="2008958"/>
            <a:chOff x="-269748" y="1973956"/>
            <a:chExt cx="3868615" cy="2008958"/>
          </a:xfrm>
        </p:grpSpPr>
        <mc:AlternateContent xmlns:mc="http://schemas.openxmlformats.org/markup-compatibility/2006" xmlns:a14="http://schemas.microsoft.com/office/drawing/2010/main">
          <mc:Choice Requires="a14">
            <p:sp>
              <p:nvSpPr>
                <p:cNvPr id="21" name="TextBox 20"/>
                <p:cNvSpPr txBox="1"/>
                <p:nvPr/>
              </p:nvSpPr>
              <p:spPr>
                <a:xfrm>
                  <a:off x="-269748" y="2198076"/>
                  <a:ext cx="3640015" cy="1477328"/>
                </a:xfrm>
                <a:prstGeom prst="rect">
                  <a:avLst/>
                </a:prstGeom>
                <a:noFill/>
              </p:spPr>
              <p:txBody>
                <a:bodyPr wrap="square" rtlCol="0">
                  <a:spAutoFit/>
                </a:bodyPr>
                <a:lstStyle/>
                <a:p>
                  <a:pPr algn="r"/>
                  <a:r>
                    <a:rPr lang="en-US" b="0" dirty="0" smtClean="0"/>
                    <a:t>	   </a:t>
                  </a:r>
                  <a14:m>
                    <m:oMath xmlns:m="http://schemas.openxmlformats.org/officeDocument/2006/math">
                      <m:r>
                        <a:rPr lang="en-US" b="0" i="1" smtClean="0">
                          <a:latin typeface="Cambria Math" charset="0"/>
                        </a:rPr>
                        <m:t>𝑎</m:t>
                      </m:r>
                      <m:r>
                        <a:rPr lang="en-US" b="0" i="1" smtClean="0">
                          <a:latin typeface="Cambria Math" charset="0"/>
                        </a:rPr>
                        <m:t>  ∧       </m:t>
                      </m:r>
                    </m:oMath>
                  </a14:m>
                  <a:r>
                    <a:rPr lang="en-US" dirty="0" smtClean="0"/>
                    <a:t>(C1)</a:t>
                  </a:r>
                </a:p>
                <a:p>
                  <a:pPr algn="r"/>
                  <a14:m>
                    <m:oMath xmlns:m="http://schemas.openxmlformats.org/officeDocument/2006/math">
                      <m:r>
                        <a:rPr lang="en-US" b="0" i="1" smtClean="0">
                          <a:latin typeface="Cambria Math" charset="0"/>
                        </a:rPr>
                        <m:t>¬</m:t>
                      </m:r>
                      <m:r>
                        <a:rPr lang="en-US" b="0" i="1" smtClean="0">
                          <a:latin typeface="Cambria Math" charset="0"/>
                        </a:rPr>
                        <m:t>𝑎</m:t>
                      </m:r>
                      <m:r>
                        <a:rPr lang="en-US" b="0" i="1" smtClean="0">
                          <a:latin typeface="Cambria Math" charset="0"/>
                        </a:rPr>
                        <m:t>∨</m:t>
                      </m:r>
                      <m:r>
                        <a:rPr lang="en-US" b="0" i="1" smtClean="0">
                          <a:latin typeface="Cambria Math" charset="0"/>
                        </a:rPr>
                        <m:t>𝑏</m:t>
                      </m:r>
                      <m:r>
                        <a:rPr lang="en-US" b="0" i="1" smtClean="0">
                          <a:latin typeface="Cambria Math" charset="0"/>
                        </a:rPr>
                        <m:t>  ∧</m:t>
                      </m:r>
                      <m:r>
                        <a:rPr lang="en-US" b="0" i="0" smtClean="0">
                          <a:solidFill>
                            <a:srgbClr val="7030A0"/>
                          </a:solidFill>
                          <a:latin typeface="Cambria Math" charset="0"/>
                        </a:rPr>
                        <m:t>       </m:t>
                      </m:r>
                    </m:oMath>
                  </a14:m>
                  <a:r>
                    <a:rPr lang="en-US" dirty="0" smtClean="0"/>
                    <a:t>(C2)</a:t>
                  </a:r>
                </a:p>
                <a:p>
                  <a:pPr algn="r"/>
                  <a:r>
                    <a:rPr lang="en-US" b="0" dirty="0" smtClean="0"/>
                    <a:t>        </a:t>
                  </a:r>
                  <a:r>
                    <a:rPr lang="en-US" b="1" dirty="0" smtClean="0">
                      <a:solidFill>
                        <a:srgbClr val="00B050"/>
                      </a:solidFill>
                    </a:rPr>
                    <a:t>4</a:t>
                  </a:r>
                  <a:r>
                    <a:rPr lang="en-US" b="0" dirty="0" smtClean="0"/>
                    <a:t>             </a:t>
                  </a:r>
                  <a14:m>
                    <m:oMath xmlns:m="http://schemas.openxmlformats.org/officeDocument/2006/math">
                      <m:r>
                        <a:rPr lang="en-US" b="0" i="1" smtClean="0">
                          <a:latin typeface="Cambria Math" charset="0"/>
                        </a:rPr>
                        <m:t>¬</m:t>
                      </m:r>
                      <m:r>
                        <a:rPr lang="en-US" b="0" i="1" smtClean="0">
                          <a:latin typeface="Cambria Math" charset="0"/>
                        </a:rPr>
                        <m:t>𝑏</m:t>
                      </m:r>
                      <m:r>
                        <a:rPr lang="en-US" b="0" i="1" smtClean="0">
                          <a:latin typeface="Cambria Math" charset="0"/>
                        </a:rPr>
                        <m:t>∨</m:t>
                      </m:r>
                      <m:r>
                        <a:rPr lang="en-US" b="0" i="1" smtClean="0">
                          <a:latin typeface="Cambria Math" charset="0"/>
                        </a:rPr>
                        <m:t>𝑐</m:t>
                      </m:r>
                      <m:r>
                        <a:rPr lang="en-US" b="0" i="1" smtClean="0">
                          <a:latin typeface="Cambria Math" charset="0"/>
                        </a:rPr>
                        <m:t>  ∧</m:t>
                      </m:r>
                      <m:r>
                        <a:rPr lang="en-US" b="0" i="0" smtClean="0">
                          <a:solidFill>
                            <a:srgbClr val="7030A0"/>
                          </a:solidFill>
                          <a:latin typeface="Cambria Math" charset="0"/>
                        </a:rPr>
                        <m:t>       </m:t>
                      </m:r>
                    </m:oMath>
                  </a14:m>
                  <a:r>
                    <a:rPr lang="en-US" dirty="0" smtClean="0"/>
                    <a:t>(C3)</a:t>
                  </a:r>
                </a:p>
                <a:p>
                  <a:pPr algn="r"/>
                  <a:r>
                    <a:rPr lang="en-US" dirty="0" smtClean="0"/>
                    <a:t>           </a:t>
                  </a:r>
                  <a:r>
                    <a:rPr lang="en-US" b="1" dirty="0" smtClean="0">
                      <a:solidFill>
                        <a:srgbClr val="00B050"/>
                      </a:solidFill>
                    </a:rPr>
                    <a:t>2</a:t>
                  </a:r>
                  <a:r>
                    <a:rPr lang="en-US" dirty="0" smtClean="0"/>
                    <a:t>            </a:t>
                  </a:r>
                  <a14:m>
                    <m:oMath xmlns:m="http://schemas.openxmlformats.org/officeDocument/2006/math">
                      <m:r>
                        <a:rPr lang="en-US" b="0" i="1" smtClean="0">
                          <a:latin typeface="Cambria Math" charset="0"/>
                        </a:rPr>
                        <m:t>¬</m:t>
                      </m:r>
                      <m:r>
                        <a:rPr lang="en-US" b="0" i="1" smtClean="0">
                          <a:latin typeface="Cambria Math" charset="0"/>
                        </a:rPr>
                        <m:t>𝑐</m:t>
                      </m:r>
                      <m:r>
                        <a:rPr lang="en-US" i="1">
                          <a:latin typeface="Cambria Math" charset="0"/>
                        </a:rPr>
                        <m:t>∨</m:t>
                      </m:r>
                      <m:r>
                        <a:rPr lang="en-US" b="0" i="1" smtClean="0">
                          <a:latin typeface="Cambria Math" charset="0"/>
                        </a:rPr>
                        <m:t>𝑑</m:t>
                      </m:r>
                      <m:r>
                        <a:rPr lang="en-US" b="0" i="1" smtClean="0">
                          <a:latin typeface="Cambria Math" charset="0"/>
                        </a:rPr>
                        <m:t>  ∧</m:t>
                      </m:r>
                    </m:oMath>
                  </a14:m>
                  <a:r>
                    <a:rPr lang="en-US" dirty="0" smtClean="0"/>
                    <a:t>	(C4)</a:t>
                  </a:r>
                </a:p>
                <a:p>
                  <a:pPr algn="r"/>
                  <a:r>
                    <a:rPr lang="en-US" b="0" dirty="0" smtClean="0"/>
                    <a:t>        </a:t>
                  </a:r>
                  <a:r>
                    <a:rPr lang="en-US" b="1" dirty="0">
                      <a:solidFill>
                        <a:srgbClr val="00B050"/>
                      </a:solidFill>
                    </a:rPr>
                    <a:t>7</a:t>
                  </a:r>
                  <a:r>
                    <a:rPr lang="en-US" b="0" dirty="0" smtClean="0"/>
                    <a:t>                  </a:t>
                  </a:r>
                  <a14:m>
                    <m:oMath xmlns:m="http://schemas.openxmlformats.org/officeDocument/2006/math">
                      <m:r>
                        <a:rPr lang="en-US" b="0" i="1" smtClean="0">
                          <a:latin typeface="Cambria Math" charset="0"/>
                        </a:rPr>
                        <m:t>¬</m:t>
                      </m:r>
                      <m:r>
                        <a:rPr lang="en-US" b="0" i="1" smtClean="0">
                          <a:latin typeface="Cambria Math" charset="0"/>
                        </a:rPr>
                        <m:t>𝑑</m:t>
                      </m:r>
                      <m:r>
                        <a:rPr lang="en-US" b="0" i="0" smtClean="0">
                          <a:latin typeface="Cambria Math" charset="0"/>
                        </a:rPr>
                        <m:t>             </m:t>
                      </m:r>
                    </m:oMath>
                  </a14:m>
                  <a:r>
                    <a:rPr lang="en-US" dirty="0" smtClean="0"/>
                    <a:t>(C5)</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69748" y="2198076"/>
                  <a:ext cx="3640015" cy="1477328"/>
                </a:xfrm>
                <a:prstGeom prst="rect">
                  <a:avLst/>
                </a:prstGeom>
                <a:blipFill rotWithShape="0">
                  <a:blip r:embed="rId5"/>
                  <a:stretch>
                    <a:fillRect t="-23868" r="-1508" b="-29630"/>
                  </a:stretch>
                </a:blipFill>
              </p:spPr>
              <p:txBody>
                <a:bodyPr/>
                <a:lstStyle/>
                <a:p>
                  <a:r>
                    <a:rPr lang="en-US">
                      <a:noFill/>
                    </a:rPr>
                    <a:t> </a:t>
                  </a:r>
                </a:p>
              </p:txBody>
            </p:sp>
          </mc:Fallback>
        </mc:AlternateContent>
        <p:sp>
          <p:nvSpPr>
            <p:cNvPr id="22" name="Rectangle 21"/>
            <p:cNvSpPr/>
            <p:nvPr/>
          </p:nvSpPr>
          <p:spPr>
            <a:xfrm>
              <a:off x="457200" y="1973956"/>
              <a:ext cx="3141667" cy="200895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6" name="Rectangle 15"/>
          <p:cNvSpPr/>
          <p:nvPr/>
        </p:nvSpPr>
        <p:spPr>
          <a:xfrm>
            <a:off x="2277207" y="1892534"/>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929537" y="2144950"/>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72439" y="2687871"/>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72439" y="2987912"/>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47892" y="3784795"/>
            <a:ext cx="2954957" cy="655092"/>
          </a:xfrm>
          <a:prstGeom prst="roundRect">
            <a:avLst/>
          </a:prstGeom>
          <a:ln w="28575">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solidFill>
                  <a:srgbClr val="0070C0"/>
                </a:solidFill>
              </a:rPr>
              <a:t>QUERIES = {a, d}</a:t>
            </a:r>
            <a:endParaRPr lang="en-US" sz="2400" b="1" dirty="0">
              <a:solidFill>
                <a:srgbClr val="0070C0"/>
              </a:solidFill>
            </a:endParaRPr>
          </a:p>
        </p:txBody>
      </p:sp>
      <p:sp>
        <p:nvSpPr>
          <p:cNvPr id="17" name="Rounded Rectangle 16"/>
          <p:cNvSpPr/>
          <p:nvPr/>
        </p:nvSpPr>
        <p:spPr>
          <a:xfrm>
            <a:off x="2579134" y="4714472"/>
            <a:ext cx="3985732" cy="499268"/>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4">
                    <a:lumMod val="75000"/>
                  </a:schemeClr>
                </a:solidFill>
              </a:rPr>
              <a:t>  Solution: a = </a:t>
            </a:r>
            <a:r>
              <a:rPr lang="en-US" sz="2400" b="1" dirty="0" smtClean="0">
                <a:solidFill>
                  <a:srgbClr val="00B0F0"/>
                </a:solidFill>
              </a:rPr>
              <a:t>true</a:t>
            </a:r>
            <a:r>
              <a:rPr lang="en-US" sz="2400" b="1" dirty="0" smtClean="0">
                <a:solidFill>
                  <a:schemeClr val="accent4">
                    <a:lumMod val="75000"/>
                  </a:schemeClr>
                </a:solidFill>
              </a:rPr>
              <a:t>, d = </a:t>
            </a:r>
            <a:r>
              <a:rPr lang="en-US" sz="2400" b="1" dirty="0" smtClean="0">
                <a:solidFill>
                  <a:srgbClr val="FF0000"/>
                </a:solidFill>
              </a:rPr>
              <a:t>false</a:t>
            </a:r>
          </a:p>
        </p:txBody>
      </p:sp>
    </p:spTree>
    <p:extLst>
      <p:ext uri="{BB962C8B-B14F-4D97-AF65-F5344CB8AC3E}">
        <p14:creationId xmlns:p14="http://schemas.microsoft.com/office/powerpoint/2010/main" val="1295787235"/>
      </p:ext>
    </p:extLst>
  </p:cSld>
  <p:clrMapOvr>
    <a:masterClrMapping/>
  </p:clrMapOvr>
  <mc:AlternateContent xmlns:mc="http://schemas.openxmlformats.org/markup-compatibility/2006" xmlns:p14="http://schemas.microsoft.com/office/powerpoint/2010/main">
    <mc:Choice Requires="p14">
      <p:transition spd="slow" p14:dur="2000" advTm="55048"/>
    </mc:Choice>
    <mc:Fallback xmlns="">
      <p:transition spd="slow" advTm="5504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059F4E-80A5-0345-B368-AD128778D2D1}"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a:t>
            </a:fld>
            <a:endParaRPr lang="en-US" dirty="0"/>
          </a:p>
        </p:txBody>
      </p:sp>
      <p:sp>
        <p:nvSpPr>
          <p:cNvPr id="5" name="Title 4"/>
          <p:cNvSpPr>
            <a:spLocks noGrp="1"/>
          </p:cNvSpPr>
          <p:nvPr>
            <p:ph type="title"/>
          </p:nvPr>
        </p:nvSpPr>
        <p:spPr/>
        <p:txBody>
          <a:bodyPr/>
          <a:lstStyle/>
          <a:p>
            <a:r>
              <a:rPr lang="en-US" dirty="0"/>
              <a:t>The Ubiquity of Optimization </a:t>
            </a:r>
            <a:r>
              <a:rPr lang="en-US" dirty="0" smtClean="0"/>
              <a:t>Problems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7" name="TextBox 6"/>
          <p:cNvSpPr txBox="1"/>
          <p:nvPr/>
        </p:nvSpPr>
        <p:spPr>
          <a:xfrm>
            <a:off x="1368687" y="2027170"/>
            <a:ext cx="1788822" cy="830997"/>
          </a:xfrm>
          <a:prstGeom prst="rect">
            <a:avLst/>
          </a:prstGeom>
          <a:noFill/>
        </p:spPr>
        <p:txBody>
          <a:bodyPr wrap="square" rtlCol="0">
            <a:spAutoFit/>
          </a:bodyPr>
          <a:lstStyle/>
          <a:p>
            <a:pPr algn="ctr"/>
            <a:r>
              <a:rPr lang="en-US" sz="2400" b="1" dirty="0" smtClean="0">
                <a:solidFill>
                  <a:schemeClr val="accent4">
                    <a:lumMod val="75000"/>
                  </a:schemeClr>
                </a:solidFill>
              </a:rPr>
              <a:t>Weighted</a:t>
            </a:r>
          </a:p>
          <a:p>
            <a:pPr algn="ctr"/>
            <a:r>
              <a:rPr lang="en-US" sz="2400" b="1" dirty="0" smtClean="0">
                <a:solidFill>
                  <a:schemeClr val="accent4">
                    <a:lumMod val="75000"/>
                  </a:schemeClr>
                </a:solidFill>
              </a:rPr>
              <a:t>Constraints</a:t>
            </a:r>
            <a:endParaRPr lang="en-US" sz="2400" b="1" dirty="0">
              <a:solidFill>
                <a:schemeClr val="accent4">
                  <a:lumMod val="75000"/>
                </a:schemeClr>
              </a:solidFill>
            </a:endParaRPr>
          </a:p>
        </p:txBody>
      </p:sp>
      <p:sp>
        <p:nvSpPr>
          <p:cNvPr id="34" name="TextBox 33"/>
          <p:cNvSpPr txBox="1"/>
          <p:nvPr/>
        </p:nvSpPr>
        <p:spPr>
          <a:xfrm>
            <a:off x="4398811" y="1312025"/>
            <a:ext cx="3046122" cy="461665"/>
          </a:xfrm>
          <a:prstGeom prst="rect">
            <a:avLst/>
          </a:prstGeom>
          <a:noFill/>
        </p:spPr>
        <p:txBody>
          <a:bodyPr wrap="square" rtlCol="0">
            <a:spAutoFit/>
          </a:bodyPr>
          <a:lstStyle/>
          <a:p>
            <a:r>
              <a:rPr lang="en-US" sz="2400" b="1" smtClean="0">
                <a:solidFill>
                  <a:srgbClr val="7030A0"/>
                </a:solidFill>
              </a:rPr>
              <a:t>Information Retrieval</a:t>
            </a:r>
            <a:endParaRPr lang="en-US" sz="2400" b="1" dirty="0" smtClean="0">
              <a:solidFill>
                <a:srgbClr val="7030A0"/>
              </a:solidFill>
            </a:endParaRPr>
          </a:p>
        </p:txBody>
      </p:sp>
      <p:sp>
        <p:nvSpPr>
          <p:cNvPr id="36" name="TextBox 35"/>
          <p:cNvSpPr txBox="1"/>
          <p:nvPr/>
        </p:nvSpPr>
        <p:spPr>
          <a:xfrm>
            <a:off x="4411511" y="1805718"/>
            <a:ext cx="3046122" cy="461665"/>
          </a:xfrm>
          <a:prstGeom prst="rect">
            <a:avLst/>
          </a:prstGeom>
          <a:noFill/>
        </p:spPr>
        <p:txBody>
          <a:bodyPr wrap="square" rtlCol="0">
            <a:spAutoFit/>
          </a:bodyPr>
          <a:lstStyle/>
          <a:p>
            <a:r>
              <a:rPr lang="en-US" sz="2400" b="1" dirty="0" smtClean="0">
                <a:solidFill>
                  <a:srgbClr val="7030A0"/>
                </a:solidFill>
              </a:rPr>
              <a:t>Databases</a:t>
            </a:r>
          </a:p>
        </p:txBody>
      </p:sp>
      <p:sp>
        <p:nvSpPr>
          <p:cNvPr id="38" name="TextBox 37"/>
          <p:cNvSpPr txBox="1"/>
          <p:nvPr/>
        </p:nvSpPr>
        <p:spPr>
          <a:xfrm>
            <a:off x="4411511" y="2299411"/>
            <a:ext cx="3046122" cy="461665"/>
          </a:xfrm>
          <a:prstGeom prst="rect">
            <a:avLst/>
          </a:prstGeom>
          <a:noFill/>
        </p:spPr>
        <p:txBody>
          <a:bodyPr wrap="square" rtlCol="0">
            <a:spAutoFit/>
          </a:bodyPr>
          <a:lstStyle/>
          <a:p>
            <a:r>
              <a:rPr lang="en-US" sz="2400" b="1" dirty="0" smtClean="0">
                <a:solidFill>
                  <a:srgbClr val="7030A0"/>
                </a:solidFill>
              </a:rPr>
              <a:t>Circuit Design</a:t>
            </a:r>
          </a:p>
        </p:txBody>
      </p:sp>
      <p:sp>
        <p:nvSpPr>
          <p:cNvPr id="40" name="TextBox 39"/>
          <p:cNvSpPr txBox="1"/>
          <p:nvPr/>
        </p:nvSpPr>
        <p:spPr>
          <a:xfrm>
            <a:off x="4411511" y="2793104"/>
            <a:ext cx="3046122" cy="461665"/>
          </a:xfrm>
          <a:prstGeom prst="rect">
            <a:avLst/>
          </a:prstGeom>
          <a:noFill/>
        </p:spPr>
        <p:txBody>
          <a:bodyPr wrap="square" rtlCol="0">
            <a:spAutoFit/>
          </a:bodyPr>
          <a:lstStyle/>
          <a:p>
            <a:r>
              <a:rPr lang="en-US" sz="2400" b="1" smtClean="0">
                <a:solidFill>
                  <a:srgbClr val="7030A0"/>
                </a:solidFill>
              </a:rPr>
              <a:t>Bioinformatics</a:t>
            </a:r>
            <a:endParaRPr lang="en-US" sz="2400" b="1" dirty="0" smtClean="0">
              <a:solidFill>
                <a:srgbClr val="7030A0"/>
              </a:solidFill>
            </a:endParaRPr>
          </a:p>
        </p:txBody>
      </p:sp>
      <p:sp>
        <p:nvSpPr>
          <p:cNvPr id="42" name="TextBox 41"/>
          <p:cNvSpPr txBox="1"/>
          <p:nvPr/>
        </p:nvSpPr>
        <p:spPr>
          <a:xfrm>
            <a:off x="4448676" y="3286797"/>
            <a:ext cx="3693822" cy="461665"/>
          </a:xfrm>
          <a:prstGeom prst="rect">
            <a:avLst/>
          </a:prstGeom>
          <a:noFill/>
        </p:spPr>
        <p:txBody>
          <a:bodyPr wrap="square" rtlCol="0">
            <a:spAutoFit/>
          </a:bodyPr>
          <a:lstStyle/>
          <a:p>
            <a:r>
              <a:rPr lang="en-US" sz="2400" b="1" dirty="0" smtClean="0">
                <a:solidFill>
                  <a:srgbClr val="7030A0"/>
                </a:solidFill>
              </a:rPr>
              <a:t>Planning </a:t>
            </a:r>
            <a:r>
              <a:rPr lang="en-US" sz="2400" b="1" smtClean="0">
                <a:solidFill>
                  <a:srgbClr val="7030A0"/>
                </a:solidFill>
              </a:rPr>
              <a:t>and Scheduling</a:t>
            </a:r>
            <a:endParaRPr lang="en-US" sz="2400" b="1" dirty="0" smtClean="0">
              <a:solidFill>
                <a:srgbClr val="7030A0"/>
              </a:solidFill>
            </a:endParaRPr>
          </a:p>
        </p:txBody>
      </p:sp>
      <p:grpSp>
        <p:nvGrpSpPr>
          <p:cNvPr id="2" name="Group 1"/>
          <p:cNvGrpSpPr/>
          <p:nvPr/>
        </p:nvGrpSpPr>
        <p:grpSpPr>
          <a:xfrm>
            <a:off x="3013572" y="1542858"/>
            <a:ext cx="1435104" cy="2295557"/>
            <a:chOff x="3013572" y="1542858"/>
            <a:chExt cx="1435104" cy="2295557"/>
          </a:xfrm>
        </p:grpSpPr>
        <p:cxnSp>
          <p:nvCxnSpPr>
            <p:cNvPr id="33" name="Straight Connector 32"/>
            <p:cNvCxnSpPr>
              <a:endCxn id="34" idx="1"/>
            </p:cNvCxnSpPr>
            <p:nvPr/>
          </p:nvCxnSpPr>
          <p:spPr>
            <a:xfrm flipV="1">
              <a:off x="3119246" y="1542858"/>
              <a:ext cx="1279565" cy="555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36" idx="1"/>
            </p:cNvCxnSpPr>
            <p:nvPr/>
          </p:nvCxnSpPr>
          <p:spPr>
            <a:xfrm flipV="1">
              <a:off x="3119246" y="2036551"/>
              <a:ext cx="1292265" cy="230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19246" y="2460141"/>
              <a:ext cx="1240530" cy="129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3119246" y="2594111"/>
              <a:ext cx="1254165" cy="367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42" idx="1"/>
            </p:cNvCxnSpPr>
            <p:nvPr/>
          </p:nvCxnSpPr>
          <p:spPr>
            <a:xfrm>
              <a:off x="3119246" y="2761076"/>
              <a:ext cx="1329430" cy="7565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3013572" y="2961141"/>
              <a:ext cx="1316493" cy="8772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TextBox 44"/>
          <p:cNvSpPr txBox="1"/>
          <p:nvPr/>
        </p:nvSpPr>
        <p:spPr>
          <a:xfrm>
            <a:off x="4448676" y="3711497"/>
            <a:ext cx="3693822" cy="461665"/>
          </a:xfrm>
          <a:prstGeom prst="rect">
            <a:avLst/>
          </a:prstGeom>
          <a:noFill/>
        </p:spPr>
        <p:txBody>
          <a:bodyPr wrap="square" rtlCol="0">
            <a:spAutoFit/>
          </a:bodyPr>
          <a:lstStyle/>
          <a:p>
            <a:r>
              <a:rPr lang="is-IS" sz="2400" b="1" dirty="0" smtClean="0">
                <a:solidFill>
                  <a:srgbClr val="7030A0"/>
                </a:solidFill>
              </a:rPr>
              <a:t>…</a:t>
            </a:r>
            <a:endParaRPr lang="en-US" sz="2400" b="1" dirty="0" smtClean="0">
              <a:solidFill>
                <a:srgbClr val="7030A0"/>
              </a:solidFill>
            </a:endParaRPr>
          </a:p>
        </p:txBody>
      </p:sp>
    </p:spTree>
    <p:custDataLst>
      <p:tags r:id="rId1"/>
    </p:custDataLst>
    <p:extLst>
      <p:ext uri="{BB962C8B-B14F-4D97-AF65-F5344CB8AC3E}">
        <p14:creationId xmlns:p14="http://schemas.microsoft.com/office/powerpoint/2010/main" val="26728494"/>
      </p:ext>
    </p:extLst>
  </p:cSld>
  <p:clrMapOvr>
    <a:masterClrMapping/>
  </p:clrMapOvr>
  <mc:AlternateContent xmlns:mc="http://schemas.openxmlformats.org/markup-compatibility/2006" xmlns:p14="http://schemas.microsoft.com/office/powerpoint/2010/main">
    <mc:Choice Requires="p14">
      <p:transition spd="slow" p14:dur="2000" advTm="8531"/>
    </mc:Choice>
    <mc:Fallback xmlns="">
      <p:transition spd="slow" advTm="85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005D26C-20F0-7D49-9D64-12F2BD92164F}"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20</a:t>
            </a:fld>
            <a:endParaRPr lang="en-US" dirty="0"/>
          </a:p>
        </p:txBody>
      </p:sp>
      <p:sp>
        <p:nvSpPr>
          <p:cNvPr id="5" name="Title 4"/>
          <p:cNvSpPr>
            <a:spLocks noGrp="1"/>
          </p:cNvSpPr>
          <p:nvPr>
            <p:ph type="title"/>
          </p:nvPr>
        </p:nvSpPr>
        <p:spPr/>
        <p:txBody>
          <a:bodyPr>
            <a:normAutofit fontScale="90000"/>
          </a:bodyPr>
          <a:lstStyle/>
          <a:p>
            <a:r>
              <a:rPr lang="en-US" dirty="0" smtClean="0"/>
              <a:t>Query-Guided Maximum </a:t>
            </a:r>
            <a:r>
              <a:rPr lang="en-US" dirty="0" err="1" smtClean="0"/>
              <a:t>Satisfiability</a:t>
            </a:r>
            <a:r>
              <a:rPr lang="en-US" dirty="0" smtClean="0"/>
              <a:t> (Q-</a:t>
            </a:r>
            <a:r>
              <a:rPr lang="en-US" dirty="0" err="1" smtClean="0"/>
              <a:t>MaxSAT</a:t>
            </a:r>
            <a:r>
              <a:rPr lang="en-US" dirty="0" smtClean="0"/>
              <a:t>)</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mc:AlternateContent xmlns:mc="http://schemas.openxmlformats.org/markup-compatibility/2006" xmlns:a14="http://schemas.microsoft.com/office/drawing/2010/main">
        <mc:Choice Requires="a14">
          <p:sp>
            <p:nvSpPr>
              <p:cNvPr id="2" name="Rectangle 1"/>
              <p:cNvSpPr/>
              <p:nvPr/>
            </p:nvSpPr>
            <p:spPr>
              <a:xfrm>
                <a:off x="4051180" y="1538654"/>
                <a:ext cx="4810189" cy="225962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lang="en-US" b="1" dirty="0" smtClean="0"/>
                  <a:t>Q-</a:t>
                </a:r>
                <a:r>
                  <a:rPr lang="en-US" b="1" dirty="0" err="1" smtClean="0"/>
                  <a:t>MaxSAT</a:t>
                </a:r>
                <a:r>
                  <a:rPr lang="en-US" b="1" dirty="0" smtClean="0"/>
                  <a:t>:</a:t>
                </a:r>
              </a:p>
              <a:p>
                <a:endParaRPr lang="en-US" b="1" dirty="0" smtClean="0"/>
              </a:p>
              <a:p>
                <a:r>
                  <a:rPr lang="en-US" dirty="0" smtClean="0"/>
                  <a:t>Given a </a:t>
                </a:r>
                <a:r>
                  <a:rPr lang="en-US" dirty="0" err="1" smtClean="0"/>
                  <a:t>MaxSAT</a:t>
                </a:r>
                <a:r>
                  <a:rPr lang="en-US" dirty="0" smtClean="0"/>
                  <a:t> formula </a:t>
                </a:r>
                <a14:m>
                  <m:oMath xmlns:m="http://schemas.openxmlformats.org/officeDocument/2006/math">
                    <m:r>
                      <a:rPr lang="en-US" b="0" i="1" smtClean="0">
                        <a:latin typeface="Cambria Math" charset="0"/>
                      </a:rPr>
                      <m:t>𝜑</m:t>
                    </m:r>
                  </m:oMath>
                </a14:m>
                <a:r>
                  <a:rPr lang="en-US" dirty="0" smtClean="0"/>
                  <a:t> and a set of queries </a:t>
                </a:r>
                <a14:m>
                  <m:oMath xmlns:m="http://schemas.openxmlformats.org/officeDocument/2006/math">
                    <m:r>
                      <a:rPr lang="en-US" b="0" i="1" smtClean="0">
                        <a:latin typeface="Cambria Math" charset="0"/>
                      </a:rPr>
                      <m:t>𝑄</m:t>
                    </m:r>
                    <m:r>
                      <a:rPr lang="en-US" b="0" i="1" smtClean="0">
                        <a:latin typeface="Cambria Math" charset="0"/>
                      </a:rPr>
                      <m:t>⊆</m:t>
                    </m:r>
                    <m:r>
                      <a:rPr lang="en-US" b="0" i="1" smtClean="0">
                        <a:latin typeface="Cambria Math" charset="0"/>
                      </a:rPr>
                      <m:t>𝑉</m:t>
                    </m:r>
                  </m:oMath>
                </a14:m>
                <a:r>
                  <a:rPr lang="en-US" dirty="0" smtClean="0"/>
                  <a:t>, a solution to the Q-</a:t>
                </a:r>
                <a:r>
                  <a:rPr lang="en-US" dirty="0" err="1" smtClean="0"/>
                  <a:t>MaxSAT</a:t>
                </a:r>
                <a:r>
                  <a:rPr lang="en-US" dirty="0" smtClean="0"/>
                  <a:t> instance </a:t>
                </a:r>
                <a14:m>
                  <m:oMath xmlns:m="http://schemas.openxmlformats.org/officeDocument/2006/math">
                    <m:r>
                      <a:rPr lang="en-US" b="0" i="1" smtClean="0">
                        <a:latin typeface="Cambria Math" charset="0"/>
                      </a:rPr>
                      <m:t>(</m:t>
                    </m:r>
                    <m:r>
                      <a:rPr lang="en-US" b="0" i="1" smtClean="0">
                        <a:latin typeface="Cambria Math" charset="0"/>
                      </a:rPr>
                      <m:t>𝜑</m:t>
                    </m:r>
                    <m:r>
                      <a:rPr lang="en-US" b="0" i="1" smtClean="0">
                        <a:latin typeface="Cambria Math" charset="0"/>
                      </a:rPr>
                      <m:t>,</m:t>
                    </m:r>
                    <m:r>
                      <a:rPr lang="en-US" b="0" i="1" smtClean="0">
                        <a:latin typeface="Cambria Math" charset="0"/>
                      </a:rPr>
                      <m:t>𝑄</m:t>
                    </m:r>
                    <m:r>
                      <a:rPr lang="en-US" b="0" i="1" smtClean="0">
                        <a:latin typeface="Cambria Math" charset="0"/>
                      </a:rPr>
                      <m:t>)</m:t>
                    </m:r>
                  </m:oMath>
                </a14:m>
                <a:r>
                  <a:rPr lang="en-US" dirty="0" smtClean="0"/>
                  <a:t> is a partial solution </a:t>
                </a:r>
                <a14:m>
                  <m:oMath xmlns:m="http://schemas.openxmlformats.org/officeDocument/2006/math">
                    <m:sSub>
                      <m:sSubPr>
                        <m:ctrlPr>
                          <a:rPr lang="en-US" b="0" i="1" smtClean="0">
                            <a:latin typeface="Cambria Math" charset="0"/>
                          </a:rPr>
                        </m:ctrlPr>
                      </m:sSubPr>
                      <m:e>
                        <m:r>
                          <a:rPr lang="en-US" b="0" i="1" smtClean="0">
                            <a:latin typeface="Cambria Math" charset="0"/>
                          </a:rPr>
                          <m:t>𝛼</m:t>
                        </m:r>
                      </m:e>
                      <m:sub>
                        <m:r>
                          <a:rPr lang="en-US" b="0" i="1" smtClean="0">
                            <a:latin typeface="Cambria Math" charset="0"/>
                          </a:rPr>
                          <m:t>𝑄</m:t>
                        </m:r>
                      </m:sub>
                    </m:sSub>
                    <m:r>
                      <a:rPr lang="en-US" b="0" i="1" smtClean="0">
                        <a:latin typeface="Cambria Math" charset="0"/>
                      </a:rPr>
                      <m:t>:</m:t>
                    </m:r>
                    <m:r>
                      <a:rPr lang="en-US" b="0" i="1" smtClean="0">
                        <a:latin typeface="Cambria Math" charset="0"/>
                      </a:rPr>
                      <m:t>𝑄</m:t>
                    </m:r>
                    <m:r>
                      <a:rPr lang="en-US" b="0" i="1" smtClean="0">
                        <a:latin typeface="Cambria Math" charset="0"/>
                      </a:rPr>
                      <m:t>→</m:t>
                    </m:r>
                    <m:d>
                      <m:dPr>
                        <m:begChr m:val="{"/>
                        <m:endChr m:val="}"/>
                        <m:ctrlPr>
                          <a:rPr lang="en-US" b="0" i="1" smtClean="0">
                            <a:latin typeface="Cambria Math" charset="0"/>
                          </a:rPr>
                        </m:ctrlPr>
                      </m:dPr>
                      <m:e>
                        <m:r>
                          <a:rPr lang="en-US" b="0" i="1" smtClean="0">
                            <a:latin typeface="Cambria Math" charset="0"/>
                          </a:rPr>
                          <m:t>0, 1</m:t>
                        </m:r>
                      </m:e>
                    </m:d>
                  </m:oMath>
                </a14:m>
                <a:r>
                  <a:rPr lang="en-US" dirty="0" smtClean="0"/>
                  <a:t> such that</a:t>
                </a:r>
              </a:p>
              <a:p>
                <a:endParaRPr lang="en-US" dirty="0" smtClean="0"/>
              </a:p>
              <a:p>
                <a:pPr/>
                <a14:m>
                  <m:oMathPara xmlns:m="http://schemas.openxmlformats.org/officeDocument/2006/math">
                    <m:oMathParaPr>
                      <m:jc m:val="centerGroup"/>
                    </m:oMathParaPr>
                    <m:oMath xmlns:m="http://schemas.openxmlformats.org/officeDocument/2006/math">
                      <m:r>
                        <a:rPr lang="en-US" b="0" i="1" smtClean="0">
                          <a:latin typeface="Cambria Math" charset="0"/>
                        </a:rPr>
                        <m:t>∃</m:t>
                      </m:r>
                      <m:r>
                        <a:rPr lang="en-US" b="0" i="1" smtClean="0">
                          <a:latin typeface="Cambria Math" charset="0"/>
                        </a:rPr>
                        <m:t>𝛼</m:t>
                      </m:r>
                      <m:r>
                        <a:rPr lang="en-US" b="0" i="1" smtClean="0">
                          <a:latin typeface="Cambria Math" charset="0"/>
                        </a:rPr>
                        <m:t>∈</m:t>
                      </m:r>
                      <m:r>
                        <a:rPr lang="en-US" b="0" i="1" smtClean="0">
                          <a:latin typeface="Cambria Math" charset="0"/>
                        </a:rPr>
                        <m:t>𝑀𝑎𝑥𝑆𝐴𝑇</m:t>
                      </m:r>
                      <m:d>
                        <m:dPr>
                          <m:ctrlPr>
                            <a:rPr lang="en-US" b="0" i="1" smtClean="0">
                              <a:latin typeface="Cambria Math" charset="0"/>
                            </a:rPr>
                          </m:ctrlPr>
                        </m:dPr>
                        <m:e>
                          <m:r>
                            <a:rPr lang="en-US" b="0" i="1" smtClean="0">
                              <a:latin typeface="Cambria Math" charset="0"/>
                            </a:rPr>
                            <m:t>𝜑</m:t>
                          </m:r>
                        </m:e>
                      </m:d>
                      <m:r>
                        <a:rPr lang="en-US" b="0" i="1" smtClean="0">
                          <a:latin typeface="Cambria Math" charset="0"/>
                        </a:rPr>
                        <m:t>.(∀</m:t>
                      </m:r>
                      <m:r>
                        <a:rPr lang="en-US" b="0" i="1" smtClean="0">
                          <a:latin typeface="Cambria Math" charset="0"/>
                        </a:rPr>
                        <m:t>𝑣</m:t>
                      </m:r>
                      <m:r>
                        <a:rPr lang="en-US" b="0" i="1" smtClean="0">
                          <a:latin typeface="Cambria Math" charset="0"/>
                        </a:rPr>
                        <m:t>∈</m:t>
                      </m:r>
                      <m:r>
                        <a:rPr lang="en-US" b="0" i="1" smtClean="0">
                          <a:latin typeface="Cambria Math" charset="0"/>
                        </a:rPr>
                        <m:t>𝑄</m:t>
                      </m:r>
                      <m:r>
                        <a:rPr lang="en-US" b="0" i="1" smtClean="0">
                          <a:latin typeface="Cambria Math" charset="0"/>
                        </a:rPr>
                        <m:t>. </m:t>
                      </m:r>
                      <m:sSub>
                        <m:sSubPr>
                          <m:ctrlPr>
                            <a:rPr lang="en-US" b="0" i="1" smtClean="0">
                              <a:latin typeface="Cambria Math" charset="0"/>
                            </a:rPr>
                          </m:ctrlPr>
                        </m:sSubPr>
                        <m:e>
                          <m:r>
                            <a:rPr lang="en-US" b="0" i="1" smtClean="0">
                              <a:latin typeface="Cambria Math" charset="0"/>
                            </a:rPr>
                            <m:t>𝛼</m:t>
                          </m:r>
                        </m:e>
                        <m:sub>
                          <m:r>
                            <a:rPr lang="en-US" b="0" i="1" smtClean="0">
                              <a:latin typeface="Cambria Math" charset="0"/>
                            </a:rPr>
                            <m:t>𝑄</m:t>
                          </m:r>
                        </m:sub>
                      </m:sSub>
                      <m:r>
                        <a:rPr lang="en-US" b="0" i="1" smtClean="0">
                          <a:latin typeface="Cambria Math" charset="0"/>
                        </a:rPr>
                        <m:t>=</m:t>
                      </m:r>
                      <m:r>
                        <a:rPr lang="en-US" b="0" i="1" smtClean="0">
                          <a:latin typeface="Cambria Math" charset="0"/>
                        </a:rPr>
                        <m:t>𝛼</m:t>
                      </m:r>
                      <m:r>
                        <a:rPr lang="en-US" b="0" i="1" smtClean="0">
                          <a:latin typeface="Cambria Math" charset="0"/>
                        </a:rPr>
                        <m:t>(</m:t>
                      </m:r>
                      <m:r>
                        <a:rPr lang="en-US" b="0" i="1" smtClean="0">
                          <a:latin typeface="Cambria Math" charset="0"/>
                        </a:rPr>
                        <m:t>𝑣</m:t>
                      </m:r>
                      <m:r>
                        <a:rPr lang="en-US" b="0" i="1" smtClean="0">
                          <a:latin typeface="Cambria Math" charset="0"/>
                        </a:rPr>
                        <m:t>))</m:t>
                      </m:r>
                    </m:oMath>
                  </m:oMathPara>
                </a14:m>
                <a:endParaRPr lang="en-US" dirty="0"/>
              </a:p>
            </p:txBody>
          </p:sp>
        </mc:Choice>
        <mc:Fallback xmlns="">
          <p:sp>
            <p:nvSpPr>
              <p:cNvPr id="2" name="Rectangle 1"/>
              <p:cNvSpPr>
                <a:spLocks noRot="1" noChangeAspect="1" noMove="1" noResize="1" noEditPoints="1" noAdjustHandles="1" noChangeArrowheads="1" noChangeShapeType="1" noTextEdit="1"/>
              </p:cNvSpPr>
              <p:nvPr/>
            </p:nvSpPr>
            <p:spPr>
              <a:xfrm>
                <a:off x="4051180" y="1538654"/>
                <a:ext cx="4810189" cy="2259623"/>
              </a:xfrm>
              <a:prstGeom prst="rect">
                <a:avLst/>
              </a:prstGeom>
              <a:blipFill rotWithShape="0">
                <a:blip r:embed="rId3"/>
                <a:stretch>
                  <a:fillRect l="-1010" t="-1070" r="-253"/>
                </a:stretch>
              </a:blipFill>
              <a:ln>
                <a:solidFill>
                  <a:schemeClr val="tx1"/>
                </a:solidFill>
              </a:ln>
            </p:spPr>
            <p:txBody>
              <a:bodyPr/>
              <a:lstStyle/>
              <a:p>
                <a:r>
                  <a:rPr lang="en-US">
                    <a:noFill/>
                  </a:rPr>
                  <a:t> </a:t>
                </a:r>
              </a:p>
            </p:txBody>
          </p:sp>
        </mc:Fallback>
      </mc:AlternateContent>
      <p:grpSp>
        <p:nvGrpSpPr>
          <p:cNvPr id="15" name="Group 14"/>
          <p:cNvGrpSpPr/>
          <p:nvPr/>
        </p:nvGrpSpPr>
        <p:grpSpPr>
          <a:xfrm>
            <a:off x="-72410" y="1562905"/>
            <a:ext cx="3868615" cy="2008958"/>
            <a:chOff x="-269748" y="1973956"/>
            <a:chExt cx="3868615" cy="2008958"/>
          </a:xfrm>
        </p:grpSpPr>
        <mc:AlternateContent xmlns:mc="http://schemas.openxmlformats.org/markup-compatibility/2006" xmlns:a14="http://schemas.microsoft.com/office/drawing/2010/main">
          <mc:Choice Requires="a14">
            <p:sp>
              <p:nvSpPr>
                <p:cNvPr id="21" name="TextBox 20"/>
                <p:cNvSpPr txBox="1"/>
                <p:nvPr/>
              </p:nvSpPr>
              <p:spPr>
                <a:xfrm>
                  <a:off x="-269748" y="2198076"/>
                  <a:ext cx="3640015" cy="1477328"/>
                </a:xfrm>
                <a:prstGeom prst="rect">
                  <a:avLst/>
                </a:prstGeom>
                <a:noFill/>
              </p:spPr>
              <p:txBody>
                <a:bodyPr wrap="square" rtlCol="0">
                  <a:spAutoFit/>
                </a:bodyPr>
                <a:lstStyle/>
                <a:p>
                  <a:pPr algn="r"/>
                  <a:r>
                    <a:rPr lang="en-US" b="0" dirty="0" smtClean="0"/>
                    <a:t>	   </a:t>
                  </a:r>
                  <a14:m>
                    <m:oMath xmlns:m="http://schemas.openxmlformats.org/officeDocument/2006/math">
                      <m:r>
                        <a:rPr lang="en-US" b="0" i="1" smtClean="0">
                          <a:latin typeface="Cambria Math" charset="0"/>
                        </a:rPr>
                        <m:t>𝑎</m:t>
                      </m:r>
                      <m:r>
                        <a:rPr lang="en-US" b="0" i="1" smtClean="0">
                          <a:latin typeface="Cambria Math" charset="0"/>
                        </a:rPr>
                        <m:t>  ∧       </m:t>
                      </m:r>
                    </m:oMath>
                  </a14:m>
                  <a:r>
                    <a:rPr lang="en-US" dirty="0" smtClean="0"/>
                    <a:t>(C1)</a:t>
                  </a:r>
                </a:p>
                <a:p>
                  <a:pPr algn="r"/>
                  <a14:m>
                    <m:oMath xmlns:m="http://schemas.openxmlformats.org/officeDocument/2006/math">
                      <m:r>
                        <a:rPr lang="en-US" b="0" i="1" smtClean="0">
                          <a:latin typeface="Cambria Math" charset="0"/>
                        </a:rPr>
                        <m:t>¬</m:t>
                      </m:r>
                      <m:r>
                        <a:rPr lang="en-US" b="0" i="1" smtClean="0">
                          <a:latin typeface="Cambria Math" charset="0"/>
                        </a:rPr>
                        <m:t>𝑎</m:t>
                      </m:r>
                      <m:r>
                        <a:rPr lang="en-US" b="0" i="1" smtClean="0">
                          <a:latin typeface="Cambria Math" charset="0"/>
                        </a:rPr>
                        <m:t>∨</m:t>
                      </m:r>
                      <m:r>
                        <a:rPr lang="en-US" b="0" i="1" smtClean="0">
                          <a:latin typeface="Cambria Math" charset="0"/>
                        </a:rPr>
                        <m:t>𝑏</m:t>
                      </m:r>
                      <m:r>
                        <a:rPr lang="en-US" b="0" i="1" smtClean="0">
                          <a:latin typeface="Cambria Math" charset="0"/>
                        </a:rPr>
                        <m:t>  ∧</m:t>
                      </m:r>
                      <m:r>
                        <a:rPr lang="en-US" b="0" i="0" smtClean="0">
                          <a:solidFill>
                            <a:srgbClr val="7030A0"/>
                          </a:solidFill>
                          <a:latin typeface="Cambria Math" charset="0"/>
                        </a:rPr>
                        <m:t>       </m:t>
                      </m:r>
                    </m:oMath>
                  </a14:m>
                  <a:r>
                    <a:rPr lang="en-US" dirty="0" smtClean="0"/>
                    <a:t>(C2)</a:t>
                  </a:r>
                </a:p>
                <a:p>
                  <a:pPr algn="r"/>
                  <a:r>
                    <a:rPr lang="en-US" b="0" dirty="0" smtClean="0"/>
                    <a:t>        </a:t>
                  </a:r>
                  <a:r>
                    <a:rPr lang="en-US" b="1" dirty="0" smtClean="0">
                      <a:solidFill>
                        <a:srgbClr val="00B050"/>
                      </a:solidFill>
                    </a:rPr>
                    <a:t>4</a:t>
                  </a:r>
                  <a:r>
                    <a:rPr lang="en-US" b="0" dirty="0" smtClean="0"/>
                    <a:t>             </a:t>
                  </a:r>
                  <a14:m>
                    <m:oMath xmlns:m="http://schemas.openxmlformats.org/officeDocument/2006/math">
                      <m:r>
                        <a:rPr lang="en-US" b="0" i="1" smtClean="0">
                          <a:latin typeface="Cambria Math" charset="0"/>
                        </a:rPr>
                        <m:t>¬</m:t>
                      </m:r>
                      <m:r>
                        <a:rPr lang="en-US" b="0" i="1" smtClean="0">
                          <a:latin typeface="Cambria Math" charset="0"/>
                        </a:rPr>
                        <m:t>𝑏</m:t>
                      </m:r>
                      <m:r>
                        <a:rPr lang="en-US" b="0" i="1" smtClean="0">
                          <a:latin typeface="Cambria Math" charset="0"/>
                        </a:rPr>
                        <m:t>∨</m:t>
                      </m:r>
                      <m:r>
                        <a:rPr lang="en-US" b="0" i="1" smtClean="0">
                          <a:latin typeface="Cambria Math" charset="0"/>
                        </a:rPr>
                        <m:t>𝑐</m:t>
                      </m:r>
                      <m:r>
                        <a:rPr lang="en-US" b="0" i="1" smtClean="0">
                          <a:latin typeface="Cambria Math" charset="0"/>
                        </a:rPr>
                        <m:t>  ∧</m:t>
                      </m:r>
                      <m:r>
                        <a:rPr lang="en-US" b="0" i="0" smtClean="0">
                          <a:solidFill>
                            <a:srgbClr val="7030A0"/>
                          </a:solidFill>
                          <a:latin typeface="Cambria Math" charset="0"/>
                        </a:rPr>
                        <m:t>       </m:t>
                      </m:r>
                    </m:oMath>
                  </a14:m>
                  <a:r>
                    <a:rPr lang="en-US" dirty="0" smtClean="0"/>
                    <a:t>(C3)</a:t>
                  </a:r>
                </a:p>
                <a:p>
                  <a:pPr algn="r"/>
                  <a:r>
                    <a:rPr lang="en-US" dirty="0" smtClean="0"/>
                    <a:t>           </a:t>
                  </a:r>
                  <a:r>
                    <a:rPr lang="en-US" b="1" dirty="0" smtClean="0">
                      <a:solidFill>
                        <a:srgbClr val="00B050"/>
                      </a:solidFill>
                    </a:rPr>
                    <a:t>2</a:t>
                  </a:r>
                  <a:r>
                    <a:rPr lang="en-US" dirty="0" smtClean="0"/>
                    <a:t>            </a:t>
                  </a:r>
                  <a14:m>
                    <m:oMath xmlns:m="http://schemas.openxmlformats.org/officeDocument/2006/math">
                      <m:r>
                        <a:rPr lang="en-US" b="0" i="1" smtClean="0">
                          <a:latin typeface="Cambria Math" charset="0"/>
                        </a:rPr>
                        <m:t>¬</m:t>
                      </m:r>
                      <m:r>
                        <a:rPr lang="en-US" b="0" i="1" smtClean="0">
                          <a:latin typeface="Cambria Math" charset="0"/>
                        </a:rPr>
                        <m:t>𝑐</m:t>
                      </m:r>
                      <m:r>
                        <a:rPr lang="en-US" i="1">
                          <a:latin typeface="Cambria Math" charset="0"/>
                        </a:rPr>
                        <m:t>∨</m:t>
                      </m:r>
                      <m:r>
                        <a:rPr lang="en-US" b="0" i="1" smtClean="0">
                          <a:latin typeface="Cambria Math" charset="0"/>
                        </a:rPr>
                        <m:t>𝑑</m:t>
                      </m:r>
                      <m:r>
                        <a:rPr lang="en-US" b="0" i="1" smtClean="0">
                          <a:latin typeface="Cambria Math" charset="0"/>
                        </a:rPr>
                        <m:t>  ∧</m:t>
                      </m:r>
                    </m:oMath>
                  </a14:m>
                  <a:r>
                    <a:rPr lang="en-US" dirty="0" smtClean="0"/>
                    <a:t>	(C4)</a:t>
                  </a:r>
                </a:p>
                <a:p>
                  <a:pPr algn="r"/>
                  <a:r>
                    <a:rPr lang="en-US" b="0" dirty="0" smtClean="0"/>
                    <a:t>        </a:t>
                  </a:r>
                  <a:r>
                    <a:rPr lang="en-US" b="1" dirty="0">
                      <a:solidFill>
                        <a:srgbClr val="00B050"/>
                      </a:solidFill>
                    </a:rPr>
                    <a:t>7</a:t>
                  </a:r>
                  <a:r>
                    <a:rPr lang="en-US" b="0" dirty="0" smtClean="0"/>
                    <a:t>                  </a:t>
                  </a:r>
                  <a14:m>
                    <m:oMath xmlns:m="http://schemas.openxmlformats.org/officeDocument/2006/math">
                      <m:r>
                        <a:rPr lang="en-US" b="0" i="1" smtClean="0">
                          <a:latin typeface="Cambria Math" charset="0"/>
                        </a:rPr>
                        <m:t>¬</m:t>
                      </m:r>
                      <m:r>
                        <a:rPr lang="en-US" b="0" i="1" smtClean="0">
                          <a:latin typeface="Cambria Math" charset="0"/>
                        </a:rPr>
                        <m:t>𝑑</m:t>
                      </m:r>
                      <m:r>
                        <a:rPr lang="en-US" b="0" i="0" smtClean="0">
                          <a:latin typeface="Cambria Math" charset="0"/>
                        </a:rPr>
                        <m:t>             </m:t>
                      </m:r>
                    </m:oMath>
                  </a14:m>
                  <a:r>
                    <a:rPr lang="en-US" dirty="0" smtClean="0"/>
                    <a:t>(C5)</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269748" y="2198076"/>
                  <a:ext cx="3640015" cy="1477328"/>
                </a:xfrm>
                <a:prstGeom prst="rect">
                  <a:avLst/>
                </a:prstGeom>
                <a:blipFill rotWithShape="0">
                  <a:blip r:embed="rId5"/>
                  <a:stretch>
                    <a:fillRect t="-23868" r="-1508" b="-29630"/>
                  </a:stretch>
                </a:blipFill>
              </p:spPr>
              <p:txBody>
                <a:bodyPr/>
                <a:lstStyle/>
                <a:p>
                  <a:r>
                    <a:rPr lang="en-US">
                      <a:noFill/>
                    </a:rPr>
                    <a:t> </a:t>
                  </a:r>
                </a:p>
              </p:txBody>
            </p:sp>
          </mc:Fallback>
        </mc:AlternateContent>
        <p:sp>
          <p:nvSpPr>
            <p:cNvPr id="22" name="Rectangle 21"/>
            <p:cNvSpPr/>
            <p:nvPr/>
          </p:nvSpPr>
          <p:spPr>
            <a:xfrm>
              <a:off x="457200" y="1973956"/>
              <a:ext cx="3141667" cy="200895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6" name="Rectangle 15"/>
          <p:cNvSpPr/>
          <p:nvPr/>
        </p:nvSpPr>
        <p:spPr>
          <a:xfrm>
            <a:off x="2277207" y="1892534"/>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929537" y="2144950"/>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2272439" y="2687871"/>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272439" y="2987912"/>
            <a:ext cx="184639" cy="202223"/>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47892" y="3784795"/>
            <a:ext cx="2954957" cy="655092"/>
          </a:xfrm>
          <a:prstGeom prst="roundRect">
            <a:avLst/>
          </a:prstGeom>
          <a:ln w="28575">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smtClean="0">
                <a:solidFill>
                  <a:srgbClr val="0070C0"/>
                </a:solidFill>
              </a:rPr>
              <a:t>QUERIES = {a, d}</a:t>
            </a:r>
            <a:endParaRPr lang="en-US" sz="2400" b="1" dirty="0">
              <a:solidFill>
                <a:srgbClr val="0070C0"/>
              </a:solidFill>
            </a:endParaRPr>
          </a:p>
        </p:txBody>
      </p:sp>
      <p:sp>
        <p:nvSpPr>
          <p:cNvPr id="23" name="Rounded Rectangle 22"/>
          <p:cNvSpPr/>
          <p:nvPr/>
        </p:nvSpPr>
        <p:spPr>
          <a:xfrm>
            <a:off x="688467" y="4714472"/>
            <a:ext cx="7767065" cy="499268"/>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4">
                    <a:lumMod val="75000"/>
                  </a:schemeClr>
                </a:solidFill>
              </a:rPr>
              <a:t>  </a:t>
            </a:r>
            <a:r>
              <a:rPr lang="en-US" sz="2400" b="1" dirty="0" err="1" smtClean="0">
                <a:solidFill>
                  <a:schemeClr val="accent4">
                    <a:lumMod val="75000"/>
                  </a:schemeClr>
                </a:solidFill>
              </a:rPr>
              <a:t>MaxSAT</a:t>
            </a:r>
            <a:r>
              <a:rPr lang="en-US" sz="2400" b="1" dirty="0" smtClean="0">
                <a:solidFill>
                  <a:schemeClr val="accent4">
                    <a:lumMod val="75000"/>
                  </a:schemeClr>
                </a:solidFill>
              </a:rPr>
              <a:t> Solution:  a = </a:t>
            </a:r>
            <a:r>
              <a:rPr lang="en-US" sz="2400" b="1" dirty="0" smtClean="0">
                <a:solidFill>
                  <a:srgbClr val="00B0F0"/>
                </a:solidFill>
              </a:rPr>
              <a:t>true</a:t>
            </a:r>
            <a:r>
              <a:rPr lang="en-US" sz="2400" dirty="0" smtClean="0">
                <a:solidFill>
                  <a:schemeClr val="accent4">
                    <a:lumMod val="75000"/>
                  </a:schemeClr>
                </a:solidFill>
              </a:rPr>
              <a:t>, b = </a:t>
            </a:r>
            <a:r>
              <a:rPr lang="en-US" sz="2400" dirty="0" smtClean="0">
                <a:solidFill>
                  <a:srgbClr val="00B0F0"/>
                </a:solidFill>
              </a:rPr>
              <a:t>true</a:t>
            </a:r>
            <a:r>
              <a:rPr lang="en-US" sz="2400" dirty="0" smtClean="0">
                <a:solidFill>
                  <a:schemeClr val="accent4">
                    <a:lumMod val="75000"/>
                  </a:schemeClr>
                </a:solidFill>
              </a:rPr>
              <a:t>, c = </a:t>
            </a:r>
            <a:r>
              <a:rPr lang="en-US" sz="2400" dirty="0" smtClean="0">
                <a:solidFill>
                  <a:srgbClr val="00B0F0"/>
                </a:solidFill>
              </a:rPr>
              <a:t>true</a:t>
            </a:r>
            <a:r>
              <a:rPr lang="en-US" sz="2400" dirty="0" smtClean="0">
                <a:solidFill>
                  <a:schemeClr val="accent4">
                    <a:lumMod val="75000"/>
                  </a:schemeClr>
                </a:solidFill>
              </a:rPr>
              <a:t>, </a:t>
            </a:r>
            <a:r>
              <a:rPr lang="en-US" sz="2400" b="1" dirty="0" smtClean="0">
                <a:solidFill>
                  <a:schemeClr val="accent4">
                    <a:lumMod val="75000"/>
                  </a:schemeClr>
                </a:solidFill>
              </a:rPr>
              <a:t>d = </a:t>
            </a:r>
            <a:r>
              <a:rPr lang="en-US" sz="2400" b="1" dirty="0" smtClean="0">
                <a:solidFill>
                  <a:srgbClr val="FF0000"/>
                </a:solidFill>
              </a:rPr>
              <a:t>false</a:t>
            </a:r>
          </a:p>
        </p:txBody>
      </p:sp>
    </p:spTree>
    <p:extLst>
      <p:ext uri="{BB962C8B-B14F-4D97-AF65-F5344CB8AC3E}">
        <p14:creationId xmlns:p14="http://schemas.microsoft.com/office/powerpoint/2010/main" val="1116124318"/>
      </p:ext>
    </p:extLst>
  </p:cSld>
  <p:clrMapOvr>
    <a:masterClrMapping/>
  </p:clrMapOvr>
  <mc:AlternateContent xmlns:mc="http://schemas.openxmlformats.org/markup-compatibility/2006" xmlns:p14="http://schemas.microsoft.com/office/powerpoint/2010/main">
    <mc:Choice Requires="p14">
      <p:transition spd="slow" p14:dur="2000" advTm="55048"/>
    </mc:Choice>
    <mc:Fallback xmlns="">
      <p:transition spd="slow" advTm="55048"/>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1DE393A-B712-844E-A98A-981949D15F3B}"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21</a:t>
            </a:fld>
            <a:endParaRPr lang="en-US" dirty="0"/>
          </a:p>
        </p:txBody>
      </p:sp>
      <p:sp>
        <p:nvSpPr>
          <p:cNvPr id="5" name="Title 4"/>
          <p:cNvSpPr>
            <a:spLocks noGrp="1"/>
          </p:cNvSpPr>
          <p:nvPr>
            <p:ph type="title"/>
          </p:nvPr>
        </p:nvSpPr>
        <p:spPr/>
        <p:txBody>
          <a:bodyPr/>
          <a:lstStyle/>
          <a:p>
            <a:r>
              <a:rPr lang="en-US" dirty="0" smtClean="0"/>
              <a:t>An Iterative Algorithm</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8" name="Freeform 7"/>
          <p:cNvSpPr/>
          <p:nvPr/>
        </p:nvSpPr>
        <p:spPr>
          <a:xfrm>
            <a:off x="4218426" y="3343886"/>
            <a:ext cx="1233798" cy="1233798"/>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Checker</a:t>
            </a:r>
            <a:endParaRPr lang="en-US" sz="2600" kern="1200" dirty="0"/>
          </a:p>
        </p:txBody>
      </p:sp>
      <p:sp>
        <p:nvSpPr>
          <p:cNvPr id="11" name="Circular Arrow 10"/>
          <p:cNvSpPr/>
          <p:nvPr/>
        </p:nvSpPr>
        <p:spPr>
          <a:xfrm>
            <a:off x="2558328" y="2691968"/>
            <a:ext cx="2537637" cy="2537637"/>
          </a:xfrm>
          <a:prstGeom prst="circularArrow">
            <a:avLst>
              <a:gd name="adj1" fmla="val 9481"/>
              <a:gd name="adj2" fmla="val 684782"/>
              <a:gd name="adj3" fmla="val 7851620"/>
              <a:gd name="adj4" fmla="val 2263598"/>
              <a:gd name="adj5" fmla="val 11061"/>
            </a:avLst>
          </a:prstGeom>
        </p:spPr>
        <p:style>
          <a:lnRef idx="3">
            <a:schemeClr val="lt1"/>
          </a:lnRef>
          <a:fillRef idx="1">
            <a:schemeClr val="accent5"/>
          </a:fillRef>
          <a:effectRef idx="1">
            <a:schemeClr val="accent5"/>
          </a:effectRef>
          <a:fontRef idx="minor">
            <a:schemeClr val="lt1"/>
          </a:fontRef>
        </p:style>
      </p:sp>
      <p:sp>
        <p:nvSpPr>
          <p:cNvPr id="12" name="Freeform 11"/>
          <p:cNvSpPr/>
          <p:nvPr/>
        </p:nvSpPr>
        <p:spPr>
          <a:xfrm>
            <a:off x="2202069" y="3399968"/>
            <a:ext cx="1233798" cy="1121635"/>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err="1" smtClean="0"/>
              <a:t>MaxSAT</a:t>
            </a:r>
            <a:r>
              <a:rPr lang="en-US" sz="2600" kern="1200" dirty="0" smtClean="0"/>
              <a:t> Solver</a:t>
            </a:r>
            <a:endParaRPr lang="en-US" sz="2600" kern="1200" dirty="0"/>
          </a:p>
        </p:txBody>
      </p:sp>
      <p:sp>
        <p:nvSpPr>
          <p:cNvPr id="13" name="Circular Arrow 12"/>
          <p:cNvSpPr/>
          <p:nvPr/>
        </p:nvSpPr>
        <p:spPr>
          <a:xfrm>
            <a:off x="2558328" y="2691968"/>
            <a:ext cx="2537637" cy="2537637"/>
          </a:xfrm>
          <a:prstGeom prst="circularArrow">
            <a:avLst>
              <a:gd name="adj1" fmla="val 9481"/>
              <a:gd name="adj2" fmla="val 684782"/>
              <a:gd name="adj3" fmla="val 18651620"/>
              <a:gd name="adj4" fmla="val 13063598"/>
              <a:gd name="adj5" fmla="val 11061"/>
            </a:avLst>
          </a:prstGeom>
        </p:spPr>
        <p:style>
          <a:lnRef idx="3">
            <a:schemeClr val="lt1"/>
          </a:lnRef>
          <a:fillRef idx="1">
            <a:schemeClr val="accent5"/>
          </a:fillRef>
          <a:effectRef idx="1">
            <a:schemeClr val="accent5"/>
          </a:effectRef>
          <a:fontRef idx="minor">
            <a:schemeClr val="lt1"/>
          </a:fontRef>
        </p:style>
      </p:sp>
      <p:sp>
        <p:nvSpPr>
          <p:cNvPr id="10" name="TextBox 9"/>
          <p:cNvSpPr txBox="1"/>
          <p:nvPr/>
        </p:nvSpPr>
        <p:spPr>
          <a:xfrm>
            <a:off x="668890" y="1760663"/>
            <a:ext cx="2540366" cy="400110"/>
          </a:xfrm>
          <a:prstGeom prst="rect">
            <a:avLst/>
          </a:prstGeom>
          <a:ln w="2857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Q-</a:t>
            </a:r>
            <a:r>
              <a:rPr lang="en-US" sz="2000" dirty="0" err="1" smtClean="0"/>
              <a:t>MaxSAT</a:t>
            </a:r>
            <a:r>
              <a:rPr lang="en-US" sz="2000" dirty="0" smtClean="0"/>
              <a:t> instance</a:t>
            </a:r>
          </a:p>
        </p:txBody>
      </p:sp>
      <p:sp>
        <p:nvSpPr>
          <p:cNvPr id="14" name="Right Arrow 13"/>
          <p:cNvSpPr/>
          <p:nvPr/>
        </p:nvSpPr>
        <p:spPr>
          <a:xfrm rot="3387999">
            <a:off x="1589144" y="2618428"/>
            <a:ext cx="1200093" cy="5213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429856" y="2529528"/>
                <a:ext cx="1515642" cy="707886"/>
              </a:xfrm>
              <a:prstGeom prst="rect">
                <a:avLst/>
              </a:prstGeom>
              <a:noFill/>
            </p:spPr>
            <p:txBody>
              <a:bodyPr wrap="square" rtlCol="0">
                <a:spAutoFit/>
              </a:bodyPr>
              <a:lstStyle/>
              <a:p>
                <a:pPr algn="ctr"/>
                <a:r>
                  <a:rPr lang="en-US" sz="2000" dirty="0" smtClean="0"/>
                  <a:t>workSet</a:t>
                </a:r>
              </a:p>
              <a:p>
                <a:pPr algn="ctr"/>
                <a14:m>
                  <m:oMath xmlns:m="http://schemas.openxmlformats.org/officeDocument/2006/math">
                    <m:r>
                      <a:rPr lang="en-US" sz="2000" b="0" i="1" smtClean="0">
                        <a:latin typeface="Cambria Math" charset="0"/>
                      </a:rPr>
                      <m:t>⊆</m:t>
                    </m:r>
                  </m:oMath>
                </a14:m>
                <a:r>
                  <a:rPr lang="en-US" sz="2000" dirty="0" smtClean="0"/>
                  <a:t> formula</a:t>
                </a:r>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29856" y="2529528"/>
                <a:ext cx="1515642" cy="707886"/>
              </a:xfrm>
              <a:prstGeom prst="rect">
                <a:avLst/>
              </a:prstGeom>
              <a:blipFill rotWithShape="0">
                <a:blip r:embed="rId4"/>
                <a:stretch>
                  <a:fillRect t="-5172" b="-15517"/>
                </a:stretch>
              </a:blipFill>
            </p:spPr>
            <p:txBody>
              <a:bodyPr/>
              <a:lstStyle/>
              <a:p>
                <a:r>
                  <a:rPr lang="en-US">
                    <a:noFill/>
                  </a:rPr>
                  <a:t> </a:t>
                </a:r>
              </a:p>
            </p:txBody>
          </p:sp>
        </mc:Fallback>
      </mc:AlternateContent>
      <p:sp>
        <p:nvSpPr>
          <p:cNvPr id="16" name="TextBox 15"/>
          <p:cNvSpPr txBox="1"/>
          <p:nvPr/>
        </p:nvSpPr>
        <p:spPr>
          <a:xfrm>
            <a:off x="2684252" y="2368503"/>
            <a:ext cx="2471060" cy="400110"/>
          </a:xfrm>
          <a:prstGeom prst="rect">
            <a:avLst/>
          </a:prstGeom>
          <a:noFill/>
        </p:spPr>
        <p:txBody>
          <a:bodyPr wrap="square" rtlCol="0">
            <a:spAutoFit/>
          </a:bodyPr>
          <a:lstStyle/>
          <a:p>
            <a:pPr algn="ctr"/>
            <a:r>
              <a:rPr lang="en-US" sz="2000" dirty="0" smtClean="0"/>
              <a:t>partial solution </a:t>
            </a:r>
            <a:endParaRPr lang="en-US" sz="2000" dirty="0"/>
          </a:p>
        </p:txBody>
      </p:sp>
      <p:sp>
        <p:nvSpPr>
          <p:cNvPr id="17" name="Right Arrow 16"/>
          <p:cNvSpPr/>
          <p:nvPr/>
        </p:nvSpPr>
        <p:spPr>
          <a:xfrm>
            <a:off x="5494620" y="3746041"/>
            <a:ext cx="821431" cy="4987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8" name="TextBox 17"/>
          <p:cNvSpPr txBox="1"/>
          <p:nvPr/>
        </p:nvSpPr>
        <p:spPr>
          <a:xfrm>
            <a:off x="4906444" y="3321585"/>
            <a:ext cx="595745" cy="369332"/>
          </a:xfrm>
          <a:prstGeom prst="rect">
            <a:avLst/>
          </a:prstGeom>
          <a:noFill/>
        </p:spPr>
        <p:txBody>
          <a:bodyPr wrap="square" rtlCol="0">
            <a:spAutoFit/>
          </a:bodyPr>
          <a:lstStyle/>
          <a:p>
            <a:r>
              <a:rPr lang="en-US" dirty="0" smtClean="0"/>
              <a:t>Yes</a:t>
            </a:r>
            <a:endParaRPr lang="en-US" dirty="0"/>
          </a:p>
        </p:txBody>
      </p:sp>
      <p:sp>
        <p:nvSpPr>
          <p:cNvPr id="19" name="TextBox 18"/>
          <p:cNvSpPr txBox="1"/>
          <p:nvPr/>
        </p:nvSpPr>
        <p:spPr>
          <a:xfrm>
            <a:off x="4906444" y="4274094"/>
            <a:ext cx="595745" cy="369332"/>
          </a:xfrm>
          <a:prstGeom prst="rect">
            <a:avLst/>
          </a:prstGeom>
          <a:noFill/>
        </p:spPr>
        <p:txBody>
          <a:bodyPr wrap="square" rtlCol="0">
            <a:spAutoFit/>
          </a:bodyPr>
          <a:lstStyle/>
          <a:p>
            <a:r>
              <a:rPr lang="en-US" smtClean="0"/>
              <a:t>No</a:t>
            </a:r>
            <a:endParaRPr lang="en-US"/>
          </a:p>
        </p:txBody>
      </p:sp>
      <p:sp>
        <p:nvSpPr>
          <p:cNvPr id="2" name="TextBox 1"/>
          <p:cNvSpPr txBox="1"/>
          <p:nvPr/>
        </p:nvSpPr>
        <p:spPr>
          <a:xfrm>
            <a:off x="6013857" y="3795368"/>
            <a:ext cx="2791841" cy="400110"/>
          </a:xfrm>
          <a:prstGeom prst="rect">
            <a:avLst/>
          </a:prstGeom>
          <a:noFill/>
        </p:spPr>
        <p:txBody>
          <a:bodyPr wrap="square" rtlCol="0">
            <a:spAutoFit/>
          </a:bodyPr>
          <a:lstStyle/>
          <a:p>
            <a:pPr algn="ctr"/>
            <a:r>
              <a:rPr lang="en-US" sz="2000" dirty="0" smtClean="0"/>
              <a:t>Q-</a:t>
            </a:r>
            <a:r>
              <a:rPr lang="en-US" sz="2000" dirty="0" err="1" smtClean="0"/>
              <a:t>MaxSAT</a:t>
            </a:r>
            <a:r>
              <a:rPr lang="en-US" sz="2000" dirty="0" smtClean="0"/>
              <a:t> solution</a:t>
            </a:r>
            <a:endParaRPr lang="en-US" sz="2000" dirty="0"/>
          </a:p>
        </p:txBody>
      </p:sp>
      <p:sp>
        <p:nvSpPr>
          <p:cNvPr id="20" name="TextBox 19"/>
          <p:cNvSpPr txBox="1"/>
          <p:nvPr/>
        </p:nvSpPr>
        <p:spPr>
          <a:xfrm>
            <a:off x="2851625" y="5156879"/>
            <a:ext cx="2136314" cy="400110"/>
          </a:xfrm>
          <a:prstGeom prst="rect">
            <a:avLst/>
          </a:prstGeom>
          <a:noFill/>
        </p:spPr>
        <p:txBody>
          <a:bodyPr wrap="square" rtlCol="0">
            <a:spAutoFit/>
          </a:bodyPr>
          <a:lstStyle/>
          <a:p>
            <a:r>
              <a:rPr lang="en-US" sz="2000" smtClean="0"/>
              <a:t>expanded </a:t>
            </a:r>
            <a:r>
              <a:rPr lang="en-US" sz="2000" dirty="0" err="1" smtClean="0"/>
              <a:t>workSet</a:t>
            </a:r>
            <a:endParaRPr lang="en-US" sz="2000" dirty="0"/>
          </a:p>
        </p:txBody>
      </p:sp>
    </p:spTree>
    <p:custDataLst>
      <p:tags r:id="rId1"/>
    </p:custDataLst>
    <p:extLst>
      <p:ext uri="{BB962C8B-B14F-4D97-AF65-F5344CB8AC3E}">
        <p14:creationId xmlns:p14="http://schemas.microsoft.com/office/powerpoint/2010/main" val="1141252816"/>
      </p:ext>
    </p:extLst>
  </p:cSld>
  <p:clrMapOvr>
    <a:masterClrMapping/>
  </p:clrMapOvr>
  <mc:AlternateContent xmlns:mc="http://schemas.openxmlformats.org/markup-compatibility/2006" xmlns:p14="http://schemas.microsoft.com/office/powerpoint/2010/main">
    <mc:Choice Requires="p14">
      <p:transition spd="slow" p14:dur="2000" advTm="45974"/>
    </mc:Choice>
    <mc:Fallback xmlns="">
      <p:transition spd="slow" advTm="459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up)">
                                      <p:cBhvr>
                                        <p:cTn id="10" dur="500"/>
                                        <p:tgtEl>
                                          <p:spTgt spid="14"/>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par>
                          <p:cTn id="29" fill="hold">
                            <p:stCondLst>
                              <p:cond delay="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500"/>
                            </p:stCondLst>
                            <p:childTnLst>
                              <p:par>
                                <p:cTn id="34" presetID="1" presetClass="entr" presetSubtype="0"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childTnLst>
                                </p:cTn>
                              </p:par>
                            </p:childTnLst>
                          </p:cTn>
                        </p:par>
                        <p:par>
                          <p:cTn id="40" fill="hold">
                            <p:stCondLst>
                              <p:cond delay="0"/>
                            </p:stCondLst>
                            <p:childTnLst>
                              <p:par>
                                <p:cTn id="41" presetID="22" presetClass="entr" presetSubtype="2" fill="hold"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wipe(right)">
                                      <p:cBhvr>
                                        <p:cTn id="43" dur="500"/>
                                        <p:tgtEl>
                                          <p:spTgt spid="11"/>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4" grpId="0" animBg="1"/>
      <p:bldP spid="15" grpId="0"/>
      <p:bldP spid="16" grpId="0"/>
      <p:bldP spid="17" grpId="0" animBg="1"/>
      <p:bldP spid="18" grpId="0"/>
      <p:bldP spid="19" grpId="0"/>
      <p:bldP spid="2"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1DE393A-B712-844E-A98A-981949D15F3B}"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22</a:t>
            </a:fld>
            <a:endParaRPr lang="en-US" dirty="0"/>
          </a:p>
        </p:txBody>
      </p:sp>
      <p:sp>
        <p:nvSpPr>
          <p:cNvPr id="5" name="Title 4"/>
          <p:cNvSpPr>
            <a:spLocks noGrp="1"/>
          </p:cNvSpPr>
          <p:nvPr>
            <p:ph type="title"/>
          </p:nvPr>
        </p:nvSpPr>
        <p:spPr/>
        <p:txBody>
          <a:bodyPr/>
          <a:lstStyle/>
          <a:p>
            <a:r>
              <a:rPr lang="en-US" dirty="0" smtClean="0"/>
              <a:t>An Iterative Algorithm</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8" name="Freeform 7"/>
          <p:cNvSpPr/>
          <p:nvPr/>
        </p:nvSpPr>
        <p:spPr>
          <a:xfrm>
            <a:off x="4218426" y="3343886"/>
            <a:ext cx="1233798" cy="1233798"/>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smtClean="0"/>
              <a:t>Checker</a:t>
            </a:r>
            <a:endParaRPr lang="en-US" sz="2600" kern="1200" dirty="0"/>
          </a:p>
        </p:txBody>
      </p:sp>
      <p:sp>
        <p:nvSpPr>
          <p:cNvPr id="11" name="Circular Arrow 10"/>
          <p:cNvSpPr/>
          <p:nvPr/>
        </p:nvSpPr>
        <p:spPr>
          <a:xfrm>
            <a:off x="2558328" y="2691968"/>
            <a:ext cx="2537637" cy="2537637"/>
          </a:xfrm>
          <a:prstGeom prst="circularArrow">
            <a:avLst>
              <a:gd name="adj1" fmla="val 9481"/>
              <a:gd name="adj2" fmla="val 684782"/>
              <a:gd name="adj3" fmla="val 7851620"/>
              <a:gd name="adj4" fmla="val 2263598"/>
              <a:gd name="adj5" fmla="val 11061"/>
            </a:avLst>
          </a:prstGeom>
        </p:spPr>
        <p:style>
          <a:lnRef idx="3">
            <a:schemeClr val="lt1"/>
          </a:lnRef>
          <a:fillRef idx="1">
            <a:schemeClr val="accent5"/>
          </a:fillRef>
          <a:effectRef idx="1">
            <a:schemeClr val="accent5"/>
          </a:effectRef>
          <a:fontRef idx="minor">
            <a:schemeClr val="lt1"/>
          </a:fontRef>
        </p:style>
      </p:sp>
      <p:sp>
        <p:nvSpPr>
          <p:cNvPr id="12" name="Freeform 11"/>
          <p:cNvSpPr/>
          <p:nvPr/>
        </p:nvSpPr>
        <p:spPr>
          <a:xfrm>
            <a:off x="2202069" y="3399968"/>
            <a:ext cx="1233798" cy="1121635"/>
          </a:xfrm>
          <a:custGeom>
            <a:avLst/>
            <a:gdLst>
              <a:gd name="connsiteX0" fmla="*/ 0 w 1233798"/>
              <a:gd name="connsiteY0" fmla="*/ 0 h 1233798"/>
              <a:gd name="connsiteX1" fmla="*/ 1233798 w 1233798"/>
              <a:gd name="connsiteY1" fmla="*/ 0 h 1233798"/>
              <a:gd name="connsiteX2" fmla="*/ 1233798 w 1233798"/>
              <a:gd name="connsiteY2" fmla="*/ 1233798 h 1233798"/>
              <a:gd name="connsiteX3" fmla="*/ 0 w 1233798"/>
              <a:gd name="connsiteY3" fmla="*/ 1233798 h 1233798"/>
              <a:gd name="connsiteX4" fmla="*/ 0 w 1233798"/>
              <a:gd name="connsiteY4" fmla="*/ 0 h 1233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3798" h="1233798">
                <a:moveTo>
                  <a:pt x="0" y="0"/>
                </a:moveTo>
                <a:lnTo>
                  <a:pt x="1233798" y="0"/>
                </a:lnTo>
                <a:lnTo>
                  <a:pt x="1233798" y="1233798"/>
                </a:lnTo>
                <a:lnTo>
                  <a:pt x="0" y="1233798"/>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33020" tIns="33020" rIns="33020" bIns="33020" numCol="1" spcCol="1270" anchor="ctr" anchorCtr="0">
            <a:noAutofit/>
          </a:bodyPr>
          <a:lstStyle/>
          <a:p>
            <a:pPr lvl="0" algn="ctr" defTabSz="1155700">
              <a:lnSpc>
                <a:spcPct val="90000"/>
              </a:lnSpc>
              <a:spcBef>
                <a:spcPct val="0"/>
              </a:spcBef>
              <a:spcAft>
                <a:spcPct val="35000"/>
              </a:spcAft>
            </a:pPr>
            <a:r>
              <a:rPr lang="en-US" sz="2600" kern="1200" dirty="0" err="1" smtClean="0"/>
              <a:t>MaxSAT</a:t>
            </a:r>
            <a:r>
              <a:rPr lang="en-US" sz="2600" kern="1200" dirty="0" smtClean="0"/>
              <a:t> Solver</a:t>
            </a:r>
            <a:endParaRPr lang="en-US" sz="2600" kern="1200" dirty="0"/>
          </a:p>
        </p:txBody>
      </p:sp>
      <p:sp>
        <p:nvSpPr>
          <p:cNvPr id="13" name="Circular Arrow 12"/>
          <p:cNvSpPr/>
          <p:nvPr/>
        </p:nvSpPr>
        <p:spPr>
          <a:xfrm>
            <a:off x="2558328" y="2691968"/>
            <a:ext cx="2537637" cy="2537637"/>
          </a:xfrm>
          <a:prstGeom prst="circularArrow">
            <a:avLst>
              <a:gd name="adj1" fmla="val 9481"/>
              <a:gd name="adj2" fmla="val 684782"/>
              <a:gd name="adj3" fmla="val 18651620"/>
              <a:gd name="adj4" fmla="val 13063598"/>
              <a:gd name="adj5" fmla="val 11061"/>
            </a:avLst>
          </a:prstGeom>
        </p:spPr>
        <p:style>
          <a:lnRef idx="3">
            <a:schemeClr val="lt1"/>
          </a:lnRef>
          <a:fillRef idx="1">
            <a:schemeClr val="accent5"/>
          </a:fillRef>
          <a:effectRef idx="1">
            <a:schemeClr val="accent5"/>
          </a:effectRef>
          <a:fontRef idx="minor">
            <a:schemeClr val="lt1"/>
          </a:fontRef>
        </p:style>
      </p:sp>
      <p:sp>
        <p:nvSpPr>
          <p:cNvPr id="10" name="TextBox 9"/>
          <p:cNvSpPr txBox="1"/>
          <p:nvPr/>
        </p:nvSpPr>
        <p:spPr>
          <a:xfrm>
            <a:off x="668890" y="1760663"/>
            <a:ext cx="2540366" cy="400110"/>
          </a:xfrm>
          <a:prstGeom prst="rect">
            <a:avLst/>
          </a:prstGeom>
          <a:ln w="28575">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000" dirty="0" smtClean="0"/>
              <a:t>Q-</a:t>
            </a:r>
            <a:r>
              <a:rPr lang="en-US" sz="2000" dirty="0" err="1" smtClean="0"/>
              <a:t>MaxSAT</a:t>
            </a:r>
            <a:r>
              <a:rPr lang="en-US" sz="2000" dirty="0" smtClean="0"/>
              <a:t> instance</a:t>
            </a:r>
          </a:p>
        </p:txBody>
      </p:sp>
      <p:sp>
        <p:nvSpPr>
          <p:cNvPr id="14" name="Right Arrow 13"/>
          <p:cNvSpPr/>
          <p:nvPr/>
        </p:nvSpPr>
        <p:spPr>
          <a:xfrm rot="3387999">
            <a:off x="1589144" y="2618428"/>
            <a:ext cx="1200093" cy="521315"/>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429856" y="2529528"/>
                <a:ext cx="1515642" cy="707886"/>
              </a:xfrm>
              <a:prstGeom prst="rect">
                <a:avLst/>
              </a:prstGeom>
              <a:noFill/>
            </p:spPr>
            <p:txBody>
              <a:bodyPr wrap="square" rtlCol="0">
                <a:spAutoFit/>
              </a:bodyPr>
              <a:lstStyle/>
              <a:p>
                <a:pPr algn="ctr"/>
                <a:r>
                  <a:rPr lang="en-US" sz="2000" dirty="0" smtClean="0"/>
                  <a:t>workSet</a:t>
                </a:r>
              </a:p>
              <a:p>
                <a:pPr algn="ctr"/>
                <a14:m>
                  <m:oMath xmlns:m="http://schemas.openxmlformats.org/officeDocument/2006/math">
                    <m:r>
                      <a:rPr lang="en-US" sz="2000" b="0" i="1" smtClean="0">
                        <a:latin typeface="Cambria Math" charset="0"/>
                      </a:rPr>
                      <m:t>⊆</m:t>
                    </m:r>
                  </m:oMath>
                </a14:m>
                <a:r>
                  <a:rPr lang="en-US" sz="2000" dirty="0" smtClean="0"/>
                  <a:t> formula</a:t>
                </a:r>
                <a:endParaRPr lang="en-US" sz="2000" dirty="0"/>
              </a:p>
            </p:txBody>
          </p:sp>
        </mc:Choice>
        <mc:Fallback xmlns="">
          <p:sp>
            <p:nvSpPr>
              <p:cNvPr id="15" name="TextBox 14"/>
              <p:cNvSpPr txBox="1">
                <a:spLocks noRot="1" noChangeAspect="1" noMove="1" noResize="1" noEditPoints="1" noAdjustHandles="1" noChangeArrowheads="1" noChangeShapeType="1" noTextEdit="1"/>
              </p:cNvSpPr>
              <p:nvPr/>
            </p:nvSpPr>
            <p:spPr>
              <a:xfrm>
                <a:off x="429856" y="2529528"/>
                <a:ext cx="1515642" cy="707886"/>
              </a:xfrm>
              <a:prstGeom prst="rect">
                <a:avLst/>
              </a:prstGeom>
              <a:blipFill rotWithShape="0">
                <a:blip r:embed="rId4"/>
                <a:stretch>
                  <a:fillRect t="-5172" b="-15517"/>
                </a:stretch>
              </a:blipFill>
            </p:spPr>
            <p:txBody>
              <a:bodyPr/>
              <a:lstStyle/>
              <a:p>
                <a:r>
                  <a:rPr lang="en-US">
                    <a:noFill/>
                  </a:rPr>
                  <a:t> </a:t>
                </a:r>
              </a:p>
            </p:txBody>
          </p:sp>
        </mc:Fallback>
      </mc:AlternateContent>
      <p:sp>
        <p:nvSpPr>
          <p:cNvPr id="16" name="TextBox 15"/>
          <p:cNvSpPr txBox="1"/>
          <p:nvPr/>
        </p:nvSpPr>
        <p:spPr>
          <a:xfrm>
            <a:off x="2684252" y="2368503"/>
            <a:ext cx="2471060" cy="400110"/>
          </a:xfrm>
          <a:prstGeom prst="rect">
            <a:avLst/>
          </a:prstGeom>
          <a:noFill/>
        </p:spPr>
        <p:txBody>
          <a:bodyPr wrap="square" rtlCol="0">
            <a:spAutoFit/>
          </a:bodyPr>
          <a:lstStyle/>
          <a:p>
            <a:pPr algn="ctr"/>
            <a:r>
              <a:rPr lang="en-US" sz="2000" dirty="0" smtClean="0"/>
              <a:t>partial solution </a:t>
            </a:r>
            <a:endParaRPr lang="en-US" sz="2000" dirty="0"/>
          </a:p>
        </p:txBody>
      </p:sp>
      <p:sp>
        <p:nvSpPr>
          <p:cNvPr id="17" name="Right Arrow 16"/>
          <p:cNvSpPr/>
          <p:nvPr/>
        </p:nvSpPr>
        <p:spPr>
          <a:xfrm>
            <a:off x="5494620" y="3746041"/>
            <a:ext cx="821431" cy="498764"/>
          </a:xfrm>
          <a:prstGeom prst="right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
        <p:nvSpPr>
          <p:cNvPr id="18" name="TextBox 17"/>
          <p:cNvSpPr txBox="1"/>
          <p:nvPr/>
        </p:nvSpPr>
        <p:spPr>
          <a:xfrm>
            <a:off x="4906444" y="3321585"/>
            <a:ext cx="595745" cy="369332"/>
          </a:xfrm>
          <a:prstGeom prst="rect">
            <a:avLst/>
          </a:prstGeom>
          <a:noFill/>
        </p:spPr>
        <p:txBody>
          <a:bodyPr wrap="square" rtlCol="0">
            <a:spAutoFit/>
          </a:bodyPr>
          <a:lstStyle/>
          <a:p>
            <a:r>
              <a:rPr lang="en-US" dirty="0" smtClean="0"/>
              <a:t>Yes</a:t>
            </a:r>
            <a:endParaRPr lang="en-US" dirty="0"/>
          </a:p>
        </p:txBody>
      </p:sp>
      <p:sp>
        <p:nvSpPr>
          <p:cNvPr id="19" name="TextBox 18"/>
          <p:cNvSpPr txBox="1"/>
          <p:nvPr/>
        </p:nvSpPr>
        <p:spPr>
          <a:xfrm>
            <a:off x="4906444" y="4274094"/>
            <a:ext cx="595745" cy="369332"/>
          </a:xfrm>
          <a:prstGeom prst="rect">
            <a:avLst/>
          </a:prstGeom>
          <a:noFill/>
        </p:spPr>
        <p:txBody>
          <a:bodyPr wrap="square" rtlCol="0">
            <a:spAutoFit/>
          </a:bodyPr>
          <a:lstStyle/>
          <a:p>
            <a:r>
              <a:rPr lang="en-US" smtClean="0"/>
              <a:t>No</a:t>
            </a:r>
            <a:endParaRPr lang="en-US"/>
          </a:p>
        </p:txBody>
      </p:sp>
      <p:sp>
        <p:nvSpPr>
          <p:cNvPr id="2" name="TextBox 1"/>
          <p:cNvSpPr txBox="1"/>
          <p:nvPr/>
        </p:nvSpPr>
        <p:spPr>
          <a:xfrm>
            <a:off x="6013857" y="3795368"/>
            <a:ext cx="2791841" cy="400110"/>
          </a:xfrm>
          <a:prstGeom prst="rect">
            <a:avLst/>
          </a:prstGeom>
          <a:noFill/>
        </p:spPr>
        <p:txBody>
          <a:bodyPr wrap="square" rtlCol="0">
            <a:spAutoFit/>
          </a:bodyPr>
          <a:lstStyle/>
          <a:p>
            <a:pPr algn="ctr"/>
            <a:r>
              <a:rPr lang="en-US" sz="2000" dirty="0" smtClean="0"/>
              <a:t>Q-</a:t>
            </a:r>
            <a:r>
              <a:rPr lang="en-US" sz="2000" dirty="0" err="1" smtClean="0"/>
              <a:t>MaxSAT</a:t>
            </a:r>
            <a:r>
              <a:rPr lang="en-US" sz="2000" dirty="0" smtClean="0"/>
              <a:t> solution</a:t>
            </a:r>
            <a:endParaRPr lang="en-US" sz="2000" dirty="0"/>
          </a:p>
        </p:txBody>
      </p:sp>
      <p:sp>
        <p:nvSpPr>
          <p:cNvPr id="21" name="Rounded Rectangular Callout 20"/>
          <p:cNvSpPr/>
          <p:nvPr/>
        </p:nvSpPr>
        <p:spPr>
          <a:xfrm>
            <a:off x="4710520" y="1323384"/>
            <a:ext cx="4184098" cy="1419815"/>
          </a:xfrm>
          <a:prstGeom prst="wedgeRoundRectCallout">
            <a:avLst>
              <a:gd name="adj1" fmla="val -45552"/>
              <a:gd name="adj2" fmla="val 124129"/>
              <a:gd name="adj3" fmla="val 16667"/>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solidFill>
                  <a:schemeClr val="tx1"/>
                </a:solidFill>
              </a:rPr>
              <a:t>Key challenge: </a:t>
            </a:r>
          </a:p>
          <a:p>
            <a:pPr algn="ctr"/>
            <a:r>
              <a:rPr lang="en-US" sz="2800" dirty="0" smtClean="0">
                <a:solidFill>
                  <a:srgbClr val="FF0000"/>
                </a:solidFill>
              </a:rPr>
              <a:t>how to implement a </a:t>
            </a:r>
            <a:r>
              <a:rPr lang="en-US" sz="2800" b="1" dirty="0" smtClean="0">
                <a:solidFill>
                  <a:srgbClr val="FF0000"/>
                </a:solidFill>
              </a:rPr>
              <a:t>sound</a:t>
            </a:r>
            <a:r>
              <a:rPr lang="en-US" sz="2800" dirty="0" smtClean="0">
                <a:solidFill>
                  <a:srgbClr val="FF0000"/>
                </a:solidFill>
              </a:rPr>
              <a:t> yet </a:t>
            </a:r>
            <a:r>
              <a:rPr lang="en-US" sz="2800" b="1" dirty="0" smtClean="0">
                <a:solidFill>
                  <a:srgbClr val="FF0000"/>
                </a:solidFill>
              </a:rPr>
              <a:t>efficient</a:t>
            </a:r>
            <a:r>
              <a:rPr lang="en-US" sz="2800" dirty="0" smtClean="0">
                <a:solidFill>
                  <a:srgbClr val="FF0000"/>
                </a:solidFill>
              </a:rPr>
              <a:t> checker?</a:t>
            </a:r>
            <a:endParaRPr lang="en-US" sz="2800" dirty="0">
              <a:solidFill>
                <a:srgbClr val="FF0000"/>
              </a:solidFill>
            </a:endParaRPr>
          </a:p>
        </p:txBody>
      </p:sp>
      <p:sp>
        <p:nvSpPr>
          <p:cNvPr id="22" name="TextBox 21"/>
          <p:cNvSpPr txBox="1"/>
          <p:nvPr/>
        </p:nvSpPr>
        <p:spPr>
          <a:xfrm>
            <a:off x="2851625" y="5156879"/>
            <a:ext cx="2136314" cy="400110"/>
          </a:xfrm>
          <a:prstGeom prst="rect">
            <a:avLst/>
          </a:prstGeom>
          <a:noFill/>
        </p:spPr>
        <p:txBody>
          <a:bodyPr wrap="square" rtlCol="0">
            <a:spAutoFit/>
          </a:bodyPr>
          <a:lstStyle/>
          <a:p>
            <a:r>
              <a:rPr lang="en-US" sz="2000" smtClean="0"/>
              <a:t>expanded </a:t>
            </a:r>
            <a:r>
              <a:rPr lang="en-US" sz="2000" dirty="0" err="1" smtClean="0"/>
              <a:t>workSet</a:t>
            </a:r>
            <a:endParaRPr lang="en-US" sz="2000" dirty="0"/>
          </a:p>
        </p:txBody>
      </p:sp>
    </p:spTree>
    <p:custDataLst>
      <p:tags r:id="rId1"/>
    </p:custDataLst>
    <p:extLst>
      <p:ext uri="{BB962C8B-B14F-4D97-AF65-F5344CB8AC3E}">
        <p14:creationId xmlns:p14="http://schemas.microsoft.com/office/powerpoint/2010/main" val="1652960496"/>
      </p:ext>
    </p:extLst>
  </p:cSld>
  <p:clrMapOvr>
    <a:masterClrMapping/>
  </p:clrMapOvr>
  <mc:AlternateContent xmlns:mc="http://schemas.openxmlformats.org/markup-compatibility/2006" xmlns:p14="http://schemas.microsoft.com/office/powerpoint/2010/main">
    <mc:Choice Requires="p14">
      <p:transition spd="slow" p14:dur="2000" advTm="45974"/>
    </mc:Choice>
    <mc:Fallback xmlns="">
      <p:transition spd="slow" advTm="45974"/>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Date Placeholder 2"/>
          <p:cNvSpPr>
            <a:spLocks noGrp="1"/>
          </p:cNvSpPr>
          <p:nvPr>
            <p:ph type="dt" sz="half" idx="10"/>
          </p:nvPr>
        </p:nvSpPr>
        <p:spPr/>
        <p:txBody>
          <a:bodyPr/>
          <a:lstStyle/>
          <a:p>
            <a:fld id="{94ABEDAF-B928-5146-AAE0-0046297683F5}"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23</a:t>
            </a:fld>
            <a:endParaRPr lang="en-US" dirty="0"/>
          </a:p>
        </p:txBody>
      </p:sp>
      <p:sp>
        <p:nvSpPr>
          <p:cNvPr id="5" name="Title 4"/>
          <p:cNvSpPr>
            <a:spLocks noGrp="1"/>
          </p:cNvSpPr>
          <p:nvPr>
            <p:ph type="title"/>
          </p:nvPr>
        </p:nvSpPr>
        <p:spPr/>
        <p:txBody>
          <a:bodyPr/>
          <a:lstStyle/>
          <a:p>
            <a:endParaRPr lang="en-US"/>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7" name="Rectangle 6"/>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55690" y="1959552"/>
            <a:ext cx="8416352" cy="1940957"/>
          </a:xfrm>
          <a:prstGeom prst="roundRect">
            <a:avLst/>
          </a:prstGeom>
          <a:ln w="28575">
            <a:solidFill>
              <a:srgbClr val="00B05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600" b="1" dirty="0" smtClean="0">
                <a:solidFill>
                  <a:schemeClr val="tx1"/>
                </a:solidFill>
              </a:rPr>
              <a:t>Our key idea: </a:t>
            </a:r>
          </a:p>
          <a:p>
            <a:pPr algn="ctr"/>
            <a:r>
              <a:rPr lang="en-US" sz="3600" b="1" dirty="0">
                <a:solidFill>
                  <a:srgbClr val="00B050"/>
                </a:solidFill>
              </a:rPr>
              <a:t>U</a:t>
            </a:r>
            <a:r>
              <a:rPr lang="en-US" sz="3600" b="1" dirty="0" smtClean="0">
                <a:solidFill>
                  <a:srgbClr val="00B050"/>
                </a:solidFill>
              </a:rPr>
              <a:t>se a small set of clauses to succinctly summarize effect of unexplored clauses</a:t>
            </a:r>
            <a:endParaRPr lang="en-US" sz="3600" b="1" dirty="0">
              <a:solidFill>
                <a:srgbClr val="00B050"/>
              </a:solidFill>
            </a:endParaRPr>
          </a:p>
        </p:txBody>
      </p:sp>
    </p:spTree>
    <p:extLst>
      <p:ext uri="{BB962C8B-B14F-4D97-AF65-F5344CB8AC3E}">
        <p14:creationId xmlns:p14="http://schemas.microsoft.com/office/powerpoint/2010/main" val="1764309428"/>
      </p:ext>
    </p:extLst>
  </p:cSld>
  <p:clrMapOvr>
    <a:masterClrMapping/>
  </p:clrMapOvr>
  <mc:AlternateContent xmlns:mc="http://schemas.openxmlformats.org/markup-compatibility/2006" xmlns:p14="http://schemas.microsoft.com/office/powerpoint/2010/main">
    <mc:Choice Requires="p14">
      <p:transition spd="slow" p14:dur="2000" advTm="12206"/>
    </mc:Choice>
    <mc:Fallback xmlns="">
      <p:transition spd="slow" advTm="12206"/>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A39126F5-4EE9-8C48-95D7-B58DE1905A29}"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24</a:t>
            </a:fld>
            <a:endParaRPr lang="en-US" dirty="0"/>
          </a:p>
        </p:txBody>
      </p:sp>
      <p:grpSp>
        <p:nvGrpSpPr>
          <p:cNvPr id="6" name="Group 5"/>
          <p:cNvGrpSpPr/>
          <p:nvPr/>
        </p:nvGrpSpPr>
        <p:grpSpPr>
          <a:xfrm>
            <a:off x="4606083" y="1233053"/>
            <a:ext cx="4351423" cy="4030260"/>
            <a:chOff x="4606083" y="1233053"/>
            <a:chExt cx="4351423" cy="4030260"/>
          </a:xfrm>
        </p:grpSpPr>
        <p:grpSp>
          <p:nvGrpSpPr>
            <p:cNvPr id="3" name="Group 2"/>
            <p:cNvGrpSpPr/>
            <p:nvPr/>
          </p:nvGrpSpPr>
          <p:grpSpPr>
            <a:xfrm>
              <a:off x="4619938" y="1690181"/>
              <a:ext cx="4337568" cy="3573132"/>
              <a:chOff x="4619938" y="1440797"/>
              <a:chExt cx="4337568" cy="3573132"/>
            </a:xfrm>
          </p:grpSpPr>
          <p:sp>
            <p:nvSpPr>
              <p:cNvPr id="13" name="TextBox 12"/>
              <p:cNvSpPr txBox="1"/>
              <p:nvPr/>
            </p:nvSpPr>
            <p:spPr>
              <a:xfrm>
                <a:off x="4777697" y="1536054"/>
                <a:ext cx="4152099" cy="3477875"/>
              </a:xfrm>
              <a:prstGeom prst="rect">
                <a:avLst/>
              </a:prstGeom>
              <a:noFill/>
            </p:spPr>
            <p:txBody>
              <a:bodyPr wrap="none" rtlCol="0">
                <a:spAutoFit/>
              </a:bodyPr>
              <a:lstStyle/>
              <a:p>
                <a:r>
                  <a:rPr lang="en-US" sz="2000" b="1" dirty="0">
                    <a:latin typeface="Courier New"/>
                    <a:cs typeface="Courier New"/>
                  </a:rPr>
                  <a:t>v4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latin typeface="Courier New"/>
                    <a:cs typeface="Courier New"/>
                  </a:rPr>
                  <a:t>v8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v7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v5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v7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v4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v8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14" name="Rectangle 1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TextBox 4"/>
            <p:cNvSpPr txBox="1"/>
            <p:nvPr/>
          </p:nvSpPr>
          <p:spPr>
            <a:xfrm>
              <a:off x="4606083" y="1233053"/>
              <a:ext cx="3059846" cy="400110"/>
            </a:xfrm>
            <a:prstGeom prst="rect">
              <a:avLst/>
            </a:prstGeom>
            <a:noFill/>
          </p:spPr>
          <p:txBody>
            <a:bodyPr wrap="square" rtlCol="0">
              <a:spAutoFit/>
            </a:bodyPr>
            <a:lstStyle/>
            <a:p>
              <a:r>
                <a:rPr lang="en-US" sz="2000" b="0" dirty="0" smtClean="0"/>
                <a:t>Queries = {v6}, formula = </a:t>
              </a:r>
              <a:endParaRPr lang="en-US" sz="2000" dirty="0"/>
            </a:p>
          </p:txBody>
        </p:sp>
      </p:grpSp>
    </p:spTree>
    <p:extLst>
      <p:ext uri="{BB962C8B-B14F-4D97-AF65-F5344CB8AC3E}">
        <p14:creationId xmlns:p14="http://schemas.microsoft.com/office/powerpoint/2010/main" val="1341641373"/>
      </p:ext>
    </p:extLst>
  </p:cSld>
  <p:clrMapOvr>
    <a:masterClrMapping/>
  </p:clrMapOvr>
  <mc:AlternateContent xmlns:mc="http://schemas.openxmlformats.org/markup-compatibility/2006" xmlns:p14="http://schemas.microsoft.com/office/powerpoint/2010/main">
    <mc:Choice Requires="p14">
      <p:transition spd="slow" p14:dur="2000" advTm="23458"/>
    </mc:Choice>
    <mc:Fallback xmlns="">
      <p:transition spd="slow" advTm="23458"/>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9D73AA60-9437-524E-97BC-6D96876DA217}"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grpSp>
        <p:nvGrpSpPr>
          <p:cNvPr id="3" name="Group 2"/>
          <p:cNvGrpSpPr/>
          <p:nvPr/>
        </p:nvGrpSpPr>
        <p:grpSpPr>
          <a:xfrm>
            <a:off x="4619938" y="1690181"/>
            <a:ext cx="4337568" cy="3573132"/>
            <a:chOff x="4619938" y="1440797"/>
            <a:chExt cx="4337568" cy="3573132"/>
          </a:xfrm>
        </p:grpSpPr>
        <p:sp>
          <p:nvSpPr>
            <p:cNvPr id="13" name="TextBox 12"/>
            <p:cNvSpPr txBox="1"/>
            <p:nvPr/>
          </p:nvSpPr>
          <p:spPr>
            <a:xfrm>
              <a:off x="4777697" y="1536054"/>
              <a:ext cx="4152099" cy="3477875"/>
            </a:xfrm>
            <a:prstGeom prst="rect">
              <a:avLst/>
            </a:prstGeom>
            <a:noFill/>
          </p:spPr>
          <p:txBody>
            <a:bodyPr wrap="none" rtlCol="0">
              <a:spAutoFit/>
            </a:bodyPr>
            <a:lstStyle/>
            <a:p>
              <a:r>
                <a:rPr lang="en-US" sz="2000" b="1" dirty="0">
                  <a:latin typeface="Courier New"/>
                  <a:cs typeface="Courier New"/>
                </a:rPr>
                <a:t>v4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latin typeface="Courier New"/>
                  <a:cs typeface="Courier New"/>
                </a:rPr>
                <a:t>v8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v7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v5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v7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v4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v8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14" name="Rectangle 1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1F7DF5D7-FF41-4BF6-8958-28DFF1DB182D}" type="slidenum">
              <a:rPr lang="en-US" smtClean="0"/>
              <a:t>25</a:t>
            </a:fld>
            <a:endParaRPr lang="en-US" dirty="0"/>
          </a:p>
        </p:txBody>
      </p:sp>
      <p:sp>
        <p:nvSpPr>
          <p:cNvPr id="12" name="Rectangle 11"/>
          <p:cNvSpPr/>
          <p:nvPr/>
        </p:nvSpPr>
        <p:spPr>
          <a:xfrm>
            <a:off x="4633793" y="1844091"/>
            <a:ext cx="4309858" cy="895885"/>
          </a:xfrm>
          <a:prstGeom prst="rect">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p:cNvSpPr txBox="1"/>
          <p:nvPr/>
        </p:nvSpPr>
        <p:spPr>
          <a:xfrm>
            <a:off x="4606083" y="1233053"/>
            <a:ext cx="3059846" cy="400110"/>
          </a:xfrm>
          <a:prstGeom prst="rect">
            <a:avLst/>
          </a:prstGeom>
          <a:noFill/>
        </p:spPr>
        <p:txBody>
          <a:bodyPr wrap="square" rtlCol="0">
            <a:spAutoFit/>
          </a:bodyPr>
          <a:lstStyle/>
          <a:p>
            <a:r>
              <a:rPr lang="en-US" sz="2000" b="0" dirty="0" smtClean="0"/>
              <a:t>Queries = {v6}, formula = </a:t>
            </a:r>
            <a:endParaRPr lang="en-US" sz="2000" dirty="0"/>
          </a:p>
        </p:txBody>
      </p:sp>
    </p:spTree>
    <p:extLst>
      <p:ext uri="{BB962C8B-B14F-4D97-AF65-F5344CB8AC3E}">
        <p14:creationId xmlns:p14="http://schemas.microsoft.com/office/powerpoint/2010/main" val="1555310481"/>
      </p:ext>
    </p:extLst>
  </p:cSld>
  <p:clrMapOvr>
    <a:masterClrMapping/>
  </p:clrMapOvr>
  <mc:AlternateContent xmlns:mc="http://schemas.openxmlformats.org/markup-compatibility/2006" xmlns:p14="http://schemas.microsoft.com/office/powerpoint/2010/main">
    <mc:Choice Requires="p14">
      <p:transition spd="slow" p14:dur="2000" advTm="2083"/>
    </mc:Choice>
    <mc:Fallback xmlns="">
      <p:transition spd="slow" advTm="208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2BC26468-44FB-A447-B1FE-DE391B066CF5}"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grpSp>
        <p:nvGrpSpPr>
          <p:cNvPr id="3" name="Group 2"/>
          <p:cNvGrpSpPr/>
          <p:nvPr/>
        </p:nvGrpSpPr>
        <p:grpSpPr>
          <a:xfrm>
            <a:off x="4619938" y="1690181"/>
            <a:ext cx="4337568" cy="3573132"/>
            <a:chOff x="4619938" y="1440797"/>
            <a:chExt cx="4337568" cy="3573132"/>
          </a:xfrm>
        </p:grpSpPr>
        <p:sp>
          <p:nvSpPr>
            <p:cNvPr id="13" name="TextBox 12"/>
            <p:cNvSpPr txBox="1"/>
            <p:nvPr/>
          </p:nvSpPr>
          <p:spPr>
            <a:xfrm>
              <a:off x="4777697" y="1536054"/>
              <a:ext cx="4152099" cy="3477875"/>
            </a:xfrm>
            <a:prstGeom prst="rect">
              <a:avLst/>
            </a:prstGeom>
            <a:noFill/>
          </p:spPr>
          <p:txBody>
            <a:bodyPr wrap="none" rtlCol="0">
              <a:spAutoFit/>
            </a:bodyPr>
            <a:lstStyle/>
            <a:p>
              <a:r>
                <a:rPr lang="en-US" sz="2000" b="1" dirty="0">
                  <a:latin typeface="Courier New"/>
                  <a:cs typeface="Courier New"/>
                </a:rPr>
                <a:t>v4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latin typeface="Courier New"/>
                  <a:cs typeface="Courier New"/>
                </a:rPr>
                <a:t>v8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v7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v5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v7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v4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v8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14" name="Rectangle 1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Slide Number Placeholder 1"/>
          <p:cNvSpPr>
            <a:spLocks noGrp="1"/>
          </p:cNvSpPr>
          <p:nvPr>
            <p:ph type="sldNum" sz="quarter" idx="12"/>
          </p:nvPr>
        </p:nvSpPr>
        <p:spPr/>
        <p:txBody>
          <a:bodyPr/>
          <a:lstStyle/>
          <a:p>
            <a:fld id="{1F7DF5D7-FF41-4BF6-8958-28DFF1DB182D}" type="slidenum">
              <a:rPr lang="en-US" smtClean="0"/>
              <a:t>26</a:t>
            </a:fld>
            <a:endParaRPr lang="en-US" dirty="0"/>
          </a:p>
        </p:txBody>
      </p:sp>
      <p:sp>
        <p:nvSpPr>
          <p:cNvPr id="15" name="Rectangle 14"/>
          <p:cNvSpPr/>
          <p:nvPr/>
        </p:nvSpPr>
        <p:spPr>
          <a:xfrm>
            <a:off x="4633793" y="2759808"/>
            <a:ext cx="4309858" cy="2112451"/>
          </a:xfrm>
          <a:prstGeom prst="rect">
            <a:avLst/>
          </a:prstGeom>
          <a:noFill/>
          <a:ln w="28575">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2" name="TextBox 11"/>
          <p:cNvSpPr txBox="1"/>
          <p:nvPr/>
        </p:nvSpPr>
        <p:spPr>
          <a:xfrm>
            <a:off x="4606083" y="1233053"/>
            <a:ext cx="3059846" cy="400110"/>
          </a:xfrm>
          <a:prstGeom prst="rect">
            <a:avLst/>
          </a:prstGeom>
          <a:noFill/>
        </p:spPr>
        <p:txBody>
          <a:bodyPr wrap="square" rtlCol="0">
            <a:spAutoFit/>
          </a:bodyPr>
          <a:lstStyle/>
          <a:p>
            <a:r>
              <a:rPr lang="en-US" sz="2000" b="0" dirty="0" smtClean="0"/>
              <a:t>Queries = {v6}, formula = </a:t>
            </a:r>
            <a:endParaRPr lang="en-US" sz="2000" dirty="0"/>
          </a:p>
        </p:txBody>
      </p:sp>
    </p:spTree>
    <p:extLst>
      <p:ext uri="{BB962C8B-B14F-4D97-AF65-F5344CB8AC3E}">
        <p14:creationId xmlns:p14="http://schemas.microsoft.com/office/powerpoint/2010/main" val="214570684"/>
      </p:ext>
    </p:extLst>
  </p:cSld>
  <p:clrMapOvr>
    <a:masterClrMapping/>
  </p:clrMapOvr>
  <mc:AlternateContent xmlns:mc="http://schemas.openxmlformats.org/markup-compatibility/2006" xmlns:p14="http://schemas.microsoft.com/office/powerpoint/2010/main">
    <mc:Choice Requires="p14">
      <p:transition spd="slow" p14:dur="2000" advTm="2334"/>
    </mc:Choice>
    <mc:Fallback xmlns="">
      <p:transition spd="slow" advTm="2334"/>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4" descr="example.pdf"/>
          <p:cNvPicPr>
            <a:picLocks noGrp="1" noChangeAspect="1"/>
          </p:cNvPicPr>
          <p:nvPr>
            <p:ph sz="quarter" idx="1"/>
          </p:nvPr>
        </p:nvPicPr>
        <p:blipFill>
          <a:blip r:embed="rId4"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4" name="Title 3"/>
          <p:cNvSpPr>
            <a:spLocks noGrp="1"/>
          </p:cNvSpPr>
          <p:nvPr>
            <p:ph type="title"/>
          </p:nvPr>
        </p:nvSpPr>
        <p:spPr/>
        <p:txBody>
          <a:bodyPr/>
          <a:lstStyle/>
          <a:p>
            <a:r>
              <a:rPr lang="en-US" dirty="0" smtClean="0"/>
              <a:t>Example</a:t>
            </a:r>
            <a:endParaRPr lang="en-US" dirty="0"/>
          </a:p>
        </p:txBody>
      </p:sp>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F356D9FE-532A-5946-A3DD-47703A6CA063}"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27</a:t>
            </a:fld>
            <a:endParaRPr lang="en-US" dirty="0"/>
          </a:p>
        </p:txBody>
      </p:sp>
      <p:grpSp>
        <p:nvGrpSpPr>
          <p:cNvPr id="17" name="Group 16"/>
          <p:cNvGrpSpPr/>
          <p:nvPr/>
        </p:nvGrpSpPr>
        <p:grpSpPr>
          <a:xfrm>
            <a:off x="4619938" y="1690181"/>
            <a:ext cx="4337568" cy="3573132"/>
            <a:chOff x="4619938" y="1440797"/>
            <a:chExt cx="4337568" cy="3573132"/>
          </a:xfrm>
        </p:grpSpPr>
        <p:sp>
          <p:nvSpPr>
            <p:cNvPr id="19" name="TextBox 18"/>
            <p:cNvSpPr txBox="1"/>
            <p:nvPr/>
          </p:nvSpPr>
          <p:spPr>
            <a:xfrm>
              <a:off x="4777697" y="1536054"/>
              <a:ext cx="4152099" cy="3477875"/>
            </a:xfrm>
            <a:prstGeom prst="rect">
              <a:avLst/>
            </a:prstGeom>
            <a:noFill/>
          </p:spPr>
          <p:txBody>
            <a:bodyPr wrap="none" rtlCol="0">
              <a:spAutoFit/>
            </a:bodyPr>
            <a:lstStyle/>
            <a:p>
              <a:r>
                <a:rPr lang="en-US" sz="2000" b="1" dirty="0">
                  <a:latin typeface="Courier New"/>
                  <a:cs typeface="Courier New"/>
                </a:rPr>
                <a:t>v4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latin typeface="Courier New"/>
                  <a:cs typeface="Courier New"/>
                </a:rPr>
                <a:t>v8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v7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v5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v7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v4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v8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0" name="Rectangle 19"/>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3" name="TextBox 12"/>
          <p:cNvSpPr txBox="1"/>
          <p:nvPr/>
        </p:nvSpPr>
        <p:spPr>
          <a:xfrm>
            <a:off x="4606083" y="1233053"/>
            <a:ext cx="3059846" cy="400110"/>
          </a:xfrm>
          <a:prstGeom prst="rect">
            <a:avLst/>
          </a:prstGeom>
          <a:noFill/>
        </p:spPr>
        <p:txBody>
          <a:bodyPr wrap="square" rtlCol="0">
            <a:spAutoFit/>
          </a:bodyPr>
          <a:lstStyle/>
          <a:p>
            <a:r>
              <a:rPr lang="en-US" sz="2000" b="0" dirty="0" smtClean="0"/>
              <a:t>Queries = {v6}, formula = </a:t>
            </a:r>
            <a:endParaRPr lang="en-US" sz="2000" dirty="0"/>
          </a:p>
        </p:txBody>
      </p:sp>
    </p:spTree>
    <p:custDataLst>
      <p:tags r:id="rId1"/>
    </p:custDataLst>
    <p:extLst>
      <p:ext uri="{BB962C8B-B14F-4D97-AF65-F5344CB8AC3E}">
        <p14:creationId xmlns:p14="http://schemas.microsoft.com/office/powerpoint/2010/main" val="1055434728"/>
      </p:ext>
    </p:extLst>
  </p:cSld>
  <p:clrMapOvr>
    <a:masterClrMapping/>
  </p:clrMapOvr>
  <mc:AlternateContent xmlns:mc="http://schemas.openxmlformats.org/markup-compatibility/2006" xmlns:p14="http://schemas.microsoft.com/office/powerpoint/2010/main">
    <mc:Choice Requires="p14">
      <p:transition spd="slow" p14:dur="2000" advTm="16168"/>
    </mc:Choice>
    <mc:Fallback xmlns="">
      <p:transition spd="slow" advTm="161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4619938" y="1690181"/>
            <a:ext cx="4337568" cy="3573132"/>
            <a:chOff x="4619938" y="1440797"/>
            <a:chExt cx="4337568" cy="3573132"/>
          </a:xfrm>
        </p:grpSpPr>
        <p:sp>
          <p:nvSpPr>
            <p:cNvPr id="20" name="TextBox 19"/>
            <p:cNvSpPr txBox="1"/>
            <p:nvPr/>
          </p:nvSpPr>
          <p:spPr>
            <a:xfrm>
              <a:off x="4777697" y="1536054"/>
              <a:ext cx="4152099" cy="3477875"/>
            </a:xfrm>
            <a:prstGeom prst="rect">
              <a:avLst/>
            </a:prstGeom>
            <a:noFill/>
          </p:spPr>
          <p:txBody>
            <a:bodyPr wrap="none" rtlCol="0">
              <a:spAutoFit/>
            </a:bodyPr>
            <a:lstStyle/>
            <a:p>
              <a:r>
                <a:rPr lang="en-US" sz="2000" b="1" dirty="0">
                  <a:latin typeface="Courier New"/>
                  <a:cs typeface="Courier New"/>
                </a:rPr>
                <a:t>v4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latin typeface="Courier New"/>
                  <a:cs typeface="Courier New"/>
                </a:rPr>
                <a:t>v8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v7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v5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v7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v4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v8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1" name="Rectangle 20"/>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4" name="Title 3"/>
          <p:cNvSpPr>
            <a:spLocks noGrp="1"/>
          </p:cNvSpPr>
          <p:nvPr>
            <p:ph type="title"/>
          </p:nvPr>
        </p:nvSpPr>
        <p:spPr/>
        <p:txBody>
          <a:bodyPr/>
          <a:lstStyle/>
          <a:p>
            <a:r>
              <a:rPr lang="en-US" dirty="0" smtClean="0"/>
              <a:t>Example</a:t>
            </a:r>
            <a:endParaRPr lang="en-US" dirty="0"/>
          </a:p>
        </p:txBody>
      </p:sp>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A46C26EE-D156-794B-8476-3BA6509644F9}"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28</a:t>
            </a:fld>
            <a:endParaRPr lang="en-US" dirty="0"/>
          </a:p>
        </p:txBody>
      </p:sp>
      <p:sp>
        <p:nvSpPr>
          <p:cNvPr id="5" name="Rectangle 4"/>
          <p:cNvSpPr/>
          <p:nvPr/>
        </p:nvSpPr>
        <p:spPr>
          <a:xfrm>
            <a:off x="3560618" y="2549236"/>
            <a:ext cx="429491" cy="457200"/>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18783" y="1830685"/>
            <a:ext cx="3706172" cy="304800"/>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V="1">
            <a:off x="3990109" y="1995055"/>
            <a:ext cx="728674" cy="554182"/>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606083" y="1233053"/>
            <a:ext cx="3059846" cy="400110"/>
          </a:xfrm>
          <a:prstGeom prst="rect">
            <a:avLst/>
          </a:prstGeom>
          <a:noFill/>
        </p:spPr>
        <p:txBody>
          <a:bodyPr wrap="square" rtlCol="0">
            <a:spAutoFit/>
          </a:bodyPr>
          <a:lstStyle/>
          <a:p>
            <a:r>
              <a:rPr lang="en-US" sz="2000" b="0" dirty="0" smtClean="0"/>
              <a:t>Queries = {v6}, formula = </a:t>
            </a:r>
            <a:endParaRPr lang="en-US" sz="2000" dirty="0"/>
          </a:p>
        </p:txBody>
      </p:sp>
    </p:spTree>
    <p:extLst>
      <p:ext uri="{BB962C8B-B14F-4D97-AF65-F5344CB8AC3E}">
        <p14:creationId xmlns:p14="http://schemas.microsoft.com/office/powerpoint/2010/main" val="1571221288"/>
      </p:ext>
    </p:extLst>
  </p:cSld>
  <p:clrMapOvr>
    <a:masterClrMapping/>
  </p:clrMapOvr>
  <mc:AlternateContent xmlns:mc="http://schemas.openxmlformats.org/markup-compatibility/2006" xmlns:p14="http://schemas.microsoft.com/office/powerpoint/2010/main">
    <mc:Choice Requires="p14">
      <p:transition spd="slow" p14:dur="2000" advTm="6135"/>
    </mc:Choice>
    <mc:Fallback xmlns="">
      <p:transition spd="slow" advTm="6135"/>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p:cNvGrpSpPr/>
          <p:nvPr/>
        </p:nvGrpSpPr>
        <p:grpSpPr>
          <a:xfrm>
            <a:off x="4619938" y="1690181"/>
            <a:ext cx="4337568" cy="3573132"/>
            <a:chOff x="4619938" y="1440797"/>
            <a:chExt cx="4337568" cy="3573132"/>
          </a:xfrm>
        </p:grpSpPr>
        <p:sp>
          <p:nvSpPr>
            <p:cNvPr id="20" name="TextBox 19"/>
            <p:cNvSpPr txBox="1"/>
            <p:nvPr/>
          </p:nvSpPr>
          <p:spPr>
            <a:xfrm>
              <a:off x="4777697" y="1536054"/>
              <a:ext cx="4152099" cy="3477875"/>
            </a:xfrm>
            <a:prstGeom prst="rect">
              <a:avLst/>
            </a:prstGeom>
            <a:noFill/>
          </p:spPr>
          <p:txBody>
            <a:bodyPr wrap="none" rtlCol="0">
              <a:spAutoFit/>
            </a:bodyPr>
            <a:lstStyle/>
            <a:p>
              <a:r>
                <a:rPr lang="en-US" sz="2000" b="1" dirty="0">
                  <a:latin typeface="Courier New"/>
                  <a:cs typeface="Courier New"/>
                </a:rPr>
                <a:t>v4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latin typeface="Courier New"/>
                  <a:cs typeface="Courier New"/>
                </a:rPr>
                <a:t>v8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v7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v5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v7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v4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v8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1" name="Rectangle 20"/>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4" name="Title 3"/>
          <p:cNvSpPr>
            <a:spLocks noGrp="1"/>
          </p:cNvSpPr>
          <p:nvPr>
            <p:ph type="title"/>
          </p:nvPr>
        </p:nvSpPr>
        <p:spPr/>
        <p:txBody>
          <a:bodyPr/>
          <a:lstStyle/>
          <a:p>
            <a:r>
              <a:rPr lang="en-US" dirty="0" smtClean="0"/>
              <a:t>Example</a:t>
            </a:r>
            <a:endParaRPr lang="en-US" dirty="0"/>
          </a:p>
        </p:txBody>
      </p:sp>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5C169D13-FB23-8548-A593-96AE3285B85B}"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29</a:t>
            </a:fld>
            <a:endParaRPr lang="en-US" dirty="0"/>
          </a:p>
        </p:txBody>
      </p:sp>
      <p:sp>
        <p:nvSpPr>
          <p:cNvPr id="5" name="Rectangle 4"/>
          <p:cNvSpPr/>
          <p:nvPr/>
        </p:nvSpPr>
        <p:spPr>
          <a:xfrm>
            <a:off x="2133601" y="3768443"/>
            <a:ext cx="429491" cy="457200"/>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sp>
        <p:nvSpPr>
          <p:cNvPr id="16" name="Rectangle 15"/>
          <p:cNvSpPr/>
          <p:nvPr/>
        </p:nvSpPr>
        <p:spPr>
          <a:xfrm>
            <a:off x="4718783" y="2440282"/>
            <a:ext cx="3706172" cy="304800"/>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lumMod val="75000"/>
                </a:schemeClr>
              </a:solidFill>
            </a:endParaRPr>
          </a:p>
        </p:txBody>
      </p:sp>
      <p:cxnSp>
        <p:nvCxnSpPr>
          <p:cNvPr id="7" name="Straight Connector 6"/>
          <p:cNvCxnSpPr>
            <a:endCxn id="16" idx="1"/>
          </p:cNvCxnSpPr>
          <p:nvPr/>
        </p:nvCxnSpPr>
        <p:spPr>
          <a:xfrm flipV="1">
            <a:off x="2563092" y="2592682"/>
            <a:ext cx="2155691" cy="1175761"/>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606083" y="1233053"/>
            <a:ext cx="3059846" cy="400110"/>
          </a:xfrm>
          <a:prstGeom prst="rect">
            <a:avLst/>
          </a:prstGeom>
          <a:noFill/>
        </p:spPr>
        <p:txBody>
          <a:bodyPr wrap="square" rtlCol="0">
            <a:spAutoFit/>
          </a:bodyPr>
          <a:lstStyle/>
          <a:p>
            <a:r>
              <a:rPr lang="en-US" sz="2000" b="0" dirty="0" smtClean="0"/>
              <a:t>Queries = {v6}, formula = </a:t>
            </a:r>
            <a:endParaRPr lang="en-US" sz="2000" dirty="0"/>
          </a:p>
        </p:txBody>
      </p:sp>
    </p:spTree>
    <p:extLst>
      <p:ext uri="{BB962C8B-B14F-4D97-AF65-F5344CB8AC3E}">
        <p14:creationId xmlns:p14="http://schemas.microsoft.com/office/powerpoint/2010/main" val="1472172974"/>
      </p:ext>
    </p:extLst>
  </p:cSld>
  <p:clrMapOvr>
    <a:masterClrMapping/>
  </p:clrMapOvr>
  <mc:AlternateContent xmlns:mc="http://schemas.openxmlformats.org/markup-compatibility/2006" xmlns:p14="http://schemas.microsoft.com/office/powerpoint/2010/main">
    <mc:Choice Requires="p14">
      <p:transition spd="slow" p14:dur="2000" advTm="8876"/>
    </mc:Choice>
    <mc:Fallback xmlns="">
      <p:transition spd="slow" advTm="887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D059F4E-80A5-0345-B368-AD128778D2D1}"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3</a:t>
            </a:fld>
            <a:endParaRPr lang="en-US" dirty="0"/>
          </a:p>
        </p:txBody>
      </p:sp>
      <p:sp>
        <p:nvSpPr>
          <p:cNvPr id="5" name="Title 4"/>
          <p:cNvSpPr>
            <a:spLocks noGrp="1"/>
          </p:cNvSpPr>
          <p:nvPr>
            <p:ph type="title"/>
          </p:nvPr>
        </p:nvSpPr>
        <p:spPr/>
        <p:txBody>
          <a:bodyPr/>
          <a:lstStyle/>
          <a:p>
            <a:r>
              <a:rPr lang="en-US" dirty="0" smtClean="0"/>
              <a:t>Optimization Problems </a:t>
            </a:r>
            <a:r>
              <a:rPr lang="en-US" dirty="0"/>
              <a:t>in Program Reasoning</a:t>
            </a:r>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cxnSp>
        <p:nvCxnSpPr>
          <p:cNvPr id="33" name="Straight Connector 32"/>
          <p:cNvCxnSpPr>
            <a:endCxn id="34" idx="1"/>
          </p:cNvCxnSpPr>
          <p:nvPr/>
        </p:nvCxnSpPr>
        <p:spPr>
          <a:xfrm flipV="1">
            <a:off x="3088765" y="1542858"/>
            <a:ext cx="1279565" cy="55595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368330" y="1312025"/>
            <a:ext cx="3046122" cy="461665"/>
          </a:xfrm>
          <a:prstGeom prst="rect">
            <a:avLst/>
          </a:prstGeom>
          <a:noFill/>
        </p:spPr>
        <p:txBody>
          <a:bodyPr wrap="square" rtlCol="0">
            <a:spAutoFit/>
          </a:bodyPr>
          <a:lstStyle/>
          <a:p>
            <a:r>
              <a:rPr lang="en-US" sz="2400" b="1" dirty="0" smtClean="0">
                <a:solidFill>
                  <a:srgbClr val="7030A0"/>
                </a:solidFill>
              </a:rPr>
              <a:t>Program Analysis</a:t>
            </a:r>
          </a:p>
        </p:txBody>
      </p:sp>
      <p:cxnSp>
        <p:nvCxnSpPr>
          <p:cNvPr id="35" name="Straight Connector 34"/>
          <p:cNvCxnSpPr>
            <a:endCxn id="36" idx="1"/>
          </p:cNvCxnSpPr>
          <p:nvPr/>
        </p:nvCxnSpPr>
        <p:spPr>
          <a:xfrm flipV="1">
            <a:off x="3088765" y="2036551"/>
            <a:ext cx="1292265" cy="23083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4381030" y="1805718"/>
            <a:ext cx="3046122" cy="461665"/>
          </a:xfrm>
          <a:prstGeom prst="rect">
            <a:avLst/>
          </a:prstGeom>
          <a:noFill/>
        </p:spPr>
        <p:txBody>
          <a:bodyPr wrap="square" rtlCol="0">
            <a:spAutoFit/>
          </a:bodyPr>
          <a:lstStyle/>
          <a:p>
            <a:r>
              <a:rPr lang="en-US" sz="2400" b="1" dirty="0" smtClean="0">
                <a:solidFill>
                  <a:srgbClr val="7030A0"/>
                </a:solidFill>
              </a:rPr>
              <a:t>Program Verification</a:t>
            </a:r>
          </a:p>
        </p:txBody>
      </p:sp>
      <p:cxnSp>
        <p:nvCxnSpPr>
          <p:cNvPr id="37" name="Straight Connector 36"/>
          <p:cNvCxnSpPr/>
          <p:nvPr/>
        </p:nvCxnSpPr>
        <p:spPr>
          <a:xfrm>
            <a:off x="3088765" y="2460141"/>
            <a:ext cx="1240530" cy="129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81030" y="2299411"/>
            <a:ext cx="3046122" cy="461665"/>
          </a:xfrm>
          <a:prstGeom prst="rect">
            <a:avLst/>
          </a:prstGeom>
          <a:noFill/>
        </p:spPr>
        <p:txBody>
          <a:bodyPr wrap="square" rtlCol="0">
            <a:spAutoFit/>
          </a:bodyPr>
          <a:lstStyle/>
          <a:p>
            <a:r>
              <a:rPr lang="en-US" sz="2400" b="1" dirty="0" smtClean="0">
                <a:solidFill>
                  <a:srgbClr val="7030A0"/>
                </a:solidFill>
              </a:rPr>
              <a:t>Program Synthesis</a:t>
            </a:r>
          </a:p>
        </p:txBody>
      </p:sp>
      <p:cxnSp>
        <p:nvCxnSpPr>
          <p:cNvPr id="43" name="Straight Connector 42"/>
          <p:cNvCxnSpPr/>
          <p:nvPr/>
        </p:nvCxnSpPr>
        <p:spPr>
          <a:xfrm>
            <a:off x="3088765" y="2654300"/>
            <a:ext cx="1151626" cy="317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381030" y="2793498"/>
            <a:ext cx="3693822" cy="461665"/>
          </a:xfrm>
          <a:prstGeom prst="rect">
            <a:avLst/>
          </a:prstGeom>
          <a:noFill/>
        </p:spPr>
        <p:txBody>
          <a:bodyPr wrap="square" rtlCol="0">
            <a:spAutoFit/>
          </a:bodyPr>
          <a:lstStyle/>
          <a:p>
            <a:r>
              <a:rPr lang="is-IS" sz="2400" b="1" dirty="0" smtClean="0">
                <a:solidFill>
                  <a:srgbClr val="7030A0"/>
                </a:solidFill>
              </a:rPr>
              <a:t>…</a:t>
            </a:r>
            <a:endParaRPr lang="en-US" sz="2400" b="1" dirty="0" smtClean="0">
              <a:solidFill>
                <a:srgbClr val="7030A0"/>
              </a:solidFill>
            </a:endParaRPr>
          </a:p>
        </p:txBody>
      </p:sp>
      <p:sp>
        <p:nvSpPr>
          <p:cNvPr id="18" name="TextBox 17"/>
          <p:cNvSpPr txBox="1"/>
          <p:nvPr/>
        </p:nvSpPr>
        <p:spPr>
          <a:xfrm>
            <a:off x="1372073" y="2027170"/>
            <a:ext cx="1788822" cy="830997"/>
          </a:xfrm>
          <a:prstGeom prst="rect">
            <a:avLst/>
          </a:prstGeom>
          <a:noFill/>
        </p:spPr>
        <p:txBody>
          <a:bodyPr wrap="square" rtlCol="0">
            <a:spAutoFit/>
          </a:bodyPr>
          <a:lstStyle/>
          <a:p>
            <a:pPr algn="ctr"/>
            <a:r>
              <a:rPr lang="en-US" sz="2400" b="1" dirty="0" smtClean="0">
                <a:solidFill>
                  <a:schemeClr val="accent4">
                    <a:lumMod val="75000"/>
                  </a:schemeClr>
                </a:solidFill>
              </a:rPr>
              <a:t>Weighted</a:t>
            </a:r>
          </a:p>
          <a:p>
            <a:pPr algn="ctr"/>
            <a:r>
              <a:rPr lang="en-US" sz="2400" b="1" dirty="0" smtClean="0">
                <a:solidFill>
                  <a:schemeClr val="accent4">
                    <a:lumMod val="75000"/>
                  </a:schemeClr>
                </a:solidFill>
              </a:rPr>
              <a:t>Constraints</a:t>
            </a:r>
            <a:endParaRPr lang="en-US" sz="2400" b="1" dirty="0">
              <a:solidFill>
                <a:schemeClr val="accent4">
                  <a:lumMod val="75000"/>
                </a:schemeClr>
              </a:solidFill>
            </a:endParaRPr>
          </a:p>
        </p:txBody>
      </p:sp>
    </p:spTree>
    <p:custDataLst>
      <p:tags r:id="rId1"/>
    </p:custDataLst>
    <p:extLst>
      <p:ext uri="{BB962C8B-B14F-4D97-AF65-F5344CB8AC3E}">
        <p14:creationId xmlns:p14="http://schemas.microsoft.com/office/powerpoint/2010/main" val="2086627123"/>
      </p:ext>
    </p:extLst>
  </p:cSld>
  <p:clrMapOvr>
    <a:masterClrMapping/>
  </p:clrMapOvr>
  <mc:AlternateContent xmlns:mc="http://schemas.openxmlformats.org/markup-compatibility/2006" xmlns:p14="http://schemas.microsoft.com/office/powerpoint/2010/main">
    <mc:Choice Requires="p14">
      <p:transition spd="slow" p14:dur="2000" advTm="12426"/>
    </mc:Choice>
    <mc:Fallback xmlns="">
      <p:transition spd="slow" advTm="124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wipe(left)">
                                      <p:cBhvr>
                                        <p:cTn id="19" dur="500"/>
                                        <p:tgtEl>
                                          <p:spTgt spid="3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left)">
                                      <p:cBhvr>
                                        <p:cTn id="23" dur="500"/>
                                        <p:tgtEl>
                                          <p:spTgt spid="37"/>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wipe(left)">
                                      <p:cBhvr>
                                        <p:cTn id="3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6" grpId="0"/>
      <p:bldP spid="38" grpId="0"/>
      <p:bldP spid="4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4619938" y="1690181"/>
            <a:ext cx="4337568" cy="3573132"/>
            <a:chOff x="4619938" y="1440797"/>
            <a:chExt cx="4337568" cy="3573132"/>
          </a:xfrm>
        </p:grpSpPr>
        <p:sp>
          <p:nvSpPr>
            <p:cNvPr id="21" name="TextBox 20"/>
            <p:cNvSpPr txBox="1"/>
            <p:nvPr/>
          </p:nvSpPr>
          <p:spPr>
            <a:xfrm>
              <a:off x="4777697" y="1536054"/>
              <a:ext cx="4152099" cy="3477875"/>
            </a:xfrm>
            <a:prstGeom prst="rect">
              <a:avLst/>
            </a:prstGeom>
            <a:noFill/>
          </p:spPr>
          <p:txBody>
            <a:bodyPr wrap="none" rtlCol="0">
              <a:spAutoFit/>
            </a:bodyPr>
            <a:lstStyle/>
            <a:p>
              <a:r>
                <a:rPr lang="en-US" sz="2000" b="1" dirty="0">
                  <a:latin typeface="Courier New"/>
                  <a:cs typeface="Courier New"/>
                </a:rPr>
                <a:t>v4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latin typeface="Courier New"/>
                  <a:cs typeface="Courier New"/>
                </a:rPr>
                <a:t>v8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v7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v5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v7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v4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v8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2" name="Rectangle 21"/>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4" name="Title 3"/>
          <p:cNvSpPr>
            <a:spLocks noGrp="1"/>
          </p:cNvSpPr>
          <p:nvPr>
            <p:ph type="title"/>
          </p:nvPr>
        </p:nvSpPr>
        <p:spPr/>
        <p:txBody>
          <a:bodyPr/>
          <a:lstStyle/>
          <a:p>
            <a:r>
              <a:rPr lang="en-US" dirty="0" smtClean="0"/>
              <a:t>Example</a:t>
            </a:r>
            <a:endParaRPr lang="en-US" dirty="0"/>
          </a:p>
        </p:txBody>
      </p:sp>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48BF0230-47F1-5341-97DE-37BE0B590C8A}"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30</a:t>
            </a:fld>
            <a:endParaRPr lang="en-US" dirty="0"/>
          </a:p>
        </p:txBody>
      </p:sp>
      <p:sp>
        <p:nvSpPr>
          <p:cNvPr id="16" name="Rectangle 15"/>
          <p:cNvSpPr/>
          <p:nvPr/>
        </p:nvSpPr>
        <p:spPr>
          <a:xfrm>
            <a:off x="4718783" y="2758934"/>
            <a:ext cx="3706172" cy="304800"/>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3225136">
            <a:off x="1241899" y="2002517"/>
            <a:ext cx="1630992" cy="608533"/>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a:endCxn id="16" idx="1"/>
          </p:cNvCxnSpPr>
          <p:nvPr/>
        </p:nvCxnSpPr>
        <p:spPr>
          <a:xfrm>
            <a:off x="2784961" y="2800494"/>
            <a:ext cx="1933822" cy="11084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606083" y="1233053"/>
            <a:ext cx="3059846" cy="400110"/>
          </a:xfrm>
          <a:prstGeom prst="rect">
            <a:avLst/>
          </a:prstGeom>
          <a:noFill/>
        </p:spPr>
        <p:txBody>
          <a:bodyPr wrap="square" rtlCol="0">
            <a:spAutoFit/>
          </a:bodyPr>
          <a:lstStyle/>
          <a:p>
            <a:r>
              <a:rPr lang="en-US" sz="2000" b="0" dirty="0" smtClean="0"/>
              <a:t>Queries = {v6}, formula = </a:t>
            </a:r>
            <a:endParaRPr lang="en-US" sz="2000" dirty="0"/>
          </a:p>
        </p:txBody>
      </p:sp>
    </p:spTree>
    <p:extLst>
      <p:ext uri="{BB962C8B-B14F-4D97-AF65-F5344CB8AC3E}">
        <p14:creationId xmlns:p14="http://schemas.microsoft.com/office/powerpoint/2010/main" val="211302956"/>
      </p:ext>
    </p:extLst>
  </p:cSld>
  <p:clrMapOvr>
    <a:masterClrMapping/>
  </p:clrMapOvr>
  <mc:AlternateContent xmlns:mc="http://schemas.openxmlformats.org/markup-compatibility/2006" xmlns:p14="http://schemas.microsoft.com/office/powerpoint/2010/main">
    <mc:Choice Requires="p14">
      <p:transition spd="slow" p14:dur="2000" advTm="23404"/>
    </mc:Choice>
    <mc:Fallback xmlns="">
      <p:transition spd="slow" advTm="23404"/>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 Iteration 1</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latin typeface="Courier New"/>
                  <a:cs typeface="Courier New"/>
                </a:rPr>
                <a:t>v4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latin typeface="Courier New"/>
                  <a:cs typeface="Courier New"/>
                </a:rPr>
                <a:t>v8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v7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v5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v7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v4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v8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642548B2-57FD-1E44-892A-E7A1018E1CAA}"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31</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6" name="Rounded Rectangle 5"/>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25" name="Straight Arrow Connector 24"/>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06083" y="1233053"/>
            <a:ext cx="3059846" cy="400110"/>
          </a:xfrm>
          <a:prstGeom prst="rect">
            <a:avLst/>
          </a:prstGeom>
          <a:noFill/>
        </p:spPr>
        <p:txBody>
          <a:bodyPr wrap="square" rtlCol="0">
            <a:spAutoFit/>
          </a:bodyPr>
          <a:lstStyle/>
          <a:p>
            <a:r>
              <a:rPr lang="en-US" sz="2000" b="0" dirty="0" smtClean="0"/>
              <a:t>Queries = {v6}, formula = </a:t>
            </a:r>
            <a:endParaRPr lang="en-US" sz="2000" dirty="0"/>
          </a:p>
        </p:txBody>
      </p:sp>
      <p:cxnSp>
        <p:nvCxnSpPr>
          <p:cNvPr id="27" name="Straight Connector 26"/>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7220515"/>
      </p:ext>
    </p:extLst>
  </p:cSld>
  <p:clrMapOvr>
    <a:masterClrMapping/>
  </p:clrMapOvr>
  <mc:AlternateContent xmlns:mc="http://schemas.openxmlformats.org/markup-compatibility/2006" xmlns:p14="http://schemas.microsoft.com/office/powerpoint/2010/main">
    <mc:Choice Requires="p14">
      <p:transition spd="slow" p14:dur="2000" advTm="11724"/>
    </mc:Choice>
    <mc:Fallback xmlns="">
      <p:transition spd="slow" advTm="11724"/>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500306" cy="990600"/>
          </a:xfrm>
        </p:spPr>
        <p:txBody>
          <a:bodyPr>
            <a:normAutofit/>
          </a:bodyPr>
          <a:lstStyle/>
          <a:p>
            <a:r>
              <a:rPr lang="en-US" dirty="0" smtClean="0"/>
              <a:t>Example: Iteration 1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FF000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FF000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FF000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D58D3745-A2F4-B44F-A50E-474690598219}"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32</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FF0000"/>
                </a:solidFill>
              </a:rPr>
              <a:t>v6</a:t>
            </a:r>
            <a:r>
              <a:rPr lang="en-US" sz="2000" b="0" dirty="0" smtClean="0"/>
              <a:t>}, formula = </a:t>
            </a:r>
            <a:endParaRPr lang="en-US" sz="2000" dirty="0"/>
          </a:p>
        </p:txBody>
      </p:sp>
      <p:sp>
        <p:nvSpPr>
          <p:cNvPr id="25" name="Rounded Rectangle 24"/>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28" name="Straight Connector 27"/>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384814"/>
      </p:ext>
    </p:extLst>
  </p:cSld>
  <p:clrMapOvr>
    <a:masterClrMapping/>
  </p:clrMapOvr>
  <mc:AlternateContent xmlns:mc="http://schemas.openxmlformats.org/markup-compatibility/2006" xmlns:p14="http://schemas.microsoft.com/office/powerpoint/2010/main">
    <mc:Choice Requires="p14">
      <p:transition spd="slow" p14:dur="2000" advTm="11001"/>
    </mc:Choice>
    <mc:Fallback xmlns="">
      <p:transition spd="slow" advTm="11001"/>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FF000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FF000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FF000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0FD66241-3A10-FB42-B60D-268AB76F82A2}"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33</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279498" y="1009752"/>
            <a:ext cx="317570" cy="769441"/>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4400" dirty="0" smtClean="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4400" dirty="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
        <p:nvSpPr>
          <p:cNvPr id="25" name="TextBox 24"/>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FF0000"/>
                </a:solidFill>
              </a:rPr>
              <a:t>v6</a:t>
            </a:r>
            <a:r>
              <a:rPr lang="en-US" sz="2000" b="0" dirty="0" smtClean="0"/>
              <a:t>}, formula = </a:t>
            </a:r>
            <a:endParaRPr lang="en-US" sz="2000" dirty="0"/>
          </a:p>
        </p:txBody>
      </p:sp>
      <p:sp>
        <p:nvSpPr>
          <p:cNvPr id="29" name="Rounded Rectangle 28"/>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1" name="Straight Connector 30"/>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mtClean="0"/>
              <a:t>Example: Iteration 1          (</a:t>
            </a:r>
            <a:r>
              <a:rPr lang="en-US" smtClean="0">
                <a:solidFill>
                  <a:srgbClr val="00B0F0"/>
                </a:solidFill>
              </a:rPr>
              <a:t>blue </a:t>
            </a:r>
            <a:r>
              <a:rPr lang="en-US" smtClean="0"/>
              <a:t>= true, </a:t>
            </a:r>
            <a:r>
              <a:rPr lang="en-US" smtClean="0">
                <a:solidFill>
                  <a:srgbClr val="FF0000"/>
                </a:solidFill>
              </a:rPr>
              <a:t>red</a:t>
            </a:r>
            <a:r>
              <a:rPr lang="en-US" smtClean="0"/>
              <a:t> = false)</a:t>
            </a:r>
            <a:endParaRPr lang="en-US" dirty="0"/>
          </a:p>
        </p:txBody>
      </p:sp>
    </p:spTree>
    <p:extLst>
      <p:ext uri="{BB962C8B-B14F-4D97-AF65-F5344CB8AC3E}">
        <p14:creationId xmlns:p14="http://schemas.microsoft.com/office/powerpoint/2010/main" val="1416312684"/>
      </p:ext>
    </p:extLst>
  </p:cSld>
  <p:clrMapOvr>
    <a:masterClrMapping/>
  </p:clrMapOvr>
  <mc:AlternateContent xmlns:mc="http://schemas.openxmlformats.org/markup-compatibility/2006" xmlns:p14="http://schemas.microsoft.com/office/powerpoint/2010/main">
    <mc:Choice Requires="p14">
      <p:transition spd="slow" p14:dur="2000" advTm="19861"/>
    </mc:Choice>
    <mc:Fallback xmlns="">
      <p:transition spd="slow" advTm="19861"/>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FF000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FF000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FF000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10" name="Date Placeholder 9"/>
          <p:cNvSpPr>
            <a:spLocks noGrp="1"/>
          </p:cNvSpPr>
          <p:nvPr>
            <p:ph type="dt" sz="half" idx="10"/>
          </p:nvPr>
        </p:nvSpPr>
        <p:spPr/>
        <p:txBody>
          <a:bodyPr/>
          <a:lstStyle/>
          <a:p>
            <a:fld id="{0FD66241-3A10-FB42-B60D-268AB76F82A2}"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34</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449780" y="2438400"/>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463631" y="3685298"/>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1842651" y="3671439"/>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407177" y="2391659"/>
            <a:ext cx="2471640" cy="1213949"/>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4279498" y="1009752"/>
            <a:ext cx="317570" cy="769441"/>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4400" dirty="0" smtClean="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4400" dirty="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
        <p:nvSpPr>
          <p:cNvPr id="26" name="TextBox 25"/>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FF0000"/>
                </a:solidFill>
              </a:rPr>
              <a:t>v6</a:t>
            </a:r>
            <a:r>
              <a:rPr lang="en-US" sz="2000" b="0" dirty="0" smtClean="0"/>
              <a:t>}, formula = </a:t>
            </a:r>
            <a:endParaRPr lang="en-US" sz="2000" dirty="0"/>
          </a:p>
        </p:txBody>
      </p:sp>
      <p:sp>
        <p:nvSpPr>
          <p:cNvPr id="29" name="Rounded Rectangle 28"/>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0" name="Straight Connector 29"/>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5595" y="3583056"/>
            <a:ext cx="1118593" cy="400110"/>
          </a:xfrm>
          <a:prstGeom prst="rect">
            <a:avLst/>
          </a:prstGeom>
          <a:noFill/>
        </p:spPr>
        <p:txBody>
          <a:bodyPr wrap="square" rtlCol="0">
            <a:spAutoFit/>
          </a:bodyPr>
          <a:lstStyle/>
          <a:p>
            <a:pPr algn="ctr"/>
            <a:r>
              <a:rPr lang="en-US" sz="2000" dirty="0" smtClean="0">
                <a:solidFill>
                  <a:srgbClr val="FF9900"/>
                </a:solidFill>
              </a:rPr>
              <a:t>frontiers</a:t>
            </a:r>
            <a:endParaRPr lang="en-US" sz="2000" dirty="0">
              <a:solidFill>
                <a:srgbClr val="FF9900"/>
              </a:solidFill>
            </a:endParaRPr>
          </a:p>
        </p:txBody>
      </p:sp>
      <p:sp>
        <p:nvSpPr>
          <p:cNvPr id="31" name="Rectangle 30"/>
          <p:cNvSpPr/>
          <p:nvPr/>
        </p:nvSpPr>
        <p:spPr>
          <a:xfrm>
            <a:off x="4633793" y="1847533"/>
            <a:ext cx="4309858" cy="878667"/>
          </a:xfrm>
          <a:prstGeom prst="rect">
            <a:avLst/>
          </a:prstGeom>
          <a:noFill/>
          <a:ln w="28575">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a:off x="4632279" y="3078973"/>
            <a:ext cx="4309858" cy="545583"/>
          </a:xfrm>
          <a:prstGeom prst="rect">
            <a:avLst/>
          </a:prstGeom>
          <a:noFill/>
          <a:ln w="28575">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mtClean="0"/>
              <a:t>Example: Iteration 1          (</a:t>
            </a:r>
            <a:r>
              <a:rPr lang="en-US" smtClean="0">
                <a:solidFill>
                  <a:srgbClr val="00B0F0"/>
                </a:solidFill>
              </a:rPr>
              <a:t>blue </a:t>
            </a:r>
            <a:r>
              <a:rPr lang="en-US" smtClean="0"/>
              <a:t>= true, </a:t>
            </a:r>
            <a:r>
              <a:rPr lang="en-US" smtClean="0">
                <a:solidFill>
                  <a:srgbClr val="FF0000"/>
                </a:solidFill>
              </a:rPr>
              <a:t>red</a:t>
            </a:r>
            <a:r>
              <a:rPr lang="en-US" smtClean="0"/>
              <a:t> = false)</a:t>
            </a:r>
            <a:endParaRPr lang="en-US" dirty="0"/>
          </a:p>
        </p:txBody>
      </p:sp>
    </p:spTree>
    <p:extLst>
      <p:ext uri="{BB962C8B-B14F-4D97-AF65-F5344CB8AC3E}">
        <p14:creationId xmlns:p14="http://schemas.microsoft.com/office/powerpoint/2010/main" val="882185851"/>
      </p:ext>
    </p:extLst>
  </p:cSld>
  <p:clrMapOvr>
    <a:masterClrMapping/>
  </p:clrMapOvr>
  <mc:AlternateContent xmlns:mc="http://schemas.openxmlformats.org/markup-compatibility/2006" xmlns:p14="http://schemas.microsoft.com/office/powerpoint/2010/main">
    <mc:Choice Requires="p14">
      <p:transition spd="slow" p14:dur="2000" advTm="21653"/>
    </mc:Choice>
    <mc:Fallback xmlns="">
      <p:transition spd="slow" advTm="21653"/>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FF000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FF000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FF000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23016F6F-5FE8-1448-B64B-63D0FD9E6C26}"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35</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3449780" y="2438400"/>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63631" y="3685298"/>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33793" y="1847534"/>
            <a:ext cx="4309858" cy="611902"/>
          </a:xfrm>
          <a:prstGeom prst="rect">
            <a:avLst/>
          </a:prstGeom>
          <a:noFill/>
          <a:ln w="28575">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Arrow Connector 27"/>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279498" y="1009752"/>
            <a:ext cx="317570" cy="769441"/>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4400" dirty="0" smtClean="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4400" dirty="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
        <p:nvSpPr>
          <p:cNvPr id="26" name="TextBox 25"/>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FF0000"/>
                </a:solidFill>
              </a:rPr>
              <a:t>v6</a:t>
            </a:r>
            <a:r>
              <a:rPr lang="en-US" sz="2000" b="0" dirty="0" smtClean="0"/>
              <a:t>}, formula = </a:t>
            </a:r>
            <a:endParaRPr lang="en-US" sz="2000" dirty="0"/>
          </a:p>
        </p:txBody>
      </p:sp>
      <p:sp>
        <p:nvSpPr>
          <p:cNvPr id="31" name="Rounded Rectangle 30"/>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2" name="Straight Connector 31"/>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5595" y="3583056"/>
            <a:ext cx="1118593" cy="400110"/>
          </a:xfrm>
          <a:prstGeom prst="rect">
            <a:avLst/>
          </a:prstGeom>
          <a:noFill/>
        </p:spPr>
        <p:txBody>
          <a:bodyPr wrap="square" rtlCol="0">
            <a:spAutoFit/>
          </a:bodyPr>
          <a:lstStyle/>
          <a:p>
            <a:pPr algn="ctr"/>
            <a:r>
              <a:rPr lang="en-US" sz="2000" dirty="0" smtClean="0">
                <a:solidFill>
                  <a:srgbClr val="FF9900"/>
                </a:solidFill>
              </a:rPr>
              <a:t>frontiers</a:t>
            </a:r>
            <a:endParaRPr lang="en-US" sz="2000" dirty="0">
              <a:solidFill>
                <a:srgbClr val="FF9900"/>
              </a:solidFill>
            </a:endParaRPr>
          </a:p>
        </p:txBody>
      </p:sp>
      <p:sp>
        <p:nvSpPr>
          <p:cNvPr id="34"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mtClean="0"/>
              <a:t>Example: Iteration 1          (</a:t>
            </a:r>
            <a:r>
              <a:rPr lang="en-US" smtClean="0">
                <a:solidFill>
                  <a:srgbClr val="00B0F0"/>
                </a:solidFill>
              </a:rPr>
              <a:t>blue </a:t>
            </a:r>
            <a:r>
              <a:rPr lang="en-US" smtClean="0"/>
              <a:t>= true, </a:t>
            </a:r>
            <a:r>
              <a:rPr lang="en-US" smtClean="0">
                <a:solidFill>
                  <a:srgbClr val="FF0000"/>
                </a:solidFill>
              </a:rPr>
              <a:t>red</a:t>
            </a:r>
            <a:r>
              <a:rPr lang="en-US" smtClean="0"/>
              <a:t> = false)</a:t>
            </a:r>
            <a:endParaRPr lang="en-US" dirty="0"/>
          </a:p>
        </p:txBody>
      </p:sp>
    </p:spTree>
    <p:extLst>
      <p:ext uri="{BB962C8B-B14F-4D97-AF65-F5344CB8AC3E}">
        <p14:creationId xmlns:p14="http://schemas.microsoft.com/office/powerpoint/2010/main" val="1176825075"/>
      </p:ext>
    </p:extLst>
  </p:cSld>
  <p:clrMapOvr>
    <a:masterClrMapping/>
  </p:clrMapOvr>
  <mc:AlternateContent xmlns:mc="http://schemas.openxmlformats.org/markup-compatibility/2006" xmlns:p14="http://schemas.microsoft.com/office/powerpoint/2010/main">
    <mc:Choice Requires="p14">
      <p:transition spd="slow" p14:dur="2000" advTm="5571"/>
    </mc:Choice>
    <mc:Fallback xmlns="">
      <p:transition spd="slow" advTm="5571"/>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FF000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FF000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FF000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23016F6F-5FE8-1448-B64B-63D0FD9E6C26}"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36</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3449780" y="2438400"/>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63631" y="3685298"/>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33793" y="1847534"/>
            <a:ext cx="4309858" cy="611902"/>
          </a:xfrm>
          <a:prstGeom prst="rect">
            <a:avLst/>
          </a:prstGeom>
          <a:noFill/>
          <a:ln w="28575">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Arrow Connector 27"/>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9" name="Rectangle 38"/>
          <p:cNvSpPr/>
          <p:nvPr/>
        </p:nvSpPr>
        <p:spPr>
          <a:xfrm>
            <a:off x="4279498" y="1009752"/>
            <a:ext cx="317570" cy="769441"/>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4400" dirty="0" smtClean="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4400" dirty="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
        <p:nvSpPr>
          <p:cNvPr id="25" name="Rounded Rectangle 24"/>
          <p:cNvSpPr/>
          <p:nvPr/>
        </p:nvSpPr>
        <p:spPr>
          <a:xfrm>
            <a:off x="949236" y="4399464"/>
            <a:ext cx="2703368" cy="835819"/>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2400" dirty="0" err="1" smtClean="0">
                <a:solidFill>
                  <a:schemeClr val="tx1"/>
                </a:solidFill>
                <a:latin typeface="Garamond"/>
                <a:cs typeface="Garamond"/>
              </a:rPr>
              <a:t>summarySet</a:t>
            </a:r>
            <a:r>
              <a:rPr lang="en-US" sz="2400" dirty="0" smtClean="0">
                <a:solidFill>
                  <a:schemeClr val="tx1"/>
                </a:solidFill>
                <a:latin typeface="Garamond"/>
                <a:cs typeface="Garamond"/>
              </a:rPr>
              <a:t> =</a:t>
            </a:r>
          </a:p>
          <a:p>
            <a:pPr algn="ctr"/>
            <a:r>
              <a:rPr lang="en-US" sz="2400" dirty="0" smtClean="0">
                <a:solidFill>
                  <a:schemeClr val="tx1"/>
                </a:solidFill>
                <a:latin typeface="Garamond"/>
                <a:cs typeface="Garamond"/>
              </a:rPr>
              <a:t>{(100,v4), (100, v8)}</a:t>
            </a:r>
          </a:p>
        </p:txBody>
      </p:sp>
      <p:sp>
        <p:nvSpPr>
          <p:cNvPr id="31" name="TextBox 30"/>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FF0000"/>
                </a:solidFill>
              </a:rPr>
              <a:t>v6</a:t>
            </a:r>
            <a:r>
              <a:rPr lang="en-US" sz="2000" b="0" dirty="0" smtClean="0"/>
              <a:t>}, formula = </a:t>
            </a:r>
            <a:endParaRPr lang="en-US" sz="2000" dirty="0"/>
          </a:p>
        </p:txBody>
      </p:sp>
      <p:sp>
        <p:nvSpPr>
          <p:cNvPr id="32" name="Rounded Rectangle 31"/>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3" name="Straight Connector 32"/>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05595" y="3583056"/>
            <a:ext cx="1118593" cy="400110"/>
          </a:xfrm>
          <a:prstGeom prst="rect">
            <a:avLst/>
          </a:prstGeom>
          <a:noFill/>
        </p:spPr>
        <p:txBody>
          <a:bodyPr wrap="square" rtlCol="0">
            <a:spAutoFit/>
          </a:bodyPr>
          <a:lstStyle/>
          <a:p>
            <a:pPr algn="ctr"/>
            <a:r>
              <a:rPr lang="en-US" sz="2000" dirty="0" smtClean="0">
                <a:solidFill>
                  <a:srgbClr val="FF9900"/>
                </a:solidFill>
              </a:rPr>
              <a:t>frontiers</a:t>
            </a:r>
            <a:endParaRPr lang="en-US" sz="2000" dirty="0">
              <a:solidFill>
                <a:srgbClr val="FF9900"/>
              </a:solidFill>
            </a:endParaRPr>
          </a:p>
        </p:txBody>
      </p:sp>
      <p:sp>
        <p:nvSpPr>
          <p:cNvPr id="35"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mtClean="0"/>
              <a:t>Example: Iteration 1          (</a:t>
            </a:r>
            <a:r>
              <a:rPr lang="en-US" smtClean="0">
                <a:solidFill>
                  <a:srgbClr val="00B0F0"/>
                </a:solidFill>
              </a:rPr>
              <a:t>blue </a:t>
            </a:r>
            <a:r>
              <a:rPr lang="en-US" smtClean="0"/>
              <a:t>= true, </a:t>
            </a:r>
            <a:r>
              <a:rPr lang="en-US" smtClean="0">
                <a:solidFill>
                  <a:srgbClr val="FF0000"/>
                </a:solidFill>
              </a:rPr>
              <a:t>red</a:t>
            </a:r>
            <a:r>
              <a:rPr lang="en-US" smtClean="0"/>
              <a:t> = false)</a:t>
            </a:r>
            <a:endParaRPr lang="en-US" dirty="0"/>
          </a:p>
        </p:txBody>
      </p:sp>
    </p:spTree>
    <p:extLst>
      <p:ext uri="{BB962C8B-B14F-4D97-AF65-F5344CB8AC3E}">
        <p14:creationId xmlns:p14="http://schemas.microsoft.com/office/powerpoint/2010/main" val="1214698294"/>
      </p:ext>
    </p:extLst>
  </p:cSld>
  <p:clrMapOvr>
    <a:masterClrMapping/>
  </p:clrMapOvr>
  <mc:AlternateContent xmlns:mc="http://schemas.openxmlformats.org/markup-compatibility/2006" xmlns:p14="http://schemas.microsoft.com/office/powerpoint/2010/main">
    <mc:Choice Requires="p14">
      <p:transition spd="slow" p14:dur="2000" advTm="12073"/>
    </mc:Choice>
    <mc:Fallback xmlns="">
      <p:transition spd="slow" advTm="12073"/>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FF000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FF000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FF000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4"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23016F6F-5FE8-1448-B64B-63D0FD9E6C26}"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37</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3449780" y="2438400"/>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63631" y="3685298"/>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33793" y="1847534"/>
            <a:ext cx="4309858" cy="611902"/>
          </a:xfrm>
          <a:prstGeom prst="rect">
            <a:avLst/>
          </a:prstGeom>
          <a:noFill/>
          <a:ln w="28575">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Arrow Connector 27"/>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Rounded Rectangle 25"/>
              <p:cNvSpPr/>
              <p:nvPr/>
            </p:nvSpPr>
            <p:spPr>
              <a:xfrm>
                <a:off x="1156048" y="5507712"/>
                <a:ext cx="6799528" cy="510778"/>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smtClean="0">
                    <a:solidFill>
                      <a:schemeClr val="tx1"/>
                    </a:solidFill>
                    <a:latin typeface="Garamond"/>
                    <a:cs typeface="Garamond"/>
                  </a:rPr>
                  <a:t>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a:t>
                </a:r>
                <a14:m>
                  <m:oMath xmlns:m="http://schemas.openxmlformats.org/officeDocument/2006/math">
                    <m:r>
                      <a:rPr lang="en-US" sz="2400" b="1" i="1" smtClean="0">
                        <a:solidFill>
                          <a:schemeClr val="tx1"/>
                        </a:solidFill>
                        <a:latin typeface="Cambria Math" charset="0"/>
                        <a:cs typeface="Garamond"/>
                      </a:rPr>
                      <m:t>∪</m:t>
                    </m:r>
                  </m:oMath>
                </a14:m>
                <a:r>
                  <a:rPr lang="en-US" sz="2400" b="1" dirty="0" smtClean="0">
                    <a:solidFill>
                      <a:schemeClr val="tx1"/>
                    </a:solidFill>
                    <a:latin typeface="Garamond"/>
                    <a:cs typeface="Garamond"/>
                  </a:rPr>
                  <a:t> </a:t>
                </a:r>
                <a:r>
                  <a:rPr lang="en-US" sz="2400" b="1" dirty="0" err="1" smtClean="0">
                    <a:solidFill>
                      <a:schemeClr val="tx1"/>
                    </a:solidFill>
                    <a:latin typeface="Garamond"/>
                    <a:cs typeface="Garamond"/>
                  </a:rPr>
                  <a:t>summarySet</a:t>
                </a:r>
                <a:r>
                  <a:rPr lang="en-US" sz="2400" b="1" dirty="0" smtClean="0">
                    <a:solidFill>
                      <a:schemeClr val="tx1"/>
                    </a:solidFill>
                    <a:latin typeface="Garamond"/>
                    <a:cs typeface="Garamond"/>
                  </a:rPr>
                  <a:t>) - 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 0</a:t>
                </a:r>
                <a:endParaRPr lang="en-US" sz="2400" b="1" dirty="0">
                  <a:solidFill>
                    <a:schemeClr val="tx1"/>
                  </a:solidFill>
                  <a:latin typeface="Garamond"/>
                  <a:cs typeface="Garamond"/>
                </a:endParaRPr>
              </a:p>
            </p:txBody>
          </p:sp>
        </mc:Choice>
        <mc:Fallback xmlns="">
          <p:sp>
            <p:nvSpPr>
              <p:cNvPr id="26" name="Rounded Rectangle 25"/>
              <p:cNvSpPr>
                <a:spLocks noRot="1" noChangeAspect="1" noMove="1" noResize="1" noEditPoints="1" noAdjustHandles="1" noChangeArrowheads="1" noChangeShapeType="1" noTextEdit="1"/>
              </p:cNvSpPr>
              <p:nvPr/>
            </p:nvSpPr>
            <p:spPr>
              <a:xfrm>
                <a:off x="1156048" y="5507712"/>
                <a:ext cx="6799528" cy="510778"/>
              </a:xfrm>
              <a:prstGeom prst="roundRect">
                <a:avLst/>
              </a:prstGeom>
              <a:blipFill rotWithShape="0">
                <a:blip r:embed="rId5"/>
                <a:stretch>
                  <a:fillRect t="-1124" b="-17978"/>
                </a:stretch>
              </a:blipFill>
              <a:ln w="28575">
                <a:solidFill>
                  <a:schemeClr val="tx1"/>
                </a:solidFill>
              </a:ln>
            </p:spPr>
            <p:txBody>
              <a:bodyPr/>
              <a:lstStyle/>
              <a:p>
                <a:r>
                  <a:rPr lang="en-US">
                    <a:noFill/>
                  </a:rPr>
                  <a:t> </a:t>
                </a:r>
              </a:p>
            </p:txBody>
          </p:sp>
        </mc:Fallback>
      </mc:AlternateContent>
      <p:sp>
        <p:nvSpPr>
          <p:cNvPr id="31" name="Rectangle 30"/>
          <p:cNvSpPr/>
          <p:nvPr/>
        </p:nvSpPr>
        <p:spPr>
          <a:xfrm>
            <a:off x="7864899" y="5171757"/>
            <a:ext cx="836358" cy="1015663"/>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6000" dirty="0" smtClean="0">
                <a:ln w="0"/>
                <a:solidFill>
                  <a:srgbClr val="FF000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4400" dirty="0">
              <a:ln w="0"/>
              <a:solidFill>
                <a:srgbClr val="FF000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
        <p:nvSpPr>
          <p:cNvPr id="32" name="Rounded Rectangular Callout 31"/>
          <p:cNvSpPr/>
          <p:nvPr/>
        </p:nvSpPr>
        <p:spPr>
          <a:xfrm>
            <a:off x="121894" y="5471992"/>
            <a:ext cx="981508" cy="536544"/>
          </a:xfrm>
          <a:prstGeom prst="wedgeRoundRectCallout">
            <a:avLst>
              <a:gd name="adj1" fmla="val 72231"/>
              <a:gd name="adj2" fmla="val 15691"/>
              <a:gd name="adj3" fmla="val 16667"/>
            </a:avLst>
          </a:prstGeom>
          <a:ln w="28575">
            <a:solidFill>
              <a:srgbClr val="00B05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smtClean="0">
                <a:solidFill>
                  <a:srgbClr val="00B050"/>
                </a:solidFill>
              </a:rPr>
              <a:t>220</a:t>
            </a:r>
            <a:endParaRPr lang="en-US" sz="2000" dirty="0">
              <a:solidFill>
                <a:srgbClr val="00B050"/>
              </a:solidFill>
            </a:endParaRPr>
          </a:p>
        </p:txBody>
      </p:sp>
      <p:sp>
        <p:nvSpPr>
          <p:cNvPr id="33" name="Rounded Rectangular Callout 32"/>
          <p:cNvSpPr/>
          <p:nvPr/>
        </p:nvSpPr>
        <p:spPr>
          <a:xfrm>
            <a:off x="5544728" y="4989506"/>
            <a:ext cx="981508" cy="536544"/>
          </a:xfrm>
          <a:prstGeom prst="wedgeRoundRectCallout">
            <a:avLst>
              <a:gd name="adj1" fmla="val -24837"/>
              <a:gd name="adj2" fmla="val 69670"/>
              <a:gd name="adj3" fmla="val 16667"/>
            </a:avLst>
          </a:prstGeom>
          <a:ln w="28575">
            <a:solidFill>
              <a:srgbClr val="00B05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smtClean="0">
                <a:solidFill>
                  <a:srgbClr val="00B050"/>
                </a:solidFill>
              </a:rPr>
              <a:t>20</a:t>
            </a:r>
            <a:endParaRPr lang="en-US" sz="2000" dirty="0">
              <a:solidFill>
                <a:srgbClr val="00B050"/>
              </a:solidFill>
            </a:endParaRPr>
          </a:p>
        </p:txBody>
      </p:sp>
      <p:sp>
        <p:nvSpPr>
          <p:cNvPr id="35" name="TextBox 34"/>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FF0000"/>
                </a:solidFill>
              </a:rPr>
              <a:t>v6</a:t>
            </a:r>
            <a:r>
              <a:rPr lang="en-US" sz="2000" b="0" dirty="0" smtClean="0"/>
              <a:t>}, formula = </a:t>
            </a:r>
            <a:endParaRPr lang="en-US" sz="2000" dirty="0"/>
          </a:p>
        </p:txBody>
      </p:sp>
      <p:sp>
        <p:nvSpPr>
          <p:cNvPr id="36" name="Rounded Rectangle 35"/>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7" name="Straight Connector 36"/>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05595" y="3583056"/>
            <a:ext cx="1118593" cy="400110"/>
          </a:xfrm>
          <a:prstGeom prst="rect">
            <a:avLst/>
          </a:prstGeom>
          <a:noFill/>
        </p:spPr>
        <p:txBody>
          <a:bodyPr wrap="square" rtlCol="0">
            <a:spAutoFit/>
          </a:bodyPr>
          <a:lstStyle/>
          <a:p>
            <a:pPr algn="ctr"/>
            <a:r>
              <a:rPr lang="en-US" sz="2000" dirty="0" smtClean="0">
                <a:solidFill>
                  <a:srgbClr val="FF9900"/>
                </a:solidFill>
              </a:rPr>
              <a:t>frontiers</a:t>
            </a:r>
            <a:endParaRPr lang="en-US" sz="2000" dirty="0">
              <a:solidFill>
                <a:srgbClr val="FF9900"/>
              </a:solidFill>
            </a:endParaRPr>
          </a:p>
        </p:txBody>
      </p:sp>
      <p:sp>
        <p:nvSpPr>
          <p:cNvPr id="40" name="Rounded Rectangle 39"/>
          <p:cNvSpPr/>
          <p:nvPr/>
        </p:nvSpPr>
        <p:spPr>
          <a:xfrm>
            <a:off x="949236" y="4399464"/>
            <a:ext cx="2703368" cy="835819"/>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2400" dirty="0" err="1" smtClean="0">
                <a:solidFill>
                  <a:schemeClr val="tx1"/>
                </a:solidFill>
                <a:latin typeface="Garamond"/>
                <a:cs typeface="Garamond"/>
              </a:rPr>
              <a:t>summarySet</a:t>
            </a:r>
            <a:r>
              <a:rPr lang="en-US" sz="2400" dirty="0" smtClean="0">
                <a:solidFill>
                  <a:schemeClr val="tx1"/>
                </a:solidFill>
                <a:latin typeface="Garamond"/>
                <a:cs typeface="Garamond"/>
              </a:rPr>
              <a:t> =</a:t>
            </a:r>
          </a:p>
          <a:p>
            <a:pPr algn="ctr"/>
            <a:r>
              <a:rPr lang="en-US" sz="2400" dirty="0" smtClean="0">
                <a:solidFill>
                  <a:schemeClr val="tx1"/>
                </a:solidFill>
                <a:latin typeface="Garamond"/>
                <a:cs typeface="Garamond"/>
              </a:rPr>
              <a:t>{(100,v4), (100, v8)}</a:t>
            </a:r>
          </a:p>
        </p:txBody>
      </p:sp>
      <p:sp>
        <p:nvSpPr>
          <p:cNvPr id="39"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mtClean="0"/>
              <a:t>Example: Iteration 1          (</a:t>
            </a:r>
            <a:r>
              <a:rPr lang="en-US" smtClean="0">
                <a:solidFill>
                  <a:srgbClr val="00B0F0"/>
                </a:solidFill>
              </a:rPr>
              <a:t>blue </a:t>
            </a:r>
            <a:r>
              <a:rPr lang="en-US" smtClean="0"/>
              <a:t>= true, </a:t>
            </a:r>
            <a:r>
              <a:rPr lang="en-US" smtClean="0">
                <a:solidFill>
                  <a:srgbClr val="FF0000"/>
                </a:solidFill>
              </a:rPr>
              <a:t>red</a:t>
            </a:r>
            <a:r>
              <a:rPr lang="en-US" smtClean="0"/>
              <a:t> = false)</a:t>
            </a:r>
            <a:endParaRPr lang="en-US" dirty="0"/>
          </a:p>
        </p:txBody>
      </p:sp>
    </p:spTree>
    <p:custDataLst>
      <p:tags r:id="rId1"/>
    </p:custDataLst>
    <p:extLst>
      <p:ext uri="{BB962C8B-B14F-4D97-AF65-F5344CB8AC3E}">
        <p14:creationId xmlns:p14="http://schemas.microsoft.com/office/powerpoint/2010/main" val="1804835775"/>
      </p:ext>
    </p:extLst>
  </p:cSld>
  <p:clrMapOvr>
    <a:masterClrMapping/>
  </p:clrMapOvr>
  <mc:AlternateContent xmlns:mc="http://schemas.openxmlformats.org/markup-compatibility/2006" xmlns:p14="http://schemas.microsoft.com/office/powerpoint/2010/main">
    <mc:Choice Requires="p14">
      <p:transition spd="slow" p14:dur="2000" advTm="20742"/>
    </mc:Choice>
    <mc:Fallback xmlns="">
      <p:transition spd="slow" advTm="207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FF000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FF000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FF000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23016F6F-5FE8-1448-B64B-63D0FD9E6C26}"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38</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3449780" y="2438400"/>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63631" y="3685298"/>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33793" y="1847534"/>
            <a:ext cx="4309858" cy="611902"/>
          </a:xfrm>
          <a:prstGeom prst="rect">
            <a:avLst/>
          </a:prstGeom>
          <a:noFill/>
          <a:ln w="28575">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Arrow Connector 27"/>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560929" y="5450680"/>
            <a:ext cx="184666" cy="369332"/>
          </a:xfrm>
          <a:prstGeom prst="rect">
            <a:avLst/>
          </a:prstGeom>
          <a:noFill/>
        </p:spPr>
        <p:txBody>
          <a:bodyPr wrap="none" rtlCol="0">
            <a:spAutoFit/>
          </a:bodyPr>
          <a:lstStyle/>
          <a:p>
            <a:endParaRPr lang="en-US" dirty="0"/>
          </a:p>
        </p:txBody>
      </p:sp>
      <p:sp>
        <p:nvSpPr>
          <p:cNvPr id="34" name="Rectangle 33"/>
          <p:cNvSpPr/>
          <p:nvPr/>
        </p:nvSpPr>
        <p:spPr>
          <a:xfrm>
            <a:off x="7955576" y="5358570"/>
            <a:ext cx="836358" cy="769441"/>
          </a:xfrm>
          <a:prstGeom prst="rect">
            <a:avLst/>
          </a:prstGeom>
          <a:noFill/>
        </p:spPr>
        <p:txBody>
          <a:bodyPr wrap="square" lIns="91440" tIns="45720" rIns="91440" bIns="45720">
            <a:spAutoFit/>
            <a:scene3d>
              <a:camera prst="orthographicFront"/>
              <a:lightRig rig="balanced" dir="t"/>
            </a:scene3d>
            <a:sp3d prstMaterial="plastic"/>
          </a:bodyPr>
          <a:lstStyle/>
          <a:p>
            <a:pPr algn="ctr"/>
            <a:r>
              <a:rPr lang="en-US" sz="4400" dirty="0" smtClean="0">
                <a:ln w="0"/>
                <a:solidFill>
                  <a:srgbClr val="FF0000"/>
                </a:solidFill>
                <a:latin typeface="Arial Rounded MT Bold" charset="0"/>
                <a:ea typeface="Arial Rounded MT Bold" charset="0"/>
                <a:cs typeface="Arial Rounded MT Bold" charset="0"/>
              </a:rPr>
              <a:t>✖</a:t>
            </a:r>
            <a:endParaRPr lang="en-US" sz="4400" dirty="0">
              <a:ln w="0"/>
              <a:solidFill>
                <a:srgbClr val="FF0000"/>
              </a:solidFill>
              <a:latin typeface="Arial Rounded MT Bold" charset="0"/>
              <a:ea typeface="Arial Rounded MT Bold" charset="0"/>
              <a:cs typeface="Arial Rounded MT Bold" charset="0"/>
            </a:endParaRPr>
          </a:p>
        </p:txBody>
      </p:sp>
      <p:sp>
        <p:nvSpPr>
          <p:cNvPr id="35" name="TextBox 34"/>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FF0000"/>
                </a:solidFill>
              </a:rPr>
              <a:t>v6</a:t>
            </a:r>
            <a:r>
              <a:rPr lang="en-US" sz="2000" b="0" dirty="0" smtClean="0"/>
              <a:t>}, formula = </a:t>
            </a:r>
            <a:endParaRPr lang="en-US" sz="2000" dirty="0"/>
          </a:p>
        </p:txBody>
      </p:sp>
      <p:sp>
        <p:nvSpPr>
          <p:cNvPr id="37" name="Rounded Rectangle 36"/>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8" name="Straight Connector 37"/>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5595" y="3583056"/>
            <a:ext cx="1118593" cy="400110"/>
          </a:xfrm>
          <a:prstGeom prst="rect">
            <a:avLst/>
          </a:prstGeom>
          <a:noFill/>
        </p:spPr>
        <p:txBody>
          <a:bodyPr wrap="square" rtlCol="0">
            <a:spAutoFit/>
          </a:bodyPr>
          <a:lstStyle/>
          <a:p>
            <a:pPr algn="ctr"/>
            <a:r>
              <a:rPr lang="en-US" sz="2000" dirty="0" smtClean="0">
                <a:solidFill>
                  <a:srgbClr val="FF9900"/>
                </a:solidFill>
              </a:rPr>
              <a:t>frontiers</a:t>
            </a:r>
            <a:endParaRPr lang="en-US" sz="2000" dirty="0">
              <a:solidFill>
                <a:srgbClr val="FF9900"/>
              </a:solidFill>
            </a:endParaRPr>
          </a:p>
        </p:txBody>
      </p:sp>
      <mc:AlternateContent xmlns:mc="http://schemas.openxmlformats.org/markup-compatibility/2006" xmlns:a14="http://schemas.microsoft.com/office/drawing/2010/main">
        <mc:Choice Requires="a14">
          <p:sp>
            <p:nvSpPr>
              <p:cNvPr id="43" name="Rounded Rectangle 42"/>
              <p:cNvSpPr/>
              <p:nvPr/>
            </p:nvSpPr>
            <p:spPr>
              <a:xfrm>
                <a:off x="1156048" y="5507712"/>
                <a:ext cx="6799528" cy="510778"/>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smtClean="0">
                    <a:solidFill>
                      <a:schemeClr val="tx1"/>
                    </a:solidFill>
                    <a:latin typeface="Garamond"/>
                    <a:cs typeface="Garamond"/>
                  </a:rPr>
                  <a:t>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a:t>
                </a:r>
                <a14:m>
                  <m:oMath xmlns:m="http://schemas.openxmlformats.org/officeDocument/2006/math">
                    <m:r>
                      <a:rPr lang="en-US" sz="2400" b="1" i="1" smtClean="0">
                        <a:solidFill>
                          <a:schemeClr val="tx1"/>
                        </a:solidFill>
                        <a:latin typeface="Cambria Math" charset="0"/>
                        <a:cs typeface="Garamond"/>
                      </a:rPr>
                      <m:t>∪</m:t>
                    </m:r>
                  </m:oMath>
                </a14:m>
                <a:r>
                  <a:rPr lang="en-US" sz="2400" b="1" dirty="0" smtClean="0">
                    <a:solidFill>
                      <a:schemeClr val="tx1"/>
                    </a:solidFill>
                    <a:latin typeface="Garamond"/>
                    <a:cs typeface="Garamond"/>
                  </a:rPr>
                  <a:t> </a:t>
                </a:r>
                <a:r>
                  <a:rPr lang="en-US" sz="2400" b="1" dirty="0" err="1" smtClean="0">
                    <a:solidFill>
                      <a:schemeClr val="tx1"/>
                    </a:solidFill>
                    <a:latin typeface="Garamond"/>
                    <a:cs typeface="Garamond"/>
                  </a:rPr>
                  <a:t>summarySet</a:t>
                </a:r>
                <a:r>
                  <a:rPr lang="en-US" sz="2400" b="1" dirty="0" smtClean="0">
                    <a:solidFill>
                      <a:schemeClr val="tx1"/>
                    </a:solidFill>
                    <a:latin typeface="Garamond"/>
                    <a:cs typeface="Garamond"/>
                  </a:rPr>
                  <a:t>) - 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 0</a:t>
                </a:r>
                <a:endParaRPr lang="en-US" sz="2400" b="1" dirty="0">
                  <a:solidFill>
                    <a:schemeClr val="tx1"/>
                  </a:solidFill>
                  <a:latin typeface="Garamond"/>
                  <a:cs typeface="Garamond"/>
                </a:endParaRPr>
              </a:p>
            </p:txBody>
          </p:sp>
        </mc:Choice>
        <mc:Fallback xmlns="">
          <p:sp>
            <p:nvSpPr>
              <p:cNvPr id="43" name="Rounded Rectangle 42"/>
              <p:cNvSpPr>
                <a:spLocks noRot="1" noChangeAspect="1" noMove="1" noResize="1" noEditPoints="1" noAdjustHandles="1" noChangeArrowheads="1" noChangeShapeType="1" noTextEdit="1"/>
              </p:cNvSpPr>
              <p:nvPr/>
            </p:nvSpPr>
            <p:spPr>
              <a:xfrm>
                <a:off x="1156048" y="5507712"/>
                <a:ext cx="6799528" cy="510778"/>
              </a:xfrm>
              <a:prstGeom prst="roundRect">
                <a:avLst/>
              </a:prstGeom>
              <a:blipFill rotWithShape="0">
                <a:blip r:embed="rId4"/>
                <a:stretch>
                  <a:fillRect t="-1124" b="-17978"/>
                </a:stretch>
              </a:blipFill>
              <a:ln w="28575">
                <a:solidFill>
                  <a:schemeClr val="tx1"/>
                </a:solidFill>
              </a:ln>
            </p:spPr>
            <p:txBody>
              <a:bodyPr/>
              <a:lstStyle/>
              <a:p>
                <a:r>
                  <a:rPr lang="en-US">
                    <a:noFill/>
                  </a:rPr>
                  <a:t> </a:t>
                </a:r>
              </a:p>
            </p:txBody>
          </p:sp>
        </mc:Fallback>
      </mc:AlternateContent>
      <p:sp>
        <p:nvSpPr>
          <p:cNvPr id="44" name="Rounded Rectangular Callout 43"/>
          <p:cNvSpPr/>
          <p:nvPr/>
        </p:nvSpPr>
        <p:spPr>
          <a:xfrm>
            <a:off x="121894" y="5471992"/>
            <a:ext cx="981508" cy="536544"/>
          </a:xfrm>
          <a:prstGeom prst="wedgeRoundRectCallout">
            <a:avLst>
              <a:gd name="adj1" fmla="val 72231"/>
              <a:gd name="adj2" fmla="val 15691"/>
              <a:gd name="adj3" fmla="val 16667"/>
            </a:avLst>
          </a:prstGeom>
          <a:ln w="28575">
            <a:solidFill>
              <a:srgbClr val="00B05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smtClean="0">
                <a:solidFill>
                  <a:srgbClr val="00B050"/>
                </a:solidFill>
              </a:rPr>
              <a:t>220</a:t>
            </a:r>
            <a:endParaRPr lang="en-US" sz="2000" dirty="0">
              <a:solidFill>
                <a:srgbClr val="00B050"/>
              </a:solidFill>
            </a:endParaRPr>
          </a:p>
        </p:txBody>
      </p:sp>
      <p:sp>
        <p:nvSpPr>
          <p:cNvPr id="45" name="Rounded Rectangular Callout 44"/>
          <p:cNvSpPr/>
          <p:nvPr/>
        </p:nvSpPr>
        <p:spPr>
          <a:xfrm>
            <a:off x="5544728" y="4989506"/>
            <a:ext cx="981508" cy="536544"/>
          </a:xfrm>
          <a:prstGeom prst="wedgeRoundRectCallout">
            <a:avLst>
              <a:gd name="adj1" fmla="val -24837"/>
              <a:gd name="adj2" fmla="val 69670"/>
              <a:gd name="adj3" fmla="val 16667"/>
            </a:avLst>
          </a:prstGeom>
          <a:ln w="28575">
            <a:solidFill>
              <a:srgbClr val="00B05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smtClean="0">
                <a:solidFill>
                  <a:srgbClr val="00B050"/>
                </a:solidFill>
              </a:rPr>
              <a:t>20</a:t>
            </a:r>
            <a:endParaRPr lang="en-US" sz="2000" dirty="0">
              <a:solidFill>
                <a:srgbClr val="00B050"/>
              </a:solidFill>
            </a:endParaRPr>
          </a:p>
        </p:txBody>
      </p:sp>
      <p:sp>
        <p:nvSpPr>
          <p:cNvPr id="47" name="Rounded Rectangle 46"/>
          <p:cNvSpPr/>
          <p:nvPr/>
        </p:nvSpPr>
        <p:spPr>
          <a:xfrm>
            <a:off x="949236" y="4399464"/>
            <a:ext cx="2703368" cy="835819"/>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2400" dirty="0" err="1" smtClean="0">
                <a:solidFill>
                  <a:schemeClr val="tx1"/>
                </a:solidFill>
                <a:latin typeface="Garamond"/>
                <a:cs typeface="Garamond"/>
              </a:rPr>
              <a:t>summarySet</a:t>
            </a:r>
            <a:r>
              <a:rPr lang="en-US" sz="2400" dirty="0" smtClean="0">
                <a:solidFill>
                  <a:schemeClr val="tx1"/>
                </a:solidFill>
                <a:latin typeface="Garamond"/>
                <a:cs typeface="Garamond"/>
              </a:rPr>
              <a:t> =</a:t>
            </a:r>
          </a:p>
          <a:p>
            <a:pPr algn="ctr"/>
            <a:r>
              <a:rPr lang="en-US" sz="2400" dirty="0" smtClean="0">
                <a:solidFill>
                  <a:schemeClr val="tx1"/>
                </a:solidFill>
                <a:latin typeface="Garamond"/>
                <a:cs typeface="Garamond"/>
              </a:rPr>
              <a:t>{(100,v4), (100, v8)}</a:t>
            </a:r>
          </a:p>
        </p:txBody>
      </p:sp>
      <p:sp>
        <p:nvSpPr>
          <p:cNvPr id="31"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mtClean="0"/>
              <a:t>Example: Iteration 1          (</a:t>
            </a:r>
            <a:r>
              <a:rPr lang="en-US" smtClean="0">
                <a:solidFill>
                  <a:srgbClr val="00B0F0"/>
                </a:solidFill>
              </a:rPr>
              <a:t>blue </a:t>
            </a:r>
            <a:r>
              <a:rPr lang="en-US" smtClean="0"/>
              <a:t>= true, </a:t>
            </a:r>
            <a:r>
              <a:rPr lang="en-US" smtClean="0">
                <a:solidFill>
                  <a:srgbClr val="FF0000"/>
                </a:solidFill>
              </a:rPr>
              <a:t>red</a:t>
            </a:r>
            <a:r>
              <a:rPr lang="en-US" smtClean="0"/>
              <a:t> = false)</a:t>
            </a:r>
            <a:endParaRPr lang="en-US" dirty="0"/>
          </a:p>
        </p:txBody>
      </p:sp>
    </p:spTree>
    <p:extLst>
      <p:ext uri="{BB962C8B-B14F-4D97-AF65-F5344CB8AC3E}">
        <p14:creationId xmlns:p14="http://schemas.microsoft.com/office/powerpoint/2010/main" val="1274705572"/>
      </p:ext>
    </p:extLst>
  </p:cSld>
  <p:clrMapOvr>
    <a:masterClrMapping/>
  </p:clrMapOvr>
  <mc:AlternateContent xmlns:mc="http://schemas.openxmlformats.org/markup-compatibility/2006" xmlns:p14="http://schemas.microsoft.com/office/powerpoint/2010/main">
    <mc:Choice Requires="p14">
      <p:transition spd="slow" p14:dur="2000" advTm="9691"/>
    </mc:Choice>
    <mc:Fallback xmlns="">
      <p:transition spd="slow" advTm="9691"/>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FF000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FF000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FF000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FF000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FF000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8" name="TextBox 7"/>
          <p:cNvSpPr txBox="1"/>
          <p:nvPr/>
        </p:nvSpPr>
        <p:spPr>
          <a:xfrm>
            <a:off x="1560929" y="5450680"/>
            <a:ext cx="184666" cy="369332"/>
          </a:xfrm>
          <a:prstGeom prst="rect">
            <a:avLst/>
          </a:prstGeom>
          <a:noFill/>
        </p:spPr>
        <p:txBody>
          <a:bodyPr wrap="none" rtlCol="0">
            <a:spAutoFit/>
          </a:bodyPr>
          <a:lstStyle/>
          <a:p>
            <a:endParaRPr lang="en-US" dirty="0"/>
          </a:p>
        </p:txBody>
      </p:sp>
      <p:sp>
        <p:nvSpPr>
          <p:cNvPr id="10" name="Date Placeholder 9"/>
          <p:cNvSpPr>
            <a:spLocks noGrp="1"/>
          </p:cNvSpPr>
          <p:nvPr>
            <p:ph type="dt" sz="half" idx="10"/>
          </p:nvPr>
        </p:nvSpPr>
        <p:spPr/>
        <p:txBody>
          <a:bodyPr/>
          <a:lstStyle/>
          <a:p>
            <a:fld id="{23016F6F-5FE8-1448-B64B-63D0FD9E6C26}"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39</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3449780" y="2438400"/>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463631" y="3685298"/>
            <a:ext cx="872838" cy="623455"/>
          </a:xfrm>
          <a:prstGeom prst="ellipse">
            <a:avLst/>
          </a:prstGeom>
          <a:noFill/>
          <a:ln w="38100">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633793" y="1847534"/>
            <a:ext cx="4309858" cy="611902"/>
          </a:xfrm>
          <a:prstGeom prst="rect">
            <a:avLst/>
          </a:prstGeom>
          <a:noFill/>
          <a:ln w="28575">
            <a:solidFill>
              <a:srgbClr val="FF99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8" name="Straight Arrow Connector 27"/>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560929" y="5450680"/>
            <a:ext cx="184666" cy="369332"/>
          </a:xfrm>
          <a:prstGeom prst="rect">
            <a:avLst/>
          </a:prstGeom>
          <a:noFill/>
        </p:spPr>
        <p:txBody>
          <a:bodyPr wrap="none" rtlCol="0">
            <a:spAutoFit/>
          </a:bodyPr>
          <a:lstStyle/>
          <a:p>
            <a:endParaRPr lang="en-US" dirty="0"/>
          </a:p>
        </p:txBody>
      </p:sp>
      <p:sp>
        <p:nvSpPr>
          <p:cNvPr id="34" name="Rectangle 33"/>
          <p:cNvSpPr/>
          <p:nvPr/>
        </p:nvSpPr>
        <p:spPr>
          <a:xfrm>
            <a:off x="7955576" y="5358570"/>
            <a:ext cx="836358" cy="769441"/>
          </a:xfrm>
          <a:prstGeom prst="rect">
            <a:avLst/>
          </a:prstGeom>
          <a:noFill/>
        </p:spPr>
        <p:txBody>
          <a:bodyPr wrap="square" lIns="91440" tIns="45720" rIns="91440" bIns="45720">
            <a:spAutoFit/>
            <a:scene3d>
              <a:camera prst="orthographicFront"/>
              <a:lightRig rig="balanced" dir="t"/>
            </a:scene3d>
            <a:sp3d prstMaterial="plastic"/>
          </a:bodyPr>
          <a:lstStyle/>
          <a:p>
            <a:pPr algn="ctr"/>
            <a:r>
              <a:rPr lang="en-US" sz="4400" dirty="0" smtClean="0">
                <a:ln w="0"/>
                <a:solidFill>
                  <a:srgbClr val="FF0000"/>
                </a:solidFill>
                <a:latin typeface="Arial Rounded MT Bold" charset="0"/>
                <a:ea typeface="Arial Rounded MT Bold" charset="0"/>
                <a:cs typeface="Arial Rounded MT Bold" charset="0"/>
              </a:rPr>
              <a:t>✖</a:t>
            </a:r>
            <a:endParaRPr lang="en-US" sz="4400" dirty="0">
              <a:ln w="0"/>
              <a:solidFill>
                <a:srgbClr val="FF0000"/>
              </a:solidFill>
              <a:latin typeface="Arial Rounded MT Bold" charset="0"/>
              <a:ea typeface="Arial Rounded MT Bold" charset="0"/>
              <a:cs typeface="Arial Rounded MT Bold" charset="0"/>
            </a:endParaRPr>
          </a:p>
        </p:txBody>
      </p:sp>
      <p:sp>
        <p:nvSpPr>
          <p:cNvPr id="35" name="TextBox 34"/>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FF0000"/>
                </a:solidFill>
              </a:rPr>
              <a:t>v6</a:t>
            </a:r>
            <a:r>
              <a:rPr lang="en-US" sz="2000" b="0" dirty="0" smtClean="0"/>
              <a:t>}, formula = </a:t>
            </a:r>
            <a:endParaRPr lang="en-US" sz="2000" dirty="0"/>
          </a:p>
        </p:txBody>
      </p:sp>
      <p:sp>
        <p:nvSpPr>
          <p:cNvPr id="37" name="Rounded Rectangle 36"/>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8" name="Straight Connector 37"/>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105595" y="3583056"/>
            <a:ext cx="1118593" cy="400110"/>
          </a:xfrm>
          <a:prstGeom prst="rect">
            <a:avLst/>
          </a:prstGeom>
          <a:noFill/>
        </p:spPr>
        <p:txBody>
          <a:bodyPr wrap="square" rtlCol="0">
            <a:spAutoFit/>
          </a:bodyPr>
          <a:lstStyle/>
          <a:p>
            <a:pPr algn="ctr"/>
            <a:r>
              <a:rPr lang="en-US" sz="2000" dirty="0" smtClean="0">
                <a:solidFill>
                  <a:srgbClr val="FF9900"/>
                </a:solidFill>
              </a:rPr>
              <a:t>frontiers</a:t>
            </a:r>
            <a:endParaRPr lang="en-US" sz="2000" dirty="0">
              <a:solidFill>
                <a:srgbClr val="FF9900"/>
              </a:solidFill>
            </a:endParaRPr>
          </a:p>
        </p:txBody>
      </p:sp>
      <mc:AlternateContent xmlns:mc="http://schemas.openxmlformats.org/markup-compatibility/2006" xmlns:a14="http://schemas.microsoft.com/office/drawing/2010/main">
        <mc:Choice Requires="a14">
          <p:sp>
            <p:nvSpPr>
              <p:cNvPr id="43" name="Rounded Rectangle 42"/>
              <p:cNvSpPr/>
              <p:nvPr/>
            </p:nvSpPr>
            <p:spPr>
              <a:xfrm>
                <a:off x="1156048" y="5507712"/>
                <a:ext cx="6799528" cy="510778"/>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smtClean="0">
                    <a:solidFill>
                      <a:schemeClr val="tx1"/>
                    </a:solidFill>
                    <a:latin typeface="Garamond"/>
                    <a:cs typeface="Garamond"/>
                  </a:rPr>
                  <a:t>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a:t>
                </a:r>
                <a14:m>
                  <m:oMath xmlns:m="http://schemas.openxmlformats.org/officeDocument/2006/math">
                    <m:r>
                      <a:rPr lang="en-US" sz="2400" b="1" i="1" smtClean="0">
                        <a:solidFill>
                          <a:schemeClr val="tx1"/>
                        </a:solidFill>
                        <a:latin typeface="Cambria Math" charset="0"/>
                        <a:cs typeface="Garamond"/>
                      </a:rPr>
                      <m:t>∪</m:t>
                    </m:r>
                  </m:oMath>
                </a14:m>
                <a:r>
                  <a:rPr lang="en-US" sz="2400" b="1" dirty="0" smtClean="0">
                    <a:solidFill>
                      <a:schemeClr val="tx1"/>
                    </a:solidFill>
                    <a:latin typeface="Garamond"/>
                    <a:cs typeface="Garamond"/>
                  </a:rPr>
                  <a:t> </a:t>
                </a:r>
                <a:r>
                  <a:rPr lang="en-US" sz="2400" b="1" dirty="0" err="1" smtClean="0">
                    <a:solidFill>
                      <a:schemeClr val="tx1"/>
                    </a:solidFill>
                    <a:latin typeface="Garamond"/>
                    <a:cs typeface="Garamond"/>
                  </a:rPr>
                  <a:t>summarySet</a:t>
                </a:r>
                <a:r>
                  <a:rPr lang="en-US" sz="2400" b="1" dirty="0" smtClean="0">
                    <a:solidFill>
                      <a:schemeClr val="tx1"/>
                    </a:solidFill>
                    <a:latin typeface="Garamond"/>
                    <a:cs typeface="Garamond"/>
                  </a:rPr>
                  <a:t>) - 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 0</a:t>
                </a:r>
                <a:endParaRPr lang="en-US" sz="2400" b="1" dirty="0">
                  <a:solidFill>
                    <a:schemeClr val="tx1"/>
                  </a:solidFill>
                  <a:latin typeface="Garamond"/>
                  <a:cs typeface="Garamond"/>
                </a:endParaRPr>
              </a:p>
            </p:txBody>
          </p:sp>
        </mc:Choice>
        <mc:Fallback xmlns="">
          <p:sp>
            <p:nvSpPr>
              <p:cNvPr id="43" name="Rounded Rectangle 42"/>
              <p:cNvSpPr>
                <a:spLocks noRot="1" noChangeAspect="1" noMove="1" noResize="1" noEditPoints="1" noAdjustHandles="1" noChangeArrowheads="1" noChangeShapeType="1" noTextEdit="1"/>
              </p:cNvSpPr>
              <p:nvPr/>
            </p:nvSpPr>
            <p:spPr>
              <a:xfrm>
                <a:off x="1156048" y="5507712"/>
                <a:ext cx="6799528" cy="510778"/>
              </a:xfrm>
              <a:prstGeom prst="roundRect">
                <a:avLst/>
              </a:prstGeom>
              <a:blipFill rotWithShape="0">
                <a:blip r:embed="rId4"/>
                <a:stretch>
                  <a:fillRect t="-1124" b="-17978"/>
                </a:stretch>
              </a:blipFill>
              <a:ln w="28575">
                <a:solidFill>
                  <a:schemeClr val="tx1"/>
                </a:solidFill>
              </a:ln>
            </p:spPr>
            <p:txBody>
              <a:bodyPr/>
              <a:lstStyle/>
              <a:p>
                <a:r>
                  <a:rPr lang="en-US">
                    <a:noFill/>
                  </a:rPr>
                  <a:t> </a:t>
                </a:r>
              </a:p>
            </p:txBody>
          </p:sp>
        </mc:Fallback>
      </mc:AlternateContent>
      <p:sp>
        <p:nvSpPr>
          <p:cNvPr id="44" name="Rounded Rectangular Callout 43"/>
          <p:cNvSpPr/>
          <p:nvPr/>
        </p:nvSpPr>
        <p:spPr>
          <a:xfrm>
            <a:off x="121894" y="5471992"/>
            <a:ext cx="981508" cy="536544"/>
          </a:xfrm>
          <a:prstGeom prst="wedgeRoundRectCallout">
            <a:avLst>
              <a:gd name="adj1" fmla="val 72231"/>
              <a:gd name="adj2" fmla="val 15691"/>
              <a:gd name="adj3" fmla="val 16667"/>
            </a:avLst>
          </a:prstGeom>
          <a:ln w="28575">
            <a:solidFill>
              <a:srgbClr val="00B05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smtClean="0">
                <a:solidFill>
                  <a:srgbClr val="00B050"/>
                </a:solidFill>
              </a:rPr>
              <a:t>220</a:t>
            </a:r>
            <a:endParaRPr lang="en-US" sz="2000" dirty="0">
              <a:solidFill>
                <a:srgbClr val="00B050"/>
              </a:solidFill>
            </a:endParaRPr>
          </a:p>
        </p:txBody>
      </p:sp>
      <p:sp>
        <p:nvSpPr>
          <p:cNvPr id="45" name="Rounded Rectangular Callout 44"/>
          <p:cNvSpPr/>
          <p:nvPr/>
        </p:nvSpPr>
        <p:spPr>
          <a:xfrm>
            <a:off x="5544728" y="4989506"/>
            <a:ext cx="981508" cy="536544"/>
          </a:xfrm>
          <a:prstGeom prst="wedgeRoundRectCallout">
            <a:avLst>
              <a:gd name="adj1" fmla="val -24837"/>
              <a:gd name="adj2" fmla="val 69670"/>
              <a:gd name="adj3" fmla="val 16667"/>
            </a:avLst>
          </a:prstGeom>
          <a:ln w="28575">
            <a:solidFill>
              <a:srgbClr val="00B05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smtClean="0">
                <a:solidFill>
                  <a:srgbClr val="00B050"/>
                </a:solidFill>
              </a:rPr>
              <a:t>20</a:t>
            </a:r>
            <a:endParaRPr lang="en-US" sz="2000" dirty="0">
              <a:solidFill>
                <a:srgbClr val="00B050"/>
              </a:solidFill>
            </a:endParaRPr>
          </a:p>
        </p:txBody>
      </p:sp>
      <p:sp>
        <p:nvSpPr>
          <p:cNvPr id="32" name="Rounded Rectangle 31"/>
          <p:cNvSpPr/>
          <p:nvPr/>
        </p:nvSpPr>
        <p:spPr>
          <a:xfrm>
            <a:off x="949236" y="4399464"/>
            <a:ext cx="2703368" cy="835819"/>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2400" dirty="0" err="1" smtClean="0">
                <a:solidFill>
                  <a:schemeClr val="tx1"/>
                </a:solidFill>
                <a:latin typeface="Garamond"/>
                <a:cs typeface="Garamond"/>
              </a:rPr>
              <a:t>summarySet</a:t>
            </a:r>
            <a:r>
              <a:rPr lang="en-US" sz="2400" dirty="0" smtClean="0">
                <a:solidFill>
                  <a:schemeClr val="tx1"/>
                </a:solidFill>
                <a:latin typeface="Garamond"/>
                <a:cs typeface="Garamond"/>
              </a:rPr>
              <a:t> =</a:t>
            </a:r>
          </a:p>
          <a:p>
            <a:pPr algn="ctr"/>
            <a:r>
              <a:rPr lang="en-US" sz="2400" dirty="0" smtClean="0">
                <a:solidFill>
                  <a:schemeClr val="tx1"/>
                </a:solidFill>
                <a:latin typeface="Garamond"/>
                <a:cs typeface="Garamond"/>
              </a:rPr>
              <a:t>{(100,v4), (100, v8)}</a:t>
            </a:r>
          </a:p>
        </p:txBody>
      </p:sp>
      <p:sp>
        <p:nvSpPr>
          <p:cNvPr id="33" name="Rounded Rectangular Callout 32"/>
          <p:cNvSpPr/>
          <p:nvPr/>
        </p:nvSpPr>
        <p:spPr>
          <a:xfrm>
            <a:off x="4675945" y="4966018"/>
            <a:ext cx="3293486" cy="621633"/>
          </a:xfrm>
          <a:prstGeom prst="wedgeRoundRectCallout">
            <a:avLst>
              <a:gd name="adj1" fmla="val -61409"/>
              <a:gd name="adj2" fmla="val 56641"/>
              <a:gd name="adj3" fmla="val 16667"/>
            </a:avLst>
          </a:prstGeom>
          <a:ln>
            <a:solidFill>
              <a:schemeClr val="tx1"/>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smtClean="0">
                <a:solidFill>
                  <a:sysClr val="windowText" lastClr="000000"/>
                </a:solidFill>
              </a:rPr>
              <a:t>v4 = </a:t>
            </a:r>
            <a:r>
              <a:rPr lang="en-US" sz="2000" dirty="0" smtClean="0">
                <a:solidFill>
                  <a:srgbClr val="00B0F0"/>
                </a:solidFill>
              </a:rPr>
              <a:t>true</a:t>
            </a:r>
            <a:r>
              <a:rPr lang="en-US" sz="2000" dirty="0" smtClean="0">
                <a:solidFill>
                  <a:sysClr val="windowText" lastClr="000000"/>
                </a:solidFill>
              </a:rPr>
              <a:t>, v5 = </a:t>
            </a:r>
            <a:r>
              <a:rPr lang="en-US" sz="2000" dirty="0" smtClean="0">
                <a:solidFill>
                  <a:srgbClr val="00B0F0"/>
                </a:solidFill>
              </a:rPr>
              <a:t>true</a:t>
            </a:r>
            <a:r>
              <a:rPr lang="en-US" sz="2000" dirty="0" smtClean="0">
                <a:solidFill>
                  <a:sysClr val="windowText" lastClr="000000"/>
                </a:solidFill>
              </a:rPr>
              <a:t>, v6 = </a:t>
            </a:r>
            <a:r>
              <a:rPr lang="en-US" sz="2000" dirty="0" smtClean="0">
                <a:solidFill>
                  <a:srgbClr val="00B0F0"/>
                </a:solidFill>
              </a:rPr>
              <a:t>true</a:t>
            </a:r>
            <a:r>
              <a:rPr lang="en-US" sz="2000" dirty="0" smtClean="0">
                <a:solidFill>
                  <a:sysClr val="windowText" lastClr="000000"/>
                </a:solidFill>
              </a:rPr>
              <a:t>, v7 = </a:t>
            </a:r>
            <a:r>
              <a:rPr lang="en-US" sz="2000" dirty="0" smtClean="0">
                <a:solidFill>
                  <a:srgbClr val="00B0F0"/>
                </a:solidFill>
              </a:rPr>
              <a:t>true</a:t>
            </a:r>
            <a:r>
              <a:rPr lang="en-US" sz="2000" dirty="0" smtClean="0">
                <a:solidFill>
                  <a:sysClr val="windowText" lastClr="000000"/>
                </a:solidFill>
              </a:rPr>
              <a:t>, v8 = </a:t>
            </a:r>
            <a:r>
              <a:rPr lang="en-US" sz="2000" dirty="0" smtClean="0">
                <a:solidFill>
                  <a:srgbClr val="00B0F0"/>
                </a:solidFill>
              </a:rPr>
              <a:t>true</a:t>
            </a:r>
            <a:endParaRPr lang="en-US" sz="2000" dirty="0">
              <a:solidFill>
                <a:srgbClr val="00B0F0"/>
              </a:solidFill>
            </a:endParaRPr>
          </a:p>
        </p:txBody>
      </p:sp>
      <p:sp>
        <p:nvSpPr>
          <p:cNvPr id="31"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smtClean="0"/>
              <a:t>Example: Iteration 1          (</a:t>
            </a:r>
            <a:r>
              <a:rPr lang="en-US" smtClean="0">
                <a:solidFill>
                  <a:srgbClr val="00B0F0"/>
                </a:solidFill>
              </a:rPr>
              <a:t>blue </a:t>
            </a:r>
            <a:r>
              <a:rPr lang="en-US" smtClean="0"/>
              <a:t>= true, </a:t>
            </a:r>
            <a:r>
              <a:rPr lang="en-US" smtClean="0">
                <a:solidFill>
                  <a:srgbClr val="FF0000"/>
                </a:solidFill>
              </a:rPr>
              <a:t>red</a:t>
            </a:r>
            <a:r>
              <a:rPr lang="en-US" smtClean="0"/>
              <a:t> = false)</a:t>
            </a:r>
            <a:endParaRPr lang="en-US" dirty="0"/>
          </a:p>
        </p:txBody>
      </p:sp>
    </p:spTree>
    <p:extLst>
      <p:ext uri="{BB962C8B-B14F-4D97-AF65-F5344CB8AC3E}">
        <p14:creationId xmlns:p14="http://schemas.microsoft.com/office/powerpoint/2010/main" val="1686075282"/>
      </p:ext>
    </p:extLst>
  </p:cSld>
  <p:clrMapOvr>
    <a:masterClrMapping/>
  </p:clrMapOvr>
  <mc:AlternateContent xmlns:mc="http://schemas.openxmlformats.org/markup-compatibility/2006" xmlns:p14="http://schemas.microsoft.com/office/powerpoint/2010/main">
    <mc:Choice Requires="p14">
      <p:transition spd="slow" p14:dur="2000" advTm="9691"/>
    </mc:Choice>
    <mc:Fallback xmlns="">
      <p:transition spd="slow" advTm="969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BFA974D-6D67-674D-88CC-C91239E949CA}"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4</a:t>
            </a:fld>
            <a:endParaRPr lang="en-US" dirty="0"/>
          </a:p>
        </p:txBody>
      </p:sp>
      <p:sp>
        <p:nvSpPr>
          <p:cNvPr id="5" name="Title 4"/>
          <p:cNvSpPr>
            <a:spLocks noGrp="1"/>
          </p:cNvSpPr>
          <p:nvPr>
            <p:ph type="title"/>
          </p:nvPr>
        </p:nvSpPr>
        <p:spPr/>
        <p:txBody>
          <a:bodyPr/>
          <a:lstStyle/>
          <a:p>
            <a:r>
              <a:rPr lang="en-US" dirty="0"/>
              <a:t>Optimization Problems in Program Reasoning</a:t>
            </a:r>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pSp>
        <p:nvGrpSpPr>
          <p:cNvPr id="12" name="Group 11"/>
          <p:cNvGrpSpPr/>
          <p:nvPr/>
        </p:nvGrpSpPr>
        <p:grpSpPr>
          <a:xfrm>
            <a:off x="277320" y="1813810"/>
            <a:ext cx="1551484" cy="1600460"/>
            <a:chOff x="1430868" y="1813810"/>
            <a:chExt cx="1432254" cy="1600460"/>
          </a:xfrm>
        </p:grpSpPr>
        <p:sp>
          <p:nvSpPr>
            <p:cNvPr id="7" name="TextBox 6"/>
            <p:cNvSpPr txBox="1"/>
            <p:nvPr/>
          </p:nvSpPr>
          <p:spPr>
            <a:xfrm>
              <a:off x="1430868" y="1813810"/>
              <a:ext cx="1432254" cy="646331"/>
            </a:xfrm>
            <a:prstGeom prst="rect">
              <a:avLst/>
            </a:prstGeom>
            <a:noFill/>
          </p:spPr>
          <p:txBody>
            <a:bodyPr wrap="square" rtlCol="0">
              <a:spAutoFit/>
            </a:bodyPr>
            <a:lstStyle/>
            <a:p>
              <a:pPr algn="ctr"/>
              <a:r>
                <a:rPr lang="en-US" sz="3600" b="1" dirty="0" smtClean="0">
                  <a:solidFill>
                    <a:schemeClr val="accent4">
                      <a:lumMod val="75000"/>
                    </a:schemeClr>
                  </a:solidFill>
                </a:rPr>
                <a:t>Hard</a:t>
              </a:r>
              <a:endParaRPr lang="en-US" sz="3600" b="1" dirty="0">
                <a:solidFill>
                  <a:schemeClr val="accent4">
                    <a:lumMod val="75000"/>
                  </a:schemeClr>
                </a:solidFill>
              </a:endParaRPr>
            </a:p>
          </p:txBody>
        </p:sp>
        <p:sp>
          <p:nvSpPr>
            <p:cNvPr id="8" name="TextBox 7"/>
            <p:cNvSpPr txBox="1"/>
            <p:nvPr/>
          </p:nvSpPr>
          <p:spPr>
            <a:xfrm>
              <a:off x="1430868" y="2767939"/>
              <a:ext cx="1432254" cy="646331"/>
            </a:xfrm>
            <a:prstGeom prst="rect">
              <a:avLst/>
            </a:prstGeom>
            <a:noFill/>
          </p:spPr>
          <p:txBody>
            <a:bodyPr wrap="square" rtlCol="0">
              <a:spAutoFit/>
            </a:bodyPr>
            <a:lstStyle/>
            <a:p>
              <a:pPr algn="ctr"/>
              <a:r>
                <a:rPr lang="en-US" sz="3600" b="1" dirty="0" smtClean="0">
                  <a:solidFill>
                    <a:srgbClr val="00B050"/>
                  </a:solidFill>
                </a:rPr>
                <a:t>Soft</a:t>
              </a:r>
              <a:endParaRPr lang="en-US" sz="3600" b="1" dirty="0">
                <a:solidFill>
                  <a:srgbClr val="00B050"/>
                </a:solidFill>
              </a:endParaRPr>
            </a:p>
          </p:txBody>
        </p:sp>
        <p:sp>
          <p:nvSpPr>
            <p:cNvPr id="11" name="TextBox 10"/>
            <p:cNvSpPr txBox="1"/>
            <p:nvPr/>
          </p:nvSpPr>
          <p:spPr>
            <a:xfrm>
              <a:off x="1963711" y="2415171"/>
              <a:ext cx="374754" cy="461665"/>
            </a:xfrm>
            <a:prstGeom prst="rect">
              <a:avLst/>
            </a:prstGeom>
            <a:noFill/>
          </p:spPr>
          <p:txBody>
            <a:bodyPr wrap="square" rtlCol="0">
              <a:spAutoFit/>
            </a:bodyPr>
            <a:lstStyle/>
            <a:p>
              <a:r>
                <a:rPr lang="en-US" sz="2400" b="1" smtClean="0"/>
                <a:t>+</a:t>
              </a:r>
              <a:endParaRPr lang="en-US" sz="2400" b="1"/>
            </a:p>
          </p:txBody>
        </p:sp>
      </p:grpSp>
      <p:sp>
        <p:nvSpPr>
          <p:cNvPr id="13" name="Rounded Rectangular Callout 12"/>
          <p:cNvSpPr/>
          <p:nvPr/>
        </p:nvSpPr>
        <p:spPr>
          <a:xfrm>
            <a:off x="1882076" y="1663908"/>
            <a:ext cx="6804724" cy="856193"/>
          </a:xfrm>
          <a:prstGeom prst="wedgeRoundRectCallout">
            <a:avLst>
              <a:gd name="adj1" fmla="val -53509"/>
              <a:gd name="adj2" fmla="val 6771"/>
              <a:gd name="adj3" fmla="val 166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Soundness Conditions</a:t>
            </a:r>
            <a:endParaRPr lang="en-US" sz="1600" b="1" dirty="0">
              <a:solidFill>
                <a:schemeClr val="tx1"/>
              </a:solidFill>
            </a:endParaRPr>
          </a:p>
        </p:txBody>
      </p:sp>
      <p:sp>
        <p:nvSpPr>
          <p:cNvPr id="14" name="Rounded Rectangular Callout 13"/>
          <p:cNvSpPr/>
          <p:nvPr/>
        </p:nvSpPr>
        <p:spPr>
          <a:xfrm>
            <a:off x="1882075" y="2760683"/>
            <a:ext cx="6804724" cy="3361148"/>
          </a:xfrm>
          <a:prstGeom prst="wedgeRoundRectCallout">
            <a:avLst>
              <a:gd name="adj1" fmla="val -55364"/>
              <a:gd name="adj2" fmla="val -36137"/>
              <a:gd name="adj3" fmla="val 166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800" b="1" dirty="0" smtClean="0">
                <a:solidFill>
                  <a:schemeClr val="tx1"/>
                </a:solidFill>
              </a:rPr>
              <a:t>Objectives</a:t>
            </a:r>
            <a:endParaRPr lang="en-US" sz="1600" b="1" dirty="0">
              <a:solidFill>
                <a:schemeClr val="tx1"/>
              </a:solidFill>
            </a:endParaRPr>
          </a:p>
        </p:txBody>
      </p:sp>
      <p:grpSp>
        <p:nvGrpSpPr>
          <p:cNvPr id="29" name="Group 28"/>
          <p:cNvGrpSpPr/>
          <p:nvPr/>
        </p:nvGrpSpPr>
        <p:grpSpPr>
          <a:xfrm>
            <a:off x="1804585" y="3620138"/>
            <a:ext cx="2677475" cy="2043206"/>
            <a:chOff x="1804585" y="3620138"/>
            <a:chExt cx="2677475" cy="2043206"/>
          </a:xfrm>
        </p:grpSpPr>
        <p:cxnSp>
          <p:nvCxnSpPr>
            <p:cNvPr id="16" name="Straight Connector 15"/>
            <p:cNvCxnSpPr/>
            <p:nvPr/>
          </p:nvCxnSpPr>
          <p:spPr>
            <a:xfrm flipH="1">
              <a:off x="3710070" y="3620138"/>
              <a:ext cx="771990" cy="464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804585" y="4032128"/>
              <a:ext cx="2344351" cy="1631216"/>
            </a:xfrm>
            <a:prstGeom prst="rect">
              <a:avLst/>
            </a:prstGeom>
            <a:noFill/>
          </p:spPr>
          <p:txBody>
            <a:bodyPr wrap="square" rtlCol="0">
              <a:spAutoFit/>
            </a:bodyPr>
            <a:lstStyle/>
            <a:p>
              <a:pPr algn="ctr"/>
              <a:r>
                <a:rPr lang="en-US" sz="2000" b="1" dirty="0" smtClean="0">
                  <a:solidFill>
                    <a:srgbClr val="7030A0"/>
                  </a:solidFill>
                </a:rPr>
                <a:t>Balance </a:t>
              </a:r>
            </a:p>
            <a:p>
              <a:pPr algn="ctr"/>
              <a:r>
                <a:rPr lang="en-US" sz="2000" b="1" dirty="0" smtClean="0">
                  <a:solidFill>
                    <a:srgbClr val="7030A0"/>
                  </a:solidFill>
                </a:rPr>
                <a:t>Tradeoffs</a:t>
              </a:r>
            </a:p>
            <a:p>
              <a:pPr algn="ctr"/>
              <a:r>
                <a:rPr lang="en-US" sz="2000" b="1" dirty="0" smtClean="0">
                  <a:solidFill>
                    <a:srgbClr val="7030A0"/>
                  </a:solidFill>
                </a:rPr>
                <a:t>(e.g., </a:t>
              </a:r>
            </a:p>
            <a:p>
              <a:pPr algn="ctr"/>
              <a:r>
                <a:rPr lang="en-US" sz="2000" b="1" dirty="0" smtClean="0">
                  <a:solidFill>
                    <a:srgbClr val="7030A0"/>
                  </a:solidFill>
                </a:rPr>
                <a:t>Precision vs. Scalability)</a:t>
              </a:r>
            </a:p>
          </p:txBody>
        </p:sp>
      </p:grpSp>
      <p:grpSp>
        <p:nvGrpSpPr>
          <p:cNvPr id="30" name="Group 29"/>
          <p:cNvGrpSpPr/>
          <p:nvPr/>
        </p:nvGrpSpPr>
        <p:grpSpPr>
          <a:xfrm>
            <a:off x="3942540" y="3620138"/>
            <a:ext cx="2151089" cy="2074204"/>
            <a:chOff x="3942540" y="3620138"/>
            <a:chExt cx="2151089" cy="2074204"/>
          </a:xfrm>
        </p:grpSpPr>
        <p:cxnSp>
          <p:nvCxnSpPr>
            <p:cNvPr id="18" name="Straight Connector 17"/>
            <p:cNvCxnSpPr>
              <a:endCxn id="21" idx="0"/>
            </p:cNvCxnSpPr>
            <p:nvPr/>
          </p:nvCxnSpPr>
          <p:spPr>
            <a:xfrm flipH="1">
              <a:off x="5018085" y="3620138"/>
              <a:ext cx="99212" cy="4429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942540" y="4063126"/>
              <a:ext cx="2151089" cy="1631216"/>
            </a:xfrm>
            <a:prstGeom prst="rect">
              <a:avLst/>
            </a:prstGeom>
            <a:noFill/>
          </p:spPr>
          <p:txBody>
            <a:bodyPr wrap="square" rtlCol="0">
              <a:spAutoFit/>
            </a:bodyPr>
            <a:lstStyle/>
            <a:p>
              <a:pPr algn="ctr"/>
              <a:r>
                <a:rPr lang="en-US" sz="2000" b="1" dirty="0" smtClean="0">
                  <a:solidFill>
                    <a:schemeClr val="accent3">
                      <a:lumMod val="75000"/>
                    </a:schemeClr>
                  </a:solidFill>
                </a:rPr>
                <a:t>Handle </a:t>
              </a:r>
            </a:p>
            <a:p>
              <a:pPr algn="ctr"/>
              <a:r>
                <a:rPr lang="en-US" sz="2000" b="1" dirty="0" smtClean="0">
                  <a:solidFill>
                    <a:schemeClr val="accent3">
                      <a:lumMod val="75000"/>
                    </a:schemeClr>
                  </a:solidFill>
                </a:rPr>
                <a:t>Noise</a:t>
              </a:r>
            </a:p>
            <a:p>
              <a:pPr algn="ctr"/>
              <a:r>
                <a:rPr lang="en-US" sz="2000" b="1" dirty="0" smtClean="0">
                  <a:solidFill>
                    <a:schemeClr val="accent3">
                      <a:lumMod val="75000"/>
                    </a:schemeClr>
                  </a:solidFill>
                </a:rPr>
                <a:t>(e.g., </a:t>
              </a:r>
            </a:p>
            <a:p>
              <a:pPr algn="ctr"/>
              <a:r>
                <a:rPr lang="en-US" sz="2000" b="1" dirty="0" smtClean="0">
                  <a:solidFill>
                    <a:schemeClr val="accent3">
                      <a:lumMod val="75000"/>
                    </a:schemeClr>
                  </a:solidFill>
                </a:rPr>
                <a:t>Incorrect </a:t>
              </a:r>
            </a:p>
            <a:p>
              <a:pPr algn="ctr"/>
              <a:r>
                <a:rPr lang="en-US" sz="2000" b="1" dirty="0" smtClean="0">
                  <a:solidFill>
                    <a:schemeClr val="accent3">
                      <a:lumMod val="75000"/>
                    </a:schemeClr>
                  </a:solidFill>
                </a:rPr>
                <a:t>Specs)</a:t>
              </a:r>
            </a:p>
          </p:txBody>
        </p:sp>
      </p:grpSp>
      <p:grpSp>
        <p:nvGrpSpPr>
          <p:cNvPr id="31" name="Group 30"/>
          <p:cNvGrpSpPr/>
          <p:nvPr/>
        </p:nvGrpSpPr>
        <p:grpSpPr>
          <a:xfrm>
            <a:off x="5610539" y="3574081"/>
            <a:ext cx="2476241" cy="2147144"/>
            <a:chOff x="5614807" y="3547935"/>
            <a:chExt cx="2476241" cy="2147144"/>
          </a:xfrm>
        </p:grpSpPr>
        <p:cxnSp>
          <p:nvCxnSpPr>
            <p:cNvPr id="22" name="Straight Connector 21"/>
            <p:cNvCxnSpPr/>
            <p:nvPr/>
          </p:nvCxnSpPr>
          <p:spPr>
            <a:xfrm>
              <a:off x="5614807" y="3547935"/>
              <a:ext cx="790261" cy="51099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5756406" y="4063863"/>
              <a:ext cx="2334642" cy="1631216"/>
            </a:xfrm>
            <a:prstGeom prst="rect">
              <a:avLst/>
            </a:prstGeom>
            <a:noFill/>
          </p:spPr>
          <p:txBody>
            <a:bodyPr wrap="square" rtlCol="0">
              <a:spAutoFit/>
            </a:bodyPr>
            <a:lstStyle/>
            <a:p>
              <a:pPr algn="ctr"/>
              <a:r>
                <a:rPr lang="en-US" sz="2000" b="1" dirty="0" smtClean="0">
                  <a:solidFill>
                    <a:srgbClr val="FF9300"/>
                  </a:solidFill>
                </a:rPr>
                <a:t>Model </a:t>
              </a:r>
            </a:p>
            <a:p>
              <a:pPr algn="ctr"/>
              <a:r>
                <a:rPr lang="en-US" sz="2000" b="1" dirty="0" smtClean="0">
                  <a:solidFill>
                    <a:srgbClr val="FF9300"/>
                  </a:solidFill>
                </a:rPr>
                <a:t>Missing Information</a:t>
              </a:r>
            </a:p>
            <a:p>
              <a:pPr algn="ctr"/>
              <a:r>
                <a:rPr lang="en-US" sz="2000" b="1" dirty="0" smtClean="0">
                  <a:solidFill>
                    <a:srgbClr val="FF9300"/>
                  </a:solidFill>
                </a:rPr>
                <a:t>(e.g., Open Programs)</a:t>
              </a:r>
            </a:p>
          </p:txBody>
        </p:sp>
      </p:grpSp>
      <p:grpSp>
        <p:nvGrpSpPr>
          <p:cNvPr id="32" name="Group 31"/>
          <p:cNvGrpSpPr/>
          <p:nvPr/>
        </p:nvGrpSpPr>
        <p:grpSpPr>
          <a:xfrm>
            <a:off x="6252784" y="3530701"/>
            <a:ext cx="2366195" cy="1181838"/>
            <a:chOff x="6252784" y="3530701"/>
            <a:chExt cx="2366195" cy="1181838"/>
          </a:xfrm>
        </p:grpSpPr>
        <p:cxnSp>
          <p:nvCxnSpPr>
            <p:cNvPr id="26" name="Straight Connector 25"/>
            <p:cNvCxnSpPr/>
            <p:nvPr/>
          </p:nvCxnSpPr>
          <p:spPr>
            <a:xfrm>
              <a:off x="6252784" y="3530701"/>
              <a:ext cx="1791770" cy="6254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52479" y="4250874"/>
              <a:ext cx="966500" cy="461665"/>
            </a:xfrm>
            <a:prstGeom prst="rect">
              <a:avLst/>
            </a:prstGeom>
            <a:noFill/>
          </p:spPr>
          <p:txBody>
            <a:bodyPr wrap="square" rtlCol="0">
              <a:spAutoFit/>
            </a:bodyPr>
            <a:lstStyle/>
            <a:p>
              <a:pPr algn="ctr"/>
              <a:r>
                <a:rPr lang="is-IS" sz="2400" dirty="0" smtClean="0"/>
                <a:t>…</a:t>
              </a:r>
              <a:endParaRPr lang="en-US" sz="2400" dirty="0"/>
            </a:p>
          </p:txBody>
        </p:sp>
      </p:grpSp>
    </p:spTree>
    <p:custDataLst>
      <p:tags r:id="rId1"/>
    </p:custDataLst>
    <p:extLst>
      <p:ext uri="{BB962C8B-B14F-4D97-AF65-F5344CB8AC3E}">
        <p14:creationId xmlns:p14="http://schemas.microsoft.com/office/powerpoint/2010/main" val="1668285629"/>
      </p:ext>
    </p:extLst>
  </p:cSld>
  <p:clrMapOvr>
    <a:masterClrMapping/>
  </p:clrMapOvr>
  <mc:AlternateContent xmlns:mc="http://schemas.openxmlformats.org/markup-compatibility/2006" xmlns:p14="http://schemas.microsoft.com/office/powerpoint/2010/main">
    <mc:Choice Requires="p14">
      <p:transition spd="slow" p14:dur="2000" advTm="48642"/>
    </mc:Choice>
    <mc:Fallback xmlns="">
      <p:transition spd="slow" advTm="4864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500"/>
                                  </p:stCondLst>
                                  <p:childTnLst>
                                    <p:set>
                                      <p:cBhvr>
                                        <p:cTn id="27"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77697" y="1868565"/>
            <a:ext cx="4033794" cy="58169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00B0F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00B0F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00B0F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10" name="Date Placeholder 9"/>
          <p:cNvSpPr>
            <a:spLocks noGrp="1"/>
          </p:cNvSpPr>
          <p:nvPr>
            <p:ph type="dt" sz="half" idx="10"/>
          </p:nvPr>
        </p:nvSpPr>
        <p:spPr/>
        <p:txBody>
          <a:bodyPr/>
          <a:lstStyle/>
          <a:p>
            <a:fld id="{0004BBB4-7F24-FD44-83C8-FD1F94391B26}"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40</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4403173" y="2450259"/>
            <a:ext cx="374524" cy="647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00B0F0"/>
                </a:solidFill>
              </a:rPr>
              <a:t>v6</a:t>
            </a:r>
            <a:r>
              <a:rPr lang="en-US" sz="2000" b="0" dirty="0" smtClean="0"/>
              <a:t>}, formula = </a:t>
            </a:r>
            <a:endParaRPr lang="en-US" sz="2000" dirty="0"/>
          </a:p>
        </p:txBody>
      </p:sp>
      <p:sp>
        <p:nvSpPr>
          <p:cNvPr id="36" name="Rounded Rectangle 35"/>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7" name="Straight Connector 36"/>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dirty="0" smtClean="0"/>
              <a:t>Example: Iteration 2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Tree>
    <p:extLst>
      <p:ext uri="{BB962C8B-B14F-4D97-AF65-F5344CB8AC3E}">
        <p14:creationId xmlns:p14="http://schemas.microsoft.com/office/powerpoint/2010/main" val="1664062424"/>
      </p:ext>
    </p:extLst>
  </p:cSld>
  <p:clrMapOvr>
    <a:masterClrMapping/>
  </p:clrMapOvr>
  <mc:AlternateContent xmlns:mc="http://schemas.openxmlformats.org/markup-compatibility/2006" xmlns:p14="http://schemas.microsoft.com/office/powerpoint/2010/main">
    <mc:Choice Requires="p14">
      <p:transition spd="slow" p14:dur="2000" advTm="13247"/>
    </mc:Choice>
    <mc:Fallback xmlns="">
      <p:transition spd="slow" advTm="13247"/>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77697" y="1868565"/>
            <a:ext cx="4033794" cy="58169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00B0F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00B0F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00B0F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10" name="Date Placeholder 9"/>
          <p:cNvSpPr>
            <a:spLocks noGrp="1"/>
          </p:cNvSpPr>
          <p:nvPr>
            <p:ph type="dt" sz="half" idx="10"/>
          </p:nvPr>
        </p:nvSpPr>
        <p:spPr/>
        <p:txBody>
          <a:bodyPr/>
          <a:lstStyle/>
          <a:p>
            <a:fld id="{0004BBB4-7F24-FD44-83C8-FD1F94391B26}"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41</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4403173" y="2450259"/>
            <a:ext cx="374524" cy="647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265898" y="1042829"/>
            <a:ext cx="317570" cy="769441"/>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4400" dirty="0" smtClean="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4400" dirty="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
        <p:nvSpPr>
          <p:cNvPr id="33" name="TextBox 32"/>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00B0F0"/>
                </a:solidFill>
              </a:rPr>
              <a:t>v6</a:t>
            </a:r>
            <a:r>
              <a:rPr lang="en-US" sz="2000" b="0" dirty="0" smtClean="0"/>
              <a:t>}, formula = </a:t>
            </a:r>
            <a:endParaRPr lang="en-US" sz="2000" dirty="0"/>
          </a:p>
        </p:txBody>
      </p:sp>
      <p:sp>
        <p:nvSpPr>
          <p:cNvPr id="35" name="Rounded Rectangle 34"/>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6" name="Straight Connector 35"/>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dirty="0" smtClean="0"/>
              <a:t>Example: Iteration 2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Tree>
    <p:extLst>
      <p:ext uri="{BB962C8B-B14F-4D97-AF65-F5344CB8AC3E}">
        <p14:creationId xmlns:p14="http://schemas.microsoft.com/office/powerpoint/2010/main" val="370684071"/>
      </p:ext>
    </p:extLst>
  </p:cSld>
  <p:clrMapOvr>
    <a:masterClrMapping/>
  </p:clrMapOvr>
  <mc:AlternateContent xmlns:mc="http://schemas.openxmlformats.org/markup-compatibility/2006" xmlns:p14="http://schemas.microsoft.com/office/powerpoint/2010/main">
    <mc:Choice Requires="p14">
      <p:transition spd="slow" p14:dur="2000" advTm="3836"/>
    </mc:Choice>
    <mc:Fallback xmlns="">
      <p:transition spd="slow" advTm="3836"/>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77697" y="1868565"/>
            <a:ext cx="4033794" cy="58169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00B0F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00B0F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00B0F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4"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10" name="Date Placeholder 9"/>
          <p:cNvSpPr>
            <a:spLocks noGrp="1"/>
          </p:cNvSpPr>
          <p:nvPr>
            <p:ph type="dt" sz="half" idx="10"/>
          </p:nvPr>
        </p:nvSpPr>
        <p:spPr/>
        <p:txBody>
          <a:bodyPr/>
          <a:lstStyle/>
          <a:p>
            <a:fld id="{0004BBB4-7F24-FD44-83C8-FD1F94391B26}"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42</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4403173" y="2450259"/>
            <a:ext cx="374524" cy="647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265898" y="1042829"/>
            <a:ext cx="317570" cy="769441"/>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4400" dirty="0" smtClean="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4400" dirty="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
        <p:nvSpPr>
          <p:cNvPr id="32" name="Oval 31"/>
          <p:cNvSpPr/>
          <p:nvPr/>
        </p:nvSpPr>
        <p:spPr>
          <a:xfrm>
            <a:off x="1824955" y="3662389"/>
            <a:ext cx="872838" cy="623455"/>
          </a:xfrm>
          <a:prstGeom prst="ellipse">
            <a:avLst/>
          </a:prstGeom>
          <a:no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53680" y="2313892"/>
            <a:ext cx="2337638" cy="1343323"/>
          </a:xfrm>
          <a:prstGeom prst="ellipse">
            <a:avLst/>
          </a:prstGeom>
          <a:no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4633793" y="3020123"/>
            <a:ext cx="4309858" cy="611902"/>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Rectangle 35"/>
          <p:cNvSpPr/>
          <p:nvPr/>
        </p:nvSpPr>
        <p:spPr>
          <a:xfrm>
            <a:off x="4635582" y="2466589"/>
            <a:ext cx="4309858" cy="259507"/>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TextBox 37"/>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00B0F0"/>
                </a:solidFill>
              </a:rPr>
              <a:t>v6</a:t>
            </a:r>
            <a:r>
              <a:rPr lang="en-US" sz="2000" b="0" dirty="0" smtClean="0"/>
              <a:t>}, formula = </a:t>
            </a:r>
            <a:endParaRPr lang="en-US" sz="2000" dirty="0"/>
          </a:p>
        </p:txBody>
      </p:sp>
      <p:sp>
        <p:nvSpPr>
          <p:cNvPr id="39" name="Rounded Rectangle 38"/>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40" name="Straight Connector 39"/>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05595" y="3583056"/>
            <a:ext cx="1118593" cy="400110"/>
          </a:xfrm>
          <a:prstGeom prst="rect">
            <a:avLst/>
          </a:prstGeom>
          <a:noFill/>
        </p:spPr>
        <p:txBody>
          <a:bodyPr wrap="square" rtlCol="0">
            <a:spAutoFit/>
          </a:bodyPr>
          <a:lstStyle/>
          <a:p>
            <a:pPr algn="ctr"/>
            <a:r>
              <a:rPr lang="en-US" sz="2000" dirty="0" smtClean="0">
                <a:solidFill>
                  <a:srgbClr val="FF9900"/>
                </a:solidFill>
              </a:rPr>
              <a:t>frontiers</a:t>
            </a:r>
            <a:endParaRPr lang="en-US" sz="2000" dirty="0">
              <a:solidFill>
                <a:srgbClr val="FF9900"/>
              </a:solidFill>
            </a:endParaRPr>
          </a:p>
        </p:txBody>
      </p:sp>
      <p:sp>
        <p:nvSpPr>
          <p:cNvPr id="41" name="Rounded Rectangle 40"/>
          <p:cNvSpPr/>
          <p:nvPr/>
        </p:nvSpPr>
        <p:spPr>
          <a:xfrm>
            <a:off x="321919" y="4400722"/>
            <a:ext cx="3958002" cy="835819"/>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2400" dirty="0" err="1" smtClean="0">
                <a:solidFill>
                  <a:schemeClr val="tx1"/>
                </a:solidFill>
                <a:latin typeface="Garamond"/>
                <a:cs typeface="Garamond"/>
              </a:rPr>
              <a:t>summarySet</a:t>
            </a:r>
            <a:r>
              <a:rPr lang="en-US" sz="2400" dirty="0" smtClean="0">
                <a:solidFill>
                  <a:schemeClr val="tx1"/>
                </a:solidFill>
                <a:latin typeface="Garamond"/>
                <a:cs typeface="Garamond"/>
              </a:rPr>
              <a:t> = {(100,</a:t>
            </a:r>
            <a:r>
              <a:rPr lang="es-ES_tradnl" sz="2400" dirty="0">
                <a:solidFill>
                  <a:prstClr val="black"/>
                </a:solidFill>
                <a:latin typeface="Garamond" panose="02020404030301010803" pitchFamily="18" charset="0"/>
              </a:rPr>
              <a:t> </a:t>
            </a:r>
            <a:r>
              <a:rPr lang="es-ES_tradnl" sz="2400" dirty="0" smtClean="0">
                <a:solidFill>
                  <a:prstClr val="black"/>
                </a:solidFill>
                <a:latin typeface="Garamond" panose="02020404030301010803" pitchFamily="18" charset="0"/>
              </a:rPr>
              <a:t>¬</a:t>
            </a:r>
            <a:r>
              <a:rPr lang="en-US" sz="2400" dirty="0" smtClean="0">
                <a:solidFill>
                  <a:schemeClr val="tx1"/>
                </a:solidFill>
                <a:latin typeface="Garamond"/>
                <a:cs typeface="Garamond"/>
              </a:rPr>
              <a:t>v7), </a:t>
            </a:r>
          </a:p>
          <a:p>
            <a:pPr algn="ctr"/>
            <a:r>
              <a:rPr lang="en-US" sz="2400" dirty="0" smtClean="0">
                <a:solidFill>
                  <a:schemeClr val="tx1"/>
                </a:solidFill>
                <a:latin typeface="Garamond"/>
                <a:cs typeface="Garamond"/>
              </a:rPr>
              <a:t>(5, </a:t>
            </a:r>
            <a:r>
              <a:rPr lang="es-ES_tradnl" sz="2400" dirty="0" smtClean="0">
                <a:solidFill>
                  <a:prstClr val="black"/>
                </a:solidFill>
                <a:latin typeface="Garamond" panose="02020404030301010803" pitchFamily="18" charset="0"/>
              </a:rPr>
              <a:t>¬v5</a:t>
            </a:r>
            <a:r>
              <a:rPr lang="en-US" sz="2400" dirty="0" smtClean="0">
                <a:latin typeface="Garamond" charset="0"/>
                <a:ea typeface="Garamond" charset="0"/>
                <a:cs typeface="Garamond" charset="0"/>
              </a:rPr>
              <a:t>∨v2</a:t>
            </a:r>
            <a:r>
              <a:rPr lang="en-US" sz="2400" dirty="0" smtClean="0">
                <a:solidFill>
                  <a:schemeClr val="tx1"/>
                </a:solidFill>
                <a:latin typeface="Garamond"/>
                <a:cs typeface="Garamond"/>
              </a:rPr>
              <a:t>), </a:t>
            </a:r>
            <a:r>
              <a:rPr lang="en-US" sz="2400" dirty="0">
                <a:solidFill>
                  <a:schemeClr val="tx1"/>
                </a:solidFill>
                <a:cs typeface="Garamond"/>
              </a:rPr>
              <a:t>(5, </a:t>
            </a:r>
            <a:r>
              <a:rPr lang="es-ES_tradnl" sz="2400" dirty="0">
                <a:solidFill>
                  <a:prstClr val="black"/>
                </a:solidFill>
                <a:latin typeface="Garamond" panose="02020404030301010803" pitchFamily="18" charset="0"/>
              </a:rPr>
              <a:t>¬v5</a:t>
            </a:r>
            <a:r>
              <a:rPr lang="en-US" sz="2400" dirty="0">
                <a:latin typeface="Garamond" charset="0"/>
                <a:ea typeface="Garamond" charset="0"/>
                <a:cs typeface="Garamond" charset="0"/>
              </a:rPr>
              <a:t>∨</a:t>
            </a:r>
            <a:r>
              <a:rPr lang="en-US" sz="2400" dirty="0" smtClean="0">
                <a:latin typeface="Garamond" charset="0"/>
                <a:ea typeface="Garamond" charset="0"/>
                <a:cs typeface="Garamond" charset="0"/>
              </a:rPr>
              <a:t>v3</a:t>
            </a:r>
            <a:r>
              <a:rPr lang="en-US" sz="2400" dirty="0" smtClean="0">
                <a:solidFill>
                  <a:schemeClr val="tx1"/>
                </a:solidFill>
                <a:cs typeface="Garamond"/>
              </a:rPr>
              <a:t>)</a:t>
            </a:r>
            <a:r>
              <a:rPr lang="en-US" sz="2400" dirty="0" smtClean="0">
                <a:solidFill>
                  <a:schemeClr val="tx1"/>
                </a:solidFill>
                <a:latin typeface="Garamond"/>
                <a:cs typeface="Garamond"/>
              </a:rPr>
              <a:t>}</a:t>
            </a:r>
          </a:p>
        </p:txBody>
      </p:sp>
      <p:sp>
        <p:nvSpPr>
          <p:cNvPr id="35"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dirty="0" smtClean="0"/>
              <a:t>Example: Iteration 2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Tree>
    <p:custDataLst>
      <p:tags r:id="rId1"/>
    </p:custDataLst>
    <p:extLst>
      <p:ext uri="{BB962C8B-B14F-4D97-AF65-F5344CB8AC3E}">
        <p14:creationId xmlns:p14="http://schemas.microsoft.com/office/powerpoint/2010/main" val="1150329678"/>
      </p:ext>
    </p:extLst>
  </p:cSld>
  <p:clrMapOvr>
    <a:masterClrMapping/>
  </p:clrMapOvr>
  <mc:AlternateContent xmlns:mc="http://schemas.openxmlformats.org/markup-compatibility/2006" xmlns:p14="http://schemas.microsoft.com/office/powerpoint/2010/main">
    <mc:Choice Requires="p14">
      <p:transition spd="slow" p14:dur="2000" advTm="9619"/>
    </mc:Choice>
    <mc:Fallback xmlns="">
      <p:transition spd="slow" advTm="9619"/>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ounded Rectangle 36"/>
          <p:cNvSpPr/>
          <p:nvPr/>
        </p:nvSpPr>
        <p:spPr>
          <a:xfrm>
            <a:off x="321919" y="4400722"/>
            <a:ext cx="3958002" cy="835819"/>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2400" dirty="0" err="1" smtClean="0">
                <a:solidFill>
                  <a:schemeClr val="tx1"/>
                </a:solidFill>
                <a:latin typeface="Garamond"/>
                <a:cs typeface="Garamond"/>
              </a:rPr>
              <a:t>summarySet</a:t>
            </a:r>
            <a:r>
              <a:rPr lang="en-US" sz="2400" dirty="0" smtClean="0">
                <a:solidFill>
                  <a:schemeClr val="tx1"/>
                </a:solidFill>
                <a:latin typeface="Garamond"/>
                <a:cs typeface="Garamond"/>
              </a:rPr>
              <a:t> = {(100,</a:t>
            </a:r>
            <a:r>
              <a:rPr lang="es-ES_tradnl" sz="2400" dirty="0">
                <a:solidFill>
                  <a:prstClr val="black"/>
                </a:solidFill>
                <a:latin typeface="Garamond" panose="02020404030301010803" pitchFamily="18" charset="0"/>
              </a:rPr>
              <a:t> </a:t>
            </a:r>
            <a:r>
              <a:rPr lang="es-ES_tradnl" sz="2400" dirty="0" smtClean="0">
                <a:solidFill>
                  <a:prstClr val="black"/>
                </a:solidFill>
                <a:latin typeface="Garamond" panose="02020404030301010803" pitchFamily="18" charset="0"/>
              </a:rPr>
              <a:t>¬</a:t>
            </a:r>
            <a:r>
              <a:rPr lang="en-US" sz="2400" dirty="0" smtClean="0">
                <a:solidFill>
                  <a:schemeClr val="tx1"/>
                </a:solidFill>
                <a:latin typeface="Garamond"/>
                <a:cs typeface="Garamond"/>
              </a:rPr>
              <a:t>v7), </a:t>
            </a:r>
          </a:p>
          <a:p>
            <a:pPr algn="ctr"/>
            <a:r>
              <a:rPr lang="en-US" sz="2400" dirty="0" smtClean="0">
                <a:solidFill>
                  <a:schemeClr val="tx1"/>
                </a:solidFill>
                <a:latin typeface="Garamond"/>
                <a:cs typeface="Garamond"/>
              </a:rPr>
              <a:t>(5, </a:t>
            </a:r>
            <a:r>
              <a:rPr lang="es-ES_tradnl" sz="2400" dirty="0" smtClean="0">
                <a:solidFill>
                  <a:prstClr val="black"/>
                </a:solidFill>
                <a:latin typeface="Garamond" panose="02020404030301010803" pitchFamily="18" charset="0"/>
              </a:rPr>
              <a:t>¬v5</a:t>
            </a:r>
            <a:r>
              <a:rPr lang="en-US" sz="2400" dirty="0" smtClean="0">
                <a:latin typeface="Garamond" charset="0"/>
                <a:ea typeface="Garamond" charset="0"/>
                <a:cs typeface="Garamond" charset="0"/>
              </a:rPr>
              <a:t>∨v2</a:t>
            </a:r>
            <a:r>
              <a:rPr lang="en-US" sz="2400" dirty="0" smtClean="0">
                <a:solidFill>
                  <a:schemeClr val="tx1"/>
                </a:solidFill>
                <a:latin typeface="Garamond"/>
                <a:cs typeface="Garamond"/>
              </a:rPr>
              <a:t>), </a:t>
            </a:r>
            <a:r>
              <a:rPr lang="en-US" sz="2400" dirty="0">
                <a:solidFill>
                  <a:schemeClr val="tx1"/>
                </a:solidFill>
                <a:cs typeface="Garamond"/>
              </a:rPr>
              <a:t>(5, </a:t>
            </a:r>
            <a:r>
              <a:rPr lang="es-ES_tradnl" sz="2400" dirty="0">
                <a:solidFill>
                  <a:prstClr val="black"/>
                </a:solidFill>
                <a:latin typeface="Garamond" panose="02020404030301010803" pitchFamily="18" charset="0"/>
              </a:rPr>
              <a:t>¬v5</a:t>
            </a:r>
            <a:r>
              <a:rPr lang="en-US" sz="2400" dirty="0">
                <a:latin typeface="Garamond" charset="0"/>
                <a:ea typeface="Garamond" charset="0"/>
                <a:cs typeface="Garamond" charset="0"/>
              </a:rPr>
              <a:t>∨</a:t>
            </a:r>
            <a:r>
              <a:rPr lang="en-US" sz="2400" dirty="0" smtClean="0">
                <a:latin typeface="Garamond" charset="0"/>
                <a:ea typeface="Garamond" charset="0"/>
                <a:cs typeface="Garamond" charset="0"/>
              </a:rPr>
              <a:t>v3</a:t>
            </a:r>
            <a:r>
              <a:rPr lang="en-US" sz="2400" dirty="0" smtClean="0">
                <a:solidFill>
                  <a:schemeClr val="tx1"/>
                </a:solidFill>
                <a:cs typeface="Garamond"/>
              </a:rPr>
              <a:t>)</a:t>
            </a:r>
            <a:r>
              <a:rPr lang="en-US" sz="2400" dirty="0" smtClean="0">
                <a:solidFill>
                  <a:schemeClr val="tx1"/>
                </a:solidFill>
                <a:latin typeface="Garamond"/>
                <a:cs typeface="Garamond"/>
              </a:rPr>
              <a:t>}</a:t>
            </a:r>
          </a:p>
        </p:txBody>
      </p:sp>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77697" y="1868565"/>
            <a:ext cx="4033794" cy="58169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00B0F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00B0F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00B0F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4"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10" name="Date Placeholder 9"/>
          <p:cNvSpPr>
            <a:spLocks noGrp="1"/>
          </p:cNvSpPr>
          <p:nvPr>
            <p:ph type="dt" sz="half" idx="10"/>
          </p:nvPr>
        </p:nvSpPr>
        <p:spPr/>
        <p:txBody>
          <a:bodyPr/>
          <a:lstStyle/>
          <a:p>
            <a:fld id="{0004BBB4-7F24-FD44-83C8-FD1F94391B26}"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43</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4403173" y="2450259"/>
            <a:ext cx="374524" cy="647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633793" y="3020123"/>
            <a:ext cx="4309858" cy="611902"/>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Rectangle 48"/>
          <p:cNvSpPr/>
          <p:nvPr/>
        </p:nvSpPr>
        <p:spPr>
          <a:xfrm>
            <a:off x="4635582" y="2466589"/>
            <a:ext cx="4309858" cy="259507"/>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p:cNvSpPr/>
          <p:nvPr/>
        </p:nvSpPr>
        <p:spPr>
          <a:xfrm>
            <a:off x="527555" y="2478326"/>
            <a:ext cx="817151" cy="50785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Rectangle 52"/>
          <p:cNvSpPr/>
          <p:nvPr/>
        </p:nvSpPr>
        <p:spPr>
          <a:xfrm>
            <a:off x="1800257" y="2478326"/>
            <a:ext cx="817151" cy="50785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54" name="Straight Connector 53"/>
          <p:cNvCxnSpPr/>
          <p:nvPr/>
        </p:nvCxnSpPr>
        <p:spPr>
          <a:xfrm>
            <a:off x="1475861" y="4912489"/>
            <a:ext cx="591671" cy="2007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152603" y="4914278"/>
            <a:ext cx="591671" cy="20072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00B0F0"/>
                </a:solidFill>
              </a:rPr>
              <a:t>v6</a:t>
            </a:r>
            <a:r>
              <a:rPr lang="en-US" sz="2000" b="0" dirty="0" smtClean="0"/>
              <a:t>}, formula = </a:t>
            </a:r>
            <a:endParaRPr lang="en-US" sz="2000" dirty="0"/>
          </a:p>
        </p:txBody>
      </p:sp>
      <p:sp>
        <p:nvSpPr>
          <p:cNvPr id="34" name="Rounded Rectangle 33"/>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5" name="Straight Connector 34"/>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Rounded Rectangle 38"/>
              <p:cNvSpPr/>
              <p:nvPr/>
            </p:nvSpPr>
            <p:spPr>
              <a:xfrm>
                <a:off x="1156048" y="5507712"/>
                <a:ext cx="6799528" cy="510778"/>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smtClean="0">
                    <a:solidFill>
                      <a:schemeClr val="tx1"/>
                    </a:solidFill>
                    <a:latin typeface="Garamond"/>
                    <a:cs typeface="Garamond"/>
                  </a:rPr>
                  <a:t>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a:t>
                </a:r>
                <a14:m>
                  <m:oMath xmlns:m="http://schemas.openxmlformats.org/officeDocument/2006/math">
                    <m:r>
                      <a:rPr lang="en-US" sz="2400" b="1" i="1" smtClean="0">
                        <a:solidFill>
                          <a:schemeClr val="tx1"/>
                        </a:solidFill>
                        <a:latin typeface="Cambria Math" charset="0"/>
                        <a:cs typeface="Garamond"/>
                      </a:rPr>
                      <m:t>∪</m:t>
                    </m:r>
                  </m:oMath>
                </a14:m>
                <a:r>
                  <a:rPr lang="en-US" sz="2400" b="1" dirty="0" smtClean="0">
                    <a:solidFill>
                      <a:schemeClr val="tx1"/>
                    </a:solidFill>
                    <a:latin typeface="Garamond"/>
                    <a:cs typeface="Garamond"/>
                  </a:rPr>
                  <a:t> </a:t>
                </a:r>
                <a:r>
                  <a:rPr lang="en-US" sz="2400" b="1" dirty="0" err="1" smtClean="0">
                    <a:solidFill>
                      <a:schemeClr val="tx1"/>
                    </a:solidFill>
                    <a:latin typeface="Garamond"/>
                    <a:cs typeface="Garamond"/>
                  </a:rPr>
                  <a:t>summarySet</a:t>
                </a:r>
                <a:r>
                  <a:rPr lang="en-US" sz="2400" b="1" dirty="0" smtClean="0">
                    <a:solidFill>
                      <a:schemeClr val="tx1"/>
                    </a:solidFill>
                    <a:latin typeface="Garamond"/>
                    <a:cs typeface="Garamond"/>
                  </a:rPr>
                  <a:t>) - 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 0</a:t>
                </a:r>
                <a:endParaRPr lang="en-US" sz="2400" b="1" dirty="0">
                  <a:solidFill>
                    <a:schemeClr val="tx1"/>
                  </a:solidFill>
                  <a:latin typeface="Garamond"/>
                  <a:cs typeface="Garamond"/>
                </a:endParaRPr>
              </a:p>
            </p:txBody>
          </p:sp>
        </mc:Choice>
        <mc:Fallback xmlns="">
          <p:sp>
            <p:nvSpPr>
              <p:cNvPr id="39" name="Rounded Rectangle 38"/>
              <p:cNvSpPr>
                <a:spLocks noRot="1" noChangeAspect="1" noMove="1" noResize="1" noEditPoints="1" noAdjustHandles="1" noChangeArrowheads="1" noChangeShapeType="1" noTextEdit="1"/>
              </p:cNvSpPr>
              <p:nvPr/>
            </p:nvSpPr>
            <p:spPr>
              <a:xfrm>
                <a:off x="1156048" y="5507712"/>
                <a:ext cx="6799528" cy="510778"/>
              </a:xfrm>
              <a:prstGeom prst="roundRect">
                <a:avLst/>
              </a:prstGeom>
              <a:blipFill rotWithShape="0">
                <a:blip r:embed="rId5"/>
                <a:stretch>
                  <a:fillRect t="-1124" b="-17978"/>
                </a:stretch>
              </a:blipFill>
              <a:ln w="28575">
                <a:solidFill>
                  <a:schemeClr val="tx1"/>
                </a:solidFill>
              </a:ln>
            </p:spPr>
            <p:txBody>
              <a:bodyPr/>
              <a:lstStyle/>
              <a:p>
                <a:r>
                  <a:rPr lang="en-US">
                    <a:noFill/>
                  </a:rPr>
                  <a:t> </a:t>
                </a:r>
              </a:p>
            </p:txBody>
          </p:sp>
        </mc:Fallback>
      </mc:AlternateContent>
      <p:sp>
        <p:nvSpPr>
          <p:cNvPr id="40" name="Rectangle 39"/>
          <p:cNvSpPr/>
          <p:nvPr/>
        </p:nvSpPr>
        <p:spPr>
          <a:xfrm>
            <a:off x="7864899" y="5171757"/>
            <a:ext cx="836358" cy="1015663"/>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6000" dirty="0" smtClean="0">
                <a:ln w="0"/>
                <a:solidFill>
                  <a:srgbClr val="FF000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4400" dirty="0">
              <a:ln w="0"/>
              <a:solidFill>
                <a:srgbClr val="FF000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
        <p:nvSpPr>
          <p:cNvPr id="36"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dirty="0" smtClean="0"/>
              <a:t>Example: Iteration 2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Tree>
    <p:custDataLst>
      <p:tags r:id="rId1"/>
    </p:custDataLst>
    <p:extLst>
      <p:ext uri="{BB962C8B-B14F-4D97-AF65-F5344CB8AC3E}">
        <p14:creationId xmlns:p14="http://schemas.microsoft.com/office/powerpoint/2010/main" val="717906425"/>
      </p:ext>
    </p:extLst>
  </p:cSld>
  <p:clrMapOvr>
    <a:masterClrMapping/>
  </p:clrMapOvr>
  <mc:AlternateContent xmlns:mc="http://schemas.openxmlformats.org/markup-compatibility/2006" xmlns:p14="http://schemas.microsoft.com/office/powerpoint/2010/main">
    <mc:Choice Requires="p14">
      <p:transition spd="slow" p14:dur="2000" advTm="48990"/>
    </mc:Choice>
    <mc:Fallback xmlns="">
      <p:transition spd="slow" advTm="489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 name="Rounded Rectangle 39"/>
              <p:cNvSpPr/>
              <p:nvPr/>
            </p:nvSpPr>
            <p:spPr>
              <a:xfrm>
                <a:off x="1156048" y="5507712"/>
                <a:ext cx="6799528" cy="510778"/>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smtClean="0">
                    <a:solidFill>
                      <a:schemeClr val="tx1"/>
                    </a:solidFill>
                    <a:latin typeface="Garamond"/>
                    <a:cs typeface="Garamond"/>
                  </a:rPr>
                  <a:t>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a:t>
                </a:r>
                <a14:m>
                  <m:oMath xmlns:m="http://schemas.openxmlformats.org/officeDocument/2006/math">
                    <m:r>
                      <a:rPr lang="en-US" sz="2400" b="1" i="1" smtClean="0">
                        <a:solidFill>
                          <a:schemeClr val="tx1"/>
                        </a:solidFill>
                        <a:latin typeface="Cambria Math" charset="0"/>
                        <a:cs typeface="Garamond"/>
                      </a:rPr>
                      <m:t>∪</m:t>
                    </m:r>
                  </m:oMath>
                </a14:m>
                <a:r>
                  <a:rPr lang="en-US" sz="2400" b="1" dirty="0" smtClean="0">
                    <a:solidFill>
                      <a:schemeClr val="tx1"/>
                    </a:solidFill>
                    <a:latin typeface="Garamond"/>
                    <a:cs typeface="Garamond"/>
                  </a:rPr>
                  <a:t> </a:t>
                </a:r>
                <a:r>
                  <a:rPr lang="en-US" sz="2400" b="1" dirty="0" err="1" smtClean="0">
                    <a:solidFill>
                      <a:schemeClr val="tx1"/>
                    </a:solidFill>
                    <a:latin typeface="Garamond"/>
                    <a:cs typeface="Garamond"/>
                  </a:rPr>
                  <a:t>summarySet</a:t>
                </a:r>
                <a:r>
                  <a:rPr lang="en-US" sz="2400" b="1" dirty="0" smtClean="0">
                    <a:solidFill>
                      <a:schemeClr val="tx1"/>
                    </a:solidFill>
                    <a:latin typeface="Garamond"/>
                    <a:cs typeface="Garamond"/>
                  </a:rPr>
                  <a:t>) - 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 0</a:t>
                </a:r>
                <a:endParaRPr lang="en-US" sz="2400" b="1" dirty="0">
                  <a:solidFill>
                    <a:schemeClr val="tx1"/>
                  </a:solidFill>
                  <a:latin typeface="Garamond"/>
                  <a:cs typeface="Garamond"/>
                </a:endParaRPr>
              </a:p>
            </p:txBody>
          </p:sp>
        </mc:Choice>
        <mc:Fallback xmlns="">
          <p:sp>
            <p:nvSpPr>
              <p:cNvPr id="40" name="Rounded Rectangle 39"/>
              <p:cNvSpPr>
                <a:spLocks noRot="1" noChangeAspect="1" noMove="1" noResize="1" noEditPoints="1" noAdjustHandles="1" noChangeArrowheads="1" noChangeShapeType="1" noTextEdit="1"/>
              </p:cNvSpPr>
              <p:nvPr/>
            </p:nvSpPr>
            <p:spPr>
              <a:xfrm>
                <a:off x="1156048" y="5507712"/>
                <a:ext cx="6799528" cy="510778"/>
              </a:xfrm>
              <a:prstGeom prst="roundRect">
                <a:avLst/>
              </a:prstGeom>
              <a:blipFill rotWithShape="0">
                <a:blip r:embed="rId4"/>
                <a:stretch>
                  <a:fillRect t="-1124" b="-17978"/>
                </a:stretch>
              </a:blipFill>
              <a:ln w="28575">
                <a:solidFill>
                  <a:schemeClr val="tx1"/>
                </a:solidFill>
              </a:ln>
            </p:spPr>
            <p:txBody>
              <a:bodyPr/>
              <a:lstStyle/>
              <a:p>
                <a:r>
                  <a:rPr lang="en-US">
                    <a:noFill/>
                  </a:rPr>
                  <a:t> </a:t>
                </a:r>
              </a:p>
            </p:txBody>
          </p:sp>
        </mc:Fallback>
      </mc:AlternateContent>
      <p:sp>
        <p:nvSpPr>
          <p:cNvPr id="39" name="Rectangle 38"/>
          <p:cNvSpPr/>
          <p:nvPr/>
        </p:nvSpPr>
        <p:spPr>
          <a:xfrm>
            <a:off x="7864899" y="5171757"/>
            <a:ext cx="836358" cy="1015663"/>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6000" dirty="0" smtClean="0">
                <a:ln w="0"/>
                <a:solidFill>
                  <a:srgbClr val="FF000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4400" dirty="0">
              <a:ln w="0"/>
              <a:solidFill>
                <a:srgbClr val="FF000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77697" y="1868565"/>
            <a:ext cx="4033794" cy="58169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smtClean="0">
                  <a:solidFill>
                    <a:srgbClr val="00B0F0"/>
                  </a:solidFill>
                  <a:latin typeface="Courier New"/>
                  <a:cs typeface="Courier New"/>
                </a:rPr>
                <a:t>v4</a:t>
              </a:r>
              <a:r>
                <a:rPr lang="en-US" sz="2000" b="1" dirty="0" smtClean="0">
                  <a:latin typeface="Courier New"/>
                  <a:cs typeface="Courier New"/>
                </a:rPr>
                <a:t>           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smtClean="0">
                  <a:solidFill>
                    <a:srgbClr val="00B0F0"/>
                  </a:solidFill>
                  <a:latin typeface="Courier New"/>
                  <a:cs typeface="Courier New"/>
                </a:rPr>
                <a:t>v8</a:t>
              </a:r>
              <a:r>
                <a:rPr lang="en-US" sz="2000" b="1" dirty="0" smtClean="0">
                  <a:latin typeface="Courier New"/>
                  <a:cs typeface="Courier New"/>
                </a:rPr>
                <a:t>           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00B0F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5"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10" name="Date Placeholder 9"/>
          <p:cNvSpPr>
            <a:spLocks noGrp="1"/>
          </p:cNvSpPr>
          <p:nvPr>
            <p:ph type="dt" sz="half" idx="10"/>
          </p:nvPr>
        </p:nvSpPr>
        <p:spPr/>
        <p:txBody>
          <a:bodyPr/>
          <a:lstStyle/>
          <a:p>
            <a:fld id="{0004BBB4-7F24-FD44-83C8-FD1F94391B26}"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44</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4403173" y="2450259"/>
            <a:ext cx="374524" cy="647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633793" y="3020123"/>
            <a:ext cx="4309858" cy="611902"/>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Rectangle 48"/>
          <p:cNvSpPr/>
          <p:nvPr/>
        </p:nvSpPr>
        <p:spPr>
          <a:xfrm>
            <a:off x="4635582" y="2466589"/>
            <a:ext cx="4309858" cy="259507"/>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p:cNvSpPr/>
          <p:nvPr/>
        </p:nvSpPr>
        <p:spPr>
          <a:xfrm>
            <a:off x="527555" y="2478326"/>
            <a:ext cx="817151" cy="50785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Rectangle 52"/>
          <p:cNvSpPr/>
          <p:nvPr/>
        </p:nvSpPr>
        <p:spPr>
          <a:xfrm>
            <a:off x="1800257" y="2478326"/>
            <a:ext cx="817151" cy="50785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TextBox 32"/>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00B0F0"/>
                </a:solidFill>
              </a:rPr>
              <a:t>v6</a:t>
            </a:r>
            <a:r>
              <a:rPr lang="en-US" sz="2000" b="0" dirty="0" smtClean="0"/>
              <a:t>}, formula = </a:t>
            </a:r>
            <a:endParaRPr lang="en-US" sz="2000" dirty="0"/>
          </a:p>
        </p:txBody>
      </p:sp>
      <p:sp>
        <p:nvSpPr>
          <p:cNvPr id="34" name="Rounded Rectangle 33"/>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5" name="Straight Connector 34"/>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321919" y="4400722"/>
            <a:ext cx="3958002" cy="835819"/>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2400" dirty="0" err="1" smtClean="0">
                <a:solidFill>
                  <a:schemeClr val="tx1"/>
                </a:solidFill>
                <a:latin typeface="Garamond"/>
                <a:cs typeface="Garamond"/>
              </a:rPr>
              <a:t>summarySet</a:t>
            </a:r>
            <a:r>
              <a:rPr lang="en-US" sz="2400" dirty="0" smtClean="0">
                <a:solidFill>
                  <a:schemeClr val="tx1"/>
                </a:solidFill>
                <a:latin typeface="Garamond"/>
                <a:cs typeface="Garamond"/>
              </a:rPr>
              <a:t> = {(100,</a:t>
            </a:r>
            <a:r>
              <a:rPr lang="es-ES_tradnl" sz="2400" dirty="0">
                <a:solidFill>
                  <a:prstClr val="black"/>
                </a:solidFill>
                <a:latin typeface="Garamond" panose="02020404030301010803" pitchFamily="18" charset="0"/>
              </a:rPr>
              <a:t> </a:t>
            </a:r>
            <a:r>
              <a:rPr lang="es-ES_tradnl" sz="2400" dirty="0" smtClean="0">
                <a:solidFill>
                  <a:prstClr val="black"/>
                </a:solidFill>
                <a:latin typeface="Garamond" panose="02020404030301010803" pitchFamily="18" charset="0"/>
              </a:rPr>
              <a:t>¬</a:t>
            </a:r>
            <a:r>
              <a:rPr lang="en-US" sz="2400" dirty="0" smtClean="0">
                <a:solidFill>
                  <a:schemeClr val="tx1"/>
                </a:solidFill>
                <a:latin typeface="Garamond"/>
                <a:cs typeface="Garamond"/>
              </a:rPr>
              <a:t>v7), </a:t>
            </a:r>
          </a:p>
          <a:p>
            <a:pPr algn="ctr"/>
            <a:r>
              <a:rPr lang="en-US" sz="2400" dirty="0" smtClean="0">
                <a:solidFill>
                  <a:schemeClr val="tx1"/>
                </a:solidFill>
                <a:latin typeface="Garamond"/>
                <a:cs typeface="Garamond"/>
              </a:rPr>
              <a:t>(5, </a:t>
            </a:r>
            <a:r>
              <a:rPr lang="es-ES_tradnl" sz="2400" dirty="0" smtClean="0">
                <a:solidFill>
                  <a:prstClr val="black"/>
                </a:solidFill>
                <a:latin typeface="Garamond" panose="02020404030301010803" pitchFamily="18" charset="0"/>
              </a:rPr>
              <a:t>¬v5</a:t>
            </a:r>
            <a:r>
              <a:rPr lang="en-US" sz="2400" dirty="0" smtClean="0">
                <a:solidFill>
                  <a:schemeClr val="tx1"/>
                </a:solidFill>
                <a:latin typeface="Garamond"/>
                <a:cs typeface="Garamond"/>
              </a:rPr>
              <a:t>), </a:t>
            </a:r>
            <a:r>
              <a:rPr lang="en-US" sz="2400" dirty="0">
                <a:solidFill>
                  <a:schemeClr val="tx1"/>
                </a:solidFill>
                <a:cs typeface="Garamond"/>
              </a:rPr>
              <a:t>(5, </a:t>
            </a:r>
            <a:r>
              <a:rPr lang="es-ES_tradnl" sz="2400" dirty="0">
                <a:solidFill>
                  <a:prstClr val="black"/>
                </a:solidFill>
                <a:latin typeface="Garamond" panose="02020404030301010803" pitchFamily="18" charset="0"/>
              </a:rPr>
              <a:t>¬</a:t>
            </a:r>
            <a:r>
              <a:rPr lang="es-ES_tradnl" sz="2400" dirty="0" smtClean="0">
                <a:solidFill>
                  <a:prstClr val="black"/>
                </a:solidFill>
                <a:latin typeface="Garamond" panose="02020404030301010803" pitchFamily="18" charset="0"/>
              </a:rPr>
              <a:t>v5</a:t>
            </a:r>
            <a:r>
              <a:rPr lang="en-US" sz="2400" dirty="0" smtClean="0">
                <a:solidFill>
                  <a:schemeClr val="tx1"/>
                </a:solidFill>
                <a:cs typeface="Garamond"/>
              </a:rPr>
              <a:t>)</a:t>
            </a:r>
            <a:r>
              <a:rPr lang="en-US" sz="2400" dirty="0" smtClean="0">
                <a:solidFill>
                  <a:schemeClr val="tx1"/>
                </a:solidFill>
                <a:latin typeface="Garamond"/>
                <a:cs typeface="Garamond"/>
              </a:rPr>
              <a:t>}</a:t>
            </a:r>
          </a:p>
        </p:txBody>
      </p:sp>
      <p:sp>
        <p:nvSpPr>
          <p:cNvPr id="31"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dirty="0" smtClean="0"/>
              <a:t>Example: Iteration 2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Tree>
    <p:custDataLst>
      <p:tags r:id="rId1"/>
    </p:custDataLst>
    <p:extLst>
      <p:ext uri="{BB962C8B-B14F-4D97-AF65-F5344CB8AC3E}">
        <p14:creationId xmlns:p14="http://schemas.microsoft.com/office/powerpoint/2010/main" val="366460015"/>
      </p:ext>
    </p:extLst>
  </p:cSld>
  <p:clrMapOvr>
    <a:masterClrMapping/>
  </p:clrMapOvr>
  <mc:AlternateContent xmlns:mc="http://schemas.openxmlformats.org/markup-compatibility/2006" xmlns:p14="http://schemas.microsoft.com/office/powerpoint/2010/main">
    <mc:Choice Requires="p14">
      <p:transition spd="slow" p14:dur="2000" advTm="8301"/>
    </mc:Choice>
    <mc:Fallback xmlns="">
      <p:transition spd="slow" advTm="8301"/>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 name="Rounded Rectangle 37"/>
              <p:cNvSpPr/>
              <p:nvPr/>
            </p:nvSpPr>
            <p:spPr>
              <a:xfrm>
                <a:off x="1156048" y="5507712"/>
                <a:ext cx="6799528" cy="510778"/>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smtClean="0">
                    <a:solidFill>
                      <a:schemeClr val="tx1"/>
                    </a:solidFill>
                    <a:latin typeface="Garamond"/>
                    <a:cs typeface="Garamond"/>
                  </a:rPr>
                  <a:t>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a:t>
                </a:r>
                <a14:m>
                  <m:oMath xmlns:m="http://schemas.openxmlformats.org/officeDocument/2006/math">
                    <m:r>
                      <a:rPr lang="en-US" sz="2400" b="1" i="1" smtClean="0">
                        <a:solidFill>
                          <a:schemeClr val="tx1"/>
                        </a:solidFill>
                        <a:latin typeface="Cambria Math" charset="0"/>
                        <a:cs typeface="Garamond"/>
                      </a:rPr>
                      <m:t>∪</m:t>
                    </m:r>
                  </m:oMath>
                </a14:m>
                <a:r>
                  <a:rPr lang="en-US" sz="2400" b="1" dirty="0" smtClean="0">
                    <a:solidFill>
                      <a:schemeClr val="tx1"/>
                    </a:solidFill>
                    <a:latin typeface="Garamond"/>
                    <a:cs typeface="Garamond"/>
                  </a:rPr>
                  <a:t> </a:t>
                </a:r>
                <a:r>
                  <a:rPr lang="en-US" sz="2400" b="1" dirty="0" err="1" smtClean="0">
                    <a:solidFill>
                      <a:schemeClr val="tx1"/>
                    </a:solidFill>
                    <a:latin typeface="Garamond"/>
                    <a:cs typeface="Garamond"/>
                  </a:rPr>
                  <a:t>summarySet</a:t>
                </a:r>
                <a:r>
                  <a:rPr lang="en-US" sz="2400" b="1" dirty="0" smtClean="0">
                    <a:solidFill>
                      <a:schemeClr val="tx1"/>
                    </a:solidFill>
                    <a:latin typeface="Garamond"/>
                    <a:cs typeface="Garamond"/>
                  </a:rPr>
                  <a:t>) - 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 0</a:t>
                </a:r>
                <a:endParaRPr lang="en-US" sz="2400" b="1" dirty="0">
                  <a:solidFill>
                    <a:schemeClr val="tx1"/>
                  </a:solidFill>
                  <a:latin typeface="Garamond"/>
                  <a:cs typeface="Garamond"/>
                </a:endParaRPr>
              </a:p>
            </p:txBody>
          </p:sp>
        </mc:Choice>
        <mc:Fallback xmlns="">
          <p:sp>
            <p:nvSpPr>
              <p:cNvPr id="38" name="Rounded Rectangle 37"/>
              <p:cNvSpPr>
                <a:spLocks noRot="1" noChangeAspect="1" noMove="1" noResize="1" noEditPoints="1" noAdjustHandles="1" noChangeArrowheads="1" noChangeShapeType="1" noTextEdit="1"/>
              </p:cNvSpPr>
              <p:nvPr/>
            </p:nvSpPr>
            <p:spPr>
              <a:xfrm>
                <a:off x="1156048" y="5507712"/>
                <a:ext cx="6799528" cy="510778"/>
              </a:xfrm>
              <a:prstGeom prst="roundRect">
                <a:avLst/>
              </a:prstGeom>
              <a:blipFill rotWithShape="0">
                <a:blip r:embed="rId3"/>
                <a:stretch>
                  <a:fillRect t="-1124" b="-17978"/>
                </a:stretch>
              </a:blipFill>
              <a:ln w="28575">
                <a:solidFill>
                  <a:schemeClr val="tx1"/>
                </a:solidFill>
              </a:ln>
            </p:spPr>
            <p:txBody>
              <a:bodyPr/>
              <a:lstStyle/>
              <a:p>
                <a:r>
                  <a:rPr lang="en-US">
                    <a:noFill/>
                  </a:rPr>
                  <a:t> </a:t>
                </a:r>
              </a:p>
            </p:txBody>
          </p:sp>
        </mc:Fallback>
      </mc:AlternateContent>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77697" y="1868565"/>
            <a:ext cx="4033794" cy="58169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smtClean="0">
                  <a:solidFill>
                    <a:srgbClr val="00B0F0"/>
                  </a:solidFill>
                  <a:latin typeface="Courier New"/>
                  <a:cs typeface="Courier New"/>
                </a:rPr>
                <a:t>v4</a:t>
              </a:r>
              <a:r>
                <a:rPr lang="en-US" sz="2000" b="1" dirty="0" smtClean="0">
                  <a:latin typeface="Courier New"/>
                  <a:cs typeface="Courier New"/>
                </a:rPr>
                <a:t>           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smtClean="0">
                  <a:solidFill>
                    <a:srgbClr val="00B0F0"/>
                  </a:solidFill>
                  <a:latin typeface="Courier New"/>
                  <a:cs typeface="Courier New"/>
                </a:rPr>
                <a:t>v8</a:t>
              </a:r>
              <a:r>
                <a:rPr lang="en-US" sz="2000" b="1" dirty="0" smtClean="0">
                  <a:latin typeface="Courier New"/>
                  <a:cs typeface="Courier New"/>
                </a:rPr>
                <a:t>           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00B0F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4"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10" name="Date Placeholder 9"/>
          <p:cNvSpPr>
            <a:spLocks noGrp="1"/>
          </p:cNvSpPr>
          <p:nvPr>
            <p:ph type="dt" sz="half" idx="10"/>
          </p:nvPr>
        </p:nvSpPr>
        <p:spPr/>
        <p:txBody>
          <a:bodyPr/>
          <a:lstStyle/>
          <a:p>
            <a:fld id="{0004BBB4-7F24-FD44-83C8-FD1F94391B26}"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45</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4403173" y="2450259"/>
            <a:ext cx="374524" cy="647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633793" y="3020123"/>
            <a:ext cx="4309858" cy="611902"/>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Rectangle 48"/>
          <p:cNvSpPr/>
          <p:nvPr/>
        </p:nvSpPr>
        <p:spPr>
          <a:xfrm>
            <a:off x="4635582" y="2466589"/>
            <a:ext cx="4309858" cy="259507"/>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p:cNvSpPr/>
          <p:nvPr/>
        </p:nvSpPr>
        <p:spPr>
          <a:xfrm>
            <a:off x="527555" y="2478326"/>
            <a:ext cx="817151" cy="50785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Rectangle 52"/>
          <p:cNvSpPr/>
          <p:nvPr/>
        </p:nvSpPr>
        <p:spPr>
          <a:xfrm>
            <a:off x="1800257" y="2478326"/>
            <a:ext cx="817151" cy="50785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3" name="Rectangle 32"/>
          <p:cNvSpPr/>
          <p:nvPr/>
        </p:nvSpPr>
        <p:spPr>
          <a:xfrm>
            <a:off x="7849056" y="5382333"/>
            <a:ext cx="836358" cy="769441"/>
          </a:xfrm>
          <a:prstGeom prst="rect">
            <a:avLst/>
          </a:prstGeom>
          <a:noFill/>
        </p:spPr>
        <p:txBody>
          <a:bodyPr wrap="square" lIns="91440" tIns="45720" rIns="91440" bIns="45720">
            <a:spAutoFit/>
            <a:scene3d>
              <a:camera prst="orthographicFront"/>
              <a:lightRig rig="balanced" dir="t"/>
            </a:scene3d>
            <a:sp3d prstMaterial="plastic"/>
          </a:bodyPr>
          <a:lstStyle/>
          <a:p>
            <a:pPr algn="ctr"/>
            <a:r>
              <a:rPr lang="en-US" sz="4400" dirty="0" smtClean="0">
                <a:ln w="0"/>
                <a:solidFill>
                  <a:srgbClr val="FF0000"/>
                </a:solidFill>
                <a:latin typeface="Arial Rounded MT Bold" charset="0"/>
                <a:ea typeface="Arial Rounded MT Bold" charset="0"/>
                <a:cs typeface="Arial Rounded MT Bold" charset="0"/>
              </a:rPr>
              <a:t>✖</a:t>
            </a:r>
            <a:endParaRPr lang="en-US" sz="4400" dirty="0">
              <a:ln w="0"/>
              <a:solidFill>
                <a:srgbClr val="FF0000"/>
              </a:solidFill>
              <a:latin typeface="Arial Rounded MT Bold" charset="0"/>
              <a:ea typeface="Arial Rounded MT Bold" charset="0"/>
              <a:cs typeface="Arial Rounded MT Bold" charset="0"/>
            </a:endParaRPr>
          </a:p>
        </p:txBody>
      </p:sp>
      <p:sp>
        <p:nvSpPr>
          <p:cNvPr id="34" name="TextBox 33"/>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00B0F0"/>
                </a:solidFill>
              </a:rPr>
              <a:t>v6</a:t>
            </a:r>
            <a:r>
              <a:rPr lang="en-US" sz="2000" b="0" dirty="0" smtClean="0"/>
              <a:t>}, formula = </a:t>
            </a:r>
            <a:endParaRPr lang="en-US" sz="2000" dirty="0"/>
          </a:p>
        </p:txBody>
      </p:sp>
      <p:sp>
        <p:nvSpPr>
          <p:cNvPr id="36" name="Rounded Rectangle 35"/>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7" name="Straight Connector 36"/>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1919" y="4400722"/>
            <a:ext cx="3958002" cy="835819"/>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2400" dirty="0" err="1" smtClean="0">
                <a:solidFill>
                  <a:schemeClr val="tx1"/>
                </a:solidFill>
                <a:latin typeface="Garamond"/>
                <a:cs typeface="Garamond"/>
              </a:rPr>
              <a:t>summarySet</a:t>
            </a:r>
            <a:r>
              <a:rPr lang="en-US" sz="2400" dirty="0" smtClean="0">
                <a:solidFill>
                  <a:schemeClr val="tx1"/>
                </a:solidFill>
                <a:latin typeface="Garamond"/>
                <a:cs typeface="Garamond"/>
              </a:rPr>
              <a:t> = {(100,</a:t>
            </a:r>
            <a:r>
              <a:rPr lang="es-ES_tradnl" sz="2400" dirty="0">
                <a:solidFill>
                  <a:prstClr val="black"/>
                </a:solidFill>
                <a:latin typeface="Garamond" panose="02020404030301010803" pitchFamily="18" charset="0"/>
              </a:rPr>
              <a:t> </a:t>
            </a:r>
            <a:r>
              <a:rPr lang="es-ES_tradnl" sz="2400" dirty="0" smtClean="0">
                <a:solidFill>
                  <a:prstClr val="black"/>
                </a:solidFill>
                <a:latin typeface="Garamond" panose="02020404030301010803" pitchFamily="18" charset="0"/>
              </a:rPr>
              <a:t>¬</a:t>
            </a:r>
            <a:r>
              <a:rPr lang="en-US" sz="2400" dirty="0" smtClean="0">
                <a:solidFill>
                  <a:schemeClr val="tx1"/>
                </a:solidFill>
                <a:latin typeface="Garamond"/>
                <a:cs typeface="Garamond"/>
              </a:rPr>
              <a:t>v7), </a:t>
            </a:r>
          </a:p>
          <a:p>
            <a:pPr algn="ctr"/>
            <a:r>
              <a:rPr lang="en-US" sz="2400" dirty="0" smtClean="0">
                <a:solidFill>
                  <a:schemeClr val="tx1"/>
                </a:solidFill>
                <a:latin typeface="Garamond"/>
                <a:cs typeface="Garamond"/>
              </a:rPr>
              <a:t>(5, </a:t>
            </a:r>
            <a:r>
              <a:rPr lang="es-ES_tradnl" sz="2400" dirty="0" smtClean="0">
                <a:solidFill>
                  <a:prstClr val="black"/>
                </a:solidFill>
                <a:latin typeface="Garamond" panose="02020404030301010803" pitchFamily="18" charset="0"/>
              </a:rPr>
              <a:t>¬v5</a:t>
            </a:r>
            <a:r>
              <a:rPr lang="en-US" sz="2400" dirty="0" smtClean="0">
                <a:solidFill>
                  <a:schemeClr val="tx1"/>
                </a:solidFill>
                <a:latin typeface="Garamond"/>
                <a:cs typeface="Garamond"/>
              </a:rPr>
              <a:t>), </a:t>
            </a:r>
            <a:r>
              <a:rPr lang="en-US" sz="2400" dirty="0">
                <a:solidFill>
                  <a:schemeClr val="tx1"/>
                </a:solidFill>
                <a:cs typeface="Garamond"/>
              </a:rPr>
              <a:t>(5, </a:t>
            </a:r>
            <a:r>
              <a:rPr lang="es-ES_tradnl" sz="2400" dirty="0">
                <a:solidFill>
                  <a:prstClr val="black"/>
                </a:solidFill>
                <a:latin typeface="Garamond" panose="02020404030301010803" pitchFamily="18" charset="0"/>
              </a:rPr>
              <a:t>¬</a:t>
            </a:r>
            <a:r>
              <a:rPr lang="es-ES_tradnl" sz="2400" dirty="0" smtClean="0">
                <a:solidFill>
                  <a:prstClr val="black"/>
                </a:solidFill>
                <a:latin typeface="Garamond" panose="02020404030301010803" pitchFamily="18" charset="0"/>
              </a:rPr>
              <a:t>v5</a:t>
            </a:r>
            <a:r>
              <a:rPr lang="en-US" sz="2400" dirty="0" smtClean="0">
                <a:solidFill>
                  <a:schemeClr val="tx1"/>
                </a:solidFill>
                <a:cs typeface="Garamond"/>
              </a:rPr>
              <a:t>)</a:t>
            </a:r>
            <a:r>
              <a:rPr lang="en-US" sz="2400" dirty="0" smtClean="0">
                <a:solidFill>
                  <a:schemeClr val="tx1"/>
                </a:solidFill>
                <a:latin typeface="Garamond"/>
                <a:cs typeface="Garamond"/>
              </a:rPr>
              <a:t>}</a:t>
            </a:r>
          </a:p>
        </p:txBody>
      </p:sp>
      <p:sp>
        <p:nvSpPr>
          <p:cNvPr id="39" name="Rounded Rectangular Callout 38"/>
          <p:cNvSpPr/>
          <p:nvPr/>
        </p:nvSpPr>
        <p:spPr>
          <a:xfrm>
            <a:off x="92235" y="5472112"/>
            <a:ext cx="981508" cy="536544"/>
          </a:xfrm>
          <a:prstGeom prst="wedgeRoundRectCallout">
            <a:avLst>
              <a:gd name="adj1" fmla="val 74784"/>
              <a:gd name="adj2" fmla="val 13357"/>
              <a:gd name="adj3" fmla="val 16667"/>
            </a:avLst>
          </a:prstGeom>
          <a:ln w="28575">
            <a:solidFill>
              <a:srgbClr val="00B05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a:solidFill>
                  <a:srgbClr val="00B050"/>
                </a:solidFill>
              </a:rPr>
              <a:t>3</a:t>
            </a:r>
            <a:r>
              <a:rPr lang="en-US" sz="2000" dirty="0" smtClean="0">
                <a:solidFill>
                  <a:srgbClr val="00B050"/>
                </a:solidFill>
              </a:rPr>
              <a:t>20</a:t>
            </a:r>
            <a:endParaRPr lang="en-US" sz="2000" dirty="0">
              <a:solidFill>
                <a:srgbClr val="00B050"/>
              </a:solidFill>
            </a:endParaRPr>
          </a:p>
        </p:txBody>
      </p:sp>
      <p:sp>
        <p:nvSpPr>
          <p:cNvPr id="40" name="Rounded Rectangular Callout 39"/>
          <p:cNvSpPr/>
          <p:nvPr/>
        </p:nvSpPr>
        <p:spPr>
          <a:xfrm>
            <a:off x="6280817" y="4983533"/>
            <a:ext cx="981508" cy="536544"/>
          </a:xfrm>
          <a:prstGeom prst="wedgeRoundRectCallout">
            <a:avLst>
              <a:gd name="adj1" fmla="val -24837"/>
              <a:gd name="adj2" fmla="val 69670"/>
              <a:gd name="adj3" fmla="val 16667"/>
            </a:avLst>
          </a:prstGeom>
          <a:ln w="28575">
            <a:solidFill>
              <a:srgbClr val="00B05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smtClean="0">
                <a:solidFill>
                  <a:srgbClr val="00B050"/>
                </a:solidFill>
              </a:rPr>
              <a:t>220</a:t>
            </a:r>
            <a:endParaRPr lang="en-US" sz="2000" dirty="0">
              <a:solidFill>
                <a:srgbClr val="00B050"/>
              </a:solidFill>
            </a:endParaRPr>
          </a:p>
        </p:txBody>
      </p:sp>
      <p:sp>
        <p:nvSpPr>
          <p:cNvPr id="41"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dirty="0" smtClean="0"/>
              <a:t>Example: Iteration 2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Tree>
    <p:extLst>
      <p:ext uri="{BB962C8B-B14F-4D97-AF65-F5344CB8AC3E}">
        <p14:creationId xmlns:p14="http://schemas.microsoft.com/office/powerpoint/2010/main" val="1885382170"/>
      </p:ext>
    </p:extLst>
  </p:cSld>
  <p:clrMapOvr>
    <a:masterClrMapping/>
  </p:clrMapOvr>
  <mc:AlternateContent xmlns:mc="http://schemas.openxmlformats.org/markup-compatibility/2006" xmlns:p14="http://schemas.microsoft.com/office/powerpoint/2010/main">
    <mc:Choice Requires="p14">
      <p:transition spd="slow" p14:dur="2000" advTm="9777"/>
    </mc:Choice>
    <mc:Fallback xmlns="">
      <p:transition spd="slow" advTm="9777"/>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sp>
        <p:nvSpPr>
          <p:cNvPr id="5" name="Rectangle 4"/>
          <p:cNvSpPr/>
          <p:nvPr/>
        </p:nvSpPr>
        <p:spPr>
          <a:xfrm>
            <a:off x="4777697" y="3671461"/>
            <a:ext cx="4033794" cy="124690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777697" y="1868565"/>
            <a:ext cx="4033794" cy="58169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smtClean="0">
                  <a:solidFill>
                    <a:srgbClr val="00B0F0"/>
                  </a:solidFill>
                  <a:latin typeface="Courier New"/>
                  <a:cs typeface="Courier New"/>
                </a:rPr>
                <a:t>v4</a:t>
              </a:r>
              <a:r>
                <a:rPr lang="en-US" sz="2000" b="1" dirty="0" smtClean="0">
                  <a:latin typeface="Courier New"/>
                  <a:cs typeface="Courier New"/>
                </a:rPr>
                <a:t>           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smtClean="0">
                  <a:solidFill>
                    <a:srgbClr val="00B0F0"/>
                  </a:solidFill>
                  <a:latin typeface="Courier New"/>
                  <a:cs typeface="Courier New"/>
                </a:rPr>
                <a:t>v8</a:t>
              </a:r>
              <a:r>
                <a:rPr lang="en-US" sz="2000" b="1" dirty="0" smtClean="0">
                  <a:latin typeface="Courier New"/>
                  <a:cs typeface="Courier New"/>
                </a:rPr>
                <a:t>           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00B0F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2" name="Content Placeholder 4" descr="example.pdf"/>
          <p:cNvPicPr>
            <a:picLocks noGrp="1" noChangeAspect="1"/>
          </p:cNvPicPr>
          <p:nvPr>
            <p:ph sz="quarter" idx="1"/>
          </p:nvPr>
        </p:nvPicPr>
        <p:blipFill>
          <a:blip r:embed="rId3"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sp>
        <p:nvSpPr>
          <p:cNvPr id="10" name="Date Placeholder 9"/>
          <p:cNvSpPr>
            <a:spLocks noGrp="1"/>
          </p:cNvSpPr>
          <p:nvPr>
            <p:ph type="dt" sz="half" idx="10"/>
          </p:nvPr>
        </p:nvSpPr>
        <p:spPr/>
        <p:txBody>
          <a:bodyPr/>
          <a:lstStyle/>
          <a:p>
            <a:fld id="{0004BBB4-7F24-FD44-83C8-FD1F94391B26}"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46</a:t>
            </a:fld>
            <a:endParaRPr lang="en-US" dirty="0"/>
          </a:p>
        </p:txBody>
      </p:sp>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V="1">
            <a:off x="4403173" y="2450259"/>
            <a:ext cx="374524" cy="647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633793" y="3020123"/>
            <a:ext cx="4309858" cy="611902"/>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Rectangle 48"/>
          <p:cNvSpPr/>
          <p:nvPr/>
        </p:nvSpPr>
        <p:spPr>
          <a:xfrm>
            <a:off x="4635582" y="2466589"/>
            <a:ext cx="4309858" cy="259507"/>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p:cNvSpPr/>
          <p:nvPr/>
        </p:nvSpPr>
        <p:spPr>
          <a:xfrm>
            <a:off x="527555" y="2478326"/>
            <a:ext cx="817151" cy="50785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Rectangle 52"/>
          <p:cNvSpPr/>
          <p:nvPr/>
        </p:nvSpPr>
        <p:spPr>
          <a:xfrm>
            <a:off x="1800257" y="2478326"/>
            <a:ext cx="817151" cy="50785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TextBox 35"/>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00B0F0"/>
                </a:solidFill>
              </a:rPr>
              <a:t>v6</a:t>
            </a:r>
            <a:r>
              <a:rPr lang="en-US" sz="2000" b="0" dirty="0" smtClean="0"/>
              <a:t>}, formula = </a:t>
            </a:r>
            <a:endParaRPr lang="en-US" sz="2000" dirty="0"/>
          </a:p>
        </p:txBody>
      </p:sp>
      <p:sp>
        <p:nvSpPr>
          <p:cNvPr id="37" name="Rounded Rectangle 36"/>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8" name="Straight Connector 37"/>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ounded Rectangle 41"/>
          <p:cNvSpPr/>
          <p:nvPr/>
        </p:nvSpPr>
        <p:spPr>
          <a:xfrm>
            <a:off x="321919" y="4400722"/>
            <a:ext cx="3958002" cy="835819"/>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2400" dirty="0" err="1" smtClean="0">
                <a:solidFill>
                  <a:schemeClr val="tx1"/>
                </a:solidFill>
                <a:latin typeface="Garamond"/>
                <a:cs typeface="Garamond"/>
              </a:rPr>
              <a:t>summarySet</a:t>
            </a:r>
            <a:r>
              <a:rPr lang="en-US" sz="2400" dirty="0" smtClean="0">
                <a:solidFill>
                  <a:schemeClr val="tx1"/>
                </a:solidFill>
                <a:latin typeface="Garamond"/>
                <a:cs typeface="Garamond"/>
              </a:rPr>
              <a:t> = {(100,</a:t>
            </a:r>
            <a:r>
              <a:rPr lang="es-ES_tradnl" sz="2400" dirty="0">
                <a:solidFill>
                  <a:prstClr val="black"/>
                </a:solidFill>
                <a:latin typeface="Garamond" panose="02020404030301010803" pitchFamily="18" charset="0"/>
              </a:rPr>
              <a:t> </a:t>
            </a:r>
            <a:r>
              <a:rPr lang="es-ES_tradnl" sz="2400" dirty="0" smtClean="0">
                <a:solidFill>
                  <a:prstClr val="black"/>
                </a:solidFill>
                <a:latin typeface="Garamond" panose="02020404030301010803" pitchFamily="18" charset="0"/>
              </a:rPr>
              <a:t>¬</a:t>
            </a:r>
            <a:r>
              <a:rPr lang="en-US" sz="2400" dirty="0" smtClean="0">
                <a:solidFill>
                  <a:schemeClr val="tx1"/>
                </a:solidFill>
                <a:latin typeface="Garamond"/>
                <a:cs typeface="Garamond"/>
              </a:rPr>
              <a:t>v7), </a:t>
            </a:r>
          </a:p>
          <a:p>
            <a:pPr algn="ctr"/>
            <a:r>
              <a:rPr lang="en-US" sz="2400" dirty="0" smtClean="0">
                <a:solidFill>
                  <a:schemeClr val="tx1"/>
                </a:solidFill>
                <a:latin typeface="Garamond"/>
                <a:cs typeface="Garamond"/>
              </a:rPr>
              <a:t>(5, </a:t>
            </a:r>
            <a:r>
              <a:rPr lang="es-ES_tradnl" sz="2400" dirty="0" smtClean="0">
                <a:solidFill>
                  <a:prstClr val="black"/>
                </a:solidFill>
                <a:latin typeface="Garamond" panose="02020404030301010803" pitchFamily="18" charset="0"/>
              </a:rPr>
              <a:t>¬v5</a:t>
            </a:r>
            <a:r>
              <a:rPr lang="en-US" sz="2400" dirty="0" smtClean="0">
                <a:solidFill>
                  <a:schemeClr val="tx1"/>
                </a:solidFill>
                <a:latin typeface="Garamond"/>
                <a:cs typeface="Garamond"/>
              </a:rPr>
              <a:t>), </a:t>
            </a:r>
            <a:r>
              <a:rPr lang="en-US" sz="2400" dirty="0">
                <a:solidFill>
                  <a:schemeClr val="tx1"/>
                </a:solidFill>
                <a:cs typeface="Garamond"/>
              </a:rPr>
              <a:t>(5, </a:t>
            </a:r>
            <a:r>
              <a:rPr lang="es-ES_tradnl" sz="2400" dirty="0">
                <a:solidFill>
                  <a:prstClr val="black"/>
                </a:solidFill>
                <a:latin typeface="Garamond" panose="02020404030301010803" pitchFamily="18" charset="0"/>
              </a:rPr>
              <a:t>¬</a:t>
            </a:r>
            <a:r>
              <a:rPr lang="es-ES_tradnl" sz="2400" dirty="0" smtClean="0">
                <a:solidFill>
                  <a:prstClr val="black"/>
                </a:solidFill>
                <a:latin typeface="Garamond" panose="02020404030301010803" pitchFamily="18" charset="0"/>
              </a:rPr>
              <a:t>v5</a:t>
            </a:r>
            <a:r>
              <a:rPr lang="en-US" sz="2400" dirty="0" smtClean="0">
                <a:solidFill>
                  <a:schemeClr val="tx1"/>
                </a:solidFill>
                <a:cs typeface="Garamond"/>
              </a:rPr>
              <a:t>)</a:t>
            </a:r>
            <a:r>
              <a:rPr lang="en-US" sz="2400" dirty="0" smtClean="0">
                <a:solidFill>
                  <a:schemeClr val="tx1"/>
                </a:solidFill>
                <a:latin typeface="Garamond"/>
                <a:cs typeface="Garamond"/>
              </a:rPr>
              <a:t>}</a:t>
            </a:r>
          </a:p>
        </p:txBody>
      </p:sp>
      <mc:AlternateContent xmlns:mc="http://schemas.openxmlformats.org/markup-compatibility/2006" xmlns:a14="http://schemas.microsoft.com/office/drawing/2010/main">
        <mc:Choice Requires="a14">
          <p:sp>
            <p:nvSpPr>
              <p:cNvPr id="43" name="Rounded Rectangle 42"/>
              <p:cNvSpPr/>
              <p:nvPr/>
            </p:nvSpPr>
            <p:spPr>
              <a:xfrm>
                <a:off x="1156048" y="5507712"/>
                <a:ext cx="6799528" cy="510778"/>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smtClean="0">
                    <a:solidFill>
                      <a:schemeClr val="tx1"/>
                    </a:solidFill>
                    <a:latin typeface="Garamond"/>
                    <a:cs typeface="Garamond"/>
                  </a:rPr>
                  <a:t>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a:t>
                </a:r>
                <a14:m>
                  <m:oMath xmlns:m="http://schemas.openxmlformats.org/officeDocument/2006/math">
                    <m:r>
                      <a:rPr lang="en-US" sz="2400" b="1" i="1" smtClean="0">
                        <a:solidFill>
                          <a:schemeClr val="tx1"/>
                        </a:solidFill>
                        <a:latin typeface="Cambria Math" charset="0"/>
                        <a:cs typeface="Garamond"/>
                      </a:rPr>
                      <m:t>∪</m:t>
                    </m:r>
                  </m:oMath>
                </a14:m>
                <a:r>
                  <a:rPr lang="en-US" sz="2400" b="1" dirty="0" smtClean="0">
                    <a:solidFill>
                      <a:schemeClr val="tx1"/>
                    </a:solidFill>
                    <a:latin typeface="Garamond"/>
                    <a:cs typeface="Garamond"/>
                  </a:rPr>
                  <a:t> </a:t>
                </a:r>
                <a:r>
                  <a:rPr lang="en-US" sz="2400" b="1" dirty="0" err="1" smtClean="0">
                    <a:solidFill>
                      <a:schemeClr val="tx1"/>
                    </a:solidFill>
                    <a:latin typeface="Garamond"/>
                    <a:cs typeface="Garamond"/>
                  </a:rPr>
                  <a:t>summarySet</a:t>
                </a:r>
                <a:r>
                  <a:rPr lang="en-US" sz="2400" b="1" dirty="0" smtClean="0">
                    <a:solidFill>
                      <a:schemeClr val="tx1"/>
                    </a:solidFill>
                    <a:latin typeface="Garamond"/>
                    <a:cs typeface="Garamond"/>
                  </a:rPr>
                  <a:t>) - 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 0</a:t>
                </a:r>
                <a:endParaRPr lang="en-US" sz="2400" b="1" dirty="0">
                  <a:solidFill>
                    <a:schemeClr val="tx1"/>
                  </a:solidFill>
                  <a:latin typeface="Garamond"/>
                  <a:cs typeface="Garamond"/>
                </a:endParaRPr>
              </a:p>
            </p:txBody>
          </p:sp>
        </mc:Choice>
        <mc:Fallback xmlns="">
          <p:sp>
            <p:nvSpPr>
              <p:cNvPr id="43" name="Rounded Rectangle 42"/>
              <p:cNvSpPr>
                <a:spLocks noRot="1" noChangeAspect="1" noMove="1" noResize="1" noEditPoints="1" noAdjustHandles="1" noChangeArrowheads="1" noChangeShapeType="1" noTextEdit="1"/>
              </p:cNvSpPr>
              <p:nvPr/>
            </p:nvSpPr>
            <p:spPr>
              <a:xfrm>
                <a:off x="1156048" y="5507712"/>
                <a:ext cx="6799528" cy="510778"/>
              </a:xfrm>
              <a:prstGeom prst="roundRect">
                <a:avLst/>
              </a:prstGeom>
              <a:blipFill rotWithShape="0">
                <a:blip r:embed="rId4"/>
                <a:stretch>
                  <a:fillRect t="-1124" b="-17978"/>
                </a:stretch>
              </a:blipFill>
              <a:ln w="28575">
                <a:solidFill>
                  <a:schemeClr val="tx1"/>
                </a:solidFill>
              </a:ln>
            </p:spPr>
            <p:txBody>
              <a:bodyPr/>
              <a:lstStyle/>
              <a:p>
                <a:r>
                  <a:rPr lang="en-US">
                    <a:noFill/>
                  </a:rPr>
                  <a:t> </a:t>
                </a:r>
              </a:p>
            </p:txBody>
          </p:sp>
        </mc:Fallback>
      </mc:AlternateContent>
      <p:sp>
        <p:nvSpPr>
          <p:cNvPr id="44" name="Rectangle 43"/>
          <p:cNvSpPr/>
          <p:nvPr/>
        </p:nvSpPr>
        <p:spPr>
          <a:xfrm>
            <a:off x="7849056" y="5382333"/>
            <a:ext cx="836358" cy="769441"/>
          </a:xfrm>
          <a:prstGeom prst="rect">
            <a:avLst/>
          </a:prstGeom>
          <a:noFill/>
        </p:spPr>
        <p:txBody>
          <a:bodyPr wrap="square" lIns="91440" tIns="45720" rIns="91440" bIns="45720">
            <a:spAutoFit/>
            <a:scene3d>
              <a:camera prst="orthographicFront"/>
              <a:lightRig rig="balanced" dir="t"/>
            </a:scene3d>
            <a:sp3d prstMaterial="plastic"/>
          </a:bodyPr>
          <a:lstStyle/>
          <a:p>
            <a:pPr algn="ctr"/>
            <a:r>
              <a:rPr lang="en-US" sz="4400" dirty="0" smtClean="0">
                <a:ln w="0"/>
                <a:solidFill>
                  <a:srgbClr val="FF0000"/>
                </a:solidFill>
                <a:latin typeface="Arial Rounded MT Bold" charset="0"/>
                <a:ea typeface="Arial Rounded MT Bold" charset="0"/>
                <a:cs typeface="Arial Rounded MT Bold" charset="0"/>
              </a:rPr>
              <a:t>✖</a:t>
            </a:r>
            <a:endParaRPr lang="en-US" sz="4400" dirty="0">
              <a:ln w="0"/>
              <a:solidFill>
                <a:srgbClr val="FF0000"/>
              </a:solidFill>
              <a:latin typeface="Arial Rounded MT Bold" charset="0"/>
              <a:ea typeface="Arial Rounded MT Bold" charset="0"/>
              <a:cs typeface="Arial Rounded MT Bold" charset="0"/>
            </a:endParaRPr>
          </a:p>
        </p:txBody>
      </p:sp>
      <p:sp>
        <p:nvSpPr>
          <p:cNvPr id="45" name="Rounded Rectangular Callout 44"/>
          <p:cNvSpPr/>
          <p:nvPr/>
        </p:nvSpPr>
        <p:spPr>
          <a:xfrm>
            <a:off x="92235" y="5472112"/>
            <a:ext cx="981508" cy="536544"/>
          </a:xfrm>
          <a:prstGeom prst="wedgeRoundRectCallout">
            <a:avLst>
              <a:gd name="adj1" fmla="val 74784"/>
              <a:gd name="adj2" fmla="val 13357"/>
              <a:gd name="adj3" fmla="val 16667"/>
            </a:avLst>
          </a:prstGeom>
          <a:ln w="28575">
            <a:solidFill>
              <a:srgbClr val="00B05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a:solidFill>
                  <a:srgbClr val="00B050"/>
                </a:solidFill>
              </a:rPr>
              <a:t>3</a:t>
            </a:r>
            <a:r>
              <a:rPr lang="en-US" sz="2000" dirty="0" smtClean="0">
                <a:solidFill>
                  <a:srgbClr val="00B050"/>
                </a:solidFill>
              </a:rPr>
              <a:t>20</a:t>
            </a:r>
            <a:endParaRPr lang="en-US" sz="2000" dirty="0">
              <a:solidFill>
                <a:srgbClr val="00B050"/>
              </a:solidFill>
            </a:endParaRPr>
          </a:p>
        </p:txBody>
      </p:sp>
      <p:sp>
        <p:nvSpPr>
          <p:cNvPr id="46" name="Rounded Rectangular Callout 45"/>
          <p:cNvSpPr/>
          <p:nvPr/>
        </p:nvSpPr>
        <p:spPr>
          <a:xfrm>
            <a:off x="6280817" y="4983533"/>
            <a:ext cx="981508" cy="536544"/>
          </a:xfrm>
          <a:prstGeom prst="wedgeRoundRectCallout">
            <a:avLst>
              <a:gd name="adj1" fmla="val -24837"/>
              <a:gd name="adj2" fmla="val 69670"/>
              <a:gd name="adj3" fmla="val 16667"/>
            </a:avLst>
          </a:prstGeom>
          <a:ln w="28575">
            <a:solidFill>
              <a:srgbClr val="00B05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smtClean="0">
                <a:solidFill>
                  <a:srgbClr val="00B050"/>
                </a:solidFill>
              </a:rPr>
              <a:t>220</a:t>
            </a:r>
            <a:endParaRPr lang="en-US" sz="2000" dirty="0">
              <a:solidFill>
                <a:srgbClr val="00B050"/>
              </a:solidFill>
            </a:endParaRPr>
          </a:p>
        </p:txBody>
      </p:sp>
      <p:sp>
        <p:nvSpPr>
          <p:cNvPr id="35" name="Rounded Rectangular Callout 34"/>
          <p:cNvSpPr/>
          <p:nvPr/>
        </p:nvSpPr>
        <p:spPr>
          <a:xfrm>
            <a:off x="5575324" y="5254971"/>
            <a:ext cx="3293486" cy="621633"/>
          </a:xfrm>
          <a:prstGeom prst="wedgeRoundRectCallout">
            <a:avLst>
              <a:gd name="adj1" fmla="val -61752"/>
              <a:gd name="adj2" fmla="val 41317"/>
              <a:gd name="adj3" fmla="val 16667"/>
            </a:avLst>
          </a:prstGeom>
          <a:ln>
            <a:solidFill>
              <a:schemeClr val="tx1"/>
            </a:solid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sz="2000" dirty="0" smtClean="0">
                <a:solidFill>
                  <a:sysClr val="windowText" lastClr="000000"/>
                </a:solidFill>
              </a:rPr>
              <a:t>v4 = </a:t>
            </a:r>
            <a:r>
              <a:rPr lang="en-US" sz="2000" dirty="0" smtClean="0">
                <a:solidFill>
                  <a:srgbClr val="00B0F0"/>
                </a:solidFill>
              </a:rPr>
              <a:t>true</a:t>
            </a:r>
            <a:r>
              <a:rPr lang="en-US" sz="2000" dirty="0" smtClean="0">
                <a:solidFill>
                  <a:sysClr val="windowText" lastClr="000000"/>
                </a:solidFill>
              </a:rPr>
              <a:t>, v5 = </a:t>
            </a:r>
            <a:r>
              <a:rPr lang="en-US" sz="2000" dirty="0" smtClean="0">
                <a:solidFill>
                  <a:srgbClr val="FF0000"/>
                </a:solidFill>
              </a:rPr>
              <a:t>false</a:t>
            </a:r>
            <a:r>
              <a:rPr lang="en-US" sz="2000" dirty="0" smtClean="0">
                <a:solidFill>
                  <a:sysClr val="windowText" lastClr="000000"/>
                </a:solidFill>
              </a:rPr>
              <a:t>, v6 = </a:t>
            </a:r>
            <a:r>
              <a:rPr lang="en-US" sz="2000" dirty="0" smtClean="0">
                <a:solidFill>
                  <a:srgbClr val="00B0F0"/>
                </a:solidFill>
              </a:rPr>
              <a:t>true</a:t>
            </a:r>
            <a:r>
              <a:rPr lang="en-US" sz="2000" dirty="0" smtClean="0">
                <a:solidFill>
                  <a:sysClr val="windowText" lastClr="000000"/>
                </a:solidFill>
              </a:rPr>
              <a:t>, v7 = </a:t>
            </a:r>
            <a:r>
              <a:rPr lang="en-US" sz="2000" dirty="0" smtClean="0">
                <a:solidFill>
                  <a:srgbClr val="00B0F0"/>
                </a:solidFill>
              </a:rPr>
              <a:t>true</a:t>
            </a:r>
            <a:r>
              <a:rPr lang="en-US" sz="2000" dirty="0" smtClean="0">
                <a:solidFill>
                  <a:sysClr val="windowText" lastClr="000000"/>
                </a:solidFill>
              </a:rPr>
              <a:t>, v8 = </a:t>
            </a:r>
            <a:r>
              <a:rPr lang="en-US" sz="2000" dirty="0" smtClean="0">
                <a:solidFill>
                  <a:srgbClr val="00B0F0"/>
                </a:solidFill>
              </a:rPr>
              <a:t>true</a:t>
            </a:r>
            <a:endParaRPr lang="en-US" sz="2000" dirty="0">
              <a:solidFill>
                <a:srgbClr val="00B0F0"/>
              </a:solidFill>
            </a:endParaRPr>
          </a:p>
        </p:txBody>
      </p:sp>
      <p:sp>
        <p:nvSpPr>
          <p:cNvPr id="33"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dirty="0" smtClean="0"/>
              <a:t>Example: Iteration 2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Tree>
    <p:extLst>
      <p:ext uri="{BB962C8B-B14F-4D97-AF65-F5344CB8AC3E}">
        <p14:creationId xmlns:p14="http://schemas.microsoft.com/office/powerpoint/2010/main" val="1176042978"/>
      </p:ext>
    </p:extLst>
  </p:cSld>
  <p:clrMapOvr>
    <a:masterClrMapping/>
  </p:clrMapOvr>
  <mc:AlternateContent xmlns:mc="http://schemas.openxmlformats.org/markup-compatibility/2006" xmlns:p14="http://schemas.microsoft.com/office/powerpoint/2010/main">
    <mc:Choice Requires="p14">
      <p:transition spd="slow" p14:dur="2000" advTm="23814"/>
    </mc:Choice>
    <mc:Fallback xmlns="">
      <p:transition spd="slow" advTm="23814"/>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pic>
        <p:nvPicPr>
          <p:cNvPr id="12" name="Content Placeholder 4" descr="example.pdf"/>
          <p:cNvPicPr>
            <a:picLocks noGrp="1" noChangeAspect="1"/>
          </p:cNvPicPr>
          <p:nvPr>
            <p:ph sz="quarter" idx="1"/>
          </p:nvPr>
        </p:nvPicPr>
        <p:blipFill>
          <a:blip r:embed="rId4"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777697" y="3065927"/>
            <a:ext cx="4033794" cy="18201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418821" y="2643259"/>
            <a:ext cx="289631" cy="454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77697" y="1809340"/>
            <a:ext cx="4033794" cy="93682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00B0F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00B0F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00B0F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v3</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a:t>
              </a:r>
              <a:r>
                <a:rPr lang="en-US" sz="2000" b="1" dirty="0" smtClean="0">
                  <a:solidFill>
                    <a:srgbClr val="00B0F0"/>
                  </a:solidFill>
                  <a:latin typeface="Courier New"/>
                  <a:cs typeface="Courier New"/>
                </a:rPr>
                <a:t>v2</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a:t>
              </a:r>
              <a:r>
                <a:rPr lang="en-US" sz="2000" b="1" dirty="0" smtClean="0">
                  <a:solidFill>
                    <a:srgbClr val="00B0F0"/>
                  </a:solidFill>
                  <a:latin typeface="Courier New"/>
                  <a:cs typeface="Courier New"/>
                </a:rPr>
                <a:t>v3</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Date Placeholder 9"/>
          <p:cNvSpPr>
            <a:spLocks noGrp="1"/>
          </p:cNvSpPr>
          <p:nvPr>
            <p:ph type="dt" sz="half" idx="10"/>
          </p:nvPr>
        </p:nvSpPr>
        <p:spPr/>
        <p:txBody>
          <a:bodyPr/>
          <a:lstStyle/>
          <a:p>
            <a:fld id="{286A35E7-83FD-5B41-AEDC-3F2804967B84}"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47</a:t>
            </a:fld>
            <a:endParaRPr lang="en-US" dirty="0"/>
          </a:p>
        </p:txBody>
      </p:sp>
      <p:cxnSp>
        <p:nvCxnSpPr>
          <p:cNvPr id="33" name="Straight Arrow Connector 32"/>
          <p:cNvCxnSpPr/>
          <p:nvPr/>
        </p:nvCxnSpPr>
        <p:spPr>
          <a:xfrm flipH="1" flipV="1">
            <a:off x="1171184" y="2869129"/>
            <a:ext cx="304248" cy="34397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1766453" y="2855898"/>
            <a:ext cx="396847" cy="38366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2126636" y="3806487"/>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00B0F0"/>
                </a:solidFill>
              </a:rPr>
              <a:t>v6</a:t>
            </a:r>
            <a:r>
              <a:rPr lang="en-US" sz="2000" b="0" dirty="0" smtClean="0"/>
              <a:t>}, formula = </a:t>
            </a:r>
            <a:endParaRPr lang="en-US" sz="2000" dirty="0"/>
          </a:p>
        </p:txBody>
      </p:sp>
      <p:sp>
        <p:nvSpPr>
          <p:cNvPr id="28" name="Rounded Rectangle 27"/>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0" name="Straight Connector 29"/>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dirty="0" smtClean="0"/>
              <a:t>Example: Iteration 3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Tree>
    <p:custDataLst>
      <p:tags r:id="rId1"/>
    </p:custDataLst>
    <p:extLst>
      <p:ext uri="{BB962C8B-B14F-4D97-AF65-F5344CB8AC3E}">
        <p14:creationId xmlns:p14="http://schemas.microsoft.com/office/powerpoint/2010/main" val="1573704031"/>
      </p:ext>
    </p:extLst>
  </p:cSld>
  <p:clrMapOvr>
    <a:masterClrMapping/>
  </p:clrMapOvr>
  <mc:AlternateContent xmlns:mc="http://schemas.openxmlformats.org/markup-compatibility/2006" xmlns:p14="http://schemas.microsoft.com/office/powerpoint/2010/main">
    <mc:Choice Requires="p14">
      <p:transition spd="slow" p14:dur="2000" advTm="13994"/>
    </mc:Choice>
    <mc:Fallback xmlns="">
      <p:transition spd="slow" advTm="13994"/>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pic>
        <p:nvPicPr>
          <p:cNvPr id="12" name="Content Placeholder 4" descr="example.pdf"/>
          <p:cNvPicPr>
            <a:picLocks noGrp="1" noChangeAspect="1"/>
          </p:cNvPicPr>
          <p:nvPr>
            <p:ph sz="quarter" idx="1"/>
          </p:nvPr>
        </p:nvPicPr>
        <p:blipFill>
          <a:blip r:embed="rId4"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777697" y="3065927"/>
            <a:ext cx="4033794" cy="18201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418821" y="2643259"/>
            <a:ext cx="289631" cy="454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77697" y="1809340"/>
            <a:ext cx="4033794" cy="93682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00B0F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00B0F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00B0F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v3</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a:t>
              </a:r>
              <a:r>
                <a:rPr lang="en-US" sz="2000" b="1" dirty="0" smtClean="0">
                  <a:solidFill>
                    <a:srgbClr val="00B0F0"/>
                  </a:solidFill>
                  <a:latin typeface="Courier New"/>
                  <a:cs typeface="Courier New"/>
                </a:rPr>
                <a:t>v2</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a:t>
              </a:r>
              <a:r>
                <a:rPr lang="en-US" sz="2000" b="1" dirty="0" smtClean="0">
                  <a:solidFill>
                    <a:srgbClr val="00B0F0"/>
                  </a:solidFill>
                  <a:latin typeface="Courier New"/>
                  <a:cs typeface="Courier New"/>
                </a:rPr>
                <a:t>v3</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Date Placeholder 9"/>
          <p:cNvSpPr>
            <a:spLocks noGrp="1"/>
          </p:cNvSpPr>
          <p:nvPr>
            <p:ph type="dt" sz="half" idx="10"/>
          </p:nvPr>
        </p:nvSpPr>
        <p:spPr/>
        <p:txBody>
          <a:bodyPr/>
          <a:lstStyle/>
          <a:p>
            <a:fld id="{286A35E7-83FD-5B41-AEDC-3F2804967B84}"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48</a:t>
            </a:fld>
            <a:endParaRPr lang="en-US" dirty="0"/>
          </a:p>
        </p:txBody>
      </p:sp>
      <p:cxnSp>
        <p:nvCxnSpPr>
          <p:cNvPr id="33" name="Straight Arrow Connector 32"/>
          <p:cNvCxnSpPr/>
          <p:nvPr/>
        </p:nvCxnSpPr>
        <p:spPr>
          <a:xfrm flipH="1" flipV="1">
            <a:off x="1171184" y="2869129"/>
            <a:ext cx="304248" cy="34397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1766453" y="2855898"/>
            <a:ext cx="396847" cy="38366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2126636" y="3806487"/>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4265898" y="1042829"/>
            <a:ext cx="317570" cy="769441"/>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4400" dirty="0" smtClean="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4400" dirty="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
        <p:nvSpPr>
          <p:cNvPr id="28" name="TextBox 27"/>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00B0F0"/>
                </a:solidFill>
              </a:rPr>
              <a:t>v6</a:t>
            </a:r>
            <a:r>
              <a:rPr lang="en-US" sz="2000" b="0" dirty="0" smtClean="0"/>
              <a:t>}, formula = </a:t>
            </a:r>
            <a:endParaRPr lang="en-US" sz="2000" dirty="0"/>
          </a:p>
        </p:txBody>
      </p:sp>
      <p:sp>
        <p:nvSpPr>
          <p:cNvPr id="30" name="Rounded Rectangle 29"/>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2" name="Straight Connector 31"/>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dirty="0" smtClean="0"/>
              <a:t>Example: Iteration 3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Tree>
    <p:custDataLst>
      <p:tags r:id="rId1"/>
    </p:custDataLst>
    <p:extLst>
      <p:ext uri="{BB962C8B-B14F-4D97-AF65-F5344CB8AC3E}">
        <p14:creationId xmlns:p14="http://schemas.microsoft.com/office/powerpoint/2010/main" val="376767650"/>
      </p:ext>
    </p:extLst>
  </p:cSld>
  <p:clrMapOvr>
    <a:masterClrMapping/>
  </p:clrMapOvr>
  <mc:AlternateContent xmlns:mc="http://schemas.openxmlformats.org/markup-compatibility/2006" xmlns:p14="http://schemas.microsoft.com/office/powerpoint/2010/main">
    <mc:Choice Requires="p14">
      <p:transition spd="slow" p14:dur="2000" advTm="5537"/>
    </mc:Choice>
    <mc:Fallback xmlns="">
      <p:transition spd="slow" advTm="5537"/>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pic>
        <p:nvPicPr>
          <p:cNvPr id="12" name="Content Placeholder 4" descr="example.pdf"/>
          <p:cNvPicPr>
            <a:picLocks noGrp="1" noChangeAspect="1"/>
          </p:cNvPicPr>
          <p:nvPr>
            <p:ph sz="quarter" idx="1"/>
          </p:nvPr>
        </p:nvPicPr>
        <p:blipFill>
          <a:blip r:embed="rId4"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777697" y="3065927"/>
            <a:ext cx="4033794" cy="18201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418821" y="2643259"/>
            <a:ext cx="289631" cy="454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77697" y="1809340"/>
            <a:ext cx="4033794" cy="93682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00B0F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00B0F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00B0F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v3</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a:t>
              </a:r>
              <a:r>
                <a:rPr lang="en-US" sz="2000" b="1" dirty="0" smtClean="0">
                  <a:solidFill>
                    <a:srgbClr val="00B0F0"/>
                  </a:solidFill>
                  <a:latin typeface="Courier New"/>
                  <a:cs typeface="Courier New"/>
                </a:rPr>
                <a:t>v2</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a:t>
              </a:r>
              <a:r>
                <a:rPr lang="en-US" sz="2000" b="1" dirty="0" smtClean="0">
                  <a:solidFill>
                    <a:srgbClr val="00B0F0"/>
                  </a:solidFill>
                  <a:latin typeface="Courier New"/>
                  <a:cs typeface="Courier New"/>
                </a:rPr>
                <a:t>v3</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Date Placeholder 9"/>
          <p:cNvSpPr>
            <a:spLocks noGrp="1"/>
          </p:cNvSpPr>
          <p:nvPr>
            <p:ph type="dt" sz="half" idx="10"/>
          </p:nvPr>
        </p:nvSpPr>
        <p:spPr/>
        <p:txBody>
          <a:bodyPr/>
          <a:lstStyle/>
          <a:p>
            <a:fld id="{286A35E7-83FD-5B41-AEDC-3F2804967B84}"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49</a:t>
            </a:fld>
            <a:endParaRPr lang="en-US" dirty="0"/>
          </a:p>
        </p:txBody>
      </p:sp>
      <p:cxnSp>
        <p:nvCxnSpPr>
          <p:cNvPr id="33" name="Straight Arrow Connector 32"/>
          <p:cNvCxnSpPr/>
          <p:nvPr/>
        </p:nvCxnSpPr>
        <p:spPr>
          <a:xfrm flipH="1" flipV="1">
            <a:off x="1171184" y="2869129"/>
            <a:ext cx="304248" cy="34397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1766453" y="2855898"/>
            <a:ext cx="396847" cy="38366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2126636" y="3806487"/>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p:nvSpPr>
        <p:spPr>
          <a:xfrm>
            <a:off x="4265898" y="1042829"/>
            <a:ext cx="317570" cy="769441"/>
          </a:xfrm>
          <a:prstGeom prst="rect">
            <a:avLst/>
          </a:prstGeom>
          <a:noFill/>
        </p:spPr>
        <p:txBody>
          <a:bodyPr wrap="square" lIns="91440" tIns="45720" rIns="91440" bIns="45720">
            <a:spAutoFit/>
            <a:scene3d>
              <a:camera prst="orthographicFront"/>
              <a:lightRig rig="balanced" dir="t"/>
            </a:scene3d>
            <a:sp3d extrusionH="57150" prstMaterial="plastic">
              <a:bevelT w="114300" h="158750"/>
              <a:bevelB w="44450"/>
            </a:sp3d>
          </a:bodyPr>
          <a:lstStyle/>
          <a:p>
            <a:pPr algn="ctr"/>
            <a:r>
              <a:rPr lang="en-US" sz="4400" dirty="0" smtClean="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rPr>
              <a:t>?</a:t>
            </a:r>
            <a:endParaRPr lang="en-US" sz="4400" dirty="0">
              <a:ln w="0"/>
              <a:solidFill>
                <a:srgbClr val="7030A0"/>
              </a:solidFill>
              <a:effectLst>
                <a:outerShdw blurRad="50800" dist="38100" dir="2700000" algn="tl" rotWithShape="0">
                  <a:prstClr val="black">
                    <a:alpha val="40000"/>
                  </a:prstClr>
                </a:outerShdw>
              </a:effectLst>
              <a:latin typeface="Arial Rounded MT Bold" charset="0"/>
              <a:ea typeface="Arial Rounded MT Bold" charset="0"/>
              <a:cs typeface="Arial Rounded MT Bold" charset="0"/>
            </a:endParaRPr>
          </a:p>
        </p:txBody>
      </p:sp>
      <p:sp>
        <p:nvSpPr>
          <p:cNvPr id="28" name="Oval 27"/>
          <p:cNvSpPr/>
          <p:nvPr/>
        </p:nvSpPr>
        <p:spPr>
          <a:xfrm rot="20210656">
            <a:off x="1628352" y="1412375"/>
            <a:ext cx="792352" cy="1797466"/>
          </a:xfrm>
          <a:prstGeom prst="ellipse">
            <a:avLst/>
          </a:prstGeom>
          <a:no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00B0F0"/>
                </a:solidFill>
              </a:rPr>
              <a:t>v6</a:t>
            </a:r>
            <a:r>
              <a:rPr lang="en-US" sz="2000" b="0" dirty="0" smtClean="0"/>
              <a:t>}, formula = </a:t>
            </a:r>
            <a:endParaRPr lang="en-US" sz="2000" dirty="0"/>
          </a:p>
        </p:txBody>
      </p:sp>
      <p:sp>
        <p:nvSpPr>
          <p:cNvPr id="36" name="Rounded Rectangle 35"/>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38" name="Straight Connector 37"/>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27494" y="1203643"/>
            <a:ext cx="1118593" cy="400110"/>
          </a:xfrm>
          <a:prstGeom prst="rect">
            <a:avLst/>
          </a:prstGeom>
          <a:noFill/>
        </p:spPr>
        <p:txBody>
          <a:bodyPr wrap="square" rtlCol="0">
            <a:spAutoFit/>
          </a:bodyPr>
          <a:lstStyle/>
          <a:p>
            <a:pPr algn="ctr"/>
            <a:r>
              <a:rPr lang="en-US" sz="2000" dirty="0" smtClean="0">
                <a:solidFill>
                  <a:srgbClr val="FF9900"/>
                </a:solidFill>
              </a:rPr>
              <a:t>frontier</a:t>
            </a:r>
            <a:endParaRPr lang="en-US" sz="2000" dirty="0">
              <a:solidFill>
                <a:srgbClr val="FF9900"/>
              </a:solidFill>
            </a:endParaRPr>
          </a:p>
        </p:txBody>
      </p:sp>
      <p:sp>
        <p:nvSpPr>
          <p:cNvPr id="39" name="Rectangle 38"/>
          <p:cNvSpPr/>
          <p:nvPr/>
        </p:nvSpPr>
        <p:spPr>
          <a:xfrm>
            <a:off x="4635582" y="2767213"/>
            <a:ext cx="4309858" cy="259507"/>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Rounded Rectangle 40"/>
          <p:cNvSpPr/>
          <p:nvPr/>
        </p:nvSpPr>
        <p:spPr>
          <a:xfrm>
            <a:off x="321919" y="4718428"/>
            <a:ext cx="3958002" cy="510778"/>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2400" dirty="0" err="1" smtClean="0">
                <a:solidFill>
                  <a:schemeClr val="tx1"/>
                </a:solidFill>
                <a:latin typeface="Garamond"/>
                <a:cs typeface="Garamond"/>
              </a:rPr>
              <a:t>summarySet</a:t>
            </a:r>
            <a:r>
              <a:rPr lang="en-US" sz="2400" dirty="0" smtClean="0">
                <a:solidFill>
                  <a:schemeClr val="tx1"/>
                </a:solidFill>
                <a:latin typeface="Garamond"/>
                <a:cs typeface="Garamond"/>
              </a:rPr>
              <a:t> = {(5, </a:t>
            </a:r>
            <a:r>
              <a:rPr lang="es-ES_tradnl" sz="2400" dirty="0" smtClean="0">
                <a:solidFill>
                  <a:prstClr val="black"/>
                </a:solidFill>
                <a:latin typeface="Garamond" panose="02020404030301010803" pitchFamily="18" charset="0"/>
              </a:rPr>
              <a:t>¬v3</a:t>
            </a:r>
            <a:r>
              <a:rPr lang="en-US" sz="2400" dirty="0" smtClean="0">
                <a:latin typeface="Garamond" charset="0"/>
                <a:ea typeface="Garamond" charset="0"/>
                <a:cs typeface="Garamond" charset="0"/>
              </a:rPr>
              <a:t>∨v1</a:t>
            </a:r>
            <a:r>
              <a:rPr lang="en-US" sz="2400" dirty="0" smtClean="0">
                <a:solidFill>
                  <a:schemeClr val="tx1"/>
                </a:solidFill>
                <a:latin typeface="Garamond"/>
                <a:cs typeface="Garamond"/>
              </a:rPr>
              <a:t>)}</a:t>
            </a:r>
          </a:p>
        </p:txBody>
      </p:sp>
      <p:sp>
        <p:nvSpPr>
          <p:cNvPr id="42"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dirty="0" smtClean="0"/>
              <a:t>Example: Iteration 3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Tree>
    <p:custDataLst>
      <p:tags r:id="rId1"/>
    </p:custDataLst>
    <p:extLst>
      <p:ext uri="{BB962C8B-B14F-4D97-AF65-F5344CB8AC3E}">
        <p14:creationId xmlns:p14="http://schemas.microsoft.com/office/powerpoint/2010/main" val="2019010677"/>
      </p:ext>
    </p:extLst>
  </p:cSld>
  <p:clrMapOvr>
    <a:masterClrMapping/>
  </p:clrMapOvr>
  <mc:AlternateContent xmlns:mc="http://schemas.openxmlformats.org/markup-compatibility/2006" xmlns:p14="http://schemas.microsoft.com/office/powerpoint/2010/main">
    <mc:Choice Requires="p14">
      <p:transition spd="slow" p14:dur="2000" advTm="6536"/>
    </mc:Choice>
    <mc:Fallback xmlns="">
      <p:transition spd="slow" advTm="653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E7D6CA3-679A-964E-AA58-6653CA74559A}"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5</a:t>
            </a:fld>
            <a:endParaRPr lang="en-US" dirty="0"/>
          </a:p>
        </p:txBody>
      </p:sp>
      <p:sp>
        <p:nvSpPr>
          <p:cNvPr id="5" name="Title 4"/>
          <p:cNvSpPr>
            <a:spLocks noGrp="1"/>
          </p:cNvSpPr>
          <p:nvPr>
            <p:ph type="title"/>
          </p:nvPr>
        </p:nvSpPr>
        <p:spPr/>
        <p:txBody>
          <a:bodyPr>
            <a:normAutofit/>
          </a:bodyPr>
          <a:lstStyle/>
          <a:p>
            <a:r>
              <a:rPr lang="en-US" dirty="0" smtClean="0"/>
              <a:t>A Common Formulation for Weighted Constraints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pSp>
        <p:nvGrpSpPr>
          <p:cNvPr id="12" name="Group 11"/>
          <p:cNvGrpSpPr/>
          <p:nvPr/>
        </p:nvGrpSpPr>
        <p:grpSpPr>
          <a:xfrm>
            <a:off x="277320" y="1813810"/>
            <a:ext cx="1551484" cy="1600460"/>
            <a:chOff x="1430868" y="1813810"/>
            <a:chExt cx="1432254" cy="1600460"/>
          </a:xfrm>
        </p:grpSpPr>
        <p:sp>
          <p:nvSpPr>
            <p:cNvPr id="7" name="TextBox 6"/>
            <p:cNvSpPr txBox="1"/>
            <p:nvPr/>
          </p:nvSpPr>
          <p:spPr>
            <a:xfrm>
              <a:off x="1430868" y="1813810"/>
              <a:ext cx="1432254" cy="646331"/>
            </a:xfrm>
            <a:prstGeom prst="rect">
              <a:avLst/>
            </a:prstGeom>
            <a:noFill/>
          </p:spPr>
          <p:txBody>
            <a:bodyPr wrap="square" rtlCol="0">
              <a:spAutoFit/>
            </a:bodyPr>
            <a:lstStyle/>
            <a:p>
              <a:pPr algn="ctr"/>
              <a:r>
                <a:rPr lang="en-US" sz="3600" b="1" dirty="0" smtClean="0">
                  <a:solidFill>
                    <a:schemeClr val="accent4">
                      <a:lumMod val="75000"/>
                    </a:schemeClr>
                  </a:solidFill>
                </a:rPr>
                <a:t>Hard</a:t>
              </a:r>
              <a:endParaRPr lang="en-US" sz="3600" b="1" dirty="0">
                <a:solidFill>
                  <a:schemeClr val="accent4">
                    <a:lumMod val="75000"/>
                  </a:schemeClr>
                </a:solidFill>
              </a:endParaRPr>
            </a:p>
          </p:txBody>
        </p:sp>
        <p:sp>
          <p:nvSpPr>
            <p:cNvPr id="8" name="TextBox 7"/>
            <p:cNvSpPr txBox="1"/>
            <p:nvPr/>
          </p:nvSpPr>
          <p:spPr>
            <a:xfrm>
              <a:off x="1430868" y="2767939"/>
              <a:ext cx="1432254" cy="646331"/>
            </a:xfrm>
            <a:prstGeom prst="rect">
              <a:avLst/>
            </a:prstGeom>
            <a:noFill/>
          </p:spPr>
          <p:txBody>
            <a:bodyPr wrap="square" rtlCol="0">
              <a:spAutoFit/>
            </a:bodyPr>
            <a:lstStyle/>
            <a:p>
              <a:pPr algn="ctr"/>
              <a:r>
                <a:rPr lang="en-US" sz="3600" b="1" dirty="0" smtClean="0">
                  <a:solidFill>
                    <a:srgbClr val="00B050"/>
                  </a:solidFill>
                </a:rPr>
                <a:t>Soft</a:t>
              </a:r>
              <a:endParaRPr lang="en-US" sz="3600" b="1" dirty="0">
                <a:solidFill>
                  <a:srgbClr val="00B050"/>
                </a:solidFill>
              </a:endParaRPr>
            </a:p>
          </p:txBody>
        </p:sp>
        <p:sp>
          <p:nvSpPr>
            <p:cNvPr id="11" name="TextBox 10"/>
            <p:cNvSpPr txBox="1"/>
            <p:nvPr/>
          </p:nvSpPr>
          <p:spPr>
            <a:xfrm>
              <a:off x="1963711" y="2415171"/>
              <a:ext cx="374754" cy="461665"/>
            </a:xfrm>
            <a:prstGeom prst="rect">
              <a:avLst/>
            </a:prstGeom>
            <a:noFill/>
          </p:spPr>
          <p:txBody>
            <a:bodyPr wrap="square" rtlCol="0">
              <a:spAutoFit/>
            </a:bodyPr>
            <a:lstStyle/>
            <a:p>
              <a:r>
                <a:rPr lang="en-US" sz="2400" b="1" smtClean="0"/>
                <a:t>+</a:t>
              </a:r>
              <a:endParaRPr lang="en-US" sz="2400" b="1"/>
            </a:p>
          </p:txBody>
        </p:sp>
      </p:grpSp>
      <p:sp>
        <p:nvSpPr>
          <p:cNvPr id="2" name="Right Arrow 1"/>
          <p:cNvSpPr/>
          <p:nvPr/>
        </p:nvSpPr>
        <p:spPr>
          <a:xfrm>
            <a:off x="1951779" y="2353303"/>
            <a:ext cx="1600200" cy="6533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890854" y="2264477"/>
            <a:ext cx="4786182" cy="830997"/>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2400" b="1" dirty="0" smtClean="0"/>
              <a:t>Maximum </a:t>
            </a:r>
            <a:r>
              <a:rPr lang="en-US" sz="2400" b="1" dirty="0" err="1" smtClean="0"/>
              <a:t>Satisfiability</a:t>
            </a:r>
            <a:r>
              <a:rPr lang="en-US" sz="2400" b="1" dirty="0" smtClean="0"/>
              <a:t> Problem</a:t>
            </a:r>
          </a:p>
          <a:p>
            <a:pPr algn="ctr"/>
            <a:r>
              <a:rPr lang="en-US" sz="2400" b="1" dirty="0" smtClean="0"/>
              <a:t>(</a:t>
            </a:r>
            <a:r>
              <a:rPr lang="en-US" sz="2400" b="1" dirty="0" err="1" smtClean="0"/>
              <a:t>MaxSAT</a:t>
            </a:r>
            <a:r>
              <a:rPr lang="en-US" sz="2400" b="1" dirty="0" smtClean="0"/>
              <a:t>)</a:t>
            </a:r>
            <a:endParaRPr lang="en-US" sz="2400" b="1" dirty="0"/>
          </a:p>
        </p:txBody>
      </p:sp>
    </p:spTree>
    <p:extLst>
      <p:ext uri="{BB962C8B-B14F-4D97-AF65-F5344CB8AC3E}">
        <p14:creationId xmlns:p14="http://schemas.microsoft.com/office/powerpoint/2010/main" val="538551684"/>
      </p:ext>
    </p:extLst>
  </p:cSld>
  <p:clrMapOvr>
    <a:masterClrMapping/>
  </p:clrMapOvr>
  <mc:AlternateContent xmlns:mc="http://schemas.openxmlformats.org/markup-compatibility/2006" xmlns:p14="http://schemas.microsoft.com/office/powerpoint/2010/main">
    <mc:Choice Requires="p14">
      <p:transition spd="slow" p14:dur="2000" advTm="10443"/>
    </mc:Choice>
    <mc:Fallback xmlns="">
      <p:transition spd="slow" advTm="104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Rounded Rectangle 47"/>
              <p:cNvSpPr/>
              <p:nvPr/>
            </p:nvSpPr>
            <p:spPr>
              <a:xfrm>
                <a:off x="1171787" y="5507712"/>
                <a:ext cx="6799528" cy="510778"/>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smtClean="0">
                    <a:solidFill>
                      <a:schemeClr val="tx1"/>
                    </a:solidFill>
                    <a:latin typeface="Garamond"/>
                    <a:cs typeface="Garamond"/>
                  </a:rPr>
                  <a:t>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a:t>
                </a:r>
                <a14:m>
                  <m:oMath xmlns:m="http://schemas.openxmlformats.org/officeDocument/2006/math">
                    <m:r>
                      <a:rPr lang="en-US" sz="2400" b="1" i="1" smtClean="0">
                        <a:solidFill>
                          <a:schemeClr val="tx1"/>
                        </a:solidFill>
                        <a:latin typeface="Cambria Math" charset="0"/>
                        <a:cs typeface="Garamond"/>
                      </a:rPr>
                      <m:t>∪</m:t>
                    </m:r>
                  </m:oMath>
                </a14:m>
                <a:r>
                  <a:rPr lang="en-US" sz="2400" b="1" dirty="0" smtClean="0">
                    <a:solidFill>
                      <a:schemeClr val="tx1"/>
                    </a:solidFill>
                    <a:latin typeface="Garamond"/>
                    <a:cs typeface="Garamond"/>
                  </a:rPr>
                  <a:t> </a:t>
                </a:r>
                <a:r>
                  <a:rPr lang="en-US" sz="2400" b="1" dirty="0" err="1" smtClean="0">
                    <a:solidFill>
                      <a:schemeClr val="tx1"/>
                    </a:solidFill>
                    <a:latin typeface="Garamond"/>
                    <a:cs typeface="Garamond"/>
                  </a:rPr>
                  <a:t>summarySet</a:t>
                </a:r>
                <a:r>
                  <a:rPr lang="en-US" sz="2400" b="1" dirty="0" smtClean="0">
                    <a:solidFill>
                      <a:schemeClr val="tx1"/>
                    </a:solidFill>
                    <a:latin typeface="Garamond"/>
                    <a:cs typeface="Garamond"/>
                  </a:rPr>
                  <a:t>) - 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 0</a:t>
                </a:r>
                <a:endParaRPr lang="en-US" sz="2400" b="1" dirty="0">
                  <a:solidFill>
                    <a:schemeClr val="tx1"/>
                  </a:solidFill>
                  <a:latin typeface="Garamond"/>
                  <a:cs typeface="Garamond"/>
                </a:endParaRPr>
              </a:p>
            </p:txBody>
          </p:sp>
        </mc:Choice>
        <mc:Fallback xmlns="">
          <p:sp>
            <p:nvSpPr>
              <p:cNvPr id="48" name="Rounded Rectangle 47"/>
              <p:cNvSpPr>
                <a:spLocks noRot="1" noChangeAspect="1" noMove="1" noResize="1" noEditPoints="1" noAdjustHandles="1" noChangeArrowheads="1" noChangeShapeType="1" noTextEdit="1"/>
              </p:cNvSpPr>
              <p:nvPr/>
            </p:nvSpPr>
            <p:spPr>
              <a:xfrm>
                <a:off x="1171787" y="5507712"/>
                <a:ext cx="6799528" cy="510778"/>
              </a:xfrm>
              <a:prstGeom prst="roundRect">
                <a:avLst/>
              </a:prstGeom>
              <a:blipFill rotWithShape="0">
                <a:blip r:embed="rId4"/>
                <a:stretch>
                  <a:fillRect t="-1124" b="-17978"/>
                </a:stretch>
              </a:blipFill>
              <a:ln w="28575">
                <a:solidFill>
                  <a:schemeClr val="tx1"/>
                </a:solidFill>
              </a:ln>
            </p:spPr>
            <p:txBody>
              <a:bodyPr/>
              <a:lstStyle/>
              <a:p>
                <a:r>
                  <a:rPr lang="en-US">
                    <a:noFill/>
                  </a:rPr>
                  <a:t> </a:t>
                </a:r>
              </a:p>
            </p:txBody>
          </p:sp>
        </mc:Fallback>
      </mc:AlternateContent>
      <p:sp>
        <p:nvSpPr>
          <p:cNvPr id="4" name="Title 3"/>
          <p:cNvSpPr>
            <a:spLocks noGrp="1"/>
          </p:cNvSpPr>
          <p:nvPr>
            <p:ph type="title"/>
          </p:nvPr>
        </p:nvSpPr>
        <p:spPr/>
        <p:txBody>
          <a:bodyPr/>
          <a:lstStyle/>
          <a:p>
            <a:r>
              <a:rPr lang="en-US" dirty="0" smtClean="0"/>
              <a:t> </a:t>
            </a:r>
            <a:endParaRPr lang="en-US" dirty="0"/>
          </a:p>
        </p:txBody>
      </p:sp>
      <p:pic>
        <p:nvPicPr>
          <p:cNvPr id="12" name="Content Placeholder 4" descr="example.pdf"/>
          <p:cNvPicPr>
            <a:picLocks noGrp="1" noChangeAspect="1"/>
          </p:cNvPicPr>
          <p:nvPr>
            <p:ph sz="quarter" idx="1"/>
          </p:nvPr>
        </p:nvPicPr>
        <p:blipFill>
          <a:blip r:embed="rId5"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777697" y="3065927"/>
            <a:ext cx="4033794" cy="18201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418821" y="2643259"/>
            <a:ext cx="289631" cy="454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77697" y="1809340"/>
            <a:ext cx="4033794" cy="93682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00B0F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00B0F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00B0F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v3</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a:t>
              </a:r>
              <a:r>
                <a:rPr lang="en-US" sz="2000" b="1" dirty="0" smtClean="0">
                  <a:solidFill>
                    <a:srgbClr val="00B0F0"/>
                  </a:solidFill>
                  <a:latin typeface="Courier New"/>
                  <a:cs typeface="Courier New"/>
                </a:rPr>
                <a:t>v2</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a:t>
              </a:r>
              <a:r>
                <a:rPr lang="en-US" sz="2000" b="1" dirty="0" smtClean="0">
                  <a:solidFill>
                    <a:srgbClr val="00B0F0"/>
                  </a:solidFill>
                  <a:latin typeface="Courier New"/>
                  <a:cs typeface="Courier New"/>
                </a:rPr>
                <a:t>v3</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Date Placeholder 9"/>
          <p:cNvSpPr>
            <a:spLocks noGrp="1"/>
          </p:cNvSpPr>
          <p:nvPr>
            <p:ph type="dt" sz="half" idx="10"/>
          </p:nvPr>
        </p:nvSpPr>
        <p:spPr/>
        <p:txBody>
          <a:bodyPr/>
          <a:lstStyle/>
          <a:p>
            <a:fld id="{286A35E7-83FD-5B41-AEDC-3F2804967B84}"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50</a:t>
            </a:fld>
            <a:endParaRPr lang="en-US" dirty="0"/>
          </a:p>
        </p:txBody>
      </p:sp>
      <p:cxnSp>
        <p:nvCxnSpPr>
          <p:cNvPr id="33" name="Straight Arrow Connector 32"/>
          <p:cNvCxnSpPr/>
          <p:nvPr/>
        </p:nvCxnSpPr>
        <p:spPr>
          <a:xfrm flipH="1" flipV="1">
            <a:off x="1171184" y="2869129"/>
            <a:ext cx="304248" cy="34397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1766453" y="2855898"/>
            <a:ext cx="396847" cy="38366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2126636" y="3806487"/>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rot="20210656">
            <a:off x="1628352" y="1412375"/>
            <a:ext cx="792352" cy="1797466"/>
          </a:xfrm>
          <a:prstGeom prst="ellipse">
            <a:avLst/>
          </a:prstGeom>
          <a:no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TextBox 41"/>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00B0F0"/>
                </a:solidFill>
              </a:rPr>
              <a:t>v6</a:t>
            </a:r>
            <a:r>
              <a:rPr lang="en-US" sz="2000" b="0" dirty="0" smtClean="0"/>
              <a:t>}, formula = </a:t>
            </a:r>
            <a:endParaRPr lang="en-US" sz="2000" dirty="0"/>
          </a:p>
        </p:txBody>
      </p:sp>
      <p:sp>
        <p:nvSpPr>
          <p:cNvPr id="43" name="Rounded Rectangle 42"/>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44" name="Straight Connector 43"/>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635582" y="2767213"/>
            <a:ext cx="4309858" cy="259507"/>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TextBox 45"/>
          <p:cNvSpPr txBox="1"/>
          <p:nvPr/>
        </p:nvSpPr>
        <p:spPr>
          <a:xfrm>
            <a:off x="427494" y="1203643"/>
            <a:ext cx="1118593" cy="400110"/>
          </a:xfrm>
          <a:prstGeom prst="rect">
            <a:avLst/>
          </a:prstGeom>
          <a:noFill/>
        </p:spPr>
        <p:txBody>
          <a:bodyPr wrap="square" rtlCol="0">
            <a:spAutoFit/>
          </a:bodyPr>
          <a:lstStyle/>
          <a:p>
            <a:pPr algn="ctr"/>
            <a:r>
              <a:rPr lang="en-US" sz="2000" dirty="0" smtClean="0">
                <a:solidFill>
                  <a:srgbClr val="FF9900"/>
                </a:solidFill>
              </a:rPr>
              <a:t>frontier</a:t>
            </a:r>
            <a:endParaRPr lang="en-US" sz="2000" dirty="0">
              <a:solidFill>
                <a:srgbClr val="FF9900"/>
              </a:solidFill>
            </a:endParaRPr>
          </a:p>
        </p:txBody>
      </p:sp>
      <p:sp>
        <p:nvSpPr>
          <p:cNvPr id="50" name="Rounded Rectangle 49"/>
          <p:cNvSpPr/>
          <p:nvPr/>
        </p:nvSpPr>
        <p:spPr>
          <a:xfrm>
            <a:off x="321919" y="4718428"/>
            <a:ext cx="3958002" cy="510778"/>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2400" dirty="0" err="1" smtClean="0">
                <a:solidFill>
                  <a:schemeClr val="tx1"/>
                </a:solidFill>
                <a:latin typeface="Garamond"/>
                <a:cs typeface="Garamond"/>
              </a:rPr>
              <a:t>summarySet</a:t>
            </a:r>
            <a:r>
              <a:rPr lang="en-US" sz="2400" dirty="0" smtClean="0">
                <a:solidFill>
                  <a:schemeClr val="tx1"/>
                </a:solidFill>
                <a:latin typeface="Garamond"/>
                <a:cs typeface="Garamond"/>
              </a:rPr>
              <a:t> = {(5, </a:t>
            </a:r>
            <a:r>
              <a:rPr lang="es-ES_tradnl" sz="2400" dirty="0" smtClean="0">
                <a:solidFill>
                  <a:prstClr val="black"/>
                </a:solidFill>
                <a:latin typeface="Garamond" panose="02020404030301010803" pitchFamily="18" charset="0"/>
              </a:rPr>
              <a:t>¬v3</a:t>
            </a:r>
            <a:r>
              <a:rPr lang="en-US" sz="2400" dirty="0" smtClean="0">
                <a:latin typeface="Garamond" charset="0"/>
                <a:ea typeface="Garamond" charset="0"/>
                <a:cs typeface="Garamond" charset="0"/>
              </a:rPr>
              <a:t>∨v1</a:t>
            </a:r>
            <a:r>
              <a:rPr lang="en-US" sz="2400" dirty="0" smtClean="0">
                <a:solidFill>
                  <a:schemeClr val="tx1"/>
                </a:solidFill>
                <a:latin typeface="Garamond"/>
                <a:cs typeface="Garamond"/>
              </a:rPr>
              <a:t>)}</a:t>
            </a:r>
          </a:p>
        </p:txBody>
      </p:sp>
      <p:sp>
        <p:nvSpPr>
          <p:cNvPr id="52" name="Rectangle 51"/>
          <p:cNvSpPr/>
          <p:nvPr/>
        </p:nvSpPr>
        <p:spPr>
          <a:xfrm>
            <a:off x="7849056" y="5382333"/>
            <a:ext cx="836358" cy="769441"/>
          </a:xfrm>
          <a:prstGeom prst="rect">
            <a:avLst/>
          </a:prstGeom>
          <a:noFill/>
        </p:spPr>
        <p:txBody>
          <a:bodyPr wrap="square" lIns="91440" tIns="45720" rIns="91440" bIns="45720">
            <a:spAutoFit/>
            <a:scene3d>
              <a:camera prst="orthographicFront"/>
              <a:lightRig rig="balanced" dir="t"/>
            </a:scene3d>
            <a:sp3d prstMaterial="plastic"/>
          </a:bodyPr>
          <a:lstStyle/>
          <a:p>
            <a:pPr algn="ctr"/>
            <a:r>
              <a:rPr lang="en-US" sz="4400" dirty="0" smtClean="0">
                <a:ln w="0"/>
                <a:solidFill>
                  <a:srgbClr val="FF0000"/>
                </a:solidFill>
                <a:latin typeface="Arial Rounded MT Bold" charset="0"/>
                <a:ea typeface="Arial Rounded MT Bold" charset="0"/>
                <a:cs typeface="Arial Rounded MT Bold" charset="0"/>
              </a:rPr>
              <a:t>✖</a:t>
            </a:r>
            <a:endParaRPr lang="en-US" sz="4400" dirty="0">
              <a:ln w="0"/>
              <a:solidFill>
                <a:srgbClr val="FF0000"/>
              </a:solidFill>
              <a:latin typeface="Arial Rounded MT Bold" charset="0"/>
              <a:ea typeface="Arial Rounded MT Bold" charset="0"/>
              <a:cs typeface="Arial Rounded MT Bold" charset="0"/>
            </a:endParaRPr>
          </a:p>
        </p:txBody>
      </p:sp>
      <p:sp>
        <p:nvSpPr>
          <p:cNvPr id="53" name="Rounded Rectangular Callout 52"/>
          <p:cNvSpPr/>
          <p:nvPr/>
        </p:nvSpPr>
        <p:spPr>
          <a:xfrm>
            <a:off x="154865" y="5465467"/>
            <a:ext cx="981508" cy="536544"/>
          </a:xfrm>
          <a:prstGeom prst="wedgeRoundRectCallout">
            <a:avLst>
              <a:gd name="adj1" fmla="val 69679"/>
              <a:gd name="adj2" fmla="val 18026"/>
              <a:gd name="adj3" fmla="val 16667"/>
            </a:avLst>
          </a:prstGeom>
          <a:ln w="28575">
            <a:solidFill>
              <a:srgbClr val="00B0F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smtClean="0">
                <a:solidFill>
                  <a:srgbClr val="00B0F0"/>
                </a:solidFill>
              </a:rPr>
              <a:t>330</a:t>
            </a:r>
            <a:endParaRPr lang="en-US" sz="2000" dirty="0">
              <a:solidFill>
                <a:srgbClr val="00B0F0"/>
              </a:solidFill>
            </a:endParaRPr>
          </a:p>
        </p:txBody>
      </p:sp>
      <p:sp>
        <p:nvSpPr>
          <p:cNvPr id="54" name="Rounded Rectangular Callout 53"/>
          <p:cNvSpPr/>
          <p:nvPr/>
        </p:nvSpPr>
        <p:spPr>
          <a:xfrm>
            <a:off x="6255765" y="4951836"/>
            <a:ext cx="981508" cy="536544"/>
          </a:xfrm>
          <a:prstGeom prst="wedgeRoundRectCallout">
            <a:avLst>
              <a:gd name="adj1" fmla="val -24837"/>
              <a:gd name="adj2" fmla="val 69670"/>
              <a:gd name="adj3" fmla="val 16667"/>
            </a:avLst>
          </a:prstGeom>
          <a:ln w="28575">
            <a:solidFill>
              <a:srgbClr val="00B0F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a:solidFill>
                  <a:srgbClr val="00B0F0"/>
                </a:solidFill>
              </a:rPr>
              <a:t>3</a:t>
            </a:r>
            <a:r>
              <a:rPr lang="en-US" sz="2000" dirty="0" smtClean="0">
                <a:solidFill>
                  <a:srgbClr val="00B0F0"/>
                </a:solidFill>
              </a:rPr>
              <a:t>25</a:t>
            </a:r>
            <a:endParaRPr lang="en-US" sz="2000" dirty="0">
              <a:solidFill>
                <a:srgbClr val="00B0F0"/>
              </a:solidFill>
            </a:endParaRPr>
          </a:p>
        </p:txBody>
      </p:sp>
      <p:sp>
        <p:nvSpPr>
          <p:cNvPr id="36"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dirty="0" smtClean="0"/>
              <a:t>Example: Iteration 3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Tree>
    <p:custDataLst>
      <p:tags r:id="rId1"/>
    </p:custDataLst>
    <p:extLst>
      <p:ext uri="{BB962C8B-B14F-4D97-AF65-F5344CB8AC3E}">
        <p14:creationId xmlns:p14="http://schemas.microsoft.com/office/powerpoint/2010/main" val="1632084751"/>
      </p:ext>
    </p:extLst>
  </p:cSld>
  <p:clrMapOvr>
    <a:masterClrMapping/>
  </p:clrMapOvr>
  <mc:AlternateContent xmlns:mc="http://schemas.openxmlformats.org/markup-compatibility/2006" xmlns:p14="http://schemas.microsoft.com/office/powerpoint/2010/main">
    <mc:Choice Requires="p14">
      <p:transition spd="slow" p14:dur="2000" advTm="7194"/>
    </mc:Choice>
    <mc:Fallback xmlns="">
      <p:transition spd="slow" advTm="7194"/>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 </a:t>
            </a:r>
            <a:endParaRPr lang="en-US" dirty="0"/>
          </a:p>
        </p:txBody>
      </p:sp>
      <p:pic>
        <p:nvPicPr>
          <p:cNvPr id="12" name="Content Placeholder 4" descr="example.pdf"/>
          <p:cNvPicPr>
            <a:picLocks noGrp="1" noChangeAspect="1"/>
          </p:cNvPicPr>
          <p:nvPr>
            <p:ph sz="quarter" idx="1"/>
          </p:nvPr>
        </p:nvPicPr>
        <p:blipFill>
          <a:blip r:embed="rId4"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777697" y="3065927"/>
            <a:ext cx="4033794" cy="18201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418821" y="2643259"/>
            <a:ext cx="289631" cy="4549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77697" y="1809340"/>
            <a:ext cx="4033794" cy="93682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noFill/>
          </p:spPr>
          <p:txBody>
            <a:bodyPr wrap="none" rtlCol="0">
              <a:spAutoFit/>
            </a:bodyPr>
            <a:lstStyle/>
            <a:p>
              <a:r>
                <a:rPr lang="en-US" sz="2000" b="1" dirty="0">
                  <a:solidFill>
                    <a:srgbClr val="00B0F0"/>
                  </a:solidFill>
                  <a:latin typeface="Courier New"/>
                  <a:cs typeface="Courier New"/>
                </a:rPr>
                <a:t>v4</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solidFill>
                    <a:srgbClr val="00B0F0"/>
                  </a:solidFill>
                  <a:latin typeface="Courier New"/>
                  <a:cs typeface="Courier New"/>
                </a:rPr>
                <a:t>v8</a:t>
              </a:r>
              <a:r>
                <a:rPr lang="en-US" sz="2000" b="1" dirty="0">
                  <a:latin typeface="Courier New"/>
                  <a:cs typeface="Courier New"/>
                </a:rPr>
                <a:t>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a:t>
              </a:r>
              <a:r>
                <a:rPr lang="en-US" sz="2000" b="1" dirty="0">
                  <a:solidFill>
                    <a:srgbClr val="00B0F0"/>
                  </a:solidFill>
                  <a:latin typeface="Courier New"/>
                  <a:cs typeface="Courier New"/>
                </a:rPr>
                <a:t>v7</a:t>
              </a:r>
              <a:r>
                <a:rPr lang="en-US" sz="2000" b="1" dirty="0">
                  <a:latin typeface="Courier New"/>
                  <a:cs typeface="Courier New"/>
                </a:rPr>
                <a:t>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v3</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a:t>
              </a:r>
              <a:r>
                <a:rPr lang="en-US" sz="2000" b="1" dirty="0" smtClean="0">
                  <a:solidFill>
                    <a:srgbClr val="00B0F0"/>
                  </a:solidFill>
                  <a:latin typeface="Courier New"/>
                  <a:cs typeface="Courier New"/>
                </a:rPr>
                <a:t>v2</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smtClean="0">
                  <a:latin typeface="Courier New"/>
                  <a:cs typeface="Courier New"/>
                </a:rPr>
                <a:t> </a:t>
              </a:r>
              <a:r>
                <a:rPr lang="en-US" sz="2000" b="1" dirty="0" smtClean="0">
                  <a:solidFill>
                    <a:srgbClr val="00B0F0"/>
                  </a:solidFill>
                  <a:latin typeface="Courier New"/>
                  <a:cs typeface="Courier New"/>
                </a:rPr>
                <a:t>v3</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v5</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v7</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v4</a:t>
              </a:r>
              <a:r>
                <a:rPr lang="en-US" sz="2000" b="1" dirty="0" smtClean="0">
                  <a:latin typeface="Courier New"/>
                  <a:cs typeface="Courier New"/>
                </a:rPr>
                <a:t>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a:t>
              </a:r>
              <a:r>
                <a:rPr lang="en-US" sz="2000" b="1" dirty="0" smtClean="0">
                  <a:solidFill>
                    <a:srgbClr val="00B0F0"/>
                  </a:solidFill>
                  <a:latin typeface="Courier New"/>
                  <a:cs typeface="Courier New"/>
                </a:rPr>
                <a:t>v8</a:t>
              </a:r>
              <a:r>
                <a:rPr lang="en-US" sz="2000" b="1" dirty="0" smtClean="0">
                  <a:latin typeface="Courier New"/>
                  <a:cs typeface="Courier New"/>
                </a:rPr>
                <a:t>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solidFill>
                    <a:srgbClr val="00B0F0"/>
                  </a:solidFill>
                  <a:latin typeface="Courier New"/>
                  <a:cs typeface="Courier New"/>
                </a:rPr>
                <a:t>v6</a:t>
              </a:r>
              <a:r>
                <a:rPr lang="en-US" sz="2000" b="1" dirty="0" smtClean="0">
                  <a:latin typeface="Courier New"/>
                  <a:cs typeface="Courier New"/>
                </a:rPr>
                <a:t>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Date Placeholder 9"/>
          <p:cNvSpPr>
            <a:spLocks noGrp="1"/>
          </p:cNvSpPr>
          <p:nvPr>
            <p:ph type="dt" sz="half" idx="10"/>
          </p:nvPr>
        </p:nvSpPr>
        <p:spPr/>
        <p:txBody>
          <a:bodyPr/>
          <a:lstStyle/>
          <a:p>
            <a:fld id="{286A35E7-83FD-5B41-AEDC-3F2804967B84}"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51</a:t>
            </a:fld>
            <a:endParaRPr lang="en-US" dirty="0"/>
          </a:p>
        </p:txBody>
      </p:sp>
      <p:cxnSp>
        <p:nvCxnSpPr>
          <p:cNvPr id="33" name="Straight Arrow Connector 32"/>
          <p:cNvCxnSpPr/>
          <p:nvPr/>
        </p:nvCxnSpPr>
        <p:spPr>
          <a:xfrm flipH="1" flipV="1">
            <a:off x="1171184" y="2869129"/>
            <a:ext cx="304248" cy="34397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1766453" y="2855898"/>
            <a:ext cx="396847" cy="38366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2126636" y="3806487"/>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rot="20210656">
            <a:off x="1628352" y="1412375"/>
            <a:ext cx="792352" cy="1797466"/>
          </a:xfrm>
          <a:prstGeom prst="ellipse">
            <a:avLst/>
          </a:prstGeom>
          <a:noFill/>
          <a:ln w="38100">
            <a:solidFill>
              <a:srgbClr val="FF9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Rectangle 40"/>
          <p:cNvSpPr/>
          <p:nvPr/>
        </p:nvSpPr>
        <p:spPr>
          <a:xfrm>
            <a:off x="7961457" y="5093341"/>
            <a:ext cx="836358" cy="1015663"/>
          </a:xfrm>
          <a:prstGeom prst="rect">
            <a:avLst/>
          </a:prstGeom>
          <a:noFill/>
        </p:spPr>
        <p:txBody>
          <a:bodyPr wrap="square" lIns="91440" tIns="45720" rIns="91440" bIns="45720">
            <a:spAutoFit/>
            <a:scene3d>
              <a:camera prst="orthographicFront"/>
              <a:lightRig rig="balanced" dir="t"/>
            </a:scene3d>
            <a:sp3d prstMaterial="plastic">
              <a:bevelB w="44450"/>
            </a:sp3d>
          </a:bodyPr>
          <a:lstStyle/>
          <a:p>
            <a:pPr algn="ctr"/>
            <a:r>
              <a:rPr lang="en-US" sz="6000" dirty="0" smtClean="0">
                <a:ln w="0"/>
                <a:solidFill>
                  <a:srgbClr val="00B050"/>
                </a:solidFill>
                <a:latin typeface="Arial Rounded MT Bold" charset="0"/>
                <a:ea typeface="Arial Rounded MT Bold" charset="0"/>
                <a:cs typeface="Arial Rounded MT Bold" charset="0"/>
              </a:rPr>
              <a:t>✓</a:t>
            </a:r>
            <a:endParaRPr lang="en-US" sz="4400" dirty="0">
              <a:ln w="0"/>
              <a:solidFill>
                <a:srgbClr val="00B050"/>
              </a:solidFill>
              <a:latin typeface="Arial Rounded MT Bold" charset="0"/>
              <a:ea typeface="Arial Rounded MT Bold" charset="0"/>
              <a:cs typeface="Arial Rounded MT Bold" charset="0"/>
            </a:endParaRPr>
          </a:p>
        </p:txBody>
      </p:sp>
      <p:sp>
        <p:nvSpPr>
          <p:cNvPr id="42" name="TextBox 41"/>
          <p:cNvSpPr txBox="1"/>
          <p:nvPr/>
        </p:nvSpPr>
        <p:spPr>
          <a:xfrm>
            <a:off x="4606083" y="1233053"/>
            <a:ext cx="3059846" cy="400110"/>
          </a:xfrm>
          <a:prstGeom prst="rect">
            <a:avLst/>
          </a:prstGeom>
          <a:noFill/>
        </p:spPr>
        <p:txBody>
          <a:bodyPr wrap="square" rtlCol="0">
            <a:spAutoFit/>
          </a:bodyPr>
          <a:lstStyle/>
          <a:p>
            <a:r>
              <a:rPr lang="en-US" sz="2000" b="0" dirty="0" smtClean="0"/>
              <a:t>Queries = {</a:t>
            </a:r>
            <a:r>
              <a:rPr lang="en-US" sz="2000" b="0" dirty="0" smtClean="0">
                <a:solidFill>
                  <a:srgbClr val="00B0F0"/>
                </a:solidFill>
              </a:rPr>
              <a:t>v6</a:t>
            </a:r>
            <a:r>
              <a:rPr lang="en-US" sz="2000" b="0" dirty="0" smtClean="0"/>
              <a:t>}, formula = </a:t>
            </a:r>
            <a:endParaRPr lang="en-US" sz="2000" dirty="0"/>
          </a:p>
        </p:txBody>
      </p:sp>
      <p:sp>
        <p:nvSpPr>
          <p:cNvPr id="43" name="Rounded Rectangle 42"/>
          <p:cNvSpPr/>
          <p:nvPr/>
        </p:nvSpPr>
        <p:spPr>
          <a:xfrm>
            <a:off x="3496111" y="3022783"/>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a:solidFill>
                <a:schemeClr val="tx1"/>
              </a:solidFill>
            </a:endParaRPr>
          </a:p>
        </p:txBody>
      </p:sp>
      <p:cxnSp>
        <p:nvCxnSpPr>
          <p:cNvPr id="44" name="Straight Connector 43"/>
          <p:cNvCxnSpPr/>
          <p:nvPr/>
        </p:nvCxnSpPr>
        <p:spPr>
          <a:xfrm>
            <a:off x="4403173" y="3495896"/>
            <a:ext cx="305279" cy="3095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4635582" y="2767213"/>
            <a:ext cx="4309858" cy="259507"/>
          </a:xfrm>
          <a:prstGeom prst="rect">
            <a:avLst/>
          </a:prstGeom>
          <a:noFill/>
          <a:ln w="28575">
            <a:solidFill>
              <a:srgbClr val="FF93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6" name="TextBox 45"/>
          <p:cNvSpPr txBox="1"/>
          <p:nvPr/>
        </p:nvSpPr>
        <p:spPr>
          <a:xfrm>
            <a:off x="427494" y="1203643"/>
            <a:ext cx="1118593" cy="400110"/>
          </a:xfrm>
          <a:prstGeom prst="rect">
            <a:avLst/>
          </a:prstGeom>
          <a:noFill/>
        </p:spPr>
        <p:txBody>
          <a:bodyPr wrap="square" rtlCol="0">
            <a:spAutoFit/>
          </a:bodyPr>
          <a:lstStyle/>
          <a:p>
            <a:pPr algn="ctr"/>
            <a:r>
              <a:rPr lang="en-US" sz="2000" dirty="0" smtClean="0">
                <a:solidFill>
                  <a:srgbClr val="FF9900"/>
                </a:solidFill>
              </a:rPr>
              <a:t>frontier</a:t>
            </a:r>
            <a:endParaRPr lang="en-US" sz="2000" dirty="0">
              <a:solidFill>
                <a:srgbClr val="FF9900"/>
              </a:solidFill>
            </a:endParaRPr>
          </a:p>
        </p:txBody>
      </p:sp>
      <mc:AlternateContent xmlns:mc="http://schemas.openxmlformats.org/markup-compatibility/2006" xmlns:a14="http://schemas.microsoft.com/office/drawing/2010/main">
        <mc:Choice Requires="a14">
          <p:sp>
            <p:nvSpPr>
              <p:cNvPr id="47" name="Rounded Rectangle 46"/>
              <p:cNvSpPr/>
              <p:nvPr/>
            </p:nvSpPr>
            <p:spPr>
              <a:xfrm>
                <a:off x="1171787" y="5507712"/>
                <a:ext cx="6799528" cy="510778"/>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smtClean="0">
                    <a:solidFill>
                      <a:schemeClr val="tx1"/>
                    </a:solidFill>
                    <a:latin typeface="Garamond"/>
                    <a:cs typeface="Garamond"/>
                  </a:rPr>
                  <a:t>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a:t>
                </a:r>
                <a14:m>
                  <m:oMath xmlns:m="http://schemas.openxmlformats.org/officeDocument/2006/math">
                    <m:r>
                      <a:rPr lang="en-US" sz="2400" b="1" i="1" smtClean="0">
                        <a:solidFill>
                          <a:schemeClr val="tx1"/>
                        </a:solidFill>
                        <a:latin typeface="Cambria Math" charset="0"/>
                        <a:cs typeface="Garamond"/>
                      </a:rPr>
                      <m:t>∪</m:t>
                    </m:r>
                  </m:oMath>
                </a14:m>
                <a:r>
                  <a:rPr lang="en-US" sz="2400" b="1" dirty="0" smtClean="0">
                    <a:solidFill>
                      <a:schemeClr val="tx1"/>
                    </a:solidFill>
                    <a:latin typeface="Garamond"/>
                    <a:cs typeface="Garamond"/>
                  </a:rPr>
                  <a:t> </a:t>
                </a:r>
                <a:r>
                  <a:rPr lang="en-US" sz="2400" b="1" dirty="0" err="1" smtClean="0">
                    <a:solidFill>
                      <a:schemeClr val="tx1"/>
                    </a:solidFill>
                    <a:latin typeface="Garamond"/>
                    <a:cs typeface="Garamond"/>
                  </a:rPr>
                  <a:t>summarySet</a:t>
                </a:r>
                <a:r>
                  <a:rPr lang="en-US" sz="2400" b="1" dirty="0" smtClean="0">
                    <a:solidFill>
                      <a:schemeClr val="tx1"/>
                    </a:solidFill>
                    <a:latin typeface="Garamond"/>
                    <a:cs typeface="Garamond"/>
                  </a:rPr>
                  <a:t>) - max(</a:t>
                </a:r>
                <a:r>
                  <a:rPr lang="en-US" sz="2400" b="1" dirty="0" err="1" smtClean="0">
                    <a:solidFill>
                      <a:schemeClr val="tx1"/>
                    </a:solidFill>
                    <a:latin typeface="Garamond"/>
                    <a:cs typeface="Garamond"/>
                  </a:rPr>
                  <a:t>workSet</a:t>
                </a:r>
                <a:r>
                  <a:rPr lang="en-US" sz="2400" b="1" dirty="0" smtClean="0">
                    <a:solidFill>
                      <a:schemeClr val="tx1"/>
                    </a:solidFill>
                    <a:latin typeface="Garamond"/>
                    <a:cs typeface="Garamond"/>
                  </a:rPr>
                  <a:t>) = 0</a:t>
                </a:r>
                <a:endParaRPr lang="en-US" sz="2400" b="1" dirty="0">
                  <a:solidFill>
                    <a:schemeClr val="tx1"/>
                  </a:solidFill>
                  <a:latin typeface="Garamond"/>
                  <a:cs typeface="Garamond"/>
                </a:endParaRPr>
              </a:p>
            </p:txBody>
          </p:sp>
        </mc:Choice>
        <mc:Fallback xmlns="">
          <p:sp>
            <p:nvSpPr>
              <p:cNvPr id="47" name="Rounded Rectangle 46"/>
              <p:cNvSpPr>
                <a:spLocks noRot="1" noChangeAspect="1" noMove="1" noResize="1" noEditPoints="1" noAdjustHandles="1" noChangeArrowheads="1" noChangeShapeType="1" noTextEdit="1"/>
              </p:cNvSpPr>
              <p:nvPr/>
            </p:nvSpPr>
            <p:spPr>
              <a:xfrm>
                <a:off x="1171787" y="5507712"/>
                <a:ext cx="6799528" cy="510778"/>
              </a:xfrm>
              <a:prstGeom prst="roundRect">
                <a:avLst/>
              </a:prstGeom>
              <a:blipFill rotWithShape="0">
                <a:blip r:embed="rId5"/>
                <a:stretch>
                  <a:fillRect t="-1124" b="-17978"/>
                </a:stretch>
              </a:blipFill>
              <a:ln w="28575">
                <a:solidFill>
                  <a:schemeClr val="tx1"/>
                </a:solidFill>
              </a:ln>
            </p:spPr>
            <p:txBody>
              <a:bodyPr/>
              <a:lstStyle/>
              <a:p>
                <a:r>
                  <a:rPr lang="en-US">
                    <a:noFill/>
                  </a:rPr>
                  <a:t> </a:t>
                </a:r>
              </a:p>
            </p:txBody>
          </p:sp>
        </mc:Fallback>
      </mc:AlternateContent>
      <p:sp>
        <p:nvSpPr>
          <p:cNvPr id="48" name="Rounded Rectangular Callout 47"/>
          <p:cNvSpPr/>
          <p:nvPr/>
        </p:nvSpPr>
        <p:spPr>
          <a:xfrm>
            <a:off x="154865" y="5465467"/>
            <a:ext cx="981508" cy="536544"/>
          </a:xfrm>
          <a:prstGeom prst="wedgeRoundRectCallout">
            <a:avLst>
              <a:gd name="adj1" fmla="val 69679"/>
              <a:gd name="adj2" fmla="val 18026"/>
              <a:gd name="adj3" fmla="val 16667"/>
            </a:avLst>
          </a:prstGeom>
          <a:ln w="28575">
            <a:solidFill>
              <a:srgbClr val="00B0F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smtClean="0">
                <a:solidFill>
                  <a:srgbClr val="00B0F0"/>
                </a:solidFill>
              </a:rPr>
              <a:t>325</a:t>
            </a:r>
            <a:endParaRPr lang="en-US" sz="2000" dirty="0">
              <a:solidFill>
                <a:srgbClr val="00B0F0"/>
              </a:solidFill>
            </a:endParaRPr>
          </a:p>
        </p:txBody>
      </p:sp>
      <p:sp>
        <p:nvSpPr>
          <p:cNvPr id="49" name="Rounded Rectangular Callout 48"/>
          <p:cNvSpPr/>
          <p:nvPr/>
        </p:nvSpPr>
        <p:spPr>
          <a:xfrm>
            <a:off x="6255765" y="4951836"/>
            <a:ext cx="981508" cy="536544"/>
          </a:xfrm>
          <a:prstGeom prst="wedgeRoundRectCallout">
            <a:avLst>
              <a:gd name="adj1" fmla="val -24837"/>
              <a:gd name="adj2" fmla="val 69670"/>
              <a:gd name="adj3" fmla="val 16667"/>
            </a:avLst>
          </a:prstGeom>
          <a:ln w="28575">
            <a:solidFill>
              <a:srgbClr val="00B0F0"/>
            </a:solid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a:solidFill>
                  <a:srgbClr val="00B0F0"/>
                </a:solidFill>
              </a:rPr>
              <a:t>3</a:t>
            </a:r>
            <a:r>
              <a:rPr lang="en-US" sz="2000" dirty="0" smtClean="0">
                <a:solidFill>
                  <a:srgbClr val="00B0F0"/>
                </a:solidFill>
              </a:rPr>
              <a:t>25</a:t>
            </a:r>
            <a:endParaRPr lang="en-US" sz="2000" dirty="0">
              <a:solidFill>
                <a:srgbClr val="00B0F0"/>
              </a:solidFill>
            </a:endParaRPr>
          </a:p>
        </p:txBody>
      </p:sp>
      <p:sp>
        <p:nvSpPr>
          <p:cNvPr id="38" name="Rounded Rectangle 37"/>
          <p:cNvSpPr/>
          <p:nvPr/>
        </p:nvSpPr>
        <p:spPr>
          <a:xfrm>
            <a:off x="321919" y="4718428"/>
            <a:ext cx="3958002" cy="510778"/>
          </a:xfrm>
          <a:prstGeom prst="roundRect">
            <a:avLst/>
          </a:prstGeom>
          <a:ln w="28575">
            <a:solidFill>
              <a:schemeClr val="tx1"/>
            </a:solidFill>
          </a:ln>
        </p:spPr>
        <p:style>
          <a:lnRef idx="2">
            <a:schemeClr val="accent1"/>
          </a:lnRef>
          <a:fillRef idx="1">
            <a:schemeClr val="lt1"/>
          </a:fillRef>
          <a:effectRef idx="0">
            <a:schemeClr val="accent1"/>
          </a:effectRef>
          <a:fontRef idx="minor">
            <a:schemeClr val="dk1"/>
          </a:fontRef>
        </p:style>
        <p:txBody>
          <a:bodyPr wrap="square" anchor="ctr">
            <a:spAutoFit/>
          </a:bodyPr>
          <a:lstStyle/>
          <a:p>
            <a:pPr algn="ctr"/>
            <a:r>
              <a:rPr lang="en-US" sz="2400" dirty="0" err="1" smtClean="0">
                <a:solidFill>
                  <a:schemeClr val="tx1"/>
                </a:solidFill>
                <a:latin typeface="Garamond"/>
                <a:cs typeface="Garamond"/>
              </a:rPr>
              <a:t>summarySet</a:t>
            </a:r>
            <a:r>
              <a:rPr lang="en-US" sz="2400" dirty="0" smtClean="0">
                <a:solidFill>
                  <a:schemeClr val="tx1"/>
                </a:solidFill>
                <a:latin typeface="Garamond"/>
                <a:cs typeface="Garamond"/>
              </a:rPr>
              <a:t> = {(5, </a:t>
            </a:r>
            <a:r>
              <a:rPr lang="es-ES_tradnl" sz="2400" dirty="0" smtClean="0">
                <a:solidFill>
                  <a:prstClr val="black"/>
                </a:solidFill>
                <a:latin typeface="Garamond" panose="02020404030301010803" pitchFamily="18" charset="0"/>
              </a:rPr>
              <a:t>¬v3</a:t>
            </a:r>
            <a:r>
              <a:rPr lang="en-US" sz="2400" dirty="0" smtClean="0">
                <a:latin typeface="Garamond" charset="0"/>
                <a:ea typeface="Garamond" charset="0"/>
                <a:cs typeface="Garamond" charset="0"/>
              </a:rPr>
              <a:t>∨v1</a:t>
            </a:r>
            <a:r>
              <a:rPr lang="en-US" sz="2400" dirty="0" smtClean="0">
                <a:solidFill>
                  <a:schemeClr val="tx1"/>
                </a:solidFill>
                <a:latin typeface="Garamond"/>
                <a:cs typeface="Garamond"/>
              </a:rPr>
              <a:t>)}</a:t>
            </a:r>
          </a:p>
        </p:txBody>
      </p:sp>
      <p:cxnSp>
        <p:nvCxnSpPr>
          <p:cNvPr id="39" name="Straight Connector 38"/>
          <p:cNvCxnSpPr/>
          <p:nvPr/>
        </p:nvCxnSpPr>
        <p:spPr>
          <a:xfrm>
            <a:off x="3279648" y="4886096"/>
            <a:ext cx="712208" cy="2223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Title 3"/>
          <p:cNvSpPr txBox="1">
            <a:spLocks/>
          </p:cNvSpPr>
          <p:nvPr/>
        </p:nvSpPr>
        <p:spPr>
          <a:xfrm>
            <a:off x="457200" y="152400"/>
            <a:ext cx="8500306" cy="990600"/>
          </a:xfrm>
          <a:prstGeom prst="rect">
            <a:avLst/>
          </a:prstGeom>
        </p:spPr>
        <p:txBody>
          <a:bodyPr vert="horz" anchor="ctr"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r>
              <a:rPr lang="en-US" dirty="0" smtClean="0"/>
              <a:t>Example: Iteration 3          (</a:t>
            </a:r>
            <a:r>
              <a:rPr lang="en-US" dirty="0" smtClean="0">
                <a:solidFill>
                  <a:srgbClr val="00B0F0"/>
                </a:solidFill>
              </a:rPr>
              <a:t>blue </a:t>
            </a:r>
            <a:r>
              <a:rPr lang="en-US" dirty="0" smtClean="0"/>
              <a:t>= true, </a:t>
            </a:r>
            <a:r>
              <a:rPr lang="en-US" dirty="0" smtClean="0">
                <a:solidFill>
                  <a:srgbClr val="FF0000"/>
                </a:solidFill>
              </a:rPr>
              <a:t>red</a:t>
            </a:r>
            <a:r>
              <a:rPr lang="en-US" dirty="0" smtClean="0"/>
              <a:t> = false)</a:t>
            </a:r>
            <a:endParaRPr lang="en-US" dirty="0"/>
          </a:p>
        </p:txBody>
      </p:sp>
    </p:spTree>
    <p:custDataLst>
      <p:tags r:id="rId1"/>
    </p:custDataLst>
    <p:extLst>
      <p:ext uri="{BB962C8B-B14F-4D97-AF65-F5344CB8AC3E}">
        <p14:creationId xmlns:p14="http://schemas.microsoft.com/office/powerpoint/2010/main" val="2076957304"/>
      </p:ext>
    </p:extLst>
  </p:cSld>
  <p:clrMapOvr>
    <a:masterClrMapping/>
  </p:clrMapOvr>
  <mc:AlternateContent xmlns:mc="http://schemas.openxmlformats.org/markup-compatibility/2006" xmlns:p14="http://schemas.microsoft.com/office/powerpoint/2010/main">
    <mc:Choice Requires="p14">
      <p:transition spd="slow" p14:dur="2000" advTm="24049"/>
    </mc:Choice>
    <mc:Fallback xmlns="">
      <p:transition spd="slow" advTm="24049"/>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Example</a:t>
            </a:r>
            <a:endParaRPr lang="en-US" dirty="0"/>
          </a:p>
        </p:txBody>
      </p:sp>
      <p:pic>
        <p:nvPicPr>
          <p:cNvPr id="12" name="Content Placeholder 4" descr="example.pdf"/>
          <p:cNvPicPr>
            <a:picLocks noGrp="1" noChangeAspect="1"/>
          </p:cNvPicPr>
          <p:nvPr>
            <p:ph sz="quarter" idx="1"/>
          </p:nvPr>
        </p:nvPicPr>
        <p:blipFill>
          <a:blip r:embed="rId4" cstate="email">
            <a:extLst>
              <a:ext uri="{28A0092B-C50C-407E-A947-70E740481C1C}">
                <a14:useLocalDpi xmlns:a14="http://schemas.microsoft.com/office/drawing/2010/main"/>
              </a:ext>
            </a:extLst>
          </a:blip>
          <a:srcRect l="-3842" r="-3842"/>
          <a:stretch>
            <a:fillRect/>
          </a:stretch>
        </p:blipFill>
        <p:spPr>
          <a:xfrm>
            <a:off x="-16913" y="1490591"/>
            <a:ext cx="4518518" cy="2710762"/>
          </a:xfrm>
        </p:spPr>
      </p:pic>
      <p:cxnSp>
        <p:nvCxnSpPr>
          <p:cNvPr id="16" name="Straight Arrow Connector 15"/>
          <p:cNvCxnSpPr/>
          <p:nvPr/>
        </p:nvCxnSpPr>
        <p:spPr>
          <a:xfrm flipH="1">
            <a:off x="3170465" y="2919410"/>
            <a:ext cx="449759" cy="35720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777697" y="3065927"/>
            <a:ext cx="4033794" cy="1820169"/>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H="1" flipV="1">
            <a:off x="3169839" y="3527982"/>
            <a:ext cx="423301" cy="31751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29" name="Rectangle 28"/>
          <p:cNvSpPr/>
          <p:nvPr/>
        </p:nvSpPr>
        <p:spPr>
          <a:xfrm>
            <a:off x="4777697" y="1809340"/>
            <a:ext cx="4033794" cy="93682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4619938" y="1690181"/>
            <a:ext cx="4337568" cy="3573132"/>
            <a:chOff x="4619938" y="1440797"/>
            <a:chExt cx="4337568" cy="3573132"/>
          </a:xfrm>
        </p:grpSpPr>
        <p:sp>
          <p:nvSpPr>
            <p:cNvPr id="23" name="TextBox 22"/>
            <p:cNvSpPr txBox="1"/>
            <p:nvPr/>
          </p:nvSpPr>
          <p:spPr>
            <a:xfrm>
              <a:off x="4777697" y="1536054"/>
              <a:ext cx="4152099" cy="3477875"/>
            </a:xfrm>
            <a:prstGeom prst="rect">
              <a:avLst/>
            </a:prstGeom>
            <a:solidFill>
              <a:schemeClr val="bg1">
                <a:lumMod val="85000"/>
              </a:schemeClr>
            </a:solidFill>
          </p:spPr>
          <p:txBody>
            <a:bodyPr wrap="none" rtlCol="0">
              <a:spAutoFit/>
            </a:bodyPr>
            <a:lstStyle/>
            <a:p>
              <a:r>
                <a:rPr lang="en-US" sz="2000" b="1" dirty="0">
                  <a:latin typeface="Courier New"/>
                  <a:cs typeface="Courier New"/>
                </a:rPr>
                <a:t>v4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n-US" sz="2000" b="1" dirty="0">
                  <a:latin typeface="Courier New"/>
                  <a:cs typeface="Courier New"/>
                </a:rPr>
                <a:t>v8           </a:t>
              </a:r>
              <a:r>
                <a:rPr lang="en-US" sz="2000" b="1" dirty="0" smtClean="0">
                  <a:latin typeface="Courier New"/>
                  <a:cs typeface="Courier New"/>
                </a:rPr>
                <a:t>weight </a:t>
              </a:r>
              <a:r>
                <a:rPr lang="en-US" sz="2000" b="1" dirty="0">
                  <a:latin typeface="Courier New"/>
                  <a:cs typeface="Courier New"/>
                </a:rPr>
                <a:t>100 </a:t>
              </a:r>
              <a:r>
                <a:rPr lang="en-US" sz="2000" b="1" dirty="0">
                  <a:latin typeface="ＭＳ ゴシック"/>
                  <a:ea typeface="ＭＳ ゴシック"/>
                  <a:cs typeface="ＭＳ ゴシック"/>
                </a:rPr>
                <a:t>∧</a:t>
              </a:r>
            </a:p>
            <a:p>
              <a:r>
                <a:rPr lang="es-ES_tradnl" sz="2000" dirty="0">
                  <a:solidFill>
                    <a:prstClr val="black"/>
                  </a:solidFill>
                  <a:latin typeface="Garamond" panose="02020404030301010803" pitchFamily="18" charset="0"/>
                </a:rPr>
                <a:t>¬</a:t>
              </a:r>
              <a:r>
                <a:rPr lang="en-US" sz="2000" b="1" dirty="0">
                  <a:latin typeface="Courier New"/>
                  <a:cs typeface="Courier New"/>
                </a:rPr>
                <a:t> v7         weight 100 </a:t>
              </a:r>
              <a:r>
                <a:rPr lang="en-US" sz="2000" b="1" dirty="0" smtClean="0">
                  <a:latin typeface="ＭＳ ゴシック"/>
                  <a:ea typeface="ＭＳ ゴシック"/>
                  <a:cs typeface="ＭＳ ゴシック"/>
                </a:rPr>
                <a:t>∧</a:t>
              </a:r>
              <a:endParaRPr lang="en-US" sz="2000" b="1" dirty="0" smtClean="0">
                <a:latin typeface="Courier New"/>
                <a:cs typeface="Courier New"/>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v3 </a:t>
              </a:r>
              <a:r>
                <a:rPr lang="en-US" sz="2000" b="1" dirty="0" smtClean="0">
                  <a:latin typeface="ＭＳ ゴシック"/>
                  <a:ea typeface="ＭＳ ゴシック"/>
                  <a:cs typeface="ＭＳ ゴシック"/>
                </a:rPr>
                <a:t>∨</a:t>
              </a:r>
              <a:r>
                <a:rPr lang="en-US" sz="2000" b="1" dirty="0" smtClean="0">
                  <a:latin typeface="Courier New"/>
                  <a:cs typeface="Courier New"/>
                </a:rPr>
                <a:t> v1   weight 5   </a:t>
              </a:r>
              <a:r>
                <a:rPr lang="en-US" sz="2000" b="1" dirty="0" smtClean="0">
                  <a:latin typeface="ＭＳ ゴシック"/>
                  <a:ea typeface="ＭＳ ゴシック"/>
                  <a:cs typeface="ＭＳ ゴシック"/>
                </a:rPr>
                <a:t>∧</a:t>
              </a: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v2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v5 </a:t>
              </a:r>
              <a:r>
                <a:rPr lang="en-US" sz="2000" b="1" dirty="0" smtClean="0">
                  <a:latin typeface="ＭＳ ゴシック"/>
                  <a:ea typeface="ＭＳ ゴシック"/>
                  <a:cs typeface="ＭＳ ゴシック"/>
                </a:rPr>
                <a:t>∨</a:t>
              </a:r>
              <a:r>
                <a:rPr lang="en-US" sz="2000" b="1" dirty="0" smtClean="0">
                  <a:latin typeface="Courier New"/>
                  <a:cs typeface="Courier New"/>
                </a:rPr>
                <a:t> v3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v5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v6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v7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v4 </a:t>
              </a:r>
              <a:r>
                <a:rPr lang="en-US" sz="2000" b="1" dirty="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a:p>
              <a:r>
                <a:rPr lang="es-ES_tradnl" sz="2000" dirty="0" smtClean="0">
                  <a:solidFill>
                    <a:prstClr val="black"/>
                  </a:solidFill>
                  <a:latin typeface="Garamond" panose="02020404030301010803" pitchFamily="18" charset="0"/>
                </a:rPr>
                <a:t>¬</a:t>
              </a:r>
              <a:r>
                <a:rPr lang="en-US" sz="2000" b="1" dirty="0" smtClean="0">
                  <a:latin typeface="Courier New"/>
                  <a:cs typeface="Courier New"/>
                </a:rPr>
                <a:t> v8 </a:t>
              </a:r>
              <a:r>
                <a:rPr lang="en-US" sz="2000" b="1" dirty="0" smtClean="0">
                  <a:latin typeface="ＭＳ ゴシック"/>
                  <a:ea typeface="ＭＳ ゴシック"/>
                  <a:cs typeface="ＭＳ ゴシック"/>
                </a:rPr>
                <a:t>∨</a:t>
              </a:r>
              <a:r>
                <a:rPr lang="en-US" sz="2000" b="1" dirty="0">
                  <a:latin typeface="Courier New"/>
                  <a:cs typeface="Courier New"/>
                </a:rPr>
                <a:t> </a:t>
              </a:r>
              <a:r>
                <a:rPr lang="en-US" sz="2000" b="1" dirty="0" smtClean="0">
                  <a:latin typeface="Courier New"/>
                  <a:cs typeface="Courier New"/>
                </a:rPr>
                <a:t>v6   weight 5   </a:t>
              </a:r>
              <a:r>
                <a:rPr lang="en-US" sz="2000" b="1" dirty="0" smtClean="0">
                  <a:latin typeface="ＭＳ ゴシック"/>
                  <a:ea typeface="ＭＳ ゴシック"/>
                  <a:cs typeface="ＭＳ ゴシック"/>
                </a:rPr>
                <a:t>∧</a:t>
              </a:r>
            </a:p>
            <a:p>
              <a:r>
                <a:rPr lang="en-US" sz="2000" b="1" dirty="0" smtClean="0">
                  <a:latin typeface="ＭＳ ゴシック"/>
                  <a:ea typeface="ＭＳ ゴシック"/>
                  <a:cs typeface="ＭＳ ゴシック"/>
                </a:rPr>
                <a:t>...</a:t>
              </a:r>
              <a:endParaRPr lang="en-US" sz="2000" b="1" dirty="0">
                <a:latin typeface="ＭＳ ゴシック"/>
                <a:ea typeface="ＭＳ ゴシック"/>
                <a:cs typeface="ＭＳ ゴシック"/>
              </a:endParaRPr>
            </a:p>
          </p:txBody>
        </p:sp>
        <p:sp>
          <p:nvSpPr>
            <p:cNvPr id="24" name="Rectangle 23"/>
            <p:cNvSpPr/>
            <p:nvPr/>
          </p:nvSpPr>
          <p:spPr>
            <a:xfrm>
              <a:off x="4619938" y="1440797"/>
              <a:ext cx="4337568" cy="35390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Date Placeholder 9"/>
          <p:cNvSpPr>
            <a:spLocks noGrp="1"/>
          </p:cNvSpPr>
          <p:nvPr>
            <p:ph type="dt" sz="half" idx="10"/>
          </p:nvPr>
        </p:nvSpPr>
        <p:spPr/>
        <p:txBody>
          <a:bodyPr/>
          <a:lstStyle/>
          <a:p>
            <a:fld id="{286A35E7-83FD-5B41-AEDC-3F2804967B84}" type="datetime1">
              <a:rPr lang="en-US" smtClean="0"/>
              <a:t>1/20/16</a:t>
            </a:fld>
            <a:endParaRPr lang="en-US" dirty="0"/>
          </a:p>
        </p:txBody>
      </p:sp>
      <p:sp>
        <p:nvSpPr>
          <p:cNvPr id="11" name="Footer Placeholder 10"/>
          <p:cNvSpPr>
            <a:spLocks noGrp="1"/>
          </p:cNvSpPr>
          <p:nvPr>
            <p:ph type="ftr" sz="quarter" idx="11"/>
          </p:nvPr>
        </p:nvSpPr>
        <p:spPr/>
        <p:txBody>
          <a:bodyPr/>
          <a:lstStyle/>
          <a:p>
            <a:pPr algn="ctr"/>
            <a:r>
              <a:rPr lang="en-US" smtClean="0"/>
              <a:t>POPL 2016</a:t>
            </a:r>
            <a:endParaRPr lang="en-US" dirty="0"/>
          </a:p>
        </p:txBody>
      </p:sp>
      <p:sp>
        <p:nvSpPr>
          <p:cNvPr id="2" name="Slide Number Placeholder 1"/>
          <p:cNvSpPr>
            <a:spLocks noGrp="1"/>
          </p:cNvSpPr>
          <p:nvPr>
            <p:ph type="sldNum" sz="quarter" idx="12"/>
          </p:nvPr>
        </p:nvSpPr>
        <p:spPr/>
        <p:txBody>
          <a:bodyPr/>
          <a:lstStyle/>
          <a:p>
            <a:fld id="{1F7DF5D7-FF41-4BF6-8958-28DFF1DB182D}" type="slidenum">
              <a:rPr lang="en-US" smtClean="0"/>
              <a:t>52</a:t>
            </a:fld>
            <a:endParaRPr lang="en-US" dirty="0"/>
          </a:p>
        </p:txBody>
      </p:sp>
      <p:cxnSp>
        <p:nvCxnSpPr>
          <p:cNvPr id="33" name="Straight Arrow Connector 32"/>
          <p:cNvCxnSpPr/>
          <p:nvPr/>
        </p:nvCxnSpPr>
        <p:spPr>
          <a:xfrm flipH="1" flipV="1">
            <a:off x="1171184" y="2869129"/>
            <a:ext cx="304248" cy="34397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flipV="1">
            <a:off x="1766453" y="2855898"/>
            <a:ext cx="396847" cy="383665"/>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flipH="1">
            <a:off x="2462406" y="3525510"/>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flipH="1" flipV="1">
            <a:off x="1778406" y="3382454"/>
            <a:ext cx="1045029" cy="2646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34" name="Oval 33"/>
          <p:cNvSpPr/>
          <p:nvPr/>
        </p:nvSpPr>
        <p:spPr>
          <a:xfrm>
            <a:off x="2126636" y="3806487"/>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p:cNvSpPr/>
          <p:nvPr/>
        </p:nvSpPr>
        <p:spPr>
          <a:xfrm>
            <a:off x="3588671" y="378559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581782" y="2574185"/>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2846469" y="3223697"/>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p:cNvSpPr/>
          <p:nvPr/>
        </p:nvSpPr>
        <p:spPr>
          <a:xfrm>
            <a:off x="1426103" y="3197236"/>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849297" y="2545736"/>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2093576" y="2537361"/>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4" name="Straight Arrow Connector 63"/>
          <p:cNvCxnSpPr/>
          <p:nvPr/>
        </p:nvCxnSpPr>
        <p:spPr>
          <a:xfrm flipH="1">
            <a:off x="2469647" y="2262451"/>
            <a:ext cx="416411" cy="337616"/>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flipH="1">
            <a:off x="2001955" y="1990149"/>
            <a:ext cx="708082" cy="0"/>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p:nvPr/>
        </p:nvCxnSpPr>
        <p:spPr>
          <a:xfrm flipH="1" flipV="1">
            <a:off x="1909144" y="2163796"/>
            <a:ext cx="273062" cy="427814"/>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676100" y="2191168"/>
            <a:ext cx="255060" cy="351941"/>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H="1">
            <a:off x="892610" y="1996764"/>
            <a:ext cx="724242" cy="4137"/>
          </a:xfrm>
          <a:prstGeom prst="straightConnector1">
            <a:avLst/>
          </a:prstGeom>
          <a:ln w="38100">
            <a:tailEnd type="arrow"/>
          </a:ln>
          <a:effectLst>
            <a:outerShdw blurRad="38100" dist="25400" dir="54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71" name="Oval 70"/>
          <p:cNvSpPr/>
          <p:nvPr/>
        </p:nvSpPr>
        <p:spPr>
          <a:xfrm>
            <a:off x="1603037" y="1803932"/>
            <a:ext cx="410074" cy="370435"/>
          </a:xfrm>
          <a:prstGeom prst="ellipse">
            <a:avLst/>
          </a:prstGeom>
          <a:no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Freeform 18"/>
          <p:cNvSpPr/>
          <p:nvPr/>
        </p:nvSpPr>
        <p:spPr>
          <a:xfrm>
            <a:off x="2447041" y="1504942"/>
            <a:ext cx="1700223" cy="1187950"/>
          </a:xfrm>
          <a:custGeom>
            <a:avLst/>
            <a:gdLst>
              <a:gd name="connsiteX0" fmla="*/ 140660 w 1702348"/>
              <a:gd name="connsiteY0" fmla="*/ 1083 h 1150925"/>
              <a:gd name="connsiteX1" fmla="*/ 1355097 w 1702348"/>
              <a:gd name="connsiteY1" fmla="*/ 86808 h 1150925"/>
              <a:gd name="connsiteX2" fmla="*/ 1697997 w 1702348"/>
              <a:gd name="connsiteY2" fmla="*/ 343983 h 1150925"/>
              <a:gd name="connsiteX3" fmla="*/ 1183647 w 1702348"/>
              <a:gd name="connsiteY3" fmla="*/ 729746 h 1150925"/>
              <a:gd name="connsiteX4" fmla="*/ 1026485 w 1702348"/>
              <a:gd name="connsiteY4" fmla="*/ 686883 h 1150925"/>
              <a:gd name="connsiteX5" fmla="*/ 740735 w 1702348"/>
              <a:gd name="connsiteY5" fmla="*/ 772608 h 1150925"/>
              <a:gd name="connsiteX6" fmla="*/ 583572 w 1702348"/>
              <a:gd name="connsiteY6" fmla="*/ 1144083 h 1150925"/>
              <a:gd name="connsiteX7" fmla="*/ 269247 w 1702348"/>
              <a:gd name="connsiteY7" fmla="*/ 958346 h 1150925"/>
              <a:gd name="connsiteX8" fmla="*/ 12072 w 1702348"/>
              <a:gd name="connsiteY8" fmla="*/ 301121 h 1150925"/>
              <a:gd name="connsiteX9" fmla="*/ 54935 w 1702348"/>
              <a:gd name="connsiteY9" fmla="*/ 58233 h 1150925"/>
              <a:gd name="connsiteX10" fmla="*/ 140660 w 1702348"/>
              <a:gd name="connsiteY10" fmla="*/ 1083 h 1150925"/>
              <a:gd name="connsiteX0" fmla="*/ 140660 w 1702348"/>
              <a:gd name="connsiteY0" fmla="*/ 6048 h 1155890"/>
              <a:gd name="connsiteX1" fmla="*/ 1355097 w 1702348"/>
              <a:gd name="connsiteY1" fmla="*/ 91773 h 1155890"/>
              <a:gd name="connsiteX2" fmla="*/ 1697997 w 1702348"/>
              <a:gd name="connsiteY2" fmla="*/ 348948 h 1155890"/>
              <a:gd name="connsiteX3" fmla="*/ 1183647 w 1702348"/>
              <a:gd name="connsiteY3" fmla="*/ 734711 h 1155890"/>
              <a:gd name="connsiteX4" fmla="*/ 1026485 w 1702348"/>
              <a:gd name="connsiteY4" fmla="*/ 691848 h 1155890"/>
              <a:gd name="connsiteX5" fmla="*/ 740735 w 1702348"/>
              <a:gd name="connsiteY5" fmla="*/ 777573 h 1155890"/>
              <a:gd name="connsiteX6" fmla="*/ 583572 w 1702348"/>
              <a:gd name="connsiteY6" fmla="*/ 1149048 h 1155890"/>
              <a:gd name="connsiteX7" fmla="*/ 269247 w 1702348"/>
              <a:gd name="connsiteY7" fmla="*/ 963311 h 1155890"/>
              <a:gd name="connsiteX8" fmla="*/ 12072 w 1702348"/>
              <a:gd name="connsiteY8" fmla="*/ 306086 h 1155890"/>
              <a:gd name="connsiteX9" fmla="*/ 54935 w 1702348"/>
              <a:gd name="connsiteY9" fmla="*/ 237369 h 1155890"/>
              <a:gd name="connsiteX10" fmla="*/ 140660 w 1702348"/>
              <a:gd name="connsiteY10" fmla="*/ 6048 h 1155890"/>
              <a:gd name="connsiteX0" fmla="*/ 144823 w 1706511"/>
              <a:gd name="connsiteY0" fmla="*/ 12 h 1149854"/>
              <a:gd name="connsiteX1" fmla="*/ 1359260 w 1706511"/>
              <a:gd name="connsiteY1" fmla="*/ 85737 h 1149854"/>
              <a:gd name="connsiteX2" fmla="*/ 1702160 w 1706511"/>
              <a:gd name="connsiteY2" fmla="*/ 342912 h 1149854"/>
              <a:gd name="connsiteX3" fmla="*/ 1187810 w 1706511"/>
              <a:gd name="connsiteY3" fmla="*/ 728675 h 1149854"/>
              <a:gd name="connsiteX4" fmla="*/ 1030648 w 1706511"/>
              <a:gd name="connsiteY4" fmla="*/ 685812 h 1149854"/>
              <a:gd name="connsiteX5" fmla="*/ 744898 w 1706511"/>
              <a:gd name="connsiteY5" fmla="*/ 771537 h 1149854"/>
              <a:gd name="connsiteX6" fmla="*/ 587735 w 1706511"/>
              <a:gd name="connsiteY6" fmla="*/ 1143012 h 1149854"/>
              <a:gd name="connsiteX7" fmla="*/ 273410 w 1706511"/>
              <a:gd name="connsiteY7" fmla="*/ 957275 h 1149854"/>
              <a:gd name="connsiteX8" fmla="*/ 16235 w 1706511"/>
              <a:gd name="connsiteY8" fmla="*/ 300050 h 1149854"/>
              <a:gd name="connsiteX9" fmla="*/ 37326 w 1706511"/>
              <a:gd name="connsiteY9" fmla="*/ 89819 h 1149854"/>
              <a:gd name="connsiteX10" fmla="*/ 144823 w 1706511"/>
              <a:gd name="connsiteY10" fmla="*/ 12 h 1149854"/>
              <a:gd name="connsiteX0" fmla="*/ 142462 w 1704150"/>
              <a:gd name="connsiteY0" fmla="*/ 2502 h 1152344"/>
              <a:gd name="connsiteX1" fmla="*/ 1356899 w 1704150"/>
              <a:gd name="connsiteY1" fmla="*/ 88227 h 1152344"/>
              <a:gd name="connsiteX2" fmla="*/ 1699799 w 1704150"/>
              <a:gd name="connsiteY2" fmla="*/ 345402 h 1152344"/>
              <a:gd name="connsiteX3" fmla="*/ 1185449 w 1704150"/>
              <a:gd name="connsiteY3" fmla="*/ 731165 h 1152344"/>
              <a:gd name="connsiteX4" fmla="*/ 1028287 w 1704150"/>
              <a:gd name="connsiteY4" fmla="*/ 688302 h 1152344"/>
              <a:gd name="connsiteX5" fmla="*/ 742537 w 1704150"/>
              <a:gd name="connsiteY5" fmla="*/ 774027 h 1152344"/>
              <a:gd name="connsiteX6" fmla="*/ 585374 w 1704150"/>
              <a:gd name="connsiteY6" fmla="*/ 1145502 h 1152344"/>
              <a:gd name="connsiteX7" fmla="*/ 271049 w 1704150"/>
              <a:gd name="connsiteY7" fmla="*/ 959765 h 1152344"/>
              <a:gd name="connsiteX8" fmla="*/ 13874 w 1704150"/>
              <a:gd name="connsiteY8" fmla="*/ 302540 h 1152344"/>
              <a:gd name="connsiteX9" fmla="*/ 45851 w 1704150"/>
              <a:gd name="connsiteY9" fmla="*/ 168509 h 1152344"/>
              <a:gd name="connsiteX10" fmla="*/ 142462 w 1704150"/>
              <a:gd name="connsiteY10" fmla="*/ 2502 h 1152344"/>
              <a:gd name="connsiteX0" fmla="*/ 138132 w 1699820"/>
              <a:gd name="connsiteY0" fmla="*/ 299 h 1150141"/>
              <a:gd name="connsiteX1" fmla="*/ 1352569 w 1699820"/>
              <a:gd name="connsiteY1" fmla="*/ 86024 h 1150141"/>
              <a:gd name="connsiteX2" fmla="*/ 1695469 w 1699820"/>
              <a:gd name="connsiteY2" fmla="*/ 343199 h 1150141"/>
              <a:gd name="connsiteX3" fmla="*/ 1181119 w 1699820"/>
              <a:gd name="connsiteY3" fmla="*/ 728962 h 1150141"/>
              <a:gd name="connsiteX4" fmla="*/ 1023957 w 1699820"/>
              <a:gd name="connsiteY4" fmla="*/ 686099 h 1150141"/>
              <a:gd name="connsiteX5" fmla="*/ 738207 w 1699820"/>
              <a:gd name="connsiteY5" fmla="*/ 771824 h 1150141"/>
              <a:gd name="connsiteX6" fmla="*/ 581044 w 1699820"/>
              <a:gd name="connsiteY6" fmla="*/ 1143299 h 1150141"/>
              <a:gd name="connsiteX7" fmla="*/ 266719 w 1699820"/>
              <a:gd name="connsiteY7" fmla="*/ 957562 h 1150141"/>
              <a:gd name="connsiteX8" fmla="*/ 9544 w 1699820"/>
              <a:gd name="connsiteY8" fmla="*/ 300337 h 1150141"/>
              <a:gd name="connsiteX9" fmla="*/ 74178 w 1699820"/>
              <a:gd name="connsiteY9" fmla="*/ 68335 h 1150141"/>
              <a:gd name="connsiteX10" fmla="*/ 138132 w 1699820"/>
              <a:gd name="connsiteY10" fmla="*/ 299 h 1150141"/>
              <a:gd name="connsiteX0" fmla="*/ 130831 w 1756787"/>
              <a:gd name="connsiteY0" fmla="*/ 22463 h 1104269"/>
              <a:gd name="connsiteX1" fmla="*/ 1409222 w 1756787"/>
              <a:gd name="connsiteY1" fmla="*/ 40152 h 1104269"/>
              <a:gd name="connsiteX2" fmla="*/ 1752122 w 1756787"/>
              <a:gd name="connsiteY2" fmla="*/ 297327 h 1104269"/>
              <a:gd name="connsiteX3" fmla="*/ 1237772 w 1756787"/>
              <a:gd name="connsiteY3" fmla="*/ 683090 h 1104269"/>
              <a:gd name="connsiteX4" fmla="*/ 1080610 w 1756787"/>
              <a:gd name="connsiteY4" fmla="*/ 640227 h 1104269"/>
              <a:gd name="connsiteX5" fmla="*/ 794860 w 1756787"/>
              <a:gd name="connsiteY5" fmla="*/ 725952 h 1104269"/>
              <a:gd name="connsiteX6" fmla="*/ 637697 w 1756787"/>
              <a:gd name="connsiteY6" fmla="*/ 1097427 h 1104269"/>
              <a:gd name="connsiteX7" fmla="*/ 323372 w 1756787"/>
              <a:gd name="connsiteY7" fmla="*/ 911690 h 1104269"/>
              <a:gd name="connsiteX8" fmla="*/ 66197 w 1756787"/>
              <a:gd name="connsiteY8" fmla="*/ 254465 h 1104269"/>
              <a:gd name="connsiteX9" fmla="*/ 130831 w 1756787"/>
              <a:gd name="connsiteY9" fmla="*/ 22463 h 1104269"/>
              <a:gd name="connsiteX0" fmla="*/ 249214 w 1700223"/>
              <a:gd name="connsiteY0" fmla="*/ 8172 h 1187950"/>
              <a:gd name="connsiteX1" fmla="*/ 1353433 w 1700223"/>
              <a:gd name="connsiteY1" fmla="*/ 123833 h 1187950"/>
              <a:gd name="connsiteX2" fmla="*/ 1696333 w 1700223"/>
              <a:gd name="connsiteY2" fmla="*/ 381008 h 1187950"/>
              <a:gd name="connsiteX3" fmla="*/ 1181983 w 1700223"/>
              <a:gd name="connsiteY3" fmla="*/ 766771 h 1187950"/>
              <a:gd name="connsiteX4" fmla="*/ 1024821 w 1700223"/>
              <a:gd name="connsiteY4" fmla="*/ 723908 h 1187950"/>
              <a:gd name="connsiteX5" fmla="*/ 739071 w 1700223"/>
              <a:gd name="connsiteY5" fmla="*/ 809633 h 1187950"/>
              <a:gd name="connsiteX6" fmla="*/ 581908 w 1700223"/>
              <a:gd name="connsiteY6" fmla="*/ 1181108 h 1187950"/>
              <a:gd name="connsiteX7" fmla="*/ 267583 w 1700223"/>
              <a:gd name="connsiteY7" fmla="*/ 995371 h 1187950"/>
              <a:gd name="connsiteX8" fmla="*/ 10408 w 1700223"/>
              <a:gd name="connsiteY8" fmla="*/ 338146 h 1187950"/>
              <a:gd name="connsiteX9" fmla="*/ 249214 w 1700223"/>
              <a:gd name="connsiteY9" fmla="*/ 8172 h 118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00223" h="1187950">
                <a:moveTo>
                  <a:pt x="249214" y="8172"/>
                </a:moveTo>
                <a:cubicBezTo>
                  <a:pt x="473051" y="-27547"/>
                  <a:pt x="1112247" y="61694"/>
                  <a:pt x="1353433" y="123833"/>
                </a:cubicBezTo>
                <a:cubicBezTo>
                  <a:pt x="1594620" y="185972"/>
                  <a:pt x="1724908" y="273852"/>
                  <a:pt x="1696333" y="381008"/>
                </a:cubicBezTo>
                <a:cubicBezTo>
                  <a:pt x="1667758" y="488164"/>
                  <a:pt x="1293902" y="709621"/>
                  <a:pt x="1181983" y="766771"/>
                </a:cubicBezTo>
                <a:cubicBezTo>
                  <a:pt x="1070064" y="823921"/>
                  <a:pt x="1098640" y="716764"/>
                  <a:pt x="1024821" y="723908"/>
                </a:cubicBezTo>
                <a:cubicBezTo>
                  <a:pt x="951002" y="731052"/>
                  <a:pt x="812890" y="733433"/>
                  <a:pt x="739071" y="809633"/>
                </a:cubicBezTo>
                <a:cubicBezTo>
                  <a:pt x="665252" y="885833"/>
                  <a:pt x="660489" y="1150152"/>
                  <a:pt x="581908" y="1181108"/>
                </a:cubicBezTo>
                <a:cubicBezTo>
                  <a:pt x="503327" y="1212064"/>
                  <a:pt x="362833" y="1135865"/>
                  <a:pt x="267583" y="995371"/>
                </a:cubicBezTo>
                <a:cubicBezTo>
                  <a:pt x="172333" y="854877"/>
                  <a:pt x="46127" y="488165"/>
                  <a:pt x="10408" y="338146"/>
                </a:cubicBezTo>
                <a:cubicBezTo>
                  <a:pt x="-25311" y="188127"/>
                  <a:pt x="25377" y="43891"/>
                  <a:pt x="249214" y="8172"/>
                </a:cubicBezTo>
                <a:close/>
              </a:path>
            </a:pathLst>
          </a:custGeom>
          <a:noFill/>
          <a:ln w="38100">
            <a:solidFill>
              <a:schemeClr val="accent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50800" dist="76200" dir="5400000" algn="t" rotWithShape="0">
                  <a:prstClr val="black">
                    <a:alpha val="40000"/>
                  </a:prstClr>
                </a:outerShdw>
              </a:effectLst>
            </a:endParaRPr>
          </a:p>
        </p:txBody>
      </p:sp>
      <p:sp>
        <p:nvSpPr>
          <p:cNvPr id="25" name="Freeform 24"/>
          <p:cNvSpPr/>
          <p:nvPr/>
        </p:nvSpPr>
        <p:spPr>
          <a:xfrm>
            <a:off x="128087" y="1658155"/>
            <a:ext cx="1214971" cy="901019"/>
          </a:xfrm>
          <a:custGeom>
            <a:avLst/>
            <a:gdLst>
              <a:gd name="connsiteX0" fmla="*/ 329113 w 1214971"/>
              <a:gd name="connsiteY0" fmla="*/ 1005 h 917116"/>
              <a:gd name="connsiteX1" fmla="*/ 972051 w 1214971"/>
              <a:gd name="connsiteY1" fmla="*/ 86730 h 917116"/>
              <a:gd name="connsiteX2" fmla="*/ 1214938 w 1214971"/>
              <a:gd name="connsiteY2" fmla="*/ 343905 h 917116"/>
              <a:gd name="connsiteX3" fmla="*/ 986338 w 1214971"/>
              <a:gd name="connsiteY3" fmla="*/ 601080 h 917116"/>
              <a:gd name="connsiteX4" fmla="*/ 586288 w 1214971"/>
              <a:gd name="connsiteY4" fmla="*/ 643942 h 917116"/>
              <a:gd name="connsiteX5" fmla="*/ 314826 w 1214971"/>
              <a:gd name="connsiteY5" fmla="*/ 743955 h 917116"/>
              <a:gd name="connsiteX6" fmla="*/ 171951 w 1214971"/>
              <a:gd name="connsiteY6" fmla="*/ 915405 h 917116"/>
              <a:gd name="connsiteX7" fmla="*/ 501 w 1214971"/>
              <a:gd name="connsiteY7" fmla="*/ 629655 h 917116"/>
              <a:gd name="connsiteX8" fmla="*/ 229101 w 1214971"/>
              <a:gd name="connsiteY8" fmla="*/ 86730 h 917116"/>
              <a:gd name="connsiteX9" fmla="*/ 329113 w 1214971"/>
              <a:gd name="connsiteY9" fmla="*/ 1005 h 917116"/>
              <a:gd name="connsiteX0" fmla="*/ 633913 w 1214971"/>
              <a:gd name="connsiteY0" fmla="*/ 6679 h 901019"/>
              <a:gd name="connsiteX1" fmla="*/ 972051 w 1214971"/>
              <a:gd name="connsiteY1" fmla="*/ 70633 h 901019"/>
              <a:gd name="connsiteX2" fmla="*/ 1214938 w 1214971"/>
              <a:gd name="connsiteY2" fmla="*/ 327808 h 901019"/>
              <a:gd name="connsiteX3" fmla="*/ 986338 w 1214971"/>
              <a:gd name="connsiteY3" fmla="*/ 584983 h 901019"/>
              <a:gd name="connsiteX4" fmla="*/ 586288 w 1214971"/>
              <a:gd name="connsiteY4" fmla="*/ 627845 h 901019"/>
              <a:gd name="connsiteX5" fmla="*/ 314826 w 1214971"/>
              <a:gd name="connsiteY5" fmla="*/ 727858 h 901019"/>
              <a:gd name="connsiteX6" fmla="*/ 171951 w 1214971"/>
              <a:gd name="connsiteY6" fmla="*/ 899308 h 901019"/>
              <a:gd name="connsiteX7" fmla="*/ 501 w 1214971"/>
              <a:gd name="connsiteY7" fmla="*/ 613558 h 901019"/>
              <a:gd name="connsiteX8" fmla="*/ 229101 w 1214971"/>
              <a:gd name="connsiteY8" fmla="*/ 70633 h 901019"/>
              <a:gd name="connsiteX9" fmla="*/ 633913 w 1214971"/>
              <a:gd name="connsiteY9" fmla="*/ 6679 h 901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4971" h="901019">
                <a:moveTo>
                  <a:pt x="633913" y="6679"/>
                </a:moveTo>
                <a:cubicBezTo>
                  <a:pt x="757738" y="6679"/>
                  <a:pt x="875214" y="17112"/>
                  <a:pt x="972051" y="70633"/>
                </a:cubicBezTo>
                <a:cubicBezTo>
                  <a:pt x="1068888" y="124154"/>
                  <a:pt x="1212557" y="242083"/>
                  <a:pt x="1214938" y="327808"/>
                </a:cubicBezTo>
                <a:cubicBezTo>
                  <a:pt x="1217319" y="413533"/>
                  <a:pt x="1091113" y="534977"/>
                  <a:pt x="986338" y="584983"/>
                </a:cubicBezTo>
                <a:cubicBezTo>
                  <a:pt x="881563" y="634989"/>
                  <a:pt x="698207" y="604033"/>
                  <a:pt x="586288" y="627845"/>
                </a:cubicBezTo>
                <a:cubicBezTo>
                  <a:pt x="474369" y="651657"/>
                  <a:pt x="383882" y="682614"/>
                  <a:pt x="314826" y="727858"/>
                </a:cubicBezTo>
                <a:cubicBezTo>
                  <a:pt x="245770" y="773102"/>
                  <a:pt x="224338" y="918358"/>
                  <a:pt x="171951" y="899308"/>
                </a:cubicBezTo>
                <a:cubicBezTo>
                  <a:pt x="119563" y="880258"/>
                  <a:pt x="-9024" y="751671"/>
                  <a:pt x="501" y="613558"/>
                </a:cubicBezTo>
                <a:cubicBezTo>
                  <a:pt x="10026" y="475446"/>
                  <a:pt x="123532" y="171779"/>
                  <a:pt x="229101" y="70633"/>
                </a:cubicBezTo>
                <a:cubicBezTo>
                  <a:pt x="334670" y="-30513"/>
                  <a:pt x="510088" y="6679"/>
                  <a:pt x="633913" y="6679"/>
                </a:cubicBezTo>
                <a:close/>
              </a:path>
            </a:pathLst>
          </a:custGeom>
          <a:noFill/>
          <a:ln w="381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ffectLst>
                <a:outerShdw blurRad="50800" dist="38100" dir="2700000" algn="tl" rotWithShape="0">
                  <a:prstClr val="black">
                    <a:alpha val="40000"/>
                  </a:prstClr>
                </a:outerShdw>
              </a:effectLst>
            </a:endParaRPr>
          </a:p>
        </p:txBody>
      </p:sp>
      <p:sp>
        <p:nvSpPr>
          <p:cNvPr id="36" name="TextBox 35"/>
          <p:cNvSpPr txBox="1"/>
          <p:nvPr/>
        </p:nvSpPr>
        <p:spPr>
          <a:xfrm>
            <a:off x="4606083" y="1233053"/>
            <a:ext cx="3059846" cy="400110"/>
          </a:xfrm>
          <a:prstGeom prst="rect">
            <a:avLst/>
          </a:prstGeom>
          <a:noFill/>
        </p:spPr>
        <p:txBody>
          <a:bodyPr wrap="square" rtlCol="0">
            <a:spAutoFit/>
          </a:bodyPr>
          <a:lstStyle/>
          <a:p>
            <a:r>
              <a:rPr lang="en-US" sz="2000" b="0" dirty="0" smtClean="0"/>
              <a:t>Queries = {v6}, formula = </a:t>
            </a:r>
            <a:endParaRPr lang="en-US" sz="2000" dirty="0"/>
          </a:p>
        </p:txBody>
      </p:sp>
      <p:sp>
        <p:nvSpPr>
          <p:cNvPr id="38" name="Rounded Rectangle 37"/>
          <p:cNvSpPr/>
          <p:nvPr/>
        </p:nvSpPr>
        <p:spPr>
          <a:xfrm>
            <a:off x="3496111" y="3072887"/>
            <a:ext cx="1075440" cy="498428"/>
          </a:xfrm>
          <a:prstGeom prst="roundRect">
            <a:avLst/>
          </a:prstGeom>
          <a:noFill/>
          <a:ln w="28575">
            <a:noFill/>
          </a:ln>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000" dirty="0" err="1" smtClean="0">
                <a:solidFill>
                  <a:schemeClr val="tx1"/>
                </a:solidFill>
              </a:rPr>
              <a:t>workSet</a:t>
            </a:r>
            <a:endParaRPr lang="en-US" sz="2000" dirty="0" smtClean="0">
              <a:solidFill>
                <a:schemeClr val="tx1"/>
              </a:solidFill>
            </a:endParaRPr>
          </a:p>
          <a:p>
            <a:pPr algn="ctr"/>
            <a:r>
              <a:rPr lang="en-US" sz="2000" dirty="0" smtClean="0">
                <a:solidFill>
                  <a:schemeClr val="tx1"/>
                </a:solidFill>
              </a:rPr>
              <a:t>= formula</a:t>
            </a:r>
            <a:endParaRPr lang="en-US" sz="2000" dirty="0">
              <a:solidFill>
                <a:schemeClr val="tx1"/>
              </a:solidFill>
            </a:endParaRPr>
          </a:p>
        </p:txBody>
      </p:sp>
    </p:spTree>
    <p:custDataLst>
      <p:tags r:id="rId1"/>
    </p:custDataLst>
    <p:extLst>
      <p:ext uri="{BB962C8B-B14F-4D97-AF65-F5344CB8AC3E}">
        <p14:creationId xmlns:p14="http://schemas.microsoft.com/office/powerpoint/2010/main" val="243185976"/>
      </p:ext>
    </p:extLst>
  </p:cSld>
  <p:clrMapOvr>
    <a:masterClrMapping/>
  </p:clrMapOvr>
  <mc:AlternateContent xmlns:mc="http://schemas.openxmlformats.org/markup-compatibility/2006" xmlns:p14="http://schemas.microsoft.com/office/powerpoint/2010/main">
    <mc:Choice Requires="p14">
      <p:transition spd="slow" p14:dur="2000" advTm="10819"/>
    </mc:Choice>
    <mc:Fallback xmlns="">
      <p:transition spd="slow" advTm="10819"/>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35642" y="2987816"/>
            <a:ext cx="2570887" cy="2534227"/>
          </a:xfrm>
          <a:prstGeom prst="rect">
            <a:avLst/>
          </a:prstGeom>
        </p:spPr>
      </p:pic>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808317" y="2691142"/>
            <a:ext cx="2780547" cy="3049504"/>
          </a:xfrm>
          <a:prstGeom prst="rect">
            <a:avLst/>
          </a:prstGeom>
        </p:spPr>
      </p:pic>
      <p:sp>
        <p:nvSpPr>
          <p:cNvPr id="3" name="Date Placeholder 2"/>
          <p:cNvSpPr>
            <a:spLocks noGrp="1"/>
          </p:cNvSpPr>
          <p:nvPr>
            <p:ph type="dt" sz="half" idx="10"/>
          </p:nvPr>
        </p:nvSpPr>
        <p:spPr/>
        <p:txBody>
          <a:bodyPr/>
          <a:lstStyle/>
          <a:p>
            <a:fld id="{C6933827-1EFD-BC4B-836E-2D3C24BDEA02}"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53</a:t>
            </a:fld>
            <a:endParaRPr lang="en-US" dirty="0"/>
          </a:p>
        </p:txBody>
      </p:sp>
      <p:sp>
        <p:nvSpPr>
          <p:cNvPr id="5" name="Title 4"/>
          <p:cNvSpPr>
            <a:spLocks noGrp="1"/>
          </p:cNvSpPr>
          <p:nvPr>
            <p:ph type="title"/>
          </p:nvPr>
        </p:nvSpPr>
        <p:spPr/>
        <p:txBody>
          <a:bodyPr/>
          <a:lstStyle/>
          <a:p>
            <a:r>
              <a:rPr lang="en-US" dirty="0"/>
              <a:t>Why It Works In Practice</a:t>
            </a:r>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7" name="Rectangle 6"/>
          <p:cNvSpPr/>
          <p:nvPr/>
        </p:nvSpPr>
        <p:spPr>
          <a:xfrm>
            <a:off x="624252" y="1266092"/>
            <a:ext cx="3736731" cy="4783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chemeClr val="tx1"/>
                </a:solidFill>
              </a:rPr>
              <a:t>Program Reasoning:</a:t>
            </a:r>
          </a:p>
        </p:txBody>
      </p:sp>
      <p:sp>
        <p:nvSpPr>
          <p:cNvPr id="8" name="Rectangle 7"/>
          <p:cNvSpPr/>
          <p:nvPr/>
        </p:nvSpPr>
        <p:spPr>
          <a:xfrm>
            <a:off x="4794737" y="1266092"/>
            <a:ext cx="3736731" cy="47830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smtClean="0">
                <a:solidFill>
                  <a:schemeClr val="tx1"/>
                </a:solidFill>
              </a:rPr>
              <a:t>Information Retrieval:</a:t>
            </a:r>
            <a:endParaRPr lang="en-US" sz="2000" b="1" dirty="0">
              <a:solidFill>
                <a:schemeClr val="tx1"/>
              </a:solidFill>
            </a:endParaRPr>
          </a:p>
        </p:txBody>
      </p:sp>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25537" y="3855328"/>
            <a:ext cx="1210660" cy="1342253"/>
          </a:xfrm>
          <a:prstGeom prst="rect">
            <a:avLst/>
          </a:prstGeom>
        </p:spPr>
      </p:pic>
      <p:pic>
        <p:nvPicPr>
          <p:cNvPr id="12" name="Pictur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859263" y="3810414"/>
            <a:ext cx="1251439" cy="1386002"/>
          </a:xfrm>
          <a:prstGeom prst="rect">
            <a:avLst/>
          </a:prstGeom>
        </p:spPr>
      </p:pic>
      <p:sp>
        <p:nvSpPr>
          <p:cNvPr id="15" name="Rounded Rectangular Callout 14"/>
          <p:cNvSpPr/>
          <p:nvPr/>
        </p:nvSpPr>
        <p:spPr>
          <a:xfrm>
            <a:off x="888023" y="1811104"/>
            <a:ext cx="3341077" cy="1002532"/>
          </a:xfrm>
          <a:prstGeom prst="wedgeRoundRectCallout">
            <a:avLst>
              <a:gd name="adj1" fmla="val -34086"/>
              <a:gd name="adj2" fmla="val 125471"/>
              <a:gd name="adj3" fmla="val 16667"/>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000" dirty="0" smtClean="0"/>
              <a:t>Does variable </a:t>
            </a:r>
            <a:r>
              <a:rPr lang="en-US" sz="2000" b="1" dirty="0" smtClean="0">
                <a:solidFill>
                  <a:srgbClr val="0070C0"/>
                </a:solidFill>
              </a:rPr>
              <a:t>head </a:t>
            </a:r>
            <a:r>
              <a:rPr lang="en-US" sz="2000" dirty="0" smtClean="0"/>
              <a:t>alias with variable </a:t>
            </a:r>
            <a:r>
              <a:rPr lang="en-US" sz="2000" b="1" dirty="0" smtClean="0">
                <a:solidFill>
                  <a:srgbClr val="FF0000"/>
                </a:solidFill>
              </a:rPr>
              <a:t>tail </a:t>
            </a:r>
            <a:r>
              <a:rPr lang="en-US" sz="2000" dirty="0" smtClean="0"/>
              <a:t>on line 50 in </a:t>
            </a:r>
            <a:r>
              <a:rPr lang="en-US" sz="2000" dirty="0" err="1" smtClean="0"/>
              <a:t>Complex.java</a:t>
            </a:r>
            <a:r>
              <a:rPr lang="en-US" sz="2000" dirty="0" smtClean="0"/>
              <a:t>?</a:t>
            </a:r>
            <a:endParaRPr lang="en-US" sz="2000" dirty="0"/>
          </a:p>
        </p:txBody>
      </p:sp>
      <p:sp>
        <p:nvSpPr>
          <p:cNvPr id="16" name="Rounded Rectangular Callout 15"/>
          <p:cNvSpPr/>
          <p:nvPr/>
        </p:nvSpPr>
        <p:spPr>
          <a:xfrm>
            <a:off x="5037991" y="1811104"/>
            <a:ext cx="3341077" cy="1002532"/>
          </a:xfrm>
          <a:prstGeom prst="wedgeRoundRectCallout">
            <a:avLst>
              <a:gd name="adj1" fmla="val -34086"/>
              <a:gd name="adj2" fmla="val 125471"/>
              <a:gd name="adj3" fmla="val 16667"/>
            </a:avLst>
          </a:prstGeom>
          <a:ln>
            <a:solidFill>
              <a:schemeClr val="tx1"/>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000" dirty="0"/>
              <a:t>Is </a:t>
            </a:r>
            <a:r>
              <a:rPr lang="en-US" sz="2000" b="1" dirty="0" err="1" smtClean="0">
                <a:solidFill>
                  <a:srgbClr val="0070C0"/>
                </a:solidFill>
              </a:rPr>
              <a:t>Dijkstra</a:t>
            </a:r>
            <a:r>
              <a:rPr lang="en-US" sz="2000" b="1" dirty="0" smtClean="0">
                <a:solidFill>
                  <a:srgbClr val="0070C0"/>
                </a:solidFill>
              </a:rPr>
              <a:t> </a:t>
            </a:r>
            <a:r>
              <a:rPr lang="en-US" sz="2000" dirty="0" smtClean="0"/>
              <a:t>most </a:t>
            </a:r>
            <a:r>
              <a:rPr lang="en-US" sz="2000" dirty="0"/>
              <a:t>likely an author of </a:t>
            </a:r>
            <a:r>
              <a:rPr lang="en-US" sz="2000" b="1" dirty="0"/>
              <a:t>“</a:t>
            </a:r>
            <a:r>
              <a:rPr lang="en-US" sz="2000" dirty="0">
                <a:solidFill>
                  <a:srgbClr val="FF0000"/>
                </a:solidFill>
              </a:rPr>
              <a:t>Structured Programming</a:t>
            </a:r>
            <a:r>
              <a:rPr lang="en-US" sz="2000" b="1" dirty="0"/>
              <a:t>”</a:t>
            </a:r>
            <a:r>
              <a:rPr lang="en-US" sz="2000" dirty="0"/>
              <a:t>?</a:t>
            </a:r>
          </a:p>
        </p:txBody>
      </p:sp>
    </p:spTree>
    <p:custDataLst>
      <p:tags r:id="rId1"/>
    </p:custDataLst>
    <p:extLst>
      <p:ext uri="{BB962C8B-B14F-4D97-AF65-F5344CB8AC3E}">
        <p14:creationId xmlns:p14="http://schemas.microsoft.com/office/powerpoint/2010/main" val="269504392"/>
      </p:ext>
    </p:extLst>
  </p:cSld>
  <p:clrMapOvr>
    <a:masterClrMapping/>
  </p:clrMapOvr>
  <mc:AlternateContent xmlns:mc="http://schemas.openxmlformats.org/markup-compatibility/2006" xmlns:p14="http://schemas.microsoft.com/office/powerpoint/2010/main">
    <mc:Choice Requires="p14">
      <p:transition spd="slow" p14:dur="2000" advTm="35887"/>
    </mc:Choice>
    <mc:Fallback xmlns="">
      <p:transition spd="slow" advTm="35887"/>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348352"/>
            <a:ext cx="8483600" cy="4808607"/>
          </a:xfrm>
        </p:spPr>
        <p:txBody>
          <a:bodyPr>
            <a:normAutofit/>
          </a:bodyPr>
          <a:lstStyle/>
          <a:p>
            <a:r>
              <a:rPr lang="en-US" dirty="0" smtClean="0"/>
              <a:t>Implemented in a tool called Pilot</a:t>
            </a:r>
          </a:p>
          <a:p>
            <a:pPr lvl="1"/>
            <a:r>
              <a:rPr lang="en-US" dirty="0" err="1" smtClean="0"/>
              <a:t>MiFuMaX</a:t>
            </a:r>
            <a:r>
              <a:rPr lang="en-US" dirty="0" smtClean="0"/>
              <a:t> as the underlying solver</a:t>
            </a:r>
          </a:p>
          <a:p>
            <a:pPr lvl="1"/>
            <a:endParaRPr lang="en-US" dirty="0"/>
          </a:p>
          <a:p>
            <a:r>
              <a:rPr lang="en-US" dirty="0" smtClean="0"/>
              <a:t>Evaluated on 19 large instances from real-world problems</a:t>
            </a:r>
          </a:p>
          <a:p>
            <a:pPr lvl="1"/>
            <a:r>
              <a:rPr lang="en-US" b="1" dirty="0" smtClean="0"/>
              <a:t>Program analysis:</a:t>
            </a:r>
            <a:r>
              <a:rPr lang="en-US" dirty="0" smtClean="0"/>
              <a:t> a pointer analysis and a </a:t>
            </a:r>
            <a:r>
              <a:rPr lang="en-US" dirty="0" err="1" smtClean="0"/>
              <a:t>datarace</a:t>
            </a:r>
            <a:r>
              <a:rPr lang="en-US" dirty="0" smtClean="0"/>
              <a:t> analysis</a:t>
            </a:r>
          </a:p>
          <a:p>
            <a:pPr lvl="1"/>
            <a:r>
              <a:rPr lang="en-US" b="1" dirty="0" smtClean="0"/>
              <a:t>Information retrieval:</a:t>
            </a:r>
            <a:r>
              <a:rPr lang="en-US" dirty="0" smtClean="0"/>
              <a:t> advisor recommendation (AR), entity resolution (ER), and information extraction (IE)</a:t>
            </a:r>
          </a:p>
          <a:p>
            <a:pPr lvl="1"/>
            <a:endParaRPr lang="en-US" dirty="0"/>
          </a:p>
          <a:p>
            <a:r>
              <a:rPr lang="en-US" dirty="0" smtClean="0"/>
              <a:t>3GB RAM and 1 hour for each </a:t>
            </a:r>
            <a:r>
              <a:rPr lang="en-US" dirty="0" err="1" smtClean="0"/>
              <a:t>MaxSAT</a:t>
            </a:r>
            <a:r>
              <a:rPr lang="en-US" dirty="0" smtClean="0"/>
              <a:t> invocation</a:t>
            </a:r>
          </a:p>
        </p:txBody>
      </p:sp>
      <p:sp>
        <p:nvSpPr>
          <p:cNvPr id="3" name="Date Placeholder 2"/>
          <p:cNvSpPr>
            <a:spLocks noGrp="1"/>
          </p:cNvSpPr>
          <p:nvPr>
            <p:ph type="dt" sz="half" idx="10"/>
          </p:nvPr>
        </p:nvSpPr>
        <p:spPr/>
        <p:txBody>
          <a:bodyPr/>
          <a:lstStyle/>
          <a:p>
            <a:fld id="{54E7BB0C-DD40-4B4C-94C3-AE2F65AD34ED}"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54</a:t>
            </a:fld>
            <a:endParaRPr lang="en-US" dirty="0"/>
          </a:p>
        </p:txBody>
      </p:sp>
      <p:sp>
        <p:nvSpPr>
          <p:cNvPr id="5" name="Title 4"/>
          <p:cNvSpPr>
            <a:spLocks noGrp="1"/>
          </p:cNvSpPr>
          <p:nvPr>
            <p:ph type="title"/>
          </p:nvPr>
        </p:nvSpPr>
        <p:spPr/>
        <p:txBody>
          <a:bodyPr/>
          <a:lstStyle/>
          <a:p>
            <a:r>
              <a:rPr lang="en-US" dirty="0" smtClean="0"/>
              <a:t>Experimental Setup</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7" name="Rounded Rectangular Callout 6"/>
          <p:cNvSpPr/>
          <p:nvPr/>
        </p:nvSpPr>
        <p:spPr>
          <a:xfrm>
            <a:off x="4115600" y="2567836"/>
            <a:ext cx="875222" cy="501041"/>
          </a:xfrm>
          <a:prstGeom prst="wedgeRoundRectCallout">
            <a:avLst>
              <a:gd name="adj1" fmla="val -25134"/>
              <a:gd name="adj2" fmla="val 79643"/>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0-CFA</a:t>
            </a:r>
            <a:endParaRPr lang="en-US"/>
          </a:p>
        </p:txBody>
      </p:sp>
      <p:sp>
        <p:nvSpPr>
          <p:cNvPr id="8" name="Rounded Rectangular Callout 7"/>
          <p:cNvSpPr/>
          <p:nvPr/>
        </p:nvSpPr>
        <p:spPr>
          <a:xfrm>
            <a:off x="6184476" y="2567836"/>
            <a:ext cx="1869759" cy="501041"/>
          </a:xfrm>
          <a:prstGeom prst="wedgeRoundRectCallout">
            <a:avLst>
              <a:gd name="adj1" fmla="val -33173"/>
              <a:gd name="adj2" fmla="val 92143"/>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Chord </a:t>
            </a:r>
            <a:r>
              <a:rPr lang="en-US" smtClean="0"/>
              <a:t>[PLDI’06]</a:t>
            </a:r>
            <a:endParaRPr lang="en-US" dirty="0"/>
          </a:p>
        </p:txBody>
      </p:sp>
    </p:spTree>
    <p:extLst>
      <p:ext uri="{BB962C8B-B14F-4D97-AF65-F5344CB8AC3E}">
        <p14:creationId xmlns:p14="http://schemas.microsoft.com/office/powerpoint/2010/main" val="535626160"/>
      </p:ext>
    </p:extLst>
  </p:cSld>
  <p:clrMapOvr>
    <a:masterClrMapping/>
  </p:clrMapOvr>
  <mc:AlternateContent xmlns:mc="http://schemas.openxmlformats.org/markup-compatibility/2006" xmlns:p14="http://schemas.microsoft.com/office/powerpoint/2010/main">
    <mc:Choice Requires="p14">
      <p:transition spd="slow" p14:dur="2000" advTm="67358"/>
    </mc:Choice>
    <mc:Fallback xmlns="">
      <p:transition spd="slow" advTm="673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21A175-CF62-4F40-AEBB-5BD4E0AD6110}"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55</a:t>
            </a:fld>
            <a:endParaRPr lang="en-US" dirty="0"/>
          </a:p>
        </p:txBody>
      </p:sp>
      <p:sp>
        <p:nvSpPr>
          <p:cNvPr id="5" name="Title 4"/>
          <p:cNvSpPr>
            <a:spLocks noGrp="1"/>
          </p:cNvSpPr>
          <p:nvPr>
            <p:ph type="title"/>
          </p:nvPr>
        </p:nvSpPr>
        <p:spPr/>
        <p:txBody>
          <a:bodyPr/>
          <a:lstStyle/>
          <a:p>
            <a:r>
              <a:rPr lang="en-US" dirty="0" smtClean="0"/>
              <a:t>Instance Characteristics: Pointer Analysis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22265780"/>
              </p:ext>
            </p:extLst>
          </p:nvPr>
        </p:nvGraphicFramePr>
        <p:xfrm>
          <a:off x="1946254" y="1322686"/>
          <a:ext cx="5407394" cy="3962400"/>
        </p:xfrm>
        <a:graphic>
          <a:graphicData uri="http://schemas.openxmlformats.org/drawingml/2006/table">
            <a:tbl>
              <a:tblPr firstRow="1" firstCol="1" bandRow="1">
                <a:tableStyleId>{5940675A-B579-460E-94D1-54222C63F5DA}</a:tableStyleId>
              </a:tblPr>
              <a:tblGrid>
                <a:gridCol w="1495213"/>
                <a:gridCol w="1313411"/>
                <a:gridCol w="1446414"/>
                <a:gridCol w="1152356"/>
              </a:tblGrid>
              <a:tr h="185420">
                <a:tc>
                  <a:txBody>
                    <a:bodyPr/>
                    <a:lstStyle/>
                    <a:p>
                      <a:pPr algn="ctr"/>
                      <a:r>
                        <a:rPr lang="en-US" sz="2000" b="1" dirty="0" smtClean="0"/>
                        <a:t>Benchmark</a:t>
                      </a:r>
                      <a:endParaRPr lang="en-US" sz="2000" b="1" dirty="0"/>
                    </a:p>
                  </a:txBody>
                  <a:tcPr>
                    <a:lnL w="12700" cmpd="sng">
                      <a:noFill/>
                    </a:lnL>
                    <a:lnT w="12700" cmpd="sng">
                      <a:noFill/>
                    </a:lnT>
                    <a:solidFill>
                      <a:schemeClr val="bg1">
                        <a:lumMod val="85000"/>
                      </a:schemeClr>
                    </a:solidFill>
                  </a:tcPr>
                </a:tc>
                <a:tc>
                  <a:txBody>
                    <a:bodyPr/>
                    <a:lstStyle/>
                    <a:p>
                      <a:pPr algn="ctr"/>
                      <a:r>
                        <a:rPr lang="en-US" sz="2000" b="1" dirty="0" smtClean="0"/>
                        <a:t># queries</a:t>
                      </a:r>
                      <a:endParaRPr lang="en-US" sz="2000" b="1" dirty="0"/>
                    </a:p>
                  </a:txBody>
                  <a:tcPr marL="0" marR="0">
                    <a:lnT w="12700" cmpd="sng">
                      <a:noFill/>
                    </a:lnT>
                    <a:solidFill>
                      <a:schemeClr val="bg1">
                        <a:lumMod val="85000"/>
                      </a:schemeClr>
                    </a:solidFill>
                  </a:tcPr>
                </a:tc>
                <a:tc>
                  <a:txBody>
                    <a:bodyPr/>
                    <a:lstStyle/>
                    <a:p>
                      <a:pPr algn="ctr"/>
                      <a:r>
                        <a:rPr lang="en-US" sz="2000" b="1" dirty="0" smtClean="0"/>
                        <a:t># variables</a:t>
                      </a:r>
                      <a:endParaRPr lang="en-US" sz="2000" b="1" dirty="0"/>
                    </a:p>
                  </a:txBody>
                  <a:tcPr marL="0" marR="0">
                    <a:lnT w="12700" cmpd="sng">
                      <a:noFill/>
                    </a:lnT>
                    <a:solidFill>
                      <a:schemeClr val="bg1">
                        <a:lumMod val="85000"/>
                      </a:schemeClr>
                    </a:solidFill>
                  </a:tcPr>
                </a:tc>
                <a:tc>
                  <a:txBody>
                    <a:bodyPr/>
                    <a:lstStyle/>
                    <a:p>
                      <a:pPr algn="ctr"/>
                      <a:r>
                        <a:rPr lang="en-US" sz="2000" b="1" dirty="0" smtClean="0"/>
                        <a:t># clauses</a:t>
                      </a:r>
                      <a:endParaRPr lang="en-US" sz="2000" b="1" dirty="0"/>
                    </a:p>
                  </a:txBody>
                  <a:tcPr marL="0" marR="0">
                    <a:lnR w="12700" cmpd="sng">
                      <a:noFill/>
                    </a:lnR>
                    <a:lnT w="12700" cmpd="sng">
                      <a:noFill/>
                    </a:lnT>
                    <a:solidFill>
                      <a:schemeClr val="bg1">
                        <a:lumMod val="85000"/>
                      </a:schemeClr>
                    </a:solidFill>
                  </a:tcPr>
                </a:tc>
              </a:tr>
              <a:tr h="370840">
                <a:tc>
                  <a:txBody>
                    <a:bodyPr/>
                    <a:lstStyle/>
                    <a:p>
                      <a:r>
                        <a:rPr lang="en-US" sz="2000" b="1" dirty="0" smtClean="0"/>
                        <a:t>ftp</a:t>
                      </a:r>
                      <a:endParaRPr lang="en-US" sz="2000" b="1" dirty="0"/>
                    </a:p>
                  </a:txBody>
                  <a:tcPr>
                    <a:lnL w="12700" cmpd="sng">
                      <a:noFill/>
                    </a:lnL>
                    <a:solidFill>
                      <a:schemeClr val="bg1">
                        <a:lumMod val="85000"/>
                      </a:schemeClr>
                    </a:solidFill>
                  </a:tcPr>
                </a:tc>
                <a:tc>
                  <a:txBody>
                    <a:bodyPr/>
                    <a:lstStyle/>
                    <a:p>
                      <a:pPr algn="r"/>
                      <a:r>
                        <a:rPr lang="en-US" sz="2000" dirty="0" smtClean="0"/>
                        <a:t>55</a:t>
                      </a:r>
                      <a:endParaRPr lang="en-US" sz="2000" dirty="0"/>
                    </a:p>
                  </a:txBody>
                  <a:tcPr/>
                </a:tc>
                <a:tc>
                  <a:txBody>
                    <a:bodyPr/>
                    <a:lstStyle/>
                    <a:p>
                      <a:pPr algn="r"/>
                      <a:r>
                        <a:rPr lang="en-US" sz="2000" dirty="0" smtClean="0"/>
                        <a:t>2.3M</a:t>
                      </a:r>
                      <a:endParaRPr lang="en-US" sz="2000" dirty="0"/>
                    </a:p>
                  </a:txBody>
                  <a:tcPr/>
                </a:tc>
                <a:tc>
                  <a:txBody>
                    <a:bodyPr/>
                    <a:lstStyle/>
                    <a:p>
                      <a:pPr algn="r"/>
                      <a:r>
                        <a:rPr lang="en-US" sz="2000" dirty="0" smtClean="0"/>
                        <a:t>3M</a:t>
                      </a:r>
                      <a:endParaRPr lang="en-US" sz="2000" dirty="0"/>
                    </a:p>
                  </a:txBody>
                  <a:tcPr>
                    <a:lnR w="12700" cmpd="sng">
                      <a:noFill/>
                    </a:lnR>
                  </a:tcPr>
                </a:tc>
              </a:tr>
              <a:tr h="370840">
                <a:tc>
                  <a:txBody>
                    <a:bodyPr/>
                    <a:lstStyle/>
                    <a:p>
                      <a:r>
                        <a:rPr lang="en-US" sz="2000" b="1" dirty="0" err="1" smtClean="0"/>
                        <a:t>hedc</a:t>
                      </a:r>
                      <a:endParaRPr lang="en-US" sz="2000" b="1" dirty="0"/>
                    </a:p>
                  </a:txBody>
                  <a:tcPr>
                    <a:lnL w="12700" cmpd="sng">
                      <a:noFill/>
                    </a:lnL>
                    <a:solidFill>
                      <a:schemeClr val="bg1">
                        <a:lumMod val="85000"/>
                      </a:schemeClr>
                    </a:solidFill>
                  </a:tcPr>
                </a:tc>
                <a:tc>
                  <a:txBody>
                    <a:bodyPr/>
                    <a:lstStyle/>
                    <a:p>
                      <a:pPr algn="r"/>
                      <a:r>
                        <a:rPr lang="en-US" sz="2000" dirty="0" smtClean="0"/>
                        <a:t>36</a:t>
                      </a:r>
                      <a:endParaRPr lang="en-US" sz="2000" dirty="0"/>
                    </a:p>
                  </a:txBody>
                  <a:tcPr/>
                </a:tc>
                <a:tc>
                  <a:txBody>
                    <a:bodyPr/>
                    <a:lstStyle/>
                    <a:p>
                      <a:pPr algn="r"/>
                      <a:r>
                        <a:rPr lang="en-US" sz="2000" dirty="0" smtClean="0"/>
                        <a:t>3.8M</a:t>
                      </a:r>
                      <a:endParaRPr lang="en-US" sz="2000" dirty="0"/>
                    </a:p>
                  </a:txBody>
                  <a:tcPr/>
                </a:tc>
                <a:tc>
                  <a:txBody>
                    <a:bodyPr/>
                    <a:lstStyle/>
                    <a:p>
                      <a:pPr algn="r"/>
                      <a:r>
                        <a:rPr lang="en-US" sz="2000" dirty="0" smtClean="0"/>
                        <a:t>4.8M</a:t>
                      </a:r>
                      <a:endParaRPr lang="en-US" sz="2000" dirty="0"/>
                    </a:p>
                  </a:txBody>
                  <a:tcPr>
                    <a:lnR w="12700" cmpd="sng">
                      <a:noFill/>
                    </a:lnR>
                  </a:tcPr>
                </a:tc>
              </a:tr>
              <a:tr h="370840">
                <a:tc>
                  <a:txBody>
                    <a:bodyPr/>
                    <a:lstStyle/>
                    <a:p>
                      <a:r>
                        <a:rPr lang="en-US" sz="2000" b="1" dirty="0" err="1" smtClean="0"/>
                        <a:t>weblech</a:t>
                      </a:r>
                      <a:endParaRPr lang="en-US" sz="2000" b="1" dirty="0"/>
                    </a:p>
                  </a:txBody>
                  <a:tcPr>
                    <a:lnL w="12700" cmpd="sng">
                      <a:noFill/>
                    </a:lnL>
                    <a:solidFill>
                      <a:schemeClr val="bg1">
                        <a:lumMod val="85000"/>
                      </a:schemeClr>
                    </a:solidFill>
                  </a:tcPr>
                </a:tc>
                <a:tc>
                  <a:txBody>
                    <a:bodyPr/>
                    <a:lstStyle/>
                    <a:p>
                      <a:pPr algn="r"/>
                      <a:r>
                        <a:rPr lang="en-US" sz="2000" dirty="0" smtClean="0"/>
                        <a:t>25</a:t>
                      </a:r>
                      <a:endParaRPr lang="en-US" sz="2000" dirty="0"/>
                    </a:p>
                  </a:txBody>
                  <a:tcPr/>
                </a:tc>
                <a:tc>
                  <a:txBody>
                    <a:bodyPr/>
                    <a:lstStyle/>
                    <a:p>
                      <a:pPr algn="r"/>
                      <a:r>
                        <a:rPr lang="en-US" sz="2000" dirty="0" smtClean="0"/>
                        <a:t>5.8M</a:t>
                      </a:r>
                      <a:endParaRPr lang="en-US" sz="2000" dirty="0"/>
                    </a:p>
                  </a:txBody>
                  <a:tcPr/>
                </a:tc>
                <a:tc>
                  <a:txBody>
                    <a:bodyPr/>
                    <a:lstStyle/>
                    <a:p>
                      <a:pPr algn="r"/>
                      <a:r>
                        <a:rPr lang="en-US" sz="2000" dirty="0" smtClean="0"/>
                        <a:t>8.4M</a:t>
                      </a:r>
                      <a:endParaRPr lang="en-US" sz="2000" dirty="0"/>
                    </a:p>
                  </a:txBody>
                  <a:tcPr>
                    <a:lnR w="12700" cmpd="sng">
                      <a:noFill/>
                    </a:lnR>
                  </a:tcPr>
                </a:tc>
              </a:tr>
              <a:tr h="370840">
                <a:tc>
                  <a:txBody>
                    <a:bodyPr/>
                    <a:lstStyle/>
                    <a:p>
                      <a:r>
                        <a:rPr lang="en-US" sz="2000" b="1" dirty="0" err="1" smtClean="0"/>
                        <a:t>antlr</a:t>
                      </a:r>
                      <a:endParaRPr lang="en-US" sz="2000" b="1" dirty="0"/>
                    </a:p>
                  </a:txBody>
                  <a:tcPr>
                    <a:lnL w="12700" cmpd="sng">
                      <a:noFill/>
                    </a:lnL>
                    <a:solidFill>
                      <a:schemeClr val="bg1">
                        <a:lumMod val="85000"/>
                      </a:schemeClr>
                    </a:solidFill>
                  </a:tcPr>
                </a:tc>
                <a:tc>
                  <a:txBody>
                    <a:bodyPr/>
                    <a:lstStyle/>
                    <a:p>
                      <a:pPr algn="r"/>
                      <a:r>
                        <a:rPr lang="en-US" sz="2000" dirty="0" smtClean="0"/>
                        <a:t>113</a:t>
                      </a:r>
                      <a:endParaRPr lang="en-US" sz="2000" dirty="0"/>
                    </a:p>
                  </a:txBody>
                  <a:tcPr/>
                </a:tc>
                <a:tc>
                  <a:txBody>
                    <a:bodyPr/>
                    <a:lstStyle/>
                    <a:p>
                      <a:pPr algn="r"/>
                      <a:r>
                        <a:rPr lang="en-US" sz="2000" dirty="0" smtClean="0"/>
                        <a:t>8.7M</a:t>
                      </a:r>
                      <a:endParaRPr lang="en-US" sz="2000" dirty="0"/>
                    </a:p>
                  </a:txBody>
                  <a:tcPr/>
                </a:tc>
                <a:tc>
                  <a:txBody>
                    <a:bodyPr/>
                    <a:lstStyle/>
                    <a:p>
                      <a:pPr algn="r"/>
                      <a:r>
                        <a:rPr lang="en-US" sz="2000" dirty="0" smtClean="0"/>
                        <a:t>13M</a:t>
                      </a:r>
                      <a:endParaRPr lang="en-US" sz="2000" dirty="0"/>
                    </a:p>
                  </a:txBody>
                  <a:tcPr>
                    <a:lnR w="12700" cmpd="sng">
                      <a:noFill/>
                    </a:lnR>
                  </a:tcPr>
                </a:tc>
              </a:tr>
              <a:tr h="370840">
                <a:tc>
                  <a:txBody>
                    <a:bodyPr/>
                    <a:lstStyle/>
                    <a:p>
                      <a:r>
                        <a:rPr lang="en-US" sz="2000" b="1" dirty="0" err="1" smtClean="0"/>
                        <a:t>avrora</a:t>
                      </a:r>
                      <a:endParaRPr lang="en-US" sz="2000" b="1" dirty="0"/>
                    </a:p>
                  </a:txBody>
                  <a:tcPr>
                    <a:lnL w="12700" cmpd="sng">
                      <a:noFill/>
                    </a:lnL>
                    <a:solidFill>
                      <a:schemeClr val="bg1">
                        <a:lumMod val="85000"/>
                      </a:schemeClr>
                    </a:solidFill>
                  </a:tcPr>
                </a:tc>
                <a:tc>
                  <a:txBody>
                    <a:bodyPr/>
                    <a:lstStyle/>
                    <a:p>
                      <a:pPr algn="r"/>
                      <a:r>
                        <a:rPr lang="en-US" sz="2000" dirty="0" smtClean="0"/>
                        <a:t>151</a:t>
                      </a:r>
                      <a:endParaRPr lang="en-US" sz="2000" dirty="0"/>
                    </a:p>
                  </a:txBody>
                  <a:tcPr/>
                </a:tc>
                <a:tc>
                  <a:txBody>
                    <a:bodyPr/>
                    <a:lstStyle/>
                    <a:p>
                      <a:pPr algn="r"/>
                      <a:r>
                        <a:rPr lang="en-US" sz="2000" dirty="0" smtClean="0"/>
                        <a:t>11.7M</a:t>
                      </a:r>
                      <a:endParaRPr lang="en-US" sz="2000" dirty="0"/>
                    </a:p>
                  </a:txBody>
                  <a:tcPr/>
                </a:tc>
                <a:tc>
                  <a:txBody>
                    <a:bodyPr/>
                    <a:lstStyle/>
                    <a:p>
                      <a:pPr algn="r"/>
                      <a:r>
                        <a:rPr lang="en-US" sz="2000" dirty="0" smtClean="0"/>
                        <a:t>16.3M</a:t>
                      </a:r>
                      <a:endParaRPr lang="en-US" sz="2000" dirty="0"/>
                    </a:p>
                  </a:txBody>
                  <a:tcPr>
                    <a:lnR w="12700" cmpd="sng">
                      <a:noFill/>
                    </a:lnR>
                  </a:tcPr>
                </a:tc>
              </a:tr>
              <a:tr h="370840">
                <a:tc>
                  <a:txBody>
                    <a:bodyPr/>
                    <a:lstStyle/>
                    <a:p>
                      <a:r>
                        <a:rPr lang="en-US" sz="2000" b="1" dirty="0" smtClean="0"/>
                        <a:t>chart</a:t>
                      </a:r>
                      <a:endParaRPr lang="en-US" sz="2000" b="1" dirty="0"/>
                    </a:p>
                  </a:txBody>
                  <a:tcPr>
                    <a:lnL w="12700" cmpd="sng">
                      <a:noFill/>
                    </a:lnL>
                    <a:solidFill>
                      <a:schemeClr val="bg1">
                        <a:lumMod val="85000"/>
                      </a:schemeClr>
                    </a:solidFill>
                  </a:tcPr>
                </a:tc>
                <a:tc>
                  <a:txBody>
                    <a:bodyPr/>
                    <a:lstStyle/>
                    <a:p>
                      <a:pPr algn="r"/>
                      <a:r>
                        <a:rPr lang="en-US" sz="2000" dirty="0" smtClean="0"/>
                        <a:t>94</a:t>
                      </a:r>
                      <a:endParaRPr lang="en-US" sz="2000" dirty="0"/>
                    </a:p>
                  </a:txBody>
                  <a:tcPr/>
                </a:tc>
                <a:tc>
                  <a:txBody>
                    <a:bodyPr/>
                    <a:lstStyle/>
                    <a:p>
                      <a:pPr algn="r"/>
                      <a:r>
                        <a:rPr lang="en-US" sz="2000" dirty="0" smtClean="0"/>
                        <a:t>16M</a:t>
                      </a:r>
                      <a:endParaRPr lang="en-US" sz="2000" dirty="0"/>
                    </a:p>
                  </a:txBody>
                  <a:tcPr/>
                </a:tc>
                <a:tc>
                  <a:txBody>
                    <a:bodyPr/>
                    <a:lstStyle/>
                    <a:p>
                      <a:pPr algn="r"/>
                      <a:r>
                        <a:rPr lang="en-US" sz="2000" dirty="0" smtClean="0"/>
                        <a:t>22.3M</a:t>
                      </a:r>
                      <a:endParaRPr lang="en-US" sz="2000" dirty="0"/>
                    </a:p>
                  </a:txBody>
                  <a:tcPr>
                    <a:lnR w="12700" cmpd="sng">
                      <a:noFill/>
                    </a:lnR>
                  </a:tcPr>
                </a:tc>
              </a:tr>
              <a:tr h="339634">
                <a:tc>
                  <a:txBody>
                    <a:bodyPr/>
                    <a:lstStyle/>
                    <a:p>
                      <a:r>
                        <a:rPr lang="en-US" sz="2000" b="1" dirty="0" err="1" smtClean="0"/>
                        <a:t>luindex</a:t>
                      </a:r>
                      <a:endParaRPr lang="en-US" sz="2000" b="1" dirty="0"/>
                    </a:p>
                  </a:txBody>
                  <a:tcPr>
                    <a:lnL w="12700" cmpd="sng">
                      <a:noFill/>
                    </a:lnL>
                    <a:solidFill>
                      <a:schemeClr val="bg1">
                        <a:lumMod val="85000"/>
                      </a:schemeClr>
                    </a:solidFill>
                  </a:tcPr>
                </a:tc>
                <a:tc>
                  <a:txBody>
                    <a:bodyPr/>
                    <a:lstStyle/>
                    <a:p>
                      <a:pPr algn="r"/>
                      <a:r>
                        <a:rPr lang="en-US" sz="2000" dirty="0" smtClean="0"/>
                        <a:t>109</a:t>
                      </a:r>
                      <a:endParaRPr lang="en-US" sz="2000" dirty="0"/>
                    </a:p>
                  </a:txBody>
                  <a:tcPr/>
                </a:tc>
                <a:tc>
                  <a:txBody>
                    <a:bodyPr/>
                    <a:lstStyle/>
                    <a:p>
                      <a:pPr algn="r"/>
                      <a:r>
                        <a:rPr lang="en-US" sz="2000" dirty="0" smtClean="0"/>
                        <a:t>8.5M</a:t>
                      </a:r>
                      <a:endParaRPr lang="en-US" sz="2000" dirty="0"/>
                    </a:p>
                  </a:txBody>
                  <a:tcPr/>
                </a:tc>
                <a:tc>
                  <a:txBody>
                    <a:bodyPr/>
                    <a:lstStyle/>
                    <a:p>
                      <a:pPr algn="r"/>
                      <a:r>
                        <a:rPr lang="en-US" sz="2000" dirty="0" smtClean="0"/>
                        <a:t>11.9M</a:t>
                      </a:r>
                      <a:endParaRPr lang="en-US" sz="2000" dirty="0"/>
                    </a:p>
                  </a:txBody>
                  <a:tcPr>
                    <a:lnR w="12700" cmpd="sng">
                      <a:noFill/>
                    </a:lnR>
                  </a:tcPr>
                </a:tc>
              </a:tr>
              <a:tr h="339634">
                <a:tc>
                  <a:txBody>
                    <a:bodyPr/>
                    <a:lstStyle/>
                    <a:p>
                      <a:r>
                        <a:rPr lang="en-US" sz="2000" b="1" dirty="0" err="1" smtClean="0"/>
                        <a:t>lusearch</a:t>
                      </a:r>
                      <a:endParaRPr lang="en-US" sz="2000" b="1" dirty="0"/>
                    </a:p>
                  </a:txBody>
                  <a:tcPr>
                    <a:lnL w="12700" cmpd="sng">
                      <a:noFill/>
                    </a:lnL>
                    <a:solidFill>
                      <a:schemeClr val="bg1">
                        <a:lumMod val="85000"/>
                      </a:schemeClr>
                    </a:solidFill>
                  </a:tcPr>
                </a:tc>
                <a:tc>
                  <a:txBody>
                    <a:bodyPr/>
                    <a:lstStyle/>
                    <a:p>
                      <a:pPr algn="r"/>
                      <a:r>
                        <a:rPr lang="en-US" sz="2000" dirty="0" smtClean="0"/>
                        <a:t>248</a:t>
                      </a:r>
                      <a:endParaRPr lang="en-US" sz="2000" dirty="0"/>
                    </a:p>
                  </a:txBody>
                  <a:tcPr/>
                </a:tc>
                <a:tc>
                  <a:txBody>
                    <a:bodyPr/>
                    <a:lstStyle/>
                    <a:p>
                      <a:pPr algn="r"/>
                      <a:r>
                        <a:rPr lang="en-US" sz="2000" dirty="0" smtClean="0"/>
                        <a:t>7.8M</a:t>
                      </a:r>
                      <a:endParaRPr lang="en-US" sz="2000" dirty="0"/>
                    </a:p>
                  </a:txBody>
                  <a:tcPr/>
                </a:tc>
                <a:tc>
                  <a:txBody>
                    <a:bodyPr/>
                    <a:lstStyle/>
                    <a:p>
                      <a:pPr algn="r"/>
                      <a:r>
                        <a:rPr lang="en-US" sz="2000" dirty="0" smtClean="0"/>
                        <a:t>10.9M</a:t>
                      </a:r>
                      <a:endParaRPr lang="en-US" sz="2000" dirty="0"/>
                    </a:p>
                  </a:txBody>
                  <a:tcPr>
                    <a:lnR w="12700" cmpd="sng">
                      <a:noFill/>
                    </a:lnR>
                  </a:tcPr>
                </a:tc>
              </a:tr>
              <a:tr h="339634">
                <a:tc>
                  <a:txBody>
                    <a:bodyPr/>
                    <a:lstStyle/>
                    <a:p>
                      <a:r>
                        <a:rPr lang="en-US" sz="2000" b="1" dirty="0" err="1" smtClean="0"/>
                        <a:t>xalan</a:t>
                      </a:r>
                      <a:endParaRPr lang="en-US" sz="2000" b="1" dirty="0"/>
                    </a:p>
                  </a:txBody>
                  <a:tcPr>
                    <a:lnL w="12700" cmpd="sng">
                      <a:noFill/>
                    </a:lnL>
                    <a:lnB w="12700" cmpd="sng">
                      <a:noFill/>
                    </a:lnB>
                    <a:solidFill>
                      <a:schemeClr val="bg1">
                        <a:lumMod val="85000"/>
                      </a:schemeClr>
                    </a:solidFill>
                  </a:tcPr>
                </a:tc>
                <a:tc>
                  <a:txBody>
                    <a:bodyPr/>
                    <a:lstStyle/>
                    <a:p>
                      <a:pPr algn="r"/>
                      <a:r>
                        <a:rPr lang="en-US" sz="2000" dirty="0" smtClean="0"/>
                        <a:t>754</a:t>
                      </a:r>
                      <a:endParaRPr lang="en-US" sz="2000" dirty="0"/>
                    </a:p>
                  </a:txBody>
                  <a:tcPr>
                    <a:lnB w="12700" cmpd="sng">
                      <a:noFill/>
                    </a:lnB>
                  </a:tcPr>
                </a:tc>
                <a:tc>
                  <a:txBody>
                    <a:bodyPr/>
                    <a:lstStyle/>
                    <a:p>
                      <a:pPr algn="r"/>
                      <a:r>
                        <a:rPr lang="en-US" sz="2000" dirty="0" smtClean="0"/>
                        <a:t>12.4M</a:t>
                      </a:r>
                      <a:endParaRPr lang="en-US" sz="2000" dirty="0"/>
                    </a:p>
                  </a:txBody>
                  <a:tcPr>
                    <a:lnB w="12700" cmpd="sng">
                      <a:noFill/>
                    </a:lnB>
                  </a:tcPr>
                </a:tc>
                <a:tc>
                  <a:txBody>
                    <a:bodyPr/>
                    <a:lstStyle/>
                    <a:p>
                      <a:pPr algn="r"/>
                      <a:r>
                        <a:rPr lang="en-US" sz="2000" dirty="0" smtClean="0"/>
                        <a:t>18.7M</a:t>
                      </a:r>
                      <a:endParaRPr lang="en-US" sz="2000" dirty="0"/>
                    </a:p>
                  </a:txBody>
                  <a:tcPr>
                    <a:lnR w="12700" cmpd="sng">
                      <a:noFill/>
                    </a:lnR>
                    <a:lnB w="12700" cmpd="sng">
                      <a:noFill/>
                    </a:lnB>
                  </a:tcPr>
                </a:tc>
              </a:tr>
            </a:tbl>
          </a:graphicData>
        </a:graphic>
      </p:graphicFrame>
      <p:sp>
        <p:nvSpPr>
          <p:cNvPr id="10" name="TextBox 9"/>
          <p:cNvSpPr txBox="1"/>
          <p:nvPr/>
        </p:nvSpPr>
        <p:spPr>
          <a:xfrm>
            <a:off x="3015341" y="5500508"/>
            <a:ext cx="2971800" cy="461665"/>
          </a:xfrm>
          <a:prstGeom prst="rect">
            <a:avLst/>
          </a:prstGeom>
          <a:noFill/>
        </p:spPr>
        <p:txBody>
          <a:bodyPr wrap="square" rtlCol="0">
            <a:spAutoFit/>
          </a:bodyPr>
          <a:lstStyle/>
          <a:p>
            <a:pPr algn="ctr"/>
            <a:r>
              <a:rPr lang="en-US" sz="2400" dirty="0" smtClean="0"/>
              <a:t>M = million</a:t>
            </a:r>
            <a:endParaRPr lang="en-US" sz="2400" dirty="0"/>
          </a:p>
        </p:txBody>
      </p:sp>
    </p:spTree>
    <p:extLst>
      <p:ext uri="{BB962C8B-B14F-4D97-AF65-F5344CB8AC3E}">
        <p14:creationId xmlns:p14="http://schemas.microsoft.com/office/powerpoint/2010/main" val="843258664"/>
      </p:ext>
    </p:extLst>
  </p:cSld>
  <p:clrMapOvr>
    <a:masterClrMapping/>
  </p:clrMapOvr>
  <mc:AlternateContent xmlns:mc="http://schemas.openxmlformats.org/markup-compatibility/2006" xmlns:p14="http://schemas.microsoft.com/office/powerpoint/2010/main">
    <mc:Choice Requires="p14">
      <p:transition spd="slow" p14:dur="2000" advTm="6278"/>
    </mc:Choice>
    <mc:Fallback xmlns="">
      <p:transition spd="slow" advTm="6278"/>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21A175-CF62-4F40-AEBB-5BD4E0AD6110}"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56</a:t>
            </a:fld>
            <a:endParaRPr lang="en-US" dirty="0"/>
          </a:p>
        </p:txBody>
      </p:sp>
      <p:sp>
        <p:nvSpPr>
          <p:cNvPr id="5" name="Title 4"/>
          <p:cNvSpPr>
            <a:spLocks noGrp="1"/>
          </p:cNvSpPr>
          <p:nvPr>
            <p:ph type="title"/>
          </p:nvPr>
        </p:nvSpPr>
        <p:spPr/>
        <p:txBody>
          <a:bodyPr/>
          <a:lstStyle/>
          <a:p>
            <a:r>
              <a:rPr lang="en-US" dirty="0" smtClean="0"/>
              <a:t>Instance Characteristics: Pointer Analysis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932306837"/>
              </p:ext>
            </p:extLst>
          </p:nvPr>
        </p:nvGraphicFramePr>
        <p:xfrm>
          <a:off x="1946254" y="1322686"/>
          <a:ext cx="5407394" cy="3962400"/>
        </p:xfrm>
        <a:graphic>
          <a:graphicData uri="http://schemas.openxmlformats.org/drawingml/2006/table">
            <a:tbl>
              <a:tblPr firstRow="1" firstCol="1" bandRow="1">
                <a:tableStyleId>{5940675A-B579-460E-94D1-54222C63F5DA}</a:tableStyleId>
              </a:tblPr>
              <a:tblGrid>
                <a:gridCol w="1495213"/>
                <a:gridCol w="1313411"/>
                <a:gridCol w="1446414"/>
                <a:gridCol w="1152356"/>
              </a:tblGrid>
              <a:tr h="185420">
                <a:tc>
                  <a:txBody>
                    <a:bodyPr/>
                    <a:lstStyle/>
                    <a:p>
                      <a:pPr algn="ctr"/>
                      <a:r>
                        <a:rPr lang="en-US" sz="2000" b="1" dirty="0" smtClean="0"/>
                        <a:t>Benchmark</a:t>
                      </a:r>
                      <a:endParaRPr lang="en-US" sz="2000" b="1" dirty="0"/>
                    </a:p>
                  </a:txBody>
                  <a:tcPr>
                    <a:lnL w="12700" cmpd="sng">
                      <a:noFill/>
                    </a:lnL>
                    <a:lnT w="12700" cmpd="sng">
                      <a:noFill/>
                    </a:lnT>
                    <a:solidFill>
                      <a:schemeClr val="bg1">
                        <a:lumMod val="85000"/>
                      </a:schemeClr>
                    </a:solidFill>
                  </a:tcPr>
                </a:tc>
                <a:tc>
                  <a:txBody>
                    <a:bodyPr/>
                    <a:lstStyle/>
                    <a:p>
                      <a:pPr algn="ctr"/>
                      <a:r>
                        <a:rPr lang="en-US" sz="2000" b="1" dirty="0" smtClean="0"/>
                        <a:t># queries</a:t>
                      </a:r>
                      <a:endParaRPr lang="en-US" sz="2000" b="1" dirty="0"/>
                    </a:p>
                  </a:txBody>
                  <a:tcPr marL="0" marR="0">
                    <a:lnT w="12700" cmpd="sng">
                      <a:noFill/>
                    </a:lnT>
                    <a:solidFill>
                      <a:schemeClr val="bg1">
                        <a:lumMod val="85000"/>
                      </a:schemeClr>
                    </a:solidFill>
                  </a:tcPr>
                </a:tc>
                <a:tc>
                  <a:txBody>
                    <a:bodyPr/>
                    <a:lstStyle/>
                    <a:p>
                      <a:pPr algn="ctr"/>
                      <a:r>
                        <a:rPr lang="en-US" sz="2000" b="1" dirty="0" smtClean="0"/>
                        <a:t># variables</a:t>
                      </a:r>
                      <a:endParaRPr lang="en-US" sz="2000" b="1" dirty="0"/>
                    </a:p>
                  </a:txBody>
                  <a:tcPr marL="0" marR="0">
                    <a:lnT w="12700" cmpd="sng">
                      <a:noFill/>
                    </a:lnT>
                    <a:solidFill>
                      <a:schemeClr val="bg1">
                        <a:lumMod val="85000"/>
                      </a:schemeClr>
                    </a:solidFill>
                  </a:tcPr>
                </a:tc>
                <a:tc>
                  <a:txBody>
                    <a:bodyPr/>
                    <a:lstStyle/>
                    <a:p>
                      <a:pPr algn="ctr"/>
                      <a:r>
                        <a:rPr lang="en-US" sz="2000" b="1" dirty="0" smtClean="0"/>
                        <a:t># clauses</a:t>
                      </a:r>
                      <a:endParaRPr lang="en-US" sz="2000" b="1" dirty="0"/>
                    </a:p>
                  </a:txBody>
                  <a:tcPr marL="0" marR="0">
                    <a:lnR w="12700" cmpd="sng">
                      <a:noFill/>
                    </a:lnR>
                    <a:lnT w="12700" cmpd="sng">
                      <a:noFill/>
                    </a:lnT>
                    <a:solidFill>
                      <a:schemeClr val="bg1">
                        <a:lumMod val="85000"/>
                      </a:schemeClr>
                    </a:solidFill>
                  </a:tcPr>
                </a:tc>
              </a:tr>
              <a:tr h="370840">
                <a:tc>
                  <a:txBody>
                    <a:bodyPr/>
                    <a:lstStyle/>
                    <a:p>
                      <a:r>
                        <a:rPr lang="en-US" sz="2000" b="1" dirty="0" smtClean="0"/>
                        <a:t>ftp</a:t>
                      </a:r>
                      <a:endParaRPr lang="en-US" sz="2000" b="1" dirty="0"/>
                    </a:p>
                  </a:txBody>
                  <a:tcPr>
                    <a:lnL w="12700" cmpd="sng">
                      <a:noFill/>
                    </a:lnL>
                    <a:solidFill>
                      <a:schemeClr val="bg1">
                        <a:lumMod val="85000"/>
                      </a:schemeClr>
                    </a:solidFill>
                  </a:tcPr>
                </a:tc>
                <a:tc>
                  <a:txBody>
                    <a:bodyPr/>
                    <a:lstStyle/>
                    <a:p>
                      <a:pPr algn="r"/>
                      <a:r>
                        <a:rPr lang="en-US" sz="2000" dirty="0" smtClean="0"/>
                        <a:t>55</a:t>
                      </a:r>
                      <a:endParaRPr lang="en-US" sz="2000" dirty="0"/>
                    </a:p>
                  </a:txBody>
                  <a:tcPr/>
                </a:tc>
                <a:tc>
                  <a:txBody>
                    <a:bodyPr/>
                    <a:lstStyle/>
                    <a:p>
                      <a:pPr algn="r"/>
                      <a:r>
                        <a:rPr lang="en-US" sz="2000" dirty="0" smtClean="0"/>
                        <a:t>2.3M</a:t>
                      </a:r>
                      <a:endParaRPr lang="en-US" sz="2000" dirty="0"/>
                    </a:p>
                  </a:txBody>
                  <a:tcPr/>
                </a:tc>
                <a:tc>
                  <a:txBody>
                    <a:bodyPr/>
                    <a:lstStyle/>
                    <a:p>
                      <a:pPr algn="r"/>
                      <a:r>
                        <a:rPr lang="en-US" sz="2000" dirty="0" smtClean="0"/>
                        <a:t>3M</a:t>
                      </a:r>
                      <a:endParaRPr lang="en-US" sz="2000" dirty="0"/>
                    </a:p>
                  </a:txBody>
                  <a:tcPr>
                    <a:lnR w="12700" cmpd="sng">
                      <a:noFill/>
                    </a:lnR>
                  </a:tcPr>
                </a:tc>
              </a:tr>
              <a:tr h="370840">
                <a:tc>
                  <a:txBody>
                    <a:bodyPr/>
                    <a:lstStyle/>
                    <a:p>
                      <a:r>
                        <a:rPr lang="en-US" sz="2000" b="1" dirty="0" err="1" smtClean="0"/>
                        <a:t>hedc</a:t>
                      </a:r>
                      <a:endParaRPr lang="en-US" sz="2000" b="1" dirty="0"/>
                    </a:p>
                  </a:txBody>
                  <a:tcPr>
                    <a:lnL w="12700" cmpd="sng">
                      <a:noFill/>
                    </a:lnL>
                    <a:solidFill>
                      <a:schemeClr val="bg1">
                        <a:lumMod val="85000"/>
                      </a:schemeClr>
                    </a:solidFill>
                  </a:tcPr>
                </a:tc>
                <a:tc>
                  <a:txBody>
                    <a:bodyPr/>
                    <a:lstStyle/>
                    <a:p>
                      <a:pPr algn="r"/>
                      <a:r>
                        <a:rPr lang="en-US" sz="2000" dirty="0" smtClean="0"/>
                        <a:t>36</a:t>
                      </a:r>
                      <a:endParaRPr lang="en-US" sz="2000" dirty="0"/>
                    </a:p>
                  </a:txBody>
                  <a:tcPr/>
                </a:tc>
                <a:tc>
                  <a:txBody>
                    <a:bodyPr/>
                    <a:lstStyle/>
                    <a:p>
                      <a:pPr algn="r"/>
                      <a:r>
                        <a:rPr lang="en-US" sz="2000" dirty="0" smtClean="0"/>
                        <a:t>3.8M</a:t>
                      </a:r>
                      <a:endParaRPr lang="en-US" sz="2000" dirty="0"/>
                    </a:p>
                  </a:txBody>
                  <a:tcPr/>
                </a:tc>
                <a:tc>
                  <a:txBody>
                    <a:bodyPr/>
                    <a:lstStyle/>
                    <a:p>
                      <a:pPr algn="r"/>
                      <a:r>
                        <a:rPr lang="en-US" sz="2000" dirty="0" smtClean="0"/>
                        <a:t>4.8M</a:t>
                      </a:r>
                      <a:endParaRPr lang="en-US" sz="2000" dirty="0"/>
                    </a:p>
                  </a:txBody>
                  <a:tcPr>
                    <a:lnR w="12700" cmpd="sng">
                      <a:noFill/>
                    </a:lnR>
                  </a:tcPr>
                </a:tc>
              </a:tr>
              <a:tr h="370840">
                <a:tc>
                  <a:txBody>
                    <a:bodyPr/>
                    <a:lstStyle/>
                    <a:p>
                      <a:r>
                        <a:rPr lang="en-US" sz="2000" b="1" dirty="0" err="1" smtClean="0"/>
                        <a:t>weblech</a:t>
                      </a:r>
                      <a:endParaRPr lang="en-US" sz="2000" b="1" dirty="0"/>
                    </a:p>
                  </a:txBody>
                  <a:tcPr>
                    <a:lnL w="12700" cmpd="sng">
                      <a:noFill/>
                    </a:lnL>
                    <a:solidFill>
                      <a:schemeClr val="bg1">
                        <a:lumMod val="85000"/>
                      </a:schemeClr>
                    </a:solidFill>
                  </a:tcPr>
                </a:tc>
                <a:tc>
                  <a:txBody>
                    <a:bodyPr/>
                    <a:lstStyle/>
                    <a:p>
                      <a:pPr algn="r"/>
                      <a:r>
                        <a:rPr lang="en-US" sz="2000" dirty="0" smtClean="0"/>
                        <a:t>25</a:t>
                      </a:r>
                      <a:endParaRPr lang="en-US" sz="2000" dirty="0"/>
                    </a:p>
                  </a:txBody>
                  <a:tcPr/>
                </a:tc>
                <a:tc>
                  <a:txBody>
                    <a:bodyPr/>
                    <a:lstStyle/>
                    <a:p>
                      <a:pPr algn="r"/>
                      <a:r>
                        <a:rPr lang="en-US" sz="2000" dirty="0" smtClean="0"/>
                        <a:t>5.8M</a:t>
                      </a:r>
                      <a:endParaRPr lang="en-US" sz="2000" dirty="0"/>
                    </a:p>
                  </a:txBody>
                  <a:tcPr/>
                </a:tc>
                <a:tc>
                  <a:txBody>
                    <a:bodyPr/>
                    <a:lstStyle/>
                    <a:p>
                      <a:pPr algn="r"/>
                      <a:r>
                        <a:rPr lang="en-US" sz="2000" dirty="0" smtClean="0"/>
                        <a:t>8.4M</a:t>
                      </a:r>
                      <a:endParaRPr lang="en-US" sz="2000" dirty="0"/>
                    </a:p>
                  </a:txBody>
                  <a:tcPr>
                    <a:lnR w="12700" cmpd="sng">
                      <a:noFill/>
                    </a:lnR>
                  </a:tcPr>
                </a:tc>
              </a:tr>
              <a:tr h="370840">
                <a:tc>
                  <a:txBody>
                    <a:bodyPr/>
                    <a:lstStyle/>
                    <a:p>
                      <a:r>
                        <a:rPr lang="en-US" sz="2000" b="1" dirty="0" err="1" smtClean="0"/>
                        <a:t>antlr</a:t>
                      </a:r>
                      <a:endParaRPr lang="en-US" sz="2000" b="1" dirty="0"/>
                    </a:p>
                  </a:txBody>
                  <a:tcPr>
                    <a:lnL w="12700" cmpd="sng">
                      <a:noFill/>
                    </a:lnL>
                    <a:solidFill>
                      <a:schemeClr val="bg1">
                        <a:lumMod val="85000"/>
                      </a:schemeClr>
                    </a:solidFill>
                  </a:tcPr>
                </a:tc>
                <a:tc>
                  <a:txBody>
                    <a:bodyPr/>
                    <a:lstStyle/>
                    <a:p>
                      <a:pPr algn="r"/>
                      <a:r>
                        <a:rPr lang="en-US" sz="2000" dirty="0" smtClean="0"/>
                        <a:t>113</a:t>
                      </a:r>
                      <a:endParaRPr lang="en-US" sz="2000" dirty="0"/>
                    </a:p>
                  </a:txBody>
                  <a:tcPr/>
                </a:tc>
                <a:tc>
                  <a:txBody>
                    <a:bodyPr/>
                    <a:lstStyle/>
                    <a:p>
                      <a:pPr algn="r"/>
                      <a:r>
                        <a:rPr lang="en-US" sz="2000" dirty="0" smtClean="0"/>
                        <a:t>8.7M</a:t>
                      </a:r>
                      <a:endParaRPr lang="en-US" sz="2000" dirty="0"/>
                    </a:p>
                  </a:txBody>
                  <a:tcPr/>
                </a:tc>
                <a:tc>
                  <a:txBody>
                    <a:bodyPr/>
                    <a:lstStyle/>
                    <a:p>
                      <a:pPr algn="r"/>
                      <a:r>
                        <a:rPr lang="en-US" sz="2000" dirty="0" smtClean="0"/>
                        <a:t>13M</a:t>
                      </a:r>
                      <a:endParaRPr lang="en-US" sz="2000" dirty="0"/>
                    </a:p>
                  </a:txBody>
                  <a:tcPr>
                    <a:lnR w="12700" cmpd="sng">
                      <a:noFill/>
                    </a:lnR>
                  </a:tcPr>
                </a:tc>
              </a:tr>
              <a:tr h="370840">
                <a:tc>
                  <a:txBody>
                    <a:bodyPr/>
                    <a:lstStyle/>
                    <a:p>
                      <a:r>
                        <a:rPr lang="en-US" sz="2000" b="1" dirty="0" err="1" smtClean="0"/>
                        <a:t>avrora</a:t>
                      </a:r>
                      <a:endParaRPr lang="en-US" sz="2000" b="1" dirty="0"/>
                    </a:p>
                  </a:txBody>
                  <a:tcPr>
                    <a:lnL w="12700" cmpd="sng">
                      <a:noFill/>
                    </a:lnL>
                    <a:solidFill>
                      <a:schemeClr val="bg1">
                        <a:lumMod val="85000"/>
                      </a:schemeClr>
                    </a:solidFill>
                  </a:tcPr>
                </a:tc>
                <a:tc>
                  <a:txBody>
                    <a:bodyPr/>
                    <a:lstStyle/>
                    <a:p>
                      <a:pPr algn="r"/>
                      <a:r>
                        <a:rPr lang="en-US" sz="2000" dirty="0" smtClean="0"/>
                        <a:t>151</a:t>
                      </a:r>
                      <a:endParaRPr lang="en-US" sz="2000" dirty="0"/>
                    </a:p>
                  </a:txBody>
                  <a:tcPr/>
                </a:tc>
                <a:tc>
                  <a:txBody>
                    <a:bodyPr/>
                    <a:lstStyle/>
                    <a:p>
                      <a:pPr algn="r"/>
                      <a:r>
                        <a:rPr lang="en-US" sz="2000" dirty="0" smtClean="0"/>
                        <a:t>11.7M</a:t>
                      </a:r>
                      <a:endParaRPr lang="en-US" sz="2000" dirty="0"/>
                    </a:p>
                  </a:txBody>
                  <a:tcPr/>
                </a:tc>
                <a:tc>
                  <a:txBody>
                    <a:bodyPr/>
                    <a:lstStyle/>
                    <a:p>
                      <a:pPr algn="r"/>
                      <a:r>
                        <a:rPr lang="en-US" sz="2000" dirty="0" smtClean="0"/>
                        <a:t>16.3M</a:t>
                      </a:r>
                      <a:endParaRPr lang="en-US" sz="2000" dirty="0"/>
                    </a:p>
                  </a:txBody>
                  <a:tcPr>
                    <a:lnR w="12700" cmpd="sng">
                      <a:noFill/>
                    </a:lnR>
                  </a:tcPr>
                </a:tc>
              </a:tr>
              <a:tr h="370840">
                <a:tc>
                  <a:txBody>
                    <a:bodyPr/>
                    <a:lstStyle/>
                    <a:p>
                      <a:r>
                        <a:rPr lang="en-US" sz="2000" b="1" dirty="0" smtClean="0"/>
                        <a:t>chart</a:t>
                      </a:r>
                      <a:endParaRPr lang="en-US" sz="2000" b="1" dirty="0"/>
                    </a:p>
                  </a:txBody>
                  <a:tcPr>
                    <a:lnL w="12700" cmpd="sng">
                      <a:noFill/>
                    </a:lnL>
                    <a:solidFill>
                      <a:schemeClr val="bg1">
                        <a:lumMod val="85000"/>
                      </a:schemeClr>
                    </a:solidFill>
                  </a:tcPr>
                </a:tc>
                <a:tc>
                  <a:txBody>
                    <a:bodyPr/>
                    <a:lstStyle/>
                    <a:p>
                      <a:pPr algn="r"/>
                      <a:r>
                        <a:rPr lang="en-US" sz="2000" b="1" dirty="0" smtClean="0"/>
                        <a:t>94</a:t>
                      </a:r>
                      <a:endParaRPr lang="en-US" sz="2000" b="1" dirty="0"/>
                    </a:p>
                  </a:txBody>
                  <a:tcPr/>
                </a:tc>
                <a:tc>
                  <a:txBody>
                    <a:bodyPr/>
                    <a:lstStyle/>
                    <a:p>
                      <a:pPr algn="r"/>
                      <a:r>
                        <a:rPr lang="en-US" sz="2000" b="1" dirty="0" smtClean="0"/>
                        <a:t>16M</a:t>
                      </a:r>
                      <a:endParaRPr lang="en-US" sz="2000" b="1" dirty="0"/>
                    </a:p>
                  </a:txBody>
                  <a:tcPr/>
                </a:tc>
                <a:tc>
                  <a:txBody>
                    <a:bodyPr/>
                    <a:lstStyle/>
                    <a:p>
                      <a:pPr algn="r"/>
                      <a:r>
                        <a:rPr lang="en-US" sz="2000" b="1" dirty="0" smtClean="0"/>
                        <a:t>22.3M</a:t>
                      </a:r>
                      <a:endParaRPr lang="en-US" sz="2000" b="1" dirty="0"/>
                    </a:p>
                  </a:txBody>
                  <a:tcPr>
                    <a:lnR w="12700" cmpd="sng">
                      <a:noFill/>
                    </a:lnR>
                  </a:tcPr>
                </a:tc>
              </a:tr>
              <a:tr h="339634">
                <a:tc>
                  <a:txBody>
                    <a:bodyPr/>
                    <a:lstStyle/>
                    <a:p>
                      <a:r>
                        <a:rPr lang="en-US" sz="2000" b="1" dirty="0" err="1" smtClean="0"/>
                        <a:t>luindex</a:t>
                      </a:r>
                      <a:endParaRPr lang="en-US" sz="2000" b="1" dirty="0"/>
                    </a:p>
                  </a:txBody>
                  <a:tcPr>
                    <a:lnL w="12700" cmpd="sng">
                      <a:noFill/>
                    </a:lnL>
                    <a:solidFill>
                      <a:schemeClr val="bg1">
                        <a:lumMod val="85000"/>
                      </a:schemeClr>
                    </a:solidFill>
                  </a:tcPr>
                </a:tc>
                <a:tc>
                  <a:txBody>
                    <a:bodyPr/>
                    <a:lstStyle/>
                    <a:p>
                      <a:pPr algn="r"/>
                      <a:r>
                        <a:rPr lang="en-US" sz="2000" dirty="0" smtClean="0"/>
                        <a:t>109</a:t>
                      </a:r>
                      <a:endParaRPr lang="en-US" sz="2000" dirty="0"/>
                    </a:p>
                  </a:txBody>
                  <a:tcPr/>
                </a:tc>
                <a:tc>
                  <a:txBody>
                    <a:bodyPr/>
                    <a:lstStyle/>
                    <a:p>
                      <a:pPr algn="r"/>
                      <a:r>
                        <a:rPr lang="en-US" sz="2000" dirty="0" smtClean="0"/>
                        <a:t>8.5M</a:t>
                      </a:r>
                      <a:endParaRPr lang="en-US" sz="2000" dirty="0"/>
                    </a:p>
                  </a:txBody>
                  <a:tcPr/>
                </a:tc>
                <a:tc>
                  <a:txBody>
                    <a:bodyPr/>
                    <a:lstStyle/>
                    <a:p>
                      <a:pPr algn="r"/>
                      <a:r>
                        <a:rPr lang="en-US" sz="2000" dirty="0" smtClean="0"/>
                        <a:t>11.9M</a:t>
                      </a:r>
                      <a:endParaRPr lang="en-US" sz="2000" dirty="0"/>
                    </a:p>
                  </a:txBody>
                  <a:tcPr>
                    <a:lnR w="12700" cmpd="sng">
                      <a:noFill/>
                    </a:lnR>
                  </a:tcPr>
                </a:tc>
              </a:tr>
              <a:tr h="339634">
                <a:tc>
                  <a:txBody>
                    <a:bodyPr/>
                    <a:lstStyle/>
                    <a:p>
                      <a:r>
                        <a:rPr lang="en-US" sz="2000" b="1" dirty="0" err="1" smtClean="0"/>
                        <a:t>lusearch</a:t>
                      </a:r>
                      <a:endParaRPr lang="en-US" sz="2000" b="1" dirty="0"/>
                    </a:p>
                  </a:txBody>
                  <a:tcPr>
                    <a:lnL w="12700" cmpd="sng">
                      <a:noFill/>
                    </a:lnL>
                    <a:solidFill>
                      <a:schemeClr val="bg1">
                        <a:lumMod val="85000"/>
                      </a:schemeClr>
                    </a:solidFill>
                  </a:tcPr>
                </a:tc>
                <a:tc>
                  <a:txBody>
                    <a:bodyPr/>
                    <a:lstStyle/>
                    <a:p>
                      <a:pPr algn="r"/>
                      <a:r>
                        <a:rPr lang="en-US" sz="2000" dirty="0" smtClean="0"/>
                        <a:t>248</a:t>
                      </a:r>
                      <a:endParaRPr lang="en-US" sz="2000" dirty="0"/>
                    </a:p>
                  </a:txBody>
                  <a:tcPr/>
                </a:tc>
                <a:tc>
                  <a:txBody>
                    <a:bodyPr/>
                    <a:lstStyle/>
                    <a:p>
                      <a:pPr algn="r"/>
                      <a:r>
                        <a:rPr lang="en-US" sz="2000" dirty="0" smtClean="0"/>
                        <a:t>7.8M</a:t>
                      </a:r>
                      <a:endParaRPr lang="en-US" sz="2000" dirty="0"/>
                    </a:p>
                  </a:txBody>
                  <a:tcPr/>
                </a:tc>
                <a:tc>
                  <a:txBody>
                    <a:bodyPr/>
                    <a:lstStyle/>
                    <a:p>
                      <a:pPr algn="r"/>
                      <a:r>
                        <a:rPr lang="en-US" sz="2000" dirty="0" smtClean="0"/>
                        <a:t>10.9M</a:t>
                      </a:r>
                      <a:endParaRPr lang="en-US" sz="2000" dirty="0"/>
                    </a:p>
                  </a:txBody>
                  <a:tcPr>
                    <a:lnR w="12700" cmpd="sng">
                      <a:noFill/>
                    </a:lnR>
                  </a:tcPr>
                </a:tc>
              </a:tr>
              <a:tr h="339634">
                <a:tc>
                  <a:txBody>
                    <a:bodyPr/>
                    <a:lstStyle/>
                    <a:p>
                      <a:r>
                        <a:rPr lang="en-US" sz="2000" b="1" dirty="0" err="1" smtClean="0"/>
                        <a:t>xalan</a:t>
                      </a:r>
                      <a:endParaRPr lang="en-US" sz="2000" b="1" dirty="0"/>
                    </a:p>
                  </a:txBody>
                  <a:tcPr>
                    <a:lnL w="12700" cmpd="sng">
                      <a:noFill/>
                    </a:lnL>
                    <a:lnB w="12700" cmpd="sng">
                      <a:noFill/>
                    </a:lnB>
                    <a:solidFill>
                      <a:schemeClr val="bg1">
                        <a:lumMod val="85000"/>
                      </a:schemeClr>
                    </a:solidFill>
                  </a:tcPr>
                </a:tc>
                <a:tc>
                  <a:txBody>
                    <a:bodyPr/>
                    <a:lstStyle/>
                    <a:p>
                      <a:pPr algn="r"/>
                      <a:r>
                        <a:rPr lang="en-US" sz="2000" dirty="0" smtClean="0"/>
                        <a:t>754</a:t>
                      </a:r>
                      <a:endParaRPr lang="en-US" sz="2000" dirty="0"/>
                    </a:p>
                  </a:txBody>
                  <a:tcPr>
                    <a:lnB w="12700" cmpd="sng">
                      <a:noFill/>
                    </a:lnB>
                  </a:tcPr>
                </a:tc>
                <a:tc>
                  <a:txBody>
                    <a:bodyPr/>
                    <a:lstStyle/>
                    <a:p>
                      <a:pPr algn="r"/>
                      <a:r>
                        <a:rPr lang="en-US" sz="2000" dirty="0" smtClean="0"/>
                        <a:t>12.4M</a:t>
                      </a:r>
                      <a:endParaRPr lang="en-US" sz="2000" dirty="0"/>
                    </a:p>
                  </a:txBody>
                  <a:tcPr>
                    <a:lnB w="12700" cmpd="sng">
                      <a:noFill/>
                    </a:lnB>
                  </a:tcPr>
                </a:tc>
                <a:tc>
                  <a:txBody>
                    <a:bodyPr/>
                    <a:lstStyle/>
                    <a:p>
                      <a:pPr algn="r"/>
                      <a:r>
                        <a:rPr lang="en-US" sz="2000" dirty="0" smtClean="0"/>
                        <a:t>18.7M</a:t>
                      </a:r>
                      <a:endParaRPr lang="en-US" sz="2000" dirty="0"/>
                    </a:p>
                  </a:txBody>
                  <a:tcPr>
                    <a:lnR w="12700" cmpd="sng">
                      <a:noFill/>
                    </a:lnR>
                    <a:lnB w="12700" cmpd="sng">
                      <a:noFill/>
                    </a:lnB>
                  </a:tcPr>
                </a:tc>
              </a:tr>
            </a:tbl>
          </a:graphicData>
        </a:graphic>
      </p:graphicFrame>
      <p:sp>
        <p:nvSpPr>
          <p:cNvPr id="10" name="TextBox 9"/>
          <p:cNvSpPr txBox="1"/>
          <p:nvPr/>
        </p:nvSpPr>
        <p:spPr>
          <a:xfrm>
            <a:off x="3015341" y="5500508"/>
            <a:ext cx="2971800" cy="461665"/>
          </a:xfrm>
          <a:prstGeom prst="rect">
            <a:avLst/>
          </a:prstGeom>
          <a:noFill/>
        </p:spPr>
        <p:txBody>
          <a:bodyPr wrap="square" rtlCol="0">
            <a:spAutoFit/>
          </a:bodyPr>
          <a:lstStyle/>
          <a:p>
            <a:pPr algn="ctr"/>
            <a:r>
              <a:rPr lang="en-US" sz="2400" dirty="0" smtClean="0"/>
              <a:t>M = million</a:t>
            </a:r>
            <a:endParaRPr lang="en-US" sz="2400" dirty="0"/>
          </a:p>
        </p:txBody>
      </p:sp>
    </p:spTree>
    <p:extLst>
      <p:ext uri="{BB962C8B-B14F-4D97-AF65-F5344CB8AC3E}">
        <p14:creationId xmlns:p14="http://schemas.microsoft.com/office/powerpoint/2010/main" val="481641581"/>
      </p:ext>
    </p:extLst>
  </p:cSld>
  <p:clrMapOvr>
    <a:masterClrMapping/>
  </p:clrMapOvr>
  <mc:AlternateContent xmlns:mc="http://schemas.openxmlformats.org/markup-compatibility/2006" xmlns:p14="http://schemas.microsoft.com/office/powerpoint/2010/main">
    <mc:Choice Requires="p14">
      <p:transition spd="slow" p14:dur="2000" advTm="8513"/>
    </mc:Choice>
    <mc:Fallback xmlns="">
      <p:transition spd="slow" advTm="8513"/>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713448-CBFC-B240-9090-C75AC173A5F3}"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57</a:t>
            </a:fld>
            <a:endParaRPr lang="en-US" dirty="0"/>
          </a:p>
        </p:txBody>
      </p:sp>
      <p:sp>
        <p:nvSpPr>
          <p:cNvPr id="5" name="Title 4"/>
          <p:cNvSpPr>
            <a:spLocks noGrp="1"/>
          </p:cNvSpPr>
          <p:nvPr>
            <p:ph type="title"/>
          </p:nvPr>
        </p:nvSpPr>
        <p:spPr/>
        <p:txBody>
          <a:bodyPr/>
          <a:lstStyle/>
          <a:p>
            <a:r>
              <a:rPr lang="en-US" dirty="0" smtClean="0"/>
              <a:t>Instance Characteristics: Information Retrieval</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09971833"/>
              </p:ext>
            </p:extLst>
          </p:nvPr>
        </p:nvGraphicFramePr>
        <p:xfrm>
          <a:off x="2129265" y="1708329"/>
          <a:ext cx="4394406" cy="1584960"/>
        </p:xfrm>
        <a:graphic>
          <a:graphicData uri="http://schemas.openxmlformats.org/drawingml/2006/table">
            <a:tbl>
              <a:tblPr firstRow="1" firstCol="1" bandRow="1">
                <a:tableStyleId>{5940675A-B579-460E-94D1-54222C63F5DA}</a:tableStyleId>
              </a:tblPr>
              <a:tblGrid>
                <a:gridCol w="799673"/>
                <a:gridCol w="1143000"/>
                <a:gridCol w="1300162"/>
                <a:gridCol w="1151571"/>
              </a:tblGrid>
              <a:tr h="185420">
                <a:tc>
                  <a:txBody>
                    <a:bodyPr/>
                    <a:lstStyle/>
                    <a:p>
                      <a:pPr algn="ct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 queries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 variables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 clauses</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lang="en-US" sz="2000" b="1" dirty="0" smtClean="0"/>
                        <a:t>AR</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dirty="0" smtClean="0"/>
                        <a:t>10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0.3M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7.9M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000" b="1" dirty="0" smtClean="0"/>
                        <a:t>ER</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dirty="0" smtClean="0"/>
                        <a:t>25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3K</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4.8M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000" b="1" dirty="0" smtClean="0"/>
                        <a:t>IE</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dirty="0" smtClean="0"/>
                        <a:t>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47K</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0.9M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Box 9"/>
          <p:cNvSpPr txBox="1"/>
          <p:nvPr/>
        </p:nvSpPr>
        <p:spPr>
          <a:xfrm>
            <a:off x="2441674" y="3518842"/>
            <a:ext cx="3769585" cy="461665"/>
          </a:xfrm>
          <a:prstGeom prst="rect">
            <a:avLst/>
          </a:prstGeom>
          <a:noFill/>
        </p:spPr>
        <p:txBody>
          <a:bodyPr wrap="square" rtlCol="0">
            <a:spAutoFit/>
          </a:bodyPr>
          <a:lstStyle/>
          <a:p>
            <a:pPr algn="ctr"/>
            <a:r>
              <a:rPr lang="en-US" sz="2400" dirty="0" smtClean="0"/>
              <a:t>K = thousand, M = million</a:t>
            </a:r>
            <a:endParaRPr lang="en-US" sz="2400" dirty="0"/>
          </a:p>
        </p:txBody>
      </p:sp>
    </p:spTree>
    <p:extLst>
      <p:ext uri="{BB962C8B-B14F-4D97-AF65-F5344CB8AC3E}">
        <p14:creationId xmlns:p14="http://schemas.microsoft.com/office/powerpoint/2010/main" val="1693598700"/>
      </p:ext>
    </p:extLst>
  </p:cSld>
  <p:clrMapOvr>
    <a:masterClrMapping/>
  </p:clrMapOvr>
  <mc:AlternateContent xmlns:mc="http://schemas.openxmlformats.org/markup-compatibility/2006" xmlns:p14="http://schemas.microsoft.com/office/powerpoint/2010/main">
    <mc:Choice Requires="p14">
      <p:transition spd="slow" p14:dur="2000" advTm="5184"/>
    </mc:Choice>
    <mc:Fallback xmlns="">
      <p:transition spd="slow" advTm="5184"/>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6227D4-5823-6E40-BC7A-8A7D66806318}"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58</a:t>
            </a:fld>
            <a:endParaRPr lang="en-US" dirty="0"/>
          </a:p>
        </p:txBody>
      </p:sp>
      <p:sp>
        <p:nvSpPr>
          <p:cNvPr id="5" name="Title 4"/>
          <p:cNvSpPr>
            <a:spLocks noGrp="1"/>
          </p:cNvSpPr>
          <p:nvPr>
            <p:ph type="title"/>
          </p:nvPr>
        </p:nvSpPr>
        <p:spPr/>
        <p:txBody>
          <a:bodyPr/>
          <a:lstStyle/>
          <a:p>
            <a:r>
              <a:rPr lang="en-US" dirty="0" smtClean="0"/>
              <a:t>Performance Results: Pointer Analysis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2067045562"/>
              </p:ext>
            </p:extLst>
          </p:nvPr>
        </p:nvGraphicFramePr>
        <p:xfrm>
          <a:off x="1485917" y="1262739"/>
          <a:ext cx="6429364" cy="4717363"/>
        </p:xfrm>
        <a:graphic>
          <a:graphicData uri="http://schemas.openxmlformats.org/drawingml/2006/table">
            <a:tbl>
              <a:tblPr firstRow="1" firstCol="1" bandRow="1">
                <a:tableStyleId>{5940675A-B579-460E-94D1-54222C63F5DA}</a:tableStyleId>
              </a:tblPr>
              <a:tblGrid>
                <a:gridCol w="1116093"/>
                <a:gridCol w="681252"/>
                <a:gridCol w="1099654"/>
                <a:gridCol w="778128"/>
                <a:gridCol w="954977"/>
                <a:gridCol w="860657"/>
                <a:gridCol w="938603"/>
              </a:tblGrid>
              <a:tr h="707586">
                <a:tc rowSpan="2">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2000" b="1" dirty="0" smtClean="0"/>
                        <a:t>running time</a:t>
                      </a:r>
                    </a:p>
                    <a:p>
                      <a:pPr algn="ctr"/>
                      <a:r>
                        <a:rPr lang="en-US" sz="2000" b="1" dirty="0" smtClean="0"/>
                        <a:t>(seconds)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peak</a:t>
                      </a:r>
                      <a:r>
                        <a:rPr lang="en-US" sz="2000" b="1" baseline="0" dirty="0" smtClean="0"/>
                        <a:t> memory</a:t>
                      </a:r>
                    </a:p>
                    <a:p>
                      <a:pPr algn="ctr"/>
                      <a:r>
                        <a:rPr lang="en-US" sz="2000" b="1" baseline="0" dirty="0" smtClean="0"/>
                        <a:t>(MB)</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 clauses</a:t>
                      </a:r>
                    </a:p>
                    <a:p>
                      <a:pPr algn="ctr"/>
                      <a:r>
                        <a:rPr lang="en-US" sz="2000" b="1" dirty="0" smtClean="0"/>
                        <a:t>(M=million)</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r>
              <a:tr h="399940">
                <a:tc vMerge="1">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9940">
                <a:tc>
                  <a:txBody>
                    <a:bodyPr/>
                    <a:lstStyle/>
                    <a:p>
                      <a:r>
                        <a:rPr lang="en-US" sz="2000" b="1" dirty="0" smtClean="0"/>
                        <a:t>ftp</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0317">
                <a:tc>
                  <a:txBody>
                    <a:bodyPr/>
                    <a:lstStyle/>
                    <a:p>
                      <a:r>
                        <a:rPr lang="en-US" sz="2000" b="1" dirty="0" err="1" smtClean="0"/>
                        <a:t>hedc</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weblech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b="1" dirty="0">
                        <a:solidFill>
                          <a:srgbClr val="FF0000"/>
                        </a:solidFill>
                      </a:endParaRPr>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b="1" dirty="0">
                        <a:solidFill>
                          <a:srgbClr val="FF0000"/>
                        </a:solidFill>
                      </a:endParaRPr>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antlr</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avrora</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smtClean="0"/>
                        <a:t>chart</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luindex</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lusearch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xalan</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ounded Rectangular Callout 9"/>
          <p:cNvSpPr/>
          <p:nvPr/>
        </p:nvSpPr>
        <p:spPr>
          <a:xfrm>
            <a:off x="457200" y="1215203"/>
            <a:ext cx="1934817" cy="608090"/>
          </a:xfrm>
          <a:prstGeom prst="wedgeRoundRectCallout">
            <a:avLst>
              <a:gd name="adj1" fmla="val 88539"/>
              <a:gd name="adj2" fmla="val 79953"/>
              <a:gd name="adj3" fmla="val 16667"/>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smtClean="0">
                <a:solidFill>
                  <a:sysClr val="windowText" lastClr="000000"/>
                </a:solidFill>
              </a:rPr>
              <a:t>Run </a:t>
            </a:r>
            <a:r>
              <a:rPr lang="en-US" sz="2000" dirty="0" err="1">
                <a:solidFill>
                  <a:sysClr val="windowText" lastClr="000000"/>
                </a:solidFill>
              </a:rPr>
              <a:t>MifuMaX</a:t>
            </a:r>
            <a:r>
              <a:rPr lang="en-US" sz="2000" dirty="0">
                <a:solidFill>
                  <a:sysClr val="windowText" lastClr="000000"/>
                </a:solidFill>
              </a:rPr>
              <a:t> without </a:t>
            </a:r>
            <a:r>
              <a:rPr lang="en-US" sz="2000" dirty="0" smtClean="0">
                <a:solidFill>
                  <a:sysClr val="windowText" lastClr="000000"/>
                </a:solidFill>
              </a:rPr>
              <a:t>queries </a:t>
            </a:r>
            <a:endParaRPr lang="en-US" sz="2000" dirty="0">
              <a:solidFill>
                <a:sysClr val="windowText" lastClr="000000"/>
              </a:solidFill>
            </a:endParaRPr>
          </a:p>
        </p:txBody>
      </p:sp>
    </p:spTree>
    <p:custDataLst>
      <p:tags r:id="rId1"/>
    </p:custDataLst>
    <p:extLst>
      <p:ext uri="{BB962C8B-B14F-4D97-AF65-F5344CB8AC3E}">
        <p14:creationId xmlns:p14="http://schemas.microsoft.com/office/powerpoint/2010/main" val="1778168770"/>
      </p:ext>
    </p:extLst>
  </p:cSld>
  <p:clrMapOvr>
    <a:masterClrMapping/>
  </p:clrMapOvr>
  <mc:AlternateContent xmlns:mc="http://schemas.openxmlformats.org/markup-compatibility/2006" xmlns:p14="http://schemas.microsoft.com/office/powerpoint/2010/main">
    <mc:Choice Requires="p14">
      <p:transition spd="slow" p14:dur="2000" advTm="13000"/>
    </mc:Choice>
    <mc:Fallback xmlns="">
      <p:transition spd="slow" advTm="1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6227D4-5823-6E40-BC7A-8A7D66806318}"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59</a:t>
            </a:fld>
            <a:endParaRPr lang="en-US" dirty="0"/>
          </a:p>
        </p:txBody>
      </p:sp>
      <p:sp>
        <p:nvSpPr>
          <p:cNvPr id="5" name="Title 4"/>
          <p:cNvSpPr>
            <a:spLocks noGrp="1"/>
          </p:cNvSpPr>
          <p:nvPr>
            <p:ph type="title"/>
          </p:nvPr>
        </p:nvSpPr>
        <p:spPr/>
        <p:txBody>
          <a:bodyPr/>
          <a:lstStyle/>
          <a:p>
            <a:r>
              <a:rPr lang="en-US" dirty="0" smtClean="0"/>
              <a:t>Performance Results: Pointer Analysis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465205091"/>
              </p:ext>
            </p:extLst>
          </p:nvPr>
        </p:nvGraphicFramePr>
        <p:xfrm>
          <a:off x="1485917" y="1262739"/>
          <a:ext cx="6429364" cy="4717363"/>
        </p:xfrm>
        <a:graphic>
          <a:graphicData uri="http://schemas.openxmlformats.org/drawingml/2006/table">
            <a:tbl>
              <a:tblPr firstRow="1" firstCol="1" bandRow="1">
                <a:tableStyleId>{5940675A-B579-460E-94D1-54222C63F5DA}</a:tableStyleId>
              </a:tblPr>
              <a:tblGrid>
                <a:gridCol w="1116093"/>
                <a:gridCol w="681252"/>
                <a:gridCol w="1099654"/>
                <a:gridCol w="778128"/>
                <a:gridCol w="954977"/>
                <a:gridCol w="860657"/>
                <a:gridCol w="938603"/>
              </a:tblGrid>
              <a:tr h="707586">
                <a:tc rowSpan="2">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2000" b="1" dirty="0" smtClean="0"/>
                        <a:t>running time</a:t>
                      </a:r>
                    </a:p>
                    <a:p>
                      <a:pPr algn="ctr"/>
                      <a:r>
                        <a:rPr lang="en-US" sz="2000" b="1" dirty="0" smtClean="0"/>
                        <a:t>(seconds)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peak</a:t>
                      </a:r>
                      <a:r>
                        <a:rPr lang="en-US" sz="2000" b="1" baseline="0" dirty="0" smtClean="0"/>
                        <a:t> memory</a:t>
                      </a:r>
                    </a:p>
                    <a:p>
                      <a:pPr algn="ctr"/>
                      <a:r>
                        <a:rPr lang="en-US" sz="2000" b="1" baseline="0" dirty="0" smtClean="0"/>
                        <a:t>(MB)</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 clauses</a:t>
                      </a:r>
                    </a:p>
                    <a:p>
                      <a:pPr algn="ctr"/>
                      <a:r>
                        <a:rPr lang="en-US" sz="2000" b="1" dirty="0" smtClean="0"/>
                        <a:t>(M=million)</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r>
              <a:tr h="399940">
                <a:tc vMerge="1">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9940">
                <a:tc>
                  <a:txBody>
                    <a:bodyPr/>
                    <a:lstStyle/>
                    <a:p>
                      <a:r>
                        <a:rPr lang="en-US" sz="2000" b="1" dirty="0" smtClean="0"/>
                        <a:t>ftp</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11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1,262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0317">
                <a:tc>
                  <a:txBody>
                    <a:bodyPr/>
                    <a:lstStyle/>
                    <a:p>
                      <a:r>
                        <a:rPr lang="en-US" sz="2000" b="1" dirty="0" err="1" smtClean="0"/>
                        <a:t>hedc</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21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1,918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4.8M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weblech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b="1" dirty="0">
                        <a:solidFill>
                          <a:srgbClr val="FF0000"/>
                        </a:solidFill>
                      </a:endParaRPr>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b="1" dirty="0">
                        <a:solidFill>
                          <a:srgbClr val="FF0000"/>
                        </a:solidFill>
                      </a:endParaRPr>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8.4M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antlr</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13M</a:t>
                      </a: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avrora</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16.3M</a:t>
                      </a: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smtClean="0"/>
                        <a:t>chart</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22.3M</a:t>
                      </a: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luindex</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11.9M</a:t>
                      </a: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lusearch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10.9M</a:t>
                      </a: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xalan</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18.7M</a:t>
                      </a: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TextBox 7"/>
          <p:cNvSpPr txBox="1"/>
          <p:nvPr/>
        </p:nvSpPr>
        <p:spPr>
          <a:xfrm>
            <a:off x="1620703" y="5942673"/>
            <a:ext cx="6433871" cy="400110"/>
          </a:xfrm>
          <a:prstGeom prst="rect">
            <a:avLst/>
          </a:prstGeom>
          <a:noFill/>
        </p:spPr>
        <p:txBody>
          <a:bodyPr wrap="square" rtlCol="0">
            <a:spAutoFit/>
          </a:bodyPr>
          <a:lstStyle/>
          <a:p>
            <a:pPr algn="ctr"/>
            <a:r>
              <a:rPr lang="en-US" sz="2000" b="1" dirty="0" smtClean="0">
                <a:solidFill>
                  <a:srgbClr val="FF0000"/>
                </a:solidFill>
              </a:rPr>
              <a:t>timeout</a:t>
            </a:r>
            <a:r>
              <a:rPr lang="en-US" sz="2000" dirty="0" smtClean="0"/>
              <a:t>: runtime &gt; 1 hr. or memory &gt; 3GB</a:t>
            </a:r>
          </a:p>
        </p:txBody>
      </p:sp>
    </p:spTree>
    <p:custDataLst>
      <p:tags r:id="rId1"/>
    </p:custDataLst>
    <p:extLst>
      <p:ext uri="{BB962C8B-B14F-4D97-AF65-F5344CB8AC3E}">
        <p14:creationId xmlns:p14="http://schemas.microsoft.com/office/powerpoint/2010/main" val="684886460"/>
      </p:ext>
    </p:extLst>
  </p:cSld>
  <p:clrMapOvr>
    <a:masterClrMapping/>
  </p:clrMapOvr>
  <mc:AlternateContent xmlns:mc="http://schemas.openxmlformats.org/markup-compatibility/2006" xmlns:p14="http://schemas.microsoft.com/office/powerpoint/2010/main">
    <mc:Choice Requires="p14">
      <p:transition spd="slow" p14:dur="2000" advTm="10571"/>
    </mc:Choice>
    <mc:Fallback xmlns="">
      <p:transition spd="slow" advTm="1057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DD210F-8742-724E-9968-A702D00CA001}"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a:t>
            </a:fld>
            <a:endParaRPr lang="en-US" dirty="0"/>
          </a:p>
        </p:txBody>
      </p:sp>
      <p:sp>
        <p:nvSpPr>
          <p:cNvPr id="5" name="Title 4"/>
          <p:cNvSpPr>
            <a:spLocks noGrp="1"/>
          </p:cNvSpPr>
          <p:nvPr>
            <p:ph type="title"/>
          </p:nvPr>
        </p:nvSpPr>
        <p:spPr/>
        <p:txBody>
          <a:bodyPr/>
          <a:lstStyle/>
          <a:p>
            <a:r>
              <a:rPr lang="en-US" dirty="0" smtClean="0"/>
              <a:t>What is </a:t>
            </a:r>
            <a:r>
              <a:rPr lang="en-US" dirty="0" err="1" smtClean="0"/>
              <a:t>MaxSAT</a:t>
            </a:r>
            <a:r>
              <a:rPr lang="en-US" dirty="0" smtClean="0"/>
              <a:t>?</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9" name="TextBox 8"/>
          <p:cNvSpPr txBox="1"/>
          <p:nvPr/>
        </p:nvSpPr>
        <p:spPr>
          <a:xfrm>
            <a:off x="1274888" y="1354013"/>
            <a:ext cx="2233246" cy="584775"/>
          </a:xfrm>
          <a:prstGeom prst="rect">
            <a:avLst/>
          </a:prstGeom>
          <a:noFill/>
        </p:spPr>
        <p:txBody>
          <a:bodyPr wrap="square" rtlCol="0">
            <a:spAutoFit/>
          </a:bodyPr>
          <a:lstStyle/>
          <a:p>
            <a:r>
              <a:rPr lang="en-US" sz="3200" b="1" dirty="0" err="1" smtClean="0">
                <a:solidFill>
                  <a:schemeClr val="bg1"/>
                </a:solidFill>
              </a:rPr>
              <a:t>Max</a:t>
            </a:r>
            <a:r>
              <a:rPr lang="en-US" sz="3200" b="1" dirty="0" err="1" smtClean="0">
                <a:solidFill>
                  <a:srgbClr val="0070C0"/>
                </a:solidFill>
              </a:rPr>
              <a:t>SAT</a:t>
            </a:r>
            <a:r>
              <a:rPr lang="en-US" sz="3200" b="1" dirty="0" smtClean="0">
                <a:solidFill>
                  <a:srgbClr val="0070C0"/>
                </a:solidFill>
              </a:rPr>
              <a:t>:</a:t>
            </a:r>
            <a:endParaRPr lang="en-US" sz="3200" b="1" dirty="0">
              <a:solidFill>
                <a:srgbClr val="0070C0"/>
              </a:solidFill>
            </a:endParaRPr>
          </a:p>
        </p:txBody>
      </p:sp>
      <p:grpSp>
        <p:nvGrpSpPr>
          <p:cNvPr id="14" name="Group 13"/>
          <p:cNvGrpSpPr/>
          <p:nvPr/>
        </p:nvGrpSpPr>
        <p:grpSpPr>
          <a:xfrm>
            <a:off x="-257048" y="1973956"/>
            <a:ext cx="3868615" cy="2008958"/>
            <a:chOff x="-269748" y="1973956"/>
            <a:chExt cx="3868615" cy="2008958"/>
          </a:xfrm>
        </p:grpSpPr>
        <mc:AlternateContent xmlns:mc="http://schemas.openxmlformats.org/markup-compatibility/2006" xmlns:a14="http://schemas.microsoft.com/office/drawing/2010/main">
          <mc:Choice Requires="a14">
            <p:sp>
              <p:nvSpPr>
                <p:cNvPr id="15" name="TextBox 14"/>
                <p:cNvSpPr txBox="1"/>
                <p:nvPr/>
              </p:nvSpPr>
              <p:spPr>
                <a:xfrm>
                  <a:off x="-269748" y="2198076"/>
                  <a:ext cx="3640015" cy="1477328"/>
                </a:xfrm>
                <a:prstGeom prst="rect">
                  <a:avLst/>
                </a:prstGeom>
                <a:noFill/>
              </p:spPr>
              <p:txBody>
                <a:bodyPr wrap="square" rtlCol="0">
                  <a:spAutoFit/>
                </a:bodyPr>
                <a:lstStyle/>
                <a:p>
                  <a:pPr algn="r"/>
                  <a:r>
                    <a:rPr lang="en-US" b="0" dirty="0" smtClean="0"/>
                    <a:t>	   </a:t>
                  </a:r>
                  <a14:m>
                    <m:oMath xmlns:m="http://schemas.openxmlformats.org/officeDocument/2006/math">
                      <m:r>
                        <a:rPr lang="en-US" b="0" i="1" smtClean="0">
                          <a:latin typeface="Cambria Math" charset="0"/>
                        </a:rPr>
                        <m:t>𝑎</m:t>
                      </m:r>
                      <m:r>
                        <a:rPr lang="en-US" b="0" i="1" smtClean="0">
                          <a:latin typeface="Cambria Math" charset="0"/>
                        </a:rPr>
                        <m:t>  ∧       </m:t>
                      </m:r>
                    </m:oMath>
                  </a14:m>
                  <a:r>
                    <a:rPr lang="en-US" dirty="0" smtClean="0"/>
                    <a:t>(</a:t>
                  </a:r>
                  <a:r>
                    <a:rPr lang="en-US" b="1" dirty="0" smtClean="0"/>
                    <a:t>C1</a:t>
                  </a:r>
                  <a:r>
                    <a:rPr lang="en-US" dirty="0" smtClean="0"/>
                    <a:t>)</a:t>
                  </a:r>
                </a:p>
                <a:p>
                  <a:pPr algn="r"/>
                  <a14:m>
                    <m:oMath xmlns:m="http://schemas.openxmlformats.org/officeDocument/2006/math">
                      <m:r>
                        <a:rPr lang="en-US" b="0" i="1" smtClean="0">
                          <a:latin typeface="Cambria Math" charset="0"/>
                        </a:rPr>
                        <m:t>¬</m:t>
                      </m:r>
                      <m:r>
                        <a:rPr lang="en-US" b="0" i="1" smtClean="0">
                          <a:latin typeface="Cambria Math" charset="0"/>
                        </a:rPr>
                        <m:t>𝑎</m:t>
                      </m:r>
                      <m:r>
                        <a:rPr lang="en-US" b="0" i="1" smtClean="0">
                          <a:latin typeface="Cambria Math" charset="0"/>
                        </a:rPr>
                        <m:t>∨</m:t>
                      </m:r>
                      <m:r>
                        <a:rPr lang="en-US" b="0" i="1" smtClean="0">
                          <a:latin typeface="Cambria Math" charset="0"/>
                        </a:rPr>
                        <m:t>𝑏</m:t>
                      </m:r>
                      <m:r>
                        <a:rPr lang="en-US" b="0" i="1" smtClean="0">
                          <a:latin typeface="Cambria Math" charset="0"/>
                        </a:rPr>
                        <m:t>  ∧</m:t>
                      </m:r>
                      <m:r>
                        <a:rPr lang="en-US" b="0" i="0" smtClean="0">
                          <a:solidFill>
                            <a:srgbClr val="7030A0"/>
                          </a:solidFill>
                          <a:latin typeface="Cambria Math" charset="0"/>
                        </a:rPr>
                        <m:t>       </m:t>
                      </m:r>
                    </m:oMath>
                  </a14:m>
                  <a:r>
                    <a:rPr lang="en-US" dirty="0" smtClean="0"/>
                    <a:t>(</a:t>
                  </a:r>
                  <a:r>
                    <a:rPr lang="en-US" b="1" dirty="0" smtClean="0"/>
                    <a:t>C2</a:t>
                  </a:r>
                  <a:r>
                    <a:rPr lang="en-US" dirty="0" smtClean="0"/>
                    <a:t>)</a:t>
                  </a:r>
                </a:p>
                <a:p>
                  <a:pPr algn="r"/>
                  <a:r>
                    <a:rPr lang="en-US" b="0" dirty="0" smtClean="0"/>
                    <a:t>        </a:t>
                  </a:r>
                  <a:r>
                    <a:rPr lang="en-US" b="1" dirty="0" smtClean="0">
                      <a:solidFill>
                        <a:schemeClr val="bg1"/>
                      </a:solidFill>
                    </a:rPr>
                    <a:t>1</a:t>
                  </a:r>
                  <a:r>
                    <a:rPr lang="en-US" b="0" dirty="0" smtClean="0"/>
                    <a:t>             </a:t>
                  </a:r>
                  <a14:m>
                    <m:oMath xmlns:m="http://schemas.openxmlformats.org/officeDocument/2006/math">
                      <m:r>
                        <a:rPr lang="en-US" b="0" i="1" smtClean="0">
                          <a:latin typeface="Cambria Math" charset="0"/>
                        </a:rPr>
                        <m:t>¬</m:t>
                      </m:r>
                      <m:r>
                        <a:rPr lang="en-US" b="0" i="1" smtClean="0">
                          <a:latin typeface="Cambria Math" charset="0"/>
                        </a:rPr>
                        <m:t>𝑏</m:t>
                      </m:r>
                      <m:r>
                        <a:rPr lang="en-US" b="0" i="1" smtClean="0">
                          <a:latin typeface="Cambria Math" charset="0"/>
                        </a:rPr>
                        <m:t>∨</m:t>
                      </m:r>
                      <m:r>
                        <a:rPr lang="en-US" b="0" i="1" smtClean="0">
                          <a:latin typeface="Cambria Math" charset="0"/>
                        </a:rPr>
                        <m:t>𝑐</m:t>
                      </m:r>
                      <m:r>
                        <a:rPr lang="en-US" b="0" i="1" smtClean="0">
                          <a:latin typeface="Cambria Math" charset="0"/>
                        </a:rPr>
                        <m:t>  ∧</m:t>
                      </m:r>
                      <m:r>
                        <a:rPr lang="en-US" b="0" i="0" smtClean="0">
                          <a:solidFill>
                            <a:srgbClr val="7030A0"/>
                          </a:solidFill>
                          <a:latin typeface="Cambria Math" charset="0"/>
                        </a:rPr>
                        <m:t>       </m:t>
                      </m:r>
                    </m:oMath>
                  </a14:m>
                  <a:r>
                    <a:rPr lang="en-US" dirty="0" smtClean="0"/>
                    <a:t>(</a:t>
                  </a:r>
                  <a:r>
                    <a:rPr lang="en-US" b="1" dirty="0" smtClean="0"/>
                    <a:t>C3</a:t>
                  </a:r>
                  <a:r>
                    <a:rPr lang="en-US" dirty="0" smtClean="0"/>
                    <a:t>)</a:t>
                  </a:r>
                </a:p>
                <a:p>
                  <a:pPr algn="r"/>
                  <a:r>
                    <a:rPr lang="en-US" dirty="0" smtClean="0"/>
                    <a:t>           </a:t>
                  </a:r>
                  <a:r>
                    <a:rPr lang="en-US" b="1" dirty="0" smtClean="0">
                      <a:solidFill>
                        <a:schemeClr val="bg1"/>
                      </a:solidFill>
                    </a:rPr>
                    <a:t>2</a:t>
                  </a:r>
                  <a:r>
                    <a:rPr lang="en-US" dirty="0" smtClean="0"/>
                    <a:t>            </a:t>
                  </a:r>
                  <a14:m>
                    <m:oMath xmlns:m="http://schemas.openxmlformats.org/officeDocument/2006/math">
                      <m:r>
                        <a:rPr lang="en-US" b="0" i="1" smtClean="0">
                          <a:latin typeface="Cambria Math" charset="0"/>
                        </a:rPr>
                        <m:t>¬</m:t>
                      </m:r>
                      <m:r>
                        <a:rPr lang="en-US" b="0" i="1" smtClean="0">
                          <a:latin typeface="Cambria Math" charset="0"/>
                        </a:rPr>
                        <m:t>𝑐</m:t>
                      </m:r>
                      <m:r>
                        <a:rPr lang="en-US" i="1">
                          <a:latin typeface="Cambria Math" charset="0"/>
                        </a:rPr>
                        <m:t>∨</m:t>
                      </m:r>
                      <m:r>
                        <a:rPr lang="en-US" b="0" i="1" smtClean="0">
                          <a:latin typeface="Cambria Math" charset="0"/>
                        </a:rPr>
                        <m:t>𝑑</m:t>
                      </m:r>
                      <m:r>
                        <a:rPr lang="en-US" b="0" i="1" smtClean="0">
                          <a:latin typeface="Cambria Math" charset="0"/>
                        </a:rPr>
                        <m:t>  ∧</m:t>
                      </m:r>
                    </m:oMath>
                  </a14:m>
                  <a:r>
                    <a:rPr lang="en-US" dirty="0" smtClean="0"/>
                    <a:t>	(</a:t>
                  </a:r>
                  <a:r>
                    <a:rPr lang="en-US" b="1" dirty="0" smtClean="0"/>
                    <a:t>C4</a:t>
                  </a:r>
                  <a:r>
                    <a:rPr lang="en-US" dirty="0" smtClean="0"/>
                    <a:t>)</a:t>
                  </a:r>
                </a:p>
                <a:p>
                  <a:pPr algn="r"/>
                  <a:r>
                    <a:rPr lang="en-US" b="0" dirty="0" smtClean="0"/>
                    <a:t>        </a:t>
                  </a:r>
                  <a:r>
                    <a:rPr lang="en-US" b="1" dirty="0" smtClean="0">
                      <a:solidFill>
                        <a:schemeClr val="bg1"/>
                      </a:solidFill>
                    </a:rPr>
                    <a:t>3</a:t>
                  </a:r>
                  <a:r>
                    <a:rPr lang="en-US" b="0" dirty="0" smtClean="0"/>
                    <a:t>                  </a:t>
                  </a:r>
                  <a14:m>
                    <m:oMath xmlns:m="http://schemas.openxmlformats.org/officeDocument/2006/math">
                      <m:r>
                        <a:rPr lang="en-US" b="0" i="1" smtClean="0">
                          <a:latin typeface="Cambria Math" charset="0"/>
                        </a:rPr>
                        <m:t>¬</m:t>
                      </m:r>
                      <m:r>
                        <a:rPr lang="en-US" b="0" i="1" smtClean="0">
                          <a:latin typeface="Cambria Math" charset="0"/>
                        </a:rPr>
                        <m:t>𝑑</m:t>
                      </m:r>
                      <m:r>
                        <a:rPr lang="en-US" b="0" i="0" smtClean="0">
                          <a:latin typeface="Cambria Math" charset="0"/>
                        </a:rPr>
                        <m:t>             </m:t>
                      </m:r>
                    </m:oMath>
                  </a14:m>
                  <a:r>
                    <a:rPr lang="en-US" dirty="0" smtClean="0"/>
                    <a:t>(</a:t>
                  </a:r>
                  <a:r>
                    <a:rPr lang="en-US" b="1" dirty="0" smtClean="0"/>
                    <a:t>C5</a:t>
                  </a:r>
                  <a:r>
                    <a:rPr lang="en-US" dirty="0" smtClean="0"/>
                    <a:t>)</a:t>
                  </a:r>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69748" y="2198076"/>
                  <a:ext cx="3640015" cy="1477328"/>
                </a:xfrm>
                <a:prstGeom prst="rect">
                  <a:avLst/>
                </a:prstGeom>
                <a:blipFill rotWithShape="0">
                  <a:blip r:embed="rId3"/>
                  <a:stretch>
                    <a:fillRect t="-24380" r="-1340" b="-29752"/>
                  </a:stretch>
                </a:blipFill>
              </p:spPr>
              <p:txBody>
                <a:bodyPr/>
                <a:lstStyle/>
                <a:p>
                  <a:r>
                    <a:rPr lang="en-US">
                      <a:noFill/>
                    </a:rPr>
                    <a:t> </a:t>
                  </a:r>
                </a:p>
              </p:txBody>
            </p:sp>
          </mc:Fallback>
        </mc:AlternateContent>
        <p:sp>
          <p:nvSpPr>
            <p:cNvPr id="16" name="Rectangle 15"/>
            <p:cNvSpPr/>
            <p:nvPr/>
          </p:nvSpPr>
          <p:spPr>
            <a:xfrm>
              <a:off x="457200" y="1973956"/>
              <a:ext cx="3141667" cy="200895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353421599"/>
      </p:ext>
    </p:extLst>
  </p:cSld>
  <p:clrMapOvr>
    <a:masterClrMapping/>
  </p:clrMapOvr>
  <mc:AlternateContent xmlns:mc="http://schemas.openxmlformats.org/markup-compatibility/2006" xmlns:p14="http://schemas.microsoft.com/office/powerpoint/2010/main">
    <mc:Choice Requires="p14">
      <p:transition spd="slow" p14:dur="2000" advTm="5562"/>
    </mc:Choice>
    <mc:Fallback xmlns="">
      <p:transition spd="slow" advTm="5562"/>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86227D4-5823-6E40-BC7A-8A7D66806318}"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60</a:t>
            </a:fld>
            <a:endParaRPr lang="en-US" dirty="0"/>
          </a:p>
        </p:txBody>
      </p:sp>
      <p:sp>
        <p:nvSpPr>
          <p:cNvPr id="5" name="Title 4"/>
          <p:cNvSpPr>
            <a:spLocks noGrp="1"/>
          </p:cNvSpPr>
          <p:nvPr>
            <p:ph type="title"/>
          </p:nvPr>
        </p:nvSpPr>
        <p:spPr/>
        <p:txBody>
          <a:bodyPr/>
          <a:lstStyle/>
          <a:p>
            <a:r>
              <a:rPr lang="en-US" dirty="0" smtClean="0"/>
              <a:t>Performance Results: Pointer Analysis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961132068"/>
              </p:ext>
            </p:extLst>
          </p:nvPr>
        </p:nvGraphicFramePr>
        <p:xfrm>
          <a:off x="1485917" y="1262739"/>
          <a:ext cx="6429364" cy="4717363"/>
        </p:xfrm>
        <a:graphic>
          <a:graphicData uri="http://schemas.openxmlformats.org/drawingml/2006/table">
            <a:tbl>
              <a:tblPr firstRow="1" firstCol="1" bandRow="1">
                <a:tableStyleId>{5940675A-B579-460E-94D1-54222C63F5DA}</a:tableStyleId>
              </a:tblPr>
              <a:tblGrid>
                <a:gridCol w="1116093"/>
                <a:gridCol w="681252"/>
                <a:gridCol w="1099654"/>
                <a:gridCol w="778128"/>
                <a:gridCol w="954977"/>
                <a:gridCol w="860657"/>
                <a:gridCol w="938603"/>
              </a:tblGrid>
              <a:tr h="707586">
                <a:tc rowSpan="2">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2000" b="1" dirty="0" smtClean="0"/>
                        <a:t>running time</a:t>
                      </a:r>
                    </a:p>
                    <a:p>
                      <a:pPr algn="ctr"/>
                      <a:r>
                        <a:rPr lang="en-US" sz="2000" b="1" dirty="0" smtClean="0"/>
                        <a:t>(seconds)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peak</a:t>
                      </a:r>
                      <a:r>
                        <a:rPr lang="en-US" sz="2000" b="1" baseline="0" dirty="0" smtClean="0"/>
                        <a:t> memory</a:t>
                      </a:r>
                    </a:p>
                    <a:p>
                      <a:pPr algn="ctr"/>
                      <a:r>
                        <a:rPr lang="en-US" sz="2000" b="1" baseline="0" dirty="0" smtClean="0"/>
                        <a:t>(MB)</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 clauses</a:t>
                      </a:r>
                    </a:p>
                    <a:p>
                      <a:pPr algn="ctr"/>
                      <a:r>
                        <a:rPr lang="en-US" sz="2000" b="1" dirty="0" smtClean="0"/>
                        <a:t>(M=million)</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r>
              <a:tr h="399940">
                <a:tc vMerge="1">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9940">
                <a:tc>
                  <a:txBody>
                    <a:bodyPr/>
                    <a:lstStyle/>
                    <a:p>
                      <a:r>
                        <a:rPr lang="en-US" sz="2000" b="1" dirty="0" smtClean="0"/>
                        <a:t>ftp</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16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11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1,262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0.03M</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0317">
                <a:tc>
                  <a:txBody>
                    <a:bodyPr/>
                    <a:lstStyle/>
                    <a:p>
                      <a:r>
                        <a:rPr lang="en-US" sz="2000" b="1" dirty="0" err="1" smtClean="0"/>
                        <a:t>hedc</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23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21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181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1,918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0.4M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4.8M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weblech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b="1" dirty="0">
                        <a:solidFill>
                          <a:srgbClr val="FF0000"/>
                        </a:solidFill>
                      </a:endParaRPr>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363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b="1" dirty="0">
                        <a:solidFill>
                          <a:srgbClr val="FF0000"/>
                        </a:solidFill>
                      </a:endParaRPr>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0.9M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8.4M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antlr</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190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1,405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3.3M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13M</a:t>
                      </a: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avrora</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178</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1,095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2.6M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16.3M</a:t>
                      </a: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smtClean="0"/>
                        <a:t>chart</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253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721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1.8M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22.3M</a:t>
                      </a: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luindex</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169</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944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2.2M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11.9M</a:t>
                      </a: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lusearch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115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659</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1.5M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10.9M</a:t>
                      </a: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xalan</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646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1,312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3.4M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18.7M</a:t>
                      </a:r>
                      <a:endParaRPr lang="en-US" sz="2000" dirty="0"/>
                    </a:p>
                  </a:txBody>
                  <a:tcPr marL="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8" name="TextBox 7"/>
          <p:cNvSpPr txBox="1"/>
          <p:nvPr/>
        </p:nvSpPr>
        <p:spPr>
          <a:xfrm>
            <a:off x="1620703" y="5942673"/>
            <a:ext cx="6433871" cy="400110"/>
          </a:xfrm>
          <a:prstGeom prst="rect">
            <a:avLst/>
          </a:prstGeom>
          <a:noFill/>
        </p:spPr>
        <p:txBody>
          <a:bodyPr wrap="square" rtlCol="0">
            <a:spAutoFit/>
          </a:bodyPr>
          <a:lstStyle/>
          <a:p>
            <a:pPr algn="ctr"/>
            <a:r>
              <a:rPr lang="en-US" sz="2000" b="1" dirty="0" smtClean="0">
                <a:solidFill>
                  <a:srgbClr val="FF0000"/>
                </a:solidFill>
              </a:rPr>
              <a:t>timeout</a:t>
            </a:r>
            <a:r>
              <a:rPr lang="en-US" sz="2000" dirty="0" smtClean="0"/>
              <a:t>: runtime &gt; 1 hr. or memory &gt; 3GB</a:t>
            </a:r>
          </a:p>
        </p:txBody>
      </p:sp>
    </p:spTree>
    <p:custDataLst>
      <p:tags r:id="rId1"/>
    </p:custDataLst>
    <p:extLst>
      <p:ext uri="{BB962C8B-B14F-4D97-AF65-F5344CB8AC3E}">
        <p14:creationId xmlns:p14="http://schemas.microsoft.com/office/powerpoint/2010/main" val="313656703"/>
      </p:ext>
    </p:extLst>
  </p:cSld>
  <p:clrMapOvr>
    <a:masterClrMapping/>
  </p:clrMapOvr>
  <mc:AlternateContent xmlns:mc="http://schemas.openxmlformats.org/markup-compatibility/2006" xmlns:p14="http://schemas.microsoft.com/office/powerpoint/2010/main">
    <mc:Choice Requires="p14">
      <p:transition spd="slow" p14:dur="2000" advTm="33382"/>
    </mc:Choice>
    <mc:Fallback xmlns="">
      <p:transition spd="slow" advTm="33382"/>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673489301"/>
              </p:ext>
            </p:extLst>
          </p:nvPr>
        </p:nvGraphicFramePr>
        <p:xfrm>
          <a:off x="828683" y="1262739"/>
          <a:ext cx="7500926" cy="4717363"/>
        </p:xfrm>
        <a:graphic>
          <a:graphicData uri="http://schemas.openxmlformats.org/drawingml/2006/table">
            <a:tbl>
              <a:tblPr firstRow="1" firstCol="1" bandRow="1">
                <a:tableStyleId>{5940675A-B579-460E-94D1-54222C63F5DA}</a:tableStyleId>
              </a:tblPr>
              <a:tblGrid>
                <a:gridCol w="1116093"/>
                <a:gridCol w="681252"/>
                <a:gridCol w="1099654"/>
                <a:gridCol w="778128"/>
                <a:gridCol w="954977"/>
                <a:gridCol w="860657"/>
                <a:gridCol w="938603"/>
                <a:gridCol w="1071562"/>
              </a:tblGrid>
              <a:tr h="707586">
                <a:tc rowSpan="2">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2000" b="1" dirty="0" smtClean="0"/>
                        <a:t>running time</a:t>
                      </a:r>
                    </a:p>
                    <a:p>
                      <a:pPr algn="ctr"/>
                      <a:r>
                        <a:rPr lang="en-US" sz="2000" b="1" dirty="0" smtClean="0"/>
                        <a:t>(seconds)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peak</a:t>
                      </a:r>
                      <a:r>
                        <a:rPr lang="en-US" sz="2000" b="1" baseline="0" dirty="0" smtClean="0"/>
                        <a:t> memory</a:t>
                      </a:r>
                    </a:p>
                    <a:p>
                      <a:pPr algn="ctr"/>
                      <a:r>
                        <a:rPr lang="en-US" sz="2000" b="1" baseline="0" dirty="0" smtClean="0"/>
                        <a:t>(MB)</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 clauses</a:t>
                      </a:r>
                    </a:p>
                    <a:p>
                      <a:pPr algn="ctr"/>
                      <a:r>
                        <a:rPr lang="en-US" sz="2000" b="1" dirty="0" smtClean="0"/>
                        <a:t>(M=million)</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rowSpan="2">
                  <a:txBody>
                    <a:bodyPr/>
                    <a:lstStyle/>
                    <a:p>
                      <a:pPr algn="ctr"/>
                      <a:r>
                        <a:rPr lang="en-US" sz="2000" b="1" dirty="0" smtClean="0"/>
                        <a:t>iterations</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9940">
                <a:tc vMerge="1">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2000"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9940">
                <a:tc>
                  <a:txBody>
                    <a:bodyPr/>
                    <a:lstStyle/>
                    <a:p>
                      <a:r>
                        <a:rPr lang="en-US" sz="2000" b="1" dirty="0" smtClean="0"/>
                        <a:t>ftp</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16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11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1,262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0.03M</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9</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0317">
                <a:tc>
                  <a:txBody>
                    <a:bodyPr/>
                    <a:lstStyle/>
                    <a:p>
                      <a:r>
                        <a:rPr lang="en-US" sz="2000" b="1" dirty="0" err="1" smtClean="0"/>
                        <a:t>hedc</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23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21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181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1,918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0.4M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4.8M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7</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weblech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b="1" dirty="0">
                        <a:solidFill>
                          <a:srgbClr val="FF0000"/>
                        </a:solidFill>
                      </a:endParaRPr>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363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b="1" dirty="0">
                        <a:solidFill>
                          <a:srgbClr val="FF0000"/>
                        </a:solidFill>
                      </a:endParaRPr>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0.9M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8.4M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antlr</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190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1,405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3.3M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13M</a:t>
                      </a:r>
                      <a:endParaRPr lang="en-US" sz="20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9</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avrora</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178</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1,095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2.6M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16.3M</a:t>
                      </a:r>
                      <a:endParaRPr lang="en-US" sz="20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smtClean="0"/>
                        <a:t>chart</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253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721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1.8M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22.3M</a:t>
                      </a:r>
                      <a:endParaRPr lang="en-US" sz="20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6</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luindex</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169</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944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2.2M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11.9M</a:t>
                      </a:r>
                      <a:endParaRPr lang="en-US" sz="20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lusearch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115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659</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1.5M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10.9M</a:t>
                      </a:r>
                      <a:endParaRPr lang="en-US" sz="20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9</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xalan</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646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1,312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3.4M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18.7M</a:t>
                      </a:r>
                      <a:endParaRPr lang="en-US" sz="20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Date Placeholder 2"/>
          <p:cNvSpPr>
            <a:spLocks noGrp="1"/>
          </p:cNvSpPr>
          <p:nvPr>
            <p:ph type="dt" sz="half" idx="10"/>
          </p:nvPr>
        </p:nvSpPr>
        <p:spPr/>
        <p:txBody>
          <a:bodyPr/>
          <a:lstStyle/>
          <a:p>
            <a:fld id="{186227D4-5823-6E40-BC7A-8A7D66806318}"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61</a:t>
            </a:fld>
            <a:endParaRPr lang="en-US" dirty="0"/>
          </a:p>
        </p:txBody>
      </p:sp>
      <p:sp>
        <p:nvSpPr>
          <p:cNvPr id="5" name="Title 4"/>
          <p:cNvSpPr>
            <a:spLocks noGrp="1"/>
          </p:cNvSpPr>
          <p:nvPr>
            <p:ph type="title"/>
          </p:nvPr>
        </p:nvSpPr>
        <p:spPr/>
        <p:txBody>
          <a:bodyPr/>
          <a:lstStyle/>
          <a:p>
            <a:r>
              <a:rPr lang="en-US" dirty="0" smtClean="0"/>
              <a:t>Performance Results: Pointer Analysis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9" name="TextBox 8"/>
          <p:cNvSpPr txBox="1"/>
          <p:nvPr/>
        </p:nvSpPr>
        <p:spPr>
          <a:xfrm>
            <a:off x="1620703" y="5942673"/>
            <a:ext cx="6433871" cy="400110"/>
          </a:xfrm>
          <a:prstGeom prst="rect">
            <a:avLst/>
          </a:prstGeom>
          <a:noFill/>
        </p:spPr>
        <p:txBody>
          <a:bodyPr wrap="square" rtlCol="0">
            <a:spAutoFit/>
          </a:bodyPr>
          <a:lstStyle/>
          <a:p>
            <a:pPr algn="ctr"/>
            <a:r>
              <a:rPr lang="en-US" sz="2000" b="1" dirty="0" smtClean="0">
                <a:solidFill>
                  <a:srgbClr val="FF0000"/>
                </a:solidFill>
              </a:rPr>
              <a:t>timeout</a:t>
            </a:r>
            <a:r>
              <a:rPr lang="en-US" sz="2000" dirty="0" smtClean="0"/>
              <a:t>: runtime &gt; 1 hr. or memory &gt; 3GB</a:t>
            </a:r>
          </a:p>
        </p:txBody>
      </p:sp>
    </p:spTree>
    <p:custDataLst>
      <p:tags r:id="rId1"/>
    </p:custDataLst>
    <p:extLst>
      <p:ext uri="{BB962C8B-B14F-4D97-AF65-F5344CB8AC3E}">
        <p14:creationId xmlns:p14="http://schemas.microsoft.com/office/powerpoint/2010/main" val="425260894"/>
      </p:ext>
    </p:extLst>
  </p:cSld>
  <p:clrMapOvr>
    <a:masterClrMapping/>
  </p:clrMapOvr>
  <mc:AlternateContent xmlns:mc="http://schemas.openxmlformats.org/markup-compatibility/2006" xmlns:p14="http://schemas.microsoft.com/office/powerpoint/2010/main">
    <mc:Choice Requires="p14">
      <p:transition spd="slow" p14:dur="2000" advTm="8658"/>
    </mc:Choice>
    <mc:Fallback xmlns="">
      <p:transition spd="slow" advTm="8658"/>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755919922"/>
              </p:ext>
            </p:extLst>
          </p:nvPr>
        </p:nvGraphicFramePr>
        <p:xfrm>
          <a:off x="157160" y="1219875"/>
          <a:ext cx="8829676" cy="4717363"/>
        </p:xfrm>
        <a:graphic>
          <a:graphicData uri="http://schemas.openxmlformats.org/drawingml/2006/table">
            <a:tbl>
              <a:tblPr firstRow="1" firstCol="1" bandRow="1">
                <a:tableStyleId>{5940675A-B579-460E-94D1-54222C63F5DA}</a:tableStyleId>
              </a:tblPr>
              <a:tblGrid>
                <a:gridCol w="1149577"/>
                <a:gridCol w="701690"/>
                <a:gridCol w="1050862"/>
                <a:gridCol w="711200"/>
                <a:gridCol w="1004711"/>
                <a:gridCol w="948267"/>
                <a:gridCol w="1004711"/>
                <a:gridCol w="1049866"/>
                <a:gridCol w="1208792"/>
              </a:tblGrid>
              <a:tr h="707586">
                <a:tc rowSpan="2">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2000" b="1" dirty="0" smtClean="0"/>
                        <a:t>running time</a:t>
                      </a:r>
                    </a:p>
                    <a:p>
                      <a:pPr algn="ctr"/>
                      <a:r>
                        <a:rPr lang="en-US" sz="2000" b="1" dirty="0" smtClean="0"/>
                        <a:t>(seconds)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peak</a:t>
                      </a:r>
                      <a:r>
                        <a:rPr lang="en-US" sz="2000" b="1" baseline="0" dirty="0" smtClean="0"/>
                        <a:t> memory</a:t>
                      </a:r>
                    </a:p>
                    <a:p>
                      <a:pPr algn="ctr"/>
                      <a:r>
                        <a:rPr lang="en-US" sz="2000" b="1" baseline="0" dirty="0" smtClean="0"/>
                        <a:t>(MB)</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 clauses</a:t>
                      </a:r>
                    </a:p>
                    <a:p>
                      <a:pPr algn="ctr"/>
                      <a:r>
                        <a:rPr lang="en-US" sz="2000" b="1" dirty="0" smtClean="0"/>
                        <a:t>(M=million)</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rowSpan="2">
                  <a:txBody>
                    <a:bodyPr/>
                    <a:lstStyle/>
                    <a:p>
                      <a:pPr algn="ctr"/>
                      <a:r>
                        <a:rPr lang="en-US" sz="2000" b="1" dirty="0" smtClean="0"/>
                        <a:t>iterations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2">
                  <a:txBody>
                    <a:bodyPr/>
                    <a:lstStyle/>
                    <a:p>
                      <a:pPr algn="ctr"/>
                      <a:r>
                        <a:rPr lang="en-US" sz="2000" b="1" dirty="0" smtClean="0"/>
                        <a:t>last </a:t>
                      </a:r>
                      <a:r>
                        <a:rPr lang="en-US" sz="2000" b="1" dirty="0" err="1" smtClean="0"/>
                        <a:t>iter</a:t>
                      </a:r>
                      <a:r>
                        <a:rPr lang="en-US" sz="2000" b="1" dirty="0" smtClean="0"/>
                        <a:t>. time</a:t>
                      </a:r>
                    </a:p>
                    <a:p>
                      <a:pPr algn="ctr"/>
                      <a:r>
                        <a:rPr lang="en-US" sz="2000" b="1" dirty="0" smtClean="0"/>
                        <a:t>(seconds)</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bg2"/>
                    </a:solidFill>
                  </a:tcPr>
                </a:tc>
              </a:tr>
              <a:tr h="399940">
                <a:tc vMerge="1">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2000"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2000" dirty="0"/>
                    </a:p>
                  </a:txBody>
                  <a:tcPr marL="0" marR="0"/>
                </a:tc>
              </a:tr>
              <a:tr h="399940">
                <a:tc>
                  <a:txBody>
                    <a:bodyPr/>
                    <a:lstStyle/>
                    <a:p>
                      <a:r>
                        <a:rPr lang="en-US" sz="2000" b="1" dirty="0" smtClean="0"/>
                        <a:t>ftp</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16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11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1,262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0.03M</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0317">
                <a:tc>
                  <a:txBody>
                    <a:bodyPr/>
                    <a:lstStyle/>
                    <a:p>
                      <a:r>
                        <a:rPr lang="en-US" sz="2000" b="1" dirty="0" err="1" smtClean="0"/>
                        <a:t>hedc</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23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21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181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smtClean="0"/>
                        <a:t>1,918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0.4M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4.8M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weblech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b="1" dirty="0">
                        <a:solidFill>
                          <a:srgbClr val="FF0000"/>
                        </a:solidFill>
                      </a:endParaRPr>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363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b="1" dirty="0">
                        <a:solidFill>
                          <a:srgbClr val="FF0000"/>
                        </a:solidFill>
                      </a:endParaRPr>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0.9M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8.4M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antlr</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190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1,405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3.3M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13M</a:t>
                      </a:r>
                      <a:endParaRPr lang="en-US" sz="20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14</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avrora</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178</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1,095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2.6M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16.3M</a:t>
                      </a:r>
                      <a:endParaRPr lang="en-US" sz="20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13</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smtClean="0"/>
                        <a:t>chart</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253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721</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1.8M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22.3M</a:t>
                      </a:r>
                      <a:endParaRPr lang="en-US" sz="20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luindex</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169</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944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2.2M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11.9M</a:t>
                      </a:r>
                      <a:endParaRPr lang="en-US" sz="20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lusearch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smtClean="0"/>
                        <a:t>115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smtClean="0"/>
                        <a:t>659</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1.5M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10.9M</a:t>
                      </a:r>
                      <a:endParaRPr lang="en-US" sz="20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xalan</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646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1,312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smtClean="0">
                          <a:solidFill>
                            <a:srgbClr val="FF0000"/>
                          </a:solidFill>
                        </a:rPr>
                        <a:t>timeout</a:t>
                      </a:r>
                      <a:endParaRPr lang="en-US" sz="1800"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3.4M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18.7M</a:t>
                      </a:r>
                      <a:endParaRPr lang="en-US" sz="2000" dirty="0"/>
                    </a:p>
                  </a:txBody>
                  <a:tcPr marL="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19</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Date Placeholder 2"/>
          <p:cNvSpPr>
            <a:spLocks noGrp="1"/>
          </p:cNvSpPr>
          <p:nvPr>
            <p:ph type="dt" sz="half" idx="10"/>
          </p:nvPr>
        </p:nvSpPr>
        <p:spPr/>
        <p:txBody>
          <a:bodyPr/>
          <a:lstStyle/>
          <a:p>
            <a:fld id="{186227D4-5823-6E40-BC7A-8A7D66806318}"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62</a:t>
            </a:fld>
            <a:endParaRPr lang="en-US" dirty="0"/>
          </a:p>
        </p:txBody>
      </p:sp>
      <p:sp>
        <p:nvSpPr>
          <p:cNvPr id="5" name="Title 4"/>
          <p:cNvSpPr>
            <a:spLocks noGrp="1"/>
          </p:cNvSpPr>
          <p:nvPr>
            <p:ph type="title"/>
          </p:nvPr>
        </p:nvSpPr>
        <p:spPr/>
        <p:txBody>
          <a:bodyPr/>
          <a:lstStyle/>
          <a:p>
            <a:r>
              <a:rPr lang="en-US" dirty="0" smtClean="0"/>
              <a:t>Performance Results: Pointer Analysis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8" name="TextBox 7"/>
          <p:cNvSpPr txBox="1"/>
          <p:nvPr/>
        </p:nvSpPr>
        <p:spPr>
          <a:xfrm>
            <a:off x="1620703" y="5942673"/>
            <a:ext cx="6433871" cy="400110"/>
          </a:xfrm>
          <a:prstGeom prst="rect">
            <a:avLst/>
          </a:prstGeom>
          <a:noFill/>
        </p:spPr>
        <p:txBody>
          <a:bodyPr wrap="square" rtlCol="0">
            <a:spAutoFit/>
          </a:bodyPr>
          <a:lstStyle/>
          <a:p>
            <a:pPr algn="ctr"/>
            <a:r>
              <a:rPr lang="en-US" sz="2000" b="1" dirty="0" smtClean="0">
                <a:solidFill>
                  <a:srgbClr val="FF0000"/>
                </a:solidFill>
              </a:rPr>
              <a:t>timeout</a:t>
            </a:r>
            <a:r>
              <a:rPr lang="en-US" sz="2000" dirty="0" smtClean="0"/>
              <a:t>: runtime &gt; 1 hr. or memory &gt; 3GB</a:t>
            </a:r>
          </a:p>
        </p:txBody>
      </p:sp>
    </p:spTree>
    <p:custDataLst>
      <p:tags r:id="rId1"/>
    </p:custDataLst>
    <p:extLst>
      <p:ext uri="{BB962C8B-B14F-4D97-AF65-F5344CB8AC3E}">
        <p14:creationId xmlns:p14="http://schemas.microsoft.com/office/powerpoint/2010/main" val="257346479"/>
      </p:ext>
    </p:extLst>
  </p:cSld>
  <p:clrMapOvr>
    <a:masterClrMapping/>
  </p:clrMapOvr>
  <mc:AlternateContent xmlns:mc="http://schemas.openxmlformats.org/markup-compatibility/2006" xmlns:p14="http://schemas.microsoft.com/office/powerpoint/2010/main">
    <mc:Choice Requires="p14">
      <p:transition spd="slow" p14:dur="2000" advTm="8478"/>
    </mc:Choice>
    <mc:Fallback xmlns="">
      <p:transition spd="slow" advTm="8478"/>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61965E-26BD-1C44-94B7-E5188CAC1A0A}"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63</a:t>
            </a:fld>
            <a:endParaRPr lang="en-US" dirty="0"/>
          </a:p>
        </p:txBody>
      </p:sp>
      <p:sp>
        <p:nvSpPr>
          <p:cNvPr id="5" name="Title 4"/>
          <p:cNvSpPr>
            <a:spLocks noGrp="1"/>
          </p:cNvSpPr>
          <p:nvPr>
            <p:ph type="title"/>
          </p:nvPr>
        </p:nvSpPr>
        <p:spPr/>
        <p:txBody>
          <a:bodyPr/>
          <a:lstStyle/>
          <a:p>
            <a:r>
              <a:rPr lang="en-US" dirty="0" smtClean="0"/>
              <a:t>Performance Results: Information Retrieval</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01054934"/>
              </p:ext>
            </p:extLst>
          </p:nvPr>
        </p:nvGraphicFramePr>
        <p:xfrm>
          <a:off x="525157" y="1262739"/>
          <a:ext cx="8150362" cy="2307346"/>
        </p:xfrm>
        <a:graphic>
          <a:graphicData uri="http://schemas.openxmlformats.org/drawingml/2006/table">
            <a:tbl>
              <a:tblPr firstRow="1" firstCol="1" bandRow="1">
                <a:tableStyleId>{5940675A-B579-460E-94D1-54222C63F5DA}</a:tableStyleId>
              </a:tblPr>
              <a:tblGrid>
                <a:gridCol w="563692"/>
                <a:gridCol w="785812"/>
                <a:gridCol w="1028700"/>
                <a:gridCol w="671513"/>
                <a:gridCol w="957262"/>
                <a:gridCol w="971555"/>
                <a:gridCol w="919687"/>
                <a:gridCol w="1117600"/>
                <a:gridCol w="1134541"/>
              </a:tblGrid>
              <a:tr h="707586">
                <a:tc rowSpan="2">
                  <a:txBody>
                    <a:bodyPr/>
                    <a:lstStyle/>
                    <a:p>
                      <a:pPr algn="ct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2000" b="1" dirty="0" smtClean="0"/>
                        <a:t>running time</a:t>
                      </a:r>
                    </a:p>
                    <a:p>
                      <a:pPr algn="ctr"/>
                      <a:r>
                        <a:rPr lang="en-US" sz="2000" b="1" dirty="0" smtClean="0"/>
                        <a:t>(seconds)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peak</a:t>
                      </a:r>
                      <a:r>
                        <a:rPr lang="en-US" sz="2000" b="1" baseline="0" dirty="0" smtClean="0"/>
                        <a:t> memory</a:t>
                      </a:r>
                    </a:p>
                    <a:p>
                      <a:pPr algn="ctr"/>
                      <a:r>
                        <a:rPr lang="en-US" sz="2000" b="1" baseline="0" dirty="0" smtClean="0"/>
                        <a:t>(MB)</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 clauses</a:t>
                      </a:r>
                    </a:p>
                    <a:p>
                      <a:pPr algn="ctr"/>
                      <a:r>
                        <a:rPr lang="en-US" sz="2000" b="1" dirty="0" smtClean="0"/>
                        <a:t>(M=million)</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rowSpan="2">
                  <a:txBody>
                    <a:bodyPr/>
                    <a:lstStyle/>
                    <a:p>
                      <a:pPr algn="ctr"/>
                      <a:r>
                        <a:rPr lang="en-US" sz="2000" b="1" dirty="0" smtClean="0"/>
                        <a:t>iterations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2">
                  <a:txBody>
                    <a:bodyPr/>
                    <a:lstStyle/>
                    <a:p>
                      <a:pPr algn="ctr"/>
                      <a:r>
                        <a:rPr lang="en-US" sz="2000" b="1" dirty="0" smtClean="0"/>
                        <a:t>last </a:t>
                      </a:r>
                      <a:r>
                        <a:rPr lang="en-US" sz="2000" b="1" dirty="0" err="1" smtClean="0"/>
                        <a:t>iter</a:t>
                      </a:r>
                      <a:r>
                        <a:rPr lang="en-US" sz="2000" b="1" dirty="0" smtClean="0"/>
                        <a:t>. time</a:t>
                      </a:r>
                    </a:p>
                    <a:p>
                      <a:pPr algn="ctr"/>
                      <a:r>
                        <a:rPr lang="en-US" sz="2000" b="1" dirty="0" smtClean="0"/>
                        <a:t>(seconds)</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9940">
                <a:tc vMerge="1">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2000"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2000"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9940">
                <a:tc>
                  <a:txBody>
                    <a:bodyPr/>
                    <a:lstStyle/>
                    <a:p>
                      <a:r>
                        <a:rPr lang="en-US" sz="2000" b="1" dirty="0" smtClean="0"/>
                        <a:t>AE</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FF0000"/>
                          </a:solidFill>
                        </a:rPr>
                        <a:t>timeout</a:t>
                      </a:r>
                      <a:endParaRPr lang="en-US" sz="1800" b="1"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4</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smtClean="0">
                          <a:solidFill>
                            <a:srgbClr val="FF0000"/>
                          </a:solidFill>
                        </a:rPr>
                        <a:t>timeout</a:t>
                      </a:r>
                      <a:endParaRPr lang="en-US" sz="1800" b="1" dirty="0"/>
                    </a:p>
                  </a:txBody>
                  <a:tcPr marL="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2K</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7.9M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0.3</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smtClean="0"/>
                        <a:t>ER</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13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9K</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4.8M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smtClean="0"/>
                        <a:t>IE</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2,760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335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27K</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0.9M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0.05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Box 8"/>
          <p:cNvSpPr txBox="1"/>
          <p:nvPr/>
        </p:nvSpPr>
        <p:spPr>
          <a:xfrm>
            <a:off x="1355064" y="3729210"/>
            <a:ext cx="6433871" cy="400110"/>
          </a:xfrm>
          <a:prstGeom prst="rect">
            <a:avLst/>
          </a:prstGeom>
          <a:noFill/>
        </p:spPr>
        <p:txBody>
          <a:bodyPr wrap="square" rtlCol="0">
            <a:spAutoFit/>
          </a:bodyPr>
          <a:lstStyle/>
          <a:p>
            <a:pPr algn="ctr"/>
            <a:r>
              <a:rPr lang="en-US" sz="2000" b="1" dirty="0" smtClean="0">
                <a:solidFill>
                  <a:srgbClr val="FF0000"/>
                </a:solidFill>
              </a:rPr>
              <a:t>timeout</a:t>
            </a:r>
            <a:r>
              <a:rPr lang="en-US" sz="2000" dirty="0" smtClean="0"/>
              <a:t>: runtime &gt; 1 hr. or memory &gt; 3GB</a:t>
            </a:r>
          </a:p>
        </p:txBody>
      </p:sp>
    </p:spTree>
    <p:custDataLst>
      <p:tags r:id="rId1"/>
    </p:custDataLst>
    <p:extLst>
      <p:ext uri="{BB962C8B-B14F-4D97-AF65-F5344CB8AC3E}">
        <p14:creationId xmlns:p14="http://schemas.microsoft.com/office/powerpoint/2010/main" val="940462813"/>
      </p:ext>
    </p:extLst>
  </p:cSld>
  <p:clrMapOvr>
    <a:masterClrMapping/>
  </p:clrMapOvr>
  <mc:AlternateContent xmlns:mc="http://schemas.openxmlformats.org/markup-compatibility/2006" xmlns:p14="http://schemas.microsoft.com/office/powerpoint/2010/main">
    <mc:Choice Requires="p14">
      <p:transition spd="slow" p14:dur="2000" advTm="5674"/>
    </mc:Choice>
    <mc:Fallback xmlns="">
      <p:transition spd="slow" advTm="5674"/>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54EB80E-A0FC-4C4D-B774-B1DB83B356D6}"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64</a:t>
            </a:fld>
            <a:endParaRPr lang="en-US" dirty="0"/>
          </a:p>
        </p:txBody>
      </p:sp>
      <p:sp>
        <p:nvSpPr>
          <p:cNvPr id="5" name="Title 4"/>
          <p:cNvSpPr>
            <a:spLocks noGrp="1"/>
          </p:cNvSpPr>
          <p:nvPr>
            <p:ph type="title"/>
          </p:nvPr>
        </p:nvSpPr>
        <p:spPr/>
        <p:txBody>
          <a:bodyPr/>
          <a:lstStyle/>
          <a:p>
            <a:r>
              <a:rPr lang="en-US" dirty="0" smtClean="0"/>
              <a:t>Effect of Resolving Queries Separately</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80949" y="1755779"/>
            <a:ext cx="6931567" cy="3973509"/>
          </a:xfrm>
          <a:prstGeom prst="rect">
            <a:avLst/>
          </a:prstGeom>
        </p:spPr>
      </p:pic>
      <p:sp>
        <p:nvSpPr>
          <p:cNvPr id="8" name="TextBox 7"/>
          <p:cNvSpPr txBox="1"/>
          <p:nvPr/>
        </p:nvSpPr>
        <p:spPr>
          <a:xfrm>
            <a:off x="2998457" y="1317357"/>
            <a:ext cx="3488049" cy="461665"/>
          </a:xfrm>
          <a:prstGeom prst="rect">
            <a:avLst/>
          </a:prstGeom>
          <a:noFill/>
        </p:spPr>
        <p:txBody>
          <a:bodyPr wrap="square" rtlCol="0">
            <a:spAutoFit/>
          </a:bodyPr>
          <a:lstStyle/>
          <a:p>
            <a:pPr algn="ctr"/>
            <a:r>
              <a:rPr lang="en-US" sz="2400" dirty="0" smtClean="0"/>
              <a:t>Pointer Analysis on ‘</a:t>
            </a:r>
            <a:r>
              <a:rPr lang="en-US" sz="2400" dirty="0" err="1" smtClean="0"/>
              <a:t>avrora</a:t>
            </a:r>
            <a:r>
              <a:rPr lang="en-US" sz="2400" dirty="0" smtClean="0"/>
              <a:t>’</a:t>
            </a:r>
            <a:endParaRPr lang="en-US" sz="2400" dirty="0"/>
          </a:p>
        </p:txBody>
      </p:sp>
      <p:sp>
        <p:nvSpPr>
          <p:cNvPr id="2" name="TextBox 1"/>
          <p:cNvSpPr txBox="1"/>
          <p:nvPr/>
        </p:nvSpPr>
        <p:spPr>
          <a:xfrm>
            <a:off x="726951" y="2243145"/>
            <a:ext cx="553998" cy="2692400"/>
          </a:xfrm>
          <a:prstGeom prst="rect">
            <a:avLst/>
          </a:prstGeom>
          <a:noFill/>
        </p:spPr>
        <p:txBody>
          <a:bodyPr vert="vert270" wrap="square" rtlCol="0">
            <a:spAutoFit/>
          </a:bodyPr>
          <a:lstStyle/>
          <a:p>
            <a:r>
              <a:rPr lang="en-US" sz="2400" dirty="0" smtClean="0"/>
              <a:t>Peak Memory (</a:t>
            </a:r>
            <a:r>
              <a:rPr lang="en-US" sz="2400" b="1" dirty="0" smtClean="0"/>
              <a:t>MB</a:t>
            </a:r>
            <a:r>
              <a:rPr lang="en-US" sz="2400" dirty="0" smtClean="0"/>
              <a:t>)</a:t>
            </a:r>
            <a:endParaRPr lang="en-US" sz="2400" dirty="0"/>
          </a:p>
        </p:txBody>
      </p:sp>
      <p:sp>
        <p:nvSpPr>
          <p:cNvPr id="9" name="TextBox 8"/>
          <p:cNvSpPr txBox="1"/>
          <p:nvPr/>
        </p:nvSpPr>
        <p:spPr>
          <a:xfrm>
            <a:off x="3308226" y="5757861"/>
            <a:ext cx="3092574" cy="461665"/>
          </a:xfrm>
          <a:prstGeom prst="rect">
            <a:avLst/>
          </a:prstGeom>
          <a:noFill/>
        </p:spPr>
        <p:txBody>
          <a:bodyPr vert="horz" wrap="square" rtlCol="0">
            <a:spAutoFit/>
          </a:bodyPr>
          <a:lstStyle/>
          <a:p>
            <a:pPr algn="ctr"/>
            <a:r>
              <a:rPr lang="en-US" sz="2400" dirty="0" smtClean="0"/>
              <a:t>Query Index</a:t>
            </a:r>
            <a:endParaRPr lang="en-US" sz="2400" dirty="0"/>
          </a:p>
        </p:txBody>
      </p:sp>
      <p:sp>
        <p:nvSpPr>
          <p:cNvPr id="10" name="Rounded Rectangular Callout 9"/>
          <p:cNvSpPr/>
          <p:nvPr/>
        </p:nvSpPr>
        <p:spPr>
          <a:xfrm>
            <a:off x="3169085" y="2502876"/>
            <a:ext cx="3469710" cy="693590"/>
          </a:xfrm>
          <a:prstGeom prst="wedgeRoundRectCallout">
            <a:avLst>
              <a:gd name="adj1" fmla="val -34963"/>
              <a:gd name="adj2" fmla="val -86652"/>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Memory consumption of Pilot when resolving all queries together</a:t>
            </a:r>
            <a:endParaRPr lang="en-US" dirty="0"/>
          </a:p>
        </p:txBody>
      </p:sp>
    </p:spTree>
    <p:extLst>
      <p:ext uri="{BB962C8B-B14F-4D97-AF65-F5344CB8AC3E}">
        <p14:creationId xmlns:p14="http://schemas.microsoft.com/office/powerpoint/2010/main" val="220846031"/>
      </p:ext>
    </p:extLst>
  </p:cSld>
  <p:clrMapOvr>
    <a:masterClrMapping/>
  </p:clrMapOvr>
  <mc:AlternateContent xmlns:mc="http://schemas.openxmlformats.org/markup-compatibility/2006" xmlns:p14="http://schemas.microsoft.com/office/powerpoint/2010/main">
    <mc:Choice Requires="p14">
      <p:transition spd="slow" p14:dur="2000" advTm="46907"/>
    </mc:Choice>
    <mc:Fallback xmlns="">
      <p:transition spd="slow" advTm="46907"/>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4F9EF71-D90C-3740-998C-4B1E9DEC40AC}"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65</a:t>
            </a:fld>
            <a:endParaRPr lang="en-US" dirty="0"/>
          </a:p>
        </p:txBody>
      </p:sp>
      <p:sp>
        <p:nvSpPr>
          <p:cNvPr id="5" name="Title 4"/>
          <p:cNvSpPr>
            <a:spLocks noGrp="1"/>
          </p:cNvSpPr>
          <p:nvPr>
            <p:ph type="title"/>
          </p:nvPr>
        </p:nvSpPr>
        <p:spPr/>
        <p:txBody>
          <a:bodyPr/>
          <a:lstStyle/>
          <a:p>
            <a:r>
              <a:rPr lang="en-US" dirty="0" smtClean="0"/>
              <a:t>Effect of Resolving Queries Separately</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42794" y="1764793"/>
            <a:ext cx="6503211" cy="4064506"/>
          </a:xfrm>
          <a:prstGeom prst="rect">
            <a:avLst/>
          </a:prstGeom>
        </p:spPr>
      </p:pic>
      <p:sp>
        <p:nvSpPr>
          <p:cNvPr id="9" name="TextBox 8"/>
          <p:cNvSpPr txBox="1"/>
          <p:nvPr/>
        </p:nvSpPr>
        <p:spPr>
          <a:xfrm>
            <a:off x="2442150" y="1317357"/>
            <a:ext cx="4443552" cy="461665"/>
          </a:xfrm>
          <a:prstGeom prst="rect">
            <a:avLst/>
          </a:prstGeom>
          <a:noFill/>
        </p:spPr>
        <p:txBody>
          <a:bodyPr wrap="square" rtlCol="0">
            <a:spAutoFit/>
          </a:bodyPr>
          <a:lstStyle/>
          <a:p>
            <a:pPr algn="ctr"/>
            <a:r>
              <a:rPr lang="en-US" sz="2400" dirty="0" smtClean="0"/>
              <a:t>AR (Advisor Recommendation)</a:t>
            </a:r>
            <a:endParaRPr lang="en-US" sz="2400" dirty="0"/>
          </a:p>
        </p:txBody>
      </p:sp>
      <p:sp>
        <p:nvSpPr>
          <p:cNvPr id="10" name="TextBox 9"/>
          <p:cNvSpPr txBox="1"/>
          <p:nvPr/>
        </p:nvSpPr>
        <p:spPr>
          <a:xfrm>
            <a:off x="726951" y="2243145"/>
            <a:ext cx="553998" cy="2692400"/>
          </a:xfrm>
          <a:prstGeom prst="rect">
            <a:avLst/>
          </a:prstGeom>
          <a:noFill/>
        </p:spPr>
        <p:txBody>
          <a:bodyPr vert="vert270" wrap="square" rtlCol="0">
            <a:spAutoFit/>
          </a:bodyPr>
          <a:lstStyle/>
          <a:p>
            <a:r>
              <a:rPr lang="en-US" sz="2400" dirty="0" smtClean="0"/>
              <a:t>Peak Memory (</a:t>
            </a:r>
            <a:r>
              <a:rPr lang="en-US" sz="2400" b="1" dirty="0" smtClean="0"/>
              <a:t>MB</a:t>
            </a:r>
            <a:r>
              <a:rPr lang="en-US" sz="2400" dirty="0" smtClean="0"/>
              <a:t>)</a:t>
            </a:r>
            <a:endParaRPr lang="en-US" sz="2400" dirty="0"/>
          </a:p>
        </p:txBody>
      </p:sp>
      <p:sp>
        <p:nvSpPr>
          <p:cNvPr id="11" name="TextBox 10"/>
          <p:cNvSpPr txBox="1"/>
          <p:nvPr/>
        </p:nvSpPr>
        <p:spPr>
          <a:xfrm>
            <a:off x="3308226" y="5757861"/>
            <a:ext cx="3092574" cy="461665"/>
          </a:xfrm>
          <a:prstGeom prst="rect">
            <a:avLst/>
          </a:prstGeom>
          <a:noFill/>
        </p:spPr>
        <p:txBody>
          <a:bodyPr vert="horz" wrap="square" rtlCol="0">
            <a:spAutoFit/>
          </a:bodyPr>
          <a:lstStyle/>
          <a:p>
            <a:pPr algn="ctr"/>
            <a:r>
              <a:rPr lang="en-US" sz="2400" dirty="0"/>
              <a:t>Q</a:t>
            </a:r>
            <a:r>
              <a:rPr lang="en-US" sz="2400" dirty="0" smtClean="0"/>
              <a:t>uery Index</a:t>
            </a:r>
            <a:endParaRPr lang="en-US" sz="2400" dirty="0"/>
          </a:p>
        </p:txBody>
      </p:sp>
    </p:spTree>
    <p:extLst>
      <p:ext uri="{BB962C8B-B14F-4D97-AF65-F5344CB8AC3E}">
        <p14:creationId xmlns:p14="http://schemas.microsoft.com/office/powerpoint/2010/main" val="718931612"/>
      </p:ext>
    </p:extLst>
  </p:cSld>
  <p:clrMapOvr>
    <a:masterClrMapping/>
  </p:clrMapOvr>
  <mc:AlternateContent xmlns:mc="http://schemas.openxmlformats.org/markup-compatibility/2006" xmlns:p14="http://schemas.microsoft.com/office/powerpoint/2010/main">
    <mc:Choice Requires="p14">
      <p:transition spd="slow" p14:dur="2000" advTm="36440"/>
    </mc:Choice>
    <mc:Fallback xmlns="">
      <p:transition spd="slow" advTm="36440"/>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0AA45F7-A9F7-1C4D-86B2-A2D8CFB0BEA0}"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66</a:t>
            </a:fld>
            <a:endParaRPr lang="en-US" dirty="0"/>
          </a:p>
        </p:txBody>
      </p:sp>
      <p:sp>
        <p:nvSpPr>
          <p:cNvPr id="5" name="Title 4"/>
          <p:cNvSpPr>
            <a:spLocks noGrp="1"/>
          </p:cNvSpPr>
          <p:nvPr>
            <p:ph type="title"/>
          </p:nvPr>
        </p:nvSpPr>
        <p:spPr/>
        <p:txBody>
          <a:bodyPr/>
          <a:lstStyle/>
          <a:p>
            <a:r>
              <a:rPr lang="en-US" dirty="0" smtClean="0"/>
              <a:t>Effect of Different Underlying </a:t>
            </a:r>
            <a:r>
              <a:rPr lang="en-US" dirty="0" err="1" smtClean="0"/>
              <a:t>MaxSAT</a:t>
            </a:r>
            <a:r>
              <a:rPr lang="en-US" dirty="0" smtClean="0"/>
              <a:t> Solvers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509874670"/>
              </p:ext>
            </p:extLst>
          </p:nvPr>
        </p:nvGraphicFramePr>
        <p:xfrm>
          <a:off x="582794" y="1217924"/>
          <a:ext cx="8033897" cy="5059680"/>
        </p:xfrm>
        <a:graphic>
          <a:graphicData uri="http://schemas.openxmlformats.org/drawingml/2006/table">
            <a:tbl>
              <a:tblPr firstRow="1" firstCol="1" bandRow="1" bandCol="1">
                <a:tableStyleId>{5940675A-B579-460E-94D1-54222C63F5DA}</a:tableStyleId>
              </a:tblPr>
              <a:tblGrid>
                <a:gridCol w="1188856"/>
                <a:gridCol w="1800225"/>
                <a:gridCol w="1185135"/>
                <a:gridCol w="1301858"/>
                <a:gridCol w="1279213"/>
                <a:gridCol w="1278610"/>
              </a:tblGrid>
              <a:tr h="391425">
                <a:tc rowSpan="2">
                  <a:txBody>
                    <a:bodyPr/>
                    <a:lstStyle/>
                    <a:p>
                      <a:pPr algn="l"/>
                      <a:r>
                        <a:rPr lang="en-US" sz="2000" b="1" dirty="0" smtClean="0"/>
                        <a:t>instance</a:t>
                      </a:r>
                      <a:endParaRPr lang="en-US" sz="2000" b="1"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2"/>
                    </a:solidFill>
                  </a:tcPr>
                </a:tc>
                <a:tc rowSpan="2">
                  <a:txBody>
                    <a:bodyPr/>
                    <a:lstStyle/>
                    <a:p>
                      <a:pPr algn="ctr"/>
                      <a:r>
                        <a:rPr lang="en-US" sz="2000" b="1" dirty="0" smtClean="0"/>
                        <a:t>solver</a:t>
                      </a:r>
                      <a:endParaRPr lang="en-US" sz="2000" b="1" dirty="0"/>
                    </a:p>
                  </a:txBody>
                  <a:tcPr marL="0" marR="0" anchor="ctr">
                    <a:lnT w="12700" cap="flat" cmpd="sng" algn="ctr">
                      <a:noFill/>
                      <a:prstDash val="solid"/>
                      <a:round/>
                      <a:headEnd type="none" w="med" len="med"/>
                      <a:tailEnd type="none" w="med" len="med"/>
                    </a:lnT>
                    <a:solidFill>
                      <a:schemeClr val="bg2"/>
                    </a:solidFill>
                  </a:tcPr>
                </a:tc>
                <a:tc gridSpan="2">
                  <a:txBody>
                    <a:bodyPr/>
                    <a:lstStyle/>
                    <a:p>
                      <a:pPr algn="ctr"/>
                      <a:r>
                        <a:rPr lang="en-US" sz="2000" b="1" dirty="0" smtClean="0"/>
                        <a:t>running time </a:t>
                      </a:r>
                    </a:p>
                    <a:p>
                      <a:pPr algn="ctr"/>
                      <a:r>
                        <a:rPr lang="en-US" sz="2000" b="1" dirty="0" smtClean="0"/>
                        <a:t>(in sec.)</a:t>
                      </a:r>
                      <a:endParaRPr lang="en-US" sz="2000" b="1" dirty="0"/>
                    </a:p>
                  </a:txBody>
                  <a:tcPr>
                    <a:lnT w="12700" cap="flat" cmpd="sng" algn="ctr">
                      <a:noFill/>
                      <a:prstDash val="solid"/>
                      <a:round/>
                      <a:headEnd type="none" w="med" len="med"/>
                      <a:tailEnd type="none" w="med" len="med"/>
                    </a:lnT>
                    <a:solidFill>
                      <a:schemeClr val="bg2"/>
                    </a:solidFill>
                  </a:tcPr>
                </a:tc>
                <a:tc hMerge="1">
                  <a:txBody>
                    <a:bodyPr/>
                    <a:lstStyle/>
                    <a:p>
                      <a:endParaRPr lang="en-US" sz="2000" dirty="0"/>
                    </a:p>
                  </a:txBody>
                  <a:tcPr/>
                </a:tc>
                <a:tc gridSpan="2">
                  <a:txBody>
                    <a:bodyPr/>
                    <a:lstStyle/>
                    <a:p>
                      <a:pPr algn="ctr"/>
                      <a:r>
                        <a:rPr lang="en-US" sz="2000" b="1" dirty="0" smtClean="0"/>
                        <a:t>peak</a:t>
                      </a:r>
                      <a:r>
                        <a:rPr lang="en-US" sz="2000" b="1" baseline="0" dirty="0" smtClean="0"/>
                        <a:t> memory </a:t>
                      </a:r>
                    </a:p>
                    <a:p>
                      <a:pPr algn="ctr"/>
                      <a:r>
                        <a:rPr lang="en-US" sz="2000" b="1" baseline="0" dirty="0" smtClean="0"/>
                        <a:t>(in MB)</a:t>
                      </a:r>
                      <a:endParaRPr lang="en-US" sz="2000" b="1"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2"/>
                    </a:solidFill>
                  </a:tcPr>
                </a:tc>
                <a:tc hMerge="1">
                  <a:txBody>
                    <a:bodyPr/>
                    <a:lstStyle/>
                    <a:p>
                      <a:endParaRPr lang="en-US" sz="2000" dirty="0"/>
                    </a:p>
                  </a:txBody>
                  <a:tcPr/>
                </a:tc>
              </a:tr>
              <a:tr h="391425">
                <a:tc vMerge="1">
                  <a:txBody>
                    <a:bodyPr/>
                    <a:lstStyle/>
                    <a:p>
                      <a:endParaRPr lang="en-US" sz="2000" dirty="0"/>
                    </a:p>
                  </a:txBody>
                  <a:tcPr>
                    <a:lnL w="12700" cap="flat" cmpd="sng" algn="ctr">
                      <a:noFill/>
                      <a:prstDash val="solid"/>
                      <a:round/>
                      <a:headEnd type="none" w="med" len="med"/>
                      <a:tailEnd type="none" w="med" len="med"/>
                    </a:lnL>
                    <a:solidFill>
                      <a:schemeClr val="bg2"/>
                    </a:solidFill>
                  </a:tcPr>
                </a:tc>
                <a:tc vMerge="1">
                  <a:txBody>
                    <a:bodyPr/>
                    <a:lstStyle/>
                    <a:p>
                      <a:endParaRPr lang="en-US" sz="2000" dirty="0"/>
                    </a:p>
                  </a:txBody>
                  <a:tcPr>
                    <a:solidFill>
                      <a:schemeClr val="bg2"/>
                    </a:solidFill>
                  </a:tcPr>
                </a:tc>
                <a:tc>
                  <a:txBody>
                    <a:bodyPr/>
                    <a:lstStyle/>
                    <a:p>
                      <a:pPr algn="ctr"/>
                      <a:r>
                        <a:rPr lang="en-US" sz="2000" b="1" dirty="0" smtClean="0"/>
                        <a:t>Pilot</a:t>
                      </a:r>
                      <a:endParaRPr lang="en-US" sz="2000" b="1" dirty="0"/>
                    </a:p>
                  </a:txBody>
                  <a:tcPr>
                    <a:solidFill>
                      <a:schemeClr val="bg2"/>
                    </a:solidFill>
                  </a:tcPr>
                </a:tc>
                <a:tc>
                  <a:txBody>
                    <a:bodyPr/>
                    <a:lstStyle/>
                    <a:p>
                      <a:pPr algn="ctr"/>
                      <a:r>
                        <a:rPr lang="en-US" b="1" dirty="0" smtClean="0"/>
                        <a:t>Baseline</a:t>
                      </a:r>
                      <a:endParaRPr lang="en-US" b="1" dirty="0"/>
                    </a:p>
                  </a:txBody>
                  <a:tcPr>
                    <a:solidFill>
                      <a:schemeClr val="bg2"/>
                    </a:solidFill>
                  </a:tcPr>
                </a:tc>
                <a:tc>
                  <a:txBody>
                    <a:bodyPr/>
                    <a:lstStyle/>
                    <a:p>
                      <a:pPr algn="ctr"/>
                      <a:r>
                        <a:rPr lang="en-US" sz="2000" b="1" dirty="0" smtClean="0"/>
                        <a:t>Pilot</a:t>
                      </a:r>
                      <a:endParaRPr lang="en-US" sz="2000" b="1" dirty="0"/>
                    </a:p>
                  </a:txBody>
                  <a:tcPr>
                    <a:lnR w="12700" cap="flat" cmpd="sng" algn="ctr">
                      <a:solidFill>
                        <a:schemeClr val="tx1"/>
                      </a:solidFill>
                      <a:prstDash val="solid"/>
                      <a:round/>
                      <a:headEnd type="none" w="med" len="med"/>
                      <a:tailEnd type="none" w="med" len="med"/>
                    </a:lnR>
                    <a:solidFill>
                      <a:schemeClr val="bg2"/>
                    </a:solidFill>
                  </a:tcPr>
                </a:tc>
                <a:tc>
                  <a:txBody>
                    <a:bodyPr/>
                    <a:lstStyle/>
                    <a:p>
                      <a:pPr algn="ctr"/>
                      <a:r>
                        <a:rPr lang="en-US" b="1" dirty="0" smtClean="0"/>
                        <a:t>Baseline</a:t>
                      </a:r>
                      <a:endParaRPr lang="en-US"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2"/>
                    </a:solidFill>
                  </a:tcPr>
                </a:tc>
              </a:tr>
              <a:tr h="391425">
                <a:tc rowSpan="5">
                  <a:txBody>
                    <a:bodyPr/>
                    <a:lstStyle/>
                    <a:p>
                      <a:r>
                        <a:rPr lang="en-US" sz="2000" b="1" dirty="0" smtClean="0"/>
                        <a:t>pointer</a:t>
                      </a:r>
                      <a:r>
                        <a:rPr lang="en-US" sz="2000" b="1" baseline="0" dirty="0" smtClean="0"/>
                        <a:t> analysis</a:t>
                      </a:r>
                      <a:endParaRPr lang="en-US" sz="2000" b="1" dirty="0" smtClean="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b="1" dirty="0" err="1" smtClean="0"/>
                        <a:t>MiFuMaX</a:t>
                      </a:r>
                      <a:endParaRPr lang="en-US" sz="2000" b="1" dirty="0"/>
                    </a:p>
                  </a:txBody>
                  <a:tcPr/>
                </a:tc>
                <a:tc>
                  <a:txBody>
                    <a:bodyPr/>
                    <a:lstStyle/>
                    <a:p>
                      <a:pPr algn="ctr"/>
                      <a:r>
                        <a:rPr lang="en-US" sz="2000" b="1" dirty="0" smtClean="0"/>
                        <a:t>178</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tc>
                <a:tc>
                  <a:txBody>
                    <a:bodyPr/>
                    <a:lstStyle/>
                    <a:p>
                      <a:pPr algn="ctr"/>
                      <a:r>
                        <a:rPr lang="en-US" sz="2000" b="1" dirty="0" smtClean="0"/>
                        <a:t>1,095</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sz="2000" b="1" dirty="0" smtClean="0"/>
                    </a:p>
                  </a:txBody>
                  <a:tcPr anchor="ctr">
                    <a:lnL w="12700" cap="flat" cmpd="sng" algn="ctr">
                      <a:noFill/>
                      <a:prstDash val="solid"/>
                      <a:round/>
                      <a:headEnd type="none" w="med" len="med"/>
                      <a:tailEnd type="none" w="med" len="med"/>
                    </a:lnL>
                    <a:solidFill>
                      <a:schemeClr val="bg2"/>
                    </a:solidFill>
                  </a:tcPr>
                </a:tc>
                <a:tc>
                  <a:txBody>
                    <a:bodyPr/>
                    <a:lstStyle/>
                    <a:p>
                      <a:pPr algn="ctr"/>
                      <a:endParaRPr lang="en-US" sz="2000" dirty="0"/>
                    </a:p>
                  </a:txBody>
                  <a:tcPr/>
                </a:tc>
                <a:tc>
                  <a:txBody>
                    <a:bodyPr/>
                    <a:lstStyle/>
                    <a:p>
                      <a:pPr algn="ctr"/>
                      <a:endParaRPr lang="en-US" sz="2000" dirty="0"/>
                    </a:p>
                  </a:txBody>
                  <a:tcPr marR="182880"/>
                </a:tc>
                <a:tc>
                  <a:txBody>
                    <a:bodyPr/>
                    <a:lstStyle/>
                    <a:p>
                      <a:pPr algn="ctr"/>
                      <a:endParaRPr lang="en-US" sz="2000" dirty="0"/>
                    </a:p>
                  </a:txBody>
                  <a:tcPr marR="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txBody>
                  <a:tcPr marR="182880"/>
                </a:tc>
                <a:tc>
                  <a:txBody>
                    <a:bodyPr/>
                    <a:lstStyle/>
                    <a:p>
                      <a:pPr algn="ct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a:p>
                  </a:txBody>
                  <a:tcPr/>
                </a:tc>
                <a:tc>
                  <a:txBody>
                    <a:bodyPr/>
                    <a:lstStyle/>
                    <a:p>
                      <a:pPr algn="ctr"/>
                      <a:endParaRPr lang="en-US" sz="2000" dirty="0"/>
                    </a:p>
                  </a:txBody>
                  <a:tcPr/>
                </a:tc>
                <a:tc>
                  <a:txBody>
                    <a:bodyPr/>
                    <a:lstStyle/>
                    <a:p>
                      <a:pPr algn="ctr"/>
                      <a:endParaRPr lang="en-US" sz="2000" b="1" dirty="0"/>
                    </a:p>
                  </a:txBody>
                  <a:tcPr marR="182880"/>
                </a:tc>
                <a:tc>
                  <a:txBody>
                    <a:bodyPr/>
                    <a:lstStyle/>
                    <a:p>
                      <a:pPr algn="ctr"/>
                      <a:endParaRPr lang="en-US" sz="2000" dirty="0"/>
                    </a:p>
                  </a:txBody>
                  <a:tcPr marR="182880"/>
                </a:tc>
                <a:tc>
                  <a:txBody>
                    <a:bodyPr/>
                    <a:lstStyle/>
                    <a:p>
                      <a:pPr algn="ctr"/>
                      <a:endParaRPr lang="en-US" sz="2000" b="1" dirty="0"/>
                    </a:p>
                  </a:txBody>
                  <a:tcPr marR="182880"/>
                </a:tc>
                <a:tc>
                  <a:txBody>
                    <a:bodyPr/>
                    <a:lstStyle/>
                    <a:p>
                      <a:pPr algn="ct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dirty="0"/>
                    </a:p>
                  </a:txBody>
                  <a:tcPr/>
                </a:tc>
                <a:tc>
                  <a:txBody>
                    <a:bodyPr/>
                    <a:lstStyle/>
                    <a:p>
                      <a:pPr algn="ctr"/>
                      <a:endParaRPr lang="en-US" sz="2000" dirty="0"/>
                    </a:p>
                  </a:txBody>
                  <a:tcPr/>
                </a:tc>
                <a:tc>
                  <a:txBody>
                    <a:bodyPr/>
                    <a:lstStyle/>
                    <a:p>
                      <a:pPr algn="ctr"/>
                      <a:endParaRPr lang="en-US" sz="2000" b="1" dirty="0"/>
                    </a:p>
                  </a:txBody>
                  <a:tcPr marR="182880"/>
                </a:tc>
                <a:tc>
                  <a:txBody>
                    <a:bodyPr/>
                    <a:lstStyle/>
                    <a:p>
                      <a:pPr algn="ctr"/>
                      <a:endParaRPr lang="en-US" sz="2000" dirty="0"/>
                    </a:p>
                  </a:txBody>
                  <a:tcPr marR="182880"/>
                </a:tc>
                <a:tc>
                  <a:txBody>
                    <a:bodyPr/>
                    <a:lstStyle/>
                    <a:p>
                      <a:pPr algn="ctr"/>
                      <a:endParaRPr lang="en-US" sz="2000" b="1" dirty="0"/>
                    </a:p>
                  </a:txBody>
                  <a:tcPr marR="182880"/>
                </a:tc>
                <a:tc>
                  <a:txBody>
                    <a:bodyPr/>
                    <a:lstStyle/>
                    <a:p>
                      <a:pPr algn="ct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dirty="0"/>
                    </a:p>
                  </a:txBody>
                  <a:tcPr/>
                </a:tc>
                <a:tc>
                  <a:txBody>
                    <a:bodyPr/>
                    <a:lstStyle/>
                    <a:p>
                      <a:pPr algn="ctr"/>
                      <a:endParaRPr lang="en-US" sz="2000" dirty="0"/>
                    </a:p>
                  </a:txBody>
                  <a:tcPr/>
                </a:tc>
                <a:tc>
                  <a:txBody>
                    <a:bodyPr/>
                    <a:lstStyle/>
                    <a:p>
                      <a:pPr algn="ctr"/>
                      <a:endParaRPr lang="en-US" sz="2000" b="1" dirty="0"/>
                    </a:p>
                  </a:txBody>
                  <a:tcPr marR="182880"/>
                </a:tc>
                <a:tc>
                  <a:txBody>
                    <a:bodyPr/>
                    <a:lstStyle/>
                    <a:p>
                      <a:pPr algn="ctr"/>
                      <a:endParaRPr lang="en-US" sz="2000" dirty="0"/>
                    </a:p>
                  </a:txBody>
                  <a:tcPr marR="182880"/>
                </a:tc>
                <a:tc>
                  <a:txBody>
                    <a:bodyPr/>
                    <a:lstStyle/>
                    <a:p>
                      <a:pPr algn="ctr"/>
                      <a:endParaRPr lang="en-US" sz="2000" b="1" dirty="0"/>
                    </a:p>
                  </a:txBody>
                  <a:tcPr marR="182880"/>
                </a:tc>
                <a:tc>
                  <a:txBody>
                    <a:bodyPr/>
                    <a:lstStyle/>
                    <a:p>
                      <a:pPr algn="ctr"/>
                      <a:endParaRPr lang="en-US" sz="2000" dirty="0"/>
                    </a:p>
                  </a:txBody>
                  <a:tcPr marR="182880">
                    <a:lnR w="12700" cap="flat" cmpd="sng" algn="ctr">
                      <a:noFill/>
                      <a:prstDash val="solid"/>
                      <a:round/>
                      <a:headEnd type="none" w="med" len="med"/>
                      <a:tailEnd type="none" w="med" len="med"/>
                    </a:lnR>
                  </a:tcPr>
                </a:tc>
              </a:tr>
              <a:tr h="391425">
                <a:tc rowSpan="5">
                  <a:txBody>
                    <a:bodyPr/>
                    <a:lstStyle/>
                    <a:p>
                      <a:r>
                        <a:rPr lang="en-US" sz="2000" b="1" dirty="0" smtClean="0"/>
                        <a:t>AR</a:t>
                      </a:r>
                      <a:endParaRPr lang="en-US" sz="2000" b="1" dirty="0"/>
                    </a:p>
                  </a:txBody>
                  <a:tcPr anchor="ctr">
                    <a:lnL w="12700" cap="flat" cmpd="sng" algn="ctr">
                      <a:noFill/>
                      <a:prstDash val="solid"/>
                      <a:round/>
                      <a:headEnd type="none" w="med" len="med"/>
                      <a:tailEnd type="none" w="med" len="med"/>
                    </a:lnL>
                    <a:lnB w="12700" cmpd="sng">
                      <a:noFill/>
                    </a:lnB>
                    <a:solidFill>
                      <a:schemeClr val="bg2"/>
                    </a:solidFill>
                  </a:tcPr>
                </a:tc>
                <a:tc>
                  <a:txBody>
                    <a:bodyPr/>
                    <a:lstStyle/>
                    <a:p>
                      <a:pPr algn="ctr"/>
                      <a:r>
                        <a:rPr lang="en-US" sz="2000" b="1" dirty="0" err="1" smtClean="0"/>
                        <a:t>MiFuMaX</a:t>
                      </a:r>
                      <a:endParaRPr lang="en-US" sz="2000" b="1" dirty="0"/>
                    </a:p>
                  </a:txBody>
                  <a:tcPr/>
                </a:tc>
                <a:tc>
                  <a:txBody>
                    <a:bodyPr/>
                    <a:lstStyle/>
                    <a:p>
                      <a:pPr algn="ctr"/>
                      <a:r>
                        <a:rPr lang="en-US" sz="2000" b="1" dirty="0" smtClean="0"/>
                        <a:t>4</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tc>
                <a:tc>
                  <a:txBody>
                    <a:bodyPr/>
                    <a:lstStyle/>
                    <a:p>
                      <a:pPr algn="ctr"/>
                      <a:r>
                        <a:rPr lang="en-US" sz="2000" b="1" dirty="0" smtClean="0"/>
                        <a:t>4</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sz="2000" b="1" dirty="0"/>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bg2"/>
                    </a:solidFill>
                  </a:tcPr>
                </a:tc>
                <a:tc>
                  <a:txBody>
                    <a:bodyPr/>
                    <a:lstStyle/>
                    <a:p>
                      <a:pPr algn="ctr"/>
                      <a:endParaRPr lang="en-US" sz="2000" dirty="0"/>
                    </a:p>
                  </a:txBody>
                  <a:tcPr/>
                </a:tc>
                <a:tc>
                  <a:txBody>
                    <a:bodyPr/>
                    <a:lstStyle/>
                    <a:p>
                      <a:pPr algn="ctr"/>
                      <a:endParaRPr lang="en-US" sz="2000" b="1" dirty="0"/>
                    </a:p>
                  </a:txBody>
                  <a:tcPr marR="182880"/>
                </a:tc>
                <a:tc>
                  <a:txBody>
                    <a:bodyPr/>
                    <a:lstStyle/>
                    <a:p>
                      <a:pPr algn="ctr"/>
                      <a:endParaRPr lang="en-US" sz="2000" dirty="0"/>
                    </a:p>
                  </a:txBody>
                  <a:tcPr marR="182880"/>
                </a:tc>
                <a:tc>
                  <a:txBody>
                    <a:bodyPr/>
                    <a:lstStyle/>
                    <a:p>
                      <a:pPr algn="ctr"/>
                      <a:endParaRPr lang="en-US" sz="2000" b="1" dirty="0"/>
                    </a:p>
                  </a:txBody>
                  <a:tcPr marR="182880"/>
                </a:tc>
                <a:tc>
                  <a:txBody>
                    <a:bodyPr/>
                    <a:lstStyle/>
                    <a:p>
                      <a:pPr algn="ct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dirty="0"/>
                    </a:p>
                  </a:txBody>
                  <a:tcPr/>
                </a:tc>
                <a:tc>
                  <a:txBody>
                    <a:bodyPr/>
                    <a:lstStyle/>
                    <a:p>
                      <a:pPr algn="ctr"/>
                      <a:endParaRPr lang="en-US" sz="2000" dirty="0"/>
                    </a:p>
                  </a:txBody>
                  <a:tcPr/>
                </a:tc>
                <a:tc>
                  <a:txBody>
                    <a:bodyPr/>
                    <a:lstStyle/>
                    <a:p>
                      <a:pPr algn="ctr"/>
                      <a:endParaRPr lang="en-US" sz="2000" b="1" dirty="0"/>
                    </a:p>
                  </a:txBody>
                  <a:tcPr marR="182880"/>
                </a:tc>
                <a:tc>
                  <a:txBody>
                    <a:bodyPr/>
                    <a:lstStyle/>
                    <a:p>
                      <a:pPr algn="ctr"/>
                      <a:endParaRPr lang="en-US" sz="2000" dirty="0"/>
                    </a:p>
                  </a:txBody>
                  <a:tcPr marR="182880"/>
                </a:tc>
                <a:tc>
                  <a:txBody>
                    <a:bodyPr/>
                    <a:lstStyle/>
                    <a:p>
                      <a:pPr algn="ctr"/>
                      <a:endParaRPr lang="en-US" sz="2000" b="1" dirty="0"/>
                    </a:p>
                  </a:txBody>
                  <a:tcPr marR="182880"/>
                </a:tc>
                <a:tc>
                  <a:txBody>
                    <a:bodyPr/>
                    <a:lstStyle/>
                    <a:p>
                      <a:pPr algn="ct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dirty="0"/>
                    </a:p>
                  </a:txBody>
                  <a:tcPr/>
                </a:tc>
                <a:tc>
                  <a:txBody>
                    <a:bodyPr/>
                    <a:lstStyle/>
                    <a:p>
                      <a:pPr algn="ctr"/>
                      <a:endParaRPr lang="en-US" sz="2000" dirty="0"/>
                    </a:p>
                  </a:txBody>
                  <a:tcPr>
                    <a:lnB w="12700" cap="flat" cmpd="sng" algn="ctr">
                      <a:solidFill>
                        <a:schemeClr val="tx1"/>
                      </a:solidFill>
                      <a:prstDash val="solid"/>
                      <a:round/>
                      <a:headEnd type="none" w="med" len="med"/>
                      <a:tailEnd type="none" w="med" len="med"/>
                    </a:lnB>
                  </a:tcPr>
                </a:tc>
                <a:tc>
                  <a:txBody>
                    <a:bodyPr/>
                    <a:lstStyle/>
                    <a:p>
                      <a:pPr algn="ctr"/>
                      <a:endParaRPr lang="en-US" sz="2000" b="1" dirty="0"/>
                    </a:p>
                  </a:txBody>
                  <a:tcPr marR="182880">
                    <a:lnB w="12700" cap="flat" cmpd="sng" algn="ctr">
                      <a:solidFill>
                        <a:schemeClr val="tx1"/>
                      </a:solidFill>
                      <a:prstDash val="solid"/>
                      <a:round/>
                      <a:headEnd type="none" w="med" len="med"/>
                      <a:tailEnd type="none" w="med" len="med"/>
                    </a:lnB>
                  </a:tcPr>
                </a:tc>
                <a:tc>
                  <a:txBody>
                    <a:bodyPr/>
                    <a:lstStyle/>
                    <a:p>
                      <a:pPr algn="ctr"/>
                      <a:endParaRPr lang="en-US" sz="2000" dirty="0"/>
                    </a:p>
                  </a:txBody>
                  <a:tcPr marR="182880">
                    <a:lnB w="12700" cap="flat" cmpd="sng" algn="ctr">
                      <a:solidFill>
                        <a:schemeClr val="tx1"/>
                      </a:solidFill>
                      <a:prstDash val="solid"/>
                      <a:round/>
                      <a:headEnd type="none" w="med" len="med"/>
                      <a:tailEnd type="none" w="med" len="med"/>
                    </a:lnB>
                  </a:tcPr>
                </a:tc>
                <a:tc>
                  <a:txBody>
                    <a:bodyPr/>
                    <a:lstStyle/>
                    <a:p>
                      <a:pPr algn="ctr"/>
                      <a:endParaRPr lang="en-US" sz="2000" b="1" dirty="0"/>
                    </a:p>
                  </a:txBody>
                  <a:tcPr marR="182880">
                    <a:lnB w="12700" cap="flat" cmpd="sng" algn="ctr">
                      <a:solidFill>
                        <a:schemeClr val="tx1"/>
                      </a:solidFill>
                      <a:prstDash val="solid"/>
                      <a:round/>
                      <a:headEnd type="none" w="med" len="med"/>
                      <a:tailEnd type="none" w="med" len="med"/>
                    </a:lnB>
                  </a:tcPr>
                </a:tc>
                <a:tc>
                  <a:txBody>
                    <a:bodyPr/>
                    <a:lstStyle/>
                    <a:p>
                      <a:pPr algn="ctr"/>
                      <a:endParaRPr lang="en-US" sz="2000" dirty="0"/>
                    </a:p>
                  </a:txBody>
                  <a:tcPr marR="182880">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91425">
                <a:tc vMerge="1">
                  <a:txBody>
                    <a:bodyPr/>
                    <a:lstStyle/>
                    <a:p>
                      <a:endParaRPr lang="en-US" dirty="0"/>
                    </a:p>
                  </a:txBody>
                  <a:tcPr/>
                </a:tc>
                <a:tc>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dirty="0"/>
                    </a:p>
                  </a:txBody>
                  <a:tcPr marR="182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marR="182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b="1" dirty="0"/>
                    </a:p>
                  </a:txBody>
                  <a:tcPr marR="182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000" dirty="0"/>
                    </a:p>
                  </a:txBody>
                  <a:tcPr marR="182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ustDataLst>
      <p:tags r:id="rId1"/>
    </p:custDataLst>
    <p:extLst>
      <p:ext uri="{BB962C8B-B14F-4D97-AF65-F5344CB8AC3E}">
        <p14:creationId xmlns:p14="http://schemas.microsoft.com/office/powerpoint/2010/main" val="1497402221"/>
      </p:ext>
    </p:extLst>
  </p:cSld>
  <p:clrMapOvr>
    <a:masterClrMapping/>
  </p:clrMapOvr>
  <mc:AlternateContent xmlns:mc="http://schemas.openxmlformats.org/markup-compatibility/2006" xmlns:p14="http://schemas.microsoft.com/office/powerpoint/2010/main">
    <mc:Choice Requires="p14">
      <p:transition spd="slow" p14:dur="2000" advTm="58460"/>
    </mc:Choice>
    <mc:Fallback xmlns="">
      <p:transition spd="slow" advTm="58460"/>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0AA45F7-A9F7-1C4D-86B2-A2D8CFB0BEA0}"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67</a:t>
            </a:fld>
            <a:endParaRPr lang="en-US" dirty="0"/>
          </a:p>
        </p:txBody>
      </p:sp>
      <p:sp>
        <p:nvSpPr>
          <p:cNvPr id="5" name="Title 4"/>
          <p:cNvSpPr>
            <a:spLocks noGrp="1"/>
          </p:cNvSpPr>
          <p:nvPr>
            <p:ph type="title"/>
          </p:nvPr>
        </p:nvSpPr>
        <p:spPr/>
        <p:txBody>
          <a:bodyPr/>
          <a:lstStyle/>
          <a:p>
            <a:r>
              <a:rPr lang="en-US" dirty="0" smtClean="0"/>
              <a:t>Effect of Different Underlying </a:t>
            </a:r>
            <a:r>
              <a:rPr lang="en-US" dirty="0" err="1" smtClean="0"/>
              <a:t>MaxSAT</a:t>
            </a:r>
            <a:r>
              <a:rPr lang="en-US" dirty="0" smtClean="0"/>
              <a:t> Solvers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64139527"/>
              </p:ext>
            </p:extLst>
          </p:nvPr>
        </p:nvGraphicFramePr>
        <p:xfrm>
          <a:off x="582794" y="1217924"/>
          <a:ext cx="8033897" cy="5059680"/>
        </p:xfrm>
        <a:graphic>
          <a:graphicData uri="http://schemas.openxmlformats.org/drawingml/2006/table">
            <a:tbl>
              <a:tblPr firstRow="1" firstCol="1" bandRow="1" bandCol="1">
                <a:tableStyleId>{5940675A-B579-460E-94D1-54222C63F5DA}</a:tableStyleId>
              </a:tblPr>
              <a:tblGrid>
                <a:gridCol w="1188856"/>
                <a:gridCol w="1800225"/>
                <a:gridCol w="1185135"/>
                <a:gridCol w="1301858"/>
                <a:gridCol w="1279213"/>
                <a:gridCol w="1278610"/>
              </a:tblGrid>
              <a:tr h="391425">
                <a:tc rowSpan="2">
                  <a:txBody>
                    <a:bodyPr/>
                    <a:lstStyle/>
                    <a:p>
                      <a:pPr algn="l"/>
                      <a:r>
                        <a:rPr lang="en-US" sz="2000" b="1" dirty="0" smtClean="0"/>
                        <a:t>instance</a:t>
                      </a:r>
                      <a:endParaRPr lang="en-US" sz="2000" b="1"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2"/>
                    </a:solidFill>
                  </a:tcPr>
                </a:tc>
                <a:tc rowSpan="2">
                  <a:txBody>
                    <a:bodyPr/>
                    <a:lstStyle/>
                    <a:p>
                      <a:pPr algn="ctr"/>
                      <a:r>
                        <a:rPr lang="en-US" sz="2000" b="1" dirty="0" smtClean="0"/>
                        <a:t>top solvers in MaxSAT’14</a:t>
                      </a:r>
                      <a:endParaRPr lang="en-US" sz="2000" b="1" dirty="0"/>
                    </a:p>
                  </a:txBody>
                  <a:tcPr marL="0" marR="0" anchor="ctr">
                    <a:lnT w="12700" cap="flat" cmpd="sng" algn="ctr">
                      <a:noFill/>
                      <a:prstDash val="solid"/>
                      <a:round/>
                      <a:headEnd type="none" w="med" len="med"/>
                      <a:tailEnd type="none" w="med" len="med"/>
                    </a:lnT>
                    <a:solidFill>
                      <a:schemeClr val="bg2"/>
                    </a:solidFill>
                  </a:tcPr>
                </a:tc>
                <a:tc gridSpan="2">
                  <a:txBody>
                    <a:bodyPr/>
                    <a:lstStyle/>
                    <a:p>
                      <a:pPr algn="ctr"/>
                      <a:r>
                        <a:rPr lang="en-US" sz="2000" b="1" dirty="0" smtClean="0"/>
                        <a:t>running time </a:t>
                      </a:r>
                    </a:p>
                    <a:p>
                      <a:pPr algn="ctr"/>
                      <a:r>
                        <a:rPr lang="en-US" sz="2000" b="1" dirty="0" smtClean="0"/>
                        <a:t>(in sec.)</a:t>
                      </a:r>
                      <a:endParaRPr lang="en-US" sz="2000" b="1" dirty="0"/>
                    </a:p>
                  </a:txBody>
                  <a:tcPr>
                    <a:lnT w="12700" cap="flat" cmpd="sng" algn="ctr">
                      <a:noFill/>
                      <a:prstDash val="solid"/>
                      <a:round/>
                      <a:headEnd type="none" w="med" len="med"/>
                      <a:tailEnd type="none" w="med" len="med"/>
                    </a:lnT>
                    <a:solidFill>
                      <a:schemeClr val="bg2"/>
                    </a:solidFill>
                  </a:tcPr>
                </a:tc>
                <a:tc hMerge="1">
                  <a:txBody>
                    <a:bodyPr/>
                    <a:lstStyle/>
                    <a:p>
                      <a:endParaRPr lang="en-US" sz="2000" dirty="0"/>
                    </a:p>
                  </a:txBody>
                  <a:tcPr/>
                </a:tc>
                <a:tc gridSpan="2">
                  <a:txBody>
                    <a:bodyPr/>
                    <a:lstStyle/>
                    <a:p>
                      <a:pPr algn="ctr"/>
                      <a:r>
                        <a:rPr lang="en-US" sz="2000" b="1" dirty="0" smtClean="0"/>
                        <a:t>peak</a:t>
                      </a:r>
                      <a:r>
                        <a:rPr lang="en-US" sz="2000" b="1" baseline="0" dirty="0" smtClean="0"/>
                        <a:t> memory </a:t>
                      </a:r>
                    </a:p>
                    <a:p>
                      <a:pPr algn="ctr"/>
                      <a:r>
                        <a:rPr lang="en-US" sz="2000" b="1" baseline="0" dirty="0" smtClean="0"/>
                        <a:t>(in MB)</a:t>
                      </a:r>
                      <a:endParaRPr lang="en-US" sz="2000" b="1"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2"/>
                    </a:solidFill>
                  </a:tcPr>
                </a:tc>
                <a:tc hMerge="1">
                  <a:txBody>
                    <a:bodyPr/>
                    <a:lstStyle/>
                    <a:p>
                      <a:endParaRPr lang="en-US" sz="2000" dirty="0"/>
                    </a:p>
                  </a:txBody>
                  <a:tcPr/>
                </a:tc>
              </a:tr>
              <a:tr h="391425">
                <a:tc vMerge="1">
                  <a:txBody>
                    <a:bodyPr/>
                    <a:lstStyle/>
                    <a:p>
                      <a:endParaRPr lang="en-US" sz="2000" dirty="0"/>
                    </a:p>
                  </a:txBody>
                  <a:tcPr>
                    <a:lnL w="12700" cap="flat" cmpd="sng" algn="ctr">
                      <a:noFill/>
                      <a:prstDash val="solid"/>
                      <a:round/>
                      <a:headEnd type="none" w="med" len="med"/>
                      <a:tailEnd type="none" w="med" len="med"/>
                    </a:lnL>
                    <a:solidFill>
                      <a:schemeClr val="bg2"/>
                    </a:solidFill>
                  </a:tcPr>
                </a:tc>
                <a:tc vMerge="1">
                  <a:txBody>
                    <a:bodyPr/>
                    <a:lstStyle/>
                    <a:p>
                      <a:endParaRPr lang="en-US" sz="2000" dirty="0"/>
                    </a:p>
                  </a:txBody>
                  <a:tcPr>
                    <a:solidFill>
                      <a:schemeClr val="bg2"/>
                    </a:solidFill>
                  </a:tcPr>
                </a:tc>
                <a:tc>
                  <a:txBody>
                    <a:bodyPr/>
                    <a:lstStyle/>
                    <a:p>
                      <a:pPr algn="ctr"/>
                      <a:r>
                        <a:rPr lang="en-US" sz="2000" b="1" dirty="0" smtClean="0"/>
                        <a:t>Pilot</a:t>
                      </a:r>
                      <a:endParaRPr lang="en-US" sz="2000" b="1" dirty="0"/>
                    </a:p>
                  </a:txBody>
                  <a:tcPr>
                    <a:solidFill>
                      <a:schemeClr val="bg2"/>
                    </a:solidFill>
                  </a:tcPr>
                </a:tc>
                <a:tc>
                  <a:txBody>
                    <a:bodyPr/>
                    <a:lstStyle/>
                    <a:p>
                      <a:pPr algn="ctr"/>
                      <a:r>
                        <a:rPr lang="en-US" b="1" dirty="0" smtClean="0"/>
                        <a:t>Baseline</a:t>
                      </a:r>
                      <a:endParaRPr lang="en-US" b="1" dirty="0"/>
                    </a:p>
                  </a:txBody>
                  <a:tcPr>
                    <a:solidFill>
                      <a:schemeClr val="bg2"/>
                    </a:solidFill>
                  </a:tcPr>
                </a:tc>
                <a:tc>
                  <a:txBody>
                    <a:bodyPr/>
                    <a:lstStyle/>
                    <a:p>
                      <a:pPr algn="ctr"/>
                      <a:r>
                        <a:rPr lang="en-US" sz="2000" b="1" dirty="0" smtClean="0"/>
                        <a:t>Pilot</a:t>
                      </a:r>
                      <a:endParaRPr lang="en-US" sz="2000" b="1" dirty="0"/>
                    </a:p>
                  </a:txBody>
                  <a:tcPr>
                    <a:lnR w="12700" cap="flat" cmpd="sng" algn="ctr">
                      <a:solidFill>
                        <a:schemeClr val="tx1"/>
                      </a:solidFill>
                      <a:prstDash val="solid"/>
                      <a:round/>
                      <a:headEnd type="none" w="med" len="med"/>
                      <a:tailEnd type="none" w="med" len="med"/>
                    </a:lnR>
                    <a:solidFill>
                      <a:schemeClr val="bg2"/>
                    </a:solidFill>
                  </a:tcPr>
                </a:tc>
                <a:tc>
                  <a:txBody>
                    <a:bodyPr/>
                    <a:lstStyle/>
                    <a:p>
                      <a:pPr algn="ctr"/>
                      <a:r>
                        <a:rPr lang="en-US" b="1" dirty="0" smtClean="0"/>
                        <a:t>Baseline</a:t>
                      </a:r>
                      <a:endParaRPr lang="en-US" b="1"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solidFill>
                      <a:schemeClr val="bg2"/>
                    </a:solidFill>
                  </a:tcPr>
                </a:tc>
              </a:tr>
              <a:tr h="391425">
                <a:tc rowSpan="5">
                  <a:txBody>
                    <a:bodyPr/>
                    <a:lstStyle/>
                    <a:p>
                      <a:r>
                        <a:rPr lang="en-US" sz="2000" b="1" dirty="0" smtClean="0"/>
                        <a:t>pointer</a:t>
                      </a:r>
                      <a:r>
                        <a:rPr lang="en-US" sz="2000" b="1" baseline="0" dirty="0" smtClean="0"/>
                        <a:t> analysis</a:t>
                      </a:r>
                      <a:endParaRPr lang="en-US" sz="2000" b="1" dirty="0" smtClean="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b="1" dirty="0" err="1" smtClean="0"/>
                        <a:t>MiFuMaX</a:t>
                      </a:r>
                      <a:endParaRPr lang="en-US" sz="2000" b="1" dirty="0"/>
                    </a:p>
                  </a:txBody>
                  <a:tcPr/>
                </a:tc>
                <a:tc>
                  <a:txBody>
                    <a:bodyPr/>
                    <a:lstStyle/>
                    <a:p>
                      <a:pPr algn="ctr"/>
                      <a:r>
                        <a:rPr lang="en-US" sz="2000" b="1" dirty="0" smtClean="0"/>
                        <a:t>178</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tc>
                <a:tc>
                  <a:txBody>
                    <a:bodyPr/>
                    <a:lstStyle/>
                    <a:p>
                      <a:pPr algn="ctr"/>
                      <a:r>
                        <a:rPr lang="en-US" sz="2000" b="1" dirty="0" smtClean="0"/>
                        <a:t>1,095</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sz="2000" b="1" dirty="0" smtClean="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CCLS2akms</a:t>
                      </a:r>
                      <a:endParaRPr lang="en-US" sz="2000" dirty="0"/>
                    </a:p>
                  </a:txBody>
                  <a:tcPr/>
                </a:tc>
                <a:tc>
                  <a:txBody>
                    <a:bodyPr/>
                    <a:lstStyle/>
                    <a:p>
                      <a:pPr algn="ctr"/>
                      <a:r>
                        <a:rPr lang="en-US" sz="2000" b="1" dirty="0" smtClean="0">
                          <a:solidFill>
                            <a:srgbClr val="FF0000"/>
                          </a:solidFill>
                        </a:rPr>
                        <a:t>timeout</a:t>
                      </a:r>
                      <a:endParaRPr lang="en-US" sz="2000" dirty="0"/>
                    </a:p>
                  </a:txBody>
                  <a:tcPr marR="182880"/>
                </a:tc>
                <a:tc>
                  <a:txBody>
                    <a:bodyPr/>
                    <a:lstStyle/>
                    <a:p>
                      <a:pPr algn="ctr"/>
                      <a:r>
                        <a:rPr lang="en-US" sz="2000" b="1" dirty="0" smtClean="0">
                          <a:solidFill>
                            <a:srgbClr val="FF0000"/>
                          </a:solidFill>
                        </a:rPr>
                        <a:t>timeout</a:t>
                      </a:r>
                      <a:endParaRPr lang="en-US" sz="2000" dirty="0"/>
                    </a:p>
                  </a:txBody>
                  <a:tcPr marR="18288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smtClean="0">
                          <a:solidFill>
                            <a:srgbClr val="FF0000"/>
                          </a:solidFill>
                        </a:rPr>
                        <a:t>timeout</a:t>
                      </a:r>
                      <a:endParaRPr lang="en-US" sz="2000" dirty="0" smtClean="0"/>
                    </a:p>
                  </a:txBody>
                  <a:tcPr marR="182880"/>
                </a:tc>
                <a:tc>
                  <a:txBody>
                    <a:bodyPr/>
                    <a:lstStyle/>
                    <a:p>
                      <a:pPr algn="ctr"/>
                      <a:r>
                        <a:rPr lang="en-US" sz="2000" b="1" dirty="0" smtClean="0">
                          <a:solidFill>
                            <a:srgbClr val="FF0000"/>
                          </a:solidFill>
                        </a:rPr>
                        <a:t>timeout</a:t>
                      </a: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a:p>
                  </a:txBody>
                  <a:tcPr/>
                </a:tc>
                <a:tc>
                  <a:txBody>
                    <a:bodyPr/>
                    <a:lstStyle/>
                    <a:p>
                      <a:pPr algn="ctr"/>
                      <a:r>
                        <a:rPr lang="en-US" sz="2000" dirty="0" smtClean="0"/>
                        <a:t>Eva500</a:t>
                      </a:r>
                      <a:endParaRPr lang="en-US" sz="2000" dirty="0"/>
                    </a:p>
                  </a:txBody>
                  <a:tcPr/>
                </a:tc>
                <a:tc>
                  <a:txBody>
                    <a:bodyPr/>
                    <a:lstStyle/>
                    <a:p>
                      <a:pPr algn="ctr"/>
                      <a:r>
                        <a:rPr lang="en-US" sz="2000" b="1" dirty="0" smtClean="0"/>
                        <a:t>2,267</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tc>
                <a:tc>
                  <a:txBody>
                    <a:bodyPr/>
                    <a:lstStyle/>
                    <a:p>
                      <a:pPr algn="ctr"/>
                      <a:r>
                        <a:rPr lang="en-US" sz="2000" b="1" dirty="0" smtClean="0"/>
                        <a:t>1,379</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dirty="0"/>
                    </a:p>
                  </a:txBody>
                  <a:tcPr/>
                </a:tc>
                <a:tc>
                  <a:txBody>
                    <a:bodyPr/>
                    <a:lstStyle/>
                    <a:p>
                      <a:pPr algn="ctr"/>
                      <a:r>
                        <a:rPr lang="en-US" sz="2000" dirty="0" err="1" smtClean="0"/>
                        <a:t>MaxHS</a:t>
                      </a:r>
                      <a:endParaRPr lang="en-US" sz="2000" dirty="0"/>
                    </a:p>
                  </a:txBody>
                  <a:tcPr/>
                </a:tc>
                <a:tc>
                  <a:txBody>
                    <a:bodyPr/>
                    <a:lstStyle/>
                    <a:p>
                      <a:pPr algn="ctr"/>
                      <a:r>
                        <a:rPr lang="en-US" sz="2000" b="1" dirty="0" smtClean="0"/>
                        <a:t>555</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tc>
                <a:tc>
                  <a:txBody>
                    <a:bodyPr/>
                    <a:lstStyle/>
                    <a:p>
                      <a:pPr algn="ctr"/>
                      <a:r>
                        <a:rPr lang="en-US" sz="2000" b="1" dirty="0" smtClean="0"/>
                        <a:t>1,296</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dirty="0"/>
                    </a:p>
                  </a:txBody>
                  <a:tcPr/>
                </a:tc>
                <a:tc>
                  <a:txBody>
                    <a:bodyPr/>
                    <a:lstStyle/>
                    <a:p>
                      <a:pPr algn="ctr"/>
                      <a:r>
                        <a:rPr lang="en-US" sz="2000" dirty="0" smtClean="0"/>
                        <a:t>WPM-2014.co</a:t>
                      </a:r>
                      <a:endParaRPr lang="en-US" sz="2000" dirty="0"/>
                    </a:p>
                  </a:txBody>
                  <a:tcPr/>
                </a:tc>
                <a:tc>
                  <a:txBody>
                    <a:bodyPr/>
                    <a:lstStyle/>
                    <a:p>
                      <a:pPr algn="ctr"/>
                      <a:r>
                        <a:rPr lang="en-US" sz="2000" b="1" dirty="0" smtClean="0"/>
                        <a:t>609</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tc>
                <a:tc>
                  <a:txBody>
                    <a:bodyPr/>
                    <a:lstStyle/>
                    <a:p>
                      <a:pPr algn="ctr"/>
                      <a:r>
                        <a:rPr lang="en-US" sz="2000" b="1" dirty="0" smtClean="0"/>
                        <a:t>1,127</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lnR w="12700" cap="flat" cmpd="sng" algn="ctr">
                      <a:noFill/>
                      <a:prstDash val="solid"/>
                      <a:round/>
                      <a:headEnd type="none" w="med" len="med"/>
                      <a:tailEnd type="none" w="med" len="med"/>
                    </a:lnR>
                  </a:tcPr>
                </a:tc>
              </a:tr>
              <a:tr h="391425">
                <a:tc rowSpan="5">
                  <a:txBody>
                    <a:bodyPr/>
                    <a:lstStyle/>
                    <a:p>
                      <a:r>
                        <a:rPr lang="en-US" sz="2000" b="1" dirty="0" smtClean="0"/>
                        <a:t>AR</a:t>
                      </a:r>
                      <a:endParaRPr lang="en-US" sz="2000" b="1" dirty="0"/>
                    </a:p>
                  </a:txBody>
                  <a:tcPr anchor="ctr">
                    <a:lnL w="12700" cap="flat" cmpd="sng" algn="ctr">
                      <a:noFill/>
                      <a:prstDash val="solid"/>
                      <a:round/>
                      <a:headEnd type="none" w="med" len="med"/>
                      <a:tailEnd type="none" w="med" len="med"/>
                    </a:lnL>
                    <a:lnB w="12700" cmpd="sng">
                      <a:noFill/>
                    </a:lnB>
                    <a:solidFill>
                      <a:schemeClr val="bg2"/>
                    </a:solidFill>
                  </a:tcPr>
                </a:tc>
                <a:tc>
                  <a:txBody>
                    <a:bodyPr/>
                    <a:lstStyle/>
                    <a:p>
                      <a:pPr algn="ctr"/>
                      <a:r>
                        <a:rPr lang="en-US" sz="2000" b="1" dirty="0" err="1" smtClean="0"/>
                        <a:t>MiFuMaX</a:t>
                      </a:r>
                      <a:endParaRPr lang="en-US" sz="2000" b="1" dirty="0"/>
                    </a:p>
                  </a:txBody>
                  <a:tcPr/>
                </a:tc>
                <a:tc>
                  <a:txBody>
                    <a:bodyPr/>
                    <a:lstStyle/>
                    <a:p>
                      <a:pPr algn="ctr"/>
                      <a:r>
                        <a:rPr lang="en-US" sz="2000" b="1" dirty="0" smtClean="0"/>
                        <a:t>4</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tc>
                <a:tc>
                  <a:txBody>
                    <a:bodyPr/>
                    <a:lstStyle/>
                    <a:p>
                      <a:pPr algn="ctr"/>
                      <a:r>
                        <a:rPr lang="en-US" sz="2000" b="1" dirty="0" smtClean="0"/>
                        <a:t>4</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sz="2000" b="1" dirty="0"/>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bg2"/>
                    </a:solidFill>
                  </a:tcPr>
                </a:tc>
                <a:tc>
                  <a:txBody>
                    <a:bodyPr/>
                    <a:lstStyle/>
                    <a:p>
                      <a:pPr algn="ctr"/>
                      <a:r>
                        <a:rPr lang="en-US" sz="2000" dirty="0" smtClean="0"/>
                        <a:t>CCLS2akms</a:t>
                      </a:r>
                      <a:endParaRPr lang="en-US" sz="2000" dirty="0"/>
                    </a:p>
                  </a:txBody>
                  <a:tcPr/>
                </a:tc>
                <a:tc>
                  <a:txBody>
                    <a:bodyPr/>
                    <a:lstStyle/>
                    <a:p>
                      <a:pPr algn="ctr"/>
                      <a:r>
                        <a:rPr lang="en-US" sz="2000" b="1" dirty="0" smtClean="0"/>
                        <a:t>148</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tc>
                <a:tc>
                  <a:txBody>
                    <a:bodyPr/>
                    <a:lstStyle/>
                    <a:p>
                      <a:pPr algn="ctr"/>
                      <a:r>
                        <a:rPr lang="en-US" sz="2000" b="1" dirty="0" smtClean="0"/>
                        <a:t>13</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dirty="0"/>
                    </a:p>
                  </a:txBody>
                  <a:tcPr/>
                </a:tc>
                <a:tc>
                  <a:txBody>
                    <a:bodyPr/>
                    <a:lstStyle/>
                    <a:p>
                      <a:pPr algn="ctr"/>
                      <a:r>
                        <a:rPr lang="en-US" sz="2000" dirty="0" smtClean="0"/>
                        <a:t>Eva500</a:t>
                      </a:r>
                      <a:endParaRPr lang="en-US" sz="2000" dirty="0"/>
                    </a:p>
                  </a:txBody>
                  <a:tcPr/>
                </a:tc>
                <a:tc>
                  <a:txBody>
                    <a:bodyPr/>
                    <a:lstStyle/>
                    <a:p>
                      <a:pPr algn="ctr"/>
                      <a:r>
                        <a:rPr lang="en-US" sz="2000" b="1" dirty="0" smtClean="0"/>
                        <a:t>21</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tc>
                <a:tc>
                  <a:txBody>
                    <a:bodyPr/>
                    <a:lstStyle/>
                    <a:p>
                      <a:pPr algn="ctr"/>
                      <a:r>
                        <a:rPr lang="en-US" sz="2000" b="1" dirty="0" smtClean="0"/>
                        <a:t>2</a:t>
                      </a:r>
                      <a:endParaRPr lang="en-US" sz="2000" b="1" dirty="0"/>
                    </a:p>
                  </a:txBody>
                  <a:tcPr marR="182880"/>
                </a:tc>
                <a:tc>
                  <a:txBody>
                    <a:bodyPr/>
                    <a:lstStyle/>
                    <a:p>
                      <a:pPr algn="ctr"/>
                      <a:r>
                        <a:rPr lang="en-US" sz="2000" b="1" dirty="0" smtClean="0">
                          <a:solidFill>
                            <a:srgbClr val="FF0000"/>
                          </a:solidFill>
                        </a:rPr>
                        <a:t>timeout</a:t>
                      </a:r>
                      <a:endParaRPr lang="en-US" sz="2000" dirty="0"/>
                    </a:p>
                  </a:txBody>
                  <a:tcPr marR="182880">
                    <a:lnR w="12700" cap="flat" cmpd="sng" algn="ctr">
                      <a:noFill/>
                      <a:prstDash val="solid"/>
                      <a:round/>
                      <a:headEnd type="none" w="med" len="med"/>
                      <a:tailEnd type="none" w="med" len="med"/>
                    </a:lnR>
                  </a:tcPr>
                </a:tc>
              </a:tr>
              <a:tr h="391425">
                <a:tc vMerge="1">
                  <a:txBody>
                    <a:bodyPr/>
                    <a:lstStyle/>
                    <a:p>
                      <a:endParaRPr lang="en-US" dirty="0"/>
                    </a:p>
                  </a:txBody>
                  <a:tcPr/>
                </a:tc>
                <a:tc>
                  <a:txBody>
                    <a:bodyPr/>
                    <a:lstStyle/>
                    <a:p>
                      <a:pPr algn="ctr"/>
                      <a:r>
                        <a:rPr lang="en-US" sz="2000" dirty="0" err="1" smtClean="0"/>
                        <a:t>MaxHS</a:t>
                      </a:r>
                      <a:endParaRPr lang="en-US" sz="2000" dirty="0"/>
                    </a:p>
                  </a:txBody>
                  <a:tcPr>
                    <a:lnB w="12700" cap="flat" cmpd="sng" algn="ctr">
                      <a:solidFill>
                        <a:schemeClr val="tx1"/>
                      </a:solidFill>
                      <a:prstDash val="solid"/>
                      <a:round/>
                      <a:headEnd type="none" w="med" len="med"/>
                      <a:tailEnd type="none" w="med" len="med"/>
                    </a:lnB>
                  </a:tcPr>
                </a:tc>
                <a:tc>
                  <a:txBody>
                    <a:bodyPr/>
                    <a:lstStyle/>
                    <a:p>
                      <a:pPr algn="ctr"/>
                      <a:r>
                        <a:rPr lang="en-US" sz="2000" b="1" dirty="0" smtClean="0"/>
                        <a:t>4</a:t>
                      </a:r>
                      <a:endParaRPr lang="en-US" sz="2000" b="1" dirty="0"/>
                    </a:p>
                  </a:txBody>
                  <a:tcPr marR="182880">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FF0000"/>
                          </a:solidFill>
                        </a:rPr>
                        <a:t>timeout</a:t>
                      </a:r>
                      <a:endParaRPr lang="en-US" sz="2000" dirty="0"/>
                    </a:p>
                  </a:txBody>
                  <a:tcPr marR="182880">
                    <a:lnB w="12700" cap="flat" cmpd="sng" algn="ctr">
                      <a:solidFill>
                        <a:schemeClr val="tx1"/>
                      </a:solidFill>
                      <a:prstDash val="solid"/>
                      <a:round/>
                      <a:headEnd type="none" w="med" len="med"/>
                      <a:tailEnd type="none" w="med" len="med"/>
                    </a:lnB>
                  </a:tcPr>
                </a:tc>
                <a:tc>
                  <a:txBody>
                    <a:bodyPr/>
                    <a:lstStyle/>
                    <a:p>
                      <a:pPr algn="ctr"/>
                      <a:r>
                        <a:rPr lang="en-US" sz="2000" b="1" dirty="0" smtClean="0"/>
                        <a:t>9</a:t>
                      </a:r>
                      <a:endParaRPr lang="en-US" sz="2000" b="1" dirty="0"/>
                    </a:p>
                  </a:txBody>
                  <a:tcPr marR="182880">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rgbClr val="FF0000"/>
                          </a:solidFill>
                        </a:rPr>
                        <a:t>timeout</a:t>
                      </a:r>
                      <a:endParaRPr lang="en-US" sz="2000" dirty="0"/>
                    </a:p>
                  </a:txBody>
                  <a:tcPr marR="182880">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tr>
              <a:tr h="391425">
                <a:tc vMerge="1">
                  <a:txBody>
                    <a:bodyPr/>
                    <a:lstStyle/>
                    <a:p>
                      <a:endParaRPr lang="en-US" dirty="0"/>
                    </a:p>
                  </a:txBody>
                  <a:tcPr/>
                </a:tc>
                <a:tc>
                  <a:txBody>
                    <a:bodyPr/>
                    <a:lstStyle/>
                    <a:p>
                      <a:pPr algn="ctr"/>
                      <a:r>
                        <a:rPr lang="en-US" sz="2000" dirty="0" smtClean="0"/>
                        <a:t>WPM-2014.co</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6</a:t>
                      </a:r>
                      <a:endParaRPr lang="en-US" sz="2000" b="1" dirty="0"/>
                    </a:p>
                  </a:txBody>
                  <a:tcPr marR="182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solidFill>
                            <a:srgbClr val="FF0000"/>
                          </a:solidFill>
                        </a:rPr>
                        <a:t>timeout</a:t>
                      </a:r>
                      <a:endParaRPr lang="en-US" sz="2000" dirty="0"/>
                    </a:p>
                  </a:txBody>
                  <a:tcPr marR="182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2</a:t>
                      </a:r>
                      <a:endParaRPr lang="en-US" sz="2000" b="1" dirty="0"/>
                    </a:p>
                  </a:txBody>
                  <a:tcPr marR="1828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solidFill>
                            <a:srgbClr val="FF0000"/>
                          </a:solidFill>
                        </a:rPr>
                        <a:t>timeout</a:t>
                      </a:r>
                      <a:endParaRPr lang="en-US" sz="2000" dirty="0"/>
                    </a:p>
                  </a:txBody>
                  <a:tcPr marR="18288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ustDataLst>
      <p:tags r:id="rId1"/>
    </p:custDataLst>
    <p:extLst>
      <p:ext uri="{BB962C8B-B14F-4D97-AF65-F5344CB8AC3E}">
        <p14:creationId xmlns:p14="http://schemas.microsoft.com/office/powerpoint/2010/main" val="873594049"/>
      </p:ext>
    </p:extLst>
  </p:cSld>
  <p:clrMapOvr>
    <a:masterClrMapping/>
  </p:clrMapOvr>
  <mc:AlternateContent xmlns:mc="http://schemas.openxmlformats.org/markup-compatibility/2006" xmlns:p14="http://schemas.microsoft.com/office/powerpoint/2010/main">
    <mc:Choice Requires="p14">
      <p:transition spd="slow" p14:dur="2000" advTm="58460"/>
    </mc:Choice>
    <mc:Fallback xmlns="">
      <p:transition spd="slow" advTm="58460"/>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199" y="1348352"/>
            <a:ext cx="8686801" cy="4808607"/>
          </a:xfrm>
          <a:ln>
            <a:noFill/>
          </a:ln>
        </p:spPr>
        <p:txBody>
          <a:bodyPr>
            <a:normAutofit/>
          </a:bodyPr>
          <a:lstStyle/>
          <a:p>
            <a:r>
              <a:rPr lang="en-US" dirty="0" smtClean="0"/>
              <a:t>New problem: </a:t>
            </a:r>
            <a:r>
              <a:rPr lang="en-US" b="1" dirty="0" smtClean="0">
                <a:solidFill>
                  <a:srgbClr val="00B050"/>
                </a:solidFill>
              </a:rPr>
              <a:t>Q-</a:t>
            </a:r>
            <a:r>
              <a:rPr lang="en-US" b="1" dirty="0" err="1" smtClean="0">
                <a:solidFill>
                  <a:srgbClr val="00B050"/>
                </a:solidFill>
              </a:rPr>
              <a:t>MaxSAT</a:t>
            </a:r>
            <a:r>
              <a:rPr lang="en-US" b="1" dirty="0" smtClean="0">
                <a:solidFill>
                  <a:srgbClr val="00B050"/>
                </a:solidFill>
              </a:rPr>
              <a:t> </a:t>
            </a:r>
            <a:r>
              <a:rPr lang="en-US" dirty="0" smtClean="0"/>
              <a:t>  </a:t>
            </a:r>
            <a:r>
              <a:rPr lang="en-US" dirty="0" smtClean="0">
                <a:solidFill>
                  <a:schemeClr val="bg1"/>
                </a:solidFill>
              </a:rPr>
              <a:t>=</a:t>
            </a:r>
            <a:r>
              <a:rPr lang="en-US" b="1" dirty="0" err="1" smtClean="0">
                <a:solidFill>
                  <a:srgbClr val="FF9900"/>
                </a:solidFill>
              </a:rPr>
              <a:t>MaxSAT</a:t>
            </a:r>
            <a:r>
              <a:rPr lang="en-US" dirty="0" smtClean="0">
                <a:solidFill>
                  <a:schemeClr val="bg1"/>
                </a:solidFill>
              </a:rPr>
              <a:t>+</a:t>
            </a:r>
            <a:r>
              <a:rPr lang="en-US" dirty="0" smtClean="0"/>
              <a:t>  </a:t>
            </a:r>
            <a:r>
              <a:rPr lang="en-US" b="1" dirty="0" smtClean="0">
                <a:solidFill>
                  <a:srgbClr val="7030A0"/>
                </a:solidFill>
              </a:rPr>
              <a:t>Queries</a:t>
            </a:r>
          </a:p>
          <a:p>
            <a:pPr lvl="1"/>
            <a:r>
              <a:rPr lang="en-US" dirty="0" smtClean="0"/>
              <a:t>Natural </a:t>
            </a:r>
            <a:r>
              <a:rPr lang="en-US" dirty="0"/>
              <a:t>for optimization problems in diverse and emerging </a:t>
            </a:r>
            <a:r>
              <a:rPr lang="en-US" dirty="0" smtClean="0"/>
              <a:t>domains</a:t>
            </a:r>
          </a:p>
          <a:p>
            <a:endParaRPr lang="en-US" dirty="0"/>
          </a:p>
          <a:p>
            <a:r>
              <a:rPr lang="en-US" dirty="0" smtClean="0"/>
              <a:t>Algorithm to solve Q-</a:t>
            </a:r>
            <a:r>
              <a:rPr lang="en-US" dirty="0" err="1" smtClean="0"/>
              <a:t>MaxSAT</a:t>
            </a:r>
            <a:endParaRPr lang="en-US" dirty="0" smtClean="0"/>
          </a:p>
          <a:p>
            <a:pPr lvl="1"/>
            <a:r>
              <a:rPr lang="en-US" dirty="0" smtClean="0"/>
              <a:t>Local Checking            Global Optimality </a:t>
            </a:r>
          </a:p>
          <a:p>
            <a:pPr lvl="1"/>
            <a:endParaRPr lang="en-US" dirty="0"/>
          </a:p>
          <a:p>
            <a:r>
              <a:rPr lang="en-US" dirty="0" smtClean="0"/>
              <a:t>Empirical evaluation on 19 instances from different domains</a:t>
            </a:r>
          </a:p>
          <a:p>
            <a:pPr lvl="1"/>
            <a:r>
              <a:rPr lang="en-US" dirty="0" smtClean="0"/>
              <a:t>Up to </a:t>
            </a:r>
            <a:r>
              <a:rPr lang="en-US" b="1" dirty="0" smtClean="0"/>
              <a:t>16 million </a:t>
            </a:r>
            <a:r>
              <a:rPr lang="en-US" dirty="0" smtClean="0"/>
              <a:t>variables and </a:t>
            </a:r>
            <a:r>
              <a:rPr lang="en-US" b="1" dirty="0" smtClean="0"/>
              <a:t>22 million </a:t>
            </a:r>
            <a:r>
              <a:rPr lang="en-US" dirty="0" smtClean="0"/>
              <a:t>clauses</a:t>
            </a:r>
          </a:p>
          <a:p>
            <a:pPr lvl="1"/>
            <a:r>
              <a:rPr lang="en-US" dirty="0" smtClean="0"/>
              <a:t>Pilot: </a:t>
            </a:r>
            <a:r>
              <a:rPr lang="en-US" b="1" dirty="0"/>
              <a:t>~</a:t>
            </a:r>
            <a:r>
              <a:rPr lang="en-US" b="1" dirty="0" smtClean="0"/>
              <a:t> 300MB </a:t>
            </a:r>
            <a:r>
              <a:rPr lang="en-US" dirty="0"/>
              <a:t>and </a:t>
            </a:r>
            <a:r>
              <a:rPr lang="en-US" b="1" dirty="0" smtClean="0"/>
              <a:t>100 sec.</a:t>
            </a:r>
            <a:r>
              <a:rPr lang="en-US" dirty="0" smtClean="0"/>
              <a:t> </a:t>
            </a:r>
            <a:r>
              <a:rPr lang="en-US" dirty="0"/>
              <a:t>on </a:t>
            </a:r>
            <a:r>
              <a:rPr lang="en-US" dirty="0" smtClean="0"/>
              <a:t>average</a:t>
            </a:r>
          </a:p>
          <a:p>
            <a:pPr lvl="1"/>
            <a:r>
              <a:rPr lang="en-US" dirty="0" smtClean="0"/>
              <a:t>Conventional </a:t>
            </a:r>
            <a:r>
              <a:rPr lang="en-US" dirty="0" err="1" smtClean="0"/>
              <a:t>MaxSAT</a:t>
            </a:r>
            <a:r>
              <a:rPr lang="en-US" dirty="0" smtClean="0"/>
              <a:t> solvers: </a:t>
            </a:r>
            <a:r>
              <a:rPr lang="en-US" b="1" dirty="0" smtClean="0"/>
              <a:t>8</a:t>
            </a:r>
            <a:r>
              <a:rPr lang="en-US" dirty="0" smtClean="0"/>
              <a:t> </a:t>
            </a:r>
            <a:r>
              <a:rPr lang="en-US" b="1" dirty="0" smtClean="0"/>
              <a:t>timeouts</a:t>
            </a:r>
            <a:r>
              <a:rPr lang="en-US" dirty="0" smtClean="0"/>
              <a:t> (3GB, 1 hrs.)</a:t>
            </a:r>
          </a:p>
        </p:txBody>
      </p:sp>
      <p:sp>
        <p:nvSpPr>
          <p:cNvPr id="3" name="Date Placeholder 2"/>
          <p:cNvSpPr>
            <a:spLocks noGrp="1"/>
          </p:cNvSpPr>
          <p:nvPr>
            <p:ph type="dt" sz="half" idx="10"/>
          </p:nvPr>
        </p:nvSpPr>
        <p:spPr>
          <a:xfrm>
            <a:off x="6397752" y="6356350"/>
            <a:ext cx="2289048" cy="365760"/>
          </a:xfrm>
        </p:spPr>
        <p:txBody>
          <a:bodyPr/>
          <a:lstStyle/>
          <a:p>
            <a:fld id="{FB28197C-5F61-9B48-9487-1BAA562BF4EA}"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68</a:t>
            </a:fld>
            <a:endParaRPr lang="en-US" dirty="0"/>
          </a:p>
        </p:txBody>
      </p:sp>
      <p:sp>
        <p:nvSpPr>
          <p:cNvPr id="5" name="Title 4"/>
          <p:cNvSpPr>
            <a:spLocks noGrp="1"/>
          </p:cNvSpPr>
          <p:nvPr>
            <p:ph type="title"/>
          </p:nvPr>
        </p:nvSpPr>
        <p:spPr/>
        <p:txBody>
          <a:bodyPr/>
          <a:lstStyle/>
          <a:p>
            <a:r>
              <a:rPr lang="en-US" dirty="0"/>
              <a:t>Conclusion</a:t>
            </a:r>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7" name="Right Arrow 6"/>
          <p:cNvSpPr/>
          <p:nvPr/>
        </p:nvSpPr>
        <p:spPr>
          <a:xfrm>
            <a:off x="3000376" y="3271836"/>
            <a:ext cx="585788" cy="285750"/>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Plus 8"/>
          <p:cNvSpPr/>
          <p:nvPr/>
        </p:nvSpPr>
        <p:spPr>
          <a:xfrm>
            <a:off x="6108815" y="1457324"/>
            <a:ext cx="308181" cy="300037"/>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Equal 9"/>
          <p:cNvSpPr/>
          <p:nvPr/>
        </p:nvSpPr>
        <p:spPr>
          <a:xfrm>
            <a:off x="4455684" y="1457324"/>
            <a:ext cx="293966" cy="300037"/>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ustDataLst>
      <p:tags r:id="rId1"/>
    </p:custDataLst>
    <p:extLst>
      <p:ext uri="{BB962C8B-B14F-4D97-AF65-F5344CB8AC3E}">
        <p14:creationId xmlns:p14="http://schemas.microsoft.com/office/powerpoint/2010/main" val="661209473"/>
      </p:ext>
    </p:extLst>
  </p:cSld>
  <p:clrMapOvr>
    <a:masterClrMapping/>
  </p:clrMapOvr>
  <mc:AlternateContent xmlns:mc="http://schemas.openxmlformats.org/markup-compatibility/2006" xmlns:p14="http://schemas.microsoft.com/office/powerpoint/2010/main">
    <mc:Choice Requires="p14">
      <p:transition spd="slow" p14:dur="2000" advTm="64557"/>
    </mc:Choice>
    <mc:Fallback xmlns="">
      <p:transition spd="slow" advTm="645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E21A175-CF62-4F40-AEBB-5BD4E0AD6110}"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69</a:t>
            </a:fld>
            <a:endParaRPr lang="en-US" dirty="0"/>
          </a:p>
        </p:txBody>
      </p:sp>
      <p:sp>
        <p:nvSpPr>
          <p:cNvPr id="5" name="Title 4"/>
          <p:cNvSpPr>
            <a:spLocks noGrp="1"/>
          </p:cNvSpPr>
          <p:nvPr>
            <p:ph type="title"/>
          </p:nvPr>
        </p:nvSpPr>
        <p:spPr/>
        <p:txBody>
          <a:bodyPr/>
          <a:lstStyle/>
          <a:p>
            <a:r>
              <a:rPr lang="en-US" dirty="0" smtClean="0"/>
              <a:t>Instance Characteristics: Program Analysis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7" name="Table 6"/>
          <p:cNvGraphicFramePr>
            <a:graphicFrameLocks noGrp="1"/>
          </p:cNvGraphicFramePr>
          <p:nvPr>
            <p:extLst/>
          </p:nvPr>
        </p:nvGraphicFramePr>
        <p:xfrm>
          <a:off x="457208" y="1251129"/>
          <a:ext cx="8290150" cy="4358640"/>
        </p:xfrm>
        <a:graphic>
          <a:graphicData uri="http://schemas.openxmlformats.org/drawingml/2006/table">
            <a:tbl>
              <a:tblPr firstRow="1" firstCol="1" bandRow="1">
                <a:tableStyleId>{5940675A-B579-460E-94D1-54222C63F5DA}</a:tableStyleId>
              </a:tblPr>
              <a:tblGrid>
                <a:gridCol w="1088372"/>
                <a:gridCol w="1192577"/>
                <a:gridCol w="1262048"/>
                <a:gridCol w="1131043"/>
                <a:gridCol w="1247495"/>
                <a:gridCol w="1257864"/>
                <a:gridCol w="1110751"/>
              </a:tblGrid>
              <a:tr h="185420">
                <a:tc rowSpan="2">
                  <a:txBody>
                    <a:bodyPr/>
                    <a:lstStyle/>
                    <a:p>
                      <a:pPr algn="ctr"/>
                      <a:endParaRPr lang="en-US" sz="2000"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3">
                  <a:txBody>
                    <a:bodyPr/>
                    <a:lstStyle/>
                    <a:p>
                      <a:pPr algn="ctr"/>
                      <a:r>
                        <a:rPr lang="en-US" sz="2000" b="1" dirty="0" smtClean="0"/>
                        <a:t>pointer analysis</a:t>
                      </a:r>
                      <a:r>
                        <a:rPr lang="en-US" sz="2000" b="1" baseline="0" dirty="0" smtClean="0"/>
                        <a:t> </a:t>
                      </a:r>
                      <a:endParaRPr lang="en-US" sz="2000" b="1"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solidFill>
                      <a:schemeClr val="bg2"/>
                    </a:solidFill>
                  </a:tcPr>
                </a:tc>
                <a:tc hMerge="1">
                  <a:txBody>
                    <a:bodyPr/>
                    <a:lstStyle/>
                    <a:p>
                      <a:endParaRPr lang="en-US" dirty="0"/>
                    </a:p>
                  </a:txBody>
                  <a:tcPr>
                    <a:solidFill>
                      <a:schemeClr val="bg2"/>
                    </a:solidFill>
                  </a:tcPr>
                </a:tc>
                <a:tc gridSpan="3">
                  <a:txBody>
                    <a:bodyPr/>
                    <a:lstStyle/>
                    <a:p>
                      <a:pPr algn="ctr"/>
                      <a:r>
                        <a:rPr lang="en-US" sz="2000" b="1" dirty="0" err="1" smtClean="0"/>
                        <a:t>datarace</a:t>
                      </a:r>
                      <a:r>
                        <a:rPr lang="en-US" sz="2000" b="1" dirty="0" smtClean="0"/>
                        <a:t> analysis</a:t>
                      </a:r>
                      <a:endParaRPr lang="en-US" sz="2000" b="1" dirty="0"/>
                    </a:p>
                  </a:txBody>
                  <a:tcPr>
                    <a:lnL w="381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solidFill>
                      <a:schemeClr val="bg2"/>
                    </a:solidFill>
                  </a:tcPr>
                </a:tc>
                <a:tc hMerge="1">
                  <a:txBody>
                    <a:bodyPr/>
                    <a:lstStyle/>
                    <a:p>
                      <a:endParaRPr lang="en-US" dirty="0"/>
                    </a:p>
                  </a:txBody>
                  <a:tcPr>
                    <a:solidFill>
                      <a:schemeClr val="bg2"/>
                    </a:solidFill>
                  </a:tcPr>
                </a:tc>
              </a:tr>
              <a:tr h="185420">
                <a:tc vMerge="1">
                  <a:txBody>
                    <a:bodyPr/>
                    <a:lstStyle/>
                    <a:p>
                      <a:endParaRPr lang="en-US"/>
                    </a:p>
                  </a:txBody>
                  <a:tcPr/>
                </a:tc>
                <a:tc>
                  <a:txBody>
                    <a:bodyPr/>
                    <a:lstStyle/>
                    <a:p>
                      <a:pPr algn="ctr"/>
                      <a:r>
                        <a:rPr lang="en-US" sz="2000" b="1" dirty="0" smtClean="0"/>
                        <a:t># queries</a:t>
                      </a:r>
                      <a:endParaRPr lang="en-US" sz="2000" b="1" dirty="0"/>
                    </a:p>
                  </a:txBody>
                  <a:tcPr marL="0" marR="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 variables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 clauses</a:t>
                      </a:r>
                      <a:endParaRPr lang="en-US" sz="2000" b="1" dirty="0"/>
                    </a:p>
                  </a:txBody>
                  <a:tcPr marL="0" marR="0">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 queries</a:t>
                      </a:r>
                      <a:endParaRPr lang="en-US" sz="2000" b="1" dirty="0"/>
                    </a:p>
                  </a:txBody>
                  <a:tcPr marL="0" marR="0">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 variables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 clauses</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70840">
                <a:tc>
                  <a:txBody>
                    <a:bodyPr/>
                    <a:lstStyle/>
                    <a:p>
                      <a:r>
                        <a:rPr lang="en-US" sz="2000" b="1" dirty="0" smtClean="0"/>
                        <a:t>ftp</a:t>
                      </a:r>
                      <a:endParaRPr lang="en-US" sz="2000" b="1"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dirty="0" smtClean="0"/>
                        <a:t>55</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2.3M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3M</a:t>
                      </a:r>
                      <a:endParaRPr lang="en-US" sz="2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338</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1.2M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1.4M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000" b="1" dirty="0" err="1" smtClean="0"/>
                        <a:t>hedc</a:t>
                      </a:r>
                      <a:endParaRPr lang="en-US" sz="2000" b="1"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dirty="0" smtClean="0"/>
                        <a:t>36</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3.8M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4.8M</a:t>
                      </a:r>
                      <a:endParaRPr lang="en-US" sz="2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203</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0.8M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0.9M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000" b="1" dirty="0" err="1" smtClean="0"/>
                        <a:t>weblech</a:t>
                      </a:r>
                      <a:endParaRPr lang="en-US" sz="2000" b="1"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dirty="0" smtClean="0"/>
                        <a:t>25</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5.8M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8.4M</a:t>
                      </a:r>
                      <a:endParaRPr lang="en-US" sz="2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7</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0.5M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0.9M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000" b="1" dirty="0" err="1" smtClean="0"/>
                        <a:t>antlr</a:t>
                      </a:r>
                      <a:endParaRPr lang="en-US" sz="2000" b="1"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dirty="0" smtClean="0"/>
                        <a:t>113</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8.7M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13M</a:t>
                      </a:r>
                      <a:endParaRPr lang="en-US" sz="2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000" b="1" dirty="0" err="1" smtClean="0"/>
                        <a:t>avrora</a:t>
                      </a:r>
                      <a:endParaRPr lang="en-US" sz="2000" b="1"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dirty="0" smtClean="0"/>
                        <a:t>151</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11.7M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16.3M</a:t>
                      </a:r>
                      <a:endParaRPr lang="en-US" sz="2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803</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0.7M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1.5M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2000" b="1" dirty="0" smtClean="0"/>
                        <a:t>chart</a:t>
                      </a:r>
                      <a:endParaRPr lang="en-US" sz="2000" b="1"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dirty="0" smtClean="0"/>
                        <a:t>94</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16M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22.3M</a:t>
                      </a:r>
                      <a:endParaRPr lang="en-US" sz="2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9634">
                <a:tc>
                  <a:txBody>
                    <a:bodyPr/>
                    <a:lstStyle/>
                    <a:p>
                      <a:r>
                        <a:rPr lang="en-US" sz="2000" b="1" dirty="0" err="1" smtClean="0"/>
                        <a:t>luindex</a:t>
                      </a:r>
                      <a:endParaRPr lang="en-US" sz="2000" b="1"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dirty="0" smtClean="0"/>
                        <a:t>109</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8.5M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11.9M</a:t>
                      </a:r>
                      <a:endParaRPr lang="en-US" sz="2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3,444</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0.6M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1.1M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9634">
                <a:tc>
                  <a:txBody>
                    <a:bodyPr/>
                    <a:lstStyle/>
                    <a:p>
                      <a:r>
                        <a:rPr lang="en-US" sz="2000" b="1" dirty="0" err="1" smtClean="0"/>
                        <a:t>lusearch</a:t>
                      </a:r>
                      <a:endParaRPr lang="en-US" sz="2000" b="1"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dirty="0" smtClean="0"/>
                        <a:t>248</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7.8M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10.9M</a:t>
                      </a:r>
                      <a:endParaRPr lang="en-US" sz="2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206</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0.5M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39634">
                <a:tc>
                  <a:txBody>
                    <a:bodyPr/>
                    <a:lstStyle/>
                    <a:p>
                      <a:r>
                        <a:rPr lang="en-US" sz="2000" b="1" dirty="0" err="1" smtClean="0"/>
                        <a:t>xalan</a:t>
                      </a:r>
                      <a:endParaRPr lang="en-US" sz="2000" b="1" dirty="0"/>
                    </a:p>
                  </a:txBody>
                  <a:tcP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r"/>
                      <a:r>
                        <a:rPr lang="en-US" sz="2000" dirty="0" smtClean="0"/>
                        <a:t>754</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12.4M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18.7M</a:t>
                      </a:r>
                      <a:endParaRPr lang="en-US" sz="2000" dirty="0"/>
                    </a:p>
                  </a:txBody>
                  <a:tcP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11,410</a:t>
                      </a:r>
                      <a:endParaRPr lang="en-US" sz="2000" dirty="0"/>
                    </a:p>
                  </a:txBody>
                  <a:tcP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2.6M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2000" dirty="0" smtClean="0"/>
                        <a:t>4.9M</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TextBox 9"/>
          <p:cNvSpPr txBox="1"/>
          <p:nvPr/>
        </p:nvSpPr>
        <p:spPr>
          <a:xfrm>
            <a:off x="3015341" y="5714999"/>
            <a:ext cx="2971800" cy="461665"/>
          </a:xfrm>
          <a:prstGeom prst="rect">
            <a:avLst/>
          </a:prstGeom>
          <a:noFill/>
        </p:spPr>
        <p:txBody>
          <a:bodyPr wrap="square" rtlCol="0">
            <a:spAutoFit/>
          </a:bodyPr>
          <a:lstStyle/>
          <a:p>
            <a:pPr algn="ctr"/>
            <a:r>
              <a:rPr lang="en-US" sz="2400" dirty="0" smtClean="0"/>
              <a:t>M = million</a:t>
            </a:r>
            <a:endParaRPr lang="en-US" sz="2400" dirty="0"/>
          </a:p>
        </p:txBody>
      </p:sp>
    </p:spTree>
    <p:extLst>
      <p:ext uri="{BB962C8B-B14F-4D97-AF65-F5344CB8AC3E}">
        <p14:creationId xmlns:p14="http://schemas.microsoft.com/office/powerpoint/2010/main" val="1407535630"/>
      </p:ext>
    </p:extLst>
  </p:cSld>
  <p:clrMapOvr>
    <a:masterClrMapping/>
  </p:clrMapOvr>
  <mc:AlternateContent xmlns:mc="http://schemas.openxmlformats.org/markup-compatibility/2006">
    <mc:Choice xmlns:p14="http://schemas.microsoft.com/office/powerpoint/2010/main" Requires="p14">
      <p:transition spd="slow" p14:dur="2000" advTm="18119"/>
    </mc:Choice>
    <mc:Fallback>
      <p:transition spd="slow" advTm="1811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FA5B7FA-3057-BF46-A059-1A5C624C4E7B}"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7</a:t>
            </a:fld>
            <a:endParaRPr lang="en-US" dirty="0"/>
          </a:p>
        </p:txBody>
      </p:sp>
      <p:sp>
        <p:nvSpPr>
          <p:cNvPr id="5" name="Title 4"/>
          <p:cNvSpPr>
            <a:spLocks noGrp="1"/>
          </p:cNvSpPr>
          <p:nvPr>
            <p:ph type="title"/>
          </p:nvPr>
        </p:nvSpPr>
        <p:spPr/>
        <p:txBody>
          <a:bodyPr/>
          <a:lstStyle/>
          <a:p>
            <a:r>
              <a:rPr lang="en-US" dirty="0" smtClean="0"/>
              <a:t>What is </a:t>
            </a:r>
            <a:r>
              <a:rPr lang="en-US" dirty="0" err="1" smtClean="0"/>
              <a:t>MaxSAT</a:t>
            </a:r>
            <a:r>
              <a:rPr lang="en-US" dirty="0" smtClean="0"/>
              <a:t>?</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9" name="TextBox 8"/>
          <p:cNvSpPr txBox="1"/>
          <p:nvPr/>
        </p:nvSpPr>
        <p:spPr>
          <a:xfrm>
            <a:off x="1274888" y="1354013"/>
            <a:ext cx="2233246" cy="584775"/>
          </a:xfrm>
          <a:prstGeom prst="rect">
            <a:avLst/>
          </a:prstGeom>
          <a:noFill/>
        </p:spPr>
        <p:txBody>
          <a:bodyPr wrap="square" rtlCol="0">
            <a:spAutoFit/>
          </a:bodyPr>
          <a:lstStyle/>
          <a:p>
            <a:r>
              <a:rPr lang="en-US" sz="3200" b="1" dirty="0" err="1" smtClean="0">
                <a:solidFill>
                  <a:srgbClr val="00B050"/>
                </a:solidFill>
              </a:rPr>
              <a:t>Max</a:t>
            </a:r>
            <a:r>
              <a:rPr lang="en-US" sz="3200" b="1" dirty="0" err="1" smtClean="0">
                <a:solidFill>
                  <a:srgbClr val="0070C0"/>
                </a:solidFill>
              </a:rPr>
              <a:t>SAT</a:t>
            </a:r>
            <a:r>
              <a:rPr lang="en-US" sz="3200" b="1" dirty="0" smtClean="0">
                <a:solidFill>
                  <a:srgbClr val="0070C0"/>
                </a:solidFill>
              </a:rPr>
              <a:t>:</a:t>
            </a:r>
            <a:endParaRPr lang="en-US" sz="3200" b="1" dirty="0">
              <a:solidFill>
                <a:srgbClr val="0070C0"/>
              </a:solidFill>
            </a:endParaRPr>
          </a:p>
        </p:txBody>
      </p:sp>
      <p:grpSp>
        <p:nvGrpSpPr>
          <p:cNvPr id="15" name="Group 14"/>
          <p:cNvGrpSpPr/>
          <p:nvPr/>
        </p:nvGrpSpPr>
        <p:grpSpPr>
          <a:xfrm>
            <a:off x="-257048" y="1973956"/>
            <a:ext cx="3868615" cy="2008958"/>
            <a:chOff x="-269748" y="1973956"/>
            <a:chExt cx="3868615" cy="2008958"/>
          </a:xfrm>
        </p:grpSpPr>
        <mc:AlternateContent xmlns:mc="http://schemas.openxmlformats.org/markup-compatibility/2006" xmlns:a14="http://schemas.microsoft.com/office/drawing/2010/main">
          <mc:Choice Requires="a14">
            <p:sp>
              <p:nvSpPr>
                <p:cNvPr id="7" name="TextBox 6"/>
                <p:cNvSpPr txBox="1"/>
                <p:nvPr/>
              </p:nvSpPr>
              <p:spPr>
                <a:xfrm>
                  <a:off x="-269748" y="2198076"/>
                  <a:ext cx="3640015" cy="1477328"/>
                </a:xfrm>
                <a:prstGeom prst="rect">
                  <a:avLst/>
                </a:prstGeom>
                <a:noFill/>
              </p:spPr>
              <p:txBody>
                <a:bodyPr wrap="square" rtlCol="0">
                  <a:spAutoFit/>
                </a:bodyPr>
                <a:lstStyle/>
                <a:p>
                  <a:pPr algn="r"/>
                  <a:r>
                    <a:rPr lang="en-US" b="0" dirty="0" smtClean="0"/>
                    <a:t>	   </a:t>
                  </a:r>
                  <a14:m>
                    <m:oMath xmlns:m="http://schemas.openxmlformats.org/officeDocument/2006/math">
                      <m:r>
                        <a:rPr lang="en-US" b="0" i="1" smtClean="0">
                          <a:latin typeface="Cambria Math" charset="0"/>
                        </a:rPr>
                        <m:t>𝑎</m:t>
                      </m:r>
                      <m:r>
                        <a:rPr lang="en-US" b="0" i="1" smtClean="0">
                          <a:latin typeface="Cambria Math" charset="0"/>
                        </a:rPr>
                        <m:t>  ∧       </m:t>
                      </m:r>
                    </m:oMath>
                  </a14:m>
                  <a:r>
                    <a:rPr lang="en-US" dirty="0" smtClean="0"/>
                    <a:t>(</a:t>
                  </a:r>
                  <a:r>
                    <a:rPr lang="en-US" b="1" dirty="0" smtClean="0"/>
                    <a:t>C1</a:t>
                  </a:r>
                  <a:r>
                    <a:rPr lang="en-US" dirty="0" smtClean="0"/>
                    <a:t>)</a:t>
                  </a:r>
                </a:p>
                <a:p>
                  <a:pPr algn="r"/>
                  <a14:m>
                    <m:oMath xmlns:m="http://schemas.openxmlformats.org/officeDocument/2006/math">
                      <m:r>
                        <a:rPr lang="en-US" b="0" i="1" smtClean="0">
                          <a:latin typeface="Cambria Math" charset="0"/>
                        </a:rPr>
                        <m:t>¬</m:t>
                      </m:r>
                      <m:r>
                        <a:rPr lang="en-US" b="0" i="1" smtClean="0">
                          <a:latin typeface="Cambria Math" charset="0"/>
                        </a:rPr>
                        <m:t>𝑎</m:t>
                      </m:r>
                      <m:r>
                        <a:rPr lang="en-US" b="0" i="1" smtClean="0">
                          <a:latin typeface="Cambria Math" charset="0"/>
                        </a:rPr>
                        <m:t>∨</m:t>
                      </m:r>
                      <m:r>
                        <a:rPr lang="en-US" b="0" i="1" smtClean="0">
                          <a:latin typeface="Cambria Math" charset="0"/>
                        </a:rPr>
                        <m:t>𝑏</m:t>
                      </m:r>
                      <m:r>
                        <a:rPr lang="en-US" b="0" i="1" smtClean="0">
                          <a:latin typeface="Cambria Math" charset="0"/>
                        </a:rPr>
                        <m:t>  ∧</m:t>
                      </m:r>
                      <m:r>
                        <a:rPr lang="en-US" b="0" i="0" smtClean="0">
                          <a:solidFill>
                            <a:srgbClr val="7030A0"/>
                          </a:solidFill>
                          <a:latin typeface="Cambria Math" charset="0"/>
                        </a:rPr>
                        <m:t>       </m:t>
                      </m:r>
                    </m:oMath>
                  </a14:m>
                  <a:r>
                    <a:rPr lang="en-US" dirty="0" smtClean="0"/>
                    <a:t>(</a:t>
                  </a:r>
                  <a:r>
                    <a:rPr lang="en-US" b="1" dirty="0" smtClean="0"/>
                    <a:t>C2</a:t>
                  </a:r>
                  <a:r>
                    <a:rPr lang="en-US" dirty="0" smtClean="0"/>
                    <a:t>)</a:t>
                  </a:r>
                </a:p>
                <a:p>
                  <a:pPr algn="r"/>
                  <a:r>
                    <a:rPr lang="en-US" b="0" dirty="0" smtClean="0"/>
                    <a:t>        </a:t>
                  </a:r>
                  <a:r>
                    <a:rPr lang="en-US" b="1" dirty="0">
                      <a:solidFill>
                        <a:srgbClr val="00B050"/>
                      </a:solidFill>
                    </a:rPr>
                    <a:t>4</a:t>
                  </a:r>
                  <a:r>
                    <a:rPr lang="en-US" b="0" dirty="0" smtClean="0"/>
                    <a:t>             </a:t>
                  </a:r>
                  <a14:m>
                    <m:oMath xmlns:m="http://schemas.openxmlformats.org/officeDocument/2006/math">
                      <m:r>
                        <a:rPr lang="en-US" b="0" i="1" smtClean="0">
                          <a:latin typeface="Cambria Math" charset="0"/>
                        </a:rPr>
                        <m:t>¬</m:t>
                      </m:r>
                      <m:r>
                        <a:rPr lang="en-US" b="0" i="1" smtClean="0">
                          <a:latin typeface="Cambria Math" charset="0"/>
                        </a:rPr>
                        <m:t>𝑏</m:t>
                      </m:r>
                      <m:r>
                        <a:rPr lang="en-US" b="0" i="1" smtClean="0">
                          <a:latin typeface="Cambria Math" charset="0"/>
                        </a:rPr>
                        <m:t>∨</m:t>
                      </m:r>
                      <m:r>
                        <a:rPr lang="en-US" b="0" i="1" smtClean="0">
                          <a:latin typeface="Cambria Math" charset="0"/>
                        </a:rPr>
                        <m:t>𝑐</m:t>
                      </m:r>
                      <m:r>
                        <a:rPr lang="en-US" b="0" i="1" smtClean="0">
                          <a:latin typeface="Cambria Math" charset="0"/>
                        </a:rPr>
                        <m:t>  ∧</m:t>
                      </m:r>
                      <m:r>
                        <a:rPr lang="en-US" b="0" i="0" smtClean="0">
                          <a:solidFill>
                            <a:srgbClr val="7030A0"/>
                          </a:solidFill>
                          <a:latin typeface="Cambria Math" charset="0"/>
                        </a:rPr>
                        <m:t>       </m:t>
                      </m:r>
                    </m:oMath>
                  </a14:m>
                  <a:r>
                    <a:rPr lang="en-US" dirty="0" smtClean="0"/>
                    <a:t>(</a:t>
                  </a:r>
                  <a:r>
                    <a:rPr lang="en-US" b="1" dirty="0" smtClean="0"/>
                    <a:t>C3</a:t>
                  </a:r>
                  <a:r>
                    <a:rPr lang="en-US" dirty="0" smtClean="0"/>
                    <a:t>)</a:t>
                  </a:r>
                </a:p>
                <a:p>
                  <a:pPr algn="r"/>
                  <a:r>
                    <a:rPr lang="en-US" dirty="0" smtClean="0"/>
                    <a:t>           </a:t>
                  </a:r>
                  <a:r>
                    <a:rPr lang="en-US" b="1" dirty="0" smtClean="0">
                      <a:solidFill>
                        <a:srgbClr val="00B050"/>
                      </a:solidFill>
                    </a:rPr>
                    <a:t>2</a:t>
                  </a:r>
                  <a:r>
                    <a:rPr lang="en-US" dirty="0" smtClean="0"/>
                    <a:t>            </a:t>
                  </a:r>
                  <a14:m>
                    <m:oMath xmlns:m="http://schemas.openxmlformats.org/officeDocument/2006/math">
                      <m:r>
                        <a:rPr lang="en-US" b="0" i="1" smtClean="0">
                          <a:latin typeface="Cambria Math" charset="0"/>
                        </a:rPr>
                        <m:t>¬</m:t>
                      </m:r>
                      <m:r>
                        <a:rPr lang="en-US" b="0" i="1" smtClean="0">
                          <a:latin typeface="Cambria Math" charset="0"/>
                        </a:rPr>
                        <m:t>𝑐</m:t>
                      </m:r>
                      <m:r>
                        <a:rPr lang="en-US" i="1">
                          <a:latin typeface="Cambria Math" charset="0"/>
                        </a:rPr>
                        <m:t>∨</m:t>
                      </m:r>
                      <m:r>
                        <a:rPr lang="en-US" b="0" i="1" smtClean="0">
                          <a:latin typeface="Cambria Math" charset="0"/>
                        </a:rPr>
                        <m:t>𝑑</m:t>
                      </m:r>
                      <m:r>
                        <a:rPr lang="en-US" b="0" i="1" smtClean="0">
                          <a:latin typeface="Cambria Math" charset="0"/>
                        </a:rPr>
                        <m:t>  ∧</m:t>
                      </m:r>
                    </m:oMath>
                  </a14:m>
                  <a:r>
                    <a:rPr lang="en-US" dirty="0" smtClean="0"/>
                    <a:t>	(</a:t>
                  </a:r>
                  <a:r>
                    <a:rPr lang="en-US" b="1" dirty="0" smtClean="0"/>
                    <a:t>C4</a:t>
                  </a:r>
                  <a:r>
                    <a:rPr lang="en-US" dirty="0" smtClean="0"/>
                    <a:t>)</a:t>
                  </a:r>
                </a:p>
                <a:p>
                  <a:pPr algn="r"/>
                  <a:r>
                    <a:rPr lang="en-US" b="0" dirty="0" smtClean="0"/>
                    <a:t>        </a:t>
                  </a:r>
                  <a:r>
                    <a:rPr lang="en-US" b="1" dirty="0">
                      <a:solidFill>
                        <a:srgbClr val="00B050"/>
                      </a:solidFill>
                    </a:rPr>
                    <a:t>7</a:t>
                  </a:r>
                  <a:r>
                    <a:rPr lang="en-US" b="0" dirty="0" smtClean="0"/>
                    <a:t>                  </a:t>
                  </a:r>
                  <a14:m>
                    <m:oMath xmlns:m="http://schemas.openxmlformats.org/officeDocument/2006/math">
                      <m:r>
                        <a:rPr lang="en-US" b="0" i="1" smtClean="0">
                          <a:latin typeface="Cambria Math" charset="0"/>
                        </a:rPr>
                        <m:t>¬</m:t>
                      </m:r>
                      <m:r>
                        <a:rPr lang="en-US" b="0" i="1" smtClean="0">
                          <a:latin typeface="Cambria Math" charset="0"/>
                        </a:rPr>
                        <m:t>𝑑</m:t>
                      </m:r>
                      <m:r>
                        <a:rPr lang="en-US" b="0" i="0" smtClean="0">
                          <a:latin typeface="Cambria Math" charset="0"/>
                        </a:rPr>
                        <m:t>             </m:t>
                      </m:r>
                    </m:oMath>
                  </a14:m>
                  <a:r>
                    <a:rPr lang="en-US" dirty="0" smtClean="0"/>
                    <a:t>(</a:t>
                  </a:r>
                  <a:r>
                    <a:rPr lang="en-US" b="1" dirty="0" smtClean="0"/>
                    <a:t>C5</a:t>
                  </a:r>
                  <a:r>
                    <a:rPr lang="en-US" dirty="0" smtClean="0"/>
                    <a:t>)</a:t>
                  </a:r>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269748" y="2198076"/>
                  <a:ext cx="3640015" cy="1477328"/>
                </a:xfrm>
                <a:prstGeom prst="rect">
                  <a:avLst/>
                </a:prstGeom>
                <a:blipFill rotWithShape="0">
                  <a:blip r:embed="rId4"/>
                  <a:stretch>
                    <a:fillRect t="-24380" r="-1340" b="-29752"/>
                  </a:stretch>
                </a:blipFill>
              </p:spPr>
              <p:txBody>
                <a:bodyPr/>
                <a:lstStyle/>
                <a:p>
                  <a:r>
                    <a:rPr lang="en-US">
                      <a:noFill/>
                    </a:rPr>
                    <a:t> </a:t>
                  </a:r>
                </a:p>
              </p:txBody>
            </p:sp>
          </mc:Fallback>
        </mc:AlternateContent>
        <p:sp>
          <p:nvSpPr>
            <p:cNvPr id="2" name="Rectangle 1"/>
            <p:cNvSpPr/>
            <p:nvPr/>
          </p:nvSpPr>
          <p:spPr>
            <a:xfrm>
              <a:off x="457200" y="1973956"/>
              <a:ext cx="3141667" cy="200895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grpSp>
        <p:nvGrpSpPr>
          <p:cNvPr id="11" name="Group 10"/>
          <p:cNvGrpSpPr/>
          <p:nvPr/>
        </p:nvGrpSpPr>
        <p:grpSpPr>
          <a:xfrm>
            <a:off x="4606742" y="1973956"/>
            <a:ext cx="4609226" cy="2008958"/>
            <a:chOff x="4177871" y="1973956"/>
            <a:chExt cx="4609226" cy="2008958"/>
          </a:xfrm>
        </p:grpSpPr>
        <mc:AlternateContent xmlns:mc="http://schemas.openxmlformats.org/markup-compatibility/2006" xmlns:a14="http://schemas.microsoft.com/office/drawing/2010/main">
          <mc:Choice Requires="a14">
            <p:sp>
              <p:nvSpPr>
                <p:cNvPr id="8" name="TextBox 7"/>
                <p:cNvSpPr txBox="1"/>
                <p:nvPr/>
              </p:nvSpPr>
              <p:spPr>
                <a:xfrm>
                  <a:off x="4250267" y="2198076"/>
                  <a:ext cx="4536830" cy="1508105"/>
                </a:xfrm>
                <a:prstGeom prst="rect">
                  <a:avLst/>
                </a:prstGeom>
                <a:noFill/>
              </p:spPr>
              <p:txBody>
                <a:bodyPr wrap="square" rtlCol="0">
                  <a:spAutoFit/>
                </a:bodyPr>
                <a:lstStyle/>
                <a:p>
                  <a:r>
                    <a:rPr lang="en-US" sz="2000" b="1" dirty="0"/>
                    <a:t>Subject to          C1</a:t>
                  </a:r>
                </a:p>
                <a:p>
                  <a:r>
                    <a:rPr lang="en-US" sz="2000" b="1" dirty="0">
                      <a:solidFill>
                        <a:schemeClr val="bg1"/>
                      </a:solidFill>
                    </a:rPr>
                    <a:t>Subject to </a:t>
                  </a:r>
                  <a:r>
                    <a:rPr lang="en-US" sz="2000" b="1" dirty="0" smtClean="0">
                      <a:solidFill>
                        <a:schemeClr val="bg1"/>
                      </a:solidFill>
                    </a:rPr>
                    <a:t>         </a:t>
                  </a:r>
                  <a:r>
                    <a:rPr lang="en-US" sz="2000" b="1" dirty="0" smtClean="0"/>
                    <a:t>C2</a:t>
                  </a:r>
                  <a:endParaRPr lang="en-US" sz="2000" b="1" dirty="0"/>
                </a:p>
                <a:p>
                  <a:endParaRPr lang="en-US" sz="2000" b="1" dirty="0" smtClean="0"/>
                </a:p>
                <a:p>
                  <a:r>
                    <a:rPr lang="en-US" sz="2000" b="1" dirty="0" smtClean="0"/>
                    <a:t>Maximize</a:t>
                  </a:r>
                  <a:r>
                    <a:rPr lang="en-US" sz="2000" dirty="0" smtClean="0"/>
                    <a:t>         </a:t>
                  </a:r>
                  <a:r>
                    <a:rPr lang="en-US" sz="2000" b="1" dirty="0" smtClean="0">
                      <a:solidFill>
                        <a:srgbClr val="00B050"/>
                      </a:solidFill>
                    </a:rPr>
                    <a:t>4</a:t>
                  </a:r>
                  <a14:m>
                    <m:oMath xmlns:m="http://schemas.openxmlformats.org/officeDocument/2006/math">
                      <m:r>
                        <a:rPr lang="en-US" sz="2000" b="0" i="1" smtClean="0">
                          <a:latin typeface="Cambria Math" charset="0"/>
                        </a:rPr>
                        <m:t>×</m:t>
                      </m:r>
                    </m:oMath>
                  </a14:m>
                  <a:r>
                    <a:rPr lang="en-US" sz="2000" b="1" dirty="0" smtClean="0"/>
                    <a:t>C3</a:t>
                  </a:r>
                  <a:r>
                    <a:rPr lang="en-US" sz="2000" dirty="0" smtClean="0"/>
                    <a:t>+</a:t>
                  </a:r>
                  <a:r>
                    <a:rPr lang="en-US" sz="2000" b="1" dirty="0" smtClean="0">
                      <a:solidFill>
                        <a:srgbClr val="00B050"/>
                      </a:solidFill>
                    </a:rPr>
                    <a:t>2</a:t>
                  </a:r>
                  <a14:m>
                    <m:oMath xmlns:m="http://schemas.openxmlformats.org/officeDocument/2006/math">
                      <m:r>
                        <a:rPr lang="en-US" sz="2000" i="1">
                          <a:latin typeface="Cambria Math" charset="0"/>
                        </a:rPr>
                        <m:t>×</m:t>
                      </m:r>
                    </m:oMath>
                  </a14:m>
                  <a:r>
                    <a:rPr lang="en-US" sz="2000" b="1" dirty="0" smtClean="0"/>
                    <a:t>C4</a:t>
                  </a:r>
                  <a:r>
                    <a:rPr lang="en-US" sz="2000" dirty="0" smtClean="0"/>
                    <a:t>+</a:t>
                  </a:r>
                  <a:r>
                    <a:rPr lang="en-US" sz="2000" b="1" dirty="0" smtClean="0">
                      <a:solidFill>
                        <a:srgbClr val="00B050"/>
                      </a:solidFill>
                    </a:rPr>
                    <a:t>7</a:t>
                  </a:r>
                  <a14:m>
                    <m:oMath xmlns:m="http://schemas.openxmlformats.org/officeDocument/2006/math">
                      <m:r>
                        <a:rPr lang="en-US" sz="2000" i="1">
                          <a:latin typeface="Cambria Math" charset="0"/>
                        </a:rPr>
                        <m:t>×</m:t>
                      </m:r>
                    </m:oMath>
                  </a14:m>
                  <a:r>
                    <a:rPr lang="en-US" sz="2000" b="1" dirty="0" smtClean="0"/>
                    <a:t>C5</a:t>
                  </a:r>
                </a:p>
                <a:p>
                  <a:endParaRPr lang="en-US" sz="1200" dirty="0" smtClean="0"/>
                </a:p>
              </p:txBody>
            </p:sp>
          </mc:Choice>
          <mc:Fallback xmlns="">
            <p:sp>
              <p:nvSpPr>
                <p:cNvPr id="8" name="TextBox 7"/>
                <p:cNvSpPr txBox="1">
                  <a:spLocks noRot="1" noChangeAspect="1" noMove="1" noResize="1" noEditPoints="1" noAdjustHandles="1" noChangeArrowheads="1" noChangeShapeType="1" noTextEdit="1"/>
                </p:cNvSpPr>
                <p:nvPr/>
              </p:nvSpPr>
              <p:spPr>
                <a:xfrm>
                  <a:off x="4250267" y="2198076"/>
                  <a:ext cx="4536830" cy="1508105"/>
                </a:xfrm>
                <a:prstGeom prst="rect">
                  <a:avLst/>
                </a:prstGeom>
                <a:blipFill rotWithShape="0">
                  <a:blip r:embed="rId5"/>
                  <a:stretch>
                    <a:fillRect l="-1478" t="-2429"/>
                  </a:stretch>
                </a:blipFill>
              </p:spPr>
              <p:txBody>
                <a:bodyPr/>
                <a:lstStyle/>
                <a:p>
                  <a:r>
                    <a:rPr lang="en-US">
                      <a:noFill/>
                    </a:rPr>
                    <a:t> </a:t>
                  </a:r>
                </a:p>
              </p:txBody>
            </p:sp>
          </mc:Fallback>
        </mc:AlternateContent>
        <p:sp>
          <p:nvSpPr>
            <p:cNvPr id="10" name="Rectangle 9"/>
            <p:cNvSpPr/>
            <p:nvPr/>
          </p:nvSpPr>
          <p:spPr>
            <a:xfrm>
              <a:off x="4177871" y="1973956"/>
              <a:ext cx="4060521" cy="200895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12" name="TextBox 11"/>
          <p:cNvSpPr txBox="1"/>
          <p:nvPr/>
        </p:nvSpPr>
        <p:spPr>
          <a:xfrm>
            <a:off x="3809024" y="2672862"/>
            <a:ext cx="606670" cy="461665"/>
          </a:xfrm>
          <a:prstGeom prst="rect">
            <a:avLst/>
          </a:prstGeom>
          <a:noFill/>
        </p:spPr>
        <p:txBody>
          <a:bodyPr wrap="square" rtlCol="0">
            <a:spAutoFit/>
          </a:bodyPr>
          <a:lstStyle/>
          <a:p>
            <a:pPr algn="ctr"/>
            <a:r>
              <a:rPr lang="en-US" sz="2400" b="1" dirty="0" smtClean="0"/>
              <a:t>=</a:t>
            </a:r>
            <a:endParaRPr lang="en-US" b="1" dirty="0"/>
          </a:p>
        </p:txBody>
      </p:sp>
      <p:sp>
        <p:nvSpPr>
          <p:cNvPr id="13" name="Rounded Rectangle 12"/>
          <p:cNvSpPr/>
          <p:nvPr/>
        </p:nvSpPr>
        <p:spPr>
          <a:xfrm>
            <a:off x="1307763" y="4589022"/>
            <a:ext cx="6419062" cy="884486"/>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4">
                    <a:lumMod val="75000"/>
                  </a:schemeClr>
                </a:solidFill>
              </a:rPr>
              <a:t>  Solution:  </a:t>
            </a:r>
            <a:r>
              <a:rPr lang="en-US" sz="2400" dirty="0" smtClean="0">
                <a:solidFill>
                  <a:schemeClr val="accent4">
                    <a:lumMod val="75000"/>
                  </a:schemeClr>
                </a:solidFill>
              </a:rPr>
              <a:t>a = </a:t>
            </a:r>
            <a:r>
              <a:rPr lang="en-US" sz="2400" dirty="0" smtClean="0">
                <a:solidFill>
                  <a:srgbClr val="00B0F0"/>
                </a:solidFill>
              </a:rPr>
              <a:t>true</a:t>
            </a:r>
            <a:r>
              <a:rPr lang="en-US" sz="2400" dirty="0" smtClean="0">
                <a:solidFill>
                  <a:schemeClr val="accent4">
                    <a:lumMod val="75000"/>
                  </a:schemeClr>
                </a:solidFill>
              </a:rPr>
              <a:t>, b = </a:t>
            </a:r>
            <a:r>
              <a:rPr lang="en-US" sz="2400" dirty="0" smtClean="0">
                <a:solidFill>
                  <a:srgbClr val="00B0F0"/>
                </a:solidFill>
              </a:rPr>
              <a:t>true</a:t>
            </a:r>
            <a:r>
              <a:rPr lang="en-US" sz="2400" dirty="0" smtClean="0">
                <a:solidFill>
                  <a:schemeClr val="accent4">
                    <a:lumMod val="75000"/>
                  </a:schemeClr>
                </a:solidFill>
              </a:rPr>
              <a:t>, c = </a:t>
            </a:r>
            <a:r>
              <a:rPr lang="en-US" sz="2400" dirty="0" smtClean="0">
                <a:solidFill>
                  <a:srgbClr val="00B0F0"/>
                </a:solidFill>
              </a:rPr>
              <a:t>true</a:t>
            </a:r>
            <a:r>
              <a:rPr lang="en-US" sz="2400" dirty="0" smtClean="0">
                <a:solidFill>
                  <a:schemeClr val="accent4">
                    <a:lumMod val="75000"/>
                  </a:schemeClr>
                </a:solidFill>
              </a:rPr>
              <a:t>, d = </a:t>
            </a:r>
            <a:r>
              <a:rPr lang="en-US" sz="2400" dirty="0" smtClean="0">
                <a:solidFill>
                  <a:srgbClr val="FF0000"/>
                </a:solidFill>
              </a:rPr>
              <a:t>false</a:t>
            </a:r>
          </a:p>
          <a:p>
            <a:pPr algn="ctr"/>
            <a:r>
              <a:rPr lang="en-US" sz="2400" b="1" dirty="0">
                <a:solidFill>
                  <a:schemeClr val="accent4">
                    <a:lumMod val="75000"/>
                  </a:schemeClr>
                </a:solidFill>
              </a:rPr>
              <a:t>(Objective </a:t>
            </a:r>
            <a:r>
              <a:rPr lang="en-US" sz="2400" b="1" dirty="0" smtClean="0">
                <a:solidFill>
                  <a:schemeClr val="accent4">
                    <a:lumMod val="75000"/>
                  </a:schemeClr>
                </a:solidFill>
              </a:rPr>
              <a:t>= </a:t>
            </a:r>
            <a:r>
              <a:rPr lang="en-US" sz="2400" b="1" dirty="0" smtClean="0">
                <a:solidFill>
                  <a:srgbClr val="00B050"/>
                </a:solidFill>
              </a:rPr>
              <a:t>11</a:t>
            </a:r>
            <a:r>
              <a:rPr lang="en-US" sz="2400" b="1" dirty="0">
                <a:solidFill>
                  <a:schemeClr val="accent4">
                    <a:lumMod val="75000"/>
                  </a:schemeClr>
                </a:solidFill>
              </a:rPr>
              <a:t>)</a:t>
            </a:r>
            <a:endParaRPr lang="en-US" sz="2400" dirty="0" smtClean="0">
              <a:solidFill>
                <a:schemeClr val="accent4">
                  <a:lumMod val="75000"/>
                </a:schemeClr>
              </a:solidFill>
            </a:endParaRPr>
          </a:p>
        </p:txBody>
      </p:sp>
    </p:spTree>
    <p:custDataLst>
      <p:tags r:id="rId1"/>
    </p:custDataLst>
    <p:extLst>
      <p:ext uri="{BB962C8B-B14F-4D97-AF65-F5344CB8AC3E}">
        <p14:creationId xmlns:p14="http://schemas.microsoft.com/office/powerpoint/2010/main" val="1875749419"/>
      </p:ext>
    </p:extLst>
  </p:cSld>
  <p:clrMapOvr>
    <a:masterClrMapping/>
  </p:clrMapOvr>
  <mc:AlternateContent xmlns:mc="http://schemas.openxmlformats.org/markup-compatibility/2006" xmlns:p14="http://schemas.microsoft.com/office/powerpoint/2010/main">
    <mc:Choice Requires="p14">
      <p:transition spd="slow" p14:dur="2000" advTm="46223"/>
    </mc:Choice>
    <mc:Fallback xmlns="">
      <p:transition spd="slow" advTm="4622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nvPr>
        </p:nvGraphicFramePr>
        <p:xfrm>
          <a:off x="157160" y="1219875"/>
          <a:ext cx="8829676" cy="3917483"/>
        </p:xfrm>
        <a:graphic>
          <a:graphicData uri="http://schemas.openxmlformats.org/drawingml/2006/table">
            <a:tbl>
              <a:tblPr firstRow="1" firstCol="1" bandRow="1">
                <a:tableStyleId>{5940675A-B579-460E-94D1-54222C63F5DA}</a:tableStyleId>
              </a:tblPr>
              <a:tblGrid>
                <a:gridCol w="1149577"/>
                <a:gridCol w="701690"/>
                <a:gridCol w="1132645"/>
                <a:gridCol w="801473"/>
                <a:gridCol w="983628"/>
                <a:gridCol w="886478"/>
                <a:gridCol w="916762"/>
                <a:gridCol w="1057276"/>
                <a:gridCol w="1200147"/>
              </a:tblGrid>
              <a:tr h="707586">
                <a:tc rowSpan="2">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2">
                  <a:txBody>
                    <a:bodyPr/>
                    <a:lstStyle/>
                    <a:p>
                      <a:pPr algn="ctr"/>
                      <a:r>
                        <a:rPr lang="en-US" sz="2000" b="1" dirty="0" smtClean="0"/>
                        <a:t>running time</a:t>
                      </a:r>
                    </a:p>
                    <a:p>
                      <a:pPr algn="ctr"/>
                      <a:r>
                        <a:rPr lang="en-US" sz="2000" b="1" dirty="0" smtClean="0"/>
                        <a:t>(seconds)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peak</a:t>
                      </a:r>
                      <a:r>
                        <a:rPr lang="en-US" sz="2000" b="1" baseline="0" dirty="0" smtClean="0"/>
                        <a:t> memory</a:t>
                      </a:r>
                    </a:p>
                    <a:p>
                      <a:pPr algn="ctr"/>
                      <a:r>
                        <a:rPr lang="en-US" sz="2000" b="1" baseline="0" dirty="0" smtClean="0"/>
                        <a:t>(MB)</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gridSpan="2">
                  <a:txBody>
                    <a:bodyPr/>
                    <a:lstStyle/>
                    <a:p>
                      <a:pPr algn="ctr"/>
                      <a:r>
                        <a:rPr lang="en-US" sz="2000" b="1" dirty="0" smtClean="0"/>
                        <a:t># clauses</a:t>
                      </a:r>
                    </a:p>
                    <a:p>
                      <a:pPr algn="ctr"/>
                      <a:r>
                        <a:rPr lang="en-US" sz="2000" b="1" dirty="0" smtClean="0"/>
                        <a:t>(M=million)</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US"/>
                    </a:p>
                  </a:txBody>
                  <a:tcPr/>
                </a:tc>
                <a:tc rowSpan="2">
                  <a:txBody>
                    <a:bodyPr/>
                    <a:lstStyle/>
                    <a:p>
                      <a:pPr algn="ctr"/>
                      <a:r>
                        <a:rPr lang="en-US" sz="2000" b="1" dirty="0" smtClean="0"/>
                        <a:t>iterations</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rowSpan="2">
                  <a:txBody>
                    <a:bodyPr/>
                    <a:lstStyle/>
                    <a:p>
                      <a:pPr algn="ctr"/>
                      <a:r>
                        <a:rPr lang="en-US" sz="2000" b="1" smtClean="0"/>
                        <a:t>final solver </a:t>
                      </a:r>
                      <a:r>
                        <a:rPr lang="en-US" sz="2000" b="1" dirty="0" smtClean="0"/>
                        <a:t>time</a:t>
                      </a:r>
                    </a:p>
                    <a:p>
                      <a:pPr algn="ctr"/>
                      <a:r>
                        <a:rPr lang="en-US" sz="2000" b="1" dirty="0" smtClean="0"/>
                        <a:t>(seconds)</a:t>
                      </a:r>
                      <a:endParaRPr lang="en-US" sz="2000" b="1" dirty="0"/>
                    </a:p>
                  </a:txBody>
                  <a:tcPr marL="0" marR="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r>
              <a:tr h="399940">
                <a:tc vMerge="1">
                  <a:txBody>
                    <a:bodyPr/>
                    <a:lstStyle/>
                    <a:p>
                      <a:pPr algn="ctr"/>
                      <a:endParaRPr lang="en-US" sz="2000"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Pilot</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Baseline</a:t>
                      </a:r>
                      <a:endParaRPr lang="en-US" sz="2000" b="1"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2000" dirty="0"/>
                    </a:p>
                  </a:txBody>
                  <a:tcPr marL="0" marR="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vMerge="1">
                  <a:txBody>
                    <a:bodyPr/>
                    <a:lstStyle/>
                    <a:p>
                      <a:pPr algn="ctr"/>
                      <a:endParaRPr lang="en-US" sz="2000" dirty="0"/>
                    </a:p>
                  </a:txBody>
                  <a:tcPr marL="0" marR="0"/>
                </a:tc>
              </a:tr>
              <a:tr h="399940">
                <a:tc>
                  <a:txBody>
                    <a:bodyPr/>
                    <a:lstStyle/>
                    <a:p>
                      <a:r>
                        <a:rPr lang="en-US" sz="2000" b="1" dirty="0" smtClean="0"/>
                        <a:t>ftp</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53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387</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589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0.9M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1.4M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10317">
                <a:tc>
                  <a:txBody>
                    <a:bodyPr/>
                    <a:lstStyle/>
                    <a:p>
                      <a:r>
                        <a:rPr lang="en-US" sz="2000" b="1" dirty="0" err="1" smtClean="0"/>
                        <a:t>hedc</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45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260</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387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0.6M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0.9M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7</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weblech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199</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340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0.6M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0.9M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avrora</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55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416</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576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1.5M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9</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luindex</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72</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278</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441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6.6M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1.1M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lusearch</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45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223</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388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5.8M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6</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99940">
                <a:tc>
                  <a:txBody>
                    <a:bodyPr/>
                    <a:lstStyle/>
                    <a:p>
                      <a:r>
                        <a:rPr lang="en-US" sz="2000" b="1" dirty="0" err="1" smtClean="0"/>
                        <a:t>xalan</a:t>
                      </a:r>
                      <a:endParaRPr lang="en-US" sz="2000" b="1"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a:r>
                        <a:rPr lang="en-US" sz="2000" b="1" dirty="0" smtClean="0"/>
                        <a:t>145</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21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1,328</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1,781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b="1" dirty="0" smtClean="0"/>
                        <a:t>3.6M</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4.9M</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8</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smtClean="0"/>
                        <a:t>15</a:t>
                      </a:r>
                      <a:endParaRPr lang="en-US" sz="2000"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3" name="Date Placeholder 2"/>
          <p:cNvSpPr>
            <a:spLocks noGrp="1"/>
          </p:cNvSpPr>
          <p:nvPr>
            <p:ph type="dt" sz="half" idx="10"/>
          </p:nvPr>
        </p:nvSpPr>
        <p:spPr/>
        <p:txBody>
          <a:bodyPr/>
          <a:lstStyle/>
          <a:p>
            <a:fld id="{186227D4-5823-6E40-BC7A-8A7D66806318}"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70</a:t>
            </a:fld>
            <a:endParaRPr lang="en-US" dirty="0"/>
          </a:p>
        </p:txBody>
      </p:sp>
      <p:sp>
        <p:nvSpPr>
          <p:cNvPr id="5" name="Title 4"/>
          <p:cNvSpPr>
            <a:spLocks noGrp="1"/>
          </p:cNvSpPr>
          <p:nvPr>
            <p:ph type="title"/>
          </p:nvPr>
        </p:nvSpPr>
        <p:spPr/>
        <p:txBody>
          <a:bodyPr/>
          <a:lstStyle/>
          <a:p>
            <a:r>
              <a:rPr lang="en-US" dirty="0"/>
              <a:t>Performance Results: </a:t>
            </a:r>
            <a:r>
              <a:rPr lang="en-US" dirty="0" err="1"/>
              <a:t>Datarace</a:t>
            </a:r>
            <a:r>
              <a:rPr lang="en-US" dirty="0"/>
              <a:t> Analysis</a:t>
            </a:r>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sp>
        <p:nvSpPr>
          <p:cNvPr id="2" name="TextBox 1"/>
          <p:cNvSpPr txBox="1"/>
          <p:nvPr/>
        </p:nvSpPr>
        <p:spPr>
          <a:xfrm>
            <a:off x="1714492" y="5380497"/>
            <a:ext cx="6415086" cy="646986"/>
          </a:xfrm>
          <a:prstGeom prst="roundRect">
            <a:avLst/>
          </a:prstGeom>
          <a:ln w="38100">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3200" dirty="0" smtClean="0">
                <a:solidFill>
                  <a:schemeClr val="tx1"/>
                </a:solidFill>
              </a:rPr>
              <a:t>37% memory reduction on average</a:t>
            </a:r>
            <a:endParaRPr lang="en-US" sz="3200" dirty="0">
              <a:solidFill>
                <a:schemeClr val="tx1"/>
              </a:solidFill>
            </a:endParaRPr>
          </a:p>
        </p:txBody>
      </p:sp>
    </p:spTree>
    <p:custDataLst>
      <p:tags r:id="rId1"/>
    </p:custDataLst>
    <p:extLst>
      <p:ext uri="{BB962C8B-B14F-4D97-AF65-F5344CB8AC3E}">
        <p14:creationId xmlns:p14="http://schemas.microsoft.com/office/powerpoint/2010/main" val="1793989458"/>
      </p:ext>
    </p:extLst>
  </p:cSld>
  <p:clrMapOvr>
    <a:masterClrMapping/>
  </p:clrMapOvr>
  <mc:AlternateContent xmlns:mc="http://schemas.openxmlformats.org/markup-compatibility/2006">
    <mc:Choice xmlns:p14="http://schemas.microsoft.com/office/powerpoint/2010/main" Requires="p14">
      <p:transition spd="slow" p14:dur="2000" advTm="86978"/>
    </mc:Choice>
    <mc:Fallback>
      <p:transition spd="slow" advTm="86978"/>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TextBox 22"/>
          <p:cNvSpPr txBox="1"/>
          <p:nvPr/>
        </p:nvSpPr>
        <p:spPr>
          <a:xfrm>
            <a:off x="4480560" y="3246429"/>
            <a:ext cx="595745" cy="369332"/>
          </a:xfrm>
          <a:prstGeom prst="rect">
            <a:avLst/>
          </a:prstGeom>
          <a:noFill/>
        </p:spPr>
        <p:txBody>
          <a:bodyPr wrap="square" rtlCol="0">
            <a:spAutoFit/>
          </a:bodyPr>
          <a:lstStyle/>
          <a:p>
            <a:r>
              <a:rPr lang="en-US" smtClean="0"/>
              <a:t>Yes</a:t>
            </a:r>
            <a:endParaRPr lang="en-US"/>
          </a:p>
        </p:txBody>
      </p:sp>
      <p:sp>
        <p:nvSpPr>
          <p:cNvPr id="24" name="TextBox 23"/>
          <p:cNvSpPr txBox="1"/>
          <p:nvPr/>
        </p:nvSpPr>
        <p:spPr>
          <a:xfrm>
            <a:off x="4480560" y="4324198"/>
            <a:ext cx="595745" cy="369332"/>
          </a:xfrm>
          <a:prstGeom prst="rect">
            <a:avLst/>
          </a:prstGeom>
          <a:noFill/>
        </p:spPr>
        <p:txBody>
          <a:bodyPr wrap="square" rtlCol="0">
            <a:spAutoFit/>
          </a:bodyPr>
          <a:lstStyle/>
          <a:p>
            <a:r>
              <a:rPr lang="en-US" smtClean="0"/>
              <a:t>No</a:t>
            </a:r>
            <a:endParaRPr lang="en-US"/>
          </a:p>
        </p:txBody>
      </p:sp>
      <p:sp>
        <p:nvSpPr>
          <p:cNvPr id="3" name="Date Placeholder 2"/>
          <p:cNvSpPr>
            <a:spLocks noGrp="1"/>
          </p:cNvSpPr>
          <p:nvPr>
            <p:ph type="dt" sz="half" idx="10"/>
          </p:nvPr>
        </p:nvSpPr>
        <p:spPr/>
        <p:txBody>
          <a:bodyPr/>
          <a:lstStyle/>
          <a:p>
            <a:fld id="{931150EF-C9EA-AF4D-B326-2649B29004FC}"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71</a:t>
            </a:fld>
            <a:endParaRPr lang="en-US" dirty="0"/>
          </a:p>
        </p:txBody>
      </p:sp>
      <p:sp>
        <p:nvSpPr>
          <p:cNvPr id="5" name="Title 4"/>
          <p:cNvSpPr>
            <a:spLocks noGrp="1"/>
          </p:cNvSpPr>
          <p:nvPr>
            <p:ph type="title"/>
          </p:nvPr>
        </p:nvSpPr>
        <p:spPr/>
        <p:txBody>
          <a:bodyPr/>
          <a:lstStyle/>
          <a:p>
            <a:r>
              <a:rPr lang="en-US" dirty="0" smtClean="0"/>
              <a:t>An Iterative Algorithm</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9" name="Diagram 8"/>
          <p:cNvGraphicFramePr/>
          <p:nvPr>
            <p:extLst/>
          </p:nvPr>
        </p:nvGraphicFramePr>
        <p:xfrm>
          <a:off x="1052918" y="2743199"/>
          <a:ext cx="4696691" cy="2535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10" name="TextBox 9"/>
              <p:cNvSpPr txBox="1"/>
              <p:nvPr/>
            </p:nvSpPr>
            <p:spPr>
              <a:xfrm>
                <a:off x="457200" y="1218961"/>
                <a:ext cx="3782291" cy="1015663"/>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smtClean="0"/>
                  <a:t>Q-</a:t>
                </a:r>
                <a:r>
                  <a:rPr lang="en-US" sz="2000" dirty="0" err="1" smtClean="0"/>
                  <a:t>MaxSAT</a:t>
                </a:r>
                <a:r>
                  <a:rPr lang="en-US" sz="2000" dirty="0" smtClean="0"/>
                  <a:t> Instance </a:t>
                </a:r>
                <a14:m>
                  <m:oMath xmlns:m="http://schemas.openxmlformats.org/officeDocument/2006/math">
                    <m:r>
                      <a:rPr lang="en-US" sz="2000" b="0" i="1" smtClean="0">
                        <a:latin typeface="Cambria Math" charset="0"/>
                      </a:rPr>
                      <m:t>(</m:t>
                    </m:r>
                    <m:r>
                      <a:rPr lang="en-US" sz="2000" b="0" i="1" smtClean="0">
                        <a:latin typeface="Cambria Math" charset="0"/>
                      </a:rPr>
                      <m:t>𝜑</m:t>
                    </m:r>
                    <m:r>
                      <a:rPr lang="en-US" sz="2000" b="0" i="1" smtClean="0">
                        <a:latin typeface="Cambria Math" charset="0"/>
                      </a:rPr>
                      <m:t>, </m:t>
                    </m:r>
                    <m:r>
                      <a:rPr lang="en-US" sz="2000" b="0" i="1" smtClean="0">
                        <a:latin typeface="Cambria Math" charset="0"/>
                      </a:rPr>
                      <m:t>𝑄</m:t>
                    </m:r>
                    <m:r>
                      <a:rPr lang="en-US" sz="2000" b="0" i="1" smtClean="0">
                        <a:latin typeface="Cambria Math" charset="0"/>
                      </a:rPr>
                      <m:t>)</m:t>
                    </m:r>
                  </m:oMath>
                </a14:m>
                <a:r>
                  <a:rPr lang="en-US" sz="2000" dirty="0" smtClean="0"/>
                  <a:t>, </a:t>
                </a:r>
              </a:p>
              <a:p>
                <a:r>
                  <a:rPr lang="en-US" sz="2000" dirty="0" smtClean="0"/>
                  <a:t>where </a:t>
                </a:r>
                <a14:m>
                  <m:oMath xmlns:m="http://schemas.openxmlformats.org/officeDocument/2006/math">
                    <m:r>
                      <a:rPr lang="en-US" sz="2000" b="0" i="1" smtClean="0">
                        <a:latin typeface="Cambria Math" charset="0"/>
                      </a:rPr>
                      <m:t>𝜑</m:t>
                    </m:r>
                    <m:r>
                      <a:rPr lang="en-US" sz="2000" b="0" i="1" smtClean="0">
                        <a:latin typeface="Cambria Math" charset="0"/>
                      </a:rPr>
                      <m:t>={</m:t>
                    </m:r>
                    <m:d>
                      <m:dPr>
                        <m:ctrlPr>
                          <a:rPr lang="en-US" sz="2000" b="0" i="1" smtClean="0">
                            <a:latin typeface="Cambria Math" charset="0"/>
                          </a:rPr>
                        </m:ctrlPr>
                      </m:dPr>
                      <m:e>
                        <m:sSub>
                          <m:sSubPr>
                            <m:ctrlPr>
                              <a:rPr lang="en-US" sz="2000" b="0" i="1" smtClean="0">
                                <a:latin typeface="Cambria Math" charset="0"/>
                              </a:rPr>
                            </m:ctrlPr>
                          </m:sSubPr>
                          <m:e>
                            <m:r>
                              <a:rPr lang="en-US" sz="2000" b="0" i="1" smtClean="0">
                                <a:latin typeface="Cambria Math" charset="0"/>
                              </a:rPr>
                              <m:t>𝑤</m:t>
                            </m:r>
                          </m:e>
                          <m:sub>
                            <m:r>
                              <a:rPr lang="en-US" sz="2000" b="0" i="1" smtClean="0">
                                <a:latin typeface="Cambria Math" charset="0"/>
                              </a:rPr>
                              <m:t>1</m:t>
                            </m:r>
                          </m:sub>
                        </m:sSub>
                        <m:r>
                          <a:rPr lang="en-US" sz="2000" b="0" i="1" smtClean="0">
                            <a:latin typeface="Cambria Math" charset="0"/>
                          </a:rPr>
                          <m:t>,</m:t>
                        </m:r>
                        <m:sSub>
                          <m:sSubPr>
                            <m:ctrlPr>
                              <a:rPr lang="en-US" sz="2000" b="0" i="1" smtClean="0">
                                <a:latin typeface="Cambria Math" charset="0"/>
                              </a:rPr>
                            </m:ctrlPr>
                          </m:sSubPr>
                          <m:e>
                            <m:r>
                              <a:rPr lang="en-US" sz="2000" b="0" i="1" smtClean="0">
                                <a:latin typeface="Cambria Math" charset="0"/>
                              </a:rPr>
                              <m:t>𝑐</m:t>
                            </m:r>
                          </m:e>
                          <m:sub>
                            <m:r>
                              <a:rPr lang="en-US" sz="2000" b="0" i="1" smtClean="0">
                                <a:latin typeface="Cambria Math" charset="0"/>
                              </a:rPr>
                              <m:t>1</m:t>
                            </m:r>
                          </m:sub>
                        </m:sSub>
                      </m:e>
                    </m:d>
                    <m:r>
                      <a:rPr lang="en-US" sz="2000" b="0" i="1" smtClean="0">
                        <a:latin typeface="Cambria Math" charset="0"/>
                      </a:rPr>
                      <m:t>,…,(</m:t>
                    </m:r>
                    <m:sSub>
                      <m:sSubPr>
                        <m:ctrlPr>
                          <a:rPr lang="en-US" sz="2000" b="0" i="1" smtClean="0">
                            <a:latin typeface="Cambria Math" charset="0"/>
                          </a:rPr>
                        </m:ctrlPr>
                      </m:sSubPr>
                      <m:e>
                        <m:r>
                          <a:rPr lang="en-US" sz="2000" b="0" i="1" smtClean="0">
                            <a:latin typeface="Cambria Math" charset="0"/>
                          </a:rPr>
                          <m:t>𝑤</m:t>
                        </m:r>
                      </m:e>
                      <m:sub>
                        <m:r>
                          <a:rPr lang="en-US" sz="2000" b="0" i="1" smtClean="0">
                            <a:latin typeface="Cambria Math" charset="0"/>
                          </a:rPr>
                          <m:t>𝑛</m:t>
                        </m:r>
                      </m:sub>
                    </m:sSub>
                    <m:r>
                      <a:rPr lang="en-US" sz="2000" b="0" i="1" smtClean="0">
                        <a:latin typeface="Cambria Math" charset="0"/>
                      </a:rPr>
                      <m:t>,</m:t>
                    </m:r>
                    <m:sSub>
                      <m:sSubPr>
                        <m:ctrlPr>
                          <a:rPr lang="en-US" sz="2000" b="0" i="1" smtClean="0">
                            <a:latin typeface="Cambria Math" charset="0"/>
                          </a:rPr>
                        </m:ctrlPr>
                      </m:sSubPr>
                      <m:e>
                        <m:r>
                          <a:rPr lang="en-US" sz="2000" b="0" i="1" smtClean="0">
                            <a:latin typeface="Cambria Math" charset="0"/>
                          </a:rPr>
                          <m:t>𝑐</m:t>
                        </m:r>
                      </m:e>
                      <m:sub>
                        <m:r>
                          <a:rPr lang="en-US" sz="2000" b="0" i="1" smtClean="0">
                            <a:latin typeface="Cambria Math" charset="0"/>
                          </a:rPr>
                          <m:t>𝑛</m:t>
                        </m:r>
                      </m:sub>
                    </m:sSub>
                    <m:r>
                      <a:rPr lang="en-US" sz="2000" b="0" i="1" smtClean="0">
                        <a:latin typeface="Cambria Math" charset="0"/>
                      </a:rPr>
                      <m:t>)}</m:t>
                    </m:r>
                  </m:oMath>
                </a14:m>
                <a:r>
                  <a:rPr lang="en-US" sz="2000" dirty="0" smtClean="0"/>
                  <a:t> , </a:t>
                </a:r>
                <a:r>
                  <a:rPr lang="en-US" sz="2000" i="1" dirty="0">
                    <a:latin typeface="Cambria Math" charset="0"/>
                  </a:rPr>
                  <a:t> </a:t>
                </a:r>
                <a:r>
                  <a:rPr lang="en-US" sz="2000" i="1" dirty="0" smtClean="0">
                    <a:latin typeface="Cambria Math" charset="0"/>
                  </a:rPr>
                  <a:t>    </a:t>
                </a:r>
              </a:p>
              <a:p>
                <a:r>
                  <a:rPr lang="en-US" sz="2000" i="1" dirty="0">
                    <a:latin typeface="Cambria Math" charset="0"/>
                  </a:rPr>
                  <a:t> </a:t>
                </a:r>
                <a:r>
                  <a:rPr lang="en-US" sz="2000" i="1" dirty="0" smtClean="0">
                    <a:latin typeface="Cambria Math" charset="0"/>
                  </a:rPr>
                  <a:t>           </a:t>
                </a:r>
                <a14:m>
                  <m:oMath xmlns:m="http://schemas.openxmlformats.org/officeDocument/2006/math">
                    <m:r>
                      <a:rPr lang="en-US" sz="2000" b="0" i="1" smtClean="0">
                        <a:latin typeface="Cambria Math" charset="0"/>
                      </a:rPr>
                      <m:t>𝑄</m:t>
                    </m:r>
                    <m:r>
                      <a:rPr lang="en-US" sz="2000" b="0" i="1" smtClean="0">
                        <a:latin typeface="Cambria Math" charset="0"/>
                      </a:rPr>
                      <m:t>={</m:t>
                    </m:r>
                    <m:sSub>
                      <m:sSubPr>
                        <m:ctrlPr>
                          <a:rPr lang="en-US" sz="2000" b="0" i="1" smtClean="0">
                            <a:latin typeface="Cambria Math" charset="0"/>
                          </a:rPr>
                        </m:ctrlPr>
                      </m:sSubPr>
                      <m:e>
                        <m:r>
                          <a:rPr lang="en-US" sz="2000" b="0" i="1" smtClean="0">
                            <a:latin typeface="Cambria Math" charset="0"/>
                          </a:rPr>
                          <m:t>𝑣</m:t>
                        </m:r>
                      </m:e>
                      <m:sub>
                        <m:r>
                          <a:rPr lang="en-US" sz="2000" b="0" i="1" smtClean="0">
                            <a:latin typeface="Cambria Math" charset="0"/>
                          </a:rPr>
                          <m:t>1</m:t>
                        </m:r>
                      </m:sub>
                    </m:sSub>
                    <m:r>
                      <a:rPr lang="en-US" sz="2000" b="0" i="1" smtClean="0">
                        <a:latin typeface="Cambria Math" charset="0"/>
                      </a:rPr>
                      <m:t>,…,</m:t>
                    </m:r>
                    <m:sSub>
                      <m:sSubPr>
                        <m:ctrlPr>
                          <a:rPr lang="en-US" sz="2000" b="0" i="1" smtClean="0">
                            <a:latin typeface="Cambria Math" charset="0"/>
                          </a:rPr>
                        </m:ctrlPr>
                      </m:sSubPr>
                      <m:e>
                        <m:r>
                          <a:rPr lang="en-US" sz="2000" b="0" i="1" smtClean="0">
                            <a:latin typeface="Cambria Math" charset="0"/>
                          </a:rPr>
                          <m:t>𝑣</m:t>
                        </m:r>
                      </m:e>
                      <m:sub>
                        <m:r>
                          <a:rPr lang="en-US" sz="2000" b="0" i="1" smtClean="0">
                            <a:latin typeface="Cambria Math" charset="0"/>
                          </a:rPr>
                          <m:t>𝑚</m:t>
                        </m:r>
                      </m:sub>
                    </m:sSub>
                    <m:r>
                      <a:rPr lang="en-US" sz="2000" b="0" i="1" smtClean="0">
                        <a:latin typeface="Cambria Math" charset="0"/>
                      </a:rPr>
                      <m:t>}</m:t>
                    </m:r>
                  </m:oMath>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457200" y="1218961"/>
                <a:ext cx="3782291" cy="1015663"/>
              </a:xfrm>
              <a:prstGeom prst="rect">
                <a:avLst/>
              </a:prstGeom>
              <a:blipFill rotWithShape="0">
                <a:blip r:embed="rId8"/>
                <a:stretch>
                  <a:fillRect l="-1280" t="-1744" r="-2400" b="-2907"/>
                </a:stretch>
              </a:blipFill>
              <a:ln w="28575"/>
            </p:spPr>
            <p:txBody>
              <a:bodyPr/>
              <a:lstStyle/>
              <a:p>
                <a:r>
                  <a:rPr lang="en-US">
                    <a:noFill/>
                  </a:rPr>
                  <a:t> </a:t>
                </a:r>
              </a:p>
            </p:txBody>
          </p:sp>
        </mc:Fallback>
      </mc:AlternateContent>
      <p:sp>
        <p:nvSpPr>
          <p:cNvPr id="14" name="Right Arrow 13"/>
          <p:cNvSpPr/>
          <p:nvPr/>
        </p:nvSpPr>
        <p:spPr>
          <a:xfrm rot="3387999">
            <a:off x="1163260" y="2668532"/>
            <a:ext cx="1200093" cy="52131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363262" y="2784764"/>
                <a:ext cx="114992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charset="0"/>
                            </a:rPr>
                          </m:ctrlPr>
                        </m:sSupPr>
                        <m:e>
                          <m:r>
                            <a:rPr lang="en-US" sz="2400" b="0" i="1" smtClean="0">
                              <a:latin typeface="Cambria Math" charset="0"/>
                            </a:rPr>
                            <m:t>𝜑</m:t>
                          </m:r>
                        </m:e>
                        <m:sup>
                          <m:r>
                            <a:rPr lang="en-US" sz="2400" b="0" i="1" smtClean="0">
                              <a:latin typeface="Cambria Math" charset="0"/>
                            </a:rPr>
                            <m:t>′</m:t>
                          </m:r>
                        </m:sup>
                      </m:sSup>
                      <m:r>
                        <a:rPr lang="en-US" sz="2400" b="0" i="1" smtClean="0">
                          <a:latin typeface="Cambria Math" charset="0"/>
                        </a:rPr>
                        <m:t>⊆</m:t>
                      </m:r>
                      <m:r>
                        <a:rPr lang="en-US" sz="2400" b="0" i="1" smtClean="0">
                          <a:latin typeface="Cambria Math" charset="0"/>
                        </a:rPr>
                        <m:t>𝜑</m:t>
                      </m:r>
                    </m:oMath>
                  </m:oMathPara>
                </a14:m>
                <a:endParaRPr lang="en-US" sz="2800" dirty="0"/>
              </a:p>
            </p:txBody>
          </p:sp>
        </mc:Choice>
        <mc:Fallback xmlns="">
          <p:sp>
            <p:nvSpPr>
              <p:cNvPr id="15" name="TextBox 14"/>
              <p:cNvSpPr txBox="1">
                <a:spLocks noRot="1" noChangeAspect="1" noMove="1" noResize="1" noEditPoints="1" noAdjustHandles="1" noChangeArrowheads="1" noChangeShapeType="1" noTextEdit="1"/>
              </p:cNvSpPr>
              <p:nvPr/>
            </p:nvSpPr>
            <p:spPr>
              <a:xfrm>
                <a:off x="363262" y="2784764"/>
                <a:ext cx="1149927" cy="461665"/>
              </a:xfrm>
              <a:prstGeom prst="rect">
                <a:avLst/>
              </a:prstGeom>
              <a:blipFill rotWithShape="0">
                <a:blip r:embed="rId9"/>
                <a:stretch>
                  <a:fillRect b="-6579"/>
                </a:stretch>
              </a:blipFill>
            </p:spPr>
            <p:txBody>
              <a:bodyPr/>
              <a:lstStyle/>
              <a:p>
                <a:r>
                  <a:rPr lang="en-US">
                    <a:noFill/>
                  </a:rPr>
                  <a:t> </a:t>
                </a:r>
              </a:p>
            </p:txBody>
          </p:sp>
        </mc:Fallback>
      </mc:AlternateContent>
      <p:sp>
        <p:nvSpPr>
          <p:cNvPr id="17" name="Right Arrow 16"/>
          <p:cNvSpPr/>
          <p:nvPr/>
        </p:nvSpPr>
        <p:spPr>
          <a:xfrm>
            <a:off x="5068736" y="3796145"/>
            <a:ext cx="821431" cy="498764"/>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
        <p:nvSpPr>
          <p:cNvPr id="8" name="Rounded Rectangular Callout 7"/>
          <p:cNvSpPr/>
          <p:nvPr/>
        </p:nvSpPr>
        <p:spPr>
          <a:xfrm>
            <a:off x="4710520" y="1323384"/>
            <a:ext cx="4184098" cy="1419815"/>
          </a:xfrm>
          <a:prstGeom prst="wedgeRoundRectCallout">
            <a:avLst>
              <a:gd name="adj1" fmla="val -53934"/>
              <a:gd name="adj2" fmla="val 113542"/>
              <a:gd name="adj3" fmla="val 16667"/>
            </a:avLst>
          </a:prstGeom>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solidFill>
                  <a:schemeClr val="tx1"/>
                </a:solidFill>
              </a:rPr>
              <a:t>Key challenge: </a:t>
            </a:r>
          </a:p>
          <a:p>
            <a:pPr algn="ctr"/>
            <a:r>
              <a:rPr lang="en-US" sz="2800" dirty="0" smtClean="0">
                <a:solidFill>
                  <a:srgbClr val="FF0000"/>
                </a:solidFill>
              </a:rPr>
              <a:t>how to implement a </a:t>
            </a:r>
            <a:r>
              <a:rPr lang="en-US" sz="2800" b="1" dirty="0" smtClean="0">
                <a:solidFill>
                  <a:srgbClr val="FF0000"/>
                </a:solidFill>
              </a:rPr>
              <a:t>sound</a:t>
            </a:r>
            <a:r>
              <a:rPr lang="en-US" sz="2800" dirty="0" smtClean="0">
                <a:solidFill>
                  <a:srgbClr val="FF0000"/>
                </a:solidFill>
              </a:rPr>
              <a:t> yet </a:t>
            </a:r>
            <a:r>
              <a:rPr lang="en-US" sz="2800" b="1" dirty="0" smtClean="0">
                <a:solidFill>
                  <a:srgbClr val="FF0000"/>
                </a:solidFill>
              </a:rPr>
              <a:t>efficient</a:t>
            </a:r>
            <a:r>
              <a:rPr lang="en-US" sz="2800" dirty="0" smtClean="0">
                <a:solidFill>
                  <a:srgbClr val="FF0000"/>
                </a:solidFill>
              </a:rPr>
              <a:t> checker?</a:t>
            </a:r>
            <a:endParaRPr lang="en-US" sz="2800" dirty="0">
              <a:solidFill>
                <a:srgbClr val="FF0000"/>
              </a:solidFill>
            </a:endParaRPr>
          </a:p>
        </p:txBody>
      </p:sp>
      <mc:AlternateContent xmlns:mc="http://schemas.openxmlformats.org/markup-compatibility/2006" xmlns:a14="http://schemas.microsoft.com/office/drawing/2010/main">
        <mc:Choice Requires="a14">
          <p:sp>
            <p:nvSpPr>
              <p:cNvPr id="21" name="TextBox 20"/>
              <p:cNvSpPr txBox="1"/>
              <p:nvPr/>
            </p:nvSpPr>
            <p:spPr>
              <a:xfrm>
                <a:off x="2393730" y="5176183"/>
                <a:ext cx="2164413" cy="822469"/>
              </a:xfrm>
              <a:prstGeom prst="rect">
                <a:avLst/>
              </a:prstGeom>
              <a:noFill/>
            </p:spPr>
            <p:txBody>
              <a:bodyPr wrap="square" rtlCol="0">
                <a:spAutoFit/>
              </a:bodyPr>
              <a:lstStyle/>
              <a:p>
                <a14:m>
                  <m:oMath xmlns:m="http://schemas.openxmlformats.org/officeDocument/2006/math">
                    <m:sSup>
                      <m:sSupPr>
                        <m:ctrlPr>
                          <a:rPr lang="en-US" sz="2400" b="0" i="1" smtClean="0">
                            <a:latin typeface="Cambria Math" charset="0"/>
                          </a:rPr>
                        </m:ctrlPr>
                      </m:sSupPr>
                      <m:e>
                        <m:r>
                          <a:rPr lang="en-US" sz="2400" b="0" i="1" smtClean="0">
                            <a:latin typeface="Cambria Math" charset="0"/>
                          </a:rPr>
                          <m:t>𝜑</m:t>
                        </m:r>
                      </m:e>
                      <m:sup>
                        <m:r>
                          <a:rPr lang="en-US" sz="2400" b="0" i="1" smtClean="0">
                            <a:latin typeface="Cambria Math" charset="0"/>
                          </a:rPr>
                          <m:t>′</m:t>
                        </m:r>
                      </m:sup>
                    </m:sSup>
                    <m:r>
                      <a:rPr lang="en-US" sz="2400" b="0" i="1" smtClean="0">
                        <a:latin typeface="Cambria Math" charset="0"/>
                      </a:rPr>
                      <m:t>=</m:t>
                    </m:r>
                    <m:sSup>
                      <m:sSupPr>
                        <m:ctrlPr>
                          <a:rPr lang="en-US" sz="2400" b="0" i="1" smtClean="0">
                            <a:latin typeface="Cambria Math" charset="0"/>
                          </a:rPr>
                        </m:ctrlPr>
                      </m:sSupPr>
                      <m:e>
                        <m:r>
                          <a:rPr lang="en-US" sz="2400" b="0" i="1" smtClean="0">
                            <a:latin typeface="Cambria Math" charset="0"/>
                          </a:rPr>
                          <m:t>𝜑</m:t>
                        </m:r>
                      </m:e>
                      <m:sup>
                        <m:r>
                          <a:rPr lang="en-US" sz="2400" b="0" i="1" smtClean="0">
                            <a:latin typeface="Cambria Math" charset="0"/>
                          </a:rPr>
                          <m:t>′</m:t>
                        </m:r>
                      </m:sup>
                    </m:sSup>
                    <m:r>
                      <a:rPr lang="en-US" sz="2400" b="0" i="1" smtClean="0">
                        <a:latin typeface="Cambria Math" charset="0"/>
                      </a:rPr>
                      <m:t>∪</m:t>
                    </m:r>
                    <m:sSup>
                      <m:sSupPr>
                        <m:ctrlPr>
                          <a:rPr lang="en-US" sz="2400" b="0" i="1" smtClean="0">
                            <a:latin typeface="Cambria Math" charset="0"/>
                          </a:rPr>
                        </m:ctrlPr>
                      </m:sSupPr>
                      <m:e>
                        <m:r>
                          <a:rPr lang="en-US" sz="2400" b="0" i="1" smtClean="0">
                            <a:latin typeface="Cambria Math" charset="0"/>
                          </a:rPr>
                          <m:t>𝜑</m:t>
                        </m:r>
                      </m:e>
                      <m:sup>
                        <m:r>
                          <a:rPr lang="en-US" sz="2400" b="0" i="1" smtClean="0">
                            <a:latin typeface="Cambria Math" charset="0"/>
                          </a:rPr>
                          <m:t>′′</m:t>
                        </m:r>
                      </m:sup>
                    </m:sSup>
                    <m:r>
                      <a:rPr lang="en-US" sz="2400" b="0" i="1" smtClean="0">
                        <a:latin typeface="Cambria Math" charset="0"/>
                      </a:rPr>
                      <m:t>,  </m:t>
                    </m:r>
                    <m:r>
                      <a:rPr lang="en-US" sz="2400" b="0" i="1" smtClean="0">
                        <a:latin typeface="Cambria Math" charset="0"/>
                      </a:rPr>
                      <m:t>𝑤h𝑒𝑟𝑒</m:t>
                    </m:r>
                    <m:r>
                      <a:rPr lang="en-US" sz="2400" b="0" i="1" smtClean="0">
                        <a:latin typeface="Cambria Math" charset="0"/>
                      </a:rPr>
                      <m:t> </m:t>
                    </m:r>
                    <m:sSup>
                      <m:sSupPr>
                        <m:ctrlPr>
                          <a:rPr lang="en-US" sz="2400" b="0" i="1" smtClean="0">
                            <a:latin typeface="Cambria Math" charset="0"/>
                          </a:rPr>
                        </m:ctrlPr>
                      </m:sSupPr>
                      <m:e>
                        <m:r>
                          <a:rPr lang="en-US" sz="2400" b="0" i="1" smtClean="0">
                            <a:latin typeface="Cambria Math" charset="0"/>
                          </a:rPr>
                          <m:t>𝜑</m:t>
                        </m:r>
                      </m:e>
                      <m:sup>
                        <m:r>
                          <a:rPr lang="en-US" sz="2400" b="0" i="1" smtClean="0">
                            <a:latin typeface="Cambria Math" charset="0"/>
                          </a:rPr>
                          <m:t>′′</m:t>
                        </m:r>
                      </m:sup>
                    </m:sSup>
                    <m:r>
                      <a:rPr lang="en-US" sz="2400" b="0" i="1" smtClean="0">
                        <a:latin typeface="Cambria Math" charset="0"/>
                      </a:rPr>
                      <m:t>⊆</m:t>
                    </m:r>
                    <m:r>
                      <a:rPr lang="en-US" sz="2400" b="0" i="1" smtClean="0">
                        <a:latin typeface="Cambria Math" charset="0"/>
                      </a:rPr>
                      <m:t>𝜑</m:t>
                    </m:r>
                  </m:oMath>
                </a14:m>
                <a:r>
                  <a:rPr lang="en-US" sz="2400" dirty="0" smtClean="0"/>
                  <a:t> </a:t>
                </a:r>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2393730" y="5176183"/>
                <a:ext cx="2164413" cy="822469"/>
              </a:xfrm>
              <a:prstGeom prst="rect">
                <a:avLst/>
              </a:prstGeom>
              <a:blipFill rotWithShape="0">
                <a:blip r:embed="rId11"/>
                <a:stretch>
                  <a:fillRect l="-1127" t="-14815" b="-725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017675" y="2283710"/>
                <a:ext cx="616251" cy="534698"/>
              </a:xfrm>
              <a:prstGeom prst="rect">
                <a:avLst/>
              </a:prstGeom>
              <a:noFill/>
            </p:spPr>
            <p:txBody>
              <a:bodyPr wrap="square" rtlCol="0">
                <a:spAutoFit/>
              </a:bodyPr>
              <a:lstStyle/>
              <a:p>
                <a14:m>
                  <m:oMath xmlns:m="http://schemas.openxmlformats.org/officeDocument/2006/math">
                    <m:sSubSup>
                      <m:sSubSupPr>
                        <m:ctrlPr>
                          <a:rPr lang="en-US" sz="2400" b="0" i="1" smtClean="0">
                            <a:latin typeface="Cambria Math" charset="0"/>
                          </a:rPr>
                        </m:ctrlPr>
                      </m:sSubSupPr>
                      <m:e>
                        <m:r>
                          <a:rPr lang="en-US" sz="2400" b="0" i="1" smtClean="0">
                            <a:latin typeface="Cambria Math" charset="0"/>
                          </a:rPr>
                          <m:t>𝛼</m:t>
                        </m:r>
                      </m:e>
                      <m:sub>
                        <m:r>
                          <a:rPr lang="en-US" sz="2400" b="0" i="1" smtClean="0">
                            <a:latin typeface="Cambria Math" charset="0"/>
                          </a:rPr>
                          <m:t>𝜑</m:t>
                        </m:r>
                        <m:r>
                          <a:rPr lang="en-US" sz="2400" b="0" i="1" smtClean="0">
                            <a:latin typeface="Cambria Math" charset="0"/>
                          </a:rPr>
                          <m:t>′</m:t>
                        </m:r>
                      </m:sub>
                      <m:sup/>
                    </m:sSubSup>
                  </m:oMath>
                </a14:m>
                <a:r>
                  <a:rPr lang="en-US" sz="2400" dirty="0" smtClean="0"/>
                  <a:t> </a:t>
                </a:r>
                <a:endParaRPr lang="en-US" sz="2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3017675" y="2283710"/>
                <a:ext cx="616251" cy="534698"/>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5894959" y="3711442"/>
                <a:ext cx="2791841" cy="8804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charset="0"/>
                            </a:rPr>
                          </m:ctrlPr>
                        </m:sSubPr>
                        <m:e>
                          <m:r>
                            <a:rPr lang="en-US" sz="2400" b="0" i="1" smtClean="0">
                              <a:latin typeface="Cambria Math" charset="0"/>
                            </a:rPr>
                            <m:t>𝛼</m:t>
                          </m:r>
                        </m:e>
                        <m:sub>
                          <m:r>
                            <a:rPr lang="en-US" sz="2400" b="0" i="1" smtClean="0">
                              <a:latin typeface="Cambria Math" charset="0"/>
                            </a:rPr>
                            <m:t>𝑄</m:t>
                          </m:r>
                        </m:sub>
                      </m:sSub>
                      <m:r>
                        <a:rPr lang="en-US" sz="2400" b="0" i="1" smtClean="0">
                          <a:latin typeface="Cambria Math" charset="0"/>
                        </a:rPr>
                        <m:t>=</m:t>
                      </m:r>
                      <m:r>
                        <a:rPr lang="en-US" sz="2400" b="0" i="1" smtClean="0">
                          <a:latin typeface="Cambria Math" charset="0"/>
                        </a:rPr>
                        <m:t>𝜆</m:t>
                      </m:r>
                      <m:r>
                        <a:rPr lang="en-US" sz="2400" b="0" i="1" smtClean="0">
                          <a:latin typeface="Cambria Math" charset="0"/>
                        </a:rPr>
                        <m:t>𝑣</m:t>
                      </m:r>
                      <m:r>
                        <a:rPr lang="en-US" sz="2400" b="0" i="1" smtClean="0">
                          <a:latin typeface="Cambria Math" charset="0"/>
                        </a:rPr>
                        <m:t>.</m:t>
                      </m:r>
                      <m:sSub>
                        <m:sSubPr>
                          <m:ctrlPr>
                            <a:rPr lang="en-US" sz="2400" b="0" i="1" smtClean="0">
                              <a:latin typeface="Cambria Math" charset="0"/>
                            </a:rPr>
                          </m:ctrlPr>
                        </m:sSubPr>
                        <m:e>
                          <m:r>
                            <a:rPr lang="en-US" sz="2400" b="0" i="1" smtClean="0">
                              <a:latin typeface="Cambria Math" charset="0"/>
                            </a:rPr>
                            <m:t>𝛼</m:t>
                          </m:r>
                        </m:e>
                        <m:sub>
                          <m:sSup>
                            <m:sSupPr>
                              <m:ctrlPr>
                                <a:rPr lang="en-US" sz="2400" b="0" i="1" smtClean="0">
                                  <a:latin typeface="Cambria Math" charset="0"/>
                                </a:rPr>
                              </m:ctrlPr>
                            </m:sSupPr>
                            <m:e>
                              <m:r>
                                <a:rPr lang="en-US" sz="2400" b="0" i="1" smtClean="0">
                                  <a:latin typeface="Cambria Math" charset="0"/>
                                </a:rPr>
                                <m:t>𝜙</m:t>
                              </m:r>
                            </m:e>
                            <m:sup>
                              <m:r>
                                <a:rPr lang="en-US" sz="2400" b="0" i="1" smtClean="0">
                                  <a:latin typeface="Cambria Math" charset="0"/>
                                </a:rPr>
                                <m:t>′</m:t>
                              </m:r>
                            </m:sup>
                          </m:sSup>
                        </m:sub>
                      </m:sSub>
                      <m:d>
                        <m:dPr>
                          <m:ctrlPr>
                            <a:rPr lang="en-US" sz="2400" b="0" i="1" smtClean="0">
                              <a:latin typeface="Cambria Math" charset="0"/>
                            </a:rPr>
                          </m:ctrlPr>
                        </m:dPr>
                        <m:e>
                          <m:r>
                            <a:rPr lang="en-US" sz="2400" b="0" i="1" smtClean="0">
                              <a:latin typeface="Cambria Math" charset="0"/>
                            </a:rPr>
                            <m:t>𝑣</m:t>
                          </m:r>
                        </m:e>
                      </m:d>
                      <m:r>
                        <a:rPr lang="en-US" sz="2400" b="0" i="1" smtClean="0">
                          <a:latin typeface="Cambria Math" charset="0"/>
                        </a:rPr>
                        <m:t>, </m:t>
                      </m:r>
                    </m:oMath>
                  </m:oMathPara>
                </a14:m>
                <a:endParaRPr lang="en-US" sz="2400" b="0" i="1" dirty="0" smtClean="0">
                  <a:latin typeface="Cambria Math"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charset="0"/>
                        </a:rPr>
                        <m:t>𝑤h𝑒𝑟𝑒</m:t>
                      </m:r>
                      <m:r>
                        <a:rPr lang="en-US" sz="2400" b="0" i="1" smtClean="0">
                          <a:latin typeface="Cambria Math" charset="0"/>
                        </a:rPr>
                        <m:t> </m:t>
                      </m:r>
                      <m:r>
                        <a:rPr lang="en-US" sz="2400" b="0" i="1" smtClean="0">
                          <a:latin typeface="Cambria Math" charset="0"/>
                        </a:rPr>
                        <m:t>𝑣</m:t>
                      </m:r>
                      <m:r>
                        <m:rPr>
                          <m:lit/>
                        </m:rPr>
                        <a:rPr lang="en-US" sz="2400" b="0" i="1" smtClean="0">
                          <a:latin typeface="Cambria Math" charset="0"/>
                        </a:rPr>
                        <m:t> </m:t>
                      </m:r>
                      <m:r>
                        <a:rPr lang="en-US" sz="2400" b="0" i="1" smtClean="0">
                          <a:latin typeface="Cambria Math" charset="0"/>
                        </a:rPr>
                        <m:t>∈</m:t>
                      </m:r>
                      <m:r>
                        <a:rPr lang="en-US" sz="2400" b="0" i="1" smtClean="0">
                          <a:latin typeface="Cambria Math" charset="0"/>
                        </a:rPr>
                        <m:t>𝑄</m:t>
                      </m:r>
                    </m:oMath>
                  </m:oMathPara>
                </a14:m>
                <a:endParaRPr lang="en-US" sz="2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894959" y="3711442"/>
                <a:ext cx="2791841" cy="880434"/>
              </a:xfrm>
              <a:prstGeom prst="rect">
                <a:avLst/>
              </a:prstGeom>
              <a:blipFill rotWithShape="0">
                <a:blip r:embed="rId13"/>
                <a:stretch>
                  <a:fillRect t="-54167" b="-68056"/>
                </a:stretch>
              </a:blipFill>
            </p:spPr>
            <p:txBody>
              <a:bodyPr/>
              <a:lstStyle/>
              <a:p>
                <a:r>
                  <a:rPr lang="en-US">
                    <a:noFill/>
                  </a:rPr>
                  <a:t> </a:t>
                </a:r>
              </a:p>
            </p:txBody>
          </p:sp>
        </mc:Fallback>
      </mc:AlternateContent>
    </p:spTree>
    <p:extLst>
      <p:ext uri="{BB962C8B-B14F-4D97-AF65-F5344CB8AC3E}">
        <p14:creationId xmlns:p14="http://schemas.microsoft.com/office/powerpoint/2010/main" val="1380257099"/>
      </p:ext>
    </p:extLst>
  </p:cSld>
  <p:clrMapOvr>
    <a:masterClrMapping/>
  </p:clrMapOvr>
  <mc:AlternateContent xmlns:mc="http://schemas.openxmlformats.org/markup-compatibility/2006">
    <mc:Choice xmlns:p14="http://schemas.microsoft.com/office/powerpoint/2010/main" Requires="p14">
      <p:transition spd="slow" p14:dur="2000" advTm="8841"/>
    </mc:Choice>
    <mc:Fallback>
      <p:transition spd="slow" advTm="884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AAB0A57-AB9E-4544-9553-C9AF60A7B42A}"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8</a:t>
            </a:fld>
            <a:endParaRPr lang="en-US" dirty="0"/>
          </a:p>
        </p:txBody>
      </p:sp>
      <p:sp>
        <p:nvSpPr>
          <p:cNvPr id="5" name="Title 4"/>
          <p:cNvSpPr>
            <a:spLocks noGrp="1"/>
          </p:cNvSpPr>
          <p:nvPr>
            <p:ph type="title"/>
          </p:nvPr>
        </p:nvSpPr>
        <p:spPr/>
        <p:txBody>
          <a:bodyPr/>
          <a:lstStyle/>
          <a:p>
            <a:r>
              <a:rPr lang="en-US" dirty="0" smtClean="0"/>
              <a:t>The Evolution of </a:t>
            </a:r>
            <a:r>
              <a:rPr lang="en-US" dirty="0" err="1" smtClean="0"/>
              <a:t>MaxSAT</a:t>
            </a:r>
            <a:r>
              <a:rPr lang="en-US" dirty="0" smtClean="0"/>
              <a:t> Solvers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pic>
        <p:nvPicPr>
          <p:cNvPr id="16" name="Picture 1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2873248" y="1838180"/>
            <a:ext cx="3682558" cy="2335517"/>
          </a:xfrm>
          <a:prstGeom prst="rect">
            <a:avLst/>
          </a:prstGeom>
        </p:spPr>
      </p:pic>
      <p:sp>
        <p:nvSpPr>
          <p:cNvPr id="17" name="TextBox 16"/>
          <p:cNvSpPr txBox="1"/>
          <p:nvPr/>
        </p:nvSpPr>
        <p:spPr>
          <a:xfrm>
            <a:off x="568694" y="3225800"/>
            <a:ext cx="2445537" cy="1077218"/>
          </a:xfrm>
          <a:prstGeom prst="rect">
            <a:avLst/>
          </a:prstGeom>
          <a:solidFill>
            <a:srgbClr val="00B050"/>
          </a:solidFill>
        </p:spPr>
        <p:style>
          <a:lnRef idx="3">
            <a:schemeClr val="lt1"/>
          </a:lnRef>
          <a:fillRef idx="1">
            <a:schemeClr val="accent5"/>
          </a:fillRef>
          <a:effectRef idx="1">
            <a:schemeClr val="accent5"/>
          </a:effectRef>
          <a:fontRef idx="minor">
            <a:schemeClr val="lt1"/>
          </a:fontRef>
        </p:style>
        <p:txBody>
          <a:bodyPr wrap="square" lIns="0" rIns="0" rtlCol="0">
            <a:spAutoFit/>
          </a:bodyPr>
          <a:lstStyle/>
          <a:p>
            <a:pPr algn="ctr"/>
            <a:r>
              <a:rPr lang="en-US" sz="2400" b="1" dirty="0" smtClean="0"/>
              <a:t>WBO </a:t>
            </a:r>
          </a:p>
          <a:p>
            <a:pPr algn="ctr"/>
            <a:r>
              <a:rPr lang="en-US" sz="2000" dirty="0" smtClean="0"/>
              <a:t>(Winner of </a:t>
            </a:r>
            <a:r>
              <a:rPr lang="en-US" sz="2000" dirty="0" err="1" smtClean="0"/>
              <a:t>MaxSAT</a:t>
            </a:r>
            <a:r>
              <a:rPr lang="en-US" sz="2000" dirty="0" smtClean="0"/>
              <a:t> Competition 2010)</a:t>
            </a:r>
            <a:endParaRPr lang="en-US" sz="2000" dirty="0"/>
          </a:p>
        </p:txBody>
      </p:sp>
      <p:sp>
        <p:nvSpPr>
          <p:cNvPr id="18" name="TextBox 17"/>
          <p:cNvSpPr txBox="1"/>
          <p:nvPr/>
        </p:nvSpPr>
        <p:spPr>
          <a:xfrm>
            <a:off x="6203430" y="1421149"/>
            <a:ext cx="2445537" cy="1077218"/>
          </a:xfrm>
          <a:prstGeom prst="rect">
            <a:avLst/>
          </a:prstGeom>
          <a:solidFill>
            <a:srgbClr val="00B050"/>
          </a:solidFill>
        </p:spPr>
        <p:style>
          <a:lnRef idx="3">
            <a:schemeClr val="lt1"/>
          </a:lnRef>
          <a:fillRef idx="1">
            <a:schemeClr val="dk1"/>
          </a:fillRef>
          <a:effectRef idx="1">
            <a:schemeClr val="dk1"/>
          </a:effectRef>
          <a:fontRef idx="minor">
            <a:schemeClr val="lt1"/>
          </a:fontRef>
        </p:style>
        <p:txBody>
          <a:bodyPr wrap="square" lIns="0" rIns="0" rtlCol="0">
            <a:spAutoFit/>
          </a:bodyPr>
          <a:lstStyle/>
          <a:p>
            <a:pPr algn="ctr"/>
            <a:r>
              <a:rPr lang="en-US" sz="2400" b="1" dirty="0" smtClean="0"/>
              <a:t>Eva500</a:t>
            </a:r>
          </a:p>
          <a:p>
            <a:pPr algn="ctr"/>
            <a:r>
              <a:rPr lang="en-US" sz="2000" dirty="0" smtClean="0"/>
              <a:t>(Winner of </a:t>
            </a:r>
            <a:r>
              <a:rPr lang="en-US" sz="2000" dirty="0" err="1" smtClean="0"/>
              <a:t>MaxSAT</a:t>
            </a:r>
            <a:r>
              <a:rPr lang="en-US" sz="2000" dirty="0" smtClean="0"/>
              <a:t> Competition 2014)</a:t>
            </a:r>
            <a:endParaRPr lang="en-US" sz="2000" dirty="0"/>
          </a:p>
        </p:txBody>
      </p:sp>
      <p:sp>
        <p:nvSpPr>
          <p:cNvPr id="20" name="Rounded Rectangle 19"/>
          <p:cNvSpPr/>
          <p:nvPr/>
        </p:nvSpPr>
        <p:spPr>
          <a:xfrm>
            <a:off x="3952748" y="2310309"/>
            <a:ext cx="1206500" cy="10414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3600" dirty="0" smtClean="0"/>
              <a:t>3.5X</a:t>
            </a:r>
            <a:endParaRPr lang="en-US" dirty="0"/>
          </a:p>
        </p:txBody>
      </p:sp>
      <p:sp>
        <p:nvSpPr>
          <p:cNvPr id="21" name="Rounded Rectangle 20"/>
          <p:cNvSpPr/>
          <p:nvPr/>
        </p:nvSpPr>
        <p:spPr>
          <a:xfrm>
            <a:off x="600416" y="4721493"/>
            <a:ext cx="7960752" cy="804078"/>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4">
                    <a:lumMod val="75000"/>
                  </a:schemeClr>
                </a:solidFill>
              </a:rPr>
              <a:t>  </a:t>
            </a:r>
            <a:r>
              <a:rPr lang="en-US" sz="2400" b="1" dirty="0" err="1" smtClean="0">
                <a:solidFill>
                  <a:schemeClr val="accent4">
                    <a:lumMod val="75000"/>
                  </a:schemeClr>
                </a:solidFill>
              </a:rPr>
              <a:t>MaxSAT</a:t>
            </a:r>
            <a:r>
              <a:rPr lang="en-US" sz="2400" b="1" dirty="0" smtClean="0">
                <a:solidFill>
                  <a:schemeClr val="accent4">
                    <a:lumMod val="75000"/>
                  </a:schemeClr>
                </a:solidFill>
              </a:rPr>
              <a:t> Competition 2015:  </a:t>
            </a:r>
          </a:p>
          <a:p>
            <a:pPr algn="ctr"/>
            <a:r>
              <a:rPr lang="en-US" sz="2400" dirty="0" smtClean="0">
                <a:solidFill>
                  <a:schemeClr val="accent4">
                    <a:lumMod val="75000"/>
                  </a:schemeClr>
                </a:solidFill>
              </a:rPr>
              <a:t>Instances up to </a:t>
            </a:r>
            <a:r>
              <a:rPr lang="en-US" sz="2400" b="1" dirty="0" smtClean="0">
                <a:solidFill>
                  <a:schemeClr val="accent4">
                    <a:lumMod val="75000"/>
                  </a:schemeClr>
                </a:solidFill>
              </a:rPr>
              <a:t>200K </a:t>
            </a:r>
            <a:r>
              <a:rPr lang="en-US" sz="2400" dirty="0" smtClean="0">
                <a:solidFill>
                  <a:schemeClr val="accent4">
                    <a:lumMod val="75000"/>
                  </a:schemeClr>
                </a:solidFill>
              </a:rPr>
              <a:t>variables and </a:t>
            </a:r>
            <a:r>
              <a:rPr lang="en-US" sz="2400" b="1" dirty="0" smtClean="0">
                <a:solidFill>
                  <a:schemeClr val="accent4">
                    <a:lumMod val="75000"/>
                  </a:schemeClr>
                </a:solidFill>
              </a:rPr>
              <a:t>4.1 million </a:t>
            </a:r>
            <a:r>
              <a:rPr lang="en-US" sz="2400" dirty="0" smtClean="0">
                <a:solidFill>
                  <a:schemeClr val="accent4">
                    <a:lumMod val="75000"/>
                  </a:schemeClr>
                </a:solidFill>
              </a:rPr>
              <a:t>clauses.</a:t>
            </a:r>
          </a:p>
        </p:txBody>
      </p:sp>
    </p:spTree>
    <p:custDataLst>
      <p:tags r:id="rId1"/>
    </p:custDataLst>
    <p:extLst>
      <p:ext uri="{BB962C8B-B14F-4D97-AF65-F5344CB8AC3E}">
        <p14:creationId xmlns:p14="http://schemas.microsoft.com/office/powerpoint/2010/main" val="118246686"/>
      </p:ext>
    </p:extLst>
  </p:cSld>
  <p:clrMapOvr>
    <a:masterClrMapping/>
  </p:clrMapOvr>
  <mc:AlternateContent xmlns:mc="http://schemas.openxmlformats.org/markup-compatibility/2006" xmlns:p14="http://schemas.microsoft.com/office/powerpoint/2010/main">
    <mc:Choice Requires="p14">
      <p:transition spd="slow" p14:dur="2000" advTm="63325"/>
    </mc:Choice>
    <mc:Fallback xmlns="">
      <p:transition spd="slow" advTm="633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C042BF-EBAB-0642-AEB9-CFCD66126DC6}" type="datetime1">
              <a:rPr lang="en-US" smtClean="0"/>
              <a:t>1/20/16</a:t>
            </a:fld>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t>9</a:t>
            </a:fld>
            <a:endParaRPr lang="en-US" dirty="0"/>
          </a:p>
        </p:txBody>
      </p:sp>
      <p:sp>
        <p:nvSpPr>
          <p:cNvPr id="5" name="Title 4"/>
          <p:cNvSpPr>
            <a:spLocks noGrp="1"/>
          </p:cNvSpPr>
          <p:nvPr>
            <p:ph type="title"/>
          </p:nvPr>
        </p:nvSpPr>
        <p:spPr/>
        <p:txBody>
          <a:bodyPr/>
          <a:lstStyle/>
          <a:p>
            <a:r>
              <a:rPr lang="en-US" dirty="0" smtClean="0"/>
              <a:t>New Challenges</a:t>
            </a:r>
            <a:endParaRPr lang="en-US" dirty="0"/>
          </a:p>
        </p:txBody>
      </p:sp>
      <p:sp>
        <p:nvSpPr>
          <p:cNvPr id="6" name="Footer Placeholder 5"/>
          <p:cNvSpPr>
            <a:spLocks noGrp="1"/>
          </p:cNvSpPr>
          <p:nvPr>
            <p:ph type="ftr" sz="quarter" idx="11"/>
          </p:nvPr>
        </p:nvSpPr>
        <p:spPr/>
        <p:txBody>
          <a:bodyPr/>
          <a:lstStyle/>
          <a:p>
            <a:pPr algn="ctr"/>
            <a:r>
              <a:rPr lang="en-US" smtClean="0"/>
              <a:t>POPL 2016</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682158747"/>
              </p:ext>
            </p:extLst>
          </p:nvPr>
        </p:nvGraphicFramePr>
        <p:xfrm>
          <a:off x="584200" y="1611243"/>
          <a:ext cx="7975602" cy="3187700"/>
        </p:xfrm>
        <a:graphic>
          <a:graphicData uri="http://schemas.openxmlformats.org/drawingml/2006/table">
            <a:tbl>
              <a:tblPr firstRow="1" firstCol="1" bandRow="1">
                <a:tableStyleId>{5940675A-B579-460E-94D1-54222C63F5DA}</a:tableStyleId>
              </a:tblPr>
              <a:tblGrid>
                <a:gridCol w="1498600"/>
                <a:gridCol w="1159934"/>
                <a:gridCol w="1329267"/>
                <a:gridCol w="1523999"/>
                <a:gridCol w="1134535"/>
                <a:gridCol w="1329267"/>
              </a:tblGrid>
              <a:tr h="317500">
                <a:tc rowSpan="2">
                  <a:txBody>
                    <a:bodyPr/>
                    <a:lstStyle/>
                    <a:p>
                      <a:pPr algn="ctr"/>
                      <a:r>
                        <a:rPr lang="en-US" sz="2000" b="1" dirty="0" smtClean="0"/>
                        <a:t>Benchmark</a:t>
                      </a:r>
                      <a:endParaRPr lang="en-US" sz="2000" b="1" dirty="0"/>
                    </a:p>
                  </a:txBody>
                  <a:tcPr anchor="ctr">
                    <a:lnL w="12700" cap="flat" cmpd="sng" algn="ctr">
                      <a:noFill/>
                      <a:prstDash val="solid"/>
                      <a:round/>
                      <a:headEnd type="none" w="med" len="med"/>
                      <a:tailEnd type="none" w="med" len="med"/>
                    </a:lnL>
                    <a:lnT w="12700" cap="flat" cmpd="sng" algn="ctr">
                      <a:noFill/>
                      <a:prstDash val="solid"/>
                      <a:round/>
                      <a:headEnd type="none" w="med" len="med"/>
                      <a:tailEnd type="none" w="med" len="med"/>
                    </a:lnT>
                    <a:solidFill>
                      <a:schemeClr val="bg2"/>
                    </a:solidFill>
                  </a:tcPr>
                </a:tc>
                <a:tc rowSpan="2">
                  <a:txBody>
                    <a:bodyPr/>
                    <a:lstStyle/>
                    <a:p>
                      <a:pPr algn="ctr"/>
                      <a:r>
                        <a:rPr lang="en-US" sz="2000" b="1" dirty="0" smtClean="0"/>
                        <a:t># </a:t>
                      </a:r>
                      <a:r>
                        <a:rPr lang="en-US" sz="2000" b="1" dirty="0" err="1" smtClean="0"/>
                        <a:t>Vars</a:t>
                      </a:r>
                      <a:endParaRPr lang="en-US" sz="2000" dirty="0"/>
                    </a:p>
                  </a:txBody>
                  <a:tcPr anchor="ctr">
                    <a:lnT w="12700" cap="flat" cmpd="sng" algn="ctr">
                      <a:noFill/>
                      <a:prstDash val="solid"/>
                      <a:round/>
                      <a:headEnd type="none" w="med" len="med"/>
                      <a:tailEnd type="none" w="med" len="med"/>
                    </a:lnT>
                    <a:solidFill>
                      <a:schemeClr val="bg2"/>
                    </a:solidFill>
                  </a:tcPr>
                </a:tc>
                <a:tc rowSpan="2">
                  <a:txBody>
                    <a:bodyPr/>
                    <a:lstStyle/>
                    <a:p>
                      <a:pPr algn="ctr"/>
                      <a:r>
                        <a:rPr lang="en-US" sz="2000" b="1" dirty="0" smtClean="0"/>
                        <a:t># Clauses</a:t>
                      </a:r>
                      <a:endParaRPr lang="en-US" sz="2000" dirty="0"/>
                    </a:p>
                  </a:txBody>
                  <a:tcPr anchor="ctr">
                    <a:lnT w="12700" cap="flat" cmpd="sng" algn="ctr">
                      <a:noFill/>
                      <a:prstDash val="solid"/>
                      <a:round/>
                      <a:headEnd type="none" w="med" len="med"/>
                      <a:tailEnd type="none" w="med" len="med"/>
                    </a:lnT>
                    <a:solidFill>
                      <a:schemeClr val="bg2"/>
                    </a:solidFill>
                  </a:tcPr>
                </a:tc>
                <a:tc gridSpan="3">
                  <a:txBody>
                    <a:bodyPr/>
                    <a:lstStyle/>
                    <a:p>
                      <a:pPr algn="ctr"/>
                      <a:r>
                        <a:rPr lang="en-US" sz="2000" b="1" dirty="0" smtClean="0"/>
                        <a:t>Solver Runtime</a:t>
                      </a:r>
                      <a:r>
                        <a:rPr lang="en-US" sz="2000" b="1" baseline="0" dirty="0" smtClean="0"/>
                        <a:t> (</a:t>
                      </a:r>
                      <a:r>
                        <a:rPr lang="en-US" sz="2000" b="1" baseline="0" dirty="0" err="1" smtClean="0"/>
                        <a:t>secs</a:t>
                      </a:r>
                      <a:r>
                        <a:rPr lang="en-US" sz="2000" b="1" baseline="0" dirty="0" smtClean="0"/>
                        <a:t>)</a:t>
                      </a:r>
                      <a:endParaRPr lang="en-US" sz="2000" b="1" dirty="0"/>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chemeClr val="bg2"/>
                    </a:solidFill>
                  </a:tcPr>
                </a:tc>
                <a:tc hMerge="1">
                  <a:txBody>
                    <a:bodyPr/>
                    <a:lstStyle/>
                    <a:p>
                      <a:endParaRPr lang="en-US"/>
                    </a:p>
                  </a:txBody>
                  <a:tcPr/>
                </a:tc>
                <a:tc hMerge="1">
                  <a:txBody>
                    <a:bodyPr/>
                    <a:lstStyle/>
                    <a:p>
                      <a:endParaRPr lang="en-US" dirty="0"/>
                    </a:p>
                  </a:txBody>
                  <a:tcPr/>
                </a:tc>
              </a:tr>
              <a:tr h="27686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ctr"/>
                      <a:r>
                        <a:rPr lang="en-US" sz="2000" b="1" dirty="0" smtClean="0"/>
                        <a:t>CCLS2akms</a:t>
                      </a:r>
                      <a:endParaRPr lang="en-US" sz="2000" b="1" dirty="0"/>
                    </a:p>
                  </a:txBody>
                  <a:tcPr anchor="ctr">
                    <a:solidFill>
                      <a:schemeClr val="bg2"/>
                    </a:solidFill>
                  </a:tcPr>
                </a:tc>
                <a:tc>
                  <a:txBody>
                    <a:bodyPr/>
                    <a:lstStyle/>
                    <a:p>
                      <a:pPr algn="ctr"/>
                      <a:r>
                        <a:rPr lang="en-US" sz="2000" b="1" dirty="0" err="1" smtClean="0"/>
                        <a:t>MaxHS</a:t>
                      </a:r>
                      <a:endParaRPr lang="en-US" sz="2000" b="1" dirty="0"/>
                    </a:p>
                  </a:txBody>
                  <a:tcPr anchor="ctr">
                    <a:solidFill>
                      <a:schemeClr val="bg2"/>
                    </a:solidFill>
                  </a:tcPr>
                </a:tc>
                <a:tc>
                  <a:txBody>
                    <a:bodyPr/>
                    <a:lstStyle/>
                    <a:p>
                      <a:pPr algn="ctr"/>
                      <a:r>
                        <a:rPr lang="en-US" sz="2000" b="1" dirty="0" smtClean="0"/>
                        <a:t>Eva500</a:t>
                      </a:r>
                      <a:endParaRPr lang="en-US" sz="2000" b="1" dirty="0"/>
                    </a:p>
                  </a:txBody>
                  <a:tcPr anchor="ctr">
                    <a:lnR w="12700" cap="flat" cmpd="sng" algn="ctr">
                      <a:noFill/>
                      <a:prstDash val="solid"/>
                      <a:round/>
                      <a:headEnd type="none" w="med" len="med"/>
                      <a:tailEnd type="none" w="med" len="med"/>
                    </a:lnR>
                    <a:solidFill>
                      <a:schemeClr val="bg2"/>
                    </a:solidFill>
                  </a:tcPr>
                </a:tc>
              </a:tr>
              <a:tr h="477520">
                <a:tc>
                  <a:txBody>
                    <a:bodyPr/>
                    <a:lstStyle/>
                    <a:p>
                      <a:pPr algn="ctr"/>
                      <a:r>
                        <a:rPr lang="en-US" sz="2000" b="1" dirty="0" err="1" smtClean="0"/>
                        <a:t>antlr</a:t>
                      </a:r>
                      <a:endParaRPr lang="en-US" sz="2000" b="1" dirty="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5.2M</a:t>
                      </a:r>
                      <a:endParaRPr lang="en-US" sz="2000" dirty="0"/>
                    </a:p>
                  </a:txBody>
                  <a:tcPr anchor="ctr"/>
                </a:tc>
                <a:tc>
                  <a:txBody>
                    <a:bodyPr/>
                    <a:lstStyle/>
                    <a:p>
                      <a:pPr algn="ctr"/>
                      <a:r>
                        <a:rPr lang="en-US" sz="2000" dirty="0" smtClean="0"/>
                        <a:t>10.4M</a:t>
                      </a:r>
                      <a:endParaRPr lang="en-US" sz="2000" dirty="0"/>
                    </a:p>
                  </a:txBody>
                  <a:tcPr anchor="ctr"/>
                </a:tc>
                <a:tc>
                  <a:txBody>
                    <a:bodyPr/>
                    <a:lstStyle/>
                    <a:p>
                      <a:pPr algn="ctr"/>
                      <a:endParaRPr lang="en-US" sz="2000" b="1" i="0" dirty="0">
                        <a:solidFill>
                          <a:srgbClr val="FF0000"/>
                        </a:solidFill>
                      </a:endParaRPr>
                    </a:p>
                  </a:txBody>
                  <a:tcPr anchor="ctr"/>
                </a:tc>
                <a:tc>
                  <a:txBody>
                    <a:bodyPr/>
                    <a:lstStyle/>
                    <a:p>
                      <a:pPr algn="ctr"/>
                      <a:endParaRPr lang="en-US" sz="2000" dirty="0"/>
                    </a:p>
                  </a:txBody>
                  <a:tcPr anchor="ctr"/>
                </a:tc>
                <a:tc>
                  <a:txBody>
                    <a:bodyPr/>
                    <a:lstStyle/>
                    <a:p>
                      <a:pPr algn="ctr"/>
                      <a:endParaRPr lang="en-US" sz="2000" dirty="0"/>
                    </a:p>
                  </a:txBody>
                  <a:tcPr anchor="ctr">
                    <a:lnR w="12700" cap="flat" cmpd="sng" algn="ctr">
                      <a:noFill/>
                      <a:prstDash val="solid"/>
                      <a:round/>
                      <a:headEnd type="none" w="med" len="med"/>
                      <a:tailEnd type="none" w="med" len="med"/>
                    </a:lnR>
                  </a:tcPr>
                </a:tc>
              </a:tr>
              <a:tr h="482600">
                <a:tc>
                  <a:txBody>
                    <a:bodyPr/>
                    <a:lstStyle/>
                    <a:p>
                      <a:pPr algn="ctr"/>
                      <a:r>
                        <a:rPr lang="en-US" sz="2000" b="1" dirty="0" err="1" smtClean="0"/>
                        <a:t>lusearch</a:t>
                      </a:r>
                      <a:endParaRPr lang="en-US" sz="2000" b="1" dirty="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3.4M</a:t>
                      </a:r>
                      <a:endParaRPr lang="en-US" sz="2000" dirty="0"/>
                    </a:p>
                  </a:txBody>
                  <a:tcPr anchor="ctr"/>
                </a:tc>
                <a:tc>
                  <a:txBody>
                    <a:bodyPr/>
                    <a:lstStyle/>
                    <a:p>
                      <a:pPr algn="ctr"/>
                      <a:r>
                        <a:rPr lang="en-US" sz="2000" dirty="0" smtClean="0"/>
                        <a:t>14.7M</a:t>
                      </a: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lnR w="12700" cap="flat" cmpd="sng" algn="ctr">
                      <a:noFill/>
                      <a:prstDash val="solid"/>
                      <a:round/>
                      <a:headEnd type="none" w="med" len="med"/>
                      <a:tailEnd type="none" w="med" len="med"/>
                    </a:lnR>
                  </a:tcPr>
                </a:tc>
              </a:tr>
              <a:tr h="469900">
                <a:tc>
                  <a:txBody>
                    <a:bodyPr/>
                    <a:lstStyle/>
                    <a:p>
                      <a:pPr algn="ctr"/>
                      <a:r>
                        <a:rPr lang="en-US" sz="2000" b="1" dirty="0" err="1" smtClean="0"/>
                        <a:t>luindex</a:t>
                      </a:r>
                      <a:endParaRPr lang="en-US" sz="2000" b="1" dirty="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2.7M</a:t>
                      </a:r>
                      <a:endParaRPr lang="en-US" sz="2000" dirty="0"/>
                    </a:p>
                  </a:txBody>
                  <a:tcPr anchor="ctr"/>
                </a:tc>
                <a:tc>
                  <a:txBody>
                    <a:bodyPr/>
                    <a:lstStyle/>
                    <a:p>
                      <a:pPr algn="ctr"/>
                      <a:r>
                        <a:rPr lang="en-US" sz="2000" dirty="0" smtClean="0"/>
                        <a:t>5.9M</a:t>
                      </a: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lnR w="12700" cap="flat" cmpd="sng" algn="ctr">
                      <a:noFill/>
                      <a:prstDash val="solid"/>
                      <a:round/>
                      <a:headEnd type="none" w="med" len="med"/>
                      <a:tailEnd type="none" w="med" len="med"/>
                    </a:lnR>
                  </a:tcPr>
                </a:tc>
              </a:tr>
              <a:tr h="508000">
                <a:tc>
                  <a:txBody>
                    <a:bodyPr/>
                    <a:lstStyle/>
                    <a:p>
                      <a:pPr algn="ctr"/>
                      <a:r>
                        <a:rPr lang="en-US" sz="2000" b="1" dirty="0" err="1" smtClean="0"/>
                        <a:t>avrora</a:t>
                      </a:r>
                      <a:endParaRPr lang="en-US" sz="2000" b="1" dirty="0"/>
                    </a:p>
                  </a:txBody>
                  <a:tcPr anchor="ctr">
                    <a:lnL w="12700" cap="flat" cmpd="sng" algn="ctr">
                      <a:noFill/>
                      <a:prstDash val="solid"/>
                      <a:round/>
                      <a:headEnd type="none" w="med" len="med"/>
                      <a:tailEnd type="none" w="med" len="med"/>
                    </a:lnL>
                    <a:solidFill>
                      <a:schemeClr val="bg2"/>
                    </a:solidFill>
                  </a:tcPr>
                </a:tc>
                <a:tc>
                  <a:txBody>
                    <a:bodyPr/>
                    <a:lstStyle/>
                    <a:p>
                      <a:pPr algn="ctr"/>
                      <a:r>
                        <a:rPr lang="en-US" sz="2000" dirty="0" smtClean="0"/>
                        <a:t>4.5M</a:t>
                      </a:r>
                      <a:endParaRPr lang="en-US" sz="2000" dirty="0"/>
                    </a:p>
                  </a:txBody>
                  <a:tcPr anchor="ctr"/>
                </a:tc>
                <a:tc>
                  <a:txBody>
                    <a:bodyPr/>
                    <a:lstStyle/>
                    <a:p>
                      <a:pPr algn="ctr"/>
                      <a:r>
                        <a:rPr lang="en-US" sz="2000" dirty="0" smtClean="0"/>
                        <a:t>17.6M</a:t>
                      </a: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lnR w="12700" cap="flat" cmpd="sng" algn="ctr">
                      <a:noFill/>
                      <a:prstDash val="solid"/>
                      <a:round/>
                      <a:headEnd type="none" w="med" len="med"/>
                      <a:tailEnd type="none" w="med" len="med"/>
                    </a:lnR>
                  </a:tcPr>
                </a:tc>
              </a:tr>
              <a:tr h="457200">
                <a:tc>
                  <a:txBody>
                    <a:bodyPr/>
                    <a:lstStyle/>
                    <a:p>
                      <a:pPr algn="ctr"/>
                      <a:r>
                        <a:rPr lang="en-US" sz="2000" b="1" dirty="0" err="1" smtClean="0"/>
                        <a:t>xalan</a:t>
                      </a:r>
                      <a:endParaRPr lang="en-US" sz="2000" b="1" dirty="0"/>
                    </a:p>
                  </a:txBody>
                  <a:tcPr anchor="ctr">
                    <a:lnL w="12700" cap="flat" cmpd="sng" algn="ctr">
                      <a:noFill/>
                      <a:prstDash val="solid"/>
                      <a:round/>
                      <a:headEnd type="none" w="med" len="med"/>
                      <a:tailEnd type="none" w="med" len="med"/>
                    </a:lnL>
                    <a:lnB w="12700" cap="flat" cmpd="sng" algn="ctr">
                      <a:noFill/>
                      <a:prstDash val="solid"/>
                      <a:round/>
                      <a:headEnd type="none" w="med" len="med"/>
                      <a:tailEnd type="none" w="med" len="med"/>
                    </a:lnB>
                    <a:solidFill>
                      <a:schemeClr val="bg2"/>
                    </a:solidFill>
                  </a:tcPr>
                </a:tc>
                <a:tc>
                  <a:txBody>
                    <a:bodyPr/>
                    <a:lstStyle/>
                    <a:p>
                      <a:pPr algn="ctr"/>
                      <a:r>
                        <a:rPr lang="en-US" sz="2000" dirty="0" smtClean="0"/>
                        <a:t>5.6M</a:t>
                      </a:r>
                      <a:endParaRPr lang="en-US" sz="2000" dirty="0"/>
                    </a:p>
                  </a:txBody>
                  <a:tcPr anchor="ctr">
                    <a:lnB w="12700" cap="flat" cmpd="sng" algn="ctr">
                      <a:noFill/>
                      <a:prstDash val="solid"/>
                      <a:round/>
                      <a:headEnd type="none" w="med" len="med"/>
                      <a:tailEnd type="none" w="med" len="med"/>
                    </a:lnB>
                  </a:tcPr>
                </a:tc>
                <a:tc>
                  <a:txBody>
                    <a:bodyPr/>
                    <a:lstStyle/>
                    <a:p>
                      <a:pPr algn="ctr"/>
                      <a:r>
                        <a:rPr lang="en-US" sz="2000" dirty="0" smtClean="0"/>
                        <a:t>19.2M</a:t>
                      </a:r>
                      <a:endParaRPr lang="en-US" sz="2000" dirty="0"/>
                    </a:p>
                  </a:txBody>
                  <a:tcPr anchor="ctr">
                    <a:lnB w="12700" cap="flat" cmpd="sng" algn="ctr">
                      <a:noFill/>
                      <a:prstDash val="solid"/>
                      <a:round/>
                      <a:headEnd type="none" w="med" len="med"/>
                      <a:tailEnd type="none" w="med" len="med"/>
                    </a:lnB>
                  </a:tcPr>
                </a:tc>
                <a:tc>
                  <a:txBody>
                    <a:bodyPr/>
                    <a:lstStyle/>
                    <a:p>
                      <a:pPr algn="ctr"/>
                      <a:endParaRPr lang="en-US" sz="2000" dirty="0"/>
                    </a:p>
                  </a:txBody>
                  <a:tcPr anchor="ctr">
                    <a:lnB w="12700" cap="flat" cmpd="sng" algn="ctr">
                      <a:noFill/>
                      <a:prstDash val="solid"/>
                      <a:round/>
                      <a:headEnd type="none" w="med" len="med"/>
                      <a:tailEnd type="none" w="med" len="med"/>
                    </a:lnB>
                  </a:tcPr>
                </a:tc>
                <a:tc>
                  <a:txBody>
                    <a:bodyPr/>
                    <a:lstStyle/>
                    <a:p>
                      <a:pPr algn="ctr"/>
                      <a:endParaRPr lang="en-US" sz="2000" dirty="0"/>
                    </a:p>
                  </a:txBody>
                  <a:tcPr anchor="ctr">
                    <a:lnB w="12700" cap="flat" cmpd="sng" algn="ctr">
                      <a:noFill/>
                      <a:prstDash val="solid"/>
                      <a:round/>
                      <a:headEnd type="none" w="med" len="med"/>
                      <a:tailEnd type="none" w="med" len="med"/>
                    </a:lnB>
                  </a:tcPr>
                </a:tc>
                <a:tc>
                  <a:txBody>
                    <a:bodyPr/>
                    <a:lstStyle/>
                    <a:p>
                      <a:pPr algn="ctr"/>
                      <a:endParaRPr lang="en-US" sz="2000" dirty="0"/>
                    </a:p>
                  </a:txBody>
                  <a:tcPr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r>
            </a:tbl>
          </a:graphicData>
        </a:graphic>
      </p:graphicFrame>
      <p:sp>
        <p:nvSpPr>
          <p:cNvPr id="10" name="TextBox 9"/>
          <p:cNvSpPr txBox="1"/>
          <p:nvPr/>
        </p:nvSpPr>
        <p:spPr>
          <a:xfrm>
            <a:off x="546100" y="5156170"/>
            <a:ext cx="8051800" cy="830997"/>
          </a:xfrm>
          <a:prstGeom prst="rect">
            <a:avLst/>
          </a:prstGeom>
          <a:noFill/>
        </p:spPr>
        <p:txBody>
          <a:bodyPr wrap="square" rtlCol="0">
            <a:spAutoFit/>
          </a:bodyPr>
          <a:lstStyle/>
          <a:p>
            <a:pPr algn="ctr"/>
            <a:r>
              <a:rPr lang="en-US" sz="2400" b="1" dirty="0" smtClean="0"/>
              <a:t>On Abstraction Refinement for Program Analyses in </a:t>
            </a:r>
            <a:r>
              <a:rPr lang="en-US" sz="2400" b="1" dirty="0" err="1" smtClean="0"/>
              <a:t>Datalog</a:t>
            </a:r>
            <a:endParaRPr lang="en-US" sz="2400" b="1" dirty="0" smtClean="0"/>
          </a:p>
          <a:p>
            <a:pPr algn="ctr"/>
            <a:r>
              <a:rPr lang="en-US" sz="2400" dirty="0" smtClean="0">
                <a:solidFill>
                  <a:schemeClr val="accent4">
                    <a:lumMod val="75000"/>
                  </a:schemeClr>
                </a:solidFill>
              </a:rPr>
              <a:t>[PLDI’14 Zhang et al.]</a:t>
            </a:r>
            <a:endParaRPr lang="en-US" sz="2400" dirty="0">
              <a:solidFill>
                <a:schemeClr val="accent4">
                  <a:lumMod val="75000"/>
                </a:schemeClr>
              </a:solidFill>
            </a:endParaRPr>
          </a:p>
        </p:txBody>
      </p:sp>
      <p:sp>
        <p:nvSpPr>
          <p:cNvPr id="11" name="TextBox 10"/>
          <p:cNvSpPr txBox="1"/>
          <p:nvPr/>
        </p:nvSpPr>
        <p:spPr>
          <a:xfrm>
            <a:off x="2443611" y="1174567"/>
            <a:ext cx="4256778" cy="400110"/>
          </a:xfrm>
          <a:prstGeom prst="rect">
            <a:avLst/>
          </a:prstGeom>
          <a:noFill/>
        </p:spPr>
        <p:txBody>
          <a:bodyPr wrap="square" rtlCol="0">
            <a:spAutoFit/>
          </a:bodyPr>
          <a:lstStyle/>
          <a:p>
            <a:pPr algn="ctr"/>
            <a:r>
              <a:rPr lang="en-US" sz="2000" dirty="0" smtClean="0"/>
              <a:t>M = million</a:t>
            </a:r>
            <a:endParaRPr lang="en-US" sz="2000" dirty="0"/>
          </a:p>
        </p:txBody>
      </p:sp>
    </p:spTree>
    <p:extLst>
      <p:ext uri="{BB962C8B-B14F-4D97-AF65-F5344CB8AC3E}">
        <p14:creationId xmlns:p14="http://schemas.microsoft.com/office/powerpoint/2010/main" val="1625555446"/>
      </p:ext>
    </p:extLst>
  </p:cSld>
  <p:clrMapOvr>
    <a:masterClrMapping/>
  </p:clrMapOvr>
  <mc:AlternateContent xmlns:mc="http://schemas.openxmlformats.org/markup-compatibility/2006" xmlns:p14="http://schemas.microsoft.com/office/powerpoint/2010/main">
    <mc:Choice Requires="p14">
      <p:transition spd="slow" p14:dur="2000" advTm="28917"/>
    </mc:Choice>
    <mc:Fallback xmlns="">
      <p:transition spd="slow" advTm="28917"/>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8.8"/>
</p:tagLst>
</file>

<file path=ppt/tags/tag10.xml><?xml version="1.0" encoding="utf-8"?>
<p:tagLst xmlns:a="http://schemas.openxmlformats.org/drawingml/2006/main" xmlns:r="http://schemas.openxmlformats.org/officeDocument/2006/relationships" xmlns:p="http://schemas.openxmlformats.org/presentationml/2006/main">
  <p:tag name="TIMING" val="|7.1|5.1"/>
</p:tagLst>
</file>

<file path=ppt/tags/tag11.xml><?xml version="1.0" encoding="utf-8"?>
<p:tagLst xmlns:a="http://schemas.openxmlformats.org/drawingml/2006/main" xmlns:r="http://schemas.openxmlformats.org/officeDocument/2006/relationships" xmlns:p="http://schemas.openxmlformats.org/presentationml/2006/main">
  <p:tag name="TIMING" val="|2|8.2|19.2|7.4"/>
</p:tagLst>
</file>

<file path=ppt/tags/tag12.xml><?xml version="1.0" encoding="utf-8"?>
<p:tagLst xmlns:a="http://schemas.openxmlformats.org/drawingml/2006/main" xmlns:r="http://schemas.openxmlformats.org/officeDocument/2006/relationships" xmlns:p="http://schemas.openxmlformats.org/presentationml/2006/main">
  <p:tag name="TIMING" val="|2|8.2|19.2|7.4"/>
</p:tagLst>
</file>

<file path=ppt/tags/tag13.xml><?xml version="1.0" encoding="utf-8"?>
<p:tagLst xmlns:a="http://schemas.openxmlformats.org/drawingml/2006/main" xmlns:r="http://schemas.openxmlformats.org/officeDocument/2006/relationships" xmlns:p="http://schemas.openxmlformats.org/presentationml/2006/main">
  <p:tag name="TIMING" val="|0.5"/>
</p:tagLst>
</file>

<file path=ppt/tags/tag14.xml><?xml version="1.0" encoding="utf-8"?>
<p:tagLst xmlns:a="http://schemas.openxmlformats.org/drawingml/2006/main" xmlns:r="http://schemas.openxmlformats.org/officeDocument/2006/relationships" xmlns:p="http://schemas.openxmlformats.org/presentationml/2006/main">
  <p:tag name="TIMING" val="|11|4.7"/>
</p:tagLst>
</file>

<file path=ppt/tags/tag15.xml><?xml version="1.0" encoding="utf-8"?>
<p:tagLst xmlns:a="http://schemas.openxmlformats.org/drawingml/2006/main" xmlns:r="http://schemas.openxmlformats.org/officeDocument/2006/relationships" xmlns:p="http://schemas.openxmlformats.org/presentationml/2006/main">
  <p:tag name="TIMING" val="|6"/>
</p:tagLst>
</file>

<file path=ppt/tags/tag16.xml><?xml version="1.0" encoding="utf-8"?>
<p:tagLst xmlns:a="http://schemas.openxmlformats.org/drawingml/2006/main" xmlns:r="http://schemas.openxmlformats.org/officeDocument/2006/relationships" xmlns:p="http://schemas.openxmlformats.org/presentationml/2006/main">
  <p:tag name="TIMING" val="|5.3|13.9"/>
</p:tagLst>
</file>

<file path=ppt/tags/tag17.xml><?xml version="1.0" encoding="utf-8"?>
<p:tagLst xmlns:a="http://schemas.openxmlformats.org/drawingml/2006/main" xmlns:r="http://schemas.openxmlformats.org/officeDocument/2006/relationships" xmlns:p="http://schemas.openxmlformats.org/presentationml/2006/main">
  <p:tag name="TIMING" val="|5.2"/>
</p:tagLst>
</file>

<file path=ppt/tags/tag18.xml><?xml version="1.0" encoding="utf-8"?>
<p:tagLst xmlns:a="http://schemas.openxmlformats.org/drawingml/2006/main" xmlns:r="http://schemas.openxmlformats.org/officeDocument/2006/relationships" xmlns:p="http://schemas.openxmlformats.org/presentationml/2006/main">
  <p:tag name="TIMING" val="|0.6"/>
</p:tagLst>
</file>

<file path=ppt/tags/tag19.xml><?xml version="1.0" encoding="utf-8"?>
<p:tagLst xmlns:a="http://schemas.openxmlformats.org/drawingml/2006/main" xmlns:r="http://schemas.openxmlformats.org/officeDocument/2006/relationships" xmlns:p="http://schemas.openxmlformats.org/presentationml/2006/main">
  <p:tag name="TIMING" val="|0.6"/>
</p:tagLst>
</file>

<file path=ppt/tags/tag2.xml><?xml version="1.0" encoding="utf-8"?>
<p:tagLst xmlns:a="http://schemas.openxmlformats.org/drawingml/2006/main" xmlns:r="http://schemas.openxmlformats.org/officeDocument/2006/relationships" xmlns:p="http://schemas.openxmlformats.org/presentationml/2006/main">
  <p:tag name="TIMING" val="|6.9"/>
</p:tagLst>
</file>

<file path=ppt/tags/tag20.xml><?xml version="1.0" encoding="utf-8"?>
<p:tagLst xmlns:a="http://schemas.openxmlformats.org/drawingml/2006/main" xmlns:r="http://schemas.openxmlformats.org/officeDocument/2006/relationships" xmlns:p="http://schemas.openxmlformats.org/presentationml/2006/main">
  <p:tag name="TIMING" val="|0.6"/>
</p:tagLst>
</file>

<file path=ppt/tags/tag21.xml><?xml version="1.0" encoding="utf-8"?>
<p:tagLst xmlns:a="http://schemas.openxmlformats.org/drawingml/2006/main" xmlns:r="http://schemas.openxmlformats.org/officeDocument/2006/relationships" xmlns:p="http://schemas.openxmlformats.org/presentationml/2006/main">
  <p:tag name="TIMING" val="|1.9"/>
</p:tagLst>
</file>

<file path=ppt/tags/tag22.xml><?xml version="1.0" encoding="utf-8"?>
<p:tagLst xmlns:a="http://schemas.openxmlformats.org/drawingml/2006/main" xmlns:r="http://schemas.openxmlformats.org/officeDocument/2006/relationships" xmlns:p="http://schemas.openxmlformats.org/presentationml/2006/main">
  <p:tag name="TIMING" val="|0.6"/>
</p:tagLst>
</file>

<file path=ppt/tags/tag23.xml><?xml version="1.0" encoding="utf-8"?>
<p:tagLst xmlns:a="http://schemas.openxmlformats.org/drawingml/2006/main" xmlns:r="http://schemas.openxmlformats.org/officeDocument/2006/relationships" xmlns:p="http://schemas.openxmlformats.org/presentationml/2006/main">
  <p:tag name="TIMING" val="|0.6"/>
</p:tagLst>
</file>

<file path=ppt/tags/tag24.xml><?xml version="1.0" encoding="utf-8"?>
<p:tagLst xmlns:a="http://schemas.openxmlformats.org/drawingml/2006/main" xmlns:r="http://schemas.openxmlformats.org/officeDocument/2006/relationships" xmlns:p="http://schemas.openxmlformats.org/presentationml/2006/main">
  <p:tag name="TIMING" val="|4|7.4"/>
</p:tagLst>
</file>

<file path=ppt/tags/tag25.xml><?xml version="1.0" encoding="utf-8"?>
<p:tagLst xmlns:a="http://schemas.openxmlformats.org/drawingml/2006/main" xmlns:r="http://schemas.openxmlformats.org/officeDocument/2006/relationships" xmlns:p="http://schemas.openxmlformats.org/presentationml/2006/main">
  <p:tag name="TIMING" val="|7.5"/>
</p:tagLst>
</file>

<file path=ppt/tags/tag26.xml><?xml version="1.0" encoding="utf-8"?>
<p:tagLst xmlns:a="http://schemas.openxmlformats.org/drawingml/2006/main" xmlns:r="http://schemas.openxmlformats.org/officeDocument/2006/relationships" xmlns:p="http://schemas.openxmlformats.org/presentationml/2006/main">
  <p:tag name="TIMING" val="|4.5|37.6|0.6|38.3|0.9"/>
</p:tagLst>
</file>

<file path=ppt/tags/tag27.xml><?xml version="1.0" encoding="utf-8"?>
<p:tagLst xmlns:a="http://schemas.openxmlformats.org/drawingml/2006/main" xmlns:r="http://schemas.openxmlformats.org/officeDocument/2006/relationships" xmlns:p="http://schemas.openxmlformats.org/presentationml/2006/main">
  <p:tag name="TIMING" val="|4.5|37.6|0.6|38.3|0.9"/>
</p:tagLst>
</file>

<file path=ppt/tags/tag28.xml><?xml version="1.0" encoding="utf-8"?>
<p:tagLst xmlns:a="http://schemas.openxmlformats.org/drawingml/2006/main" xmlns:r="http://schemas.openxmlformats.org/officeDocument/2006/relationships" xmlns:p="http://schemas.openxmlformats.org/presentationml/2006/main">
  <p:tag name="TIMING" val="|4.5|37.6|0.6|38.3|0.9"/>
</p:tagLst>
</file>

<file path=ppt/tags/tag29.xml><?xml version="1.0" encoding="utf-8"?>
<p:tagLst xmlns:a="http://schemas.openxmlformats.org/drawingml/2006/main" xmlns:r="http://schemas.openxmlformats.org/officeDocument/2006/relationships" xmlns:p="http://schemas.openxmlformats.org/presentationml/2006/main">
  <p:tag name="TIMING" val="|4.5|37.6|0.6|38.3|0.9"/>
</p:tagLst>
</file>

<file path=ppt/tags/tag3.xml><?xml version="1.0" encoding="utf-8"?>
<p:tagLst xmlns:a="http://schemas.openxmlformats.org/drawingml/2006/main" xmlns:r="http://schemas.openxmlformats.org/officeDocument/2006/relationships" xmlns:p="http://schemas.openxmlformats.org/presentationml/2006/main">
  <p:tag name="TIMING" val="|16.5|4.6|3.8|7.5|7.7"/>
</p:tagLst>
</file>

<file path=ppt/tags/tag30.xml><?xml version="1.0" encoding="utf-8"?>
<p:tagLst xmlns:a="http://schemas.openxmlformats.org/drawingml/2006/main" xmlns:r="http://schemas.openxmlformats.org/officeDocument/2006/relationships" xmlns:p="http://schemas.openxmlformats.org/presentationml/2006/main">
  <p:tag name="TIMING" val="|3.1"/>
</p:tagLst>
</file>

<file path=ppt/tags/tag31.xml><?xml version="1.0" encoding="utf-8"?>
<p:tagLst xmlns:a="http://schemas.openxmlformats.org/drawingml/2006/main" xmlns:r="http://schemas.openxmlformats.org/officeDocument/2006/relationships" xmlns:p="http://schemas.openxmlformats.org/presentationml/2006/main">
  <p:tag name="TIMING" val="|26.2|4.4|11.1"/>
</p:tagLst>
</file>

<file path=ppt/tags/tag32.xml><?xml version="1.0" encoding="utf-8"?>
<p:tagLst xmlns:a="http://schemas.openxmlformats.org/drawingml/2006/main" xmlns:r="http://schemas.openxmlformats.org/officeDocument/2006/relationships" xmlns:p="http://schemas.openxmlformats.org/presentationml/2006/main">
  <p:tag name="TIMING" val="|26.2|4.4|11.1"/>
</p:tagLst>
</file>

<file path=ppt/tags/tag33.xml><?xml version="1.0" encoding="utf-8"?>
<p:tagLst xmlns:a="http://schemas.openxmlformats.org/drawingml/2006/main" xmlns:r="http://schemas.openxmlformats.org/officeDocument/2006/relationships" xmlns:p="http://schemas.openxmlformats.org/presentationml/2006/main">
  <p:tag name="TIMING" val="|5.4|8.5|6.3|5.4|5.4|7.1|6|10.6"/>
</p:tagLst>
</file>

<file path=ppt/tags/tag34.xml><?xml version="1.0" encoding="utf-8"?>
<p:tagLst xmlns:a="http://schemas.openxmlformats.org/drawingml/2006/main" xmlns:r="http://schemas.openxmlformats.org/officeDocument/2006/relationships" xmlns:p="http://schemas.openxmlformats.org/presentationml/2006/main">
  <p:tag name="TIMING" val="|4.5|37.6|0.6|38.3|0.9"/>
</p:tagLst>
</file>

<file path=ppt/tags/tag4.xml><?xml version="1.0" encoding="utf-8"?>
<p:tagLst xmlns:a="http://schemas.openxmlformats.org/drawingml/2006/main" xmlns:r="http://schemas.openxmlformats.org/officeDocument/2006/relationships" xmlns:p="http://schemas.openxmlformats.org/presentationml/2006/main">
  <p:tag name="TIMING" val="|18.2|14.6"/>
</p:tagLst>
</file>

<file path=ppt/tags/tag5.xml><?xml version="1.0" encoding="utf-8"?>
<p:tagLst xmlns:a="http://schemas.openxmlformats.org/drawingml/2006/main" xmlns:r="http://schemas.openxmlformats.org/officeDocument/2006/relationships" xmlns:p="http://schemas.openxmlformats.org/presentationml/2006/main">
  <p:tag name="TIMING" val="|6.9|28.7"/>
</p:tagLst>
</file>

<file path=ppt/tags/tag6.xml><?xml version="1.0" encoding="utf-8"?>
<p:tagLst xmlns:a="http://schemas.openxmlformats.org/drawingml/2006/main" xmlns:r="http://schemas.openxmlformats.org/officeDocument/2006/relationships" xmlns:p="http://schemas.openxmlformats.org/presentationml/2006/main">
  <p:tag name="TIMING" val="|13.6|7.9"/>
</p:tagLst>
</file>

<file path=ppt/tags/tag7.xml><?xml version="1.0" encoding="utf-8"?>
<p:tagLst xmlns:a="http://schemas.openxmlformats.org/drawingml/2006/main" xmlns:r="http://schemas.openxmlformats.org/officeDocument/2006/relationships" xmlns:p="http://schemas.openxmlformats.org/presentationml/2006/main">
  <p:tag name="TIMING" val="|23.2"/>
</p:tagLst>
</file>

<file path=ppt/tags/tag8.xml><?xml version="1.0" encoding="utf-8"?>
<p:tagLst xmlns:a="http://schemas.openxmlformats.org/drawingml/2006/main" xmlns:r="http://schemas.openxmlformats.org/officeDocument/2006/relationships" xmlns:p="http://schemas.openxmlformats.org/presentationml/2006/main">
  <p:tag name="TIMING" val="|4"/>
</p:tagLst>
</file>

<file path=ppt/tags/tag9.xml><?xml version="1.0" encoding="utf-8"?>
<p:tagLst xmlns:a="http://schemas.openxmlformats.org/drawingml/2006/main" xmlns:r="http://schemas.openxmlformats.org/officeDocument/2006/relationships" xmlns:p="http://schemas.openxmlformats.org/presentationml/2006/main">
  <p:tag name="TIMING" val="|4|7.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gant">
  <a:themeElements>
    <a:clrScheme name="Custom 7">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Garamond"/>
        <a:ea typeface=""/>
        <a:cs typeface=""/>
      </a:majorFont>
      <a:minorFont>
        <a:latin typeface="Garamond"/>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elegant" id="{4F5F41D9-9FFF-4ED8-9C7F-C1ACADA51854}" vid="{60351B06-E032-4235-A2F9-2C204A0F36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ED355A42788143AE0FB0D22F302F2E" ma:contentTypeVersion="1" ma:contentTypeDescription="Create a new document." ma:contentTypeScope="" ma:versionID="31bce0da7b120c2ed0a0b0f7e09a2746">
  <xsd:schema xmlns:xsd="http://www.w3.org/2001/XMLSchema" xmlns:xs="http://www.w3.org/2001/XMLSchema" xmlns:p="http://schemas.microsoft.com/office/2006/metadata/properties" xmlns:ns3="645017dd-093d-4fe6-8749-94edcd17ab36" targetNamespace="http://schemas.microsoft.com/office/2006/metadata/properties" ma:root="true" ma:fieldsID="436f62787a1dbbb720be1912f308f81f" ns3:_="">
    <xsd:import namespace="645017dd-093d-4fe6-8749-94edcd17ab36"/>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017dd-093d-4fe6-8749-94edcd17ab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D6EF29-6828-4236-AFDE-D4CDBE69BB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017dd-093d-4fe6-8749-94edcd17ab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B621055-3A2D-42F9-B8D3-AEB84A18ED49}">
  <ds:schemaRefs>
    <ds:schemaRef ds:uri="http://schemas.microsoft.com/sharepoint/v3/contenttype/forms"/>
  </ds:schemaRefs>
</ds:datastoreItem>
</file>

<file path=customXml/itemProps3.xml><?xml version="1.0" encoding="utf-8"?>
<ds:datastoreItem xmlns:ds="http://schemas.openxmlformats.org/officeDocument/2006/customXml" ds:itemID="{1A6884DA-E94B-4DCE-9FF8-5930163FDDBC}">
  <ds:schemaRefs>
    <ds:schemaRef ds:uri="http://www.w3.org/XML/1998/namespace"/>
    <ds:schemaRef ds:uri="http://schemas.microsoft.com/office/2006/documentManagement/types"/>
    <ds:schemaRef ds:uri="http://schemas.microsoft.com/office/2006/metadata/properties"/>
    <ds:schemaRef ds:uri="http://purl.org/dc/terms/"/>
    <ds:schemaRef ds:uri="645017dd-093d-4fe6-8749-94edcd17ab36"/>
    <ds:schemaRef ds:uri="http://schemas.openxmlformats.org/package/2006/metadata/core-properties"/>
    <ds:schemaRef ds:uri="http://schemas.microsoft.com/office/infopath/2007/PartnerControl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elegant</Template>
  <TotalTime>24110</TotalTime>
  <Words>8091</Words>
  <Application>Microsoft Macintosh PowerPoint</Application>
  <PresentationFormat>On-screen Show (4:3)</PresentationFormat>
  <Paragraphs>1942</Paragraphs>
  <Slides>71</Slides>
  <Notes>71</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 Rounded MT Bold</vt:lpstr>
      <vt:lpstr>Calibri</vt:lpstr>
      <vt:lpstr>Cambria Math</vt:lpstr>
      <vt:lpstr>Courier New</vt:lpstr>
      <vt:lpstr>Garamond</vt:lpstr>
      <vt:lpstr>ＭＳ ゴシック</vt:lpstr>
      <vt:lpstr>Wingdings</vt:lpstr>
      <vt:lpstr>Wingdings 3</vt:lpstr>
      <vt:lpstr>elegant</vt:lpstr>
      <vt:lpstr>Query-Guided Maximum Satisfiability</vt:lpstr>
      <vt:lpstr>The Ubiquity of Optimization Problems</vt:lpstr>
      <vt:lpstr>Optimization Problems in Program Reasoning</vt:lpstr>
      <vt:lpstr>Optimization Problems in Program Reasoning</vt:lpstr>
      <vt:lpstr>A Common Formulation for Weighted Constraints</vt:lpstr>
      <vt:lpstr>What is MaxSAT?</vt:lpstr>
      <vt:lpstr>What is MaxSAT?</vt:lpstr>
      <vt:lpstr>The Evolution of MaxSAT Solvers</vt:lpstr>
      <vt:lpstr>New Challenges</vt:lpstr>
      <vt:lpstr>New Challenges</vt:lpstr>
      <vt:lpstr>New Challenges</vt:lpstr>
      <vt:lpstr>New Challenges</vt:lpstr>
      <vt:lpstr>PowerPoint Presentation</vt:lpstr>
      <vt:lpstr>PowerPoint Presentation</vt:lpstr>
      <vt:lpstr>PowerPoint Presentation</vt:lpstr>
      <vt:lpstr>Queries in Different Domains</vt:lpstr>
      <vt:lpstr>Queries in MaxSAT</vt:lpstr>
      <vt:lpstr>Query-Guided Maximum Satisfiability (Q-MaxSAT)</vt:lpstr>
      <vt:lpstr>Query-Guided Maximum Satisfiability (Q-MaxSAT)</vt:lpstr>
      <vt:lpstr>Query-Guided Maximum Satisfiability (Q-MaxSAT)</vt:lpstr>
      <vt:lpstr>An Iterative Algorithm</vt:lpstr>
      <vt:lpstr>An Iterative Algorithm</vt:lpstr>
      <vt:lpstr>PowerPoint Presentation</vt:lpstr>
      <vt:lpstr>Example</vt:lpstr>
      <vt:lpstr>Example</vt:lpstr>
      <vt:lpstr>Example</vt:lpstr>
      <vt:lpstr>Example</vt:lpstr>
      <vt:lpstr>Example</vt:lpstr>
      <vt:lpstr>Example</vt:lpstr>
      <vt:lpstr>Example</vt:lpstr>
      <vt:lpstr>Example: Iteration 1</vt:lpstr>
      <vt:lpstr>Example: Iteration 1          (blue = true, red = false)</vt:lpstr>
      <vt:lpstr> </vt:lpstr>
      <vt:lpstr> </vt:lpstr>
      <vt:lpstr> </vt:lpstr>
      <vt:lpstr> </vt:lpstr>
      <vt:lpstr> </vt:lpstr>
      <vt:lpstr> </vt:lpstr>
      <vt:lpstr> </vt:lpstr>
      <vt:lpstr> </vt:lpstr>
      <vt:lpstr> </vt:lpstr>
      <vt:lpstr> </vt:lpstr>
      <vt:lpstr> </vt:lpstr>
      <vt:lpstr> </vt:lpstr>
      <vt:lpstr>PowerPoint Presentation</vt:lpstr>
      <vt:lpstr> </vt:lpstr>
      <vt:lpstr> </vt:lpstr>
      <vt:lpstr> </vt:lpstr>
      <vt:lpstr> </vt:lpstr>
      <vt:lpstr> </vt:lpstr>
      <vt:lpstr> </vt:lpstr>
      <vt:lpstr>Example</vt:lpstr>
      <vt:lpstr>Why It Works In Practice</vt:lpstr>
      <vt:lpstr>Experimental Setup</vt:lpstr>
      <vt:lpstr>Instance Characteristics: Pointer Analysis</vt:lpstr>
      <vt:lpstr>Instance Characteristics: Pointer Analysis</vt:lpstr>
      <vt:lpstr>Instance Characteristics: Information Retrieval</vt:lpstr>
      <vt:lpstr>Performance Results: Pointer Analysis</vt:lpstr>
      <vt:lpstr>Performance Results: Pointer Analysis</vt:lpstr>
      <vt:lpstr>Performance Results: Pointer Analysis</vt:lpstr>
      <vt:lpstr>Performance Results: Pointer Analysis</vt:lpstr>
      <vt:lpstr>Performance Results: Pointer Analysis</vt:lpstr>
      <vt:lpstr>Performance Results: Information Retrieval</vt:lpstr>
      <vt:lpstr>Effect of Resolving Queries Separately</vt:lpstr>
      <vt:lpstr>Effect of Resolving Queries Separately</vt:lpstr>
      <vt:lpstr>Effect of Different Underlying MaxSAT Solvers</vt:lpstr>
      <vt:lpstr>Effect of Different Underlying MaxSAT Solvers</vt:lpstr>
      <vt:lpstr>Conclusion</vt:lpstr>
      <vt:lpstr>Instance Characteristics: Program Analysis</vt:lpstr>
      <vt:lpstr>Performance Results: Datarace Analysis</vt:lpstr>
      <vt:lpstr>An Iterative Algorithm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Abstraction Refinement for Program Analyses in Datalog</dc:title>
  <dc:creator>Zhang, Xin</dc:creator>
  <cp:lastModifiedBy>Zhang, Xin</cp:lastModifiedBy>
  <cp:revision>2795</cp:revision>
  <dcterms:created xsi:type="dcterms:W3CDTF">2014-05-20T21:07:45Z</dcterms:created>
  <dcterms:modified xsi:type="dcterms:W3CDTF">2016-01-20T17:40:52Z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0x010100F8ED355A42788143AE0FB0D22F302F2E</vt:lpwstr>
  </property>
  <property fmtid="{D5CDD505-2E9C-101B-9397-08002B2CF9AE}" pid="3" name="IsMyDocuments">
    <vt:bool>true</vt:bool>
  </property>
</Properties>
</file>