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4"/>
  </p:sldMasterIdLst>
  <p:notesMasterIdLst>
    <p:notesMasterId r:id="rId27"/>
  </p:notesMasterIdLst>
  <p:handoutMasterIdLst>
    <p:handoutMasterId r:id="rId28"/>
  </p:handoutMasterIdLst>
  <p:sldIdLst>
    <p:sldId id="256" r:id="rId5"/>
    <p:sldId id="658" r:id="rId6"/>
    <p:sldId id="604" r:id="rId7"/>
    <p:sldId id="659" r:id="rId8"/>
    <p:sldId id="661" r:id="rId9"/>
    <p:sldId id="612" r:id="rId10"/>
    <p:sldId id="613" r:id="rId11"/>
    <p:sldId id="641" r:id="rId12"/>
    <p:sldId id="648" r:id="rId13"/>
    <p:sldId id="638" r:id="rId14"/>
    <p:sldId id="619" r:id="rId15"/>
    <p:sldId id="620" r:id="rId16"/>
    <p:sldId id="621" r:id="rId17"/>
    <p:sldId id="656" r:id="rId18"/>
    <p:sldId id="647" r:id="rId19"/>
    <p:sldId id="624" r:id="rId20"/>
    <p:sldId id="625" r:id="rId21"/>
    <p:sldId id="626" r:id="rId22"/>
    <p:sldId id="629" r:id="rId23"/>
    <p:sldId id="633" r:id="rId24"/>
    <p:sldId id="634" r:id="rId25"/>
    <p:sldId id="616" r:id="rId26"/>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0B3D97B-FD3B-9345-906F-4E19E900A96C}">
          <p14:sldIdLst>
            <p14:sldId id="256"/>
            <p14:sldId id="658"/>
            <p14:sldId id="604"/>
            <p14:sldId id="659"/>
            <p14:sldId id="661"/>
            <p14:sldId id="612"/>
            <p14:sldId id="613"/>
            <p14:sldId id="641"/>
            <p14:sldId id="648"/>
            <p14:sldId id="638"/>
            <p14:sldId id="619"/>
            <p14:sldId id="620"/>
            <p14:sldId id="621"/>
            <p14:sldId id="656"/>
            <p14:sldId id="647"/>
            <p14:sldId id="624"/>
            <p14:sldId id="625"/>
            <p14:sldId id="626"/>
            <p14:sldId id="629"/>
            <p14:sldId id="633"/>
            <p14:sldId id="634"/>
            <p14:sldId id="616"/>
          </p14:sldIdLst>
        </p14:section>
        <p14:section name="Backup Slides" id="{B9230543-15ED-0440-8D0F-DC53E39A3FA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g, Xin" initials="ZX"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ECF0"/>
    <a:srgbClr val="D5D7E0"/>
    <a:srgbClr val="0432FF"/>
    <a:srgbClr val="DF655D"/>
    <a:srgbClr val="8AB7F6"/>
    <a:srgbClr val="811895"/>
    <a:srgbClr val="818AAD"/>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091" autoAdjust="0"/>
    <p:restoredTop sz="86199" autoAdjust="0"/>
  </p:normalViewPr>
  <p:slideViewPr>
    <p:cSldViewPr snapToGrid="0">
      <p:cViewPr>
        <p:scale>
          <a:sx n="103" d="100"/>
          <a:sy n="103" d="100"/>
        </p:scale>
        <p:origin x="1512" y="-8"/>
      </p:cViewPr>
      <p:guideLst>
        <p:guide orient="horz" pos="2160"/>
        <p:guide pos="2880"/>
      </p:guideLst>
    </p:cSldViewPr>
  </p:slideViewPr>
  <p:outlineViewPr>
    <p:cViewPr>
      <p:scale>
        <a:sx n="33" d="100"/>
        <a:sy n="33" d="100"/>
      </p:scale>
      <p:origin x="0" y="-1860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3" d="100"/>
          <a:sy n="83" d="100"/>
        </p:scale>
        <p:origin x="3952" y="200"/>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notesMaster" Target="notesMasters/notesMaster1.xml"/><Relationship Id="rId28" Type="http://schemas.openxmlformats.org/officeDocument/2006/relationships/handoutMaster" Target="handoutMasters/handoutMaster1.xml"/><Relationship Id="rId29" Type="http://schemas.openxmlformats.org/officeDocument/2006/relationships/commentAuthors" Target="commentAuthor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B74C49B6-0813-4BAA-A64B-12753D80F234}" type="datetimeFigureOut">
              <a:rPr lang="en-US" smtClean="0"/>
              <a:pPr/>
              <a:t>11/2/16</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DE04B2EB-984E-4EB6-9046-90883CEA3B2B}" type="slidenum">
              <a:rPr lang="en-US" smtClean="0"/>
              <a:pPr/>
              <a:t>‹#›</a:t>
            </a:fld>
            <a:endParaRPr lang="en-US"/>
          </a:p>
        </p:txBody>
      </p:sp>
    </p:spTree>
    <p:extLst>
      <p:ext uri="{BB962C8B-B14F-4D97-AF65-F5344CB8AC3E}">
        <p14:creationId xmlns:p14="http://schemas.microsoft.com/office/powerpoint/2010/main" val="140846126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61067644-E078-447A-AF41-A9A87B7A55BE}" type="datetimeFigureOut">
              <a:rPr lang="en-US" smtClean="0"/>
              <a:pPr/>
              <a:t>11/2/16</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2D58669D-B7D0-4298-8AB5-F27BD80793BB}" type="slidenum">
              <a:rPr lang="en-US" smtClean="0"/>
              <a:pPr/>
              <a:t>‹#›</a:t>
            </a:fld>
            <a:endParaRPr lang="en-US"/>
          </a:p>
        </p:txBody>
      </p:sp>
    </p:spTree>
    <p:extLst>
      <p:ext uri="{BB962C8B-B14F-4D97-AF65-F5344CB8AC3E}">
        <p14:creationId xmlns:p14="http://schemas.microsoft.com/office/powerpoint/2010/main" val="257122074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pPr/>
              <a:t>1</a:t>
            </a:fld>
            <a:endParaRPr lang="en-US"/>
          </a:p>
        </p:txBody>
      </p:sp>
    </p:spTree>
    <p:extLst>
      <p:ext uri="{BB962C8B-B14F-4D97-AF65-F5344CB8AC3E}">
        <p14:creationId xmlns:p14="http://schemas.microsoft.com/office/powerpoint/2010/main" val="791071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What</a:t>
                </a:r>
                <a:r>
                  <a:rPr lang="en-US" baseline="0" dirty="0" smtClean="0"/>
                  <a:t> is a good summary?</a:t>
                </a:r>
              </a:p>
              <a:p>
                <a:r>
                  <a:rPr lang="en-US" baseline="0" dirty="0" smtClean="0"/>
                  <a:t>A good summary is one that is reusable across programs and saves considerable amount of work when used.</a:t>
                </a:r>
              </a:p>
              <a:p>
                <a:r>
                  <a:rPr lang="en-US" baseline="0" dirty="0" smtClean="0"/>
                  <a:t>When can  a summary be used?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To use a summary, the tuples in </a:t>
                </a:r>
                <a14:m>
                  <m:oMath xmlns:m="http://schemas.openxmlformats.org/officeDocument/2006/math">
                    <m:sSub>
                      <m:sSubPr>
                        <m:ctrlPr>
                          <a:rPr lang="el-GR" i="1">
                            <a:latin typeface="Cambria Math" charset="0"/>
                          </a:rPr>
                        </m:ctrlPr>
                      </m:sSubPr>
                      <m:e>
                        <m:r>
                          <a:rPr lang="en-US" i="1">
                            <a:latin typeface="Cambria Math" charset="0"/>
                          </a:rPr>
                          <m:t>𝑡𝑢𝑝𝑙𝑒𝑠</m:t>
                        </m:r>
                      </m:e>
                      <m:sub>
                        <m:r>
                          <a:rPr lang="en-US" i="1">
                            <a:latin typeface="Cambria Math" charset="0"/>
                          </a:rPr>
                          <m:t>𝑝𝑟𝑒</m:t>
                        </m:r>
                      </m:sub>
                    </m:sSub>
                  </m:oMath>
                </a14:m>
                <a:r>
                  <a:rPr lang="en-US" sz="1200" dirty="0"/>
                  <a:t> </a:t>
                </a:r>
                <a:r>
                  <a:rPr lang="en-US" sz="1200" dirty="0" smtClean="0"/>
                  <a:t>have to exist.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Then, the tuples in </a:t>
                </a:r>
                <a14:m>
                  <m:oMath xmlns:m="http://schemas.openxmlformats.org/officeDocument/2006/math">
                    <m:sSub>
                      <m:sSubPr>
                        <m:ctrlPr>
                          <a:rPr lang="el-GR" sz="1200" i="1">
                            <a:latin typeface="Cambria Math" charset="0"/>
                          </a:rPr>
                        </m:ctrlPr>
                      </m:sSubPr>
                      <m:e>
                        <m:r>
                          <a:rPr lang="en-US" sz="1200" i="1">
                            <a:latin typeface="Cambria Math" charset="0"/>
                          </a:rPr>
                          <m:t>𝑡𝑢𝑝𝑙𝑒𝑠</m:t>
                        </m:r>
                      </m:e>
                      <m:sub>
                        <m:r>
                          <a:rPr lang="en-US" sz="1200" i="1">
                            <a:latin typeface="Cambria Math" charset="0"/>
                          </a:rPr>
                          <m:t>𝑝</m:t>
                        </m:r>
                        <m:r>
                          <a:rPr lang="en-US" sz="1200" b="0" i="1" smtClean="0">
                            <a:latin typeface="Cambria Math" charset="0"/>
                          </a:rPr>
                          <m:t>𝑜𝑠𝑡</m:t>
                        </m:r>
                      </m:sub>
                    </m:sSub>
                  </m:oMath>
                </a14:m>
                <a:r>
                  <a:rPr lang="en-US" dirty="0" smtClean="0"/>
                  <a:t> can be inserted.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Lets</a:t>
                </a:r>
                <a:r>
                  <a:rPr lang="en-US" baseline="0" dirty="0" smtClean="0"/>
                  <a:t> look at some summaries to see whether they are good or bad.</a:t>
                </a:r>
              </a:p>
              <a:p>
                <a:pPr marL="228600" marR="0" indent="-228600" algn="l" defTabSz="914400" rtl="0" eaLnBrk="1" fontAlgn="auto" latinLnBrk="0" hangingPunct="1">
                  <a:lnSpc>
                    <a:spcPct val="100000"/>
                  </a:lnSpc>
                  <a:spcBef>
                    <a:spcPts val="0"/>
                  </a:spcBef>
                  <a:spcAft>
                    <a:spcPts val="0"/>
                  </a:spcAft>
                  <a:buClrTx/>
                  <a:buSzTx/>
                  <a:buFontTx/>
                  <a:buAutoNum type="arabicParenBoth"/>
                  <a:tabLst/>
                  <a:defRPr/>
                </a:pPr>
                <a:r>
                  <a:rPr lang="en-US" baseline="0" dirty="0" smtClean="0"/>
                  <a:t>is bad because it has a fact that A0 is reachable in </a:t>
                </a:r>
                <a:r>
                  <a:rPr lang="en-US" baseline="0" dirty="0" err="1" smtClean="0"/>
                  <a:t>tuples_pre</a:t>
                </a:r>
                <a:r>
                  <a:rPr lang="en-US" baseline="0" dirty="0" smtClean="0"/>
                  <a:t> that is specific to graph A. This fact will never hold in a different program. All facts in a summary have to be over the shared code.</a:t>
                </a:r>
              </a:p>
              <a:p>
                <a:pPr marL="228600" marR="0" indent="-228600" algn="l" defTabSz="914400" rtl="0" eaLnBrk="1" fontAlgn="auto" latinLnBrk="0" hangingPunct="1">
                  <a:lnSpc>
                    <a:spcPct val="100000"/>
                  </a:lnSpc>
                  <a:spcBef>
                    <a:spcPts val="0"/>
                  </a:spcBef>
                  <a:spcAft>
                    <a:spcPts val="0"/>
                  </a:spcAft>
                  <a:buClrTx/>
                  <a:buSzTx/>
                  <a:buFontTx/>
                  <a:buAutoNum type="arabicParenBoth"/>
                  <a:tabLst/>
                  <a:defRPr/>
                </a:pPr>
                <a:r>
                  <a:rPr lang="en-US" baseline="0" dirty="0" smtClean="0"/>
                  <a:t> is bad because it hardly saves any work. For this summary to be applicable, reachability of L1 and L2 need to be derived. If the analysis needs to descend deeper into the library for a summary to be applicable, then such summaries do not save much work. As I will show later in the experimental results we have measured the loss in performance when the analysis has to descend deeper into the library, for realistic analyses.</a:t>
                </a:r>
              </a:p>
              <a:p>
                <a:pPr marL="228600" marR="0" indent="-228600" algn="l" defTabSz="914400" rtl="0" eaLnBrk="1" fontAlgn="auto" latinLnBrk="0" hangingPunct="1">
                  <a:lnSpc>
                    <a:spcPct val="100000"/>
                  </a:lnSpc>
                  <a:spcBef>
                    <a:spcPts val="0"/>
                  </a:spcBef>
                  <a:spcAft>
                    <a:spcPts val="0"/>
                  </a:spcAft>
                  <a:buClrTx/>
                  <a:buSzTx/>
                  <a:buFontTx/>
                  <a:buAutoNum type="arabicParenBoth"/>
                  <a:tabLst/>
                  <a:defRPr/>
                </a:pPr>
                <a:r>
                  <a:rPr lang="en-US" baseline="0" dirty="0" smtClean="0"/>
                  <a:t> and (4) are good summaries.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PGPre</a:t>
                </a:r>
                <a:r>
                  <a:rPr lang="en-US" baseline="0" dirty="0" smtClean="0"/>
                  <a:t> is a function that returns the set of </a:t>
                </a:r>
                <a:r>
                  <a:rPr lang="en-US" baseline="0" dirty="0" err="1" smtClean="0"/>
                  <a:t>tuples_pre</a:t>
                </a:r>
                <a:r>
                  <a:rPr lang="en-US" baseline="0" dirty="0" smtClean="0"/>
                  <a:t> for which we need to record summaries.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this Graph reachability analysis, </a:t>
                </a:r>
                <a:r>
                  <a:rPr lang="en-US" baseline="0" dirty="0" err="1" smtClean="0"/>
                  <a:t>PGPre</a:t>
                </a:r>
                <a:r>
                  <a:rPr lang="en-US" baseline="0" dirty="0" smtClean="0"/>
                  <a:t> picks the library nodes that are directly reachable from the app nodes. Therefore, it returns ….</a:t>
                </a:r>
              </a:p>
            </p:txBody>
          </p:sp>
        </mc:Choice>
        <mc:Fallback xmlns="">
          <p:sp>
            <p:nvSpPr>
              <p:cNvPr id="3" name="Notes Placeholder 2"/>
              <p:cNvSpPr>
                <a:spLocks noGrp="1"/>
              </p:cNvSpPr>
              <p:nvPr>
                <p:ph type="body" idx="1"/>
              </p:nvPr>
            </p:nvSpPr>
            <p:spPr/>
            <p:txBody>
              <a:bodyPr/>
              <a:lstStyle/>
              <a:p>
                <a:r>
                  <a:rPr lang="en-US" dirty="0" smtClean="0"/>
                  <a:t>What</a:t>
                </a:r>
                <a:r>
                  <a:rPr lang="en-US" baseline="0" dirty="0" smtClean="0"/>
                  <a:t> is a good summary?</a:t>
                </a:r>
              </a:p>
              <a:p>
                <a:r>
                  <a:rPr lang="en-US" baseline="0" dirty="0" smtClean="0"/>
                  <a:t>A good summary is one that is reusable across programs and saves considerable amount of work when used.</a:t>
                </a:r>
              </a:p>
              <a:p>
                <a:r>
                  <a:rPr lang="en-US" baseline="0" dirty="0" smtClean="0"/>
                  <a:t>When can  a summary be used?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To use a summary, the tuples in </a:t>
                </a:r>
                <a:r>
                  <a:rPr lang="el-GR" i="0">
                    <a:latin typeface="Cambria Math" charset="0"/>
                  </a:rPr>
                  <a:t>〖</a:t>
                </a:r>
                <a:r>
                  <a:rPr lang="en-US" i="0">
                    <a:latin typeface="Cambria Math" charset="0"/>
                  </a:rPr>
                  <a:t>𝑡𝑢𝑝𝑙𝑒𝑠</a:t>
                </a:r>
                <a:r>
                  <a:rPr lang="el-GR" i="0">
                    <a:latin typeface="Cambria Math" charset="0"/>
                  </a:rPr>
                  <a:t>〗_</a:t>
                </a:r>
                <a:r>
                  <a:rPr lang="en-US" i="0">
                    <a:latin typeface="Cambria Math" charset="0"/>
                  </a:rPr>
                  <a:t>𝑝𝑟𝑒</a:t>
                </a:r>
                <a:r>
                  <a:rPr lang="en-US" sz="1200" dirty="0"/>
                  <a:t> </a:t>
                </a:r>
                <a:r>
                  <a:rPr lang="en-US" sz="1200" dirty="0" smtClean="0"/>
                  <a:t>have to </a:t>
                </a:r>
                <a:r>
                  <a:rPr lang="en-US" sz="1200" dirty="0" smtClean="0"/>
                  <a:t>exist. </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Then, </a:t>
                </a:r>
                <a:r>
                  <a:rPr lang="en-US" sz="1200" dirty="0" smtClean="0"/>
                  <a:t>the tuples in </a:t>
                </a:r>
                <a:r>
                  <a:rPr lang="el-GR" sz="1200" i="0">
                    <a:latin typeface="Cambria Math" charset="0"/>
                  </a:rPr>
                  <a:t>〖</a:t>
                </a:r>
                <a:r>
                  <a:rPr lang="en-US" sz="1200" i="0">
                    <a:latin typeface="Cambria Math" charset="0"/>
                  </a:rPr>
                  <a:t>𝑡𝑢𝑝𝑙𝑒𝑠</a:t>
                </a:r>
                <a:r>
                  <a:rPr lang="el-GR" sz="1200" i="0">
                    <a:latin typeface="Cambria Math" charset="0"/>
                  </a:rPr>
                  <a:t>〗_</a:t>
                </a:r>
                <a:r>
                  <a:rPr lang="en-US" sz="1200" i="0">
                    <a:latin typeface="Cambria Math" charset="0"/>
                  </a:rPr>
                  <a:t>𝑝</a:t>
                </a:r>
                <a:r>
                  <a:rPr lang="en-US" sz="1200" b="0" i="0" smtClean="0">
                    <a:latin typeface="Cambria Math" charset="0"/>
                  </a:rPr>
                  <a:t>𝑜𝑠𝑡</a:t>
                </a:r>
                <a:r>
                  <a:rPr lang="en-US" dirty="0" smtClean="0"/>
                  <a:t> can be inserted.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Lets</a:t>
                </a:r>
                <a:r>
                  <a:rPr lang="en-US" baseline="0" dirty="0" smtClean="0"/>
                  <a:t> look at some summaries to see whether they are good or bad.</a:t>
                </a:r>
              </a:p>
              <a:p>
                <a:pPr marL="228600" marR="0" indent="-228600" algn="l" defTabSz="914400" rtl="0" eaLnBrk="1" fontAlgn="auto" latinLnBrk="0" hangingPunct="1">
                  <a:lnSpc>
                    <a:spcPct val="100000"/>
                  </a:lnSpc>
                  <a:spcBef>
                    <a:spcPts val="0"/>
                  </a:spcBef>
                  <a:spcAft>
                    <a:spcPts val="0"/>
                  </a:spcAft>
                  <a:buClrTx/>
                  <a:buSzTx/>
                  <a:buFontTx/>
                  <a:buAutoNum type="arabicParenBoth"/>
                  <a:tabLst/>
                  <a:defRPr/>
                </a:pPr>
                <a:r>
                  <a:rPr lang="en-US" baseline="0" dirty="0" smtClean="0"/>
                  <a:t>is bad because it has a fact that A0 is reachable in </a:t>
                </a:r>
                <a:r>
                  <a:rPr lang="en-US" baseline="0" dirty="0" err="1" smtClean="0"/>
                  <a:t>tuples_pre</a:t>
                </a:r>
                <a:r>
                  <a:rPr lang="en-US" baseline="0" dirty="0" smtClean="0"/>
                  <a:t> that is specific to graph A. This fact will never hold in a different program. All facts in a summary have to be over the shared code.</a:t>
                </a:r>
              </a:p>
              <a:p>
                <a:pPr marL="228600" marR="0" indent="-228600" algn="l" defTabSz="914400" rtl="0" eaLnBrk="1" fontAlgn="auto" latinLnBrk="0" hangingPunct="1">
                  <a:lnSpc>
                    <a:spcPct val="100000"/>
                  </a:lnSpc>
                  <a:spcBef>
                    <a:spcPts val="0"/>
                  </a:spcBef>
                  <a:spcAft>
                    <a:spcPts val="0"/>
                  </a:spcAft>
                  <a:buClrTx/>
                  <a:buSzTx/>
                  <a:buFontTx/>
                  <a:buAutoNum type="arabicParenBoth"/>
                  <a:tabLst/>
                  <a:defRPr/>
                </a:pPr>
                <a:r>
                  <a:rPr lang="en-US" baseline="0" dirty="0" smtClean="0"/>
                  <a:t> is bad because it hardly saves any work. For this summary to be applicable, reachability of L1 and L2 need to be derived. If the analysis needs to descend deeper into the library for a summary to be applicable, then such summaries do not save much work. As I will show later in the experimental results we have measured the loss in performance when the analysis has to descend deeper into the library, for realistic analyses.</a:t>
                </a:r>
              </a:p>
              <a:p>
                <a:pPr marL="228600" marR="0" indent="-228600" algn="l" defTabSz="914400" rtl="0" eaLnBrk="1" fontAlgn="auto" latinLnBrk="0" hangingPunct="1">
                  <a:lnSpc>
                    <a:spcPct val="100000"/>
                  </a:lnSpc>
                  <a:spcBef>
                    <a:spcPts val="0"/>
                  </a:spcBef>
                  <a:spcAft>
                    <a:spcPts val="0"/>
                  </a:spcAft>
                  <a:buClrTx/>
                  <a:buSzTx/>
                  <a:buFontTx/>
                  <a:buAutoNum type="arabicParenBoth"/>
                  <a:tabLst/>
                  <a:defRPr/>
                </a:pPr>
                <a:r>
                  <a:rPr lang="en-US" baseline="0" dirty="0" smtClean="0"/>
                  <a:t> and (4) are good summaries.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PGPre</a:t>
                </a:r>
                <a:r>
                  <a:rPr lang="en-US" baseline="0" dirty="0" smtClean="0"/>
                  <a:t> is a function that returns the set of </a:t>
                </a:r>
                <a:r>
                  <a:rPr lang="en-US" baseline="0" dirty="0" err="1" smtClean="0"/>
                  <a:t>tuples_pre</a:t>
                </a:r>
                <a:r>
                  <a:rPr lang="en-US" baseline="0" dirty="0" smtClean="0"/>
                  <a:t> for which we need to record summaries.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this Graph reachability analysis, </a:t>
                </a:r>
                <a:r>
                  <a:rPr lang="en-US" baseline="0" dirty="0" err="1" smtClean="0"/>
                  <a:t>PGPre</a:t>
                </a:r>
                <a:r>
                  <a:rPr lang="en-US" baseline="0" dirty="0" smtClean="0"/>
                  <a:t> picks the library nodes that are directly reachable from the app nodes. Therefore, it returns ….</a:t>
                </a:r>
              </a:p>
            </p:txBody>
          </p:sp>
        </mc:Fallback>
      </mc:AlternateContent>
      <p:sp>
        <p:nvSpPr>
          <p:cNvPr id="4" name="Slide Number Placeholder 3"/>
          <p:cNvSpPr>
            <a:spLocks noGrp="1"/>
          </p:cNvSpPr>
          <p:nvPr>
            <p:ph type="sldNum" sz="quarter" idx="10"/>
          </p:nvPr>
        </p:nvSpPr>
        <p:spPr/>
        <p:txBody>
          <a:bodyPr/>
          <a:lstStyle/>
          <a:p>
            <a:fld id="{2D58669D-B7D0-4298-8AB5-F27BD80793BB}" type="slidenum">
              <a:rPr lang="en-US" smtClean="0"/>
              <a:pPr/>
              <a:t>11</a:t>
            </a:fld>
            <a:endParaRPr lang="en-US"/>
          </a:p>
        </p:txBody>
      </p:sp>
    </p:spTree>
    <p:extLst>
      <p:ext uri="{BB962C8B-B14F-4D97-AF65-F5344CB8AC3E}">
        <p14:creationId xmlns:p14="http://schemas.microsoft.com/office/powerpoint/2010/main" val="10839534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end, say: Pruning is</a:t>
            </a:r>
            <a:r>
              <a:rPr lang="en-US" baseline="0" dirty="0" smtClean="0"/>
              <a:t> a precarious balancing act: under-pruning curtails performance, over-pruning affects soundness.</a:t>
            </a:r>
          </a:p>
          <a:p>
            <a:r>
              <a:rPr lang="en-US" baseline="0" dirty="0" smtClean="0"/>
              <a:t>How could pruning affect soundness? Lets see that next.</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pPr/>
              <a:t>12</a:t>
            </a:fld>
            <a:endParaRPr lang="en-US"/>
          </a:p>
        </p:txBody>
      </p:sp>
    </p:spTree>
    <p:extLst>
      <p:ext uri="{BB962C8B-B14F-4D97-AF65-F5344CB8AC3E}">
        <p14:creationId xmlns:p14="http://schemas.microsoft.com/office/powerpoint/2010/main" val="11614492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end, say: How can we</a:t>
            </a:r>
            <a:r>
              <a:rPr lang="en-US" baseline="0" dirty="0" smtClean="0"/>
              <a:t> enforce this soundness condition?</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pPr/>
              <a:t>13</a:t>
            </a:fld>
            <a:endParaRPr lang="en-US"/>
          </a:p>
        </p:txBody>
      </p:sp>
    </p:spTree>
    <p:extLst>
      <p:ext uri="{BB962C8B-B14F-4D97-AF65-F5344CB8AC3E}">
        <p14:creationId xmlns:p14="http://schemas.microsoft.com/office/powerpoint/2010/main" val="14160357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pPr/>
              <a:t>14</a:t>
            </a:fld>
            <a:endParaRPr lang="en-US"/>
          </a:p>
        </p:txBody>
      </p:sp>
    </p:spTree>
    <p:extLst>
      <p:ext uri="{BB962C8B-B14F-4D97-AF65-F5344CB8AC3E}">
        <p14:creationId xmlns:p14="http://schemas.microsoft.com/office/powerpoint/2010/main" val="18851706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say that the definitions of </a:t>
            </a:r>
            <a:r>
              <a:rPr lang="en-US" dirty="0" err="1" smtClean="0"/>
              <a:t>PGPre</a:t>
            </a:r>
            <a:r>
              <a:rPr lang="en-US" dirty="0" smtClean="0"/>
              <a:t> and </a:t>
            </a:r>
            <a:r>
              <a:rPr lang="en-US" dirty="0" err="1" smtClean="0"/>
              <a:t>PGPost</a:t>
            </a:r>
            <a:r>
              <a:rPr lang="en-US" dirty="0" smtClean="0"/>
              <a:t> are analysis-specific and the analysis writer has to provide</a:t>
            </a:r>
            <a:r>
              <a:rPr lang="en-US" baseline="0" dirty="0" smtClean="0"/>
              <a:t> us those.</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pPr/>
              <a:t>15</a:t>
            </a:fld>
            <a:endParaRPr lang="en-US"/>
          </a:p>
        </p:txBody>
      </p:sp>
    </p:spTree>
    <p:extLst>
      <p:ext uri="{BB962C8B-B14F-4D97-AF65-F5344CB8AC3E}">
        <p14:creationId xmlns:p14="http://schemas.microsoft.com/office/powerpoint/2010/main" val="12161086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a:t>
            </a:r>
            <a:r>
              <a:rPr lang="en-US" baseline="0" dirty="0" smtClean="0"/>
              <a:t> describing the </a:t>
            </a:r>
            <a:r>
              <a:rPr lang="en-US" baseline="0" dirty="0" err="1" smtClean="0"/>
              <a:t>expt</a:t>
            </a:r>
            <a:r>
              <a:rPr lang="en-US" baseline="0" dirty="0" smtClean="0"/>
              <a:t> setup, say that we will discuss the </a:t>
            </a:r>
            <a:r>
              <a:rPr lang="en-US" baseline="0" dirty="0" err="1" smtClean="0"/>
              <a:t>expt</a:t>
            </a:r>
            <a:r>
              <a:rPr lang="en-US" baseline="0" dirty="0" smtClean="0"/>
              <a:t> results for pointer analysis only.</a:t>
            </a:r>
          </a:p>
          <a:p>
            <a:r>
              <a:rPr lang="en-US" baseline="0" dirty="0" smtClean="0"/>
              <a:t>Then about </a:t>
            </a:r>
            <a:r>
              <a:rPr lang="en-US" baseline="0" dirty="0" err="1" smtClean="0"/>
              <a:t>PickGoodPre</a:t>
            </a:r>
            <a:r>
              <a:rPr lang="en-US" baseline="0" dirty="0" smtClean="0"/>
              <a:t>/Post for pointer analysis:</a:t>
            </a:r>
          </a:p>
          <a:p>
            <a:r>
              <a:rPr lang="en-US" sz="1200" kern="1200" dirty="0" smtClean="0">
                <a:solidFill>
                  <a:schemeClr val="tx1"/>
                </a:solidFill>
                <a:effectLst/>
                <a:latin typeface="+mn-lt"/>
                <a:ea typeface="+mn-ea"/>
                <a:cs typeface="+mn-cs"/>
              </a:rPr>
              <a:t>1. inspired by standard notions of summaries in literature, namely, procedure summaries over observable input/output facts</a:t>
            </a:r>
          </a:p>
          <a:p>
            <a:r>
              <a:rPr lang="en-US" sz="1200" kern="1200" dirty="0" smtClean="0">
                <a:solidFill>
                  <a:schemeClr val="tx1"/>
                </a:solidFill>
                <a:effectLst/>
                <a:latin typeface="+mn-lt"/>
                <a:ea typeface="+mn-ea"/>
                <a:cs typeface="+mn-cs"/>
              </a:rPr>
              <a:t>2. from our experience, it is straightforward for analysis designers</a:t>
            </a:r>
          </a:p>
          <a:p>
            <a:r>
              <a:rPr lang="en-US" sz="1200" kern="1200" dirty="0" smtClean="0">
                <a:solidFill>
                  <a:schemeClr val="tx1"/>
                </a:solidFill>
                <a:effectLst/>
                <a:latin typeface="+mn-lt"/>
                <a:ea typeface="+mn-ea"/>
                <a:cs typeface="+mn-cs"/>
              </a:rPr>
              <a:t>3. future work: automate</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pPr/>
              <a:t>16</a:t>
            </a:fld>
            <a:endParaRPr lang="en-US"/>
          </a:p>
        </p:txBody>
      </p:sp>
    </p:spTree>
    <p:extLst>
      <p:ext uri="{BB962C8B-B14F-4D97-AF65-F5344CB8AC3E}">
        <p14:creationId xmlns:p14="http://schemas.microsoft.com/office/powerpoint/2010/main" val="13551493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evaluation, w</a:t>
            </a:r>
            <a:r>
              <a:rPr lang="en-US" dirty="0" smtClean="0"/>
              <a:t>e address the two questions:</a:t>
            </a:r>
          </a:p>
          <a:p>
            <a:pPr marL="228600" indent="-228600">
              <a:buAutoNum type="arabicParenR"/>
            </a:pPr>
            <a:r>
              <a:rPr lang="en-US" dirty="0" smtClean="0"/>
              <a:t>How much can Polymer speedup an analysis</a:t>
            </a:r>
            <a:r>
              <a:rPr lang="en-US" baseline="0" dirty="0" smtClean="0"/>
              <a:t> when provided with training data?</a:t>
            </a:r>
          </a:p>
          <a:p>
            <a:pPr marL="228600" indent="-228600">
              <a:buAutoNum type="arabicParenR"/>
            </a:pPr>
            <a:r>
              <a:rPr lang="en-US" baseline="0" dirty="0" smtClean="0"/>
              <a:t>How sensitive is the speedup to variation in training data?</a:t>
            </a:r>
          </a:p>
          <a:p>
            <a:pPr marL="228600" indent="-228600">
              <a:buAutoNum type="arabicParenR"/>
            </a:pPr>
            <a:endParaRPr lang="en-US" baseline="0" dirty="0" smtClean="0"/>
          </a:p>
          <a:p>
            <a:pPr marL="0" indent="0">
              <a:buNone/>
            </a:pPr>
            <a:r>
              <a:rPr lang="en-US" baseline="0" dirty="0" smtClean="0"/>
              <a:t>For speedup, we compared Polymer’s </a:t>
            </a:r>
            <a:r>
              <a:rPr lang="en-US" baseline="0" dirty="0" err="1" smtClean="0"/>
              <a:t>perf</a:t>
            </a:r>
            <a:r>
              <a:rPr lang="en-US" baseline="0" dirty="0" smtClean="0"/>
              <a:t> in 3 settings:</a:t>
            </a:r>
          </a:p>
          <a:p>
            <a:pPr marL="0" indent="0">
              <a:buNone/>
            </a:pPr>
            <a:r>
              <a:rPr lang="en-US" baseline="0" dirty="0" smtClean="0"/>
              <a:t>…., …. , …..</a:t>
            </a:r>
          </a:p>
          <a:p>
            <a:pPr marL="0" indent="0">
              <a:buNone/>
            </a:pPr>
            <a:endParaRPr lang="en-US" baseline="0" dirty="0" smtClean="0"/>
          </a:p>
          <a:p>
            <a:pPr marL="0" indent="0">
              <a:buNone/>
            </a:pPr>
            <a:r>
              <a:rPr lang="en-US" baseline="0" dirty="0" smtClean="0"/>
              <a:t>We measure two kinds of sensitivities:</a:t>
            </a:r>
          </a:p>
          <a:p>
            <a:pPr marL="0" indent="0">
              <a:buNone/>
            </a:pPr>
            <a:r>
              <a:rPr lang="en-US" baseline="0" dirty="0" smtClean="0"/>
              <a:t>Functionality: Polymer accelerates the analysis of a given program multiple times, with different sets of summaries.</a:t>
            </a:r>
          </a:p>
          <a:p>
            <a:pPr marL="0" indent="0">
              <a:buNone/>
            </a:pPr>
            <a:r>
              <a:rPr lang="en-US" baseline="0" dirty="0" smtClean="0"/>
              <a:t>Abstraction: Polymer accelerates the analysis of a given program multiple times. Each time it is forced to descend deeper into the library to be able to reuse summaries.</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pPr/>
              <a:t>17</a:t>
            </a:fld>
            <a:endParaRPr lang="en-US"/>
          </a:p>
        </p:txBody>
      </p:sp>
    </p:spTree>
    <p:extLst>
      <p:ext uri="{BB962C8B-B14F-4D97-AF65-F5344CB8AC3E}">
        <p14:creationId xmlns:p14="http://schemas.microsoft.com/office/powerpoint/2010/main" val="231489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Sunflow</a:t>
            </a:r>
            <a:r>
              <a:rPr lang="en-US" dirty="0" smtClean="0"/>
              <a:t> is the largest benchmark</a:t>
            </a:r>
            <a:r>
              <a:rPr lang="en-US" baseline="0" dirty="0" smtClean="0"/>
              <a:t> in our experiments.</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pPr/>
              <a:t>18</a:t>
            </a:fld>
            <a:endParaRPr lang="en-US"/>
          </a:p>
        </p:txBody>
      </p:sp>
    </p:spTree>
    <p:extLst>
      <p:ext uri="{BB962C8B-B14F-4D97-AF65-F5344CB8AC3E}">
        <p14:creationId xmlns:p14="http://schemas.microsoft.com/office/powerpoint/2010/main" val="9549738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10-fold cross validation</a:t>
            </a:r>
            <a:endParaRPr lang="en-US" dirty="0" smtClean="0"/>
          </a:p>
          <a:p>
            <a:endParaRPr lang="en-US" dirty="0" smtClean="0"/>
          </a:p>
          <a:p>
            <a:r>
              <a:rPr lang="en-US" dirty="0" smtClean="0"/>
              <a:t>Why</a:t>
            </a:r>
            <a:r>
              <a:rPr lang="en-US" baseline="0" dirty="0" smtClean="0"/>
              <a:t> is Actual close to Ideal?</a:t>
            </a:r>
          </a:p>
          <a:p>
            <a:r>
              <a:rPr lang="en-US" baseline="0" dirty="0" smtClean="0"/>
              <a:t>Though the </a:t>
            </a:r>
            <a:r>
              <a:rPr lang="en-US" baseline="0" dirty="0" err="1" smtClean="0"/>
              <a:t>Dacapo</a:t>
            </a:r>
            <a:r>
              <a:rPr lang="en-US" baseline="0" dirty="0" smtClean="0"/>
              <a:t> benchmarks are very different programs they use the JDK in similar ways.</a:t>
            </a:r>
          </a:p>
          <a:p>
            <a:endParaRPr lang="en-US" baseline="0" dirty="0" smtClean="0"/>
          </a:p>
          <a:p>
            <a:r>
              <a:rPr lang="en-US" baseline="0" dirty="0" smtClean="0"/>
              <a:t>Why is the speedup for bloat, </a:t>
            </a:r>
            <a:r>
              <a:rPr lang="en-US" baseline="0" dirty="0" err="1" smtClean="0"/>
              <a:t>pmd</a:t>
            </a:r>
            <a:r>
              <a:rPr lang="en-US" baseline="0" dirty="0" smtClean="0"/>
              <a:t> and </a:t>
            </a:r>
            <a:r>
              <a:rPr lang="en-US" baseline="0" dirty="0" err="1" smtClean="0"/>
              <a:t>xalan</a:t>
            </a:r>
            <a:r>
              <a:rPr lang="en-US" baseline="0" dirty="0" smtClean="0"/>
              <a:t> so low?</a:t>
            </a:r>
          </a:p>
          <a:p>
            <a:r>
              <a:rPr lang="en-US" baseline="0" dirty="0" smtClean="0"/>
              <a:t>Because the time spent in analyzing application-specific parts is relatively large.</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pPr/>
              <a:t>19</a:t>
            </a:fld>
            <a:endParaRPr lang="en-US"/>
          </a:p>
        </p:txBody>
      </p:sp>
    </p:spTree>
    <p:extLst>
      <p:ext uri="{BB962C8B-B14F-4D97-AF65-F5344CB8AC3E}">
        <p14:creationId xmlns:p14="http://schemas.microsoft.com/office/powerpoint/2010/main" val="15246911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Let’s examine</a:t>
            </a:r>
            <a:r>
              <a:rPr lang="en-US" sz="1200" baseline="0" dirty="0" smtClean="0"/>
              <a:t> one box plot. This corresponds to </a:t>
            </a:r>
            <a:r>
              <a:rPr lang="en-US" sz="1200" baseline="0" dirty="0" err="1" smtClean="0"/>
              <a:t>avrora</a:t>
            </a:r>
            <a:r>
              <a:rPr lang="en-US" sz="1200" baseline="0" dirty="0" smtClean="0"/>
              <a:t>, that is, the analysis of </a:t>
            </a:r>
            <a:r>
              <a:rPr lang="en-US" sz="1200" baseline="0" dirty="0" err="1" smtClean="0"/>
              <a:t>avrora</a:t>
            </a:r>
            <a:r>
              <a:rPr lang="en-US" sz="1200" baseline="0" dirty="0" smtClean="0"/>
              <a:t> is performed nine times, each time using summaries from a different training app.</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The box plot shows the distribution of speedup achieved</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The blue dot is the speedup achieved when the combined training data from all these nine other programs is available.</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There may be a “best” training program but others give reasonable speedup, too.</a:t>
            </a:r>
          </a:p>
        </p:txBody>
      </p:sp>
      <p:sp>
        <p:nvSpPr>
          <p:cNvPr id="4" name="Slide Number Placeholder 3"/>
          <p:cNvSpPr>
            <a:spLocks noGrp="1"/>
          </p:cNvSpPr>
          <p:nvPr>
            <p:ph type="sldNum" sz="quarter" idx="10"/>
          </p:nvPr>
        </p:nvSpPr>
        <p:spPr/>
        <p:txBody>
          <a:bodyPr/>
          <a:lstStyle/>
          <a:p>
            <a:fld id="{2D58669D-B7D0-4298-8AB5-F27BD80793BB}" type="slidenum">
              <a:rPr lang="en-US" smtClean="0"/>
              <a:pPr/>
              <a:t>20</a:t>
            </a:fld>
            <a:endParaRPr lang="en-US"/>
          </a:p>
        </p:txBody>
      </p:sp>
    </p:spTree>
    <p:extLst>
      <p:ext uri="{BB962C8B-B14F-4D97-AF65-F5344CB8AC3E}">
        <p14:creationId xmlns:p14="http://schemas.microsoft.com/office/powerpoint/2010/main" val="1177483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Practical</a:t>
            </a:r>
            <a:r>
              <a:rPr lang="en-US" baseline="0" dirty="0" smtClean="0"/>
              <a:t> applications today are built atop large libraries that </a:t>
            </a:r>
            <a:r>
              <a:rPr lang="en-US" baseline="0" dirty="0" smtClean="0"/>
              <a:t>provide well-defined functionality. </a:t>
            </a:r>
            <a:r>
              <a:rPr lang="en-US" baseline="0" dirty="0" smtClean="0"/>
              <a:t>Moreover, multiple  applications share these libraries. When such applications are analyzed, the entire shared code is potentially reanalyzed each time. This seems redundant.</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pPr/>
              <a:t>2</a:t>
            </a:fld>
            <a:endParaRPr lang="en-US"/>
          </a:p>
        </p:txBody>
      </p:sp>
    </p:spTree>
    <p:extLst>
      <p:ext uri="{BB962C8B-B14F-4D97-AF65-F5344CB8AC3E}">
        <p14:creationId xmlns:p14="http://schemas.microsoft.com/office/powerpoint/2010/main" val="5588271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Iteration 1: All summaries from training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Iteration 2: Summaries that were used in iteration 1 not available</a:t>
            </a:r>
          </a:p>
          <a:p>
            <a:r>
              <a:rPr lang="en-US" sz="1200" dirty="0" smtClean="0"/>
              <a:t>Summaries for methods at deeper abstraction layers do not yield significant speedup</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pPr/>
              <a:t>21</a:t>
            </a:fld>
            <a:endParaRPr lang="en-US"/>
          </a:p>
        </p:txBody>
      </p:sp>
    </p:spTree>
    <p:extLst>
      <p:ext uri="{BB962C8B-B14F-4D97-AF65-F5344CB8AC3E}">
        <p14:creationId xmlns:p14="http://schemas.microsoft.com/office/powerpoint/2010/main" val="3626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 more abstract view of multiple applications sharing common code. Apps</a:t>
            </a:r>
            <a:r>
              <a:rPr lang="en-US" baseline="0" dirty="0" smtClean="0"/>
              <a:t> A and B</a:t>
            </a:r>
            <a:r>
              <a:rPr lang="en-US" dirty="0" smtClean="0"/>
              <a:t> are two</a:t>
            </a:r>
            <a:r>
              <a:rPr lang="en-US" baseline="0" dirty="0" smtClean="0"/>
              <a:t> applications that make calls to methods in a library that they both use. These methods in turn call other methods. </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pPr/>
              <a:t>3</a:t>
            </a:fld>
            <a:endParaRPr lang="en-US"/>
          </a:p>
        </p:txBody>
      </p:sp>
    </p:spTree>
    <p:extLst>
      <p:ext uri="{BB962C8B-B14F-4D97-AF65-F5344CB8AC3E}">
        <p14:creationId xmlns:p14="http://schemas.microsoft.com/office/powerpoint/2010/main" val="1828913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a:t>
            </a:r>
            <a:r>
              <a:rPr lang="en-US" baseline="0" dirty="0" smtClean="0"/>
              <a:t> us consider one application, say App B. A traditional whole-program analysis starts from the main method of App B and proceeds to analyze all methods transitively reachable from it. A whole-program analysis is lazy in the sense that it analyzes only the methods reachable from main. Moreover, it reanalyzes the entire program from scratch each time: there is no reuse.</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pPr/>
              <a:t>4</a:t>
            </a:fld>
            <a:endParaRPr lang="en-US"/>
          </a:p>
        </p:txBody>
      </p:sp>
    </p:spTree>
    <p:extLst>
      <p:ext uri="{BB962C8B-B14F-4D97-AF65-F5344CB8AC3E}">
        <p14:creationId xmlns:p14="http://schemas.microsoft.com/office/powerpoint/2010/main" val="21087992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second alternative is compositional analysis. It analyzes each method of the library independent of any application. Each method is analyzed in every possible calling context and a symbolic summary is generated. Compositional analysis is not lazy but is reusable: it analyzes all methods of a library once. When an application, say, App B needs to be analyzed, the symbolic summaries of the methods it calls are instantiated with specific calling contexts.  But, the instantiation has a cost: it does not come for free.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pPr/>
              <a:t>5</a:t>
            </a:fld>
            <a:endParaRPr lang="en-US"/>
          </a:p>
        </p:txBody>
      </p:sp>
    </p:spTree>
    <p:extLst>
      <p:ext uri="{BB962C8B-B14F-4D97-AF65-F5344CB8AC3E}">
        <p14:creationId xmlns:p14="http://schemas.microsoft.com/office/powerpoint/2010/main" val="19082023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pPr/>
              <a:t>7</a:t>
            </a:fld>
            <a:endParaRPr lang="en-US"/>
          </a:p>
        </p:txBody>
      </p:sp>
    </p:spTree>
    <p:extLst>
      <p:ext uri="{BB962C8B-B14F-4D97-AF65-F5344CB8AC3E}">
        <p14:creationId xmlns:p14="http://schemas.microsoft.com/office/powerpoint/2010/main" val="592317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pPr/>
              <a:t>8</a:t>
            </a:fld>
            <a:endParaRPr lang="en-US"/>
          </a:p>
        </p:txBody>
      </p:sp>
    </p:spTree>
    <p:extLst>
      <p:ext uri="{BB962C8B-B14F-4D97-AF65-F5344CB8AC3E}">
        <p14:creationId xmlns:p14="http://schemas.microsoft.com/office/powerpoint/2010/main" val="644553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Lets look at a graph reachability example that models a simple program analysis.  The input to this analysis is a program represented as a directed graph.  This graph has a distinguished root node, denoted B0.  Moreover, each node in the graph either belongs to the application (denoted B) or the library (denoted L).  The goal of this analysis is to determine which application nodes B1, B2, B3 are reachable from the root node B0.</a:t>
            </a:r>
          </a:p>
          <a:p>
            <a:endParaRPr lang="en-US" baseline="0" dirty="0" smtClean="0"/>
          </a:p>
          <a:p>
            <a:r>
              <a:rPr lang="en-US" baseline="0" dirty="0" smtClean="0"/>
              <a:t>A naïve whole-program analysis will compute reachability of all L and B nodes.  However, since the L nodes represent a shared library, the analysis could take advantage of previously analyzed programs such as A in the offline phase in order to significantly accelerate the analysis of program B in the online phase.</a:t>
            </a:r>
          </a:p>
          <a:p>
            <a:endParaRPr lang="en-US" baseline="0" dirty="0" smtClean="0"/>
          </a:p>
          <a:p>
            <a:r>
              <a:rPr lang="en-US" baseline="0" dirty="0" smtClean="0"/>
              <a:t>Lets see how we can do this by </a:t>
            </a:r>
            <a:r>
              <a:rPr lang="en-US" baseline="0" dirty="0" smtClean="0"/>
              <a:t>learning </a:t>
            </a:r>
            <a:r>
              <a:rPr lang="en-US" baseline="0" dirty="0" smtClean="0"/>
              <a:t>and reusing summaries. </a:t>
            </a:r>
          </a:p>
        </p:txBody>
      </p:sp>
      <p:sp>
        <p:nvSpPr>
          <p:cNvPr id="4" name="Slide Number Placeholder 3"/>
          <p:cNvSpPr>
            <a:spLocks noGrp="1"/>
          </p:cNvSpPr>
          <p:nvPr>
            <p:ph type="sldNum" sz="quarter" idx="10"/>
          </p:nvPr>
        </p:nvSpPr>
        <p:spPr/>
        <p:txBody>
          <a:bodyPr/>
          <a:lstStyle/>
          <a:p>
            <a:fld id="{2D58669D-B7D0-4298-8AB5-F27BD80793BB}" type="slidenum">
              <a:rPr lang="en-US" smtClean="0"/>
              <a:pPr/>
              <a:t>9</a:t>
            </a:fld>
            <a:endParaRPr lang="en-US"/>
          </a:p>
        </p:txBody>
      </p:sp>
    </p:spTree>
    <p:extLst>
      <p:ext uri="{BB962C8B-B14F-4D97-AF65-F5344CB8AC3E}">
        <p14:creationId xmlns:p14="http://schemas.microsoft.com/office/powerpoint/2010/main" val="407055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Since </a:t>
                </a:r>
                <a:r>
                  <a:rPr lang="en-US" sz="1200" dirty="0" err="1" smtClean="0"/>
                  <a:t>Datalog</a:t>
                </a:r>
                <a:r>
                  <a:rPr lang="en-US" sz="1200" dirty="0" smtClean="0"/>
                  <a:t> operates on tuples, it is natural to define summaries as a pre/post pair over sets of tuples.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If analysis facts in </a:t>
                </a:r>
                <a14:m>
                  <m:oMath xmlns:m="http://schemas.openxmlformats.org/officeDocument/2006/math">
                    <m:sSub>
                      <m:sSubPr>
                        <m:ctrlPr>
                          <a:rPr lang="el-GR" i="1">
                            <a:latin typeface="Cambria Math" charset="0"/>
                          </a:rPr>
                        </m:ctrlPr>
                      </m:sSubPr>
                      <m:e>
                        <m:r>
                          <a:rPr lang="en-US" i="1">
                            <a:latin typeface="Cambria Math" charset="0"/>
                          </a:rPr>
                          <m:t>𝑡𝑢𝑝𝑙𝑒𝑠</m:t>
                        </m:r>
                      </m:e>
                      <m:sub>
                        <m:r>
                          <a:rPr lang="en-US" i="1">
                            <a:latin typeface="Cambria Math" charset="0"/>
                          </a:rPr>
                          <m:t>𝑝𝑟𝑒</m:t>
                        </m:r>
                      </m:sub>
                    </m:sSub>
                  </m:oMath>
                </a14:m>
                <a:r>
                  <a:rPr lang="en-US" sz="1200" dirty="0"/>
                  <a:t> hold, then analysis facts in </a:t>
                </a:r>
                <a14:m>
                  <m:oMath xmlns:m="http://schemas.openxmlformats.org/officeDocument/2006/math">
                    <m:sSub>
                      <m:sSubPr>
                        <m:ctrlPr>
                          <a:rPr lang="en-US" i="1">
                            <a:latin typeface="Cambria Math" charset="0"/>
                          </a:rPr>
                        </m:ctrlPr>
                      </m:sSubPr>
                      <m:e>
                        <m:r>
                          <a:rPr lang="en-US" i="1">
                            <a:latin typeface="Cambria Math" charset="0"/>
                          </a:rPr>
                          <m:t>𝑡𝑢𝑝𝑙𝑒𝑠</m:t>
                        </m:r>
                      </m:e>
                      <m:sub>
                        <m:r>
                          <a:rPr lang="en-US" i="1">
                            <a:latin typeface="Cambria Math" charset="0"/>
                          </a:rPr>
                          <m:t>𝑝𝑜𝑠𝑡</m:t>
                        </m:r>
                      </m:sub>
                    </m:sSub>
                  </m:oMath>
                </a14:m>
                <a:r>
                  <a:rPr lang="en-US" sz="1200" dirty="0"/>
                  <a:t> hold</a:t>
                </a:r>
                <a:r>
                  <a:rPr lang="en-US" sz="12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Lets look at some</a:t>
                </a:r>
                <a:r>
                  <a:rPr lang="en-US" sz="1200" baseline="0" dirty="0" smtClean="0"/>
                  <a:t> examples….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For</a:t>
                </a:r>
                <a:r>
                  <a:rPr lang="en-US" sz="1200" baseline="0" dirty="0" smtClean="0"/>
                  <a:t> the graph reachability analysis, the tuples in summaries concern reachability facts. In a realistic setting, the tuples could be sets of arbitrary program facts.</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If analysis facts in </a:t>
                </a:r>
                <a:r>
                  <a:rPr lang="el-GR" i="0">
                    <a:latin typeface="Cambria Math" charset="0"/>
                  </a:rPr>
                  <a:t>〖</a:t>
                </a:r>
                <a:r>
                  <a:rPr lang="en-US" i="0">
                    <a:latin typeface="Cambria Math" charset="0"/>
                  </a:rPr>
                  <a:t>𝑡𝑢𝑝𝑙𝑒𝑠</a:t>
                </a:r>
                <a:r>
                  <a:rPr lang="el-GR" i="0">
                    <a:latin typeface="Cambria Math" charset="0"/>
                  </a:rPr>
                  <a:t>〗_</a:t>
                </a:r>
                <a:r>
                  <a:rPr lang="en-US" i="0">
                    <a:latin typeface="Cambria Math" charset="0"/>
                  </a:rPr>
                  <a:t>𝑝𝑟𝑒</a:t>
                </a:r>
                <a:r>
                  <a:rPr lang="en-US" sz="1200" dirty="0"/>
                  <a:t> hold, then analysis facts in </a:t>
                </a:r>
                <a:r>
                  <a:rPr lang="en-US" i="0">
                    <a:latin typeface="Cambria Math" charset="0"/>
                  </a:rPr>
                  <a:t>〖𝑡𝑢𝑝𝑙𝑒𝑠〗_𝑝𝑜𝑠𝑡</a:t>
                </a:r>
                <a:r>
                  <a:rPr lang="en-US" sz="1200" dirty="0"/>
                  <a:t> hold</a:t>
                </a:r>
                <a:r>
                  <a:rPr lang="en-US" sz="12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To reuse a summary, the tuples in </a:t>
                </a:r>
                <a:r>
                  <a:rPr lang="el-GR" i="0">
                    <a:latin typeface="Cambria Math" charset="0"/>
                  </a:rPr>
                  <a:t>〖</a:t>
                </a:r>
                <a:r>
                  <a:rPr lang="en-US" i="0">
                    <a:latin typeface="Cambria Math" charset="0"/>
                  </a:rPr>
                  <a:t>𝑡𝑢𝑝𝑙𝑒𝑠</a:t>
                </a:r>
                <a:r>
                  <a:rPr lang="el-GR" i="0">
                    <a:latin typeface="Cambria Math" charset="0"/>
                  </a:rPr>
                  <a:t>〗_</a:t>
                </a:r>
                <a:r>
                  <a:rPr lang="en-US" i="0">
                    <a:latin typeface="Cambria Math" charset="0"/>
                  </a:rPr>
                  <a:t>𝑝𝑟𝑒</a:t>
                </a:r>
                <a:r>
                  <a:rPr lang="en-US" sz="1200" dirty="0"/>
                  <a:t> </a:t>
                </a:r>
                <a:r>
                  <a:rPr lang="en-US" sz="1200" dirty="0" smtClean="0"/>
                  <a:t>have to be derived by the analysis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Then Polymer inserts the tuples in </a:t>
                </a:r>
                <a:r>
                  <a:rPr lang="el-GR" sz="1200" i="0">
                    <a:latin typeface="Cambria Math" charset="0"/>
                  </a:rPr>
                  <a:t>〖</a:t>
                </a:r>
                <a:r>
                  <a:rPr lang="en-US" sz="1200" i="0">
                    <a:latin typeface="Cambria Math" charset="0"/>
                  </a:rPr>
                  <a:t>𝑡𝑢𝑝𝑙𝑒𝑠</a:t>
                </a:r>
                <a:r>
                  <a:rPr lang="el-GR" sz="1200" i="0">
                    <a:latin typeface="Cambria Math" charset="0"/>
                  </a:rPr>
                  <a:t>〗_</a:t>
                </a:r>
                <a:r>
                  <a:rPr lang="en-US" sz="1200" i="0">
                    <a:latin typeface="Cambria Math" charset="0"/>
                  </a:rPr>
                  <a:t>𝑝</a:t>
                </a:r>
                <a:r>
                  <a:rPr lang="en-US" sz="1200" b="0" i="0" smtClean="0">
                    <a:latin typeface="Cambria Math" charset="0"/>
                  </a:rPr>
                  <a:t>𝑜𝑠𝑡</a:t>
                </a:r>
                <a:endParaRPr lang="en-US" dirty="0"/>
              </a:p>
            </p:txBody>
          </p:sp>
        </mc:Fallback>
      </mc:AlternateContent>
      <p:sp>
        <p:nvSpPr>
          <p:cNvPr id="4" name="Slide Number Placeholder 3"/>
          <p:cNvSpPr>
            <a:spLocks noGrp="1"/>
          </p:cNvSpPr>
          <p:nvPr>
            <p:ph type="sldNum" sz="quarter" idx="10"/>
          </p:nvPr>
        </p:nvSpPr>
        <p:spPr/>
        <p:txBody>
          <a:bodyPr/>
          <a:lstStyle/>
          <a:p>
            <a:fld id="{2D58669D-B7D0-4298-8AB5-F27BD80793BB}" type="slidenum">
              <a:rPr lang="en-US" smtClean="0"/>
              <a:pPr/>
              <a:t>10</a:t>
            </a:fld>
            <a:endParaRPr lang="en-US"/>
          </a:p>
        </p:txBody>
      </p:sp>
    </p:spTree>
    <p:extLst>
      <p:ext uri="{BB962C8B-B14F-4D97-AF65-F5344CB8AC3E}">
        <p14:creationId xmlns:p14="http://schemas.microsoft.com/office/powerpoint/2010/main" val="900114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1171700"/>
            <a:ext cx="6858000" cy="990600"/>
          </a:xfrm>
        </p:spPr>
        <p:txBody>
          <a:bodyPr anchor="t" anchorCtr="0"/>
          <a:lstStyle>
            <a:lvl1pPr algn="ctr">
              <a:defRPr sz="3200">
                <a:solidFill>
                  <a:schemeClr val="tx1"/>
                </a:solidFill>
                <a:latin typeface="+mj-lt"/>
              </a:defRPr>
            </a:lvl1pPr>
          </a:lstStyle>
          <a:p>
            <a:r>
              <a:rPr kumimoji="0" lang="en-US" smtClean="0"/>
              <a:t>Click to edit Master title style</a:t>
            </a:r>
            <a:endParaRPr kumimoji="0" lang="en-US" dirty="0"/>
          </a:p>
        </p:txBody>
      </p:sp>
      <p:sp>
        <p:nvSpPr>
          <p:cNvPr id="9" name="Subtitle 8"/>
          <p:cNvSpPr>
            <a:spLocks noGrp="1"/>
          </p:cNvSpPr>
          <p:nvPr>
            <p:ph type="subTitle" idx="1"/>
          </p:nvPr>
        </p:nvSpPr>
        <p:spPr>
          <a:xfrm>
            <a:off x="1219200" y="4489094"/>
            <a:ext cx="6858000" cy="533400"/>
          </a:xfrm>
        </p:spPr>
        <p:txBody>
          <a:bodyPr/>
          <a:lstStyle>
            <a:lvl1pPr marL="0" indent="0" algn="r">
              <a:buNone/>
              <a:defRPr sz="2000">
                <a:solidFill>
                  <a:schemeClr val="tx2"/>
                </a:solidFill>
                <a:latin typeface="Avenir Book" charset="0"/>
                <a:ea typeface="Avenir Book" charset="0"/>
                <a:cs typeface="Avenir Book"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457200" y="1321824"/>
            <a:ext cx="8229600" cy="4937760"/>
          </a:xfrm>
        </p:spPr>
        <p:txBody>
          <a:bodyPr/>
          <a:lstStyle>
            <a:lvl1pPr>
              <a:defRPr>
                <a:latin typeface="Garamond" charset="0"/>
                <a:ea typeface="Garamond" charset="0"/>
                <a:cs typeface="Garamond" charset="0"/>
              </a:defRPr>
            </a:lvl1pPr>
            <a:lvl2pPr>
              <a:defRPr>
                <a:latin typeface="Garamond" charset="0"/>
                <a:ea typeface="Garamond" charset="0"/>
                <a:cs typeface="Garamond" charset="0"/>
              </a:defRPr>
            </a:lvl2pPr>
            <a:lvl3pPr>
              <a:defRPr>
                <a:latin typeface="Garamond" charset="0"/>
                <a:ea typeface="Garamond" charset="0"/>
                <a:cs typeface="Garamond" charset="0"/>
              </a:defRPr>
            </a:lvl3pPr>
            <a:lvl4pPr>
              <a:defRPr>
                <a:latin typeface="Garamond" charset="0"/>
                <a:ea typeface="Garamond" charset="0"/>
                <a:cs typeface="Garamond" charset="0"/>
              </a:defRPr>
            </a:lvl4pPr>
            <a:lvl5pPr>
              <a:defRPr>
                <a:latin typeface="Garamond" charset="0"/>
                <a:ea typeface="Garamond" charset="0"/>
                <a:cs typeface="Garamond"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3" name="Title 2"/>
          <p:cNvSpPr>
            <a:spLocks noGrp="1"/>
          </p:cNvSpPr>
          <p:nvPr>
            <p:ph type="title"/>
          </p:nvPr>
        </p:nvSpPr>
        <p:spPr/>
        <p:txBody>
          <a:bodyPr/>
          <a:lstStyle>
            <a:lvl1pPr algn="l">
              <a:defRPr>
                <a:latin typeface="Avenir Book" charset="0"/>
                <a:ea typeface="Avenir Book" charset="0"/>
                <a:cs typeface="Avenir Book" charset="0"/>
              </a:defRPr>
            </a:lvl1pPr>
          </a:lstStyle>
          <a:p>
            <a:r>
              <a:rPr lang="en-US" dirty="0" smtClean="0"/>
              <a:t>Click to edit Master title style</a:t>
            </a:r>
            <a:endParaRPr lang="en-US" dirty="0"/>
          </a:p>
        </p:txBody>
      </p:sp>
      <p:sp>
        <p:nvSpPr>
          <p:cNvPr id="2" name="Date Placeholder 1"/>
          <p:cNvSpPr>
            <a:spLocks noGrp="1"/>
          </p:cNvSpPr>
          <p:nvPr>
            <p:ph type="dt" sz="half" idx="10"/>
          </p:nvPr>
        </p:nvSpPr>
        <p:spPr/>
        <p:txBody>
          <a:bodyPr/>
          <a:lstStyle/>
          <a:p>
            <a:fld id="{9A9AEA06-8170-4D4A-853E-156E18A70EB5}" type="datetime1">
              <a:rPr lang="en-US" smtClean="0"/>
              <a:t>11/2/16</a:t>
            </a:fld>
            <a:endParaRPr lang="en-US" dirty="0"/>
          </a:p>
        </p:txBody>
      </p:sp>
      <p:sp>
        <p:nvSpPr>
          <p:cNvPr id="4" name="Slide Number Placeholder 3"/>
          <p:cNvSpPr>
            <a:spLocks noGrp="1"/>
          </p:cNvSpPr>
          <p:nvPr>
            <p:ph type="sldNum" sz="quarter" idx="11"/>
          </p:nvPr>
        </p:nvSpPr>
        <p:spPr/>
        <p:txBody>
          <a:bodyPr/>
          <a:lstStyle/>
          <a:p>
            <a:fld id="{1F7DF5D7-FF41-4BF6-8958-28DFF1DB182D}"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0"/>
            <a:ext cx="2057400" cy="365125"/>
          </a:xfrm>
          <a:prstGeom prst="rect">
            <a:avLst/>
          </a:prstGeom>
        </p:spPr>
        <p:txBody>
          <a:bodyPr/>
          <a:lstStyle/>
          <a:p>
            <a:fld id="{E711FB68-64F2-D743-8362-78CDE86D922F}" type="datetime1">
              <a:rPr lang="en-US" smtClean="0"/>
              <a:t>11/2/16</a:t>
            </a:fld>
            <a:endParaRPr lang="en-US"/>
          </a:p>
        </p:txBody>
      </p:sp>
      <p:sp>
        <p:nvSpPr>
          <p:cNvPr id="3" name="Footer Placeholder 2"/>
          <p:cNvSpPr>
            <a:spLocks noGrp="1"/>
          </p:cNvSpPr>
          <p:nvPr>
            <p:ph type="ftr" sz="quarter" idx="11"/>
          </p:nvPr>
        </p:nvSpPr>
        <p:spPr>
          <a:xfrm>
            <a:off x="3028950" y="6356350"/>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6356350"/>
            <a:ext cx="2057400" cy="365125"/>
          </a:xfrm>
          <a:prstGeom prst="rect">
            <a:avLst/>
          </a:prstGeom>
        </p:spPr>
        <p:txBody>
          <a:bodyPr/>
          <a:lstStyle/>
          <a:p>
            <a:fld id="{EF8D5067-8A16-114E-A4D5-5B3E1F127E30}" type="slidenum">
              <a:rPr lang="en-US" smtClean="0"/>
              <a:t>‹#›</a:t>
            </a:fld>
            <a:endParaRPr lang="en-US"/>
          </a:p>
        </p:txBody>
      </p:sp>
    </p:spTree>
    <p:extLst>
      <p:ext uri="{BB962C8B-B14F-4D97-AF65-F5344CB8AC3E}">
        <p14:creationId xmlns:p14="http://schemas.microsoft.com/office/powerpoint/2010/main" val="12331885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886642"/>
          </a:xfrm>
          <a:prstGeom prst="rect">
            <a:avLst/>
          </a:prstGeom>
        </p:spPr>
        <p:txBody>
          <a:bodyPr vert="horz" anchor="ctr" anchorCtr="0">
            <a:normAutofit/>
          </a:bodyPr>
          <a:lstStyle/>
          <a:p>
            <a:r>
              <a:rPr kumimoji="0" lang="en-US" dirty="0" smtClean="0"/>
              <a:t>Click to edit Master title style</a:t>
            </a:r>
            <a:endParaRPr kumimoji="0" lang="en-US" dirty="0"/>
          </a:p>
        </p:txBody>
      </p:sp>
      <p:sp>
        <p:nvSpPr>
          <p:cNvPr id="13" name="Text Placeholder 12"/>
          <p:cNvSpPr>
            <a:spLocks noGrp="1"/>
          </p:cNvSpPr>
          <p:nvPr>
            <p:ph type="body" idx="1"/>
          </p:nvPr>
        </p:nvSpPr>
        <p:spPr>
          <a:xfrm>
            <a:off x="457200" y="1334652"/>
            <a:ext cx="8229600" cy="4910328"/>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r" eaLnBrk="1" latinLnBrk="0" hangingPunct="1">
              <a:defRPr kumimoji="0" sz="1400">
                <a:solidFill>
                  <a:schemeClr val="tx2"/>
                </a:solidFill>
                <a:latin typeface="Garamond"/>
              </a:defRPr>
            </a:lvl1pPr>
          </a:lstStyle>
          <a:p>
            <a:fld id="{11FD3259-A5B1-204F-AEF6-B35A5E1B6672}" type="datetime1">
              <a:rPr lang="en-US" smtClean="0"/>
              <a:t>11/2/16</a:t>
            </a:fld>
            <a:endParaRPr lang="en-US" dirty="0"/>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latin typeface="Garamond"/>
              </a:defRPr>
            </a:lvl1pPr>
          </a:lstStyle>
          <a:p>
            <a:fld id="{1F7DF5D7-FF41-4BF6-8958-28DFF1DB182D}" type="slidenum">
              <a:rPr lang="en-US" smtClean="0"/>
              <a:pPr/>
              <a:t>‹#›</a:t>
            </a:fld>
            <a:endParaRPr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11" name="Straight Connector 10"/>
          <p:cNvCxnSpPr>
            <a:cxnSpLocks noChangeShapeType="1"/>
          </p:cNvCxnSpPr>
          <p:nvPr userDrawn="1"/>
        </p:nvCxnSpPr>
        <p:spPr bwMode="auto">
          <a:xfrm>
            <a:off x="381000" y="1080697"/>
            <a:ext cx="8382000" cy="1587"/>
          </a:xfrm>
          <a:prstGeom prst="line">
            <a:avLst/>
          </a:prstGeom>
          <a:noFill/>
          <a:ln w="22225">
            <a:solidFill>
              <a:srgbClr val="0F5E90"/>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cxnSp>
      <p:cxnSp>
        <p:nvCxnSpPr>
          <p:cNvPr id="12" name="Straight Connector 11"/>
          <p:cNvCxnSpPr>
            <a:cxnSpLocks noChangeShapeType="1"/>
          </p:cNvCxnSpPr>
          <p:nvPr userDrawn="1"/>
        </p:nvCxnSpPr>
        <p:spPr bwMode="auto">
          <a:xfrm>
            <a:off x="381000" y="6263005"/>
            <a:ext cx="8382000" cy="1587"/>
          </a:xfrm>
          <a:prstGeom prst="line">
            <a:avLst/>
          </a:prstGeom>
          <a:noFill/>
          <a:ln w="22225">
            <a:solidFill>
              <a:srgbClr val="0F5E90"/>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99" r:id="rId3"/>
  </p:sldLayoutIdLst>
  <p:timing>
    <p:tnLst>
      <p:par>
        <p:cTn id="1" dur="indefinite" restart="never" nodeType="tmRoot"/>
      </p:par>
    </p:tnLst>
  </p:timing>
  <p:hf hdr="0" ftr="0"/>
  <p:txStyles>
    <p:titleStyle>
      <a:lvl1pPr algn="l" rtl="0" eaLnBrk="1" latinLnBrk="0" hangingPunct="1">
        <a:spcBef>
          <a:spcPct val="0"/>
        </a:spcBef>
        <a:buNone/>
        <a:defRPr kumimoji="0" sz="3200" kern="1200">
          <a:solidFill>
            <a:schemeClr val="tx2"/>
          </a:solidFill>
          <a:latin typeface="Avenir Book" charset="0"/>
          <a:ea typeface="Avenir Book" charset="0"/>
          <a:cs typeface="Avenir Book" charset="0"/>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Avenir Book" charset="0"/>
          <a:ea typeface="Avenir Book" charset="0"/>
          <a:cs typeface="Avenir Book" charset="0"/>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Avenir Book" charset="0"/>
          <a:ea typeface="Avenir Book" charset="0"/>
          <a:cs typeface="Avenir Book" charset="0"/>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Avenir Book" charset="0"/>
          <a:ea typeface="Avenir Book" charset="0"/>
          <a:cs typeface="Avenir Book" charset="0"/>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Avenir Book" charset="0"/>
          <a:ea typeface="Avenir Book" charset="0"/>
          <a:cs typeface="Avenir Book" charset="0"/>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Avenir Book" charset="0"/>
          <a:ea typeface="Avenir Book" charset="0"/>
          <a:cs typeface="Avenir Book" charset="0"/>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4" Type="http://schemas.openxmlformats.org/officeDocument/2006/relationships/image" Target="../media/image7.png"/><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image" Target="../media/image7.emf"/><Relationship Id="rId4" Type="http://schemas.openxmlformats.org/officeDocument/2006/relationships/image" Target="../media/image140.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3" Type="http://schemas.openxmlformats.org/officeDocument/2006/relationships/image" Target="../media/image7.emf"/><Relationship Id="rId4" Type="http://schemas.openxmlformats.org/officeDocument/2006/relationships/image" Target="../media/image15.png"/><Relationship Id="rId5"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3.emf"/></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4.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5.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jp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562737" y="1918543"/>
            <a:ext cx="7995666" cy="1288083"/>
          </a:xfrm>
        </p:spPr>
        <p:txBody>
          <a:bodyPr>
            <a:noAutofit/>
          </a:bodyPr>
          <a:lstStyle/>
          <a:p>
            <a:r>
              <a:rPr lang="en-US" sz="4000" dirty="0">
                <a:solidFill>
                  <a:schemeClr val="tx1">
                    <a:lumMod val="75000"/>
                    <a:lumOff val="25000"/>
                  </a:schemeClr>
                </a:solidFill>
                <a:latin typeface="Abadi MT Condensed Extra Bold" charset="0"/>
                <a:ea typeface="Abadi MT Condensed Extra Bold" charset="0"/>
                <a:cs typeface="Abadi MT Condensed Extra Bold" charset="0"/>
              </a:rPr>
              <a:t>Accelerating Program Analyses by Cross-Program Training</a:t>
            </a:r>
            <a:endParaRPr lang="en-US" sz="4000" b="1" dirty="0">
              <a:solidFill>
                <a:schemeClr val="tx1">
                  <a:lumMod val="75000"/>
                  <a:lumOff val="25000"/>
                </a:schemeClr>
              </a:solidFill>
              <a:latin typeface="Abadi MT Condensed Light" charset="0"/>
              <a:ea typeface="Abadi MT Condensed Light" charset="0"/>
              <a:cs typeface="Abadi MT Condensed Light" charset="0"/>
            </a:endParaRPr>
          </a:p>
        </p:txBody>
      </p:sp>
      <p:sp>
        <p:nvSpPr>
          <p:cNvPr id="10" name="Title 2"/>
          <p:cNvSpPr txBox="1">
            <a:spLocks/>
          </p:cNvSpPr>
          <p:nvPr/>
        </p:nvSpPr>
        <p:spPr>
          <a:xfrm>
            <a:off x="-11430" y="4274377"/>
            <a:ext cx="9144000" cy="1212025"/>
          </a:xfrm>
          <a:prstGeom prst="rect">
            <a:avLst/>
          </a:prstGeom>
        </p:spPr>
        <p:txBody>
          <a:bodyPr vert="horz" anchor="ctr" anchorCtr="0">
            <a:noAutofit/>
          </a:bodyPr>
          <a:lstStyle>
            <a:lvl1pPr algn="ctr" rtl="0" eaLnBrk="1" latinLnBrk="0" hangingPunct="1">
              <a:spcBef>
                <a:spcPct val="0"/>
              </a:spcBef>
              <a:buNone/>
              <a:defRPr kumimoji="0" sz="3200" kern="1200">
                <a:solidFill>
                  <a:schemeClr val="tx1"/>
                </a:solidFill>
                <a:latin typeface="+mj-lt"/>
                <a:ea typeface="+mj-ea"/>
                <a:cs typeface="+mj-cs"/>
              </a:defRPr>
            </a:lvl1pPr>
          </a:lstStyle>
          <a:p>
            <a:r>
              <a:rPr lang="en-US" sz="2600" dirty="0" err="1" smtClean="0">
                <a:latin typeface="Avenir Book" charset="0"/>
                <a:ea typeface="Avenir Book" charset="0"/>
                <a:cs typeface="Avenir Book" charset="0"/>
              </a:rPr>
              <a:t>Sulekha</a:t>
            </a:r>
            <a:r>
              <a:rPr lang="en-US" sz="2600" dirty="0" smtClean="0">
                <a:latin typeface="Avenir Book" charset="0"/>
                <a:ea typeface="Avenir Book" charset="0"/>
                <a:cs typeface="Avenir Book" charset="0"/>
              </a:rPr>
              <a:t> Kulkarni, Ravi </a:t>
            </a:r>
            <a:r>
              <a:rPr lang="en-US" sz="2600" dirty="0" err="1" smtClean="0">
                <a:latin typeface="Avenir Book" charset="0"/>
                <a:ea typeface="Avenir Book" charset="0"/>
                <a:cs typeface="Avenir Book" charset="0"/>
              </a:rPr>
              <a:t>Mangal</a:t>
            </a:r>
            <a:r>
              <a:rPr lang="en-US" sz="2600" dirty="0" smtClean="0">
                <a:latin typeface="Avenir Book" charset="0"/>
                <a:ea typeface="Avenir Book" charset="0"/>
                <a:cs typeface="Avenir Book" charset="0"/>
              </a:rPr>
              <a:t>, Xin Zhang, Mayur Naik</a:t>
            </a:r>
            <a:r>
              <a:rPr lang="en-US" sz="3000" dirty="0" smtClean="0">
                <a:latin typeface="Avenir Book" charset="0"/>
                <a:ea typeface="Avenir Book" charset="0"/>
                <a:cs typeface="Avenir Book" charset="0"/>
              </a:rPr>
              <a:t/>
            </a:r>
            <a:br>
              <a:rPr lang="en-US" sz="3000" dirty="0" smtClean="0">
                <a:latin typeface="Avenir Book" charset="0"/>
                <a:ea typeface="Avenir Book" charset="0"/>
                <a:cs typeface="Avenir Book" charset="0"/>
              </a:rPr>
            </a:br>
            <a:endParaRPr lang="en-US" sz="3000" dirty="0" smtClean="0">
              <a:latin typeface="Avenir Book" charset="0"/>
              <a:ea typeface="Avenir Book" charset="0"/>
              <a:cs typeface="Avenir Book" charset="0"/>
            </a:endParaRPr>
          </a:p>
          <a:p>
            <a:r>
              <a:rPr lang="en-US" sz="3000" dirty="0" smtClean="0">
                <a:solidFill>
                  <a:srgbClr val="7030A0"/>
                </a:solidFill>
                <a:latin typeface="Avenir Book" charset="0"/>
                <a:ea typeface="Avenir Book" charset="0"/>
                <a:cs typeface="Avenir Book" charset="0"/>
              </a:rPr>
              <a:t>Georgia Tech</a:t>
            </a:r>
          </a:p>
        </p:txBody>
      </p:sp>
    </p:spTree>
    <p:extLst>
      <p:ext uri="{BB962C8B-B14F-4D97-AF65-F5344CB8AC3E}">
        <p14:creationId xmlns:p14="http://schemas.microsoft.com/office/powerpoint/2010/main" val="2607206628"/>
      </p:ext>
    </p:extLst>
  </p:cSld>
  <p:clrMapOvr>
    <a:masterClrMapping/>
  </p:clrMapOvr>
  <mc:AlternateContent xmlns:mc="http://schemas.openxmlformats.org/markup-compatibility/2006" xmlns:p14="http://schemas.microsoft.com/office/powerpoint/2010/main">
    <mc:Choice Requires="p14">
      <p:transition spd="slow" p14:dur="2000" advTm="2382"/>
    </mc:Choice>
    <mc:Fallback xmlns="" xmlns:mv="urn:schemas-microsoft-com:mac:vml">
      <mp:transition xmlns:mp="http://schemas.microsoft.com/office/mac/powerpoint/2008/main" spd="slow" advTm="2382"/>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quarter" idx="1"/>
          </p:nvPr>
        </p:nvPicPr>
        <p:blipFill>
          <a:blip r:embed="rId3"/>
          <a:stretch>
            <a:fillRect/>
          </a:stretch>
        </p:blipFill>
        <p:spPr>
          <a:xfrm>
            <a:off x="612648" y="1171202"/>
            <a:ext cx="2779352" cy="4861742"/>
          </a:xfrm>
          <a:prstGeom prst="rect">
            <a:avLst/>
          </a:prstGeom>
        </p:spPr>
      </p:pic>
      <p:sp>
        <p:nvSpPr>
          <p:cNvPr id="3" name="Title 2"/>
          <p:cNvSpPr>
            <a:spLocks noGrp="1"/>
          </p:cNvSpPr>
          <p:nvPr>
            <p:ph type="title"/>
          </p:nvPr>
        </p:nvSpPr>
        <p:spPr/>
        <p:txBody>
          <a:bodyPr/>
          <a:lstStyle/>
          <a:p>
            <a:r>
              <a:rPr lang="en-US" dirty="0"/>
              <a:t>Our Definition of a Summary</a:t>
            </a:r>
          </a:p>
        </p:txBody>
      </p:sp>
      <p:sp>
        <p:nvSpPr>
          <p:cNvPr id="4" name="Date Placeholder 3"/>
          <p:cNvSpPr>
            <a:spLocks noGrp="1"/>
          </p:cNvSpPr>
          <p:nvPr>
            <p:ph type="dt" sz="half" idx="10"/>
          </p:nvPr>
        </p:nvSpPr>
        <p:spPr/>
        <p:txBody>
          <a:bodyPr/>
          <a:lstStyle/>
          <a:p>
            <a:fld id="{9A9AEA06-8170-4D4A-853E-156E18A70EB5}" type="datetime1">
              <a:rPr lang="en-US" smtClean="0"/>
              <a:t>11/2/16</a:t>
            </a:fld>
            <a:endParaRPr lang="en-US" dirty="0"/>
          </a:p>
        </p:txBody>
      </p:sp>
      <p:sp>
        <p:nvSpPr>
          <p:cNvPr id="5" name="Slide Number Placeholder 4"/>
          <p:cNvSpPr>
            <a:spLocks noGrp="1"/>
          </p:cNvSpPr>
          <p:nvPr>
            <p:ph type="sldNum" sz="quarter" idx="11"/>
          </p:nvPr>
        </p:nvSpPr>
        <p:spPr/>
        <p:txBody>
          <a:bodyPr/>
          <a:lstStyle/>
          <a:p>
            <a:fld id="{1F7DF5D7-FF41-4BF6-8958-28DFF1DB182D}" type="slidenum">
              <a:rPr lang="en-US" smtClean="0"/>
              <a:pPr/>
              <a:t>10</a:t>
            </a:fld>
            <a:endParaRPr lang="en-US" dirty="0"/>
          </a:p>
        </p:txBody>
      </p:sp>
      <mc:AlternateContent xmlns:mc="http://schemas.openxmlformats.org/markup-compatibility/2006" xmlns:a14="http://schemas.microsoft.com/office/drawing/2010/main">
        <mc:Choice Requires="a14">
          <p:sp>
            <p:nvSpPr>
              <p:cNvPr id="9" name="TextBox 8"/>
              <p:cNvSpPr txBox="1"/>
              <p:nvPr/>
            </p:nvSpPr>
            <p:spPr>
              <a:xfrm>
                <a:off x="4719598" y="2036364"/>
                <a:ext cx="3669266" cy="2677656"/>
              </a:xfrm>
              <a:prstGeom prst="rect">
                <a:avLst/>
              </a:prstGeom>
              <a:noFill/>
            </p:spPr>
            <p:txBody>
              <a:bodyPr wrap="square" rtlCol="0">
                <a:spAutoFit/>
              </a:bodyPr>
              <a:lstStyle/>
              <a:p>
                <a:pPr lvl="1"/>
                <a:endParaRPr lang="en-US" dirty="0" smtClean="0"/>
              </a:p>
              <a:p>
                <a:r>
                  <a:rPr lang="en-US" sz="2000" b="1" dirty="0" smtClean="0"/>
                  <a:t>Examples:</a:t>
                </a:r>
                <a:br>
                  <a:rPr lang="en-US" sz="2000" b="1" dirty="0" smtClean="0"/>
                </a:br>
                <a:endParaRPr lang="en-US" sz="2000" b="1" dirty="0" smtClean="0"/>
              </a:p>
              <a:p>
                <a14:m>
                  <m:oMath xmlns:m="http://schemas.openxmlformats.org/officeDocument/2006/math">
                    <m:r>
                      <a:rPr lang="en-US" b="0" i="1" smtClean="0">
                        <a:latin typeface="Cambria Math" charset="0"/>
                      </a:rPr>
                      <m:t>{</m:t>
                    </m:r>
                    <m:r>
                      <a:rPr lang="en-US" b="0" i="1" smtClean="0">
                        <a:latin typeface="Cambria Math" charset="0"/>
                      </a:rPr>
                      <m:t>𝐿</m:t>
                    </m:r>
                    <m:r>
                      <a:rPr lang="en-US" b="0" i="1" smtClean="0">
                        <a:latin typeface="Cambria Math" charset="0"/>
                      </a:rPr>
                      <m:t>1}</m:t>
                    </m:r>
                  </m:oMath>
                </a14:m>
                <a:r>
                  <a:rPr lang="en-US" dirty="0" smtClean="0"/>
                  <a:t> </a:t>
                </a:r>
                <a14:m>
                  <m:oMath xmlns:m="http://schemas.openxmlformats.org/officeDocument/2006/math">
                    <m:r>
                      <a:rPr lang="en-US" i="1" dirty="0" smtClean="0">
                        <a:latin typeface="Cambria Math" charset="0"/>
                        <a:ea typeface="Cambria Math" charset="0"/>
                        <a:cs typeface="Cambria Math" charset="0"/>
                      </a:rPr>
                      <m:t>⟹</m:t>
                    </m:r>
                  </m:oMath>
                </a14:m>
                <a:r>
                  <a:rPr lang="en-US" dirty="0" smtClean="0"/>
                  <a:t> </a:t>
                </a:r>
                <a14:m>
                  <m:oMath xmlns:m="http://schemas.openxmlformats.org/officeDocument/2006/math">
                    <m:r>
                      <a:rPr lang="en-US" b="0" i="0" smtClean="0">
                        <a:latin typeface="Cambria Math" charset="0"/>
                      </a:rPr>
                      <m:t>{</m:t>
                    </m:r>
                    <m:r>
                      <a:rPr lang="en-US" i="1">
                        <a:latin typeface="Cambria Math" charset="0"/>
                      </a:rPr>
                      <m:t>𝐿</m:t>
                    </m:r>
                    <m:r>
                      <a:rPr lang="en-US" b="0" i="1" smtClean="0">
                        <a:latin typeface="Cambria Math" charset="0"/>
                      </a:rPr>
                      <m:t>2</m:t>
                    </m:r>
                  </m:oMath>
                </a14:m>
                <a:r>
                  <a:rPr lang="en-US" dirty="0" smtClean="0"/>
                  <a:t>, </a:t>
                </a:r>
                <a14:m>
                  <m:oMath xmlns:m="http://schemas.openxmlformats.org/officeDocument/2006/math">
                    <m:r>
                      <a:rPr lang="en-US" i="1">
                        <a:latin typeface="Cambria Math" charset="0"/>
                      </a:rPr>
                      <m:t>𝐿</m:t>
                    </m:r>
                    <m:r>
                      <a:rPr lang="en-US" b="0" i="1" smtClean="0">
                        <a:latin typeface="Cambria Math" charset="0"/>
                      </a:rPr>
                      <m:t>3</m:t>
                    </m:r>
                  </m:oMath>
                </a14:m>
                <a:r>
                  <a:rPr lang="en-US" dirty="0" smtClean="0"/>
                  <a:t>, </a:t>
                </a:r>
                <a14:m>
                  <m:oMath xmlns:m="http://schemas.openxmlformats.org/officeDocument/2006/math">
                    <m:r>
                      <a:rPr lang="en-US" i="1">
                        <a:latin typeface="Cambria Math" charset="0"/>
                      </a:rPr>
                      <m:t>𝐿</m:t>
                    </m:r>
                    <m:r>
                      <a:rPr lang="en-US" b="0" i="1" smtClean="0">
                        <a:latin typeface="Cambria Math" charset="0"/>
                      </a:rPr>
                      <m:t>4}</m:t>
                    </m:r>
                  </m:oMath>
                </a14:m>
                <a:r>
                  <a:rPr lang="en-US" dirty="0"/>
                  <a:t> </a:t>
                </a:r>
                <a:r>
                  <a:rPr lang="en-US" dirty="0" smtClean="0"/>
                  <a:t>          (1)</a:t>
                </a:r>
                <a:r>
                  <a:rPr lang="en-US" dirty="0"/>
                  <a:t/>
                </a:r>
                <a:br>
                  <a:rPr lang="en-US" dirty="0"/>
                </a:br>
                <a:endParaRPr lang="en-US" dirty="0" smtClean="0"/>
              </a:p>
              <a:p>
                <a14:m>
                  <m:oMath xmlns:m="http://schemas.openxmlformats.org/officeDocument/2006/math">
                    <m:r>
                      <a:rPr lang="en-US" b="0" i="1" smtClean="0">
                        <a:latin typeface="Cambria Math" charset="0"/>
                      </a:rPr>
                      <m:t>{</m:t>
                    </m:r>
                    <m:r>
                      <a:rPr lang="en-US" b="0" i="1" smtClean="0">
                        <a:latin typeface="Cambria Math" charset="0"/>
                      </a:rPr>
                      <m:t>𝐿</m:t>
                    </m:r>
                    <m:r>
                      <a:rPr lang="en-US" b="0" i="1" smtClean="0">
                        <a:latin typeface="Cambria Math" charset="0"/>
                      </a:rPr>
                      <m:t>5}</m:t>
                    </m:r>
                  </m:oMath>
                </a14:m>
                <a:r>
                  <a:rPr lang="en-US" dirty="0"/>
                  <a:t> </a:t>
                </a:r>
                <a14:m>
                  <m:oMath xmlns:m="http://schemas.openxmlformats.org/officeDocument/2006/math">
                    <m:r>
                      <a:rPr lang="en-US" i="1" dirty="0">
                        <a:latin typeface="Cambria Math" charset="0"/>
                        <a:ea typeface="Cambria Math" charset="0"/>
                        <a:cs typeface="Cambria Math" charset="0"/>
                      </a:rPr>
                      <m:t>⟹</m:t>
                    </m:r>
                  </m:oMath>
                </a14:m>
                <a:r>
                  <a:rPr lang="en-US" dirty="0"/>
                  <a:t> </a:t>
                </a:r>
                <a14:m>
                  <m:oMath xmlns:m="http://schemas.openxmlformats.org/officeDocument/2006/math">
                    <m:r>
                      <a:rPr lang="en-US" b="0" i="0" smtClean="0">
                        <a:latin typeface="Cambria Math" charset="0"/>
                      </a:rPr>
                      <m:t>{</m:t>
                    </m:r>
                    <m:r>
                      <a:rPr lang="en-US" i="1">
                        <a:latin typeface="Cambria Math" charset="0"/>
                      </a:rPr>
                      <m:t>𝐿</m:t>
                    </m:r>
                    <m:r>
                      <a:rPr lang="en-US" b="0" i="1" smtClean="0">
                        <a:latin typeface="Cambria Math" charset="0"/>
                      </a:rPr>
                      <m:t>6</m:t>
                    </m:r>
                  </m:oMath>
                </a14:m>
                <a:r>
                  <a:rPr lang="en-US" dirty="0"/>
                  <a:t>, </a:t>
                </a:r>
                <a14:m>
                  <m:oMath xmlns:m="http://schemas.openxmlformats.org/officeDocument/2006/math">
                    <m:r>
                      <a:rPr lang="en-US" i="1">
                        <a:latin typeface="Cambria Math" charset="0"/>
                      </a:rPr>
                      <m:t>𝐿</m:t>
                    </m:r>
                    <m:r>
                      <a:rPr lang="en-US" b="0" i="1" smtClean="0">
                        <a:latin typeface="Cambria Math" charset="0"/>
                      </a:rPr>
                      <m:t>7</m:t>
                    </m:r>
                  </m:oMath>
                </a14:m>
                <a:r>
                  <a:rPr lang="en-US" dirty="0"/>
                  <a:t>, </a:t>
                </a:r>
                <a14:m>
                  <m:oMath xmlns:m="http://schemas.openxmlformats.org/officeDocument/2006/math">
                    <m:r>
                      <a:rPr lang="en-US" i="1">
                        <a:latin typeface="Cambria Math" charset="0"/>
                      </a:rPr>
                      <m:t>𝐿</m:t>
                    </m:r>
                    <m:r>
                      <a:rPr lang="en-US" b="0" i="1" smtClean="0">
                        <a:latin typeface="Cambria Math" charset="0"/>
                      </a:rPr>
                      <m:t>8}</m:t>
                    </m:r>
                  </m:oMath>
                </a14:m>
                <a:r>
                  <a:rPr lang="en-US" dirty="0" smtClean="0"/>
                  <a:t>           (2) </a:t>
                </a:r>
                <a:endParaRPr lang="en-US" b="1" dirty="0" smtClean="0"/>
              </a:p>
              <a:p>
                <a:r>
                  <a:rPr lang="en-US" dirty="0" smtClean="0"/>
                  <a:t> </a:t>
                </a:r>
              </a:p>
              <a:p>
                <a14:m>
                  <m:oMath xmlns:m="http://schemas.openxmlformats.org/officeDocument/2006/math">
                    <m:r>
                      <a:rPr lang="en-US" b="0" i="1" smtClean="0">
                        <a:latin typeface="Cambria Math" charset="0"/>
                      </a:rPr>
                      <m:t>{</m:t>
                    </m:r>
                    <m:r>
                      <a:rPr lang="en-US" b="0" i="1" smtClean="0">
                        <a:latin typeface="Cambria Math" charset="0"/>
                      </a:rPr>
                      <m:t>𝐿</m:t>
                    </m:r>
                    <m:r>
                      <a:rPr lang="en-US" b="0" i="1" smtClean="0">
                        <a:latin typeface="Cambria Math" charset="0"/>
                      </a:rPr>
                      <m:t>2}</m:t>
                    </m:r>
                  </m:oMath>
                </a14:m>
                <a:r>
                  <a:rPr lang="en-US" dirty="0"/>
                  <a:t> </a:t>
                </a:r>
                <a14:m>
                  <m:oMath xmlns:m="http://schemas.openxmlformats.org/officeDocument/2006/math">
                    <m:r>
                      <a:rPr lang="en-US" i="1" dirty="0">
                        <a:latin typeface="Cambria Math" charset="0"/>
                        <a:ea typeface="Cambria Math" charset="0"/>
                        <a:cs typeface="Cambria Math" charset="0"/>
                      </a:rPr>
                      <m:t>⟹</m:t>
                    </m:r>
                  </m:oMath>
                </a14:m>
                <a:r>
                  <a:rPr lang="en-US" dirty="0"/>
                  <a:t> </a:t>
                </a:r>
                <a14:m>
                  <m:oMath xmlns:m="http://schemas.openxmlformats.org/officeDocument/2006/math">
                    <m:d>
                      <m:dPr>
                        <m:begChr m:val="{"/>
                        <m:endChr m:val="}"/>
                        <m:ctrlPr>
                          <a:rPr lang="en-US" b="0" i="1" smtClean="0">
                            <a:latin typeface="Cambria Math" charset="0"/>
                          </a:rPr>
                        </m:ctrlPr>
                      </m:dPr>
                      <m:e>
                        <m:r>
                          <a:rPr lang="en-US" b="0" i="1" smtClean="0">
                            <a:latin typeface="Cambria Math" charset="0"/>
                          </a:rPr>
                          <m:t>𝐿</m:t>
                        </m:r>
                        <m:r>
                          <a:rPr lang="en-US" b="0" i="1" smtClean="0">
                            <a:latin typeface="Cambria Math" charset="0"/>
                          </a:rPr>
                          <m:t>4</m:t>
                        </m:r>
                      </m:e>
                    </m:d>
                    <m:r>
                      <a:rPr lang="en-US" b="0" i="1" smtClean="0">
                        <a:latin typeface="Cambria Math" charset="0"/>
                      </a:rPr>
                      <m:t> </m:t>
                    </m:r>
                  </m:oMath>
                </a14:m>
                <a:r>
                  <a:rPr lang="en-US" dirty="0"/>
                  <a:t>                      </a:t>
                </a:r>
                <a:r>
                  <a:rPr lang="en-US" dirty="0" smtClean="0"/>
                  <a:t>(3) </a:t>
                </a:r>
                <a:r>
                  <a:rPr lang="en-US" sz="2000" dirty="0"/>
                  <a:t/>
                </a:r>
                <a:br>
                  <a:rPr lang="en-US" sz="2000" dirty="0"/>
                </a:br>
                <a:endParaRPr lang="en-US" sz="2000" dirty="0"/>
              </a:p>
            </p:txBody>
          </p:sp>
        </mc:Choice>
        <mc:Fallback xmlns="">
          <p:sp>
            <p:nvSpPr>
              <p:cNvPr id="9" name="TextBox 8"/>
              <p:cNvSpPr txBox="1">
                <a:spLocks noRot="1" noChangeAspect="1" noMove="1" noResize="1" noEditPoints="1" noAdjustHandles="1" noChangeArrowheads="1" noChangeShapeType="1" noTextEdit="1"/>
              </p:cNvSpPr>
              <p:nvPr/>
            </p:nvSpPr>
            <p:spPr>
              <a:xfrm>
                <a:off x="4719598" y="2036364"/>
                <a:ext cx="3669266" cy="2677656"/>
              </a:xfrm>
              <a:prstGeom prst="rect">
                <a:avLst/>
              </a:prstGeom>
              <a:blipFill rotWithShape="0">
                <a:blip r:embed="rId4"/>
                <a:stretch>
                  <a:fillRect l="-1661" b="-4556"/>
                </a:stretch>
              </a:blipFill>
            </p:spPr>
            <p:txBody>
              <a:bodyPr/>
              <a:lstStyle/>
              <a:p>
                <a:r>
                  <a:rPr lang="en-US">
                    <a:noFill/>
                  </a:rPr>
                  <a:t> </a:t>
                </a:r>
              </a:p>
            </p:txBody>
          </p:sp>
        </mc:Fallback>
      </mc:AlternateContent>
      <p:sp>
        <p:nvSpPr>
          <p:cNvPr id="2" name="TextBox 1"/>
          <p:cNvSpPr txBox="1"/>
          <p:nvPr/>
        </p:nvSpPr>
        <p:spPr>
          <a:xfrm>
            <a:off x="4732638" y="5239265"/>
            <a:ext cx="184731" cy="369332"/>
          </a:xfrm>
          <a:prstGeom prst="rect">
            <a:avLst/>
          </a:prstGeom>
          <a:noFill/>
        </p:spPr>
        <p:txBody>
          <a:bodyPr wrap="none" rtlCol="0">
            <a:spAutoFit/>
          </a:bodyPr>
          <a:lstStyle/>
          <a:p>
            <a:endParaRPr lang="en-US"/>
          </a:p>
        </p:txBody>
      </p:sp>
      <mc:AlternateContent xmlns:mc="http://schemas.openxmlformats.org/markup-compatibility/2006" xmlns:a14="http://schemas.microsoft.com/office/drawing/2010/main">
        <mc:Choice Requires="a14">
          <p:sp>
            <p:nvSpPr>
              <p:cNvPr id="12" name="TextBox 11"/>
              <p:cNvSpPr txBox="1"/>
              <p:nvPr/>
            </p:nvSpPr>
            <p:spPr>
              <a:xfrm>
                <a:off x="3620529" y="1291627"/>
                <a:ext cx="4658497" cy="975523"/>
              </a:xfrm>
              <a:prstGeom prst="rect">
                <a:avLst/>
              </a:prstGeom>
              <a:noFill/>
            </p:spPr>
            <p:txBody>
              <a:bodyPr wrap="square" rtlCol="0">
                <a:spAutoFit/>
              </a:bodyPr>
              <a:lstStyle/>
              <a:p>
                <a:endParaRPr lang="en-US" sz="2000" i="1" dirty="0" smtClean="0">
                  <a:latin typeface="Cambria Math" charset="0"/>
                </a:endParaRPr>
              </a:p>
              <a:p>
                <a:pPr/>
                <a14:m>
                  <m:oMathPara xmlns:m="http://schemas.openxmlformats.org/officeDocument/2006/math">
                    <m:oMathParaPr>
                      <m:jc m:val="centerGroup"/>
                    </m:oMathParaPr>
                    <m:oMath xmlns:m="http://schemas.openxmlformats.org/officeDocument/2006/math">
                      <m:sSub>
                        <m:sSubPr>
                          <m:ctrlPr>
                            <a:rPr lang="el-GR" i="1" smtClean="0">
                              <a:latin typeface="Cambria Math" charset="0"/>
                            </a:rPr>
                          </m:ctrlPr>
                        </m:sSubPr>
                        <m:e>
                          <m:r>
                            <a:rPr lang="en-US" b="0" i="1" smtClean="0">
                              <a:latin typeface="Cambria Math" charset="0"/>
                            </a:rPr>
                            <m:t>𝑡𝑢𝑝𝑙𝑒𝑠</m:t>
                          </m:r>
                        </m:e>
                        <m:sub>
                          <m:r>
                            <a:rPr lang="en-US" b="0" i="1" smtClean="0">
                              <a:latin typeface="Cambria Math" charset="0"/>
                            </a:rPr>
                            <m:t>𝑝𝑟𝑒</m:t>
                          </m:r>
                        </m:sub>
                      </m:sSub>
                      <m:r>
                        <a:rPr lang="el-GR" i="1" smtClean="0">
                          <a:latin typeface="Cambria Math" charset="0"/>
                          <a:ea typeface="Cambria Math" charset="0"/>
                          <a:cs typeface="Cambria Math" charset="0"/>
                        </a:rPr>
                        <m:t>⟹</m:t>
                      </m:r>
                      <m:sSub>
                        <m:sSubPr>
                          <m:ctrlPr>
                            <a:rPr lang="en-US" b="0" i="1" smtClean="0">
                              <a:latin typeface="Cambria Math" charset="0"/>
                            </a:rPr>
                          </m:ctrlPr>
                        </m:sSubPr>
                        <m:e>
                          <m:r>
                            <a:rPr lang="en-US" b="0" i="1" smtClean="0">
                              <a:latin typeface="Cambria Math" charset="0"/>
                            </a:rPr>
                            <m:t>𝑡𝑢𝑝𝑙𝑒𝑠</m:t>
                          </m:r>
                        </m:e>
                        <m:sub>
                          <m:r>
                            <a:rPr lang="en-US" b="0" i="1" smtClean="0">
                              <a:latin typeface="Cambria Math" charset="0"/>
                            </a:rPr>
                            <m:t>𝑝𝑜𝑠𝑡</m:t>
                          </m:r>
                        </m:sub>
                      </m:sSub>
                    </m:oMath>
                  </m:oMathPara>
                </a14:m>
                <a:endParaRPr lang="en-US" dirty="0" smtClean="0"/>
              </a:p>
              <a:p>
                <a:pPr lvl="1"/>
                <a:endParaRPr lang="en-US" dirty="0" smtClean="0"/>
              </a:p>
            </p:txBody>
          </p:sp>
        </mc:Choice>
        <mc:Fallback xmlns="">
          <p:sp>
            <p:nvSpPr>
              <p:cNvPr id="12" name="TextBox 11"/>
              <p:cNvSpPr txBox="1">
                <a:spLocks noRot="1" noChangeAspect="1" noMove="1" noResize="1" noEditPoints="1" noAdjustHandles="1" noChangeArrowheads="1" noChangeShapeType="1" noTextEdit="1"/>
              </p:cNvSpPr>
              <p:nvPr/>
            </p:nvSpPr>
            <p:spPr>
              <a:xfrm>
                <a:off x="3620529" y="1291627"/>
                <a:ext cx="4658497" cy="975523"/>
              </a:xfrm>
              <a:prstGeom prst="rect">
                <a:avLst/>
              </a:prstGeom>
              <a:blipFill rotWithShape="0">
                <a:blip r:embed="rId5"/>
                <a:stretch>
                  <a:fillRect/>
                </a:stretch>
              </a:blipFill>
            </p:spPr>
            <p:txBody>
              <a:bodyPr/>
              <a:lstStyle/>
              <a:p>
                <a:r>
                  <a:rPr lang="en-US">
                    <a:noFill/>
                  </a:rPr>
                  <a:t> </a:t>
                </a:r>
              </a:p>
            </p:txBody>
          </p:sp>
        </mc:Fallback>
      </mc:AlternateContent>
      <p:sp>
        <p:nvSpPr>
          <p:cNvPr id="7" name="Rectangle 6"/>
          <p:cNvSpPr/>
          <p:nvPr/>
        </p:nvSpPr>
        <p:spPr>
          <a:xfrm>
            <a:off x="4700721" y="4947054"/>
            <a:ext cx="3707020" cy="707886"/>
          </a:xfrm>
          <a:prstGeom prst="rect">
            <a:avLst/>
          </a:prstGeom>
        </p:spPr>
        <p:txBody>
          <a:bodyPr wrap="square">
            <a:spAutoFit/>
          </a:bodyPr>
          <a:lstStyle/>
          <a:p>
            <a:r>
              <a:rPr lang="en-US" sz="2000" dirty="0" smtClean="0"/>
              <a:t>In general, there are multiple valid choices for summaries.</a:t>
            </a:r>
            <a:endParaRPr lang="en-US" sz="2000" dirty="0"/>
          </a:p>
        </p:txBody>
      </p:sp>
      <p:sp>
        <p:nvSpPr>
          <p:cNvPr id="8" name="Rounded Rectangle 7"/>
          <p:cNvSpPr/>
          <p:nvPr/>
        </p:nvSpPr>
        <p:spPr>
          <a:xfrm>
            <a:off x="4670855" y="2913601"/>
            <a:ext cx="2248930" cy="39112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70854" y="3470453"/>
            <a:ext cx="2248931" cy="37750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4670854" y="4044945"/>
            <a:ext cx="1519881" cy="36641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1118815" y="1637259"/>
            <a:ext cx="1599671" cy="153842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994247" y="3527931"/>
            <a:ext cx="1599672" cy="210386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18848293">
            <a:off x="1357416" y="1984059"/>
            <a:ext cx="673053" cy="136570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473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15"/>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8"/>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6"/>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11"/>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13"/>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10"/>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8" grpId="1" animBg="1"/>
      <p:bldP spid="11" grpId="0" animBg="1"/>
      <p:bldP spid="11" grpId="1" animBg="1"/>
      <p:bldP spid="13" grpId="0" animBg="1"/>
      <p:bldP spid="13" grpId="1" animBg="1"/>
      <p:bldP spid="15" grpId="0" animBg="1"/>
      <p:bldP spid="15" grpId="1" animBg="1"/>
      <p:bldP spid="16" grpId="0" animBg="1"/>
      <p:bldP spid="16" grpId="1" animBg="1"/>
      <p:bldP spid="10" grpId="0" animBg="1"/>
      <p:bldP spid="10"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quarter" idx="1"/>
          </p:nvPr>
        </p:nvPicPr>
        <p:blipFill>
          <a:blip r:embed="rId3"/>
          <a:stretch>
            <a:fillRect/>
          </a:stretch>
        </p:blipFill>
        <p:spPr>
          <a:xfrm>
            <a:off x="619876" y="1179082"/>
            <a:ext cx="2779352" cy="4861742"/>
          </a:xfrm>
          <a:prstGeom prst="rect">
            <a:avLst/>
          </a:prstGeom>
        </p:spPr>
      </p:pic>
      <p:sp>
        <p:nvSpPr>
          <p:cNvPr id="3" name="Title 2"/>
          <p:cNvSpPr>
            <a:spLocks noGrp="1"/>
          </p:cNvSpPr>
          <p:nvPr>
            <p:ph type="title"/>
          </p:nvPr>
        </p:nvSpPr>
        <p:spPr/>
        <p:txBody>
          <a:bodyPr/>
          <a:lstStyle/>
          <a:p>
            <a:r>
              <a:rPr lang="en-US" dirty="0" smtClean="0"/>
              <a:t>Choosing Good Summaries</a:t>
            </a:r>
            <a:endParaRPr lang="en-US" dirty="0"/>
          </a:p>
        </p:txBody>
      </p:sp>
      <p:sp>
        <p:nvSpPr>
          <p:cNvPr id="4" name="Date Placeholder 3"/>
          <p:cNvSpPr>
            <a:spLocks noGrp="1"/>
          </p:cNvSpPr>
          <p:nvPr>
            <p:ph type="dt" sz="half" idx="10"/>
          </p:nvPr>
        </p:nvSpPr>
        <p:spPr/>
        <p:txBody>
          <a:bodyPr/>
          <a:lstStyle/>
          <a:p>
            <a:fld id="{9A9AEA06-8170-4D4A-853E-156E18A70EB5}" type="datetime1">
              <a:rPr lang="en-US" smtClean="0"/>
              <a:t>11/2/16</a:t>
            </a:fld>
            <a:endParaRPr lang="en-US" dirty="0"/>
          </a:p>
        </p:txBody>
      </p:sp>
      <p:sp>
        <p:nvSpPr>
          <p:cNvPr id="5" name="Slide Number Placeholder 4"/>
          <p:cNvSpPr>
            <a:spLocks noGrp="1"/>
          </p:cNvSpPr>
          <p:nvPr>
            <p:ph type="sldNum" sz="quarter" idx="11"/>
          </p:nvPr>
        </p:nvSpPr>
        <p:spPr/>
        <p:txBody>
          <a:bodyPr/>
          <a:lstStyle/>
          <a:p>
            <a:fld id="{1F7DF5D7-FF41-4BF6-8958-28DFF1DB182D}" type="slidenum">
              <a:rPr lang="en-US" smtClean="0"/>
              <a:pPr/>
              <a:t>11</a:t>
            </a:fld>
            <a:endParaRPr lang="en-US" dirty="0"/>
          </a:p>
        </p:txBody>
      </p:sp>
      <mc:AlternateContent xmlns:mc="http://schemas.openxmlformats.org/markup-compatibility/2006" xmlns:a14="http://schemas.microsoft.com/office/drawing/2010/main">
        <mc:Choice Requires="a14">
          <p:sp>
            <p:nvSpPr>
              <p:cNvPr id="7" name="TextBox 6"/>
              <p:cNvSpPr txBox="1"/>
              <p:nvPr/>
            </p:nvSpPr>
            <p:spPr>
              <a:xfrm>
                <a:off x="4129391" y="5013084"/>
                <a:ext cx="4557412" cy="400110"/>
              </a:xfrm>
              <a:prstGeom prst="rect">
                <a:avLst/>
              </a:prstGeom>
              <a:noFill/>
            </p:spPr>
            <p:txBody>
              <a:bodyPr wrap="square" rtlCol="0">
                <a:spAutoFit/>
              </a:bodyPr>
              <a:lstStyle/>
              <a:p>
                <a:r>
                  <a:rPr lang="en-US" sz="2000" i="1" dirty="0" err="1" smtClean="0"/>
                  <a:t>PickGoodPre</a:t>
                </a:r>
                <a:r>
                  <a:rPr lang="en-US" sz="2000" dirty="0" smtClean="0"/>
                  <a:t> is a specification for </a:t>
                </a:r>
                <a:r>
                  <a:rPr lang="en-US" sz="2000" dirty="0"/>
                  <a:t> </a:t>
                </a:r>
                <a14:m>
                  <m:oMath xmlns:m="http://schemas.openxmlformats.org/officeDocument/2006/math">
                    <m:sSub>
                      <m:sSubPr>
                        <m:ctrlPr>
                          <a:rPr lang="en-US" i="1" smtClean="0">
                            <a:latin typeface="Cambria Math" charset="0"/>
                          </a:rPr>
                        </m:ctrlPr>
                      </m:sSubPr>
                      <m:e>
                        <m:r>
                          <a:rPr lang="en-US" b="0" i="1" smtClean="0">
                            <a:latin typeface="Cambria Math" charset="0"/>
                          </a:rPr>
                          <m:t>𝑡𝑢𝑝𝑙𝑒𝑠</m:t>
                        </m:r>
                      </m:e>
                      <m:sub>
                        <m:r>
                          <a:rPr lang="en-US" b="0" i="1" smtClean="0">
                            <a:latin typeface="Cambria Math" charset="0"/>
                          </a:rPr>
                          <m:t>𝑝𝑟𝑒</m:t>
                        </m:r>
                      </m:sub>
                    </m:sSub>
                  </m:oMath>
                </a14:m>
                <a:endParaRPr lang="en-US" i="1" dirty="0" smtClean="0"/>
              </a:p>
            </p:txBody>
          </p:sp>
        </mc:Choice>
        <mc:Fallback xmlns="">
          <p:sp>
            <p:nvSpPr>
              <p:cNvPr id="7" name="TextBox 6"/>
              <p:cNvSpPr txBox="1">
                <a:spLocks noRot="1" noChangeAspect="1" noMove="1" noResize="1" noEditPoints="1" noAdjustHandles="1" noChangeArrowheads="1" noChangeShapeType="1" noTextEdit="1"/>
              </p:cNvSpPr>
              <p:nvPr/>
            </p:nvSpPr>
            <p:spPr>
              <a:xfrm>
                <a:off x="4129391" y="5013084"/>
                <a:ext cx="4557412" cy="400110"/>
              </a:xfrm>
              <a:prstGeom prst="rect">
                <a:avLst/>
              </a:prstGeom>
              <a:blipFill rotWithShape="0">
                <a:blip r:embed="rId4"/>
                <a:stretch>
                  <a:fillRect l="-1337" t="-9091" b="-242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4195822" y="1268071"/>
                <a:ext cx="3854965" cy="3354765"/>
              </a:xfrm>
              <a:prstGeom prst="rect">
                <a:avLst/>
              </a:prstGeom>
              <a:noFill/>
            </p:spPr>
            <p:txBody>
              <a:bodyPr wrap="square" rtlCol="0">
                <a:spAutoFit/>
              </a:bodyPr>
              <a:lstStyle/>
              <a:p>
                <a:pPr lvl="1"/>
                <a:endParaRPr lang="en-US" dirty="0" smtClean="0"/>
              </a:p>
              <a:p>
                <a:r>
                  <a:rPr lang="en-US" sz="2000" b="1" dirty="0" smtClean="0"/>
                  <a:t>Examples:</a:t>
                </a:r>
                <a:br>
                  <a:rPr lang="en-US" sz="2000" b="1" dirty="0" smtClean="0"/>
                </a:br>
                <a:endParaRPr lang="en-US" sz="2000" b="0" i="1" dirty="0" smtClean="0">
                  <a:latin typeface="Cambria Math" charset="0"/>
                </a:endParaRPr>
              </a:p>
              <a:p>
                <a14:m>
                  <m:oMath xmlns:m="http://schemas.openxmlformats.org/officeDocument/2006/math">
                    <m:r>
                      <a:rPr lang="en-US" i="1">
                        <a:latin typeface="Cambria Math" charset="0"/>
                      </a:rPr>
                      <m:t>{</m:t>
                    </m:r>
                    <m:r>
                      <a:rPr lang="en-US" b="0" i="1" smtClean="0">
                        <a:latin typeface="Cambria Math" charset="0"/>
                      </a:rPr>
                      <m:t>𝐴</m:t>
                    </m:r>
                    <m:r>
                      <a:rPr lang="en-US" b="0" i="1" smtClean="0">
                        <a:latin typeface="Cambria Math" charset="0"/>
                      </a:rPr>
                      <m:t>0}</m:t>
                    </m:r>
                  </m:oMath>
                </a14:m>
                <a:r>
                  <a:rPr lang="en-US" dirty="0"/>
                  <a:t> </a:t>
                </a:r>
                <a14:m>
                  <m:oMath xmlns:m="http://schemas.openxmlformats.org/officeDocument/2006/math">
                    <m:r>
                      <a:rPr lang="en-US" i="1" dirty="0">
                        <a:latin typeface="Cambria Math" charset="0"/>
                        <a:ea typeface="Cambria Math" charset="0"/>
                        <a:cs typeface="Cambria Math" charset="0"/>
                      </a:rPr>
                      <m:t>⟹</m:t>
                    </m:r>
                  </m:oMath>
                </a14:m>
                <a:r>
                  <a:rPr lang="en-US" dirty="0"/>
                  <a:t> </a:t>
                </a:r>
                <a14:m>
                  <m:oMath xmlns:m="http://schemas.openxmlformats.org/officeDocument/2006/math">
                    <m:d>
                      <m:dPr>
                        <m:begChr m:val="{"/>
                        <m:endChr m:val="}"/>
                        <m:ctrlPr>
                          <a:rPr lang="en-US" i="1">
                            <a:latin typeface="Cambria Math" charset="0"/>
                          </a:rPr>
                        </m:ctrlPr>
                      </m:dPr>
                      <m:e>
                        <m:r>
                          <a:rPr lang="en-US" b="0" i="1" smtClean="0">
                            <a:latin typeface="Cambria Math" charset="0"/>
                          </a:rPr>
                          <m:t>𝐿</m:t>
                        </m:r>
                        <m:r>
                          <a:rPr lang="en-US" b="0" i="1" smtClean="0">
                            <a:latin typeface="Cambria Math" charset="0"/>
                          </a:rPr>
                          <m:t>1</m:t>
                        </m:r>
                        <m:r>
                          <a:rPr lang="en-US" b="0" i="0" smtClean="0">
                            <a:latin typeface="Cambria Math" charset="0"/>
                          </a:rPr>
                          <m:t>, </m:t>
                        </m:r>
                        <m:r>
                          <a:rPr lang="en-US" i="1">
                            <a:latin typeface="Cambria Math" charset="0"/>
                          </a:rPr>
                          <m:t>𝐿</m:t>
                        </m:r>
                        <m:r>
                          <a:rPr lang="en-US" i="1">
                            <a:latin typeface="Cambria Math" charset="0"/>
                          </a:rPr>
                          <m:t>2, </m:t>
                        </m:r>
                        <m:r>
                          <a:rPr lang="en-US" i="1">
                            <a:latin typeface="Cambria Math" charset="0"/>
                          </a:rPr>
                          <m:t>𝐿</m:t>
                        </m:r>
                        <m:r>
                          <a:rPr lang="en-US" i="1">
                            <a:latin typeface="Cambria Math" charset="0"/>
                          </a:rPr>
                          <m:t>3, </m:t>
                        </m:r>
                        <m:r>
                          <a:rPr lang="en-US" i="1">
                            <a:latin typeface="Cambria Math" charset="0"/>
                          </a:rPr>
                          <m:t>𝐿</m:t>
                        </m:r>
                        <m:r>
                          <a:rPr lang="en-US" i="1">
                            <a:latin typeface="Cambria Math" charset="0"/>
                          </a:rPr>
                          <m:t>4</m:t>
                        </m:r>
                      </m:e>
                    </m:d>
                  </m:oMath>
                </a14:m>
                <a:r>
                  <a:rPr lang="en-US" dirty="0" smtClean="0"/>
                  <a:t>       (1)</a:t>
                </a:r>
              </a:p>
              <a:p>
                <a:endParaRPr lang="en-US" b="0" i="1" dirty="0" smtClean="0">
                  <a:latin typeface="Cambria Math" charset="0"/>
                </a:endParaRPr>
              </a:p>
              <a:p>
                <a14:m>
                  <m:oMath xmlns:m="http://schemas.openxmlformats.org/officeDocument/2006/math">
                    <m:r>
                      <a:rPr lang="en-US" b="0" i="1" smtClean="0">
                        <a:latin typeface="Cambria Math" charset="0"/>
                      </a:rPr>
                      <m:t>{</m:t>
                    </m:r>
                    <m:r>
                      <a:rPr lang="en-US" b="0" i="1" smtClean="0">
                        <a:latin typeface="Cambria Math" charset="0"/>
                      </a:rPr>
                      <m:t>𝐿</m:t>
                    </m:r>
                    <m:r>
                      <a:rPr lang="en-US" b="0" i="1" smtClean="0">
                        <a:latin typeface="Cambria Math" charset="0"/>
                      </a:rPr>
                      <m:t>2}</m:t>
                    </m:r>
                  </m:oMath>
                </a14:m>
                <a:r>
                  <a:rPr lang="en-US" dirty="0"/>
                  <a:t> </a:t>
                </a:r>
                <a14:m>
                  <m:oMath xmlns:m="http://schemas.openxmlformats.org/officeDocument/2006/math">
                    <m:r>
                      <a:rPr lang="en-US" i="1" dirty="0">
                        <a:latin typeface="Cambria Math" charset="0"/>
                        <a:ea typeface="Cambria Math" charset="0"/>
                        <a:cs typeface="Cambria Math" charset="0"/>
                      </a:rPr>
                      <m:t>⟹</m:t>
                    </m:r>
                  </m:oMath>
                </a14:m>
                <a:r>
                  <a:rPr lang="en-US" dirty="0"/>
                  <a:t> </a:t>
                </a:r>
                <a14:m>
                  <m:oMath xmlns:m="http://schemas.openxmlformats.org/officeDocument/2006/math">
                    <m:r>
                      <a:rPr lang="en-US" b="0" i="0" smtClean="0">
                        <a:latin typeface="Cambria Math" charset="0"/>
                      </a:rPr>
                      <m:t>{</m:t>
                    </m:r>
                    <m:r>
                      <a:rPr lang="en-US" i="1">
                        <a:latin typeface="Cambria Math" charset="0"/>
                      </a:rPr>
                      <m:t>𝐿</m:t>
                    </m:r>
                    <m:r>
                      <a:rPr lang="en-US" i="1">
                        <a:latin typeface="Cambria Math" charset="0"/>
                      </a:rPr>
                      <m:t>4}</m:t>
                    </m:r>
                  </m:oMath>
                </a14:m>
                <a:r>
                  <a:rPr lang="en-US" dirty="0" smtClean="0"/>
                  <a:t>                         (2) </a:t>
                </a:r>
                <a:br>
                  <a:rPr lang="en-US" dirty="0" smtClean="0"/>
                </a:br>
                <a:r>
                  <a:rPr lang="en-US" dirty="0" smtClean="0"/>
                  <a:t> </a:t>
                </a:r>
                <a:endParaRPr lang="en-US" sz="1000" dirty="0" smtClean="0"/>
              </a:p>
              <a:p>
                <a:pPr lvl="1"/>
                <a:endParaRPr lang="en-US" dirty="0" smtClean="0"/>
              </a:p>
              <a:p>
                <a:endParaRPr lang="en-US" b="1" dirty="0" smtClean="0"/>
              </a:p>
              <a:p>
                <a14:m>
                  <m:oMath xmlns:m="http://schemas.openxmlformats.org/officeDocument/2006/math">
                    <m:r>
                      <a:rPr lang="en-US" b="0" i="1" smtClean="0">
                        <a:latin typeface="Cambria Math" charset="0"/>
                      </a:rPr>
                      <m:t>{</m:t>
                    </m:r>
                    <m:r>
                      <a:rPr lang="en-US" b="0" i="1" smtClean="0">
                        <a:latin typeface="Cambria Math" charset="0"/>
                      </a:rPr>
                      <m:t>𝐿</m:t>
                    </m:r>
                    <m:r>
                      <a:rPr lang="en-US" b="0" i="1" smtClean="0">
                        <a:latin typeface="Cambria Math" charset="0"/>
                      </a:rPr>
                      <m:t>1}</m:t>
                    </m:r>
                  </m:oMath>
                </a14:m>
                <a:r>
                  <a:rPr lang="en-US" dirty="0"/>
                  <a:t> </a:t>
                </a:r>
                <a14:m>
                  <m:oMath xmlns:m="http://schemas.openxmlformats.org/officeDocument/2006/math">
                    <m:r>
                      <a:rPr lang="en-US" i="1" dirty="0">
                        <a:latin typeface="Cambria Math" charset="0"/>
                        <a:ea typeface="Cambria Math" charset="0"/>
                        <a:cs typeface="Cambria Math" charset="0"/>
                      </a:rPr>
                      <m:t>⟹</m:t>
                    </m:r>
                  </m:oMath>
                </a14:m>
                <a:r>
                  <a:rPr lang="en-US" dirty="0"/>
                  <a:t> </a:t>
                </a:r>
                <a14:m>
                  <m:oMath xmlns:m="http://schemas.openxmlformats.org/officeDocument/2006/math">
                    <m:r>
                      <a:rPr lang="en-US" b="0" i="0" smtClean="0">
                        <a:latin typeface="Cambria Math" charset="0"/>
                      </a:rPr>
                      <m:t>{</m:t>
                    </m:r>
                    <m:r>
                      <a:rPr lang="en-US" b="0" i="1" smtClean="0">
                        <a:latin typeface="Cambria Math" charset="0"/>
                      </a:rPr>
                      <m:t>𝐿</m:t>
                    </m:r>
                    <m:r>
                      <a:rPr lang="en-US" b="0" i="1" smtClean="0">
                        <a:latin typeface="Cambria Math" charset="0"/>
                      </a:rPr>
                      <m:t>2, </m:t>
                    </m:r>
                    <m:r>
                      <a:rPr lang="en-US" b="0" i="1" smtClean="0">
                        <a:latin typeface="Cambria Math" charset="0"/>
                      </a:rPr>
                      <m:t>𝐿</m:t>
                    </m:r>
                    <m:r>
                      <a:rPr lang="en-US" b="0" i="1" smtClean="0">
                        <a:latin typeface="Cambria Math" charset="0"/>
                      </a:rPr>
                      <m:t>3, </m:t>
                    </m:r>
                    <m:r>
                      <a:rPr lang="en-US" b="0" i="1" smtClean="0">
                        <a:latin typeface="Cambria Math" charset="0"/>
                      </a:rPr>
                      <m:t>𝐿</m:t>
                    </m:r>
                    <m:r>
                      <a:rPr lang="en-US" b="0" i="1" smtClean="0">
                        <a:latin typeface="Cambria Math" charset="0"/>
                      </a:rPr>
                      <m:t>4}</m:t>
                    </m:r>
                  </m:oMath>
                </a14:m>
                <a:r>
                  <a:rPr lang="en-US" dirty="0" smtClean="0"/>
                  <a:t>              (3) </a:t>
                </a:r>
                <a:endParaRPr lang="en-US" dirty="0"/>
              </a:p>
              <a:p>
                <a:endParaRPr lang="en-US" sz="1000" dirty="0"/>
              </a:p>
              <a:p>
                <a14:m>
                  <m:oMath xmlns:m="http://schemas.openxmlformats.org/officeDocument/2006/math">
                    <m:r>
                      <a:rPr lang="en-US" b="0" i="1" smtClean="0">
                        <a:latin typeface="Cambria Math" charset="0"/>
                      </a:rPr>
                      <m:t>{</m:t>
                    </m:r>
                    <m:r>
                      <a:rPr lang="en-US" b="0" i="1" smtClean="0">
                        <a:latin typeface="Cambria Math" charset="0"/>
                      </a:rPr>
                      <m:t>𝐿</m:t>
                    </m:r>
                    <m:r>
                      <a:rPr lang="en-US" b="0" i="1" smtClean="0">
                        <a:latin typeface="Cambria Math" charset="0"/>
                      </a:rPr>
                      <m:t>5}</m:t>
                    </m:r>
                  </m:oMath>
                </a14:m>
                <a:r>
                  <a:rPr lang="en-US" dirty="0"/>
                  <a:t> </a:t>
                </a:r>
                <a14:m>
                  <m:oMath xmlns:m="http://schemas.openxmlformats.org/officeDocument/2006/math">
                    <m:r>
                      <a:rPr lang="en-US" i="1" dirty="0">
                        <a:latin typeface="Cambria Math" charset="0"/>
                        <a:ea typeface="Cambria Math" charset="0"/>
                        <a:cs typeface="Cambria Math" charset="0"/>
                      </a:rPr>
                      <m:t>⟹</m:t>
                    </m:r>
                  </m:oMath>
                </a14:m>
                <a:r>
                  <a:rPr lang="en-US" dirty="0"/>
                  <a:t> </a:t>
                </a:r>
                <a14:m>
                  <m:oMath xmlns:m="http://schemas.openxmlformats.org/officeDocument/2006/math">
                    <m:r>
                      <a:rPr lang="en-US" b="0" i="0" smtClean="0">
                        <a:latin typeface="Cambria Math" charset="0"/>
                      </a:rPr>
                      <m:t>{</m:t>
                    </m:r>
                    <m:r>
                      <a:rPr lang="en-US" i="1">
                        <a:latin typeface="Cambria Math" charset="0"/>
                      </a:rPr>
                      <m:t>𝐿</m:t>
                    </m:r>
                    <m:r>
                      <a:rPr lang="en-US" b="0" i="0" smtClean="0">
                        <a:latin typeface="Cambria Math" charset="0"/>
                      </a:rPr>
                      <m:t>6, </m:t>
                    </m:r>
                    <m:r>
                      <a:rPr lang="en-US" i="1">
                        <a:latin typeface="Cambria Math" charset="0"/>
                      </a:rPr>
                      <m:t>𝐿</m:t>
                    </m:r>
                    <m:r>
                      <a:rPr lang="en-US" i="1">
                        <a:latin typeface="Cambria Math" charset="0"/>
                      </a:rPr>
                      <m:t>7</m:t>
                    </m:r>
                  </m:oMath>
                </a14:m>
                <a:r>
                  <a:rPr lang="en-US" dirty="0"/>
                  <a:t>, </a:t>
                </a:r>
                <a14:m>
                  <m:oMath xmlns:m="http://schemas.openxmlformats.org/officeDocument/2006/math">
                    <m:r>
                      <a:rPr lang="en-US" i="1">
                        <a:latin typeface="Cambria Math" charset="0"/>
                      </a:rPr>
                      <m:t>𝐿</m:t>
                    </m:r>
                    <m:r>
                      <a:rPr lang="en-US" i="1">
                        <a:latin typeface="Cambria Math" charset="0"/>
                      </a:rPr>
                      <m:t>8}</m:t>
                    </m:r>
                  </m:oMath>
                </a14:m>
                <a:r>
                  <a:rPr lang="en-US" dirty="0" smtClean="0">
                    <a:ea typeface="Cambria Math" charset="0"/>
                    <a:cs typeface="Cambria Math" charset="0"/>
                  </a:rPr>
                  <a:t>              (4)</a:t>
                </a:r>
                <a:endParaRPr lang="en-US" dirty="0">
                  <a:ea typeface="Cambria Math" charset="0"/>
                  <a:cs typeface="Cambria Math"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4195822" y="1268071"/>
                <a:ext cx="3854965" cy="3354765"/>
              </a:xfrm>
              <a:prstGeom prst="rect">
                <a:avLst/>
              </a:prstGeom>
              <a:blipFill rotWithShape="0">
                <a:blip r:embed="rId5"/>
                <a:stretch>
                  <a:fillRect l="-1580" b="-2182"/>
                </a:stretch>
              </a:blipFill>
            </p:spPr>
            <p:txBody>
              <a:bodyPr/>
              <a:lstStyle/>
              <a:p>
                <a:r>
                  <a:rPr lang="en-US">
                    <a:noFill/>
                  </a:rPr>
                  <a:t> </a:t>
                </a:r>
              </a:p>
            </p:txBody>
          </p:sp>
        </mc:Fallback>
      </mc:AlternateContent>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84376" y="3738540"/>
            <a:ext cx="713030" cy="690857"/>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38182" y="2154713"/>
            <a:ext cx="697169" cy="697169"/>
          </a:xfrm>
          <a:prstGeom prst="rect">
            <a:avLst/>
          </a:prstGeom>
        </p:spPr>
      </p:pic>
      <p:sp>
        <p:nvSpPr>
          <p:cNvPr id="8" name="Oval 7"/>
          <p:cNvSpPr/>
          <p:nvPr/>
        </p:nvSpPr>
        <p:spPr>
          <a:xfrm rot="1939893">
            <a:off x="366111" y="3064018"/>
            <a:ext cx="1958476" cy="8502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rot="592507">
            <a:off x="389770" y="1385487"/>
            <a:ext cx="1958476" cy="78780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rot="2064623">
            <a:off x="981702" y="2240760"/>
            <a:ext cx="1402575" cy="78780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p:cNvSpPr/>
          <p:nvPr/>
        </p:nvSpPr>
        <p:spPr>
          <a:xfrm rot="1558986">
            <a:off x="265136" y="1373555"/>
            <a:ext cx="2385383" cy="1664868"/>
          </a:xfrm>
          <a:custGeom>
            <a:avLst/>
            <a:gdLst>
              <a:gd name="connsiteX0" fmla="*/ 197907 w 2385383"/>
              <a:gd name="connsiteY0" fmla="*/ 372089 h 1664868"/>
              <a:gd name="connsiteX1" fmla="*/ 675698 w 2385383"/>
              <a:gd name="connsiteY1" fmla="*/ 264546 h 1664868"/>
              <a:gd name="connsiteX2" fmla="*/ 938710 w 2385383"/>
              <a:gd name="connsiteY2" fmla="*/ 293400 h 1664868"/>
              <a:gd name="connsiteX3" fmla="*/ 980020 w 2385383"/>
              <a:gd name="connsiteY3" fmla="*/ 305585 h 1664868"/>
              <a:gd name="connsiteX4" fmla="*/ 1012105 w 2385383"/>
              <a:gd name="connsiteY4" fmla="*/ 254795 h 1664868"/>
              <a:gd name="connsiteX5" fmla="*/ 1244193 w 2385383"/>
              <a:gd name="connsiteY5" fmla="*/ 67270 h 1664868"/>
              <a:gd name="connsiteX6" fmla="*/ 2288648 w 2385383"/>
              <a:gd name="connsiteY6" fmla="*/ 505148 h 1664868"/>
              <a:gd name="connsiteX7" fmla="*/ 1990025 w 2385383"/>
              <a:gd name="connsiteY7" fmla="*/ 1597597 h 1664868"/>
              <a:gd name="connsiteX8" fmla="*/ 945570 w 2385383"/>
              <a:gd name="connsiteY8" fmla="*/ 1159720 h 1664868"/>
              <a:gd name="connsiteX9" fmla="*/ 884058 w 2385383"/>
              <a:gd name="connsiteY9" fmla="*/ 998864 h 1664868"/>
              <a:gd name="connsiteX10" fmla="*/ 880453 w 2385383"/>
              <a:gd name="connsiteY10" fmla="*/ 979867 h 1664868"/>
              <a:gd name="connsiteX11" fmla="*/ 811875 w 2385383"/>
              <a:gd name="connsiteY11" fmla="*/ 991434 h 1664868"/>
              <a:gd name="connsiteX12" fmla="*/ 675698 w 2385383"/>
              <a:gd name="connsiteY12" fmla="*/ 998894 h 1664868"/>
              <a:gd name="connsiteX13" fmla="*/ 0 w 2385383"/>
              <a:gd name="connsiteY13" fmla="*/ 631720 h 1664868"/>
              <a:gd name="connsiteX14" fmla="*/ 197907 w 2385383"/>
              <a:gd name="connsiteY14" fmla="*/ 372089 h 1664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85383" h="1664868">
                <a:moveTo>
                  <a:pt x="197907" y="372089"/>
                </a:moveTo>
                <a:cubicBezTo>
                  <a:pt x="320185" y="305643"/>
                  <a:pt x="489109" y="264546"/>
                  <a:pt x="675698" y="264546"/>
                </a:cubicBezTo>
                <a:cubicBezTo>
                  <a:pt x="768993" y="264546"/>
                  <a:pt x="857871" y="274820"/>
                  <a:pt x="938710" y="293400"/>
                </a:cubicBezTo>
                <a:lnTo>
                  <a:pt x="980020" y="305585"/>
                </a:lnTo>
                <a:lnTo>
                  <a:pt x="1012105" y="254795"/>
                </a:lnTo>
                <a:cubicBezTo>
                  <a:pt x="1073576" y="176920"/>
                  <a:pt x="1151473" y="112459"/>
                  <a:pt x="1244193" y="67270"/>
                </a:cubicBezTo>
                <a:cubicBezTo>
                  <a:pt x="1615073" y="-113485"/>
                  <a:pt x="2082692" y="82559"/>
                  <a:pt x="2288648" y="505148"/>
                </a:cubicBezTo>
                <a:cubicBezTo>
                  <a:pt x="2494603" y="927736"/>
                  <a:pt x="2360905" y="1416842"/>
                  <a:pt x="1990025" y="1597597"/>
                </a:cubicBezTo>
                <a:cubicBezTo>
                  <a:pt x="1619144" y="1778353"/>
                  <a:pt x="1151526" y="1582308"/>
                  <a:pt x="945570" y="1159720"/>
                </a:cubicBezTo>
                <a:cubicBezTo>
                  <a:pt x="919825" y="1106896"/>
                  <a:pt x="899388" y="1053034"/>
                  <a:pt x="884058" y="998864"/>
                </a:cubicBezTo>
                <a:lnTo>
                  <a:pt x="880453" y="979867"/>
                </a:lnTo>
                <a:lnTo>
                  <a:pt x="811875" y="991434"/>
                </a:lnTo>
                <a:cubicBezTo>
                  <a:pt x="767889" y="996325"/>
                  <a:pt x="722345" y="998894"/>
                  <a:pt x="675698" y="998894"/>
                </a:cubicBezTo>
                <a:cubicBezTo>
                  <a:pt x="302520" y="998894"/>
                  <a:pt x="0" y="834505"/>
                  <a:pt x="0" y="631720"/>
                </a:cubicBezTo>
                <a:cubicBezTo>
                  <a:pt x="0" y="530328"/>
                  <a:pt x="75630" y="438534"/>
                  <a:pt x="197907" y="372089"/>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4206053" y="2125598"/>
            <a:ext cx="2429529" cy="39112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4195822" y="3785810"/>
            <a:ext cx="2248930" cy="81700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a:off x="4203533" y="2670484"/>
            <a:ext cx="1488654" cy="39112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1198607" y="1567717"/>
            <a:ext cx="1407598" cy="162577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061492" y="3566862"/>
            <a:ext cx="1411609" cy="196896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TextBox 18"/>
              <p:cNvSpPr txBox="1"/>
              <p:nvPr/>
            </p:nvSpPr>
            <p:spPr>
              <a:xfrm>
                <a:off x="4121908" y="5579346"/>
                <a:ext cx="4557412" cy="400110"/>
              </a:xfrm>
              <a:prstGeom prst="rect">
                <a:avLst/>
              </a:prstGeom>
              <a:noFill/>
            </p:spPr>
            <p:txBody>
              <a:bodyPr wrap="square" rtlCol="0">
                <a:spAutoFit/>
              </a:bodyPr>
              <a:lstStyle/>
              <a:p>
                <a:r>
                  <a:rPr lang="en-US" sz="2000" i="1" dirty="0" smtClean="0"/>
                  <a:t>PickGoodPre</a:t>
                </a:r>
                <a:r>
                  <a:rPr lang="en-US" sz="2000" dirty="0" smtClean="0"/>
                  <a:t>  returns </a:t>
                </a:r>
                <a14:m>
                  <m:oMath xmlns:m="http://schemas.openxmlformats.org/officeDocument/2006/math">
                    <m:r>
                      <a:rPr lang="en-US" b="0" i="1" smtClean="0">
                        <a:latin typeface="Cambria Math" charset="0"/>
                      </a:rPr>
                      <m:t>{ </m:t>
                    </m:r>
                    <m:d>
                      <m:dPr>
                        <m:begChr m:val="{"/>
                        <m:endChr m:val="}"/>
                        <m:ctrlPr>
                          <a:rPr lang="en-US" b="0" i="1" smtClean="0">
                            <a:latin typeface="Cambria Math" charset="0"/>
                          </a:rPr>
                        </m:ctrlPr>
                      </m:dPr>
                      <m:e>
                        <m:r>
                          <a:rPr lang="en-US" b="0" i="1" smtClean="0">
                            <a:latin typeface="Cambria Math" charset="0"/>
                          </a:rPr>
                          <m:t>𝐿</m:t>
                        </m:r>
                        <m:r>
                          <a:rPr lang="en-US" b="0" i="1" smtClean="0">
                            <a:latin typeface="Cambria Math" charset="0"/>
                          </a:rPr>
                          <m:t>1</m:t>
                        </m:r>
                      </m:e>
                    </m:d>
                    <m:r>
                      <a:rPr lang="en-US" b="0" i="1" smtClean="0">
                        <a:latin typeface="Cambria Math" charset="0"/>
                      </a:rPr>
                      <m:t>, </m:t>
                    </m:r>
                    <m:d>
                      <m:dPr>
                        <m:begChr m:val="{"/>
                        <m:endChr m:val="}"/>
                        <m:ctrlPr>
                          <a:rPr lang="en-US" b="0" i="1" smtClean="0">
                            <a:latin typeface="Cambria Math" charset="0"/>
                          </a:rPr>
                        </m:ctrlPr>
                      </m:dPr>
                      <m:e>
                        <m:r>
                          <a:rPr lang="en-US" b="0" i="1" smtClean="0">
                            <a:latin typeface="Cambria Math" charset="0"/>
                          </a:rPr>
                          <m:t>𝐿</m:t>
                        </m:r>
                        <m:r>
                          <a:rPr lang="en-US" b="0" i="1" smtClean="0">
                            <a:latin typeface="Cambria Math" charset="0"/>
                          </a:rPr>
                          <m:t>5</m:t>
                        </m:r>
                      </m:e>
                    </m:d>
                    <m:r>
                      <a:rPr lang="en-US" b="0" i="1" smtClean="0">
                        <a:latin typeface="Cambria Math" charset="0"/>
                      </a:rPr>
                      <m:t> }</m:t>
                    </m:r>
                  </m:oMath>
                </a14:m>
                <a:endParaRPr lang="en-US" i="1" dirty="0" smtClean="0"/>
              </a:p>
            </p:txBody>
          </p:sp>
        </mc:Choice>
        <mc:Fallback xmlns="">
          <p:sp>
            <p:nvSpPr>
              <p:cNvPr id="19" name="TextBox 18"/>
              <p:cNvSpPr txBox="1">
                <a:spLocks noRot="1" noChangeAspect="1" noMove="1" noResize="1" noEditPoints="1" noAdjustHandles="1" noChangeArrowheads="1" noChangeShapeType="1" noTextEdit="1"/>
              </p:cNvSpPr>
              <p:nvPr/>
            </p:nvSpPr>
            <p:spPr>
              <a:xfrm>
                <a:off x="4121908" y="5579346"/>
                <a:ext cx="4557412" cy="400110"/>
              </a:xfrm>
              <a:prstGeom prst="rect">
                <a:avLst/>
              </a:prstGeom>
              <a:blipFill rotWithShape="0">
                <a:blip r:embed="rId8"/>
                <a:stretch>
                  <a:fillRect l="-1337" t="-83333" b="-107576"/>
                </a:stretch>
              </a:blipFill>
            </p:spPr>
            <p:txBody>
              <a:bodyPr/>
              <a:lstStyle/>
              <a:p>
                <a:r>
                  <a:rPr lang="en-US">
                    <a:noFill/>
                  </a:rPr>
                  <a:t> </a:t>
                </a:r>
              </a:p>
            </p:txBody>
          </p:sp>
        </mc:Fallback>
      </mc:AlternateContent>
    </p:spTree>
    <p:extLst>
      <p:ext uri="{BB962C8B-B14F-4D97-AF65-F5344CB8AC3E}">
        <p14:creationId xmlns:p14="http://schemas.microsoft.com/office/powerpoint/2010/main" val="1885511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22"/>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23"/>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25"/>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18"/>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2"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28"/>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27"/>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24"/>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8" grpId="0" animBg="1"/>
      <p:bldP spid="18" grpId="1" animBg="1"/>
      <p:bldP spid="22" grpId="0" animBg="1"/>
      <p:bldP spid="22" grpId="1" animBg="1"/>
      <p:bldP spid="23" grpId="0" animBg="1"/>
      <p:bldP spid="23" grpId="1" animBg="1"/>
      <p:bldP spid="24" grpId="0" animBg="1"/>
      <p:bldP spid="24" grpId="1" animBg="1"/>
      <p:bldP spid="25" grpId="0" animBg="1"/>
      <p:bldP spid="25" grpId="1" animBg="1"/>
      <p:bldP spid="27" grpId="0" animBg="1"/>
      <p:bldP spid="27" grpId="1" animBg="1"/>
      <p:bldP spid="28" grpId="1" animBg="1"/>
      <p:bldP spid="28" grpId="2"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quarter" idx="1"/>
          </p:nvPr>
        </p:nvPicPr>
        <p:blipFill>
          <a:blip r:embed="rId3"/>
          <a:stretch>
            <a:fillRect/>
          </a:stretch>
        </p:blipFill>
        <p:spPr>
          <a:xfrm>
            <a:off x="612648" y="1168057"/>
            <a:ext cx="2779352" cy="4861742"/>
          </a:xfrm>
          <a:prstGeom prst="rect">
            <a:avLst/>
          </a:prstGeom>
        </p:spPr>
      </p:pic>
      <p:sp>
        <p:nvSpPr>
          <p:cNvPr id="3" name="Title 2"/>
          <p:cNvSpPr>
            <a:spLocks noGrp="1"/>
          </p:cNvSpPr>
          <p:nvPr>
            <p:ph type="title"/>
          </p:nvPr>
        </p:nvSpPr>
        <p:spPr/>
        <p:txBody>
          <a:bodyPr>
            <a:normAutofit/>
          </a:bodyPr>
          <a:lstStyle/>
          <a:p>
            <a:r>
              <a:rPr lang="en-US" dirty="0" smtClean="0"/>
              <a:t>Choosing Good Summaries  (contd.)</a:t>
            </a:r>
            <a:endParaRPr lang="en-US" dirty="0"/>
          </a:p>
        </p:txBody>
      </p:sp>
      <p:sp>
        <p:nvSpPr>
          <p:cNvPr id="4" name="Date Placeholder 3"/>
          <p:cNvSpPr>
            <a:spLocks noGrp="1"/>
          </p:cNvSpPr>
          <p:nvPr>
            <p:ph type="dt" sz="half" idx="10"/>
          </p:nvPr>
        </p:nvSpPr>
        <p:spPr/>
        <p:txBody>
          <a:bodyPr/>
          <a:lstStyle/>
          <a:p>
            <a:fld id="{9A9AEA06-8170-4D4A-853E-156E18A70EB5}" type="datetime1">
              <a:rPr lang="en-US" smtClean="0"/>
              <a:t>11/2/16</a:t>
            </a:fld>
            <a:endParaRPr lang="en-US" dirty="0"/>
          </a:p>
        </p:txBody>
      </p:sp>
      <p:sp>
        <p:nvSpPr>
          <p:cNvPr id="5" name="Slide Number Placeholder 4"/>
          <p:cNvSpPr>
            <a:spLocks noGrp="1"/>
          </p:cNvSpPr>
          <p:nvPr>
            <p:ph type="sldNum" sz="quarter" idx="11"/>
          </p:nvPr>
        </p:nvSpPr>
        <p:spPr/>
        <p:txBody>
          <a:bodyPr/>
          <a:lstStyle/>
          <a:p>
            <a:fld id="{1F7DF5D7-FF41-4BF6-8958-28DFF1DB182D}" type="slidenum">
              <a:rPr lang="en-US" smtClean="0"/>
              <a:pPr/>
              <a:t>12</a:t>
            </a:fld>
            <a:endParaRPr lang="en-US" dirty="0"/>
          </a:p>
        </p:txBody>
      </p:sp>
      <mc:AlternateContent xmlns:mc="http://schemas.openxmlformats.org/markup-compatibility/2006" xmlns:a14="http://schemas.microsoft.com/office/drawing/2010/main">
        <mc:Choice Requires="a14">
          <p:sp>
            <p:nvSpPr>
              <p:cNvPr id="2" name="TextBox 1"/>
              <p:cNvSpPr txBox="1"/>
              <p:nvPr/>
            </p:nvSpPr>
            <p:spPr>
              <a:xfrm>
                <a:off x="3947123" y="1558804"/>
                <a:ext cx="4684927" cy="3132204"/>
              </a:xfrm>
              <a:prstGeom prst="rect">
                <a:avLst/>
              </a:prstGeom>
              <a:noFill/>
            </p:spPr>
            <p:txBody>
              <a:bodyPr wrap="square" rtlCol="0">
                <a:spAutoFit/>
              </a:bodyPr>
              <a:lstStyle/>
              <a:p>
                <a:pPr marL="285750" indent="-285750">
                  <a:buFont typeface="Wingdings" charset="2"/>
                  <a:buChar char="Ø"/>
                </a:pPr>
                <a:r>
                  <a:rPr lang="en-US" sz="2000" dirty="0" smtClean="0"/>
                  <a:t>There are multiple choices for </a:t>
                </a:r>
                <a14:m>
                  <m:oMath xmlns:m="http://schemas.openxmlformats.org/officeDocument/2006/math">
                    <m:sSub>
                      <m:sSubPr>
                        <m:ctrlPr>
                          <a:rPr lang="en-US" sz="2000" i="1" smtClean="0">
                            <a:latin typeface="Cambria Math" charset="0"/>
                          </a:rPr>
                        </m:ctrlPr>
                      </m:sSubPr>
                      <m:e>
                        <m:r>
                          <a:rPr lang="en-US" sz="2000" b="0" i="1" smtClean="0">
                            <a:latin typeface="Cambria Math" charset="0"/>
                          </a:rPr>
                          <m:t>𝑡𝑢𝑝𝑙𝑒𝑠</m:t>
                        </m:r>
                      </m:e>
                      <m:sub>
                        <m:r>
                          <a:rPr lang="en-US" sz="2000" b="0" i="1" smtClean="0">
                            <a:latin typeface="Cambria Math" charset="0"/>
                          </a:rPr>
                          <m:t>𝑝𝑜𝑠𝑡</m:t>
                        </m:r>
                      </m:sub>
                    </m:sSub>
                  </m:oMath>
                </a14:m>
                <a:r>
                  <a:rPr lang="en-US" sz="2000" dirty="0" smtClean="0"/>
                  <a:t/>
                </a:r>
                <a:br>
                  <a:rPr lang="en-US" sz="2000" dirty="0" smtClean="0"/>
                </a:br>
                <a:endParaRPr lang="en-US" sz="2000" dirty="0" smtClean="0"/>
              </a:p>
              <a:p>
                <a:r>
                  <a:rPr lang="en-US" dirty="0"/>
                  <a:t> </a:t>
                </a:r>
                <a:r>
                  <a:rPr lang="en-US" dirty="0" smtClean="0"/>
                  <a:t>     </a:t>
                </a:r>
                <a14:m>
                  <m:oMath xmlns:m="http://schemas.openxmlformats.org/officeDocument/2006/math">
                    <m:r>
                      <a:rPr lang="en-US" i="1">
                        <a:latin typeface="Cambria Math" charset="0"/>
                      </a:rPr>
                      <m:t>{</m:t>
                    </m:r>
                    <m:r>
                      <a:rPr lang="en-US" b="0" i="1" smtClean="0">
                        <a:latin typeface="Cambria Math" charset="0"/>
                      </a:rPr>
                      <m:t>𝐿</m:t>
                    </m:r>
                    <m:r>
                      <a:rPr lang="en-US" b="0" i="1" smtClean="0">
                        <a:latin typeface="Cambria Math" charset="0"/>
                      </a:rPr>
                      <m:t>1}</m:t>
                    </m:r>
                  </m:oMath>
                </a14:m>
                <a:r>
                  <a:rPr lang="en-US" dirty="0"/>
                  <a:t> </a:t>
                </a:r>
                <a14:m>
                  <m:oMath xmlns:m="http://schemas.openxmlformats.org/officeDocument/2006/math">
                    <m:r>
                      <a:rPr lang="en-US" i="1" dirty="0">
                        <a:latin typeface="Cambria Math" charset="0"/>
                        <a:ea typeface="Cambria Math" charset="0"/>
                        <a:cs typeface="Cambria Math" charset="0"/>
                      </a:rPr>
                      <m:t>⟹</m:t>
                    </m:r>
                  </m:oMath>
                </a14:m>
                <a:r>
                  <a:rPr lang="en-US" dirty="0"/>
                  <a:t> </a:t>
                </a:r>
                <a14:m>
                  <m:oMath xmlns:m="http://schemas.openxmlformats.org/officeDocument/2006/math">
                    <m:r>
                      <a:rPr lang="en-US">
                        <a:latin typeface="Cambria Math" charset="0"/>
                      </a:rPr>
                      <m:t>{</m:t>
                    </m:r>
                    <m:r>
                      <a:rPr lang="en-US" i="1">
                        <a:latin typeface="Cambria Math" charset="0"/>
                      </a:rPr>
                      <m:t>𝐿</m:t>
                    </m:r>
                    <m:r>
                      <a:rPr lang="en-US" i="1">
                        <a:latin typeface="Cambria Math" charset="0"/>
                      </a:rPr>
                      <m:t>2</m:t>
                    </m:r>
                  </m:oMath>
                </a14:m>
                <a:r>
                  <a:rPr lang="en-US" dirty="0"/>
                  <a:t>, </a:t>
                </a:r>
                <a14:m>
                  <m:oMath xmlns:m="http://schemas.openxmlformats.org/officeDocument/2006/math">
                    <m:r>
                      <a:rPr lang="en-US" i="1">
                        <a:latin typeface="Cambria Math" charset="0"/>
                      </a:rPr>
                      <m:t>𝐿</m:t>
                    </m:r>
                    <m:r>
                      <a:rPr lang="en-US" i="1">
                        <a:latin typeface="Cambria Math" charset="0"/>
                      </a:rPr>
                      <m:t>3</m:t>
                    </m:r>
                  </m:oMath>
                </a14:m>
                <a:r>
                  <a:rPr lang="en-US" dirty="0"/>
                  <a:t>, </a:t>
                </a:r>
                <a14:m>
                  <m:oMath xmlns:m="http://schemas.openxmlformats.org/officeDocument/2006/math">
                    <m:r>
                      <a:rPr lang="en-US" i="1">
                        <a:latin typeface="Cambria Math" charset="0"/>
                      </a:rPr>
                      <m:t>𝐿</m:t>
                    </m:r>
                    <m:r>
                      <a:rPr lang="en-US" i="1">
                        <a:latin typeface="Cambria Math" charset="0"/>
                      </a:rPr>
                      <m:t>4}</m:t>
                    </m:r>
                  </m:oMath>
                </a14:m>
                <a:r>
                  <a:rPr lang="en-US" dirty="0" smtClean="0"/>
                  <a:t>      (1)       </a:t>
                </a:r>
              </a:p>
              <a:p>
                <a:r>
                  <a:rPr lang="en-US" sz="2000" i="1" dirty="0">
                    <a:latin typeface="Cambria Math" charset="0"/>
                  </a:rPr>
                  <a:t/>
                </a:r>
                <a:br>
                  <a:rPr lang="en-US" sz="2000" i="1" dirty="0">
                    <a:latin typeface="Cambria Math" charset="0"/>
                  </a:rPr>
                </a:br>
                <a:r>
                  <a:rPr lang="en-US" i="1" dirty="0" smtClean="0">
                    <a:latin typeface="Cambria Math" charset="0"/>
                  </a:rPr>
                  <a:t>       </a:t>
                </a:r>
                <a14:m>
                  <m:oMath xmlns:m="http://schemas.openxmlformats.org/officeDocument/2006/math">
                    <m:r>
                      <a:rPr lang="en-US" i="1">
                        <a:latin typeface="Cambria Math" charset="0"/>
                      </a:rPr>
                      <m:t>{</m:t>
                    </m:r>
                    <m:r>
                      <a:rPr lang="en-US" b="0" i="1" smtClean="0">
                        <a:latin typeface="Cambria Math" charset="0"/>
                      </a:rPr>
                      <m:t>𝐿</m:t>
                    </m:r>
                    <m:r>
                      <a:rPr lang="en-US" b="0" i="1" smtClean="0">
                        <a:latin typeface="Cambria Math" charset="0"/>
                      </a:rPr>
                      <m:t>1}</m:t>
                    </m:r>
                  </m:oMath>
                </a14:m>
                <a:r>
                  <a:rPr lang="en-US" dirty="0"/>
                  <a:t> </a:t>
                </a:r>
                <a14:m>
                  <m:oMath xmlns:m="http://schemas.openxmlformats.org/officeDocument/2006/math">
                    <m:r>
                      <a:rPr lang="en-US" i="1" dirty="0">
                        <a:latin typeface="Cambria Math" charset="0"/>
                        <a:ea typeface="Cambria Math" charset="0"/>
                        <a:cs typeface="Cambria Math" charset="0"/>
                      </a:rPr>
                      <m:t>⟹</m:t>
                    </m:r>
                  </m:oMath>
                </a14:m>
                <a:r>
                  <a:rPr lang="en-US" dirty="0"/>
                  <a:t> </a:t>
                </a:r>
                <a14:m>
                  <m:oMath xmlns:m="http://schemas.openxmlformats.org/officeDocument/2006/math">
                    <m:r>
                      <a:rPr lang="en-US">
                        <a:latin typeface="Cambria Math" charset="0"/>
                      </a:rPr>
                      <m:t>{</m:t>
                    </m:r>
                    <m:r>
                      <a:rPr lang="en-US" b="0" i="1" smtClean="0">
                        <a:latin typeface="Cambria Math" charset="0"/>
                      </a:rPr>
                      <m:t>𝐿</m:t>
                    </m:r>
                    <m:r>
                      <a:rPr lang="en-US" b="0" i="1" smtClean="0">
                        <a:latin typeface="Cambria Math" charset="0"/>
                      </a:rPr>
                      <m:t>4}</m:t>
                    </m:r>
                  </m:oMath>
                </a14:m>
                <a:r>
                  <a:rPr lang="en-US" dirty="0" smtClean="0"/>
                  <a:t>                  (2) </a:t>
                </a:r>
              </a:p>
              <a:p>
                <a:pPr lvl="1"/>
                <a:endParaRPr lang="en-US" sz="2000" dirty="0" smtClean="0"/>
              </a:p>
              <a:p>
                <a:endParaRPr lang="en-US" sz="2000" dirty="0" smtClean="0"/>
              </a:p>
              <a:p>
                <a:pPr marL="285750" indent="-285750">
                  <a:buFont typeface="Wingdings" charset="2"/>
                  <a:buChar char="Ø"/>
                </a:pPr>
                <a:endParaRPr lang="en-US" sz="2000" dirty="0" smtClean="0"/>
              </a:p>
              <a:p>
                <a:pPr marL="285750" indent="-285750">
                  <a:buFont typeface="Wingdings" charset="2"/>
                  <a:buChar char="Ø"/>
                </a:pPr>
                <a:r>
                  <a:rPr lang="en-US" sz="2000" dirty="0" smtClean="0"/>
                  <a:t>Pruning allows better performance by</a:t>
                </a:r>
                <a:r>
                  <a:rPr lang="en-US" sz="2000" dirty="0"/>
                  <a:t> </a:t>
                </a:r>
                <a:r>
                  <a:rPr lang="en-US" sz="2000" dirty="0" smtClean="0"/>
                  <a:t>eliminating intermediate analysis facts</a:t>
                </a:r>
              </a:p>
            </p:txBody>
          </p:sp>
        </mc:Choice>
        <mc:Fallback xmlns="">
          <p:sp>
            <p:nvSpPr>
              <p:cNvPr id="2" name="TextBox 1"/>
              <p:cNvSpPr txBox="1">
                <a:spLocks noRot="1" noChangeAspect="1" noMove="1" noResize="1" noEditPoints="1" noAdjustHandles="1" noChangeArrowheads="1" noChangeShapeType="1" noTextEdit="1"/>
              </p:cNvSpPr>
              <p:nvPr/>
            </p:nvSpPr>
            <p:spPr>
              <a:xfrm>
                <a:off x="3947123" y="1558804"/>
                <a:ext cx="4684927" cy="3132204"/>
              </a:xfrm>
              <a:prstGeom prst="rect">
                <a:avLst/>
              </a:prstGeom>
              <a:blipFill rotWithShape="0">
                <a:blip r:embed="rId4"/>
                <a:stretch>
                  <a:fillRect l="-1170" t="-778" b="-2529"/>
                </a:stretch>
              </a:blipFill>
            </p:spPr>
            <p:txBody>
              <a:bodyPr/>
              <a:lstStyle/>
              <a:p>
                <a:r>
                  <a:rPr lang="en-US">
                    <a:noFill/>
                  </a:rPr>
                  <a:t> </a:t>
                </a:r>
              </a:p>
            </p:txBody>
          </p:sp>
        </mc:Fallback>
      </mc:AlternateContent>
      <p:sp>
        <p:nvSpPr>
          <p:cNvPr id="8" name="Rectangular Callout 7"/>
          <p:cNvSpPr/>
          <p:nvPr/>
        </p:nvSpPr>
        <p:spPr>
          <a:xfrm rot="5400000">
            <a:off x="6680728" y="2944579"/>
            <a:ext cx="406405" cy="984313"/>
          </a:xfrm>
          <a:prstGeom prst="wedgeRectCallout">
            <a:avLst>
              <a:gd name="adj1" fmla="val -103957"/>
              <a:gd name="adj2" fmla="val 10309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ysClr val="windowText" lastClr="000000"/>
                </a:solidFill>
              </a:rPr>
              <a:t> </a:t>
            </a:r>
            <a:endParaRPr lang="en-US">
              <a:solidFill>
                <a:sysClr val="windowText" lastClr="000000"/>
              </a:solidFill>
            </a:endParaRPr>
          </a:p>
        </p:txBody>
      </p:sp>
      <p:sp>
        <p:nvSpPr>
          <p:cNvPr id="10" name="TextBox 9"/>
          <p:cNvSpPr txBox="1"/>
          <p:nvPr/>
        </p:nvSpPr>
        <p:spPr>
          <a:xfrm>
            <a:off x="6405433" y="3264432"/>
            <a:ext cx="984313" cy="369332"/>
          </a:xfrm>
          <a:prstGeom prst="rect">
            <a:avLst/>
          </a:prstGeom>
          <a:noFill/>
        </p:spPr>
        <p:txBody>
          <a:bodyPr wrap="square" rtlCol="0">
            <a:spAutoFit/>
          </a:bodyPr>
          <a:lstStyle/>
          <a:p>
            <a:r>
              <a:rPr lang="en-US" dirty="0" smtClean="0"/>
              <a:t>Pruned!</a:t>
            </a:r>
            <a:endParaRPr lang="en-US" dirty="0"/>
          </a:p>
        </p:txBody>
      </p:sp>
      <p:sp>
        <p:nvSpPr>
          <p:cNvPr id="7" name="Oval 6"/>
          <p:cNvSpPr/>
          <p:nvPr/>
        </p:nvSpPr>
        <p:spPr>
          <a:xfrm rot="20806179">
            <a:off x="463600" y="2672171"/>
            <a:ext cx="1859469" cy="68886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300150" y="2184322"/>
            <a:ext cx="2174790" cy="39112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4300150" y="2763242"/>
            <a:ext cx="1519881" cy="36641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0508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11"/>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12"/>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7"/>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7" grpId="0" animBg="1"/>
      <p:bldP spid="7" grpId="1" animBg="1"/>
      <p:bldP spid="11" grpId="0" animBg="1"/>
      <p:bldP spid="11" grpId="1" animBg="1"/>
      <p:bldP spid="12" grpId="0" animBg="1"/>
      <p:bldP spid="12"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quarter" idx="1"/>
          </p:nvPr>
        </p:nvPicPr>
        <p:blipFill>
          <a:blip r:embed="rId3"/>
          <a:stretch>
            <a:fillRect/>
          </a:stretch>
        </p:blipFill>
        <p:spPr>
          <a:xfrm>
            <a:off x="612648" y="1175998"/>
            <a:ext cx="2779352" cy="4861742"/>
          </a:xfrm>
          <a:prstGeom prst="rect">
            <a:avLst/>
          </a:prstGeom>
        </p:spPr>
      </p:pic>
      <p:sp>
        <p:nvSpPr>
          <p:cNvPr id="3" name="Title 2"/>
          <p:cNvSpPr>
            <a:spLocks noGrp="1"/>
          </p:cNvSpPr>
          <p:nvPr>
            <p:ph type="title"/>
          </p:nvPr>
        </p:nvSpPr>
        <p:spPr/>
        <p:txBody>
          <a:bodyPr/>
          <a:lstStyle/>
          <a:p>
            <a:r>
              <a:rPr lang="en-US" dirty="0" smtClean="0"/>
              <a:t>Ensuring Soundness</a:t>
            </a:r>
            <a:endParaRPr lang="en-US" dirty="0"/>
          </a:p>
        </p:txBody>
      </p:sp>
      <p:sp>
        <p:nvSpPr>
          <p:cNvPr id="4" name="Date Placeholder 3"/>
          <p:cNvSpPr>
            <a:spLocks noGrp="1"/>
          </p:cNvSpPr>
          <p:nvPr>
            <p:ph type="dt" sz="half" idx="10"/>
          </p:nvPr>
        </p:nvSpPr>
        <p:spPr/>
        <p:txBody>
          <a:bodyPr/>
          <a:lstStyle/>
          <a:p>
            <a:fld id="{9A9AEA06-8170-4D4A-853E-156E18A70EB5}" type="datetime1">
              <a:rPr lang="en-US" smtClean="0"/>
              <a:t>11/2/16</a:t>
            </a:fld>
            <a:endParaRPr lang="en-US" dirty="0"/>
          </a:p>
        </p:txBody>
      </p:sp>
      <p:sp>
        <p:nvSpPr>
          <p:cNvPr id="5" name="Slide Number Placeholder 4"/>
          <p:cNvSpPr>
            <a:spLocks noGrp="1"/>
          </p:cNvSpPr>
          <p:nvPr>
            <p:ph type="sldNum" sz="quarter" idx="11"/>
          </p:nvPr>
        </p:nvSpPr>
        <p:spPr/>
        <p:txBody>
          <a:bodyPr/>
          <a:lstStyle/>
          <a:p>
            <a:fld id="{1F7DF5D7-FF41-4BF6-8958-28DFF1DB182D}" type="slidenum">
              <a:rPr lang="en-US" smtClean="0"/>
              <a:pPr/>
              <a:t>13</a:t>
            </a:fld>
            <a:endParaRPr lang="en-US" dirty="0"/>
          </a:p>
        </p:txBody>
      </p:sp>
      <mc:AlternateContent xmlns:mc="http://schemas.openxmlformats.org/markup-compatibility/2006" xmlns:a14="http://schemas.microsoft.com/office/drawing/2010/main">
        <mc:Choice Requires="a14">
          <p:sp>
            <p:nvSpPr>
              <p:cNvPr id="7" name="TextBox 6"/>
              <p:cNvSpPr txBox="1"/>
              <p:nvPr/>
            </p:nvSpPr>
            <p:spPr>
              <a:xfrm>
                <a:off x="3784600" y="1247489"/>
                <a:ext cx="4902200" cy="4616648"/>
              </a:xfrm>
              <a:prstGeom prst="rect">
                <a:avLst/>
              </a:prstGeom>
              <a:noFill/>
            </p:spPr>
            <p:txBody>
              <a:bodyPr wrap="square" rtlCol="0">
                <a:spAutoFit/>
              </a:bodyPr>
              <a:lstStyle/>
              <a:p>
                <a:pPr marL="285750" indent="-285750">
                  <a:buFont typeface="Wingdings" charset="2"/>
                  <a:buChar char="Ø"/>
                </a:pPr>
                <a:r>
                  <a:rPr lang="en-US" sz="2000" dirty="0" smtClean="0"/>
                  <a:t>More pruning scenarios:</a:t>
                </a:r>
                <a:br>
                  <a:rPr lang="en-US" sz="2000" dirty="0" smtClean="0"/>
                </a:br>
                <a:endParaRPr lang="en-US" sz="2000" dirty="0" smtClean="0"/>
              </a:p>
              <a:p>
                <a:r>
                  <a:rPr lang="en-US" sz="2000" dirty="0" smtClean="0"/>
                  <a:t>    </a:t>
                </a:r>
                <a14:m>
                  <m:oMath xmlns:m="http://schemas.openxmlformats.org/officeDocument/2006/math">
                    <m:r>
                      <a:rPr lang="en-US" i="1">
                        <a:latin typeface="Cambria Math" charset="0"/>
                      </a:rPr>
                      <m:t>{</m:t>
                    </m:r>
                    <m:r>
                      <a:rPr lang="en-US" b="0" i="1" smtClean="0">
                        <a:latin typeface="Cambria Math" charset="0"/>
                      </a:rPr>
                      <m:t>𝐿</m:t>
                    </m:r>
                    <m:r>
                      <a:rPr lang="en-US" b="0" i="1" smtClean="0">
                        <a:latin typeface="Cambria Math" charset="0"/>
                      </a:rPr>
                      <m:t>5}</m:t>
                    </m:r>
                  </m:oMath>
                </a14:m>
                <a:r>
                  <a:rPr lang="en-US" dirty="0"/>
                  <a:t> </a:t>
                </a:r>
                <a14:m>
                  <m:oMath xmlns:m="http://schemas.openxmlformats.org/officeDocument/2006/math">
                    <m:r>
                      <a:rPr lang="en-US" i="1" dirty="0">
                        <a:latin typeface="Cambria Math" charset="0"/>
                        <a:ea typeface="Cambria Math" charset="0"/>
                        <a:cs typeface="Cambria Math" charset="0"/>
                      </a:rPr>
                      <m:t>⟹</m:t>
                    </m:r>
                  </m:oMath>
                </a14:m>
                <a:r>
                  <a:rPr lang="en-US" dirty="0"/>
                  <a:t> </a:t>
                </a:r>
                <a14:m>
                  <m:oMath xmlns:m="http://schemas.openxmlformats.org/officeDocument/2006/math">
                    <m:r>
                      <a:rPr lang="en-US" smtClean="0">
                        <a:latin typeface="Cambria Math" charset="0"/>
                      </a:rPr>
                      <m:t>{</m:t>
                    </m:r>
                    <m:r>
                      <a:rPr lang="en-US" i="1">
                        <a:latin typeface="Cambria Math" charset="0"/>
                      </a:rPr>
                      <m:t>𝐿</m:t>
                    </m:r>
                    <m:r>
                      <a:rPr lang="en-US" i="1">
                        <a:latin typeface="Cambria Math" charset="0"/>
                      </a:rPr>
                      <m:t>6</m:t>
                    </m:r>
                  </m:oMath>
                </a14:m>
                <a:r>
                  <a:rPr lang="en-US" dirty="0"/>
                  <a:t>, </a:t>
                </a:r>
                <a14:m>
                  <m:oMath xmlns:m="http://schemas.openxmlformats.org/officeDocument/2006/math">
                    <m:r>
                      <a:rPr lang="en-US" i="1">
                        <a:latin typeface="Cambria Math" charset="0"/>
                      </a:rPr>
                      <m:t>𝐿</m:t>
                    </m:r>
                    <m:r>
                      <a:rPr lang="en-US" i="1">
                        <a:latin typeface="Cambria Math" charset="0"/>
                      </a:rPr>
                      <m:t>7</m:t>
                    </m:r>
                  </m:oMath>
                </a14:m>
                <a:r>
                  <a:rPr lang="en-US" dirty="0"/>
                  <a:t>, </a:t>
                </a:r>
                <a14:m>
                  <m:oMath xmlns:m="http://schemas.openxmlformats.org/officeDocument/2006/math">
                    <m:r>
                      <a:rPr lang="en-US" i="1">
                        <a:latin typeface="Cambria Math" charset="0"/>
                      </a:rPr>
                      <m:t>𝐿</m:t>
                    </m:r>
                    <m:r>
                      <a:rPr lang="en-US" i="1">
                        <a:latin typeface="Cambria Math" charset="0"/>
                      </a:rPr>
                      <m:t>8}</m:t>
                    </m:r>
                  </m:oMath>
                </a14:m>
                <a:r>
                  <a:rPr lang="en-US" dirty="0" smtClean="0"/>
                  <a:t>         (1)</a:t>
                </a:r>
                <a:r>
                  <a:rPr lang="en-US" dirty="0"/>
                  <a:t/>
                </a:r>
                <a:br>
                  <a:rPr lang="en-US" dirty="0"/>
                </a:br>
                <a:endParaRPr lang="en-US" dirty="0" smtClean="0"/>
              </a:p>
              <a:p>
                <a:r>
                  <a:rPr lang="en-US" dirty="0"/>
                  <a:t> </a:t>
                </a:r>
                <a:r>
                  <a:rPr lang="en-US" dirty="0" smtClean="0"/>
                  <a:t>    </a:t>
                </a:r>
                <a14:m>
                  <m:oMath xmlns:m="http://schemas.openxmlformats.org/officeDocument/2006/math">
                    <m:r>
                      <a:rPr lang="en-US" i="1">
                        <a:latin typeface="Cambria Math" charset="0"/>
                      </a:rPr>
                      <m:t>{</m:t>
                    </m:r>
                    <m:r>
                      <a:rPr lang="en-US" b="0" i="1" smtClean="0">
                        <a:latin typeface="Cambria Math" charset="0"/>
                      </a:rPr>
                      <m:t>𝐿</m:t>
                    </m:r>
                    <m:r>
                      <a:rPr lang="en-US" b="0" i="1" smtClean="0">
                        <a:latin typeface="Cambria Math" charset="0"/>
                      </a:rPr>
                      <m:t>5}</m:t>
                    </m:r>
                  </m:oMath>
                </a14:m>
                <a:r>
                  <a:rPr lang="en-US" dirty="0"/>
                  <a:t> </a:t>
                </a:r>
                <a14:m>
                  <m:oMath xmlns:m="http://schemas.openxmlformats.org/officeDocument/2006/math">
                    <m:r>
                      <a:rPr lang="en-US" i="1" dirty="0">
                        <a:latin typeface="Cambria Math" charset="0"/>
                        <a:ea typeface="Cambria Math" charset="0"/>
                        <a:cs typeface="Cambria Math" charset="0"/>
                      </a:rPr>
                      <m:t>⟹</m:t>
                    </m:r>
                  </m:oMath>
                </a14:m>
                <a:r>
                  <a:rPr lang="en-US" dirty="0"/>
                  <a:t> </a:t>
                </a:r>
                <a14:m>
                  <m:oMath xmlns:m="http://schemas.openxmlformats.org/officeDocument/2006/math">
                    <m:r>
                      <a:rPr lang="en-US">
                        <a:latin typeface="Cambria Math" charset="0"/>
                      </a:rPr>
                      <m:t>{</m:t>
                    </m:r>
                    <m:r>
                      <a:rPr lang="en-US" i="1">
                        <a:latin typeface="Cambria Math" charset="0"/>
                      </a:rPr>
                      <m:t>𝐿</m:t>
                    </m:r>
                    <m:r>
                      <a:rPr lang="en-US" i="1">
                        <a:latin typeface="Cambria Math" charset="0"/>
                      </a:rPr>
                      <m:t>8}</m:t>
                    </m:r>
                  </m:oMath>
                </a14:m>
                <a:r>
                  <a:rPr lang="en-US" dirty="0" smtClean="0"/>
                  <a:t>                     (2)</a:t>
                </a:r>
              </a:p>
              <a:p>
                <a:pPr lvl="1"/>
                <a:endParaRPr lang="en-US" dirty="0"/>
              </a:p>
              <a:p>
                <a:endParaRPr lang="en-US" sz="2000" dirty="0"/>
              </a:p>
              <a:p>
                <a:pPr marL="285750" indent="-285750">
                  <a:buFont typeface="Wingdings" charset="2"/>
                  <a:buChar char="Ø"/>
                </a:pPr>
                <a:r>
                  <a:rPr lang="en-US" sz="2000" dirty="0" smtClean="0"/>
                  <a:t>How to ensure that a pruned summary can be used soundly?</a:t>
                </a:r>
                <a:br>
                  <a:rPr lang="en-US" sz="2000" dirty="0" smtClean="0"/>
                </a:br>
                <a:endParaRPr lang="en-US" sz="2000" dirty="0" smtClean="0"/>
              </a:p>
              <a:p>
                <a:pPr marL="285750" indent="-285750">
                  <a:buFont typeface="Wingdings" charset="2"/>
                  <a:buChar char="Ø"/>
                </a:pPr>
                <a:r>
                  <a:rPr lang="en-US" sz="2000" b="1" dirty="0" smtClean="0"/>
                  <a:t>Soundness condition</a:t>
                </a:r>
                <a:r>
                  <a:rPr lang="en-US" sz="2000" dirty="0" smtClean="0"/>
                  <a:t>: A pruned summary is sound </a:t>
                </a:r>
                <a:r>
                  <a:rPr lang="en-US" sz="2000" dirty="0" err="1" smtClean="0"/>
                  <a:t>w.r.t</a:t>
                </a:r>
                <a:r>
                  <a:rPr lang="en-US" sz="2000" dirty="0" smtClean="0"/>
                  <a:t> to a particular program if every tuple that is pruned away is ONLY used to derive facts contained in the unpruned summary</a:t>
                </a:r>
              </a:p>
            </p:txBody>
          </p:sp>
        </mc:Choice>
        <mc:Fallback xmlns="">
          <p:sp>
            <p:nvSpPr>
              <p:cNvPr id="7" name="TextBox 6"/>
              <p:cNvSpPr txBox="1">
                <a:spLocks noRot="1" noChangeAspect="1" noMove="1" noResize="1" noEditPoints="1" noAdjustHandles="1" noChangeArrowheads="1" noChangeShapeType="1" noTextEdit="1"/>
              </p:cNvSpPr>
              <p:nvPr/>
            </p:nvSpPr>
            <p:spPr>
              <a:xfrm>
                <a:off x="3784600" y="1247489"/>
                <a:ext cx="4902200" cy="4616648"/>
              </a:xfrm>
              <a:prstGeom prst="rect">
                <a:avLst/>
              </a:prstGeom>
              <a:blipFill rotWithShape="0">
                <a:blip r:embed="rId4"/>
                <a:stretch>
                  <a:fillRect l="-1119" t="-661" b="-1453"/>
                </a:stretch>
              </a:blipFill>
            </p:spPr>
            <p:txBody>
              <a:bodyPr/>
              <a:lstStyle/>
              <a:p>
                <a:r>
                  <a:rPr lang="en-US">
                    <a:noFill/>
                  </a:rPr>
                  <a:t> </a:t>
                </a:r>
              </a:p>
            </p:txBody>
          </p:sp>
        </mc:Fallback>
      </mc:AlternateContent>
      <p:sp>
        <p:nvSpPr>
          <p:cNvPr id="8" name="Rectangular Callout 7"/>
          <p:cNvSpPr/>
          <p:nvPr/>
        </p:nvSpPr>
        <p:spPr>
          <a:xfrm rot="5400000">
            <a:off x="6832664" y="2304928"/>
            <a:ext cx="406405" cy="1571918"/>
          </a:xfrm>
          <a:prstGeom prst="wedgeRectCallout">
            <a:avLst>
              <a:gd name="adj1" fmla="val -116120"/>
              <a:gd name="adj2" fmla="val 8912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ysClr val="windowText" lastClr="000000"/>
                </a:solidFill>
              </a:rPr>
              <a:t> </a:t>
            </a:r>
            <a:endParaRPr lang="en-US">
              <a:solidFill>
                <a:sysClr val="windowText" lastClr="000000"/>
              </a:solidFill>
            </a:endParaRPr>
          </a:p>
        </p:txBody>
      </p:sp>
      <p:sp>
        <p:nvSpPr>
          <p:cNvPr id="2" name="TextBox 1"/>
          <p:cNvSpPr txBox="1"/>
          <p:nvPr/>
        </p:nvSpPr>
        <p:spPr>
          <a:xfrm flipH="1">
            <a:off x="6221114" y="2875335"/>
            <a:ext cx="1725131" cy="400110"/>
          </a:xfrm>
          <a:prstGeom prst="rect">
            <a:avLst/>
          </a:prstGeom>
          <a:noFill/>
        </p:spPr>
        <p:txBody>
          <a:bodyPr wrap="square" rtlCol="0">
            <a:spAutoFit/>
          </a:bodyPr>
          <a:lstStyle/>
          <a:p>
            <a:r>
              <a:rPr lang="en-US" sz="2000" dirty="0" smtClean="0"/>
              <a:t>Unsound</a:t>
            </a:r>
            <a:r>
              <a:rPr lang="en-US" dirty="0" smtClean="0"/>
              <a:t> for B</a:t>
            </a:r>
            <a:endParaRPr lang="en-US" dirty="0"/>
          </a:p>
        </p:txBody>
      </p:sp>
      <p:sp>
        <p:nvSpPr>
          <p:cNvPr id="11" name="Oval 10"/>
          <p:cNvSpPr/>
          <p:nvPr/>
        </p:nvSpPr>
        <p:spPr>
          <a:xfrm rot="702867">
            <a:off x="1475086" y="4240111"/>
            <a:ext cx="2137719" cy="72231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370702" y="1248032"/>
            <a:ext cx="2310713" cy="488606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rot="20026136">
            <a:off x="439745" y="5158496"/>
            <a:ext cx="1784083" cy="74189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1140565" y="1248032"/>
            <a:ext cx="2406638" cy="488606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1092940" y="3405256"/>
            <a:ext cx="1321679" cy="219077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4075120" y="1885631"/>
            <a:ext cx="2174790" cy="39112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4075120" y="2433399"/>
            <a:ext cx="1519881" cy="36641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7789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2"/>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2"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6"/>
                                        </p:tgtEl>
                                        <p:attrNameLst>
                                          <p:attrName>style.visibility</p:attrName>
                                        </p:attrNameLst>
                                      </p:cBhvr>
                                      <p:to>
                                        <p:strVal val="hidden"/>
                                      </p:to>
                                    </p:set>
                                  </p:childTnLst>
                                </p:cTn>
                              </p:par>
                              <p:par>
                                <p:cTn id="21" presetID="1" presetClass="exit" presetSubtype="0" fill="hold" grpId="3" nodeType="withEffect">
                                  <p:stCondLst>
                                    <p:cond delay="0"/>
                                  </p:stCondLst>
                                  <p:childTnLst>
                                    <p:set>
                                      <p:cBhvr>
                                        <p:cTn id="22" dur="1" fill="hold">
                                          <p:stCondLst>
                                            <p:cond delay="0"/>
                                          </p:stCondLst>
                                        </p:cTn>
                                        <p:tgtEl>
                                          <p:spTgt spid="18"/>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13"/>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19"/>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3"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15"/>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11"/>
                                        </p:tgtEl>
                                        <p:attrNameLst>
                                          <p:attrName>style.visibility</p:attrName>
                                        </p:attrNameLst>
                                      </p:cBhvr>
                                      <p:to>
                                        <p:strVal val="hidden"/>
                                      </p:to>
                                    </p:set>
                                  </p:childTnLst>
                                </p:cTn>
                              </p:par>
                              <p:par>
                                <p:cTn id="55" presetID="1" presetClass="exit" presetSubtype="0" fill="hold" grpId="4" nodeType="withEffect">
                                  <p:stCondLst>
                                    <p:cond delay="0"/>
                                  </p:stCondLst>
                                  <p:childTnLst>
                                    <p:set>
                                      <p:cBhvr>
                                        <p:cTn id="56" dur="1" fill="hold">
                                          <p:stCondLst>
                                            <p:cond delay="0"/>
                                          </p:stCondLst>
                                        </p:cTn>
                                        <p:tgtEl>
                                          <p:spTgt spid="19"/>
                                        </p:tgtEl>
                                        <p:attrNameLst>
                                          <p:attrName>style.visibility</p:attrName>
                                        </p:attrNameLst>
                                      </p:cBhvr>
                                      <p:to>
                                        <p:strVal val="hidden"/>
                                      </p:to>
                                    </p:set>
                                  </p:childTnLst>
                                </p:cTn>
                              </p:par>
                              <p:par>
                                <p:cTn id="57" presetID="1" presetClass="entr" presetSubtype="0" fill="hold" nodeType="withEffect">
                                  <p:stCondLst>
                                    <p:cond delay="0"/>
                                  </p:stCondLst>
                                  <p:childTnLst>
                                    <p:set>
                                      <p:cBhvr>
                                        <p:cTn id="5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11" grpId="0" animBg="1"/>
      <p:bldP spid="11" grpId="1" animBg="1"/>
      <p:bldP spid="12" grpId="0" animBg="1"/>
      <p:bldP spid="12" grpId="1" animBg="1"/>
      <p:bldP spid="13" grpId="0" animBg="1"/>
      <p:bldP spid="13" grpId="1" animBg="1"/>
      <p:bldP spid="15" grpId="0" animBg="1"/>
      <p:bldP spid="15" grpId="1" animBg="1"/>
      <p:bldP spid="16" grpId="0" animBg="1"/>
      <p:bldP spid="16" grpId="1" animBg="1"/>
      <p:bldP spid="18" grpId="2" animBg="1"/>
      <p:bldP spid="18" grpId="3" animBg="1"/>
      <p:bldP spid="19" grpId="1" animBg="1"/>
      <p:bldP spid="19" grpId="2" animBg="1"/>
      <p:bldP spid="19" grpId="3" animBg="1"/>
      <p:bldP spid="19" grpId="4"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quarter" idx="1"/>
          </p:nvPr>
        </p:nvPicPr>
        <p:blipFill>
          <a:blip r:embed="rId3"/>
          <a:stretch>
            <a:fillRect/>
          </a:stretch>
        </p:blipFill>
        <p:spPr>
          <a:xfrm>
            <a:off x="612648" y="1168057"/>
            <a:ext cx="2779352" cy="4861742"/>
          </a:xfrm>
          <a:prstGeom prst="rect">
            <a:avLst/>
          </a:prstGeom>
        </p:spPr>
      </p:pic>
      <p:sp>
        <p:nvSpPr>
          <p:cNvPr id="3" name="Title 2"/>
          <p:cNvSpPr>
            <a:spLocks noGrp="1"/>
          </p:cNvSpPr>
          <p:nvPr>
            <p:ph type="title"/>
          </p:nvPr>
        </p:nvSpPr>
        <p:spPr/>
        <p:txBody>
          <a:bodyPr>
            <a:normAutofit/>
          </a:bodyPr>
          <a:lstStyle/>
          <a:p>
            <a:r>
              <a:rPr lang="en-US" dirty="0" smtClean="0"/>
              <a:t>Ensuring Soundness  (contd.)</a:t>
            </a:r>
            <a:endParaRPr lang="en-US" dirty="0"/>
          </a:p>
        </p:txBody>
      </p:sp>
      <p:sp>
        <p:nvSpPr>
          <p:cNvPr id="4" name="Date Placeholder 3"/>
          <p:cNvSpPr>
            <a:spLocks noGrp="1"/>
          </p:cNvSpPr>
          <p:nvPr>
            <p:ph type="dt" sz="half" idx="10"/>
          </p:nvPr>
        </p:nvSpPr>
        <p:spPr/>
        <p:txBody>
          <a:bodyPr/>
          <a:lstStyle/>
          <a:p>
            <a:fld id="{9A9AEA06-8170-4D4A-853E-156E18A70EB5}" type="datetime1">
              <a:rPr lang="en-US" smtClean="0"/>
              <a:t>11/2/16</a:t>
            </a:fld>
            <a:endParaRPr lang="en-US" dirty="0"/>
          </a:p>
        </p:txBody>
      </p:sp>
      <p:sp>
        <p:nvSpPr>
          <p:cNvPr id="5" name="Slide Number Placeholder 4"/>
          <p:cNvSpPr>
            <a:spLocks noGrp="1"/>
          </p:cNvSpPr>
          <p:nvPr>
            <p:ph type="sldNum" sz="quarter" idx="11"/>
          </p:nvPr>
        </p:nvSpPr>
        <p:spPr/>
        <p:txBody>
          <a:bodyPr/>
          <a:lstStyle/>
          <a:p>
            <a:fld id="{1F7DF5D7-FF41-4BF6-8958-28DFF1DB182D}" type="slidenum">
              <a:rPr lang="en-US" smtClean="0"/>
              <a:pPr/>
              <a:t>14</a:t>
            </a:fld>
            <a:endParaRPr lang="en-US" dirty="0"/>
          </a:p>
        </p:txBody>
      </p:sp>
      <mc:AlternateContent xmlns:mc="http://schemas.openxmlformats.org/markup-compatibility/2006" xmlns:a14="http://schemas.microsoft.com/office/drawing/2010/main">
        <mc:Choice Requires="a14">
          <p:sp>
            <p:nvSpPr>
              <p:cNvPr id="2" name="TextBox 1"/>
              <p:cNvSpPr txBox="1"/>
              <p:nvPr/>
            </p:nvSpPr>
            <p:spPr>
              <a:xfrm>
                <a:off x="3804167" y="1159523"/>
                <a:ext cx="5092700" cy="1316322"/>
              </a:xfrm>
              <a:prstGeom prst="rect">
                <a:avLst/>
              </a:prstGeom>
              <a:noFill/>
            </p:spPr>
            <p:txBody>
              <a:bodyPr wrap="square" rtlCol="0">
                <a:spAutoFit/>
              </a:bodyPr>
              <a:lstStyle/>
              <a:p>
                <a:pPr lvl="1"/>
                <a:endParaRPr lang="en-US" dirty="0" smtClean="0"/>
              </a:p>
              <a:p>
                <a:pPr marL="285750" indent="-285750">
                  <a:buFont typeface="Wingdings" charset="2"/>
                  <a:buChar char="Ø"/>
                </a:pPr>
                <a:r>
                  <a:rPr lang="en-US" sz="2000" i="1" dirty="0" err="1" smtClean="0"/>
                  <a:t>PickGoodPost</a:t>
                </a:r>
                <a:r>
                  <a:rPr lang="en-US" sz="2000" dirty="0" smtClean="0"/>
                  <a:t> is a specification for </a:t>
                </a:r>
                <a14:m>
                  <m:oMath xmlns:m="http://schemas.openxmlformats.org/officeDocument/2006/math">
                    <m:sSub>
                      <m:sSubPr>
                        <m:ctrlPr>
                          <a:rPr lang="en-US" sz="2000" i="1">
                            <a:latin typeface="Cambria Math" charset="0"/>
                          </a:rPr>
                        </m:ctrlPr>
                      </m:sSubPr>
                      <m:e>
                        <m:r>
                          <a:rPr lang="en-US" sz="2000" i="1">
                            <a:latin typeface="Cambria Math" charset="0"/>
                          </a:rPr>
                          <m:t>𝑡𝑢𝑝𝑙𝑒𝑠</m:t>
                        </m:r>
                      </m:e>
                      <m:sub>
                        <m:r>
                          <a:rPr lang="en-US" sz="2000" i="1">
                            <a:latin typeface="Cambria Math" charset="0"/>
                          </a:rPr>
                          <m:t>𝑝𝑜𝑠𝑡</m:t>
                        </m:r>
                      </m:sub>
                    </m:sSub>
                  </m:oMath>
                </a14:m>
                <a:endParaRPr lang="en-US" sz="2000" dirty="0" smtClean="0"/>
              </a:p>
              <a:p>
                <a:pPr marL="742950" lvl="1" indent="-285750">
                  <a:buFont typeface="Wingdings" charset="2"/>
                  <a:buChar char="Ø"/>
                </a:pPr>
                <a:r>
                  <a:rPr lang="en-US" sz="2000" dirty="0"/>
                  <a:t>w</a:t>
                </a:r>
                <a:r>
                  <a:rPr lang="en-US" sz="2000" dirty="0" smtClean="0"/>
                  <a:t>hat to prune away</a:t>
                </a:r>
              </a:p>
              <a:p>
                <a:pPr marL="742950" lvl="1" indent="-285750">
                  <a:buFont typeface="Wingdings" charset="2"/>
                  <a:buChar char="Ø"/>
                </a:pPr>
                <a:r>
                  <a:rPr lang="en-US" sz="2000" dirty="0" smtClean="0"/>
                  <a:t>checking function for sound reuse</a:t>
                </a:r>
              </a:p>
            </p:txBody>
          </p:sp>
        </mc:Choice>
        <mc:Fallback xmlns="">
          <p:sp>
            <p:nvSpPr>
              <p:cNvPr id="2" name="TextBox 1"/>
              <p:cNvSpPr txBox="1">
                <a:spLocks noRot="1" noChangeAspect="1" noMove="1" noResize="1" noEditPoints="1" noAdjustHandles="1" noChangeArrowheads="1" noChangeShapeType="1" noTextEdit="1"/>
              </p:cNvSpPr>
              <p:nvPr/>
            </p:nvSpPr>
            <p:spPr>
              <a:xfrm>
                <a:off x="3804167" y="1159523"/>
                <a:ext cx="5092700" cy="1316322"/>
              </a:xfrm>
              <a:prstGeom prst="rect">
                <a:avLst/>
              </a:prstGeom>
              <a:blipFill rotWithShape="0">
                <a:blip r:embed="rId4"/>
                <a:stretch>
                  <a:fillRect l="-1078" b="-74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102785" y="2360327"/>
                <a:ext cx="4497174" cy="3385542"/>
              </a:xfrm>
              <a:prstGeom prst="rect">
                <a:avLst/>
              </a:prstGeom>
              <a:noFill/>
            </p:spPr>
            <p:txBody>
              <a:bodyPr wrap="square" rtlCol="0">
                <a:spAutoFit/>
              </a:bodyPr>
              <a:lstStyle/>
              <a:p>
                <a:endParaRPr lang="en-US" dirty="0"/>
              </a:p>
              <a:p>
                <a:r>
                  <a:rPr lang="en-US" b="1" dirty="0" smtClean="0"/>
                  <a:t/>
                </a:r>
                <a:br>
                  <a:rPr lang="en-US" b="1" dirty="0" smtClean="0"/>
                </a:br>
                <a:r>
                  <a:rPr lang="en-US" sz="2000" b="1" dirty="0"/>
                  <a:t>N</a:t>
                </a:r>
                <a:r>
                  <a:rPr lang="en-US" sz="2000" b="1" dirty="0" smtClean="0"/>
                  <a:t>aïve:</a:t>
                </a:r>
                <a:r>
                  <a:rPr lang="en-US" dirty="0" smtClean="0"/>
                  <a:t>  </a:t>
                </a:r>
                <a14:m>
                  <m:oMath xmlns:m="http://schemas.openxmlformats.org/officeDocument/2006/math">
                    <m:r>
                      <a:rPr lang="en-US" i="1">
                        <a:latin typeface="Cambria Math" charset="0"/>
                      </a:rPr>
                      <m:t>{</m:t>
                    </m:r>
                    <m:r>
                      <a:rPr lang="en-US" i="1">
                        <a:latin typeface="Cambria Math" charset="0"/>
                      </a:rPr>
                      <m:t>𝐿</m:t>
                    </m:r>
                    <m:r>
                      <a:rPr lang="en-US" b="0" i="1" smtClean="0">
                        <a:latin typeface="Cambria Math" charset="0"/>
                      </a:rPr>
                      <m:t>1</m:t>
                    </m:r>
                    <m:r>
                      <a:rPr lang="en-US" i="1">
                        <a:latin typeface="Cambria Math" charset="0"/>
                      </a:rPr>
                      <m:t>}</m:t>
                    </m:r>
                  </m:oMath>
                </a14:m>
                <a:r>
                  <a:rPr lang="en-US" dirty="0"/>
                  <a:t> </a:t>
                </a:r>
                <a14:m>
                  <m:oMath xmlns:m="http://schemas.openxmlformats.org/officeDocument/2006/math">
                    <m:r>
                      <a:rPr lang="en-US" i="1" dirty="0">
                        <a:latin typeface="Cambria Math" charset="0"/>
                        <a:ea typeface="Cambria Math" charset="0"/>
                        <a:cs typeface="Cambria Math" charset="0"/>
                      </a:rPr>
                      <m:t>⟹</m:t>
                    </m:r>
                  </m:oMath>
                </a14:m>
                <a:r>
                  <a:rPr lang="en-US" dirty="0"/>
                  <a:t> </a:t>
                </a:r>
                <a14:m>
                  <m:oMath xmlns:m="http://schemas.openxmlformats.org/officeDocument/2006/math">
                    <m:r>
                      <a:rPr lang="en-US">
                        <a:latin typeface="Cambria Math" charset="0"/>
                      </a:rPr>
                      <m:t>{</m:t>
                    </m:r>
                    <m:r>
                      <a:rPr lang="en-US" i="1">
                        <a:latin typeface="Cambria Math" charset="0"/>
                      </a:rPr>
                      <m:t>𝐿</m:t>
                    </m:r>
                    <m:r>
                      <a:rPr lang="en-US" b="0" i="1" smtClean="0">
                        <a:latin typeface="Cambria Math" charset="0"/>
                      </a:rPr>
                      <m:t>2</m:t>
                    </m:r>
                  </m:oMath>
                </a14:m>
                <a:r>
                  <a:rPr lang="en-US" dirty="0"/>
                  <a:t>, </a:t>
                </a:r>
                <a14:m>
                  <m:oMath xmlns:m="http://schemas.openxmlformats.org/officeDocument/2006/math">
                    <m:r>
                      <a:rPr lang="en-US" i="1">
                        <a:latin typeface="Cambria Math" charset="0"/>
                      </a:rPr>
                      <m:t>𝐿</m:t>
                    </m:r>
                    <m:r>
                      <a:rPr lang="en-US" b="0" i="1" smtClean="0">
                        <a:latin typeface="Cambria Math" charset="0"/>
                      </a:rPr>
                      <m:t>3</m:t>
                    </m:r>
                  </m:oMath>
                </a14:m>
                <a:r>
                  <a:rPr lang="en-US" dirty="0"/>
                  <a:t>, </a:t>
                </a:r>
                <a14:m>
                  <m:oMath xmlns:m="http://schemas.openxmlformats.org/officeDocument/2006/math">
                    <m:r>
                      <a:rPr lang="en-US" i="1">
                        <a:latin typeface="Cambria Math" charset="0"/>
                      </a:rPr>
                      <m:t>𝐿</m:t>
                    </m:r>
                    <m:r>
                      <a:rPr lang="en-US" b="0" i="1" smtClean="0">
                        <a:latin typeface="Cambria Math" charset="0"/>
                      </a:rPr>
                      <m:t>4</m:t>
                    </m:r>
                    <m:r>
                      <a:rPr lang="en-US" i="1">
                        <a:latin typeface="Cambria Math" charset="0"/>
                      </a:rPr>
                      <m:t>}</m:t>
                    </m:r>
                  </m:oMath>
                </a14:m>
                <a:r>
                  <a:rPr lang="en-US" dirty="0" smtClean="0"/>
                  <a:t>        (1)</a:t>
                </a:r>
              </a:p>
              <a:p>
                <a:r>
                  <a:rPr lang="en-US" sz="2000" b="1" dirty="0" smtClean="0"/>
                  <a:t>After pruning:  </a:t>
                </a:r>
                <a14:m>
                  <m:oMath xmlns:m="http://schemas.openxmlformats.org/officeDocument/2006/math">
                    <m:r>
                      <a:rPr lang="en-US" i="1">
                        <a:latin typeface="Cambria Math" charset="0"/>
                      </a:rPr>
                      <m:t>{</m:t>
                    </m:r>
                    <m:r>
                      <a:rPr lang="en-US" i="1">
                        <a:latin typeface="Cambria Math" charset="0"/>
                      </a:rPr>
                      <m:t>𝐿</m:t>
                    </m:r>
                    <m:r>
                      <a:rPr lang="en-US" b="0" i="1" smtClean="0">
                        <a:latin typeface="Cambria Math" charset="0"/>
                      </a:rPr>
                      <m:t>1</m:t>
                    </m:r>
                    <m:r>
                      <a:rPr lang="en-US" i="1">
                        <a:latin typeface="Cambria Math" charset="0"/>
                      </a:rPr>
                      <m:t>}</m:t>
                    </m:r>
                  </m:oMath>
                </a14:m>
                <a:r>
                  <a:rPr lang="en-US" dirty="0"/>
                  <a:t> </a:t>
                </a:r>
                <a14:m>
                  <m:oMath xmlns:m="http://schemas.openxmlformats.org/officeDocument/2006/math">
                    <m:r>
                      <a:rPr lang="en-US" i="1" dirty="0">
                        <a:latin typeface="Cambria Math" charset="0"/>
                        <a:ea typeface="Cambria Math" charset="0"/>
                        <a:cs typeface="Cambria Math" charset="0"/>
                      </a:rPr>
                      <m:t>⟹</m:t>
                    </m:r>
                  </m:oMath>
                </a14:m>
                <a:r>
                  <a:rPr lang="en-US" dirty="0"/>
                  <a:t> </a:t>
                </a:r>
                <a14:m>
                  <m:oMath xmlns:m="http://schemas.openxmlformats.org/officeDocument/2006/math">
                    <m:r>
                      <a:rPr lang="en-US">
                        <a:latin typeface="Cambria Math" charset="0"/>
                      </a:rPr>
                      <m:t>{</m:t>
                    </m:r>
                    <m:r>
                      <a:rPr lang="en-US" i="1">
                        <a:latin typeface="Cambria Math" charset="0"/>
                      </a:rPr>
                      <m:t>𝐿</m:t>
                    </m:r>
                    <m:r>
                      <a:rPr lang="en-US" b="0" i="1" smtClean="0">
                        <a:latin typeface="Cambria Math" charset="0"/>
                      </a:rPr>
                      <m:t>4</m:t>
                    </m:r>
                    <m:r>
                      <a:rPr lang="en-US" i="1">
                        <a:latin typeface="Cambria Math" charset="0"/>
                      </a:rPr>
                      <m:t>}</m:t>
                    </m:r>
                  </m:oMath>
                </a14:m>
                <a:r>
                  <a:rPr lang="en-US" dirty="0" smtClean="0"/>
                  <a:t>      (2)</a:t>
                </a:r>
              </a:p>
              <a:p>
                <a:r>
                  <a:rPr lang="en-US" sz="2000" b="1" dirty="0" smtClean="0">
                    <a:ea typeface="Cambria Math" charset="0"/>
                    <a:cs typeface="Cambria Math" charset="0"/>
                  </a:rPr>
                  <a:t>Checking function: </a:t>
                </a:r>
                <a:r>
                  <a:rPr lang="en-US" sz="2000" dirty="0" smtClean="0">
                    <a:ea typeface="Cambria Math" charset="0"/>
                    <a:cs typeface="Cambria Math" charset="0"/>
                  </a:rPr>
                  <a:t>No edge from </a:t>
                </a:r>
                <a14:m>
                  <m:oMath xmlns:m="http://schemas.openxmlformats.org/officeDocument/2006/math">
                    <m:r>
                      <a:rPr lang="en-US" i="1">
                        <a:latin typeface="Cambria Math" charset="0"/>
                      </a:rPr>
                      <m:t>𝐿</m:t>
                    </m:r>
                    <m:r>
                      <a:rPr lang="en-US" b="0" i="1" smtClean="0">
                        <a:latin typeface="Cambria Math" charset="0"/>
                      </a:rPr>
                      <m:t>2</m:t>
                    </m:r>
                  </m:oMath>
                </a14:m>
                <a:r>
                  <a:rPr lang="en-US" dirty="0"/>
                  <a:t>, </a:t>
                </a:r>
                <a14:m>
                  <m:oMath xmlns:m="http://schemas.openxmlformats.org/officeDocument/2006/math">
                    <m:r>
                      <a:rPr lang="en-US" i="1">
                        <a:latin typeface="Cambria Math" charset="0"/>
                      </a:rPr>
                      <m:t>𝐿</m:t>
                    </m:r>
                    <m:r>
                      <a:rPr lang="en-US" b="0" i="1" smtClean="0">
                        <a:latin typeface="Cambria Math" charset="0"/>
                      </a:rPr>
                      <m:t>3</m:t>
                    </m:r>
                  </m:oMath>
                </a14:m>
                <a:r>
                  <a:rPr lang="en-US" dirty="0" smtClean="0">
                    <a:ea typeface="Cambria Math" charset="0"/>
                    <a:cs typeface="Cambria Math" charset="0"/>
                  </a:rPr>
                  <a:t> </a:t>
                </a:r>
                <a:r>
                  <a:rPr lang="en-US" sz="2000" dirty="0" smtClean="0">
                    <a:ea typeface="Cambria Math" charset="0"/>
                    <a:cs typeface="Cambria Math" charset="0"/>
                  </a:rPr>
                  <a:t>to app nodes </a:t>
                </a:r>
                <a:endParaRPr lang="en-US" sz="2000" b="1" dirty="0" smtClean="0">
                  <a:ea typeface="Cambria Math" charset="0"/>
                  <a:cs typeface="Cambria Math" charset="0"/>
                </a:endParaRPr>
              </a:p>
              <a:p>
                <a:endParaRPr lang="en-US" b="1" dirty="0" smtClean="0"/>
              </a:p>
              <a:p>
                <a:r>
                  <a:rPr lang="en-US" sz="2000" b="1" dirty="0"/>
                  <a:t>Naïve</a:t>
                </a:r>
                <a:r>
                  <a:rPr lang="en-US" b="1" dirty="0"/>
                  <a:t>:</a:t>
                </a:r>
                <a:r>
                  <a:rPr lang="en-US" dirty="0"/>
                  <a:t>  </a:t>
                </a:r>
                <a14:m>
                  <m:oMath xmlns:m="http://schemas.openxmlformats.org/officeDocument/2006/math">
                    <m:r>
                      <a:rPr lang="en-US" i="1">
                        <a:latin typeface="Cambria Math" charset="0"/>
                      </a:rPr>
                      <m:t>{</m:t>
                    </m:r>
                    <m:r>
                      <a:rPr lang="en-US" i="1">
                        <a:latin typeface="Cambria Math" charset="0"/>
                      </a:rPr>
                      <m:t>𝐿</m:t>
                    </m:r>
                    <m:r>
                      <a:rPr lang="en-US" i="1">
                        <a:latin typeface="Cambria Math" charset="0"/>
                      </a:rPr>
                      <m:t>5}</m:t>
                    </m:r>
                  </m:oMath>
                </a14:m>
                <a:r>
                  <a:rPr lang="en-US" dirty="0"/>
                  <a:t> </a:t>
                </a:r>
                <a14:m>
                  <m:oMath xmlns:m="http://schemas.openxmlformats.org/officeDocument/2006/math">
                    <m:r>
                      <a:rPr lang="en-US" i="1" dirty="0">
                        <a:latin typeface="Cambria Math" charset="0"/>
                        <a:ea typeface="Cambria Math" charset="0"/>
                        <a:cs typeface="Cambria Math" charset="0"/>
                      </a:rPr>
                      <m:t>⟹</m:t>
                    </m:r>
                  </m:oMath>
                </a14:m>
                <a:r>
                  <a:rPr lang="en-US" dirty="0"/>
                  <a:t> </a:t>
                </a:r>
                <a14:m>
                  <m:oMath xmlns:m="http://schemas.openxmlformats.org/officeDocument/2006/math">
                    <m:r>
                      <a:rPr lang="en-US">
                        <a:latin typeface="Cambria Math" charset="0"/>
                      </a:rPr>
                      <m:t>{</m:t>
                    </m:r>
                    <m:r>
                      <a:rPr lang="en-US" i="1">
                        <a:latin typeface="Cambria Math" charset="0"/>
                      </a:rPr>
                      <m:t>𝐿</m:t>
                    </m:r>
                    <m:r>
                      <a:rPr lang="en-US" i="1">
                        <a:latin typeface="Cambria Math" charset="0"/>
                      </a:rPr>
                      <m:t>6</m:t>
                    </m:r>
                  </m:oMath>
                </a14:m>
                <a:r>
                  <a:rPr lang="en-US" dirty="0"/>
                  <a:t>, </a:t>
                </a:r>
                <a14:m>
                  <m:oMath xmlns:m="http://schemas.openxmlformats.org/officeDocument/2006/math">
                    <m:r>
                      <a:rPr lang="en-US" i="1">
                        <a:latin typeface="Cambria Math" charset="0"/>
                      </a:rPr>
                      <m:t>𝐿</m:t>
                    </m:r>
                    <m:r>
                      <a:rPr lang="en-US" i="1">
                        <a:latin typeface="Cambria Math" charset="0"/>
                      </a:rPr>
                      <m:t>7</m:t>
                    </m:r>
                  </m:oMath>
                </a14:m>
                <a:r>
                  <a:rPr lang="en-US" dirty="0"/>
                  <a:t>, </a:t>
                </a:r>
                <a14:m>
                  <m:oMath xmlns:m="http://schemas.openxmlformats.org/officeDocument/2006/math">
                    <m:r>
                      <a:rPr lang="en-US" i="1">
                        <a:latin typeface="Cambria Math" charset="0"/>
                      </a:rPr>
                      <m:t>𝐿</m:t>
                    </m:r>
                    <m:r>
                      <a:rPr lang="en-US" i="1">
                        <a:latin typeface="Cambria Math" charset="0"/>
                      </a:rPr>
                      <m:t>8}</m:t>
                    </m:r>
                  </m:oMath>
                </a14:m>
                <a:r>
                  <a:rPr lang="en-US" dirty="0" smtClean="0"/>
                  <a:t>         (3)</a:t>
                </a:r>
                <a:endParaRPr lang="en-US" dirty="0"/>
              </a:p>
              <a:p>
                <a:r>
                  <a:rPr lang="en-US" sz="2000" b="1" dirty="0"/>
                  <a:t>After pruning:  </a:t>
                </a:r>
                <a14:m>
                  <m:oMath xmlns:m="http://schemas.openxmlformats.org/officeDocument/2006/math">
                    <m:r>
                      <a:rPr lang="en-US" i="1">
                        <a:latin typeface="Cambria Math" charset="0"/>
                      </a:rPr>
                      <m:t>{</m:t>
                    </m:r>
                    <m:r>
                      <a:rPr lang="en-US" i="1">
                        <a:latin typeface="Cambria Math" charset="0"/>
                      </a:rPr>
                      <m:t>𝐿</m:t>
                    </m:r>
                    <m:r>
                      <a:rPr lang="en-US" i="1">
                        <a:latin typeface="Cambria Math" charset="0"/>
                      </a:rPr>
                      <m:t>5}</m:t>
                    </m:r>
                  </m:oMath>
                </a14:m>
                <a:r>
                  <a:rPr lang="en-US" dirty="0"/>
                  <a:t> </a:t>
                </a:r>
                <a14:m>
                  <m:oMath xmlns:m="http://schemas.openxmlformats.org/officeDocument/2006/math">
                    <m:r>
                      <a:rPr lang="en-US" i="1" dirty="0">
                        <a:latin typeface="Cambria Math" charset="0"/>
                        <a:ea typeface="Cambria Math" charset="0"/>
                        <a:cs typeface="Cambria Math" charset="0"/>
                      </a:rPr>
                      <m:t>⟹</m:t>
                    </m:r>
                  </m:oMath>
                </a14:m>
                <a:r>
                  <a:rPr lang="en-US" dirty="0"/>
                  <a:t> </a:t>
                </a:r>
                <a14:m>
                  <m:oMath xmlns:m="http://schemas.openxmlformats.org/officeDocument/2006/math">
                    <m:d>
                      <m:dPr>
                        <m:begChr m:val="{"/>
                        <m:endChr m:val="}"/>
                        <m:ctrlPr>
                          <a:rPr lang="en-US" i="1">
                            <a:latin typeface="Cambria Math" charset="0"/>
                          </a:rPr>
                        </m:ctrlPr>
                      </m:dPr>
                      <m:e>
                        <m:r>
                          <a:rPr lang="en-US" i="1">
                            <a:latin typeface="Cambria Math" charset="0"/>
                          </a:rPr>
                          <m:t>𝐿</m:t>
                        </m:r>
                        <m:r>
                          <a:rPr lang="en-US" i="1">
                            <a:latin typeface="Cambria Math" charset="0"/>
                          </a:rPr>
                          <m:t>8</m:t>
                        </m:r>
                      </m:e>
                    </m:d>
                  </m:oMath>
                </a14:m>
                <a:r>
                  <a:rPr lang="en-US" dirty="0" smtClean="0"/>
                  <a:t>       (4)</a:t>
                </a:r>
                <a:endParaRPr lang="en-US" dirty="0"/>
              </a:p>
              <a:p>
                <a:r>
                  <a:rPr lang="en-US" sz="2000" b="1" dirty="0">
                    <a:ea typeface="Cambria Math" charset="0"/>
                    <a:cs typeface="Cambria Math" charset="0"/>
                  </a:rPr>
                  <a:t>Checking function: </a:t>
                </a:r>
                <a:r>
                  <a:rPr lang="en-US" sz="2000" dirty="0">
                    <a:ea typeface="Cambria Math" charset="0"/>
                    <a:cs typeface="Cambria Math" charset="0"/>
                  </a:rPr>
                  <a:t>No edge from </a:t>
                </a:r>
                <a14:m>
                  <m:oMath xmlns:m="http://schemas.openxmlformats.org/officeDocument/2006/math">
                    <m:r>
                      <a:rPr lang="en-US" i="1">
                        <a:latin typeface="Cambria Math" charset="0"/>
                      </a:rPr>
                      <m:t>𝐿</m:t>
                    </m:r>
                    <m:r>
                      <a:rPr lang="en-US" i="1">
                        <a:latin typeface="Cambria Math" charset="0"/>
                      </a:rPr>
                      <m:t>6</m:t>
                    </m:r>
                  </m:oMath>
                </a14:m>
                <a:r>
                  <a:rPr lang="en-US" dirty="0"/>
                  <a:t>, </a:t>
                </a:r>
                <a14:m>
                  <m:oMath xmlns:m="http://schemas.openxmlformats.org/officeDocument/2006/math">
                    <m:r>
                      <a:rPr lang="en-US" i="1">
                        <a:latin typeface="Cambria Math" charset="0"/>
                      </a:rPr>
                      <m:t>𝐿</m:t>
                    </m:r>
                    <m:r>
                      <a:rPr lang="en-US" i="1">
                        <a:latin typeface="Cambria Math" charset="0"/>
                      </a:rPr>
                      <m:t>7</m:t>
                    </m:r>
                  </m:oMath>
                </a14:m>
                <a:r>
                  <a:rPr lang="en-US" dirty="0">
                    <a:ea typeface="Cambria Math" charset="0"/>
                    <a:cs typeface="Cambria Math" charset="0"/>
                  </a:rPr>
                  <a:t> </a:t>
                </a:r>
                <a:r>
                  <a:rPr lang="en-US" sz="2000" dirty="0">
                    <a:ea typeface="Cambria Math" charset="0"/>
                    <a:cs typeface="Cambria Math" charset="0"/>
                  </a:rPr>
                  <a:t>to </a:t>
                </a:r>
                <a:r>
                  <a:rPr lang="en-US" sz="2000" dirty="0" smtClean="0">
                    <a:ea typeface="Cambria Math" charset="0"/>
                    <a:cs typeface="Cambria Math" charset="0"/>
                  </a:rPr>
                  <a:t>app </a:t>
                </a:r>
                <a:r>
                  <a:rPr lang="en-US" sz="2000" dirty="0">
                    <a:ea typeface="Cambria Math" charset="0"/>
                    <a:cs typeface="Cambria Math" charset="0"/>
                  </a:rPr>
                  <a:t>nodes </a:t>
                </a:r>
                <a:r>
                  <a:rPr lang="en-US" sz="2000" dirty="0" smtClean="0"/>
                  <a:t> </a:t>
                </a:r>
              </a:p>
            </p:txBody>
          </p:sp>
        </mc:Choice>
        <mc:Fallback xmlns="">
          <p:sp>
            <p:nvSpPr>
              <p:cNvPr id="7" name="TextBox 6"/>
              <p:cNvSpPr txBox="1">
                <a:spLocks noRot="1" noChangeAspect="1" noMove="1" noResize="1" noEditPoints="1" noAdjustHandles="1" noChangeArrowheads="1" noChangeShapeType="1" noTextEdit="1"/>
              </p:cNvSpPr>
              <p:nvPr/>
            </p:nvSpPr>
            <p:spPr>
              <a:xfrm>
                <a:off x="4102785" y="2360327"/>
                <a:ext cx="4497174" cy="3385542"/>
              </a:xfrm>
              <a:prstGeom prst="rect">
                <a:avLst/>
              </a:prstGeom>
              <a:blipFill rotWithShape="0">
                <a:blip r:embed="rId5"/>
                <a:stretch>
                  <a:fillRect l="-1355" b="-2158"/>
                </a:stretch>
              </a:blipFill>
            </p:spPr>
            <p:txBody>
              <a:bodyPr/>
              <a:lstStyle/>
              <a:p>
                <a:r>
                  <a:rPr lang="en-US">
                    <a:noFill/>
                  </a:rPr>
                  <a:t> </a:t>
                </a:r>
              </a:p>
            </p:txBody>
          </p:sp>
        </mc:Fallback>
      </mc:AlternateContent>
      <p:sp>
        <p:nvSpPr>
          <p:cNvPr id="11" name="Rounded Rectangle 10"/>
          <p:cNvSpPr/>
          <p:nvPr/>
        </p:nvSpPr>
        <p:spPr>
          <a:xfrm>
            <a:off x="1143413" y="1581664"/>
            <a:ext cx="1550360" cy="154459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1037968" y="3552223"/>
            <a:ext cx="1340460" cy="200831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rot="702867">
            <a:off x="1475086" y="4240111"/>
            <a:ext cx="2137719" cy="72231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1037969" y="1153293"/>
            <a:ext cx="2469290" cy="503744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138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12"/>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par>
                                <p:cTn id="49" presetID="1" presetClass="exit" presetSubtype="0" fill="hold" grpId="1" nodeType="withEffect">
                                  <p:stCondLst>
                                    <p:cond delay="0"/>
                                  </p:stCondLst>
                                  <p:childTnLst>
                                    <p:set>
                                      <p:cBhvr>
                                        <p:cTn id="50"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2" grpId="0" animBg="1"/>
      <p:bldP spid="12" grpId="1" animBg="1"/>
      <p:bldP spid="13" grpId="0" animBg="1"/>
      <p:bldP spid="15" grpId="0" animBg="1"/>
      <p:bldP spid="15"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Putting it All Together</a:t>
            </a:r>
            <a:endParaRPr lang="en-US" dirty="0"/>
          </a:p>
        </p:txBody>
      </p:sp>
      <p:sp>
        <p:nvSpPr>
          <p:cNvPr id="4" name="Date Placeholder 3"/>
          <p:cNvSpPr>
            <a:spLocks noGrp="1"/>
          </p:cNvSpPr>
          <p:nvPr>
            <p:ph type="dt" sz="half" idx="10"/>
          </p:nvPr>
        </p:nvSpPr>
        <p:spPr/>
        <p:txBody>
          <a:bodyPr/>
          <a:lstStyle/>
          <a:p>
            <a:fld id="{9A9AEA06-8170-4D4A-853E-156E18A70EB5}" type="datetime1">
              <a:rPr lang="en-US" smtClean="0"/>
              <a:t>11/2/16</a:t>
            </a:fld>
            <a:endParaRPr lang="en-US" dirty="0"/>
          </a:p>
        </p:txBody>
      </p:sp>
      <p:sp>
        <p:nvSpPr>
          <p:cNvPr id="5" name="Slide Number Placeholder 4"/>
          <p:cNvSpPr>
            <a:spLocks noGrp="1"/>
          </p:cNvSpPr>
          <p:nvPr>
            <p:ph type="sldNum" sz="quarter" idx="11"/>
          </p:nvPr>
        </p:nvSpPr>
        <p:spPr/>
        <p:txBody>
          <a:bodyPr/>
          <a:lstStyle/>
          <a:p>
            <a:fld id="{1F7DF5D7-FF41-4BF6-8958-28DFF1DB182D}" type="slidenum">
              <a:rPr lang="en-US" smtClean="0"/>
              <a:pPr/>
              <a:t>15</a:t>
            </a:fld>
            <a:endParaRPr lang="en-US" dirty="0"/>
          </a:p>
        </p:txBody>
      </p:sp>
      <p:sp>
        <p:nvSpPr>
          <p:cNvPr id="2" name="Content Placeholder 1"/>
          <p:cNvSpPr>
            <a:spLocks noGrp="1"/>
          </p:cNvSpPr>
          <p:nvPr>
            <p:ph sz="quarter" idx="1"/>
          </p:nvPr>
        </p:nvSpPr>
        <p:spPr>
          <a:xfrm>
            <a:off x="3917092" y="1309820"/>
            <a:ext cx="4769707" cy="4497858"/>
          </a:xfrm>
        </p:spPr>
        <p:txBody>
          <a:bodyPr>
            <a:normAutofit fontScale="85000" lnSpcReduction="10000"/>
          </a:bodyPr>
          <a:lstStyle/>
          <a:p>
            <a:pPr>
              <a:buFont typeface="Wingdings" charset="2"/>
              <a:buChar char="Ø"/>
            </a:pPr>
            <a:r>
              <a:rPr lang="en-US" i="1" dirty="0" err="1"/>
              <a:t>PickGoodPre</a:t>
            </a:r>
            <a:r>
              <a:rPr lang="en-US" i="1" dirty="0"/>
              <a:t> </a:t>
            </a:r>
            <a:r>
              <a:rPr lang="en-US" dirty="0"/>
              <a:t>: </a:t>
            </a:r>
            <a:r>
              <a:rPr lang="en-US" dirty="0" smtClean="0"/>
              <a:t>Impacts performance</a:t>
            </a:r>
            <a:br>
              <a:rPr lang="en-US" dirty="0" smtClean="0"/>
            </a:br>
            <a:endParaRPr lang="en-US" dirty="0" smtClean="0"/>
          </a:p>
          <a:p>
            <a:pPr>
              <a:buFont typeface="Wingdings" charset="2"/>
              <a:buChar char="Ø"/>
            </a:pPr>
            <a:r>
              <a:rPr lang="en-US" i="1" dirty="0" err="1"/>
              <a:t>PickGoodPost</a:t>
            </a:r>
            <a:r>
              <a:rPr lang="en-US" dirty="0"/>
              <a:t> : </a:t>
            </a:r>
            <a:r>
              <a:rPr lang="en-US" dirty="0" smtClean="0"/>
              <a:t>Impacts performance </a:t>
            </a:r>
            <a:r>
              <a:rPr lang="en-US" dirty="0"/>
              <a:t>and </a:t>
            </a:r>
            <a:r>
              <a:rPr lang="en-US" dirty="0" smtClean="0"/>
              <a:t>soundness</a:t>
            </a:r>
            <a:br>
              <a:rPr lang="en-US" dirty="0" smtClean="0"/>
            </a:br>
            <a:endParaRPr lang="en-US" sz="1200" dirty="0" smtClean="0"/>
          </a:p>
          <a:p>
            <a:pPr lvl="1">
              <a:buFont typeface="Wingdings" charset="2"/>
              <a:buChar char="Ø"/>
            </a:pPr>
            <a:r>
              <a:rPr lang="en-US" dirty="0"/>
              <a:t>Specifies what can be </a:t>
            </a:r>
            <a:r>
              <a:rPr lang="en-US" dirty="0" smtClean="0"/>
              <a:t>pruned</a:t>
            </a:r>
            <a:br>
              <a:rPr lang="en-US" dirty="0" smtClean="0"/>
            </a:br>
            <a:endParaRPr lang="en-US" sz="1200" dirty="0" smtClean="0"/>
          </a:p>
          <a:p>
            <a:pPr lvl="1">
              <a:buFont typeface="Wingdings" charset="2"/>
              <a:buChar char="Ø"/>
            </a:pPr>
            <a:r>
              <a:rPr lang="en-US" dirty="0" smtClean="0"/>
              <a:t>Provides a checking </a:t>
            </a:r>
            <a:r>
              <a:rPr lang="en-US" dirty="0"/>
              <a:t>function </a:t>
            </a:r>
            <a:r>
              <a:rPr lang="en-US" dirty="0" smtClean="0"/>
              <a:t>to prevent </a:t>
            </a:r>
            <a:r>
              <a:rPr lang="en-US" dirty="0"/>
              <a:t>the unsound use of pruned summaries</a:t>
            </a:r>
            <a:br>
              <a:rPr lang="en-US" dirty="0"/>
            </a:br>
            <a:endParaRPr lang="en-US" dirty="0"/>
          </a:p>
          <a:p>
            <a:pPr>
              <a:buFont typeface="Wingdings" charset="2"/>
              <a:buChar char="Ø"/>
            </a:pPr>
            <a:r>
              <a:rPr lang="en-US" b="1" dirty="0"/>
              <a:t>Main </a:t>
            </a:r>
            <a:r>
              <a:rPr lang="en-US" b="1" dirty="0" smtClean="0"/>
              <a:t>Theorem:</a:t>
            </a:r>
            <a:r>
              <a:rPr lang="en-US" dirty="0"/>
              <a:t/>
            </a:r>
            <a:br>
              <a:rPr lang="en-US" dirty="0"/>
            </a:br>
            <a:r>
              <a:rPr lang="en-US" dirty="0"/>
              <a:t>If </a:t>
            </a:r>
            <a:r>
              <a:rPr lang="en-US" i="1" dirty="0" err="1"/>
              <a:t>PickGoodPost</a:t>
            </a:r>
            <a:r>
              <a:rPr lang="en-US" i="1" dirty="0"/>
              <a:t> </a:t>
            </a:r>
            <a:r>
              <a:rPr lang="en-US" dirty="0"/>
              <a:t>satisfies the soundness condition</a:t>
            </a:r>
            <a:r>
              <a:rPr lang="en-US" i="1" dirty="0"/>
              <a:t>, </a:t>
            </a:r>
            <a:r>
              <a:rPr lang="en-US" dirty="0"/>
              <a:t>then reusing learnt summaries produces the same analysis results as analyzing from scratch</a:t>
            </a:r>
            <a:r>
              <a:rPr lang="en-US" dirty="0" smtClean="0"/>
              <a:t>.</a:t>
            </a:r>
          </a:p>
          <a:p>
            <a:endParaRPr lang="en-US" dirty="0"/>
          </a:p>
        </p:txBody>
      </p:sp>
      <p:pic>
        <p:nvPicPr>
          <p:cNvPr id="8" name="Content Placeholder 5"/>
          <p:cNvPicPr>
            <a:picLocks noChangeAspect="1"/>
          </p:cNvPicPr>
          <p:nvPr/>
        </p:nvPicPr>
        <p:blipFill>
          <a:blip r:embed="rId3"/>
          <a:stretch>
            <a:fillRect/>
          </a:stretch>
        </p:blipFill>
        <p:spPr>
          <a:xfrm>
            <a:off x="612648" y="1168057"/>
            <a:ext cx="2779352" cy="4861742"/>
          </a:xfrm>
          <a:prstGeom prst="rect">
            <a:avLst/>
          </a:prstGeom>
        </p:spPr>
      </p:pic>
    </p:spTree>
    <p:extLst>
      <p:ext uri="{BB962C8B-B14F-4D97-AF65-F5344CB8AC3E}">
        <p14:creationId xmlns:p14="http://schemas.microsoft.com/office/powerpoint/2010/main" val="1925486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1348454"/>
            <a:ext cx="8229600" cy="4937760"/>
          </a:xfrm>
        </p:spPr>
        <p:txBody>
          <a:bodyPr>
            <a:normAutofit/>
          </a:bodyPr>
          <a:lstStyle/>
          <a:p>
            <a:pPr>
              <a:buFont typeface="Wingdings" charset="2"/>
              <a:buChar char="Ø"/>
            </a:pPr>
            <a:r>
              <a:rPr lang="en-US" dirty="0" smtClean="0"/>
              <a:t>Implemented Polymer using </a:t>
            </a:r>
            <a:r>
              <a:rPr lang="en-US" dirty="0" err="1" smtClean="0"/>
              <a:t>bddbddb</a:t>
            </a:r>
            <a:r>
              <a:rPr lang="en-US" dirty="0" smtClean="0"/>
              <a:t> </a:t>
            </a:r>
            <a:r>
              <a:rPr lang="en-US" dirty="0" err="1" smtClean="0"/>
              <a:t>Datalog</a:t>
            </a:r>
            <a:r>
              <a:rPr lang="en-US" dirty="0" smtClean="0"/>
              <a:t> solver and Chord framework for analyzing Java </a:t>
            </a:r>
            <a:r>
              <a:rPr lang="en-US" dirty="0" err="1" smtClean="0"/>
              <a:t>bytecode</a:t>
            </a:r>
            <a:endParaRPr lang="en-US" sz="2400" dirty="0" smtClean="0">
              <a:solidFill>
                <a:schemeClr val="tx1"/>
              </a:solidFill>
            </a:endParaRPr>
          </a:p>
          <a:p>
            <a:pPr lvl="1">
              <a:buFont typeface="Wingdings" charset="2"/>
              <a:buChar char="Ø"/>
            </a:pPr>
            <a:endParaRPr lang="en-US" sz="1400" dirty="0" smtClean="0"/>
          </a:p>
          <a:p>
            <a:pPr>
              <a:buFont typeface="Wingdings" charset="2"/>
              <a:buChar char="Ø"/>
            </a:pPr>
            <a:r>
              <a:rPr lang="en-US" dirty="0" smtClean="0"/>
              <a:t>Applied to two analyses:</a:t>
            </a:r>
          </a:p>
          <a:p>
            <a:pPr lvl="1">
              <a:buFont typeface="Wingdings" charset="2"/>
              <a:buChar char="Ø"/>
            </a:pPr>
            <a:r>
              <a:rPr lang="en-US" sz="2400" b="1" dirty="0" smtClean="0">
                <a:solidFill>
                  <a:schemeClr val="tx1"/>
                </a:solidFill>
              </a:rPr>
              <a:t>call-graph analysis</a:t>
            </a:r>
          </a:p>
          <a:p>
            <a:pPr lvl="2">
              <a:buFont typeface="Wingdings" charset="2"/>
              <a:buChar char="Ø"/>
            </a:pPr>
            <a:r>
              <a:rPr lang="en-US" sz="2200" dirty="0" smtClean="0"/>
              <a:t>flow- and context-insensitive</a:t>
            </a:r>
          </a:p>
          <a:p>
            <a:pPr lvl="1">
              <a:buFont typeface="Wingdings" charset="2"/>
              <a:buChar char="Ø"/>
            </a:pPr>
            <a:r>
              <a:rPr lang="en-US" sz="2400" b="1" dirty="0">
                <a:solidFill>
                  <a:schemeClr val="tx1"/>
                </a:solidFill>
              </a:rPr>
              <a:t>p</a:t>
            </a:r>
            <a:r>
              <a:rPr lang="en-US" sz="2400" b="1" dirty="0" smtClean="0">
                <a:solidFill>
                  <a:schemeClr val="tx1"/>
                </a:solidFill>
              </a:rPr>
              <a:t>ointer analysis</a:t>
            </a:r>
          </a:p>
          <a:p>
            <a:pPr lvl="2">
              <a:buFont typeface="Wingdings" charset="2"/>
              <a:buChar char="Ø"/>
            </a:pPr>
            <a:r>
              <a:rPr lang="en-US" sz="2200" dirty="0" smtClean="0"/>
              <a:t>flow- and context-sensitive, on-the-fly call graph</a:t>
            </a:r>
          </a:p>
          <a:p>
            <a:pPr>
              <a:buFont typeface="Wingdings" charset="2"/>
              <a:buChar char="Ø"/>
            </a:pPr>
            <a:endParaRPr lang="en-US" sz="1400" dirty="0"/>
          </a:p>
          <a:p>
            <a:pPr>
              <a:buFont typeface="Wingdings" charset="2"/>
              <a:buChar char="Ø"/>
            </a:pPr>
            <a:r>
              <a:rPr lang="en-US" dirty="0" smtClean="0"/>
              <a:t>Evaluated on 10 Java programs from </a:t>
            </a:r>
            <a:r>
              <a:rPr lang="en-US" dirty="0" err="1" smtClean="0"/>
              <a:t>Dacapo</a:t>
            </a:r>
            <a:r>
              <a:rPr lang="en-US" dirty="0" smtClean="0"/>
              <a:t> benchmark suite (208-419 KLOC each)</a:t>
            </a:r>
          </a:p>
        </p:txBody>
      </p:sp>
      <p:sp>
        <p:nvSpPr>
          <p:cNvPr id="5" name="Title 4"/>
          <p:cNvSpPr>
            <a:spLocks noGrp="1"/>
          </p:cNvSpPr>
          <p:nvPr>
            <p:ph type="title"/>
          </p:nvPr>
        </p:nvSpPr>
        <p:spPr/>
        <p:txBody>
          <a:bodyPr/>
          <a:lstStyle/>
          <a:p>
            <a:r>
              <a:rPr lang="en-US" dirty="0" smtClean="0"/>
              <a:t>Experimental Setup</a:t>
            </a:r>
            <a:endParaRPr lang="en-US" dirty="0"/>
          </a:p>
        </p:txBody>
      </p:sp>
      <p:sp>
        <p:nvSpPr>
          <p:cNvPr id="7" name="Date Placeholder 6"/>
          <p:cNvSpPr>
            <a:spLocks noGrp="1"/>
          </p:cNvSpPr>
          <p:nvPr>
            <p:ph type="dt" sz="half" idx="10"/>
          </p:nvPr>
        </p:nvSpPr>
        <p:spPr>
          <a:xfrm>
            <a:off x="6400800" y="6356350"/>
            <a:ext cx="2289048" cy="365760"/>
          </a:xfrm>
        </p:spPr>
        <p:txBody>
          <a:bodyPr/>
          <a:lstStyle/>
          <a:p>
            <a:fld id="{D9021A75-322E-5945-AB71-833EC1C961B0}" type="datetime1">
              <a:rPr lang="en-US" smtClean="0"/>
              <a:t>11/2/16</a:t>
            </a:fld>
            <a:endParaRPr lang="en-US" dirty="0"/>
          </a:p>
        </p:txBody>
      </p:sp>
      <p:sp>
        <p:nvSpPr>
          <p:cNvPr id="3" name="Slide Number Placeholder 2"/>
          <p:cNvSpPr>
            <a:spLocks noGrp="1"/>
          </p:cNvSpPr>
          <p:nvPr>
            <p:ph type="sldNum" sz="quarter" idx="11"/>
          </p:nvPr>
        </p:nvSpPr>
        <p:spPr/>
        <p:txBody>
          <a:bodyPr/>
          <a:lstStyle/>
          <a:p>
            <a:fld id="{1F7DF5D7-FF41-4BF6-8958-28DFF1DB182D}" type="slidenum">
              <a:rPr lang="en-US" smtClean="0"/>
              <a:pPr/>
              <a:t>16</a:t>
            </a:fld>
            <a:endParaRPr lang="en-US" dirty="0"/>
          </a:p>
        </p:txBody>
      </p:sp>
    </p:spTree>
    <p:extLst>
      <p:ext uri="{BB962C8B-B14F-4D97-AF65-F5344CB8AC3E}">
        <p14:creationId xmlns:p14="http://schemas.microsoft.com/office/powerpoint/2010/main" val="58345195"/>
      </p:ext>
    </p:extLst>
  </p:cSld>
  <p:clrMapOvr>
    <a:masterClrMapping/>
  </p:clrMapOvr>
  <mc:AlternateContent xmlns:mc="http://schemas.openxmlformats.org/markup-compatibility/2006" xmlns:p14="http://schemas.microsoft.com/office/powerpoint/2010/main">
    <mc:Choice Requires="p14">
      <p:transition spd="slow" p14:dur="2000" advTm="36539"/>
    </mc:Choice>
    <mc:Fallback xmlns="" xmlns:mv="urn:schemas-microsoft-com:mac:vml">
      <mp:transition xmlns:mp="http://schemas.microsoft.com/office/mac/powerpoint/2008/main" spd="slow" advTm="3653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1447310"/>
            <a:ext cx="8229600" cy="4249155"/>
          </a:xfrm>
        </p:spPr>
        <p:txBody>
          <a:bodyPr>
            <a:normAutofit/>
          </a:bodyPr>
          <a:lstStyle/>
          <a:p>
            <a:pPr>
              <a:buFont typeface="Wingdings" charset="2"/>
              <a:buChar char="Ø"/>
            </a:pPr>
            <a:r>
              <a:rPr lang="en-US" dirty="0" smtClean="0"/>
              <a:t>Speedup</a:t>
            </a:r>
          </a:p>
          <a:p>
            <a:pPr lvl="1">
              <a:buFont typeface="Wingdings" charset="2"/>
              <a:buChar char="Ø"/>
            </a:pPr>
            <a:r>
              <a:rPr lang="en-US" b="1" dirty="0" smtClean="0"/>
              <a:t>Baseline:</a:t>
            </a:r>
            <a:r>
              <a:rPr lang="en-US" dirty="0" smtClean="0"/>
              <a:t> Uses no training data</a:t>
            </a:r>
          </a:p>
          <a:p>
            <a:pPr lvl="1">
              <a:buFont typeface="Wingdings" charset="2"/>
              <a:buChar char="Ø"/>
            </a:pPr>
            <a:r>
              <a:rPr lang="en-US" b="1" dirty="0" smtClean="0"/>
              <a:t>Ideal:</a:t>
            </a:r>
            <a:r>
              <a:rPr lang="en-US" dirty="0" smtClean="0"/>
              <a:t> Uses best possible training data</a:t>
            </a:r>
          </a:p>
          <a:p>
            <a:pPr lvl="1">
              <a:buFont typeface="Wingdings" charset="2"/>
              <a:buChar char="Ø"/>
            </a:pPr>
            <a:r>
              <a:rPr lang="en-US" b="1" dirty="0" smtClean="0"/>
              <a:t>Actual:</a:t>
            </a:r>
            <a:r>
              <a:rPr lang="en-US" dirty="0" smtClean="0"/>
              <a:t> Uses training data from a realistic corpus</a:t>
            </a:r>
            <a:br>
              <a:rPr lang="en-US" dirty="0" smtClean="0"/>
            </a:br>
            <a:endParaRPr lang="en-US" dirty="0" smtClean="0"/>
          </a:p>
          <a:p>
            <a:pPr lvl="1">
              <a:buFont typeface="Wingdings" charset="2"/>
              <a:buChar char="Ø"/>
            </a:pPr>
            <a:endParaRPr lang="en-US" dirty="0" smtClean="0"/>
          </a:p>
          <a:p>
            <a:pPr>
              <a:buFont typeface="Wingdings" charset="2"/>
              <a:buChar char="Ø"/>
            </a:pPr>
            <a:r>
              <a:rPr lang="en-US" dirty="0" smtClean="0"/>
              <a:t>Sensitivity to training data</a:t>
            </a:r>
          </a:p>
          <a:p>
            <a:pPr lvl="1">
              <a:buFont typeface="Wingdings" charset="2"/>
              <a:buChar char="Ø"/>
            </a:pPr>
            <a:r>
              <a:rPr lang="en-US" b="1" dirty="0" smtClean="0"/>
              <a:t>Functionality</a:t>
            </a:r>
            <a:r>
              <a:rPr lang="en-US" dirty="0" smtClean="0"/>
              <a:t>: Train on subset of library modules</a:t>
            </a:r>
          </a:p>
          <a:p>
            <a:pPr lvl="1">
              <a:buFont typeface="Wingdings" charset="2"/>
              <a:buChar char="Ø"/>
            </a:pPr>
            <a:r>
              <a:rPr lang="en-US" b="1" dirty="0" smtClean="0"/>
              <a:t>Abstraction</a:t>
            </a:r>
            <a:r>
              <a:rPr lang="en-US" dirty="0" smtClean="0"/>
              <a:t>: Train on deeper library modules</a:t>
            </a:r>
          </a:p>
        </p:txBody>
      </p:sp>
      <p:sp>
        <p:nvSpPr>
          <p:cNvPr id="5" name="Title 4"/>
          <p:cNvSpPr>
            <a:spLocks noGrp="1"/>
          </p:cNvSpPr>
          <p:nvPr>
            <p:ph type="title"/>
          </p:nvPr>
        </p:nvSpPr>
        <p:spPr/>
        <p:txBody>
          <a:bodyPr/>
          <a:lstStyle/>
          <a:p>
            <a:r>
              <a:rPr lang="en-US" dirty="0" smtClean="0"/>
              <a:t>Evaluation Methodology</a:t>
            </a:r>
            <a:endParaRPr lang="en-US" dirty="0"/>
          </a:p>
        </p:txBody>
      </p:sp>
      <p:sp>
        <p:nvSpPr>
          <p:cNvPr id="7" name="Date Placeholder 6"/>
          <p:cNvSpPr>
            <a:spLocks noGrp="1"/>
          </p:cNvSpPr>
          <p:nvPr>
            <p:ph type="dt" sz="half" idx="10"/>
          </p:nvPr>
        </p:nvSpPr>
        <p:spPr>
          <a:xfrm>
            <a:off x="6400800" y="6356350"/>
            <a:ext cx="2289048" cy="365760"/>
          </a:xfrm>
        </p:spPr>
        <p:txBody>
          <a:bodyPr/>
          <a:lstStyle/>
          <a:p>
            <a:fld id="{D9021A75-322E-5945-AB71-833EC1C961B0}" type="datetime1">
              <a:rPr lang="en-US" smtClean="0"/>
              <a:t>11/2/16</a:t>
            </a:fld>
            <a:endParaRPr lang="en-US" dirty="0"/>
          </a:p>
        </p:txBody>
      </p:sp>
      <p:sp>
        <p:nvSpPr>
          <p:cNvPr id="3" name="Slide Number Placeholder 2"/>
          <p:cNvSpPr>
            <a:spLocks noGrp="1"/>
          </p:cNvSpPr>
          <p:nvPr>
            <p:ph type="sldNum" sz="quarter" idx="11"/>
          </p:nvPr>
        </p:nvSpPr>
        <p:spPr/>
        <p:txBody>
          <a:bodyPr/>
          <a:lstStyle/>
          <a:p>
            <a:fld id="{1F7DF5D7-FF41-4BF6-8958-28DFF1DB182D}" type="slidenum">
              <a:rPr lang="en-US" smtClean="0"/>
              <a:pPr/>
              <a:t>17</a:t>
            </a:fld>
            <a:endParaRPr lang="en-US" dirty="0"/>
          </a:p>
        </p:txBody>
      </p:sp>
    </p:spTree>
    <p:extLst>
      <p:ext uri="{BB962C8B-B14F-4D97-AF65-F5344CB8AC3E}">
        <p14:creationId xmlns:p14="http://schemas.microsoft.com/office/powerpoint/2010/main" val="903868773"/>
      </p:ext>
    </p:extLst>
  </p:cSld>
  <p:clrMapOvr>
    <a:masterClrMapping/>
  </p:clrMapOvr>
  <mc:AlternateContent xmlns:mc="http://schemas.openxmlformats.org/markup-compatibility/2006" xmlns:p14="http://schemas.microsoft.com/office/powerpoint/2010/main">
    <mc:Choice Requires="p14">
      <p:transition spd="slow" p14:dur="2000" advTm="36539"/>
    </mc:Choice>
    <mc:Fallback xmlns="" xmlns:mv="urn:schemas-microsoft-com:mac:vml">
      <mp:transition xmlns:mp="http://schemas.microsoft.com/office/mac/powerpoint/2008/main" spd="slow" advTm="3653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Benchmark Characteristics</a:t>
            </a:r>
            <a:endParaRPr lang="en-US" dirty="0"/>
          </a:p>
        </p:txBody>
      </p:sp>
      <p:sp>
        <p:nvSpPr>
          <p:cNvPr id="7" name="Date Placeholder 6"/>
          <p:cNvSpPr>
            <a:spLocks noGrp="1"/>
          </p:cNvSpPr>
          <p:nvPr>
            <p:ph type="dt" sz="half" idx="10"/>
          </p:nvPr>
        </p:nvSpPr>
        <p:spPr>
          <a:xfrm>
            <a:off x="6400800" y="6356350"/>
            <a:ext cx="2289048" cy="365760"/>
          </a:xfrm>
        </p:spPr>
        <p:txBody>
          <a:bodyPr/>
          <a:lstStyle/>
          <a:p>
            <a:fld id="{48A88B9F-71E9-B64A-B744-C72EEC3FC37E}" type="datetime1">
              <a:rPr lang="en-US" smtClean="0"/>
              <a:t>11/2/16</a:t>
            </a:fld>
            <a:endParaRPr lang="en-US" dirty="0"/>
          </a:p>
        </p:txBody>
      </p:sp>
      <p:sp>
        <p:nvSpPr>
          <p:cNvPr id="2" name="Slide Number Placeholder 1"/>
          <p:cNvSpPr>
            <a:spLocks noGrp="1"/>
          </p:cNvSpPr>
          <p:nvPr>
            <p:ph type="sldNum" sz="quarter" idx="11"/>
          </p:nvPr>
        </p:nvSpPr>
        <p:spPr/>
        <p:txBody>
          <a:bodyPr/>
          <a:lstStyle/>
          <a:p>
            <a:fld id="{1F7DF5D7-FF41-4BF6-8958-28DFF1DB182D}" type="slidenum">
              <a:rPr lang="en-US" smtClean="0"/>
              <a:pPr/>
              <a:t>18</a:t>
            </a:fld>
            <a:endParaRPr lang="en-US" dirty="0"/>
          </a:p>
        </p:txBody>
      </p:sp>
      <p:graphicFrame>
        <p:nvGraphicFramePr>
          <p:cNvPr id="10" name="Content Placeholder 3"/>
          <p:cNvGraphicFramePr>
            <a:graphicFrameLocks noGrp="1"/>
          </p:cNvGraphicFramePr>
          <p:nvPr>
            <p:ph sz="quarter" idx="1"/>
            <p:extLst>
              <p:ext uri="{D42A27DB-BD31-4B8C-83A1-F6EECF244321}">
                <p14:modId xmlns:p14="http://schemas.microsoft.com/office/powerpoint/2010/main" val="595698740"/>
              </p:ext>
            </p:extLst>
          </p:nvPr>
        </p:nvGraphicFramePr>
        <p:xfrm>
          <a:off x="580768" y="1384173"/>
          <a:ext cx="7834186" cy="4404360"/>
        </p:xfrm>
        <a:graphic>
          <a:graphicData uri="http://schemas.openxmlformats.org/drawingml/2006/table">
            <a:tbl>
              <a:tblPr firstRow="1" bandRow="1">
                <a:tableStyleId>{5C22544A-7EE6-4342-B048-85BDC9FD1C3A}</a:tableStyleId>
              </a:tblPr>
              <a:tblGrid>
                <a:gridCol w="1025613"/>
                <a:gridCol w="852616"/>
                <a:gridCol w="840259"/>
                <a:gridCol w="877330"/>
                <a:gridCol w="843019"/>
                <a:gridCol w="857966"/>
                <a:gridCol w="881577"/>
                <a:gridCol w="863105"/>
                <a:gridCol w="792701"/>
              </a:tblGrid>
              <a:tr h="0">
                <a:tc rowSpan="2">
                  <a:txBody>
                    <a:bodyPr/>
                    <a:lstStyle/>
                    <a:p>
                      <a:endParaRPr lang="en-US" sz="1800" dirty="0"/>
                    </a:p>
                  </a:txBody>
                  <a:tcPr/>
                </a:tc>
                <a:tc gridSpan="2">
                  <a:txBody>
                    <a:bodyPr/>
                    <a:lstStyle/>
                    <a:p>
                      <a:pPr algn="ctr"/>
                      <a:r>
                        <a:rPr lang="en-US" sz="1800" dirty="0" smtClean="0"/>
                        <a:t>classes</a:t>
                      </a:r>
                      <a:endParaRPr lang="en-US" sz="1800" dirty="0"/>
                    </a:p>
                  </a:txBody>
                  <a:tcPr/>
                </a:tc>
                <a:tc hMerge="1">
                  <a:txBody>
                    <a:bodyPr/>
                    <a:lstStyle/>
                    <a:p>
                      <a:pPr algn="ctr"/>
                      <a:endParaRPr lang="en-US" sz="1800" dirty="0"/>
                    </a:p>
                  </a:txBody>
                  <a:tcPr/>
                </a:tc>
                <a:tc gridSpan="2">
                  <a:txBody>
                    <a:bodyPr/>
                    <a:lstStyle/>
                    <a:p>
                      <a:pPr algn="ctr"/>
                      <a:r>
                        <a:rPr lang="en-US" sz="1800" dirty="0" smtClean="0"/>
                        <a:t>methods</a:t>
                      </a:r>
                      <a:endParaRPr lang="en-US" sz="1800" dirty="0"/>
                    </a:p>
                  </a:txBody>
                  <a:tcPr/>
                </a:tc>
                <a:tc hMerge="1">
                  <a:txBody>
                    <a:bodyPr/>
                    <a:lstStyle/>
                    <a:p>
                      <a:pPr algn="ctr"/>
                      <a:endParaRPr lang="en-US" sz="1800" dirty="0"/>
                    </a:p>
                  </a:txBody>
                  <a:tcPr/>
                </a:tc>
                <a:tc gridSpan="2">
                  <a:txBody>
                    <a:bodyPr/>
                    <a:lstStyle/>
                    <a:p>
                      <a:pPr algn="ctr"/>
                      <a:r>
                        <a:rPr lang="en-US" sz="1800" dirty="0" smtClean="0"/>
                        <a:t>bytecode(KB)</a:t>
                      </a:r>
                      <a:endParaRPr lang="en-US" sz="1800" dirty="0"/>
                    </a:p>
                  </a:txBody>
                  <a:tcPr/>
                </a:tc>
                <a:tc hMerge="1">
                  <a:txBody>
                    <a:bodyPr/>
                    <a:lstStyle/>
                    <a:p>
                      <a:pPr algn="ctr"/>
                      <a:endParaRPr lang="en-US" sz="1800" dirty="0"/>
                    </a:p>
                  </a:txBody>
                  <a:tcPr/>
                </a:tc>
                <a:tc gridSpan="2">
                  <a:txBody>
                    <a:bodyPr/>
                    <a:lstStyle/>
                    <a:p>
                      <a:pPr algn="ctr"/>
                      <a:r>
                        <a:rPr lang="en-US" sz="1800" dirty="0" smtClean="0"/>
                        <a:t>KLOC</a:t>
                      </a:r>
                      <a:endParaRPr lang="en-US" sz="1800" dirty="0"/>
                    </a:p>
                  </a:txBody>
                  <a:tcPr/>
                </a:tc>
                <a:tc hMerge="1">
                  <a:txBody>
                    <a:bodyPr/>
                    <a:lstStyle/>
                    <a:p>
                      <a:pPr algn="ctr"/>
                      <a:endParaRPr lang="en-US" sz="1800" dirty="0"/>
                    </a:p>
                  </a:txBody>
                  <a:tcPr/>
                </a:tc>
              </a:tr>
              <a:tr h="370840">
                <a:tc vMerge="1">
                  <a:txBody>
                    <a:bodyPr/>
                    <a:lstStyle/>
                    <a:p>
                      <a:endParaRPr lang="en-US" sz="1800" dirty="0"/>
                    </a:p>
                  </a:txBody>
                  <a:tcPr/>
                </a:tc>
                <a:tc>
                  <a:txBody>
                    <a:bodyPr/>
                    <a:lstStyle/>
                    <a:p>
                      <a:pPr algn="ctr"/>
                      <a:r>
                        <a:rPr lang="en-US" sz="1800" b="1" dirty="0" smtClean="0"/>
                        <a:t>app</a:t>
                      </a:r>
                      <a:endParaRPr lang="en-US" sz="1800" b="1" dirty="0"/>
                    </a:p>
                  </a:txBody>
                  <a:tcPr/>
                </a:tc>
                <a:tc>
                  <a:txBody>
                    <a:bodyPr/>
                    <a:lstStyle/>
                    <a:p>
                      <a:pPr algn="ctr"/>
                      <a:r>
                        <a:rPr lang="en-US" sz="1800" b="1" dirty="0" smtClean="0"/>
                        <a:t>total</a:t>
                      </a:r>
                      <a:endParaRPr lang="en-US" sz="1800" b="1" dirty="0"/>
                    </a:p>
                  </a:txBody>
                  <a:tcPr/>
                </a:tc>
                <a:tc>
                  <a:txBody>
                    <a:bodyPr/>
                    <a:lstStyle/>
                    <a:p>
                      <a:pPr algn="ctr"/>
                      <a:r>
                        <a:rPr lang="en-US" sz="1800" b="1" dirty="0" smtClean="0"/>
                        <a:t>app</a:t>
                      </a:r>
                      <a:endParaRPr lang="en-US" sz="1800" b="1" dirty="0"/>
                    </a:p>
                  </a:txBody>
                  <a:tcPr/>
                </a:tc>
                <a:tc>
                  <a:txBody>
                    <a:bodyPr/>
                    <a:lstStyle/>
                    <a:p>
                      <a:pPr algn="ctr"/>
                      <a:r>
                        <a:rPr lang="en-US" sz="1800" b="1" dirty="0" smtClean="0"/>
                        <a:t>total</a:t>
                      </a:r>
                      <a:endParaRPr lang="en-US" sz="1800" b="1" dirty="0"/>
                    </a:p>
                  </a:txBody>
                  <a:tcPr/>
                </a:tc>
                <a:tc>
                  <a:txBody>
                    <a:bodyPr/>
                    <a:lstStyle/>
                    <a:p>
                      <a:pPr algn="ctr"/>
                      <a:r>
                        <a:rPr lang="en-US" sz="1800" b="1" dirty="0" smtClean="0"/>
                        <a:t>app</a:t>
                      </a:r>
                      <a:endParaRPr lang="en-US" sz="1800" b="1" dirty="0"/>
                    </a:p>
                  </a:txBody>
                  <a:tcPr/>
                </a:tc>
                <a:tc>
                  <a:txBody>
                    <a:bodyPr/>
                    <a:lstStyle/>
                    <a:p>
                      <a:pPr algn="ctr"/>
                      <a:r>
                        <a:rPr lang="en-US" sz="1800" b="1" dirty="0" smtClean="0"/>
                        <a:t>total</a:t>
                      </a:r>
                      <a:endParaRPr lang="en-US" sz="1800" b="1" dirty="0"/>
                    </a:p>
                  </a:txBody>
                  <a:tcPr/>
                </a:tc>
                <a:tc>
                  <a:txBody>
                    <a:bodyPr/>
                    <a:lstStyle/>
                    <a:p>
                      <a:pPr algn="ctr"/>
                      <a:r>
                        <a:rPr lang="en-US" sz="1800" b="1" dirty="0" smtClean="0"/>
                        <a:t>app</a:t>
                      </a:r>
                      <a:endParaRPr lang="en-US" sz="1800" b="1" dirty="0"/>
                    </a:p>
                  </a:txBody>
                  <a:tcPr/>
                </a:tc>
                <a:tc>
                  <a:txBody>
                    <a:bodyPr/>
                    <a:lstStyle/>
                    <a:p>
                      <a:pPr algn="ctr"/>
                      <a:r>
                        <a:rPr lang="en-US" sz="1800" b="1" dirty="0" smtClean="0"/>
                        <a:t>total</a:t>
                      </a:r>
                      <a:endParaRPr lang="en-US" sz="1800" b="1" dirty="0"/>
                    </a:p>
                  </a:txBody>
                  <a:tcPr/>
                </a:tc>
              </a:tr>
              <a:tr h="370840">
                <a:tc>
                  <a:txBody>
                    <a:bodyPr/>
                    <a:lstStyle/>
                    <a:p>
                      <a:r>
                        <a:rPr lang="en-US" sz="1800" dirty="0" err="1" smtClean="0"/>
                        <a:t>antlr</a:t>
                      </a:r>
                      <a:endParaRPr lang="en-US" sz="1800" dirty="0"/>
                    </a:p>
                  </a:txBody>
                  <a:tcPr/>
                </a:tc>
                <a:tc>
                  <a:txBody>
                    <a:bodyPr/>
                    <a:lstStyle/>
                    <a:p>
                      <a:pPr algn="r"/>
                      <a:r>
                        <a:rPr lang="en-US" sz="1800" dirty="0" smtClean="0"/>
                        <a:t>109</a:t>
                      </a:r>
                      <a:endParaRPr lang="en-US" sz="1800" dirty="0"/>
                    </a:p>
                  </a:txBody>
                  <a:tcPr/>
                </a:tc>
                <a:tc>
                  <a:txBody>
                    <a:bodyPr/>
                    <a:lstStyle/>
                    <a:p>
                      <a:pPr algn="r"/>
                      <a:r>
                        <a:rPr lang="en-US" sz="1800" dirty="0" smtClean="0"/>
                        <a:t>1,091</a:t>
                      </a:r>
                      <a:endParaRPr lang="en-US" sz="1800" dirty="0"/>
                    </a:p>
                  </a:txBody>
                  <a:tcPr/>
                </a:tc>
                <a:tc>
                  <a:txBody>
                    <a:bodyPr/>
                    <a:lstStyle/>
                    <a:p>
                      <a:pPr algn="r"/>
                      <a:r>
                        <a:rPr lang="en-US" sz="1800" dirty="0" smtClean="0"/>
                        <a:t>873</a:t>
                      </a:r>
                      <a:endParaRPr lang="en-US" sz="1800" dirty="0"/>
                    </a:p>
                  </a:txBody>
                  <a:tcPr/>
                </a:tc>
                <a:tc>
                  <a:txBody>
                    <a:bodyPr/>
                    <a:lstStyle/>
                    <a:p>
                      <a:pPr algn="r"/>
                      <a:r>
                        <a:rPr lang="en-US" sz="1800" dirty="0" smtClean="0"/>
                        <a:t>7,220</a:t>
                      </a:r>
                      <a:endParaRPr lang="en-US" sz="1800" dirty="0"/>
                    </a:p>
                  </a:txBody>
                  <a:tcPr/>
                </a:tc>
                <a:tc>
                  <a:txBody>
                    <a:bodyPr/>
                    <a:lstStyle/>
                    <a:p>
                      <a:pPr algn="r"/>
                      <a:r>
                        <a:rPr lang="en-US" sz="1800" dirty="0" smtClean="0"/>
                        <a:t>81</a:t>
                      </a:r>
                      <a:endParaRPr lang="en-US" sz="1800" dirty="0"/>
                    </a:p>
                  </a:txBody>
                  <a:tcPr/>
                </a:tc>
                <a:tc>
                  <a:txBody>
                    <a:bodyPr/>
                    <a:lstStyle/>
                    <a:p>
                      <a:pPr algn="r"/>
                      <a:r>
                        <a:rPr lang="en-US" sz="1800" dirty="0" smtClean="0"/>
                        <a:t>467</a:t>
                      </a:r>
                      <a:endParaRPr lang="en-US" sz="1800" dirty="0"/>
                    </a:p>
                  </a:txBody>
                  <a:tcPr/>
                </a:tc>
                <a:tc>
                  <a:txBody>
                    <a:bodyPr/>
                    <a:lstStyle/>
                    <a:p>
                      <a:pPr algn="r"/>
                      <a:r>
                        <a:rPr lang="en-US" sz="1800" dirty="0" smtClean="0"/>
                        <a:t>26</a:t>
                      </a:r>
                      <a:endParaRPr lang="en-US" sz="1800" dirty="0"/>
                    </a:p>
                  </a:txBody>
                  <a:tcPr/>
                </a:tc>
                <a:tc>
                  <a:txBody>
                    <a:bodyPr/>
                    <a:lstStyle/>
                    <a:p>
                      <a:pPr algn="r"/>
                      <a:r>
                        <a:rPr lang="en-US" sz="1800" dirty="0" smtClean="0"/>
                        <a:t>224</a:t>
                      </a:r>
                      <a:endParaRPr lang="en-US" sz="1800" dirty="0"/>
                    </a:p>
                  </a:txBody>
                  <a:tcPr/>
                </a:tc>
              </a:tr>
              <a:tr h="185420">
                <a:tc>
                  <a:txBody>
                    <a:bodyPr/>
                    <a:lstStyle/>
                    <a:p>
                      <a:r>
                        <a:rPr lang="en-US" sz="1800" dirty="0" err="1" smtClean="0"/>
                        <a:t>avrora</a:t>
                      </a:r>
                      <a:endParaRPr lang="en-US" sz="1800" dirty="0"/>
                    </a:p>
                  </a:txBody>
                  <a:tcPr/>
                </a:tc>
                <a:tc>
                  <a:txBody>
                    <a:bodyPr/>
                    <a:lstStyle/>
                    <a:p>
                      <a:pPr algn="r"/>
                      <a:r>
                        <a:rPr lang="en-US" sz="1800" dirty="0" smtClean="0"/>
                        <a:t>78</a:t>
                      </a:r>
                      <a:endParaRPr lang="en-US" sz="1800" dirty="0"/>
                    </a:p>
                  </a:txBody>
                  <a:tcPr/>
                </a:tc>
                <a:tc>
                  <a:txBody>
                    <a:bodyPr/>
                    <a:lstStyle/>
                    <a:p>
                      <a:pPr algn="r"/>
                      <a:r>
                        <a:rPr lang="en-US" sz="1800" dirty="0" smtClean="0"/>
                        <a:t>1,062</a:t>
                      </a:r>
                      <a:endParaRPr lang="en-US" sz="1800" dirty="0"/>
                    </a:p>
                  </a:txBody>
                  <a:tcPr/>
                </a:tc>
                <a:tc>
                  <a:txBody>
                    <a:bodyPr/>
                    <a:lstStyle/>
                    <a:p>
                      <a:pPr algn="r"/>
                      <a:r>
                        <a:rPr lang="en-US" sz="1800" dirty="0" smtClean="0"/>
                        <a:t>523</a:t>
                      </a:r>
                      <a:endParaRPr lang="en-US" sz="1800" dirty="0"/>
                    </a:p>
                  </a:txBody>
                  <a:tcPr/>
                </a:tc>
                <a:tc>
                  <a:txBody>
                    <a:bodyPr/>
                    <a:lstStyle/>
                    <a:p>
                      <a:pPr algn="r"/>
                      <a:r>
                        <a:rPr lang="en-US" sz="1800" dirty="0" smtClean="0"/>
                        <a:t>6,905</a:t>
                      </a:r>
                      <a:endParaRPr lang="en-US" sz="1800" dirty="0"/>
                    </a:p>
                  </a:txBody>
                  <a:tcPr/>
                </a:tc>
                <a:tc>
                  <a:txBody>
                    <a:bodyPr/>
                    <a:lstStyle/>
                    <a:p>
                      <a:pPr algn="r"/>
                      <a:r>
                        <a:rPr lang="en-US" sz="1800" dirty="0" smtClean="0"/>
                        <a:t>35</a:t>
                      </a:r>
                      <a:endParaRPr lang="en-US" sz="1800" dirty="0"/>
                    </a:p>
                  </a:txBody>
                  <a:tcPr/>
                </a:tc>
                <a:tc>
                  <a:txBody>
                    <a:bodyPr/>
                    <a:lstStyle/>
                    <a:p>
                      <a:pPr algn="r"/>
                      <a:r>
                        <a:rPr lang="en-US" sz="1800" dirty="0" smtClean="0"/>
                        <a:t>423</a:t>
                      </a:r>
                      <a:endParaRPr lang="en-US" sz="1800" dirty="0"/>
                    </a:p>
                  </a:txBody>
                  <a:tcPr/>
                </a:tc>
                <a:tc>
                  <a:txBody>
                    <a:bodyPr/>
                    <a:lstStyle/>
                    <a:p>
                      <a:pPr algn="r"/>
                      <a:r>
                        <a:rPr lang="en-US" sz="1800" dirty="0" smtClean="0"/>
                        <a:t>16</a:t>
                      </a:r>
                      <a:endParaRPr lang="en-US" sz="1800" dirty="0"/>
                    </a:p>
                  </a:txBody>
                  <a:tcPr/>
                </a:tc>
                <a:tc>
                  <a:txBody>
                    <a:bodyPr/>
                    <a:lstStyle/>
                    <a:p>
                      <a:pPr algn="r"/>
                      <a:r>
                        <a:rPr lang="en-US" sz="1800" dirty="0" smtClean="0"/>
                        <a:t>214</a:t>
                      </a:r>
                      <a:endParaRPr lang="en-US" sz="1800" dirty="0"/>
                    </a:p>
                  </a:txBody>
                  <a:tcPr/>
                </a:tc>
              </a:tr>
              <a:tr h="185420">
                <a:tc>
                  <a:txBody>
                    <a:bodyPr/>
                    <a:lstStyle/>
                    <a:p>
                      <a:r>
                        <a:rPr lang="en-US" sz="1800" dirty="0" smtClean="0"/>
                        <a:t>bloat</a:t>
                      </a:r>
                      <a:endParaRPr lang="en-US" sz="1800" dirty="0"/>
                    </a:p>
                  </a:txBody>
                  <a:tcPr/>
                </a:tc>
                <a:tc>
                  <a:txBody>
                    <a:bodyPr/>
                    <a:lstStyle/>
                    <a:p>
                      <a:pPr algn="r"/>
                      <a:r>
                        <a:rPr lang="en-US" sz="1800" dirty="0" smtClean="0"/>
                        <a:t>277</a:t>
                      </a:r>
                      <a:endParaRPr lang="en-US" sz="1800" dirty="0"/>
                    </a:p>
                  </a:txBody>
                  <a:tcPr/>
                </a:tc>
                <a:tc>
                  <a:txBody>
                    <a:bodyPr/>
                    <a:lstStyle/>
                    <a:p>
                      <a:pPr algn="r"/>
                      <a:r>
                        <a:rPr lang="en-US" sz="1800" dirty="0" smtClean="0"/>
                        <a:t>1,269</a:t>
                      </a:r>
                      <a:endParaRPr lang="en-US" sz="1800" dirty="0"/>
                    </a:p>
                  </a:txBody>
                  <a:tcPr/>
                </a:tc>
                <a:tc>
                  <a:txBody>
                    <a:bodyPr/>
                    <a:lstStyle/>
                    <a:p>
                      <a:pPr algn="r"/>
                      <a:r>
                        <a:rPr lang="en-US" sz="1800" dirty="0" smtClean="0"/>
                        <a:t>2,651</a:t>
                      </a:r>
                      <a:endParaRPr lang="en-US" sz="1800" dirty="0"/>
                    </a:p>
                  </a:txBody>
                  <a:tcPr/>
                </a:tc>
                <a:tc>
                  <a:txBody>
                    <a:bodyPr/>
                    <a:lstStyle/>
                    <a:p>
                      <a:pPr algn="r"/>
                      <a:r>
                        <a:rPr lang="en-US" sz="1800" dirty="0" smtClean="0"/>
                        <a:t>9,133</a:t>
                      </a:r>
                      <a:endParaRPr lang="en-US" sz="1800" dirty="0"/>
                    </a:p>
                  </a:txBody>
                  <a:tcPr/>
                </a:tc>
                <a:tc>
                  <a:txBody>
                    <a:bodyPr/>
                    <a:lstStyle/>
                    <a:p>
                      <a:pPr algn="r"/>
                      <a:r>
                        <a:rPr lang="en-US" sz="1800" dirty="0" smtClean="0"/>
                        <a:t>195</a:t>
                      </a:r>
                      <a:endParaRPr lang="en-US" sz="1800" dirty="0"/>
                    </a:p>
                  </a:txBody>
                  <a:tcPr/>
                </a:tc>
                <a:tc>
                  <a:txBody>
                    <a:bodyPr/>
                    <a:lstStyle/>
                    <a:p>
                      <a:pPr algn="r"/>
                      <a:r>
                        <a:rPr lang="en-US" sz="1800" dirty="0" smtClean="0"/>
                        <a:t>586</a:t>
                      </a:r>
                      <a:endParaRPr lang="en-US" sz="1800" dirty="0"/>
                    </a:p>
                  </a:txBody>
                  <a:tcPr/>
                </a:tc>
                <a:tc>
                  <a:txBody>
                    <a:bodyPr/>
                    <a:lstStyle/>
                    <a:p>
                      <a:pPr algn="r"/>
                      <a:r>
                        <a:rPr lang="en-US" sz="1800" dirty="0" smtClean="0"/>
                        <a:t>59</a:t>
                      </a:r>
                      <a:endParaRPr lang="en-US" sz="1800" dirty="0"/>
                    </a:p>
                  </a:txBody>
                  <a:tcPr/>
                </a:tc>
                <a:tc>
                  <a:txBody>
                    <a:bodyPr/>
                    <a:lstStyle/>
                    <a:p>
                      <a:pPr algn="r"/>
                      <a:r>
                        <a:rPr lang="en-US" sz="1800" dirty="0" smtClean="0"/>
                        <a:t>258</a:t>
                      </a:r>
                      <a:endParaRPr lang="en-US" sz="1800" dirty="0"/>
                    </a:p>
                  </a:txBody>
                  <a:tcPr/>
                </a:tc>
              </a:tr>
              <a:tr h="370840">
                <a:tc>
                  <a:txBody>
                    <a:bodyPr/>
                    <a:lstStyle/>
                    <a:p>
                      <a:r>
                        <a:rPr lang="en-US" sz="1800" dirty="0" smtClean="0"/>
                        <a:t>chart</a:t>
                      </a:r>
                      <a:endParaRPr lang="en-US" sz="1800" dirty="0"/>
                    </a:p>
                  </a:txBody>
                  <a:tcPr/>
                </a:tc>
                <a:tc>
                  <a:txBody>
                    <a:bodyPr/>
                    <a:lstStyle/>
                    <a:p>
                      <a:pPr algn="r"/>
                      <a:r>
                        <a:rPr lang="en-US" sz="1800" dirty="0" smtClean="0"/>
                        <a:t>181</a:t>
                      </a:r>
                      <a:endParaRPr lang="en-US" sz="1800" dirty="0"/>
                    </a:p>
                  </a:txBody>
                  <a:tcPr/>
                </a:tc>
                <a:tc>
                  <a:txBody>
                    <a:bodyPr/>
                    <a:lstStyle/>
                    <a:p>
                      <a:pPr algn="r"/>
                      <a:r>
                        <a:rPr lang="en-US" sz="1800" dirty="0" smtClean="0"/>
                        <a:t>1,756</a:t>
                      </a:r>
                      <a:endParaRPr lang="en-US" sz="1800" dirty="0"/>
                    </a:p>
                  </a:txBody>
                  <a:tcPr/>
                </a:tc>
                <a:tc>
                  <a:txBody>
                    <a:bodyPr/>
                    <a:lstStyle/>
                    <a:p>
                      <a:pPr algn="r"/>
                      <a:r>
                        <a:rPr lang="en-US" sz="1800" dirty="0" smtClean="0"/>
                        <a:t>1,461</a:t>
                      </a:r>
                      <a:endParaRPr lang="en-US" sz="1800" dirty="0"/>
                    </a:p>
                  </a:txBody>
                  <a:tcPr/>
                </a:tc>
                <a:tc>
                  <a:txBody>
                    <a:bodyPr/>
                    <a:lstStyle/>
                    <a:p>
                      <a:pPr algn="r"/>
                      <a:r>
                        <a:rPr lang="en-US" sz="1800" dirty="0" smtClean="0"/>
                        <a:t>11,450</a:t>
                      </a:r>
                      <a:endParaRPr lang="en-US" sz="1800" dirty="0"/>
                    </a:p>
                  </a:txBody>
                  <a:tcPr/>
                </a:tc>
                <a:tc>
                  <a:txBody>
                    <a:bodyPr/>
                    <a:lstStyle/>
                    <a:p>
                      <a:pPr algn="r"/>
                      <a:r>
                        <a:rPr lang="en-US" sz="1800" dirty="0" smtClean="0"/>
                        <a:t>101</a:t>
                      </a:r>
                      <a:endParaRPr lang="en-US" sz="1800" dirty="0"/>
                    </a:p>
                  </a:txBody>
                  <a:tcPr/>
                </a:tc>
                <a:tc>
                  <a:txBody>
                    <a:bodyPr/>
                    <a:lstStyle/>
                    <a:p>
                      <a:pPr algn="r"/>
                      <a:r>
                        <a:rPr lang="en-US" sz="1800" dirty="0" smtClean="0"/>
                        <a:t>778</a:t>
                      </a:r>
                      <a:endParaRPr lang="en-US" sz="1800" dirty="0"/>
                    </a:p>
                  </a:txBody>
                  <a:tcPr/>
                </a:tc>
                <a:tc>
                  <a:txBody>
                    <a:bodyPr/>
                    <a:lstStyle/>
                    <a:p>
                      <a:pPr algn="r"/>
                      <a:r>
                        <a:rPr lang="en-US" sz="1800" dirty="0" smtClean="0"/>
                        <a:t>53</a:t>
                      </a:r>
                      <a:endParaRPr lang="en-US" sz="1800" dirty="0"/>
                    </a:p>
                  </a:txBody>
                  <a:tcPr/>
                </a:tc>
                <a:tc>
                  <a:txBody>
                    <a:bodyPr/>
                    <a:lstStyle/>
                    <a:p>
                      <a:pPr algn="r"/>
                      <a:r>
                        <a:rPr lang="en-US" sz="1800" dirty="0" smtClean="0"/>
                        <a:t>366</a:t>
                      </a:r>
                      <a:endParaRPr lang="en-US" sz="1800" dirty="0"/>
                    </a:p>
                  </a:txBody>
                  <a:tcPr/>
                </a:tc>
              </a:tr>
              <a:tr h="185420">
                <a:tc>
                  <a:txBody>
                    <a:bodyPr/>
                    <a:lstStyle/>
                    <a:p>
                      <a:r>
                        <a:rPr lang="en-US" sz="1800" dirty="0" err="1" smtClean="0"/>
                        <a:t>hsqldb</a:t>
                      </a:r>
                      <a:endParaRPr lang="en-US" sz="1800" dirty="0"/>
                    </a:p>
                  </a:txBody>
                  <a:tcPr/>
                </a:tc>
                <a:tc>
                  <a:txBody>
                    <a:bodyPr/>
                    <a:lstStyle/>
                    <a:p>
                      <a:pPr algn="r"/>
                      <a:r>
                        <a:rPr lang="en-US" sz="1800" dirty="0" smtClean="0"/>
                        <a:t>189</a:t>
                      </a:r>
                      <a:endParaRPr lang="en-US" sz="1800" dirty="0"/>
                    </a:p>
                  </a:txBody>
                  <a:tcPr/>
                </a:tc>
                <a:tc>
                  <a:txBody>
                    <a:bodyPr/>
                    <a:lstStyle/>
                    <a:p>
                      <a:pPr algn="r"/>
                      <a:r>
                        <a:rPr lang="en-US" sz="1800" dirty="0" smtClean="0"/>
                        <a:t>1,341</a:t>
                      </a:r>
                      <a:endParaRPr lang="en-US" sz="1800" dirty="0"/>
                    </a:p>
                  </a:txBody>
                  <a:tcPr/>
                </a:tc>
                <a:tc>
                  <a:txBody>
                    <a:bodyPr/>
                    <a:lstStyle/>
                    <a:p>
                      <a:pPr algn="r"/>
                      <a:r>
                        <a:rPr lang="en-US" sz="1800" dirty="0" smtClean="0"/>
                        <a:t>2,441</a:t>
                      </a:r>
                      <a:endParaRPr lang="en-US" sz="1800" dirty="0"/>
                    </a:p>
                  </a:txBody>
                  <a:tcPr/>
                </a:tc>
                <a:tc>
                  <a:txBody>
                    <a:bodyPr/>
                    <a:lstStyle/>
                    <a:p>
                      <a:pPr algn="r"/>
                      <a:r>
                        <a:rPr lang="en-US" sz="1800" dirty="0" smtClean="0"/>
                        <a:t>10,223</a:t>
                      </a:r>
                      <a:endParaRPr lang="en-US" sz="1800" dirty="0"/>
                    </a:p>
                  </a:txBody>
                  <a:tcPr/>
                </a:tc>
                <a:tc>
                  <a:txBody>
                    <a:bodyPr/>
                    <a:lstStyle/>
                    <a:p>
                      <a:pPr algn="r"/>
                      <a:r>
                        <a:rPr lang="en-US" sz="1800" dirty="0" smtClean="0"/>
                        <a:t>190</a:t>
                      </a:r>
                      <a:endParaRPr lang="en-US" sz="1800" dirty="0"/>
                    </a:p>
                  </a:txBody>
                  <a:tcPr/>
                </a:tc>
                <a:tc>
                  <a:txBody>
                    <a:bodyPr/>
                    <a:lstStyle/>
                    <a:p>
                      <a:pPr algn="r"/>
                      <a:r>
                        <a:rPr lang="en-US" sz="1800" dirty="0" smtClean="0"/>
                        <a:t>670</a:t>
                      </a:r>
                      <a:endParaRPr lang="en-US" sz="1800" dirty="0"/>
                    </a:p>
                  </a:txBody>
                  <a:tcPr/>
                </a:tc>
                <a:tc>
                  <a:txBody>
                    <a:bodyPr/>
                    <a:lstStyle/>
                    <a:p>
                      <a:pPr algn="r"/>
                      <a:r>
                        <a:rPr lang="en-US" sz="1800" dirty="0" smtClean="0"/>
                        <a:t>96</a:t>
                      </a:r>
                      <a:endParaRPr lang="en-US" sz="1800" dirty="0"/>
                    </a:p>
                  </a:txBody>
                  <a:tcPr/>
                </a:tc>
                <a:tc>
                  <a:txBody>
                    <a:bodyPr/>
                    <a:lstStyle/>
                    <a:p>
                      <a:pPr algn="r"/>
                      <a:r>
                        <a:rPr lang="en-US" sz="1800" dirty="0" smtClean="0"/>
                        <a:t>322</a:t>
                      </a:r>
                      <a:endParaRPr lang="en-US" sz="1800" dirty="0"/>
                    </a:p>
                  </a:txBody>
                  <a:tcPr/>
                </a:tc>
              </a:tr>
              <a:tr h="185420">
                <a:tc>
                  <a:txBody>
                    <a:bodyPr/>
                    <a:lstStyle/>
                    <a:p>
                      <a:r>
                        <a:rPr lang="en-US" sz="1800" dirty="0" err="1" smtClean="0"/>
                        <a:t>luindex</a:t>
                      </a:r>
                      <a:endParaRPr lang="en-US" sz="1800" dirty="0"/>
                    </a:p>
                  </a:txBody>
                  <a:tcPr/>
                </a:tc>
                <a:tc>
                  <a:txBody>
                    <a:bodyPr/>
                    <a:lstStyle/>
                    <a:p>
                      <a:pPr algn="r"/>
                      <a:r>
                        <a:rPr lang="en-US" sz="1800" dirty="0" smtClean="0"/>
                        <a:t>193</a:t>
                      </a:r>
                      <a:endParaRPr lang="en-US" sz="1800" dirty="0"/>
                    </a:p>
                  </a:txBody>
                  <a:tcPr/>
                </a:tc>
                <a:tc>
                  <a:txBody>
                    <a:bodyPr/>
                    <a:lstStyle/>
                    <a:p>
                      <a:pPr algn="r"/>
                      <a:r>
                        <a:rPr lang="en-US" sz="1800" dirty="0" smtClean="0"/>
                        <a:t>1,175</a:t>
                      </a:r>
                      <a:endParaRPr lang="en-US" sz="1800" dirty="0"/>
                    </a:p>
                  </a:txBody>
                  <a:tcPr/>
                </a:tc>
                <a:tc>
                  <a:txBody>
                    <a:bodyPr/>
                    <a:lstStyle/>
                    <a:p>
                      <a:pPr algn="r"/>
                      <a:r>
                        <a:rPr lang="en-US" sz="1800" dirty="0" smtClean="0"/>
                        <a:t>1,316</a:t>
                      </a:r>
                      <a:endParaRPr lang="en-US" sz="1800" dirty="0"/>
                    </a:p>
                  </a:txBody>
                  <a:tcPr/>
                </a:tc>
                <a:tc>
                  <a:txBody>
                    <a:bodyPr/>
                    <a:lstStyle/>
                    <a:p>
                      <a:pPr algn="r"/>
                      <a:r>
                        <a:rPr lang="en-US" sz="1800" dirty="0" smtClean="0"/>
                        <a:t>7,741</a:t>
                      </a:r>
                      <a:endParaRPr lang="en-US" sz="1800" dirty="0"/>
                    </a:p>
                  </a:txBody>
                  <a:tcPr/>
                </a:tc>
                <a:tc>
                  <a:txBody>
                    <a:bodyPr/>
                    <a:lstStyle/>
                    <a:p>
                      <a:pPr algn="r"/>
                      <a:r>
                        <a:rPr lang="en-US" sz="1800" dirty="0" smtClean="0"/>
                        <a:t>99</a:t>
                      </a:r>
                      <a:endParaRPr lang="en-US" sz="1800" dirty="0"/>
                    </a:p>
                  </a:txBody>
                  <a:tcPr/>
                </a:tc>
                <a:tc>
                  <a:txBody>
                    <a:bodyPr/>
                    <a:lstStyle/>
                    <a:p>
                      <a:pPr algn="r"/>
                      <a:r>
                        <a:rPr lang="en-US" sz="1800" dirty="0" smtClean="0"/>
                        <a:t>487</a:t>
                      </a:r>
                      <a:endParaRPr lang="en-US" sz="1800" dirty="0"/>
                    </a:p>
                  </a:txBody>
                  <a:tcPr/>
                </a:tc>
                <a:tc>
                  <a:txBody>
                    <a:bodyPr/>
                    <a:lstStyle/>
                    <a:p>
                      <a:pPr algn="r"/>
                      <a:r>
                        <a:rPr lang="en-US" sz="1800" dirty="0" smtClean="0"/>
                        <a:t>38</a:t>
                      </a:r>
                      <a:endParaRPr lang="en-US" sz="1800" dirty="0"/>
                    </a:p>
                  </a:txBody>
                  <a:tcPr/>
                </a:tc>
                <a:tc>
                  <a:txBody>
                    <a:bodyPr/>
                    <a:lstStyle/>
                    <a:p>
                      <a:pPr algn="r"/>
                      <a:r>
                        <a:rPr lang="en-US" sz="1800" dirty="0" smtClean="0"/>
                        <a:t>237</a:t>
                      </a:r>
                      <a:endParaRPr lang="en-US" sz="1800" dirty="0"/>
                    </a:p>
                  </a:txBody>
                  <a:tcPr/>
                </a:tc>
              </a:tr>
              <a:tr h="185420">
                <a:tc>
                  <a:txBody>
                    <a:bodyPr/>
                    <a:lstStyle/>
                    <a:p>
                      <a:r>
                        <a:rPr lang="en-US" sz="1800" dirty="0" err="1" smtClean="0"/>
                        <a:t>lusearch</a:t>
                      </a:r>
                      <a:endParaRPr lang="en-US" sz="1800" dirty="0"/>
                    </a:p>
                  </a:txBody>
                  <a:tcPr/>
                </a:tc>
                <a:tc>
                  <a:txBody>
                    <a:bodyPr/>
                    <a:lstStyle/>
                    <a:p>
                      <a:pPr algn="r"/>
                      <a:r>
                        <a:rPr lang="en-US" sz="1800" dirty="0" smtClean="0"/>
                        <a:t>173</a:t>
                      </a:r>
                      <a:endParaRPr lang="en-US" sz="1800" dirty="0"/>
                    </a:p>
                  </a:txBody>
                  <a:tcPr/>
                </a:tc>
                <a:tc>
                  <a:txBody>
                    <a:bodyPr/>
                    <a:lstStyle/>
                    <a:p>
                      <a:pPr algn="r"/>
                      <a:r>
                        <a:rPr lang="en-US" sz="1800" dirty="0" smtClean="0"/>
                        <a:t>1,157</a:t>
                      </a:r>
                      <a:endParaRPr lang="en-US" sz="1800" dirty="0"/>
                    </a:p>
                  </a:txBody>
                  <a:tcPr/>
                </a:tc>
                <a:tc>
                  <a:txBody>
                    <a:bodyPr/>
                    <a:lstStyle/>
                    <a:p>
                      <a:pPr algn="r"/>
                      <a:r>
                        <a:rPr lang="en-US" sz="1800" dirty="0" smtClean="0"/>
                        <a:t>1,119</a:t>
                      </a:r>
                      <a:endParaRPr lang="en-US" sz="1800" dirty="0"/>
                    </a:p>
                  </a:txBody>
                  <a:tcPr/>
                </a:tc>
                <a:tc>
                  <a:txBody>
                    <a:bodyPr/>
                    <a:lstStyle/>
                    <a:p>
                      <a:pPr algn="r"/>
                      <a:r>
                        <a:rPr lang="en-US" sz="1800" dirty="0" smtClean="0"/>
                        <a:t>7,601</a:t>
                      </a:r>
                      <a:endParaRPr lang="en-US" sz="1800" dirty="0"/>
                    </a:p>
                  </a:txBody>
                  <a:tcPr/>
                </a:tc>
                <a:tc>
                  <a:txBody>
                    <a:bodyPr/>
                    <a:lstStyle/>
                    <a:p>
                      <a:pPr algn="r"/>
                      <a:r>
                        <a:rPr lang="en-US" sz="1800" dirty="0" smtClean="0"/>
                        <a:t>77</a:t>
                      </a:r>
                      <a:endParaRPr lang="en-US" sz="1800" dirty="0"/>
                    </a:p>
                  </a:txBody>
                  <a:tcPr/>
                </a:tc>
                <a:tc>
                  <a:txBody>
                    <a:bodyPr/>
                    <a:lstStyle/>
                    <a:p>
                      <a:pPr algn="r"/>
                      <a:r>
                        <a:rPr lang="en-US" sz="1800" dirty="0" smtClean="0"/>
                        <a:t>477</a:t>
                      </a:r>
                      <a:endParaRPr lang="en-US" sz="1800" dirty="0"/>
                    </a:p>
                  </a:txBody>
                  <a:tcPr/>
                </a:tc>
                <a:tc>
                  <a:txBody>
                    <a:bodyPr/>
                    <a:lstStyle/>
                    <a:p>
                      <a:pPr algn="r"/>
                      <a:r>
                        <a:rPr lang="en-US" sz="1800" dirty="0" smtClean="0"/>
                        <a:t>33</a:t>
                      </a:r>
                      <a:endParaRPr lang="en-US" sz="1800" dirty="0"/>
                    </a:p>
                  </a:txBody>
                  <a:tcPr/>
                </a:tc>
                <a:tc>
                  <a:txBody>
                    <a:bodyPr/>
                    <a:lstStyle/>
                    <a:p>
                      <a:pPr algn="r"/>
                      <a:r>
                        <a:rPr lang="en-US" sz="1800" dirty="0" smtClean="0"/>
                        <a:t>231</a:t>
                      </a:r>
                      <a:endParaRPr lang="en-US" sz="1800" dirty="0"/>
                    </a:p>
                  </a:txBody>
                  <a:tcPr/>
                </a:tc>
              </a:tr>
              <a:tr h="185420">
                <a:tc>
                  <a:txBody>
                    <a:bodyPr/>
                    <a:lstStyle/>
                    <a:p>
                      <a:r>
                        <a:rPr lang="en-US" sz="1800" dirty="0" err="1" smtClean="0"/>
                        <a:t>pmd</a:t>
                      </a:r>
                      <a:endParaRPr lang="en-US" sz="1800" dirty="0"/>
                    </a:p>
                  </a:txBody>
                  <a:tcPr/>
                </a:tc>
                <a:tc>
                  <a:txBody>
                    <a:bodyPr/>
                    <a:lstStyle/>
                    <a:p>
                      <a:pPr algn="r"/>
                      <a:r>
                        <a:rPr lang="en-US" sz="1800" dirty="0" smtClean="0"/>
                        <a:t>348</a:t>
                      </a:r>
                      <a:endParaRPr lang="en-US" sz="1800" dirty="0"/>
                    </a:p>
                  </a:txBody>
                  <a:tcPr/>
                </a:tc>
                <a:tc>
                  <a:txBody>
                    <a:bodyPr/>
                    <a:lstStyle/>
                    <a:p>
                      <a:pPr algn="r"/>
                      <a:r>
                        <a:rPr lang="en-US" sz="1800" dirty="0" smtClean="0"/>
                        <a:t>1,357</a:t>
                      </a:r>
                      <a:endParaRPr lang="en-US" sz="1800" dirty="0"/>
                    </a:p>
                  </a:txBody>
                  <a:tcPr/>
                </a:tc>
                <a:tc>
                  <a:txBody>
                    <a:bodyPr/>
                    <a:lstStyle/>
                    <a:p>
                      <a:pPr algn="r"/>
                      <a:r>
                        <a:rPr lang="en-US" sz="1800" dirty="0" smtClean="0"/>
                        <a:t>2,590</a:t>
                      </a:r>
                      <a:endParaRPr lang="en-US" sz="1800" dirty="0"/>
                    </a:p>
                  </a:txBody>
                  <a:tcPr/>
                </a:tc>
                <a:tc>
                  <a:txBody>
                    <a:bodyPr/>
                    <a:lstStyle/>
                    <a:p>
                      <a:pPr algn="r"/>
                      <a:r>
                        <a:rPr lang="en-US" sz="1800" dirty="0" smtClean="0"/>
                        <a:t>9,105</a:t>
                      </a:r>
                      <a:endParaRPr lang="en-US" sz="1800" dirty="0"/>
                    </a:p>
                  </a:txBody>
                  <a:tcPr/>
                </a:tc>
                <a:tc>
                  <a:txBody>
                    <a:bodyPr/>
                    <a:lstStyle/>
                    <a:p>
                      <a:pPr algn="r"/>
                      <a:r>
                        <a:rPr lang="en-US" sz="1800" dirty="0" smtClean="0"/>
                        <a:t>186</a:t>
                      </a:r>
                      <a:endParaRPr lang="en-US" sz="1800" dirty="0"/>
                    </a:p>
                  </a:txBody>
                  <a:tcPr/>
                </a:tc>
                <a:tc>
                  <a:txBody>
                    <a:bodyPr/>
                    <a:lstStyle/>
                    <a:p>
                      <a:pPr algn="r"/>
                      <a:r>
                        <a:rPr lang="en-US" sz="1800" dirty="0" smtClean="0"/>
                        <a:t>578</a:t>
                      </a:r>
                      <a:endParaRPr lang="en-US" sz="1800" dirty="0"/>
                    </a:p>
                  </a:txBody>
                  <a:tcPr/>
                </a:tc>
                <a:tc>
                  <a:txBody>
                    <a:bodyPr/>
                    <a:lstStyle/>
                    <a:p>
                      <a:pPr algn="r"/>
                      <a:r>
                        <a:rPr lang="en-US" sz="1800" dirty="0" smtClean="0"/>
                        <a:t>46</a:t>
                      </a:r>
                      <a:endParaRPr lang="en-US" sz="1800" dirty="0"/>
                    </a:p>
                  </a:txBody>
                  <a:tcPr/>
                </a:tc>
                <a:tc>
                  <a:txBody>
                    <a:bodyPr/>
                    <a:lstStyle/>
                    <a:p>
                      <a:pPr algn="r"/>
                      <a:r>
                        <a:rPr lang="en-US" sz="1800" dirty="0" smtClean="0"/>
                        <a:t>247</a:t>
                      </a:r>
                      <a:endParaRPr lang="en-US" sz="1800" dirty="0"/>
                    </a:p>
                  </a:txBody>
                  <a:tcPr/>
                </a:tc>
              </a:tr>
              <a:tr h="185420">
                <a:tc>
                  <a:txBody>
                    <a:bodyPr/>
                    <a:lstStyle/>
                    <a:p>
                      <a:r>
                        <a:rPr lang="en-US" sz="1800" dirty="0" err="1" smtClean="0"/>
                        <a:t>sunflow</a:t>
                      </a:r>
                      <a:endParaRPr lang="en-US" sz="1800" dirty="0"/>
                    </a:p>
                  </a:txBody>
                  <a:tcPr/>
                </a:tc>
                <a:tc>
                  <a:txBody>
                    <a:bodyPr/>
                    <a:lstStyle/>
                    <a:p>
                      <a:pPr algn="r"/>
                      <a:r>
                        <a:rPr lang="en-US" sz="1800" dirty="0" smtClean="0"/>
                        <a:t>165</a:t>
                      </a:r>
                      <a:endParaRPr lang="en-US" sz="1800" dirty="0"/>
                    </a:p>
                  </a:txBody>
                  <a:tcPr/>
                </a:tc>
                <a:tc>
                  <a:txBody>
                    <a:bodyPr/>
                    <a:lstStyle/>
                    <a:p>
                      <a:pPr algn="r"/>
                      <a:r>
                        <a:rPr lang="en-US" sz="1800" dirty="0" smtClean="0"/>
                        <a:t>1,894</a:t>
                      </a:r>
                      <a:endParaRPr lang="en-US" sz="1800" dirty="0"/>
                    </a:p>
                  </a:txBody>
                  <a:tcPr/>
                </a:tc>
                <a:tc>
                  <a:txBody>
                    <a:bodyPr/>
                    <a:lstStyle/>
                    <a:p>
                      <a:pPr algn="r"/>
                      <a:r>
                        <a:rPr lang="en-US" sz="1800" dirty="0" smtClean="0"/>
                        <a:t>1,328</a:t>
                      </a:r>
                      <a:endParaRPr lang="en-US" sz="1800" dirty="0"/>
                    </a:p>
                  </a:txBody>
                  <a:tcPr/>
                </a:tc>
                <a:tc>
                  <a:txBody>
                    <a:bodyPr/>
                    <a:lstStyle/>
                    <a:p>
                      <a:pPr algn="r"/>
                      <a:r>
                        <a:rPr lang="en-US" sz="1800" dirty="0" smtClean="0"/>
                        <a:t>13,356</a:t>
                      </a:r>
                      <a:endParaRPr lang="en-US" sz="1800" dirty="0"/>
                    </a:p>
                  </a:txBody>
                  <a:tcPr/>
                </a:tc>
                <a:tc>
                  <a:txBody>
                    <a:bodyPr/>
                    <a:lstStyle/>
                    <a:p>
                      <a:pPr algn="r"/>
                      <a:r>
                        <a:rPr lang="en-US" sz="1800" dirty="0" smtClean="0"/>
                        <a:t>117</a:t>
                      </a:r>
                      <a:endParaRPr lang="en-US" sz="1800" dirty="0"/>
                    </a:p>
                  </a:txBody>
                  <a:tcPr/>
                </a:tc>
                <a:tc>
                  <a:txBody>
                    <a:bodyPr/>
                    <a:lstStyle/>
                    <a:p>
                      <a:pPr algn="r"/>
                      <a:r>
                        <a:rPr lang="en-US" sz="1800" dirty="0" smtClean="0"/>
                        <a:t>934</a:t>
                      </a:r>
                      <a:endParaRPr lang="en-US" sz="1800" dirty="0"/>
                    </a:p>
                  </a:txBody>
                  <a:tcPr/>
                </a:tc>
                <a:tc>
                  <a:txBody>
                    <a:bodyPr/>
                    <a:lstStyle/>
                    <a:p>
                      <a:pPr algn="r"/>
                      <a:r>
                        <a:rPr lang="en-US" sz="1800" dirty="0" smtClean="0"/>
                        <a:t>25</a:t>
                      </a:r>
                      <a:endParaRPr lang="en-US" sz="1800" dirty="0"/>
                    </a:p>
                  </a:txBody>
                  <a:tcPr/>
                </a:tc>
                <a:tc>
                  <a:txBody>
                    <a:bodyPr/>
                    <a:lstStyle/>
                    <a:p>
                      <a:pPr algn="r"/>
                      <a:r>
                        <a:rPr lang="en-US" sz="1800" dirty="0" smtClean="0"/>
                        <a:t>419</a:t>
                      </a:r>
                      <a:endParaRPr lang="en-US" sz="1800" dirty="0"/>
                    </a:p>
                  </a:txBody>
                  <a:tcPr/>
                </a:tc>
              </a:tr>
              <a:tr h="185420">
                <a:tc>
                  <a:txBody>
                    <a:bodyPr/>
                    <a:lstStyle/>
                    <a:p>
                      <a:r>
                        <a:rPr lang="en-US" sz="1800" dirty="0" err="1" smtClean="0"/>
                        <a:t>xalan</a:t>
                      </a:r>
                      <a:endParaRPr lang="en-US" sz="1800" dirty="0"/>
                    </a:p>
                  </a:txBody>
                  <a:tcPr/>
                </a:tc>
                <a:tc>
                  <a:txBody>
                    <a:bodyPr/>
                    <a:lstStyle/>
                    <a:p>
                      <a:pPr algn="r"/>
                      <a:r>
                        <a:rPr lang="en-US" sz="1800" dirty="0" smtClean="0"/>
                        <a:t>42</a:t>
                      </a:r>
                      <a:endParaRPr lang="en-US" sz="1800" dirty="0"/>
                    </a:p>
                  </a:txBody>
                  <a:tcPr/>
                </a:tc>
                <a:tc>
                  <a:txBody>
                    <a:bodyPr/>
                    <a:lstStyle/>
                    <a:p>
                      <a:pPr algn="r"/>
                      <a:r>
                        <a:rPr lang="en-US" sz="1800" dirty="0" smtClean="0"/>
                        <a:t>1,036</a:t>
                      </a:r>
                      <a:endParaRPr lang="en-US" sz="1800" dirty="0"/>
                    </a:p>
                  </a:txBody>
                  <a:tcPr/>
                </a:tc>
                <a:tc>
                  <a:txBody>
                    <a:bodyPr/>
                    <a:lstStyle/>
                    <a:p>
                      <a:pPr algn="r"/>
                      <a:r>
                        <a:rPr lang="en-US" sz="1800" dirty="0" smtClean="0"/>
                        <a:t>372</a:t>
                      </a:r>
                      <a:endParaRPr lang="en-US" sz="1800" dirty="0"/>
                    </a:p>
                  </a:txBody>
                  <a:tcPr/>
                </a:tc>
                <a:tc>
                  <a:txBody>
                    <a:bodyPr/>
                    <a:lstStyle/>
                    <a:p>
                      <a:pPr algn="r"/>
                      <a:r>
                        <a:rPr lang="en-US" sz="1800" dirty="0" smtClean="0"/>
                        <a:t>6,772</a:t>
                      </a:r>
                      <a:endParaRPr lang="en-US" sz="1800" dirty="0"/>
                    </a:p>
                  </a:txBody>
                  <a:tcPr/>
                </a:tc>
                <a:tc>
                  <a:txBody>
                    <a:bodyPr/>
                    <a:lstStyle/>
                    <a:p>
                      <a:pPr algn="r"/>
                      <a:r>
                        <a:rPr lang="en-US" sz="1800" dirty="0" smtClean="0"/>
                        <a:t>28</a:t>
                      </a:r>
                      <a:endParaRPr lang="en-US" sz="1800" dirty="0"/>
                    </a:p>
                  </a:txBody>
                  <a:tcPr/>
                </a:tc>
                <a:tc>
                  <a:txBody>
                    <a:bodyPr/>
                    <a:lstStyle/>
                    <a:p>
                      <a:pPr algn="r"/>
                      <a:r>
                        <a:rPr lang="en-US" sz="1800" dirty="0" smtClean="0"/>
                        <a:t>417</a:t>
                      </a:r>
                      <a:endParaRPr lang="en-US" sz="1800" dirty="0"/>
                    </a:p>
                  </a:txBody>
                  <a:tcPr/>
                </a:tc>
                <a:tc>
                  <a:txBody>
                    <a:bodyPr/>
                    <a:lstStyle/>
                    <a:p>
                      <a:pPr algn="r"/>
                      <a:r>
                        <a:rPr lang="en-US" sz="1800" dirty="0" smtClean="0"/>
                        <a:t>9</a:t>
                      </a:r>
                      <a:endParaRPr lang="en-US" sz="1800" dirty="0"/>
                    </a:p>
                  </a:txBody>
                  <a:tcPr/>
                </a:tc>
                <a:tc>
                  <a:txBody>
                    <a:bodyPr/>
                    <a:lstStyle/>
                    <a:p>
                      <a:pPr algn="r"/>
                      <a:r>
                        <a:rPr lang="en-US" sz="1800" dirty="0" smtClean="0"/>
                        <a:t>208</a:t>
                      </a:r>
                      <a:endParaRPr lang="en-US" sz="1800" dirty="0"/>
                    </a:p>
                  </a:txBody>
                  <a:tcPr/>
                </a:tc>
              </a:tr>
            </a:tbl>
          </a:graphicData>
        </a:graphic>
      </p:graphicFrame>
      <p:sp>
        <p:nvSpPr>
          <p:cNvPr id="3" name="Rounded Rectangle 2"/>
          <p:cNvSpPr/>
          <p:nvPr/>
        </p:nvSpPr>
        <p:spPr>
          <a:xfrm>
            <a:off x="457200" y="5029199"/>
            <a:ext cx="8093676" cy="47512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69576824"/>
      </p:ext>
    </p:extLst>
  </p:cSld>
  <p:clrMapOvr>
    <a:masterClrMapping/>
  </p:clrMapOvr>
  <mc:AlternateContent xmlns:mc="http://schemas.openxmlformats.org/markup-compatibility/2006" xmlns:p14="http://schemas.microsoft.com/office/powerpoint/2010/main">
    <mc:Choice Requires="p14">
      <p:transition spd="slow" p14:dur="2000" advTm="69774"/>
    </mc:Choice>
    <mc:Fallback xmlns="" xmlns:mv="urn:schemas-microsoft-com:mac:vml">
      <mp:transition xmlns:mp="http://schemas.microsoft.com/office/mac/powerpoint/2008/main" spd="slow" advTm="6977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Pointer Analysis: Speedup</a:t>
            </a:r>
            <a:endParaRPr lang="en-US" dirty="0"/>
          </a:p>
        </p:txBody>
      </p:sp>
      <p:sp>
        <p:nvSpPr>
          <p:cNvPr id="5" name="Date Placeholder 4"/>
          <p:cNvSpPr>
            <a:spLocks noGrp="1"/>
          </p:cNvSpPr>
          <p:nvPr>
            <p:ph type="dt" sz="half" idx="10"/>
          </p:nvPr>
        </p:nvSpPr>
        <p:spPr>
          <a:xfrm>
            <a:off x="6400800" y="6356350"/>
            <a:ext cx="2289048" cy="365760"/>
          </a:xfrm>
        </p:spPr>
        <p:txBody>
          <a:bodyPr/>
          <a:lstStyle/>
          <a:p>
            <a:fld id="{106B98C8-F250-AD42-8136-CD1995887238}" type="datetime1">
              <a:rPr lang="en-US" smtClean="0"/>
              <a:t>11/2/16</a:t>
            </a:fld>
            <a:endParaRPr lang="en-US" dirty="0"/>
          </a:p>
        </p:txBody>
      </p:sp>
      <p:sp>
        <p:nvSpPr>
          <p:cNvPr id="4" name="Slide Number Placeholder 3"/>
          <p:cNvSpPr>
            <a:spLocks noGrp="1"/>
          </p:cNvSpPr>
          <p:nvPr>
            <p:ph type="sldNum" sz="quarter" idx="11"/>
          </p:nvPr>
        </p:nvSpPr>
        <p:spPr/>
        <p:txBody>
          <a:bodyPr/>
          <a:lstStyle/>
          <a:p>
            <a:fld id="{1F7DF5D7-FF41-4BF6-8958-28DFF1DB182D}" type="slidenum">
              <a:rPr lang="en-US" smtClean="0"/>
              <a:pPr/>
              <a:t>19</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0897" y="1272746"/>
            <a:ext cx="7142205" cy="4868561"/>
          </a:xfrm>
          <a:prstGeom prst="rect">
            <a:avLst/>
          </a:prstGeom>
        </p:spPr>
      </p:pic>
    </p:spTree>
    <p:extLst>
      <p:ext uri="{BB962C8B-B14F-4D97-AF65-F5344CB8AC3E}">
        <p14:creationId xmlns:p14="http://schemas.microsoft.com/office/powerpoint/2010/main" val="9191440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Motivation</a:t>
            </a:r>
            <a:endParaRPr lang="en-US" dirty="0"/>
          </a:p>
        </p:txBody>
      </p:sp>
      <p:sp>
        <p:nvSpPr>
          <p:cNvPr id="4" name="Date Placeholder 3"/>
          <p:cNvSpPr>
            <a:spLocks noGrp="1"/>
          </p:cNvSpPr>
          <p:nvPr>
            <p:ph type="dt" sz="half" idx="10"/>
          </p:nvPr>
        </p:nvSpPr>
        <p:spPr/>
        <p:txBody>
          <a:bodyPr/>
          <a:lstStyle/>
          <a:p>
            <a:fld id="{9A9AEA06-8170-4D4A-853E-156E18A70EB5}" type="datetime1">
              <a:rPr lang="en-US" smtClean="0"/>
              <a:t>11/2/16</a:t>
            </a:fld>
            <a:endParaRPr lang="en-US" dirty="0"/>
          </a:p>
        </p:txBody>
      </p:sp>
      <p:sp>
        <p:nvSpPr>
          <p:cNvPr id="5" name="Slide Number Placeholder 4"/>
          <p:cNvSpPr>
            <a:spLocks noGrp="1"/>
          </p:cNvSpPr>
          <p:nvPr>
            <p:ph type="sldNum" sz="quarter" idx="11"/>
          </p:nvPr>
        </p:nvSpPr>
        <p:spPr/>
        <p:txBody>
          <a:bodyPr/>
          <a:lstStyle/>
          <a:p>
            <a:fld id="{1F7DF5D7-FF41-4BF6-8958-28DFF1DB182D}" type="slidenum">
              <a:rPr lang="en-US" smtClean="0"/>
              <a:pPr/>
              <a:t>2</a:t>
            </a:fld>
            <a:endParaRPr lang="en-US" dirty="0"/>
          </a:p>
        </p:txBody>
      </p:sp>
      <p:sp>
        <p:nvSpPr>
          <p:cNvPr id="13" name="TextBox 12"/>
          <p:cNvSpPr txBox="1"/>
          <p:nvPr/>
        </p:nvSpPr>
        <p:spPr>
          <a:xfrm>
            <a:off x="1553259" y="2008363"/>
            <a:ext cx="926758" cy="461665"/>
          </a:xfrm>
          <a:prstGeom prst="rect">
            <a:avLst/>
          </a:prstGeom>
          <a:noFill/>
        </p:spPr>
        <p:txBody>
          <a:bodyPr wrap="square" rtlCol="0">
            <a:spAutoFit/>
          </a:bodyPr>
          <a:lstStyle/>
          <a:p>
            <a:pPr algn="ctr"/>
            <a:r>
              <a:rPr lang="en-US" sz="2400" b="1" dirty="0" smtClean="0"/>
              <a:t>App</a:t>
            </a:r>
            <a:endParaRPr lang="en-US" sz="2400" b="1" dirty="0"/>
          </a:p>
        </p:txBody>
      </p:sp>
      <p:sp>
        <p:nvSpPr>
          <p:cNvPr id="14" name="TextBox 13"/>
          <p:cNvSpPr txBox="1"/>
          <p:nvPr/>
        </p:nvSpPr>
        <p:spPr>
          <a:xfrm>
            <a:off x="1430761" y="4081760"/>
            <a:ext cx="1223319" cy="461665"/>
          </a:xfrm>
          <a:prstGeom prst="rect">
            <a:avLst/>
          </a:prstGeom>
          <a:noFill/>
        </p:spPr>
        <p:txBody>
          <a:bodyPr wrap="square" rtlCol="0">
            <a:spAutoFit/>
          </a:bodyPr>
          <a:lstStyle/>
          <a:p>
            <a:r>
              <a:rPr lang="en-US" sz="2400" b="1" smtClean="0"/>
              <a:t>Library</a:t>
            </a:r>
            <a:endParaRPr lang="en-US" sz="2400" b="1" dirty="0"/>
          </a:p>
        </p:txBody>
      </p:sp>
      <p:pic>
        <p:nvPicPr>
          <p:cNvPr id="6" name="Content Placeholder 5"/>
          <p:cNvPicPr>
            <a:picLocks noGrp="1" noChangeAspect="1"/>
          </p:cNvPicPr>
          <p:nvPr>
            <p:ph sz="quarter" idx="1"/>
          </p:nvPr>
        </p:nvPicPr>
        <p:blipFill rotWithShape="1">
          <a:blip r:embed="rId3" cstate="print">
            <a:extLst>
              <a:ext uri="{28A0092B-C50C-407E-A947-70E740481C1C}">
                <a14:useLocalDpi xmlns:a14="http://schemas.microsoft.com/office/drawing/2010/main" val="0"/>
              </a:ext>
            </a:extLst>
          </a:blip>
          <a:srcRect r="24267"/>
          <a:stretch/>
        </p:blipFill>
        <p:spPr>
          <a:xfrm>
            <a:off x="3097919" y="1878227"/>
            <a:ext cx="4007584" cy="3638027"/>
          </a:xfr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7719217" flipH="1">
            <a:off x="2564175" y="3705530"/>
            <a:ext cx="1596219" cy="1596219"/>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3236227">
            <a:off x="2505133" y="1652590"/>
            <a:ext cx="1773936" cy="1773936"/>
          </a:xfrm>
          <a:prstGeom prst="rect">
            <a:avLst/>
          </a:prstGeom>
        </p:spPr>
      </p:pic>
    </p:spTree>
    <p:extLst>
      <p:ext uri="{BB962C8B-B14F-4D97-AF65-F5344CB8AC3E}">
        <p14:creationId xmlns:p14="http://schemas.microsoft.com/office/powerpoint/2010/main" val="820636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414951" cy="886642"/>
          </a:xfrm>
        </p:spPr>
        <p:txBody>
          <a:bodyPr>
            <a:normAutofit/>
          </a:bodyPr>
          <a:lstStyle/>
          <a:p>
            <a:r>
              <a:rPr lang="en-US" dirty="0" smtClean="0"/>
              <a:t>Pointer Analysis: </a:t>
            </a:r>
            <a:r>
              <a:rPr lang="en-US" smtClean="0"/>
              <a:t>Varying Library Functionality</a:t>
            </a:r>
            <a:endParaRPr lang="en-US" dirty="0"/>
          </a:p>
        </p:txBody>
      </p:sp>
      <p:sp>
        <p:nvSpPr>
          <p:cNvPr id="5" name="Date Placeholder 4"/>
          <p:cNvSpPr>
            <a:spLocks noGrp="1"/>
          </p:cNvSpPr>
          <p:nvPr>
            <p:ph type="dt" sz="half" idx="10"/>
          </p:nvPr>
        </p:nvSpPr>
        <p:spPr>
          <a:xfrm>
            <a:off x="6400800" y="6356350"/>
            <a:ext cx="2289048" cy="365760"/>
          </a:xfrm>
        </p:spPr>
        <p:txBody>
          <a:bodyPr/>
          <a:lstStyle/>
          <a:p>
            <a:fld id="{106B98C8-F250-AD42-8136-CD1995887238}" type="datetime1">
              <a:rPr lang="en-US" smtClean="0"/>
              <a:t>11/2/16</a:t>
            </a:fld>
            <a:endParaRPr lang="en-US" dirty="0"/>
          </a:p>
        </p:txBody>
      </p:sp>
      <p:sp>
        <p:nvSpPr>
          <p:cNvPr id="4" name="Slide Number Placeholder 3"/>
          <p:cNvSpPr>
            <a:spLocks noGrp="1"/>
          </p:cNvSpPr>
          <p:nvPr>
            <p:ph type="sldNum" sz="quarter" idx="11"/>
          </p:nvPr>
        </p:nvSpPr>
        <p:spPr/>
        <p:txBody>
          <a:bodyPr/>
          <a:lstStyle/>
          <a:p>
            <a:fld id="{1F7DF5D7-FF41-4BF6-8958-28DFF1DB182D}" type="slidenum">
              <a:rPr lang="en-US" smtClean="0"/>
              <a:pPr/>
              <a:t>20</a:t>
            </a:fld>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649" y="1173892"/>
            <a:ext cx="7604594" cy="4868562"/>
          </a:xfrm>
          <a:prstGeom prst="rect">
            <a:avLst/>
          </a:prstGeom>
        </p:spPr>
      </p:pic>
      <p:sp>
        <p:nvSpPr>
          <p:cNvPr id="6" name="Rounded Rectangle 5"/>
          <p:cNvSpPr/>
          <p:nvPr/>
        </p:nvSpPr>
        <p:spPr>
          <a:xfrm>
            <a:off x="1865870" y="2421923"/>
            <a:ext cx="727978" cy="158166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5870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58188" cy="886642"/>
          </a:xfrm>
        </p:spPr>
        <p:txBody>
          <a:bodyPr>
            <a:normAutofit/>
          </a:bodyPr>
          <a:lstStyle/>
          <a:p>
            <a:r>
              <a:rPr lang="en-US" dirty="0" smtClean="0"/>
              <a:t>Pointer Analysis: Varying Library Abstraction</a:t>
            </a:r>
            <a:endParaRPr lang="en-US" dirty="0"/>
          </a:p>
        </p:txBody>
      </p:sp>
      <p:sp>
        <p:nvSpPr>
          <p:cNvPr id="5" name="Date Placeholder 4"/>
          <p:cNvSpPr>
            <a:spLocks noGrp="1"/>
          </p:cNvSpPr>
          <p:nvPr>
            <p:ph type="dt" sz="half" idx="10"/>
          </p:nvPr>
        </p:nvSpPr>
        <p:spPr>
          <a:xfrm>
            <a:off x="6400800" y="6356350"/>
            <a:ext cx="2289048" cy="365760"/>
          </a:xfrm>
        </p:spPr>
        <p:txBody>
          <a:bodyPr/>
          <a:lstStyle/>
          <a:p>
            <a:fld id="{106B98C8-F250-AD42-8136-CD1995887238}" type="datetime1">
              <a:rPr lang="en-US" smtClean="0"/>
              <a:t>11/2/16</a:t>
            </a:fld>
            <a:endParaRPr lang="en-US" dirty="0"/>
          </a:p>
        </p:txBody>
      </p:sp>
      <p:sp>
        <p:nvSpPr>
          <p:cNvPr id="4" name="Slide Number Placeholder 3"/>
          <p:cNvSpPr>
            <a:spLocks noGrp="1"/>
          </p:cNvSpPr>
          <p:nvPr>
            <p:ph type="sldNum" sz="quarter" idx="11"/>
          </p:nvPr>
        </p:nvSpPr>
        <p:spPr/>
        <p:txBody>
          <a:bodyPr/>
          <a:lstStyle/>
          <a:p>
            <a:fld id="{1F7DF5D7-FF41-4BF6-8958-28DFF1DB182D}" type="slidenum">
              <a:rPr lang="en-US" smtClean="0"/>
              <a:pPr/>
              <a:t>21</a:t>
            </a:fld>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223319"/>
            <a:ext cx="8068962" cy="4374291"/>
          </a:xfrm>
          <a:prstGeom prst="rect">
            <a:avLst/>
          </a:prstGeom>
        </p:spPr>
      </p:pic>
      <p:sp>
        <p:nvSpPr>
          <p:cNvPr id="6" name="TextBox 5"/>
          <p:cNvSpPr txBox="1"/>
          <p:nvPr/>
        </p:nvSpPr>
        <p:spPr>
          <a:xfrm>
            <a:off x="7018638" y="1597727"/>
            <a:ext cx="1309816" cy="400110"/>
          </a:xfrm>
          <a:prstGeom prst="rect">
            <a:avLst/>
          </a:prstGeom>
          <a:noFill/>
        </p:spPr>
        <p:txBody>
          <a:bodyPr wrap="square" rtlCol="0">
            <a:spAutoFit/>
          </a:bodyPr>
          <a:lstStyle/>
          <a:p>
            <a:pPr algn="ctr"/>
            <a:r>
              <a:rPr lang="en-US" sz="2000" b="1" smtClean="0">
                <a:solidFill>
                  <a:srgbClr val="0070C0"/>
                </a:solidFill>
              </a:rPr>
              <a:t>Sunflow</a:t>
            </a:r>
            <a:endParaRPr lang="en-US" sz="2000" b="1" dirty="0">
              <a:solidFill>
                <a:srgbClr val="0070C0"/>
              </a:solidFill>
            </a:endParaRPr>
          </a:p>
        </p:txBody>
      </p:sp>
    </p:spTree>
    <p:extLst>
      <p:ext uri="{BB962C8B-B14F-4D97-AF65-F5344CB8AC3E}">
        <p14:creationId xmlns:p14="http://schemas.microsoft.com/office/powerpoint/2010/main" val="18189827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normAutofit lnSpcReduction="10000"/>
          </a:bodyPr>
          <a:lstStyle/>
          <a:p>
            <a:pPr>
              <a:buFont typeface="Wingdings" charset="2"/>
              <a:buChar char="Ø"/>
            </a:pPr>
            <a:r>
              <a:rPr lang="en-US" dirty="0"/>
              <a:t>Practical programs share </a:t>
            </a:r>
            <a:r>
              <a:rPr lang="en-US" dirty="0" smtClean="0"/>
              <a:t>many large </a:t>
            </a:r>
            <a:r>
              <a:rPr lang="en-US" dirty="0"/>
              <a:t>modules of code</a:t>
            </a:r>
            <a:br>
              <a:rPr lang="en-US" dirty="0"/>
            </a:br>
            <a:endParaRPr lang="en-US" dirty="0"/>
          </a:p>
          <a:p>
            <a:pPr>
              <a:buFont typeface="Wingdings" charset="2"/>
              <a:buChar char="Ø"/>
            </a:pPr>
            <a:r>
              <a:rPr lang="en-US" dirty="0"/>
              <a:t>Polymer </a:t>
            </a:r>
            <a:r>
              <a:rPr lang="en-US" dirty="0" smtClean="0"/>
              <a:t>accelerates </a:t>
            </a:r>
            <a:r>
              <a:rPr lang="en-US" dirty="0"/>
              <a:t>declarative analyses on such programs</a:t>
            </a:r>
          </a:p>
          <a:p>
            <a:pPr lvl="1">
              <a:buFont typeface="Wingdings" charset="2"/>
              <a:buChar char="Ø"/>
            </a:pPr>
            <a:r>
              <a:rPr lang="en-US" dirty="0"/>
              <a:t>Requires analysis-specific functions </a:t>
            </a:r>
            <a:r>
              <a:rPr lang="en-US" i="1" dirty="0" err="1"/>
              <a:t>PickGoodPre</a:t>
            </a:r>
            <a:r>
              <a:rPr lang="en-US" dirty="0"/>
              <a:t> and </a:t>
            </a:r>
            <a:r>
              <a:rPr lang="en-US" i="1" dirty="0" err="1"/>
              <a:t>PickGoodPost</a:t>
            </a:r>
            <a:r>
              <a:rPr lang="en-US" i="1" dirty="0"/>
              <a:t/>
            </a:r>
            <a:br>
              <a:rPr lang="en-US" i="1" dirty="0"/>
            </a:br>
            <a:r>
              <a:rPr lang="en-US" dirty="0"/>
              <a:t>to learn </a:t>
            </a:r>
            <a:r>
              <a:rPr lang="en-US" dirty="0" smtClean="0"/>
              <a:t>summaries</a:t>
            </a:r>
            <a:endParaRPr lang="en-US" dirty="0"/>
          </a:p>
          <a:p>
            <a:pPr lvl="1">
              <a:buFont typeface="Wingdings" charset="2"/>
              <a:buChar char="Ø"/>
            </a:pPr>
            <a:r>
              <a:rPr lang="en-US" dirty="0" smtClean="0"/>
              <a:t>Soundly reuses </a:t>
            </a:r>
            <a:r>
              <a:rPr lang="en-US" dirty="0"/>
              <a:t>these </a:t>
            </a:r>
            <a:r>
              <a:rPr lang="en-US" dirty="0" smtClean="0"/>
              <a:t>summaries to </a:t>
            </a:r>
            <a:r>
              <a:rPr lang="en-US" dirty="0"/>
              <a:t>accelerate </a:t>
            </a:r>
            <a:r>
              <a:rPr lang="en-US" dirty="0" smtClean="0"/>
              <a:t>the analysis </a:t>
            </a:r>
            <a:r>
              <a:rPr lang="en-US" dirty="0"/>
              <a:t>of unseen programs</a:t>
            </a:r>
            <a:br>
              <a:rPr lang="en-US" dirty="0"/>
            </a:br>
            <a:endParaRPr lang="en-US" dirty="0"/>
          </a:p>
          <a:p>
            <a:pPr>
              <a:buFont typeface="Wingdings" charset="2"/>
              <a:buChar char="Ø"/>
            </a:pPr>
            <a:r>
              <a:rPr lang="en-US" dirty="0"/>
              <a:t>Polymer achieves average speedups of 2.6x for call graph analysis and 5.2x for the points-to analysis</a:t>
            </a:r>
            <a:br>
              <a:rPr lang="en-US" dirty="0"/>
            </a:br>
            <a:endParaRPr lang="en-US" dirty="0"/>
          </a:p>
          <a:p>
            <a:pPr>
              <a:buFont typeface="Wingdings" charset="2"/>
              <a:buChar char="Ø"/>
            </a:pPr>
            <a:r>
              <a:rPr lang="en-US" dirty="0"/>
              <a:t>A step towards scaling </a:t>
            </a:r>
            <a:r>
              <a:rPr lang="en-US" dirty="0" smtClean="0"/>
              <a:t>analyses for Big Code applications</a:t>
            </a:r>
            <a:endParaRPr lang="en-US" dirty="0"/>
          </a:p>
          <a:p>
            <a:pPr marL="0" indent="0">
              <a:buNone/>
            </a:pPr>
            <a:endParaRPr lang="en-US" dirty="0"/>
          </a:p>
        </p:txBody>
      </p:sp>
      <p:sp>
        <p:nvSpPr>
          <p:cNvPr id="3" name="Title 2"/>
          <p:cNvSpPr>
            <a:spLocks noGrp="1"/>
          </p:cNvSpPr>
          <p:nvPr>
            <p:ph type="title"/>
          </p:nvPr>
        </p:nvSpPr>
        <p:spPr/>
        <p:txBody>
          <a:bodyPr/>
          <a:lstStyle/>
          <a:p>
            <a:r>
              <a:rPr lang="en-US" dirty="0" smtClean="0"/>
              <a:t>Conclusion</a:t>
            </a:r>
            <a:endParaRPr lang="en-US" dirty="0"/>
          </a:p>
        </p:txBody>
      </p:sp>
      <p:sp>
        <p:nvSpPr>
          <p:cNvPr id="4" name="Date Placeholder 3"/>
          <p:cNvSpPr>
            <a:spLocks noGrp="1"/>
          </p:cNvSpPr>
          <p:nvPr>
            <p:ph type="dt" sz="half" idx="10"/>
          </p:nvPr>
        </p:nvSpPr>
        <p:spPr/>
        <p:txBody>
          <a:bodyPr/>
          <a:lstStyle/>
          <a:p>
            <a:fld id="{9A9AEA06-8170-4D4A-853E-156E18A70EB5}" type="datetime1">
              <a:rPr lang="en-US" smtClean="0"/>
              <a:t>11/2/16</a:t>
            </a:fld>
            <a:endParaRPr lang="en-US" dirty="0"/>
          </a:p>
        </p:txBody>
      </p:sp>
      <p:sp>
        <p:nvSpPr>
          <p:cNvPr id="5" name="Slide Number Placeholder 4"/>
          <p:cNvSpPr>
            <a:spLocks noGrp="1"/>
          </p:cNvSpPr>
          <p:nvPr>
            <p:ph type="sldNum" sz="quarter" idx="11"/>
          </p:nvPr>
        </p:nvSpPr>
        <p:spPr/>
        <p:txBody>
          <a:bodyPr/>
          <a:lstStyle/>
          <a:p>
            <a:fld id="{1F7DF5D7-FF41-4BF6-8958-28DFF1DB182D}" type="slidenum">
              <a:rPr lang="en-US" smtClean="0"/>
              <a:pPr/>
              <a:t>22</a:t>
            </a:fld>
            <a:endParaRPr lang="en-US" dirty="0"/>
          </a:p>
        </p:txBody>
      </p:sp>
    </p:spTree>
    <p:extLst>
      <p:ext uri="{BB962C8B-B14F-4D97-AF65-F5344CB8AC3E}">
        <p14:creationId xmlns:p14="http://schemas.microsoft.com/office/powerpoint/2010/main" val="297993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Motivation</a:t>
            </a:r>
            <a:endParaRPr lang="en-US" dirty="0"/>
          </a:p>
        </p:txBody>
      </p:sp>
      <p:sp>
        <p:nvSpPr>
          <p:cNvPr id="4" name="Date Placeholder 3"/>
          <p:cNvSpPr>
            <a:spLocks noGrp="1"/>
          </p:cNvSpPr>
          <p:nvPr>
            <p:ph type="dt" sz="half" idx="10"/>
          </p:nvPr>
        </p:nvSpPr>
        <p:spPr/>
        <p:txBody>
          <a:bodyPr/>
          <a:lstStyle/>
          <a:p>
            <a:fld id="{9A9AEA06-8170-4D4A-853E-156E18A70EB5}" type="datetime1">
              <a:rPr lang="en-US" smtClean="0"/>
              <a:t>11/2/16</a:t>
            </a:fld>
            <a:endParaRPr lang="en-US" dirty="0"/>
          </a:p>
        </p:txBody>
      </p:sp>
      <p:sp>
        <p:nvSpPr>
          <p:cNvPr id="5" name="Slide Number Placeholder 4"/>
          <p:cNvSpPr>
            <a:spLocks noGrp="1"/>
          </p:cNvSpPr>
          <p:nvPr>
            <p:ph type="sldNum" sz="quarter" idx="11"/>
          </p:nvPr>
        </p:nvSpPr>
        <p:spPr/>
        <p:txBody>
          <a:bodyPr/>
          <a:lstStyle/>
          <a:p>
            <a:fld id="{1F7DF5D7-FF41-4BF6-8958-28DFF1DB182D}" type="slidenum">
              <a:rPr lang="en-US" smtClean="0"/>
              <a:pPr/>
              <a:t>3</a:t>
            </a:fld>
            <a:endParaRPr lang="en-US" dirty="0"/>
          </a:p>
        </p:txBody>
      </p:sp>
      <p:sp>
        <p:nvSpPr>
          <p:cNvPr id="19" name="Rounded Rectangle 18"/>
          <p:cNvSpPr/>
          <p:nvPr/>
        </p:nvSpPr>
        <p:spPr>
          <a:xfrm>
            <a:off x="115012" y="2590711"/>
            <a:ext cx="8743949" cy="2976217"/>
          </a:xfrm>
          <a:prstGeom prst="roundRect">
            <a:avLst/>
          </a:prstGeom>
          <a:solidFill>
            <a:schemeClr val="accent3">
              <a:lumMod val="20000"/>
              <a:lumOff val="8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5534023" y="1367269"/>
            <a:ext cx="1365454" cy="77422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App B</a:t>
            </a:r>
            <a:endParaRPr lang="en-US" b="1" dirty="0">
              <a:solidFill>
                <a:schemeClr val="tx1"/>
              </a:solidFill>
            </a:endParaRPr>
          </a:p>
        </p:txBody>
      </p:sp>
      <p:sp>
        <p:nvSpPr>
          <p:cNvPr id="28" name="Rounded Rectangle 27"/>
          <p:cNvSpPr/>
          <p:nvPr/>
        </p:nvSpPr>
        <p:spPr>
          <a:xfrm>
            <a:off x="2041815" y="1367269"/>
            <a:ext cx="1434703" cy="77422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App A</a:t>
            </a:r>
            <a:endParaRPr lang="en-US" b="1" dirty="0">
              <a:solidFill>
                <a:schemeClr val="tx1"/>
              </a:solidFill>
            </a:endParaRPr>
          </a:p>
        </p:txBody>
      </p:sp>
      <p:cxnSp>
        <p:nvCxnSpPr>
          <p:cNvPr id="68" name="Straight Arrow Connector 67"/>
          <p:cNvCxnSpPr/>
          <p:nvPr/>
        </p:nvCxnSpPr>
        <p:spPr>
          <a:xfrm>
            <a:off x="6379478" y="2165864"/>
            <a:ext cx="1067629" cy="73411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H="1">
            <a:off x="4647093" y="2141498"/>
            <a:ext cx="1370648" cy="75848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27" idx="0"/>
          </p:cNvCxnSpPr>
          <p:nvPr/>
        </p:nvCxnSpPr>
        <p:spPr>
          <a:xfrm flipH="1">
            <a:off x="1607719" y="2162998"/>
            <a:ext cx="986129" cy="73698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9" name="Oval 158"/>
          <p:cNvSpPr/>
          <p:nvPr/>
        </p:nvSpPr>
        <p:spPr>
          <a:xfrm>
            <a:off x="7021893" y="2899979"/>
            <a:ext cx="864096" cy="52623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0" name="Oval 159"/>
          <p:cNvSpPr/>
          <p:nvPr/>
        </p:nvSpPr>
        <p:spPr>
          <a:xfrm>
            <a:off x="7017643" y="3856551"/>
            <a:ext cx="864096" cy="52623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1" name="Oval 160"/>
          <p:cNvSpPr/>
          <p:nvPr/>
        </p:nvSpPr>
        <p:spPr>
          <a:xfrm>
            <a:off x="6140975" y="4700539"/>
            <a:ext cx="864096" cy="52623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2" name="Oval 161"/>
          <p:cNvSpPr/>
          <p:nvPr/>
        </p:nvSpPr>
        <p:spPr>
          <a:xfrm>
            <a:off x="7894849" y="4700540"/>
            <a:ext cx="864096" cy="52623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3" name="Straight Arrow Connector 162"/>
          <p:cNvCxnSpPr>
            <a:endCxn id="161" idx="0"/>
          </p:cNvCxnSpPr>
          <p:nvPr/>
        </p:nvCxnSpPr>
        <p:spPr>
          <a:xfrm flipH="1">
            <a:off x="6573023" y="4305721"/>
            <a:ext cx="571164" cy="39481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p:cNvCxnSpPr>
            <a:endCxn id="162" idx="0"/>
          </p:cNvCxnSpPr>
          <p:nvPr/>
        </p:nvCxnSpPr>
        <p:spPr>
          <a:xfrm>
            <a:off x="7755195" y="4305721"/>
            <a:ext cx="571702" cy="39481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flipH="1">
            <a:off x="7449691" y="3426214"/>
            <a:ext cx="4250" cy="43033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2915478" y="2162998"/>
            <a:ext cx="1468002" cy="73698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1175671" y="2899980"/>
            <a:ext cx="864096" cy="52623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p:cNvSpPr/>
          <p:nvPr/>
        </p:nvSpPr>
        <p:spPr>
          <a:xfrm>
            <a:off x="285535" y="3817998"/>
            <a:ext cx="864096" cy="52623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1175671" y="4814267"/>
            <a:ext cx="864096" cy="52623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0" name="Straight Arrow Connector 39"/>
          <p:cNvCxnSpPr>
            <a:stCxn id="27" idx="3"/>
            <a:endCxn id="31" idx="0"/>
          </p:cNvCxnSpPr>
          <p:nvPr/>
        </p:nvCxnSpPr>
        <p:spPr>
          <a:xfrm flipH="1">
            <a:off x="717583" y="3349150"/>
            <a:ext cx="584632" cy="4688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7" idx="4"/>
            <a:endCxn id="32" idx="0"/>
          </p:cNvCxnSpPr>
          <p:nvPr/>
        </p:nvCxnSpPr>
        <p:spPr>
          <a:xfrm>
            <a:off x="1607719" y="3426215"/>
            <a:ext cx="0" cy="13880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1" idx="4"/>
            <a:endCxn id="32" idx="1"/>
          </p:cNvCxnSpPr>
          <p:nvPr/>
        </p:nvCxnSpPr>
        <p:spPr>
          <a:xfrm>
            <a:off x="717583" y="4344233"/>
            <a:ext cx="584632" cy="54709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4" name="Oval 153"/>
          <p:cNvSpPr/>
          <p:nvPr/>
        </p:nvSpPr>
        <p:spPr>
          <a:xfrm>
            <a:off x="4098656" y="2883323"/>
            <a:ext cx="864096" cy="52623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Oval 154"/>
          <p:cNvSpPr/>
          <p:nvPr/>
        </p:nvSpPr>
        <p:spPr>
          <a:xfrm>
            <a:off x="3220272" y="3770831"/>
            <a:ext cx="864096" cy="52623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6" name="Oval 155"/>
          <p:cNvSpPr/>
          <p:nvPr/>
        </p:nvSpPr>
        <p:spPr>
          <a:xfrm>
            <a:off x="4905600" y="3745811"/>
            <a:ext cx="864096" cy="52623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7" name="Straight Arrow Connector 156"/>
          <p:cNvCxnSpPr>
            <a:stCxn id="154" idx="3"/>
            <a:endCxn id="155" idx="0"/>
          </p:cNvCxnSpPr>
          <p:nvPr/>
        </p:nvCxnSpPr>
        <p:spPr>
          <a:xfrm flipH="1">
            <a:off x="3652320" y="3332493"/>
            <a:ext cx="572880" cy="43833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a:stCxn id="154" idx="5"/>
            <a:endCxn id="156" idx="0"/>
          </p:cNvCxnSpPr>
          <p:nvPr/>
        </p:nvCxnSpPr>
        <p:spPr>
          <a:xfrm>
            <a:off x="4836208" y="3332493"/>
            <a:ext cx="501440" cy="41331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4" name="Oval 213"/>
          <p:cNvSpPr/>
          <p:nvPr/>
        </p:nvSpPr>
        <p:spPr>
          <a:xfrm>
            <a:off x="3219283" y="4814266"/>
            <a:ext cx="864096" cy="52623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6" name="Straight Arrow Connector 215"/>
          <p:cNvCxnSpPr>
            <a:stCxn id="155" idx="4"/>
            <a:endCxn id="214" idx="0"/>
          </p:cNvCxnSpPr>
          <p:nvPr/>
        </p:nvCxnSpPr>
        <p:spPr>
          <a:xfrm flipH="1">
            <a:off x="3651331" y="4297066"/>
            <a:ext cx="989" cy="5172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991695" y="4403173"/>
            <a:ext cx="913905" cy="369332"/>
          </a:xfrm>
          <a:prstGeom prst="rect">
            <a:avLst/>
          </a:prstGeom>
          <a:noFill/>
        </p:spPr>
        <p:txBody>
          <a:bodyPr wrap="none" rtlCol="0">
            <a:spAutoFit/>
          </a:bodyPr>
          <a:lstStyle/>
          <a:p>
            <a:r>
              <a:rPr lang="en-US" b="1" dirty="0" smtClean="0"/>
              <a:t>Library</a:t>
            </a:r>
            <a:endParaRPr lang="en-US" b="1" dirty="0"/>
          </a:p>
        </p:txBody>
      </p:sp>
    </p:spTree>
    <p:extLst>
      <p:ext uri="{BB962C8B-B14F-4D97-AF65-F5344CB8AC3E}">
        <p14:creationId xmlns:p14="http://schemas.microsoft.com/office/powerpoint/2010/main" val="409112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Rounded Rectangle 193"/>
          <p:cNvSpPr/>
          <p:nvPr/>
        </p:nvSpPr>
        <p:spPr>
          <a:xfrm>
            <a:off x="5528525" y="1371388"/>
            <a:ext cx="1365454" cy="774229"/>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App B</a:t>
            </a:r>
            <a:endParaRPr lang="en-US" b="1" dirty="0">
              <a:solidFill>
                <a:schemeClr val="tx1"/>
              </a:solidFill>
            </a:endParaRPr>
          </a:p>
        </p:txBody>
      </p:sp>
      <p:sp>
        <p:nvSpPr>
          <p:cNvPr id="195" name="Rounded Rectangle 194"/>
          <p:cNvSpPr/>
          <p:nvPr/>
        </p:nvSpPr>
        <p:spPr>
          <a:xfrm>
            <a:off x="115012" y="2590711"/>
            <a:ext cx="8743949" cy="2976217"/>
          </a:xfrm>
          <a:prstGeom prst="roundRect">
            <a:avLst/>
          </a:prstGeom>
          <a:solidFill>
            <a:schemeClr val="accent3">
              <a:lumMod val="20000"/>
              <a:lumOff val="8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p:cNvSpPr/>
          <p:nvPr/>
        </p:nvSpPr>
        <p:spPr>
          <a:xfrm>
            <a:off x="1175671" y="2899980"/>
            <a:ext cx="864096" cy="526235"/>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ounded Rectangle 196"/>
          <p:cNvSpPr/>
          <p:nvPr/>
        </p:nvSpPr>
        <p:spPr>
          <a:xfrm>
            <a:off x="2041815" y="1367269"/>
            <a:ext cx="1434703" cy="774229"/>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App A</a:t>
            </a:r>
            <a:endParaRPr lang="en-US" b="1" dirty="0">
              <a:solidFill>
                <a:schemeClr val="tx1"/>
              </a:solidFill>
            </a:endParaRPr>
          </a:p>
        </p:txBody>
      </p:sp>
      <p:sp>
        <p:nvSpPr>
          <p:cNvPr id="198" name="Oval 197"/>
          <p:cNvSpPr/>
          <p:nvPr/>
        </p:nvSpPr>
        <p:spPr>
          <a:xfrm>
            <a:off x="285535" y="3817998"/>
            <a:ext cx="864096" cy="526235"/>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p:cNvSpPr/>
          <p:nvPr/>
        </p:nvSpPr>
        <p:spPr>
          <a:xfrm>
            <a:off x="1175671" y="4814267"/>
            <a:ext cx="864096" cy="526235"/>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0" name="Straight Arrow Connector 199"/>
          <p:cNvCxnSpPr/>
          <p:nvPr/>
        </p:nvCxnSpPr>
        <p:spPr>
          <a:xfrm flipH="1">
            <a:off x="717583" y="3349150"/>
            <a:ext cx="584632" cy="468848"/>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p:cNvCxnSpPr/>
          <p:nvPr/>
        </p:nvCxnSpPr>
        <p:spPr>
          <a:xfrm>
            <a:off x="1607719" y="3426215"/>
            <a:ext cx="0" cy="1388052"/>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Straight Arrow Connector 201"/>
          <p:cNvCxnSpPr/>
          <p:nvPr/>
        </p:nvCxnSpPr>
        <p:spPr>
          <a:xfrm>
            <a:off x="717583" y="4344233"/>
            <a:ext cx="584632" cy="547099"/>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p:cNvCxnSpPr/>
          <p:nvPr/>
        </p:nvCxnSpPr>
        <p:spPr>
          <a:xfrm>
            <a:off x="2919182" y="2169700"/>
            <a:ext cx="1464298" cy="730279"/>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4" name="Oval 203"/>
          <p:cNvSpPr/>
          <p:nvPr/>
        </p:nvSpPr>
        <p:spPr>
          <a:xfrm>
            <a:off x="4098656" y="2883323"/>
            <a:ext cx="864096" cy="526235"/>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Oval 204"/>
          <p:cNvSpPr/>
          <p:nvPr/>
        </p:nvSpPr>
        <p:spPr>
          <a:xfrm>
            <a:off x="3220272" y="3770831"/>
            <a:ext cx="864096" cy="526235"/>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p:cNvSpPr/>
          <p:nvPr/>
        </p:nvSpPr>
        <p:spPr>
          <a:xfrm>
            <a:off x="4905600" y="3745811"/>
            <a:ext cx="864096" cy="526235"/>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7" name="Straight Arrow Connector 206"/>
          <p:cNvCxnSpPr/>
          <p:nvPr/>
        </p:nvCxnSpPr>
        <p:spPr>
          <a:xfrm flipH="1">
            <a:off x="3652320" y="3332493"/>
            <a:ext cx="572880" cy="438338"/>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8" name="Straight Arrow Connector 207"/>
          <p:cNvCxnSpPr/>
          <p:nvPr/>
        </p:nvCxnSpPr>
        <p:spPr>
          <a:xfrm>
            <a:off x="4836208" y="3332493"/>
            <a:ext cx="501440" cy="413318"/>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9" name="Oval 208"/>
          <p:cNvSpPr/>
          <p:nvPr/>
        </p:nvSpPr>
        <p:spPr>
          <a:xfrm>
            <a:off x="7021893" y="2899979"/>
            <a:ext cx="864096" cy="526235"/>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Oval 209"/>
          <p:cNvSpPr/>
          <p:nvPr/>
        </p:nvSpPr>
        <p:spPr>
          <a:xfrm>
            <a:off x="7017643" y="3856551"/>
            <a:ext cx="864096" cy="526235"/>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p:cNvSpPr/>
          <p:nvPr/>
        </p:nvSpPr>
        <p:spPr>
          <a:xfrm>
            <a:off x="6140975" y="4700539"/>
            <a:ext cx="864096" cy="526235"/>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p:cNvSpPr/>
          <p:nvPr/>
        </p:nvSpPr>
        <p:spPr>
          <a:xfrm>
            <a:off x="7894849" y="4700540"/>
            <a:ext cx="864096" cy="526235"/>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3" name="Straight Arrow Connector 212"/>
          <p:cNvCxnSpPr/>
          <p:nvPr/>
        </p:nvCxnSpPr>
        <p:spPr>
          <a:xfrm flipH="1">
            <a:off x="6573023" y="4305721"/>
            <a:ext cx="571164" cy="394818"/>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5" name="Straight Arrow Connector 214"/>
          <p:cNvCxnSpPr/>
          <p:nvPr/>
        </p:nvCxnSpPr>
        <p:spPr>
          <a:xfrm>
            <a:off x="7755195" y="4305721"/>
            <a:ext cx="571702" cy="394819"/>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7" name="Straight Arrow Connector 216"/>
          <p:cNvCxnSpPr/>
          <p:nvPr/>
        </p:nvCxnSpPr>
        <p:spPr>
          <a:xfrm flipH="1">
            <a:off x="7449691" y="3426214"/>
            <a:ext cx="4250" cy="430337"/>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8" name="Oval 217"/>
          <p:cNvSpPr/>
          <p:nvPr/>
        </p:nvSpPr>
        <p:spPr>
          <a:xfrm>
            <a:off x="3219283" y="4814266"/>
            <a:ext cx="864096" cy="526235"/>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9" name="Straight Arrow Connector 218"/>
          <p:cNvCxnSpPr/>
          <p:nvPr/>
        </p:nvCxnSpPr>
        <p:spPr>
          <a:xfrm flipH="1">
            <a:off x="3651331" y="4297066"/>
            <a:ext cx="989" cy="517200"/>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0" name="Straight Arrow Connector 219"/>
          <p:cNvCxnSpPr/>
          <p:nvPr/>
        </p:nvCxnSpPr>
        <p:spPr>
          <a:xfrm flipH="1">
            <a:off x="1607719" y="2162998"/>
            <a:ext cx="986129" cy="736982"/>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1" name="Straight Arrow Connector 220"/>
          <p:cNvCxnSpPr/>
          <p:nvPr/>
        </p:nvCxnSpPr>
        <p:spPr>
          <a:xfrm>
            <a:off x="6379478" y="2165864"/>
            <a:ext cx="1067629" cy="734115"/>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2" name="Straight Arrow Connector 221"/>
          <p:cNvCxnSpPr/>
          <p:nvPr/>
        </p:nvCxnSpPr>
        <p:spPr>
          <a:xfrm flipH="1">
            <a:off x="4647093" y="2141498"/>
            <a:ext cx="1370648" cy="758481"/>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3" name="TextBox 222"/>
          <p:cNvSpPr txBox="1"/>
          <p:nvPr/>
        </p:nvSpPr>
        <p:spPr>
          <a:xfrm>
            <a:off x="3991695" y="4403173"/>
            <a:ext cx="913905" cy="369332"/>
          </a:xfrm>
          <a:prstGeom prst="rect">
            <a:avLst/>
          </a:prstGeom>
          <a:noFill/>
        </p:spPr>
        <p:txBody>
          <a:bodyPr wrap="none" rtlCol="0">
            <a:spAutoFit/>
          </a:bodyPr>
          <a:lstStyle/>
          <a:p>
            <a:r>
              <a:rPr lang="en-US" b="1" dirty="0" smtClean="0"/>
              <a:t>Library</a:t>
            </a:r>
            <a:endParaRPr lang="en-US" b="1" dirty="0"/>
          </a:p>
        </p:txBody>
      </p:sp>
      <p:sp>
        <p:nvSpPr>
          <p:cNvPr id="224" name="Rounded Rectangle 223"/>
          <p:cNvSpPr/>
          <p:nvPr/>
        </p:nvSpPr>
        <p:spPr>
          <a:xfrm>
            <a:off x="5534023" y="1367269"/>
            <a:ext cx="1365454" cy="77422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App B</a:t>
            </a:r>
            <a:endParaRPr lang="en-US" b="1" dirty="0">
              <a:solidFill>
                <a:schemeClr val="tx1"/>
              </a:solidFill>
            </a:endParaRPr>
          </a:p>
        </p:txBody>
      </p:sp>
      <p:sp>
        <p:nvSpPr>
          <p:cNvPr id="3" name="Title 2"/>
          <p:cNvSpPr>
            <a:spLocks noGrp="1"/>
          </p:cNvSpPr>
          <p:nvPr>
            <p:ph type="title"/>
          </p:nvPr>
        </p:nvSpPr>
        <p:spPr>
          <a:xfrm>
            <a:off x="457199" y="152400"/>
            <a:ext cx="8538520" cy="886642"/>
          </a:xfrm>
        </p:spPr>
        <p:txBody>
          <a:bodyPr>
            <a:noAutofit/>
          </a:bodyPr>
          <a:lstStyle/>
          <a:p>
            <a:r>
              <a:rPr lang="en-US" sz="2900" dirty="0" smtClean="0"/>
              <a:t>Existing Approach 1: Whole-Program Analysis</a:t>
            </a:r>
            <a:endParaRPr lang="en-US" sz="2900" dirty="0"/>
          </a:p>
        </p:txBody>
      </p:sp>
      <p:sp>
        <p:nvSpPr>
          <p:cNvPr id="4" name="Date Placeholder 3"/>
          <p:cNvSpPr>
            <a:spLocks noGrp="1"/>
          </p:cNvSpPr>
          <p:nvPr>
            <p:ph type="dt" sz="half" idx="10"/>
          </p:nvPr>
        </p:nvSpPr>
        <p:spPr/>
        <p:txBody>
          <a:bodyPr/>
          <a:lstStyle/>
          <a:p>
            <a:fld id="{9A9AEA06-8170-4D4A-853E-156E18A70EB5}" type="datetime1">
              <a:rPr lang="en-US" smtClean="0"/>
              <a:t>11/2/16</a:t>
            </a:fld>
            <a:endParaRPr lang="en-US" dirty="0"/>
          </a:p>
        </p:txBody>
      </p:sp>
      <p:sp>
        <p:nvSpPr>
          <p:cNvPr id="5" name="Slide Number Placeholder 4"/>
          <p:cNvSpPr>
            <a:spLocks noGrp="1"/>
          </p:cNvSpPr>
          <p:nvPr>
            <p:ph type="sldNum" sz="quarter" idx="11"/>
          </p:nvPr>
        </p:nvSpPr>
        <p:spPr/>
        <p:txBody>
          <a:bodyPr/>
          <a:lstStyle/>
          <a:p>
            <a:fld id="{1F7DF5D7-FF41-4BF6-8958-28DFF1DB182D}" type="slidenum">
              <a:rPr lang="en-US" smtClean="0"/>
              <a:pPr/>
              <a:t>4</a:t>
            </a:fld>
            <a:endParaRPr lang="en-US" dirty="0"/>
          </a:p>
        </p:txBody>
      </p:sp>
      <p:cxnSp>
        <p:nvCxnSpPr>
          <p:cNvPr id="35" name="Straight Arrow Connector 34"/>
          <p:cNvCxnSpPr/>
          <p:nvPr/>
        </p:nvCxnSpPr>
        <p:spPr>
          <a:xfrm>
            <a:off x="6379478" y="2165864"/>
            <a:ext cx="1067629" cy="73411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4647093" y="2141498"/>
            <a:ext cx="1370648" cy="75848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7021893" y="2899979"/>
            <a:ext cx="864096" cy="52623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p:cNvSpPr/>
          <p:nvPr/>
        </p:nvSpPr>
        <p:spPr>
          <a:xfrm>
            <a:off x="7017643" y="3856551"/>
            <a:ext cx="864096" cy="52623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6140975" y="4700539"/>
            <a:ext cx="864096" cy="52623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7894849" y="4700540"/>
            <a:ext cx="864096" cy="52623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2" name="Straight Arrow Connector 41"/>
          <p:cNvCxnSpPr/>
          <p:nvPr/>
        </p:nvCxnSpPr>
        <p:spPr>
          <a:xfrm flipH="1">
            <a:off x="6573023" y="4305721"/>
            <a:ext cx="571164" cy="39481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7755195" y="4305721"/>
            <a:ext cx="571702" cy="39481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a:off x="7449691" y="3426214"/>
            <a:ext cx="4250" cy="43033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4098656" y="2883323"/>
            <a:ext cx="864096" cy="52623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p:cNvSpPr/>
          <p:nvPr/>
        </p:nvSpPr>
        <p:spPr>
          <a:xfrm>
            <a:off x="3220272" y="3770831"/>
            <a:ext cx="864096" cy="52623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p:cNvSpPr/>
          <p:nvPr/>
        </p:nvSpPr>
        <p:spPr>
          <a:xfrm>
            <a:off x="4905600" y="3745811"/>
            <a:ext cx="864096" cy="52623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0" name="Straight Arrow Connector 49"/>
          <p:cNvCxnSpPr/>
          <p:nvPr/>
        </p:nvCxnSpPr>
        <p:spPr>
          <a:xfrm flipH="1">
            <a:off x="3652320" y="3332493"/>
            <a:ext cx="572880" cy="43833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4836208" y="3332493"/>
            <a:ext cx="501440" cy="41331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3219283" y="4814266"/>
            <a:ext cx="864096" cy="52623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3" name="Straight Arrow Connector 52"/>
          <p:cNvCxnSpPr/>
          <p:nvPr/>
        </p:nvCxnSpPr>
        <p:spPr>
          <a:xfrm flipH="1">
            <a:off x="3651331" y="4297066"/>
            <a:ext cx="989" cy="5172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7334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 grpId="0" animBg="1"/>
      <p:bldP spid="37" grpId="0" animBg="1"/>
      <p:bldP spid="38" grpId="0" animBg="1"/>
      <p:bldP spid="39" grpId="0" animBg="1"/>
      <p:bldP spid="41" grpId="0" animBg="1"/>
      <p:bldP spid="47" grpId="0" animBg="1"/>
      <p:bldP spid="48" grpId="0" animBg="1"/>
      <p:bldP spid="49" grpId="0" animBg="1"/>
      <p:bldP spid="5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ounded Rectangle 106"/>
          <p:cNvSpPr/>
          <p:nvPr/>
        </p:nvSpPr>
        <p:spPr>
          <a:xfrm>
            <a:off x="115012" y="2590711"/>
            <a:ext cx="8743949" cy="2976217"/>
          </a:xfrm>
          <a:prstGeom prst="roundRect">
            <a:avLst/>
          </a:prstGeom>
          <a:solidFill>
            <a:schemeClr val="accent3">
              <a:lumMod val="20000"/>
              <a:lumOff val="8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1175671" y="2899980"/>
            <a:ext cx="864096" cy="526235"/>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285535" y="3817998"/>
            <a:ext cx="864096" cy="526235"/>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1175671" y="4814267"/>
            <a:ext cx="864096" cy="526235"/>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2" name="Straight Arrow Connector 111"/>
          <p:cNvCxnSpPr/>
          <p:nvPr/>
        </p:nvCxnSpPr>
        <p:spPr>
          <a:xfrm flipH="1">
            <a:off x="717583" y="3349150"/>
            <a:ext cx="584632" cy="468848"/>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a:off x="1607719" y="3426215"/>
            <a:ext cx="0" cy="1388052"/>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a:off x="717583" y="4344233"/>
            <a:ext cx="584632" cy="547099"/>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normAutofit fontScale="90000"/>
          </a:bodyPr>
          <a:lstStyle/>
          <a:p>
            <a:r>
              <a:rPr lang="en-US" dirty="0" smtClean="0"/>
              <a:t>Existing Approach 2: Compositional Analysis</a:t>
            </a:r>
            <a:endParaRPr lang="en-US" dirty="0"/>
          </a:p>
        </p:txBody>
      </p:sp>
      <p:sp>
        <p:nvSpPr>
          <p:cNvPr id="4" name="Date Placeholder 3"/>
          <p:cNvSpPr>
            <a:spLocks noGrp="1"/>
          </p:cNvSpPr>
          <p:nvPr>
            <p:ph type="dt" sz="half" idx="10"/>
          </p:nvPr>
        </p:nvSpPr>
        <p:spPr/>
        <p:txBody>
          <a:bodyPr/>
          <a:lstStyle/>
          <a:p>
            <a:fld id="{9A9AEA06-8170-4D4A-853E-156E18A70EB5}" type="datetime1">
              <a:rPr lang="en-US" smtClean="0"/>
              <a:t>11/2/16</a:t>
            </a:fld>
            <a:endParaRPr lang="en-US" dirty="0"/>
          </a:p>
        </p:txBody>
      </p:sp>
      <p:sp>
        <p:nvSpPr>
          <p:cNvPr id="5" name="Slide Number Placeholder 4"/>
          <p:cNvSpPr>
            <a:spLocks noGrp="1"/>
          </p:cNvSpPr>
          <p:nvPr>
            <p:ph type="sldNum" sz="quarter" idx="11"/>
          </p:nvPr>
        </p:nvSpPr>
        <p:spPr/>
        <p:txBody>
          <a:bodyPr/>
          <a:lstStyle/>
          <a:p>
            <a:fld id="{1F7DF5D7-FF41-4BF6-8958-28DFF1DB182D}" type="slidenum">
              <a:rPr lang="en-US" smtClean="0"/>
              <a:pPr/>
              <a:t>5</a:t>
            </a:fld>
            <a:endParaRPr lang="en-US" dirty="0"/>
          </a:p>
        </p:txBody>
      </p:sp>
      <p:sp>
        <p:nvSpPr>
          <p:cNvPr id="37" name="Oval 36"/>
          <p:cNvSpPr/>
          <p:nvPr/>
        </p:nvSpPr>
        <p:spPr>
          <a:xfrm>
            <a:off x="1175671" y="2899980"/>
            <a:ext cx="864096" cy="526235"/>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285535" y="3817998"/>
            <a:ext cx="864096" cy="526235"/>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1175671" y="4814267"/>
            <a:ext cx="864096" cy="526235"/>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p:nvPr/>
        </p:nvCxnSpPr>
        <p:spPr>
          <a:xfrm flipH="1">
            <a:off x="717583" y="3349150"/>
            <a:ext cx="584632" cy="468848"/>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1607719" y="3426215"/>
            <a:ext cx="0" cy="1388052"/>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717583" y="4344233"/>
            <a:ext cx="584632" cy="547099"/>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1175671" y="2899980"/>
            <a:ext cx="864096" cy="52623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285535" y="3817998"/>
            <a:ext cx="864096" cy="52623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64"/>
          <p:cNvSpPr/>
          <p:nvPr/>
        </p:nvSpPr>
        <p:spPr>
          <a:xfrm>
            <a:off x="1175671" y="4814267"/>
            <a:ext cx="864096" cy="52623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1" name="Straight Arrow Connector 70"/>
          <p:cNvCxnSpPr/>
          <p:nvPr/>
        </p:nvCxnSpPr>
        <p:spPr>
          <a:xfrm flipH="1">
            <a:off x="717583" y="3349150"/>
            <a:ext cx="584632" cy="4688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1607719" y="3426215"/>
            <a:ext cx="0" cy="13880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717583" y="4344233"/>
            <a:ext cx="584632" cy="54709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8" name="Rounded Rectangle 67"/>
          <p:cNvSpPr/>
          <p:nvPr/>
        </p:nvSpPr>
        <p:spPr>
          <a:xfrm>
            <a:off x="5528525" y="1371388"/>
            <a:ext cx="1365454" cy="774229"/>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App B</a:t>
            </a:r>
            <a:endParaRPr lang="en-US" b="1" dirty="0">
              <a:solidFill>
                <a:schemeClr val="tx1"/>
              </a:solidFill>
            </a:endParaRPr>
          </a:p>
        </p:txBody>
      </p:sp>
      <p:sp>
        <p:nvSpPr>
          <p:cNvPr id="75" name="Oval 74"/>
          <p:cNvSpPr/>
          <p:nvPr/>
        </p:nvSpPr>
        <p:spPr>
          <a:xfrm>
            <a:off x="4098656" y="2883323"/>
            <a:ext cx="864096" cy="526235"/>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3220272" y="3770831"/>
            <a:ext cx="864096" cy="526235"/>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4905600" y="3745811"/>
            <a:ext cx="864096" cy="526235"/>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Arrow Connector 94"/>
          <p:cNvCxnSpPr/>
          <p:nvPr/>
        </p:nvCxnSpPr>
        <p:spPr>
          <a:xfrm flipH="1">
            <a:off x="3652320" y="3332493"/>
            <a:ext cx="572880" cy="438338"/>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a:off x="4836208" y="3332493"/>
            <a:ext cx="501440" cy="413318"/>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7" name="Oval 96"/>
          <p:cNvSpPr/>
          <p:nvPr/>
        </p:nvSpPr>
        <p:spPr>
          <a:xfrm>
            <a:off x="7021893" y="2899979"/>
            <a:ext cx="864096" cy="526235"/>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7017643" y="3856551"/>
            <a:ext cx="864096" cy="526235"/>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6140975" y="4700539"/>
            <a:ext cx="864096" cy="526235"/>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7894849" y="4700540"/>
            <a:ext cx="864096" cy="526235"/>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1" name="Straight Arrow Connector 100"/>
          <p:cNvCxnSpPr/>
          <p:nvPr/>
        </p:nvCxnSpPr>
        <p:spPr>
          <a:xfrm flipH="1">
            <a:off x="6573023" y="4305721"/>
            <a:ext cx="571164" cy="394818"/>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a:off x="7755195" y="4305721"/>
            <a:ext cx="571702" cy="394819"/>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flipH="1">
            <a:off x="7449691" y="3426214"/>
            <a:ext cx="4250" cy="430337"/>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4" name="Oval 103"/>
          <p:cNvSpPr/>
          <p:nvPr/>
        </p:nvSpPr>
        <p:spPr>
          <a:xfrm>
            <a:off x="3219283" y="4814266"/>
            <a:ext cx="864096" cy="526235"/>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Straight Arrow Connector 104"/>
          <p:cNvCxnSpPr/>
          <p:nvPr/>
        </p:nvCxnSpPr>
        <p:spPr>
          <a:xfrm flipH="1">
            <a:off x="3651331" y="4297066"/>
            <a:ext cx="989" cy="517200"/>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9" name="Rounded Rectangle 108"/>
          <p:cNvSpPr/>
          <p:nvPr/>
        </p:nvSpPr>
        <p:spPr>
          <a:xfrm>
            <a:off x="2041815" y="1367269"/>
            <a:ext cx="1434703" cy="774229"/>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App A</a:t>
            </a:r>
            <a:endParaRPr lang="en-US" b="1" dirty="0">
              <a:solidFill>
                <a:schemeClr val="tx1"/>
              </a:solidFill>
            </a:endParaRPr>
          </a:p>
        </p:txBody>
      </p:sp>
      <p:cxnSp>
        <p:nvCxnSpPr>
          <p:cNvPr id="115" name="Straight Arrow Connector 114"/>
          <p:cNvCxnSpPr/>
          <p:nvPr/>
        </p:nvCxnSpPr>
        <p:spPr>
          <a:xfrm>
            <a:off x="2919182" y="2169700"/>
            <a:ext cx="1464298" cy="730279"/>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flipH="1">
            <a:off x="1607719" y="2162998"/>
            <a:ext cx="986129" cy="736982"/>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p:nvPr/>
        </p:nvCxnSpPr>
        <p:spPr>
          <a:xfrm>
            <a:off x="6379478" y="2165864"/>
            <a:ext cx="1067629" cy="734115"/>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H="1">
            <a:off x="4647093" y="2141498"/>
            <a:ext cx="1370648" cy="758481"/>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9" name="TextBox 118"/>
          <p:cNvSpPr txBox="1"/>
          <p:nvPr/>
        </p:nvSpPr>
        <p:spPr>
          <a:xfrm>
            <a:off x="3991695" y="4403173"/>
            <a:ext cx="913905" cy="369332"/>
          </a:xfrm>
          <a:prstGeom prst="rect">
            <a:avLst/>
          </a:prstGeom>
          <a:noFill/>
        </p:spPr>
        <p:txBody>
          <a:bodyPr wrap="none" rtlCol="0">
            <a:spAutoFit/>
          </a:bodyPr>
          <a:lstStyle/>
          <a:p>
            <a:r>
              <a:rPr lang="en-US" b="1" dirty="0" smtClean="0"/>
              <a:t>Library</a:t>
            </a:r>
            <a:endParaRPr lang="en-US" b="1" dirty="0"/>
          </a:p>
        </p:txBody>
      </p:sp>
      <p:sp>
        <p:nvSpPr>
          <p:cNvPr id="120" name="Rounded Rectangle 119"/>
          <p:cNvSpPr/>
          <p:nvPr/>
        </p:nvSpPr>
        <p:spPr>
          <a:xfrm>
            <a:off x="5534023" y="1367269"/>
            <a:ext cx="1365454" cy="77422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App B</a:t>
            </a:r>
            <a:endParaRPr lang="en-US" b="1" dirty="0">
              <a:solidFill>
                <a:schemeClr val="tx1"/>
              </a:solidFill>
            </a:endParaRPr>
          </a:p>
        </p:txBody>
      </p:sp>
      <p:cxnSp>
        <p:nvCxnSpPr>
          <p:cNvPr id="121" name="Straight Arrow Connector 120"/>
          <p:cNvCxnSpPr/>
          <p:nvPr/>
        </p:nvCxnSpPr>
        <p:spPr>
          <a:xfrm>
            <a:off x="6379478" y="2165864"/>
            <a:ext cx="1067629" cy="73411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flipH="1">
            <a:off x="4647093" y="2141498"/>
            <a:ext cx="1370648" cy="75848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3" name="Oval 122"/>
          <p:cNvSpPr/>
          <p:nvPr/>
        </p:nvSpPr>
        <p:spPr>
          <a:xfrm>
            <a:off x="7021893" y="2899979"/>
            <a:ext cx="864096" cy="52623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Oval 123"/>
          <p:cNvSpPr/>
          <p:nvPr/>
        </p:nvSpPr>
        <p:spPr>
          <a:xfrm>
            <a:off x="7017643" y="3856551"/>
            <a:ext cx="864096" cy="52623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Oval 124"/>
          <p:cNvSpPr/>
          <p:nvPr/>
        </p:nvSpPr>
        <p:spPr>
          <a:xfrm>
            <a:off x="6140975" y="4700539"/>
            <a:ext cx="864096" cy="52623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Oval 125"/>
          <p:cNvSpPr/>
          <p:nvPr/>
        </p:nvSpPr>
        <p:spPr>
          <a:xfrm>
            <a:off x="7894849" y="4700540"/>
            <a:ext cx="864096" cy="52623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7" name="Straight Arrow Connector 126"/>
          <p:cNvCxnSpPr/>
          <p:nvPr/>
        </p:nvCxnSpPr>
        <p:spPr>
          <a:xfrm flipH="1">
            <a:off x="6573023" y="4305721"/>
            <a:ext cx="571164" cy="39481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p:nvPr/>
        </p:nvCxnSpPr>
        <p:spPr>
          <a:xfrm>
            <a:off x="7755195" y="4305721"/>
            <a:ext cx="571702" cy="39481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p:nvPr/>
        </p:nvCxnSpPr>
        <p:spPr>
          <a:xfrm flipH="1">
            <a:off x="7449691" y="3426214"/>
            <a:ext cx="4250" cy="43033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0" name="Oval 129"/>
          <p:cNvSpPr/>
          <p:nvPr/>
        </p:nvSpPr>
        <p:spPr>
          <a:xfrm>
            <a:off x="4098656" y="2883323"/>
            <a:ext cx="864096" cy="52623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Oval 130"/>
          <p:cNvSpPr/>
          <p:nvPr/>
        </p:nvSpPr>
        <p:spPr>
          <a:xfrm>
            <a:off x="3220272" y="3770831"/>
            <a:ext cx="864096" cy="52623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Oval 131"/>
          <p:cNvSpPr/>
          <p:nvPr/>
        </p:nvSpPr>
        <p:spPr>
          <a:xfrm>
            <a:off x="4905600" y="3745811"/>
            <a:ext cx="864096" cy="52623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3" name="Straight Arrow Connector 132"/>
          <p:cNvCxnSpPr/>
          <p:nvPr/>
        </p:nvCxnSpPr>
        <p:spPr>
          <a:xfrm flipH="1">
            <a:off x="3652320" y="3332493"/>
            <a:ext cx="572880" cy="43833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p:nvPr/>
        </p:nvCxnSpPr>
        <p:spPr>
          <a:xfrm>
            <a:off x="4836208" y="3332493"/>
            <a:ext cx="501440" cy="41331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5" name="Oval 134"/>
          <p:cNvSpPr/>
          <p:nvPr/>
        </p:nvSpPr>
        <p:spPr>
          <a:xfrm>
            <a:off x="3219283" y="4814266"/>
            <a:ext cx="864096" cy="52623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6" name="Straight Arrow Connector 135"/>
          <p:cNvCxnSpPr/>
          <p:nvPr/>
        </p:nvCxnSpPr>
        <p:spPr>
          <a:xfrm flipH="1">
            <a:off x="3651331" y="4297066"/>
            <a:ext cx="989" cy="5172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5407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3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3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2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2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2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6" grpId="0" animBg="1"/>
      <p:bldP spid="65" grpId="0" animBg="1"/>
      <p:bldP spid="120" grpId="0" animBg="1"/>
      <p:bldP spid="123" grpId="0" animBg="1"/>
      <p:bldP spid="124" grpId="0" animBg="1"/>
      <p:bldP spid="125" grpId="0" animBg="1"/>
      <p:bldP spid="126" grpId="0" animBg="1"/>
      <p:bldP spid="130" grpId="0" animBg="1"/>
      <p:bldP spid="131" grpId="0" animBg="1"/>
      <p:bldP spid="132" grpId="0" animBg="1"/>
      <p:bldP spid="13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An Idea</a:t>
            </a:r>
            <a:endParaRPr lang="en-US" dirty="0"/>
          </a:p>
        </p:txBody>
      </p:sp>
      <p:sp>
        <p:nvSpPr>
          <p:cNvPr id="4" name="Date Placeholder 3"/>
          <p:cNvSpPr>
            <a:spLocks noGrp="1"/>
          </p:cNvSpPr>
          <p:nvPr>
            <p:ph type="dt" sz="half" idx="10"/>
          </p:nvPr>
        </p:nvSpPr>
        <p:spPr/>
        <p:txBody>
          <a:bodyPr/>
          <a:lstStyle/>
          <a:p>
            <a:fld id="{9A9AEA06-8170-4D4A-853E-156E18A70EB5}" type="datetime1">
              <a:rPr lang="en-US" smtClean="0"/>
              <a:t>11/2/16</a:t>
            </a:fld>
            <a:endParaRPr lang="en-US" dirty="0"/>
          </a:p>
        </p:txBody>
      </p:sp>
      <p:sp>
        <p:nvSpPr>
          <p:cNvPr id="5" name="Slide Number Placeholder 4"/>
          <p:cNvSpPr>
            <a:spLocks noGrp="1"/>
          </p:cNvSpPr>
          <p:nvPr>
            <p:ph type="sldNum" sz="quarter" idx="11"/>
          </p:nvPr>
        </p:nvSpPr>
        <p:spPr/>
        <p:txBody>
          <a:bodyPr/>
          <a:lstStyle/>
          <a:p>
            <a:fld id="{1F7DF5D7-FF41-4BF6-8958-28DFF1DB182D}" type="slidenum">
              <a:rPr lang="en-US" smtClean="0"/>
              <a:pPr/>
              <a:t>6</a:t>
            </a:fld>
            <a:endParaRPr lang="en-US" dirty="0"/>
          </a:p>
        </p:txBody>
      </p:sp>
      <p:sp>
        <p:nvSpPr>
          <p:cNvPr id="6" name="Rounded Rectangle 5"/>
          <p:cNvSpPr/>
          <p:nvPr/>
        </p:nvSpPr>
        <p:spPr>
          <a:xfrm>
            <a:off x="837936" y="2067339"/>
            <a:ext cx="7272394" cy="2133600"/>
          </a:xfrm>
          <a:prstGeom prst="roundRect">
            <a:avLst/>
          </a:prstGeom>
          <a:solidFill>
            <a:srgbClr val="EBEC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Can we synergistically combine </a:t>
            </a:r>
            <a:r>
              <a:rPr lang="en-US" sz="2800" dirty="0">
                <a:solidFill>
                  <a:schemeClr val="tx1"/>
                </a:solidFill>
              </a:rPr>
              <a:t>the laziness </a:t>
            </a:r>
            <a:r>
              <a:rPr lang="en-US" sz="2800" dirty="0" smtClean="0">
                <a:solidFill>
                  <a:schemeClr val="tx1"/>
                </a:solidFill>
              </a:rPr>
              <a:t>of the whole-program </a:t>
            </a:r>
            <a:r>
              <a:rPr lang="en-US" sz="2800" dirty="0">
                <a:solidFill>
                  <a:schemeClr val="tx1"/>
                </a:solidFill>
              </a:rPr>
              <a:t>approach </a:t>
            </a:r>
            <a:r>
              <a:rPr lang="en-US" sz="2800" dirty="0" smtClean="0">
                <a:solidFill>
                  <a:schemeClr val="tx1"/>
                </a:solidFill>
              </a:rPr>
              <a:t>with the reuse of the compositional approach?</a:t>
            </a:r>
            <a:endParaRPr lang="en-US" sz="2800" dirty="0">
              <a:solidFill>
                <a:schemeClr val="tx1"/>
              </a:solidFill>
            </a:endParaRPr>
          </a:p>
        </p:txBody>
      </p:sp>
    </p:spTree>
    <p:extLst>
      <p:ext uri="{BB962C8B-B14F-4D97-AF65-F5344CB8AC3E}">
        <p14:creationId xmlns:p14="http://schemas.microsoft.com/office/powerpoint/2010/main" val="12628950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199" y="1321824"/>
            <a:ext cx="8461513" cy="4937760"/>
          </a:xfrm>
        </p:spPr>
        <p:txBody>
          <a:bodyPr>
            <a:normAutofit/>
          </a:bodyPr>
          <a:lstStyle/>
          <a:p>
            <a:pPr>
              <a:buFont typeface="Wingdings" charset="2"/>
              <a:buChar char="Ø"/>
            </a:pPr>
            <a:r>
              <a:rPr lang="en-US" dirty="0" smtClean="0"/>
              <a:t>New approach to accelerate inter-procedural static analysis</a:t>
            </a:r>
          </a:p>
          <a:p>
            <a:pPr lvl="1">
              <a:buFont typeface="Wingdings" charset="2"/>
              <a:buChar char="Ø"/>
            </a:pPr>
            <a:r>
              <a:rPr lang="en-US" dirty="0" smtClean="0"/>
              <a:t>Synergistically combines compositional and whole-program approaches</a:t>
            </a:r>
          </a:p>
          <a:p>
            <a:pPr marL="0" indent="0">
              <a:buNone/>
            </a:pPr>
            <a:endParaRPr lang="en-US" dirty="0" smtClean="0"/>
          </a:p>
          <a:p>
            <a:pPr>
              <a:buFont typeface="Wingdings" charset="2"/>
              <a:buChar char="Ø"/>
            </a:pPr>
            <a:r>
              <a:rPr lang="en-US" dirty="0"/>
              <a:t>Polymer: generic framework for </a:t>
            </a:r>
            <a:r>
              <a:rPr lang="en-US" dirty="0" smtClean="0"/>
              <a:t>analyses written in </a:t>
            </a:r>
            <a:r>
              <a:rPr lang="en-US" dirty="0" err="1"/>
              <a:t>Datalog</a:t>
            </a:r>
            <a:endParaRPr lang="en-US" dirty="0"/>
          </a:p>
          <a:p>
            <a:pPr lvl="1">
              <a:buFont typeface="Wingdings" charset="2"/>
              <a:buChar char="Ø"/>
            </a:pPr>
            <a:r>
              <a:rPr lang="en-US" dirty="0"/>
              <a:t>Requires pre/post condition specification per analysis</a:t>
            </a:r>
          </a:p>
          <a:p>
            <a:pPr marL="0" indent="0">
              <a:buNone/>
            </a:pPr>
            <a:endParaRPr lang="en-US" dirty="0"/>
          </a:p>
          <a:p>
            <a:pPr>
              <a:buFont typeface="Wingdings" charset="2"/>
              <a:buChar char="Ø"/>
            </a:pPr>
            <a:r>
              <a:rPr lang="en-US" dirty="0" smtClean="0"/>
              <a:t>Demonstrated speedup for two popular analyses</a:t>
            </a:r>
          </a:p>
          <a:p>
            <a:pPr lvl="1">
              <a:buFont typeface="Wingdings" charset="2"/>
              <a:buChar char="Ø"/>
            </a:pPr>
            <a:r>
              <a:rPr lang="en-US" dirty="0" smtClean="0"/>
              <a:t>2.6x for call-graph analysis and 5.2x for pointer analysis on</a:t>
            </a:r>
            <a:br>
              <a:rPr lang="en-US" dirty="0" smtClean="0"/>
            </a:br>
            <a:r>
              <a:rPr lang="en-US" dirty="0" smtClean="0"/>
              <a:t>10 Java programs from </a:t>
            </a:r>
            <a:r>
              <a:rPr lang="en-US" dirty="0" err="1" smtClean="0"/>
              <a:t>Dacapo</a:t>
            </a:r>
            <a:r>
              <a:rPr lang="en-US" dirty="0"/>
              <a:t> </a:t>
            </a:r>
            <a:r>
              <a:rPr lang="en-US" dirty="0" smtClean="0"/>
              <a:t>benchmark suite</a:t>
            </a:r>
            <a:endParaRPr lang="en-US" dirty="0"/>
          </a:p>
        </p:txBody>
      </p:sp>
      <p:sp>
        <p:nvSpPr>
          <p:cNvPr id="3" name="Title 2"/>
          <p:cNvSpPr>
            <a:spLocks noGrp="1"/>
          </p:cNvSpPr>
          <p:nvPr>
            <p:ph type="title"/>
          </p:nvPr>
        </p:nvSpPr>
        <p:spPr/>
        <p:txBody>
          <a:bodyPr/>
          <a:lstStyle/>
          <a:p>
            <a:r>
              <a:rPr lang="en-US" dirty="0" smtClean="0"/>
              <a:t>Our Contributions</a:t>
            </a:r>
            <a:endParaRPr lang="en-US" dirty="0"/>
          </a:p>
        </p:txBody>
      </p:sp>
      <p:sp>
        <p:nvSpPr>
          <p:cNvPr id="4" name="Date Placeholder 3"/>
          <p:cNvSpPr>
            <a:spLocks noGrp="1"/>
          </p:cNvSpPr>
          <p:nvPr>
            <p:ph type="dt" sz="half" idx="10"/>
          </p:nvPr>
        </p:nvSpPr>
        <p:spPr/>
        <p:txBody>
          <a:bodyPr/>
          <a:lstStyle/>
          <a:p>
            <a:fld id="{9A9AEA06-8170-4D4A-853E-156E18A70EB5}" type="datetime1">
              <a:rPr lang="en-US" smtClean="0"/>
              <a:t>11/2/16</a:t>
            </a:fld>
            <a:endParaRPr lang="en-US" dirty="0"/>
          </a:p>
        </p:txBody>
      </p:sp>
      <p:sp>
        <p:nvSpPr>
          <p:cNvPr id="5" name="Slide Number Placeholder 4"/>
          <p:cNvSpPr>
            <a:spLocks noGrp="1"/>
          </p:cNvSpPr>
          <p:nvPr>
            <p:ph type="sldNum" sz="quarter" idx="11"/>
          </p:nvPr>
        </p:nvSpPr>
        <p:spPr/>
        <p:txBody>
          <a:bodyPr/>
          <a:lstStyle/>
          <a:p>
            <a:fld id="{1F7DF5D7-FF41-4BF6-8958-28DFF1DB182D}" type="slidenum">
              <a:rPr lang="en-US" smtClean="0"/>
              <a:pPr/>
              <a:t>7</a:t>
            </a:fld>
            <a:endParaRPr lang="en-US" dirty="0"/>
          </a:p>
        </p:txBody>
      </p:sp>
    </p:spTree>
    <p:extLst>
      <p:ext uri="{BB962C8B-B14F-4D97-AF65-F5344CB8AC3E}">
        <p14:creationId xmlns:p14="http://schemas.microsoft.com/office/powerpoint/2010/main" val="1655244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ounded Rectangle 42"/>
          <p:cNvSpPr/>
          <p:nvPr/>
        </p:nvSpPr>
        <p:spPr>
          <a:xfrm>
            <a:off x="1972384" y="1323333"/>
            <a:ext cx="5459231" cy="162235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a:p>
            <a:pPr algn="ctr"/>
            <a:endParaRPr lang="en-US" b="1" dirty="0">
              <a:solidFill>
                <a:schemeClr val="tx1"/>
              </a:solidFill>
            </a:endParaRPr>
          </a:p>
        </p:txBody>
      </p:sp>
      <p:sp>
        <p:nvSpPr>
          <p:cNvPr id="3" name="Title 2"/>
          <p:cNvSpPr>
            <a:spLocks noGrp="1"/>
          </p:cNvSpPr>
          <p:nvPr>
            <p:ph type="title"/>
          </p:nvPr>
        </p:nvSpPr>
        <p:spPr/>
        <p:txBody>
          <a:bodyPr/>
          <a:lstStyle/>
          <a:p>
            <a:r>
              <a:rPr lang="en-US" dirty="0" smtClean="0"/>
              <a:t>Overall Architecture</a:t>
            </a:r>
            <a:endParaRPr lang="en-US" dirty="0"/>
          </a:p>
        </p:txBody>
      </p:sp>
      <p:sp>
        <p:nvSpPr>
          <p:cNvPr id="4" name="Date Placeholder 3"/>
          <p:cNvSpPr>
            <a:spLocks noGrp="1"/>
          </p:cNvSpPr>
          <p:nvPr>
            <p:ph type="dt" sz="half" idx="10"/>
          </p:nvPr>
        </p:nvSpPr>
        <p:spPr/>
        <p:txBody>
          <a:bodyPr/>
          <a:lstStyle/>
          <a:p>
            <a:fld id="{9A9AEA06-8170-4D4A-853E-156E18A70EB5}" type="datetime1">
              <a:rPr lang="en-US" smtClean="0"/>
              <a:t>11/2/16</a:t>
            </a:fld>
            <a:endParaRPr lang="en-US" dirty="0"/>
          </a:p>
        </p:txBody>
      </p:sp>
      <p:sp>
        <p:nvSpPr>
          <p:cNvPr id="5" name="Slide Number Placeholder 4"/>
          <p:cNvSpPr>
            <a:spLocks noGrp="1"/>
          </p:cNvSpPr>
          <p:nvPr>
            <p:ph type="sldNum" sz="quarter" idx="11"/>
          </p:nvPr>
        </p:nvSpPr>
        <p:spPr/>
        <p:txBody>
          <a:bodyPr/>
          <a:lstStyle/>
          <a:p>
            <a:fld id="{1F7DF5D7-FF41-4BF6-8958-28DFF1DB182D}" type="slidenum">
              <a:rPr lang="en-US" smtClean="0"/>
              <a:pPr/>
              <a:t>8</a:t>
            </a:fld>
            <a:endParaRPr lang="en-US" dirty="0"/>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7418" y="1754862"/>
            <a:ext cx="1089329" cy="874773"/>
          </a:xfrm>
          <a:prstGeom prst="rect">
            <a:avLst/>
          </a:prstGeom>
        </p:spPr>
      </p:pic>
      <p:sp>
        <p:nvSpPr>
          <p:cNvPr id="27" name="Rounded Rectangle 26"/>
          <p:cNvSpPr/>
          <p:nvPr/>
        </p:nvSpPr>
        <p:spPr>
          <a:xfrm>
            <a:off x="2304761" y="1785989"/>
            <a:ext cx="1200824" cy="888912"/>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Offline</a:t>
            </a:r>
            <a:br>
              <a:rPr lang="en-US" b="1" dirty="0" smtClean="0">
                <a:solidFill>
                  <a:schemeClr val="tx1"/>
                </a:solidFill>
              </a:rPr>
            </a:br>
            <a:r>
              <a:rPr lang="en-US" b="1" dirty="0" smtClean="0">
                <a:solidFill>
                  <a:schemeClr val="tx1"/>
                </a:solidFill>
              </a:rPr>
              <a:t>Phase</a:t>
            </a:r>
            <a:endParaRPr lang="en-US" b="1" dirty="0">
              <a:solidFill>
                <a:schemeClr val="tx1"/>
              </a:solidFill>
            </a:endParaRPr>
          </a:p>
        </p:txBody>
      </p:sp>
      <p:sp>
        <p:nvSpPr>
          <p:cNvPr id="12" name="TextBox 11"/>
          <p:cNvSpPr txBox="1"/>
          <p:nvPr/>
        </p:nvSpPr>
        <p:spPr>
          <a:xfrm>
            <a:off x="4637883" y="408600"/>
            <a:ext cx="184731" cy="466424"/>
          </a:xfrm>
          <a:prstGeom prst="rect">
            <a:avLst/>
          </a:prstGeom>
          <a:noFill/>
        </p:spPr>
        <p:txBody>
          <a:bodyPr wrap="none" rtlCol="0">
            <a:spAutoFit/>
          </a:bodyPr>
          <a:lstStyle/>
          <a:p>
            <a:endParaRPr lang="en-US" dirty="0"/>
          </a:p>
        </p:txBody>
      </p:sp>
      <p:sp>
        <p:nvSpPr>
          <p:cNvPr id="8" name="Rectangle 7"/>
          <p:cNvSpPr/>
          <p:nvPr/>
        </p:nvSpPr>
        <p:spPr>
          <a:xfrm>
            <a:off x="1997099" y="408600"/>
            <a:ext cx="184731" cy="466424"/>
          </a:xfrm>
          <a:prstGeom prst="rect">
            <a:avLst/>
          </a:prstGeom>
        </p:spPr>
        <p:txBody>
          <a:bodyPr wrap="none">
            <a:spAutoFit/>
          </a:bodyPr>
          <a:lstStyle/>
          <a:p>
            <a:endParaRPr lang="en-US" dirty="0"/>
          </a:p>
        </p:txBody>
      </p:sp>
      <p:sp>
        <p:nvSpPr>
          <p:cNvPr id="31" name="Document 30"/>
          <p:cNvSpPr/>
          <p:nvPr/>
        </p:nvSpPr>
        <p:spPr>
          <a:xfrm>
            <a:off x="7855929" y="1806988"/>
            <a:ext cx="933597" cy="886219"/>
          </a:xfrm>
          <a:prstGeom prst="flowChart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Analysis Result</a:t>
            </a:r>
          </a:p>
        </p:txBody>
      </p:sp>
      <p:sp>
        <p:nvSpPr>
          <p:cNvPr id="57" name="Document 56"/>
          <p:cNvSpPr/>
          <p:nvPr/>
        </p:nvSpPr>
        <p:spPr>
          <a:xfrm>
            <a:off x="452829" y="1768892"/>
            <a:ext cx="1085019" cy="1396959"/>
          </a:xfrm>
          <a:prstGeom prst="flowChartDocument">
            <a:avLst/>
          </a:prstGeom>
          <a:noFill/>
        </p:spPr>
        <p:style>
          <a:lnRef idx="2">
            <a:schemeClr val="accent1">
              <a:shade val="50000"/>
            </a:schemeClr>
          </a:lnRef>
          <a:fillRef idx="1">
            <a:schemeClr val="accent1"/>
          </a:fillRef>
          <a:effectRef idx="0">
            <a:schemeClr val="accent1"/>
          </a:effectRef>
          <a:fontRef idx="minor">
            <a:schemeClr val="lt1"/>
          </a:fontRef>
        </p:style>
        <p:txBody>
          <a:bodyPr lIns="0" rIns="0" bIns="0" rtlCol="0" anchor="ctr"/>
          <a:lstStyle/>
          <a:p>
            <a:pPr algn="ctr"/>
            <a:r>
              <a:rPr lang="en-US" dirty="0" smtClean="0">
                <a:solidFill>
                  <a:schemeClr val="tx1"/>
                </a:solidFill>
              </a:rPr>
              <a:t>Analysis </a:t>
            </a:r>
          </a:p>
          <a:p>
            <a:pPr algn="ctr"/>
            <a:r>
              <a:rPr lang="en-US" dirty="0" smtClean="0">
                <a:solidFill>
                  <a:schemeClr val="tx1"/>
                </a:solidFill>
              </a:rPr>
              <a:t>+ </a:t>
            </a:r>
          </a:p>
          <a:p>
            <a:pPr algn="ctr"/>
            <a:r>
              <a:rPr lang="en-US" dirty="0" smtClean="0">
                <a:solidFill>
                  <a:schemeClr val="tx1"/>
                </a:solidFill>
              </a:rPr>
              <a:t>Pre/Post Spec</a:t>
            </a:r>
          </a:p>
        </p:txBody>
      </p:sp>
      <p:sp>
        <p:nvSpPr>
          <p:cNvPr id="85" name="Right Arrow 84"/>
          <p:cNvSpPr/>
          <p:nvPr/>
        </p:nvSpPr>
        <p:spPr>
          <a:xfrm>
            <a:off x="1610508" y="2019580"/>
            <a:ext cx="684310" cy="37365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ight Arrow 66"/>
          <p:cNvSpPr/>
          <p:nvPr/>
        </p:nvSpPr>
        <p:spPr>
          <a:xfrm>
            <a:off x="7160006" y="2019580"/>
            <a:ext cx="674237" cy="37365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ight Arrow 67"/>
          <p:cNvSpPr/>
          <p:nvPr/>
        </p:nvSpPr>
        <p:spPr>
          <a:xfrm rot="16200000">
            <a:off x="6078908" y="2869625"/>
            <a:ext cx="763099" cy="37365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ight Arrow 71"/>
          <p:cNvSpPr/>
          <p:nvPr/>
        </p:nvSpPr>
        <p:spPr>
          <a:xfrm>
            <a:off x="3558899" y="2024351"/>
            <a:ext cx="616480" cy="37365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TextBox 247"/>
          <p:cNvSpPr txBox="1"/>
          <p:nvPr/>
        </p:nvSpPr>
        <p:spPr>
          <a:xfrm>
            <a:off x="4074487" y="1092663"/>
            <a:ext cx="1178912" cy="430887"/>
          </a:xfrm>
          <a:prstGeom prst="rect">
            <a:avLst/>
          </a:prstGeom>
          <a:solidFill>
            <a:schemeClr val="bg1"/>
          </a:solidFill>
        </p:spPr>
        <p:txBody>
          <a:bodyPr wrap="none" rtlCol="0">
            <a:spAutoFit/>
          </a:bodyPr>
          <a:lstStyle/>
          <a:p>
            <a:r>
              <a:rPr lang="en-US" sz="2200" b="1" dirty="0" smtClean="0">
                <a:solidFill>
                  <a:srgbClr val="002060"/>
                </a:solidFill>
              </a:rPr>
              <a:t>Polymer</a:t>
            </a:r>
            <a:endParaRPr lang="en-US" sz="2200" b="1" dirty="0">
              <a:solidFill>
                <a:srgbClr val="002060"/>
              </a:solidFill>
            </a:endParaRPr>
          </a:p>
        </p:txBody>
      </p:sp>
      <p:sp>
        <p:nvSpPr>
          <p:cNvPr id="61" name="Rounded Rectangle 60"/>
          <p:cNvSpPr/>
          <p:nvPr/>
        </p:nvSpPr>
        <p:spPr>
          <a:xfrm>
            <a:off x="5801832" y="1778183"/>
            <a:ext cx="1317251" cy="888912"/>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tx1"/>
                </a:solidFill>
              </a:rPr>
              <a:t>Online</a:t>
            </a:r>
            <a:br>
              <a:rPr lang="en-US" b="1" smtClean="0">
                <a:solidFill>
                  <a:schemeClr val="tx1"/>
                </a:solidFill>
              </a:rPr>
            </a:br>
            <a:r>
              <a:rPr lang="en-US" b="1" smtClean="0">
                <a:solidFill>
                  <a:schemeClr val="tx1"/>
                </a:solidFill>
              </a:rPr>
              <a:t>Phase</a:t>
            </a:r>
            <a:endParaRPr lang="en-US" b="1" dirty="0">
              <a:solidFill>
                <a:schemeClr val="tx1"/>
              </a:solidFill>
            </a:endParaRPr>
          </a:p>
        </p:txBody>
      </p:sp>
      <p:grpSp>
        <p:nvGrpSpPr>
          <p:cNvPr id="6" name="Group 5"/>
          <p:cNvGrpSpPr/>
          <p:nvPr/>
        </p:nvGrpSpPr>
        <p:grpSpPr>
          <a:xfrm>
            <a:off x="1884425" y="2667094"/>
            <a:ext cx="2935085" cy="759257"/>
            <a:chOff x="1859711" y="2667094"/>
            <a:chExt cx="2935085" cy="759257"/>
          </a:xfrm>
        </p:grpSpPr>
        <p:sp>
          <p:nvSpPr>
            <p:cNvPr id="48" name="Right Bracket 47"/>
            <p:cNvSpPr/>
            <p:nvPr/>
          </p:nvSpPr>
          <p:spPr>
            <a:xfrm rot="16200000">
              <a:off x="3233075" y="1864630"/>
              <a:ext cx="188357" cy="2935085"/>
            </a:xfrm>
            <a:prstGeom prst="rightBracket">
              <a:avLst>
                <a:gd name="adj" fmla="val 61223"/>
              </a:avLst>
            </a:prstGeom>
            <a:ln w="152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Right Arrow 61"/>
            <p:cNvSpPr/>
            <p:nvPr/>
          </p:nvSpPr>
          <p:spPr>
            <a:xfrm rot="16200000">
              <a:off x="2699835" y="2725531"/>
              <a:ext cx="490523" cy="37365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3" name="Right Arrow 62"/>
          <p:cNvSpPr/>
          <p:nvPr/>
        </p:nvSpPr>
        <p:spPr>
          <a:xfrm>
            <a:off x="5181500" y="2024351"/>
            <a:ext cx="616480" cy="37365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p:cNvGrpSpPr/>
          <p:nvPr/>
        </p:nvGrpSpPr>
        <p:grpSpPr>
          <a:xfrm>
            <a:off x="1800177" y="3483230"/>
            <a:ext cx="5631438" cy="2527122"/>
            <a:chOff x="1800177" y="3483230"/>
            <a:chExt cx="5631438" cy="2527122"/>
          </a:xfrm>
        </p:grpSpPr>
        <p:sp>
          <p:nvSpPr>
            <p:cNvPr id="30" name="Rounded Rectangle 29"/>
            <p:cNvSpPr/>
            <p:nvPr/>
          </p:nvSpPr>
          <p:spPr>
            <a:xfrm rot="5400000">
              <a:off x="3758702" y="2337439"/>
              <a:ext cx="1739102" cy="5606724"/>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a:p>
              <a:pPr algn="ctr"/>
              <a:endParaRPr lang="en-US" b="1" dirty="0" smtClean="0">
                <a:solidFill>
                  <a:schemeClr val="tx1"/>
                </a:solidFill>
              </a:endParaRPr>
            </a:p>
            <a:p>
              <a:pPr algn="ctr"/>
              <a:endParaRPr lang="en-US" b="1" dirty="0">
                <a:solidFill>
                  <a:schemeClr val="tx1"/>
                </a:solidFill>
              </a:endParaRPr>
            </a:p>
            <a:p>
              <a:pPr algn="ctr"/>
              <a:endParaRPr lang="en-US" b="1" dirty="0" smtClean="0">
                <a:solidFill>
                  <a:schemeClr val="tx1"/>
                </a:solidFill>
              </a:endParaRPr>
            </a:p>
            <a:p>
              <a:pPr algn="ctr"/>
              <a:endParaRPr lang="en-US" b="1" dirty="0">
                <a:solidFill>
                  <a:schemeClr val="tx1"/>
                </a:solidFill>
              </a:endParaRPr>
            </a:p>
            <a:p>
              <a:pPr algn="ctr"/>
              <a:endParaRPr lang="en-US" b="1" dirty="0" smtClean="0">
                <a:solidFill>
                  <a:schemeClr val="tx1"/>
                </a:solidFill>
              </a:endParaRPr>
            </a:p>
            <a:p>
              <a:pPr algn="ctr"/>
              <a:endParaRPr lang="en-US" b="1" dirty="0">
                <a:solidFill>
                  <a:schemeClr val="tx1"/>
                </a:solidFill>
              </a:endParaRPr>
            </a:p>
            <a:p>
              <a:pPr algn="ctr"/>
              <a:endParaRPr lang="en-US" b="1" dirty="0" smtClean="0">
                <a:solidFill>
                  <a:schemeClr val="tx1"/>
                </a:solidFill>
              </a:endParaRPr>
            </a:p>
            <a:p>
              <a:pPr algn="ctr"/>
              <a:endParaRPr lang="en-US" b="1" dirty="0">
                <a:solidFill>
                  <a:schemeClr val="tx1"/>
                </a:solidFill>
              </a:endParaRPr>
            </a:p>
            <a:p>
              <a:pPr algn="ctr"/>
              <a:endParaRPr lang="en-US" b="1" dirty="0" smtClean="0">
                <a:solidFill>
                  <a:schemeClr val="tx1"/>
                </a:solidFill>
              </a:endParaRPr>
            </a:p>
            <a:p>
              <a:pPr algn="ctr"/>
              <a:endParaRPr lang="en-US" b="1" dirty="0">
                <a:solidFill>
                  <a:schemeClr val="tx1"/>
                </a:solidFill>
              </a:endParaRPr>
            </a:p>
            <a:p>
              <a:pPr algn="ctr"/>
              <a:endParaRPr lang="en-US" b="1" dirty="0" smtClean="0">
                <a:solidFill>
                  <a:schemeClr val="tx1"/>
                </a:solidFill>
              </a:endParaRPr>
            </a:p>
            <a:p>
              <a:pPr algn="ctr"/>
              <a:endParaRPr lang="en-US" b="1" dirty="0">
                <a:solidFill>
                  <a:schemeClr val="tx1"/>
                </a:solidFill>
              </a:endParaRPr>
            </a:p>
            <a:p>
              <a:pPr algn="ctr"/>
              <a:endParaRPr lang="en-US" b="1" dirty="0" smtClean="0">
                <a:solidFill>
                  <a:schemeClr val="tx1"/>
                </a:solidFill>
              </a:endParaRPr>
            </a:p>
            <a:p>
              <a:pPr algn="ctr"/>
              <a:endParaRPr lang="en-US" b="1" dirty="0">
                <a:solidFill>
                  <a:schemeClr val="tx1"/>
                </a:solidFill>
              </a:endParaRPr>
            </a:p>
            <a:p>
              <a:pPr algn="ctr"/>
              <a:endParaRPr lang="en-US" b="1" dirty="0" smtClean="0">
                <a:solidFill>
                  <a:schemeClr val="tx1"/>
                </a:solidFill>
              </a:endParaRPr>
            </a:p>
            <a:p>
              <a:pPr algn="ctr"/>
              <a:endParaRPr lang="en-US" b="1" dirty="0">
                <a:solidFill>
                  <a:schemeClr val="tx1"/>
                </a:solidFill>
              </a:endParaRPr>
            </a:p>
            <a:p>
              <a:pPr algn="ctr"/>
              <a:endParaRPr lang="en-US" b="1" dirty="0" smtClean="0">
                <a:solidFill>
                  <a:schemeClr val="tx1"/>
                </a:solidFill>
              </a:endParaRPr>
            </a:p>
            <a:p>
              <a:pPr algn="ctr"/>
              <a:endParaRPr lang="en-US" b="1" dirty="0">
                <a:solidFill>
                  <a:schemeClr val="tx1"/>
                </a:solidFill>
              </a:endParaRPr>
            </a:p>
          </p:txBody>
        </p:sp>
        <p:sp>
          <p:nvSpPr>
            <p:cNvPr id="45" name="Rounded Rectangle 44"/>
            <p:cNvSpPr/>
            <p:nvPr/>
          </p:nvSpPr>
          <p:spPr>
            <a:xfrm>
              <a:off x="1800177" y="3483230"/>
              <a:ext cx="859403" cy="51009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App A</a:t>
              </a:r>
              <a:endParaRPr lang="en-US" b="1" dirty="0">
                <a:solidFill>
                  <a:schemeClr val="tx1"/>
                </a:solidFill>
              </a:endParaRPr>
            </a:p>
          </p:txBody>
        </p:sp>
        <p:sp>
          <p:nvSpPr>
            <p:cNvPr id="52" name="Rounded Rectangle 51"/>
            <p:cNvSpPr/>
            <p:nvPr/>
          </p:nvSpPr>
          <p:spPr>
            <a:xfrm>
              <a:off x="2920848" y="3487142"/>
              <a:ext cx="901383" cy="51009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App B</a:t>
              </a:r>
              <a:endParaRPr lang="en-US" b="1" dirty="0">
                <a:solidFill>
                  <a:schemeClr val="tx1"/>
                </a:solidFill>
              </a:endParaRPr>
            </a:p>
          </p:txBody>
        </p:sp>
        <p:sp>
          <p:nvSpPr>
            <p:cNvPr id="64" name="Rounded Rectangle 63"/>
            <p:cNvSpPr/>
            <p:nvPr/>
          </p:nvSpPr>
          <p:spPr>
            <a:xfrm>
              <a:off x="4091954" y="3487160"/>
              <a:ext cx="859403" cy="51009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App C</a:t>
              </a:r>
              <a:endParaRPr lang="en-US" b="1" dirty="0">
                <a:solidFill>
                  <a:schemeClr val="tx1"/>
                </a:solidFill>
              </a:endParaRPr>
            </a:p>
          </p:txBody>
        </p:sp>
        <p:sp>
          <p:nvSpPr>
            <p:cNvPr id="87" name="Oval 86"/>
            <p:cNvSpPr/>
            <p:nvPr/>
          </p:nvSpPr>
          <p:spPr>
            <a:xfrm>
              <a:off x="3701401" y="4549723"/>
              <a:ext cx="520880" cy="328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2626032" y="4545099"/>
              <a:ext cx="520880" cy="328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a:off x="3153271" y="5077376"/>
              <a:ext cx="520880" cy="328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2097685" y="5115701"/>
              <a:ext cx="520880" cy="328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a:off x="5316481" y="5126056"/>
              <a:ext cx="520880" cy="328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3" name="Straight Arrow Connector 122"/>
            <p:cNvCxnSpPr>
              <a:stCxn id="230" idx="3"/>
              <a:endCxn id="213" idx="0"/>
            </p:cNvCxnSpPr>
            <p:nvPr/>
          </p:nvCxnSpPr>
          <p:spPr>
            <a:xfrm flipH="1">
              <a:off x="4579879" y="4865758"/>
              <a:ext cx="286577" cy="22868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6" name="Curved Connector 155"/>
            <p:cNvCxnSpPr/>
            <p:nvPr/>
          </p:nvCxnSpPr>
          <p:spPr>
            <a:xfrm rot="16200000" flipH="1">
              <a:off x="2263752" y="3947093"/>
              <a:ext cx="539418" cy="631879"/>
            </a:xfrm>
            <a:prstGeom prst="curved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8" name="Curved Connector 157"/>
            <p:cNvCxnSpPr>
              <a:stCxn id="64" idx="2"/>
            </p:cNvCxnSpPr>
            <p:nvPr/>
          </p:nvCxnSpPr>
          <p:spPr>
            <a:xfrm rot="5400000">
              <a:off x="3989640" y="4016140"/>
              <a:ext cx="550903" cy="513130"/>
            </a:xfrm>
            <a:prstGeom prst="curved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3" name="Oval 212"/>
            <p:cNvSpPr/>
            <p:nvPr/>
          </p:nvSpPr>
          <p:spPr>
            <a:xfrm>
              <a:off x="4319439" y="5094447"/>
              <a:ext cx="520880" cy="328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p:cNvSpPr/>
            <p:nvPr/>
          </p:nvSpPr>
          <p:spPr>
            <a:xfrm>
              <a:off x="5859542" y="4548155"/>
              <a:ext cx="520880" cy="328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val 229"/>
            <p:cNvSpPr/>
            <p:nvPr/>
          </p:nvSpPr>
          <p:spPr>
            <a:xfrm>
              <a:off x="4790175" y="4585256"/>
              <a:ext cx="520880" cy="328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Oval 253"/>
            <p:cNvSpPr/>
            <p:nvPr/>
          </p:nvSpPr>
          <p:spPr>
            <a:xfrm>
              <a:off x="6433551" y="5103273"/>
              <a:ext cx="520880" cy="328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Oval 258"/>
            <p:cNvSpPr/>
            <p:nvPr/>
          </p:nvSpPr>
          <p:spPr>
            <a:xfrm>
              <a:off x="2629614" y="5662805"/>
              <a:ext cx="520880" cy="27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6" name="Straight Arrow Connector 265"/>
            <p:cNvCxnSpPr>
              <a:endCxn id="91" idx="0"/>
            </p:cNvCxnSpPr>
            <p:nvPr/>
          </p:nvCxnSpPr>
          <p:spPr>
            <a:xfrm flipH="1">
              <a:off x="2358125" y="4743903"/>
              <a:ext cx="441706" cy="37179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5" name="Rectangle 234"/>
            <p:cNvSpPr/>
            <p:nvPr/>
          </p:nvSpPr>
          <p:spPr>
            <a:xfrm>
              <a:off x="4904790" y="4083721"/>
              <a:ext cx="913904" cy="369332"/>
            </a:xfrm>
            <a:prstGeom prst="rect">
              <a:avLst/>
            </a:prstGeom>
            <a:noFill/>
          </p:spPr>
          <p:txBody>
            <a:bodyPr wrap="none">
              <a:spAutoFit/>
            </a:bodyPr>
            <a:lstStyle/>
            <a:p>
              <a:pPr algn="ctr"/>
              <a:r>
                <a:rPr lang="en-US" b="1" dirty="0"/>
                <a:t>Library</a:t>
              </a:r>
            </a:p>
          </p:txBody>
        </p:sp>
        <p:cxnSp>
          <p:nvCxnSpPr>
            <p:cNvPr id="93" name="Curved Connector 92"/>
            <p:cNvCxnSpPr>
              <a:stCxn id="52" idx="2"/>
            </p:cNvCxnSpPr>
            <p:nvPr/>
          </p:nvCxnSpPr>
          <p:spPr>
            <a:xfrm rot="16200000" flipH="1">
              <a:off x="3321426" y="4047349"/>
              <a:ext cx="550919" cy="450691"/>
            </a:xfrm>
            <a:prstGeom prst="curved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flipH="1">
              <a:off x="3483994" y="4730267"/>
              <a:ext cx="364212" cy="3460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H="1">
              <a:off x="5601635" y="4718774"/>
              <a:ext cx="453264" cy="40727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p:nvPr/>
          </p:nvCxnSpPr>
          <p:spPr>
            <a:xfrm>
              <a:off x="5172989" y="4803971"/>
              <a:ext cx="354504" cy="32208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p:nvPr/>
          </p:nvCxnSpPr>
          <p:spPr>
            <a:xfrm>
              <a:off x="6210586" y="4739999"/>
              <a:ext cx="358171" cy="39433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p:nvPr/>
          </p:nvCxnSpPr>
          <p:spPr>
            <a:xfrm>
              <a:off x="4138377" y="4772411"/>
              <a:ext cx="355117" cy="33086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p:nvPr/>
          </p:nvCxnSpPr>
          <p:spPr>
            <a:xfrm>
              <a:off x="2971044" y="4735340"/>
              <a:ext cx="395624" cy="33340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p:nvPr/>
          </p:nvCxnSpPr>
          <p:spPr>
            <a:xfrm flipH="1">
              <a:off x="2963000" y="5344219"/>
              <a:ext cx="364212" cy="3460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p:nvPr/>
          </p:nvCxnSpPr>
          <p:spPr>
            <a:xfrm>
              <a:off x="2371881" y="5340623"/>
              <a:ext cx="415906" cy="34810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5568590" y="5349038"/>
              <a:ext cx="4218" cy="36055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3" name="Oval 162"/>
            <p:cNvSpPr/>
            <p:nvPr/>
          </p:nvSpPr>
          <p:spPr>
            <a:xfrm>
              <a:off x="5326232" y="5679972"/>
              <a:ext cx="520880" cy="27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5" name="Picture 164" descr="principles_of_pl.jpg"/>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304254" y="3348757"/>
            <a:ext cx="629757" cy="955684"/>
          </a:xfrm>
          <a:prstGeom prst="rect">
            <a:avLst/>
          </a:prstGeom>
        </p:spPr>
      </p:pic>
      <p:pic>
        <p:nvPicPr>
          <p:cNvPr id="167" name="Picture 166"/>
          <p:cNvPicPr>
            <a:picLocks noChangeAspect="1"/>
          </p:cNvPicPr>
          <p:nvPr/>
        </p:nvPicPr>
        <p:blipFill>
          <a:blip r:embed="rId5"/>
          <a:stretch>
            <a:fillRect/>
          </a:stretch>
        </p:blipFill>
        <p:spPr>
          <a:xfrm>
            <a:off x="619133" y="3366374"/>
            <a:ext cx="1040803" cy="1040803"/>
          </a:xfrm>
          <a:prstGeom prst="rect">
            <a:avLst/>
          </a:prstGeom>
        </p:spPr>
      </p:pic>
      <p:sp>
        <p:nvSpPr>
          <p:cNvPr id="55" name="TextBox 54"/>
          <p:cNvSpPr txBox="1"/>
          <p:nvPr/>
        </p:nvSpPr>
        <p:spPr>
          <a:xfrm>
            <a:off x="4008524" y="2529136"/>
            <a:ext cx="1361824" cy="369332"/>
          </a:xfrm>
          <a:prstGeom prst="rect">
            <a:avLst/>
          </a:prstGeom>
          <a:noFill/>
        </p:spPr>
        <p:txBody>
          <a:bodyPr wrap="square" rtlCol="0">
            <a:spAutoFit/>
          </a:bodyPr>
          <a:lstStyle/>
          <a:p>
            <a:r>
              <a:rPr lang="en-US" b="1" smtClean="0"/>
              <a:t>Summaries</a:t>
            </a:r>
            <a:endParaRPr lang="en-US" b="1" dirty="0"/>
          </a:p>
        </p:txBody>
      </p:sp>
      <p:grpSp>
        <p:nvGrpSpPr>
          <p:cNvPr id="7" name="Group 6"/>
          <p:cNvGrpSpPr/>
          <p:nvPr/>
        </p:nvGrpSpPr>
        <p:grpSpPr>
          <a:xfrm>
            <a:off x="6017763" y="3455189"/>
            <a:ext cx="924311" cy="1092967"/>
            <a:chOff x="6017763" y="3455189"/>
            <a:chExt cx="924311" cy="1092967"/>
          </a:xfrm>
        </p:grpSpPr>
        <p:sp>
          <p:nvSpPr>
            <p:cNvPr id="18" name="Rounded Rectangle 17"/>
            <p:cNvSpPr/>
            <p:nvPr/>
          </p:nvSpPr>
          <p:spPr>
            <a:xfrm>
              <a:off x="6017763" y="3455189"/>
              <a:ext cx="924311" cy="51009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tx1"/>
                  </a:solidFill>
                </a:rPr>
                <a:t>App D</a:t>
              </a:r>
              <a:endParaRPr lang="en-US" b="1" dirty="0">
                <a:solidFill>
                  <a:schemeClr val="tx1"/>
                </a:solidFill>
              </a:endParaRPr>
            </a:p>
          </p:txBody>
        </p:sp>
        <p:cxnSp>
          <p:nvCxnSpPr>
            <p:cNvPr id="166" name="Curved Connector 165"/>
            <p:cNvCxnSpPr>
              <a:stCxn id="18" idx="2"/>
              <a:endCxn id="217" idx="0"/>
            </p:cNvCxnSpPr>
            <p:nvPr/>
          </p:nvCxnSpPr>
          <p:spPr>
            <a:xfrm rot="5400000">
              <a:off x="6008515" y="4076751"/>
              <a:ext cx="582872" cy="359937"/>
            </a:xfrm>
            <a:prstGeom prst="curved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70" name="Rectangle 69"/>
          <p:cNvSpPr/>
          <p:nvPr/>
        </p:nvSpPr>
        <p:spPr>
          <a:xfrm>
            <a:off x="1117680" y="4430694"/>
            <a:ext cx="7062495" cy="1661993"/>
          </a:xfrm>
          <a:prstGeom prst="rect">
            <a:avLst/>
          </a:prstGeom>
          <a:solidFill>
            <a:schemeClr val="bg1"/>
          </a:solidFill>
          <a:ln>
            <a:solidFill>
              <a:schemeClr val="tx1"/>
            </a:solidFill>
          </a:ln>
        </p:spPr>
        <p:txBody>
          <a:bodyPr wrap="square">
            <a:spAutoFit/>
          </a:bodyPr>
          <a:lstStyle/>
          <a:p>
            <a:pPr marL="274320" lvl="0" indent="-274320">
              <a:spcBef>
                <a:spcPts val="600"/>
              </a:spcBef>
              <a:buClr>
                <a:srgbClr val="727CA3"/>
              </a:buClr>
              <a:buSzPct val="76000"/>
              <a:buFont typeface="Wingdings" charset="2"/>
              <a:buChar char="Ø"/>
            </a:pPr>
            <a:r>
              <a:rPr lang="en-US" sz="2500" dirty="0">
                <a:solidFill>
                  <a:prstClr val="black"/>
                </a:solidFill>
                <a:latin typeface="Garamond" charset="0"/>
                <a:ea typeface="Garamond" charset="0"/>
                <a:cs typeface="Garamond" charset="0"/>
              </a:rPr>
              <a:t>How to define a summary for </a:t>
            </a:r>
            <a:r>
              <a:rPr lang="en-US" sz="2500" dirty="0" smtClean="0">
                <a:solidFill>
                  <a:prstClr val="black"/>
                </a:solidFill>
                <a:latin typeface="Garamond" charset="0"/>
                <a:ea typeface="Garamond" charset="0"/>
                <a:cs typeface="Garamond" charset="0"/>
              </a:rPr>
              <a:t>an analysis in </a:t>
            </a:r>
            <a:r>
              <a:rPr lang="en-US" sz="2500" dirty="0" err="1" smtClean="0">
                <a:solidFill>
                  <a:prstClr val="black"/>
                </a:solidFill>
                <a:latin typeface="Garamond" charset="0"/>
                <a:ea typeface="Garamond" charset="0"/>
                <a:cs typeface="Garamond" charset="0"/>
              </a:rPr>
              <a:t>Datalog</a:t>
            </a:r>
            <a:r>
              <a:rPr lang="en-US" sz="2500" dirty="0" smtClean="0">
                <a:solidFill>
                  <a:prstClr val="black"/>
                </a:solidFill>
                <a:latin typeface="Garamond" charset="0"/>
                <a:ea typeface="Garamond" charset="0"/>
                <a:cs typeface="Garamond" charset="0"/>
              </a:rPr>
              <a:t>?</a:t>
            </a:r>
            <a:endParaRPr lang="en-US" sz="1000" dirty="0">
              <a:solidFill>
                <a:prstClr val="black"/>
              </a:solidFill>
              <a:latin typeface="Garamond" charset="0"/>
              <a:ea typeface="Garamond" charset="0"/>
              <a:cs typeface="Garamond" charset="0"/>
            </a:endParaRPr>
          </a:p>
          <a:p>
            <a:pPr marL="274320" lvl="0" indent="-274320">
              <a:spcBef>
                <a:spcPts val="600"/>
              </a:spcBef>
              <a:buClr>
                <a:srgbClr val="727CA3"/>
              </a:buClr>
              <a:buSzPct val="76000"/>
              <a:buFont typeface="Wingdings" charset="2"/>
              <a:buChar char="Ø"/>
            </a:pPr>
            <a:endParaRPr lang="en-US" sz="200" dirty="0" smtClean="0">
              <a:solidFill>
                <a:prstClr val="black"/>
              </a:solidFill>
              <a:latin typeface="Garamond" charset="0"/>
              <a:ea typeface="Garamond" charset="0"/>
              <a:cs typeface="Garamond" charset="0"/>
            </a:endParaRPr>
          </a:p>
          <a:p>
            <a:pPr marL="274320" lvl="0" indent="-274320">
              <a:spcBef>
                <a:spcPts val="600"/>
              </a:spcBef>
              <a:buClr>
                <a:srgbClr val="727CA3"/>
              </a:buClr>
              <a:buSzPct val="76000"/>
              <a:buFont typeface="Wingdings" charset="2"/>
              <a:buChar char="Ø"/>
            </a:pPr>
            <a:r>
              <a:rPr lang="en-US" sz="2500" dirty="0" smtClean="0">
                <a:solidFill>
                  <a:prstClr val="black"/>
                </a:solidFill>
                <a:latin typeface="Garamond" charset="0"/>
                <a:ea typeface="Garamond" charset="0"/>
                <a:cs typeface="Garamond" charset="0"/>
              </a:rPr>
              <a:t>Which </a:t>
            </a:r>
            <a:r>
              <a:rPr lang="en-US" sz="2500" dirty="0">
                <a:solidFill>
                  <a:prstClr val="black"/>
                </a:solidFill>
                <a:latin typeface="Garamond" charset="0"/>
                <a:ea typeface="Garamond" charset="0"/>
                <a:cs typeface="Garamond" charset="0"/>
              </a:rPr>
              <a:t>summaries to learn in the </a:t>
            </a:r>
            <a:r>
              <a:rPr lang="en-US" sz="2500" dirty="0" smtClean="0">
                <a:solidFill>
                  <a:prstClr val="black"/>
                </a:solidFill>
                <a:latin typeface="Garamond" charset="0"/>
                <a:ea typeface="Garamond" charset="0"/>
                <a:cs typeface="Garamond" charset="0"/>
              </a:rPr>
              <a:t>Offline </a:t>
            </a:r>
            <a:r>
              <a:rPr lang="en-US" sz="2500" dirty="0">
                <a:solidFill>
                  <a:prstClr val="black"/>
                </a:solidFill>
                <a:latin typeface="Garamond" charset="0"/>
                <a:ea typeface="Garamond" charset="0"/>
                <a:cs typeface="Garamond" charset="0"/>
              </a:rPr>
              <a:t>phase</a:t>
            </a:r>
            <a:r>
              <a:rPr lang="en-US" sz="2500" dirty="0" smtClean="0">
                <a:solidFill>
                  <a:prstClr val="black"/>
                </a:solidFill>
                <a:latin typeface="Garamond" charset="0"/>
                <a:ea typeface="Garamond" charset="0"/>
                <a:cs typeface="Garamond" charset="0"/>
              </a:rPr>
              <a:t>?</a:t>
            </a:r>
          </a:p>
          <a:p>
            <a:pPr marL="274320" lvl="0" indent="-274320">
              <a:spcBef>
                <a:spcPts val="600"/>
              </a:spcBef>
              <a:buClr>
                <a:srgbClr val="727CA3"/>
              </a:buClr>
              <a:buSzPct val="76000"/>
              <a:buFont typeface="Wingdings" charset="2"/>
              <a:buChar char="Ø"/>
            </a:pPr>
            <a:endParaRPr lang="en-US" sz="200" dirty="0" smtClean="0">
              <a:solidFill>
                <a:prstClr val="black"/>
              </a:solidFill>
              <a:latin typeface="Garamond" charset="0"/>
              <a:ea typeface="Garamond" charset="0"/>
              <a:cs typeface="Garamond" charset="0"/>
            </a:endParaRPr>
          </a:p>
          <a:p>
            <a:pPr marL="274320" lvl="0" indent="-274320">
              <a:spcBef>
                <a:spcPts val="600"/>
              </a:spcBef>
              <a:buClr>
                <a:srgbClr val="727CA3"/>
              </a:buClr>
              <a:buSzPct val="76000"/>
              <a:buFont typeface="Wingdings" charset="2"/>
              <a:buChar char="Ø"/>
            </a:pPr>
            <a:r>
              <a:rPr lang="en-US" sz="2500" dirty="0" smtClean="0">
                <a:solidFill>
                  <a:prstClr val="black"/>
                </a:solidFill>
                <a:latin typeface="Garamond" charset="0"/>
                <a:ea typeface="Garamond" charset="0"/>
                <a:cs typeface="Garamond" charset="0"/>
              </a:rPr>
              <a:t>Which summaries to reuse in the Online </a:t>
            </a:r>
            <a:r>
              <a:rPr lang="en-US" sz="2500" dirty="0">
                <a:solidFill>
                  <a:prstClr val="black"/>
                </a:solidFill>
                <a:latin typeface="Garamond" charset="0"/>
                <a:ea typeface="Garamond" charset="0"/>
                <a:cs typeface="Garamond" charset="0"/>
              </a:rPr>
              <a:t>phase? </a:t>
            </a:r>
          </a:p>
        </p:txBody>
      </p:sp>
    </p:spTree>
    <p:extLst>
      <p:ext uri="{BB962C8B-B14F-4D97-AF65-F5344CB8AC3E}">
        <p14:creationId xmlns:p14="http://schemas.microsoft.com/office/powerpoint/2010/main" val="1516188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27" grpId="0" animBg="1"/>
      <p:bldP spid="31" grpId="0" animBg="1"/>
      <p:bldP spid="57" grpId="0" animBg="1"/>
      <p:bldP spid="85" grpId="0" animBg="1"/>
      <p:bldP spid="67" grpId="0" animBg="1"/>
      <p:bldP spid="68" grpId="0" animBg="1"/>
      <p:bldP spid="72" grpId="0" animBg="1"/>
      <p:bldP spid="248" grpId="0" animBg="1"/>
      <p:bldP spid="61" grpId="0" animBg="1"/>
      <p:bldP spid="63" grpId="0" animBg="1"/>
      <p:bldP spid="55" grpId="0"/>
      <p:bldP spid="7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quarter" idx="1"/>
          </p:nvPr>
        </p:nvPicPr>
        <p:blipFill>
          <a:blip r:embed="rId3"/>
          <a:stretch>
            <a:fillRect/>
          </a:stretch>
        </p:blipFill>
        <p:spPr>
          <a:xfrm>
            <a:off x="612648" y="1171425"/>
            <a:ext cx="2779352" cy="4861742"/>
          </a:xfrm>
          <a:prstGeom prst="rect">
            <a:avLst/>
          </a:prstGeom>
        </p:spPr>
      </p:pic>
      <p:sp>
        <p:nvSpPr>
          <p:cNvPr id="3" name="Title 2"/>
          <p:cNvSpPr>
            <a:spLocks noGrp="1"/>
          </p:cNvSpPr>
          <p:nvPr>
            <p:ph type="title"/>
          </p:nvPr>
        </p:nvSpPr>
        <p:spPr/>
        <p:txBody>
          <a:bodyPr/>
          <a:lstStyle/>
          <a:p>
            <a:r>
              <a:rPr lang="en-US" dirty="0" smtClean="0"/>
              <a:t>Graph Reachability Example</a:t>
            </a:r>
            <a:endParaRPr lang="en-US" dirty="0"/>
          </a:p>
        </p:txBody>
      </p:sp>
      <p:sp>
        <p:nvSpPr>
          <p:cNvPr id="4" name="Date Placeholder 3"/>
          <p:cNvSpPr>
            <a:spLocks noGrp="1"/>
          </p:cNvSpPr>
          <p:nvPr>
            <p:ph type="dt" sz="half" idx="10"/>
          </p:nvPr>
        </p:nvSpPr>
        <p:spPr/>
        <p:txBody>
          <a:bodyPr/>
          <a:lstStyle/>
          <a:p>
            <a:fld id="{9A9AEA06-8170-4D4A-853E-156E18A70EB5}" type="datetime1">
              <a:rPr lang="en-US" smtClean="0"/>
              <a:t>11/2/16</a:t>
            </a:fld>
            <a:endParaRPr lang="en-US" dirty="0"/>
          </a:p>
        </p:txBody>
      </p:sp>
      <p:sp>
        <p:nvSpPr>
          <p:cNvPr id="5" name="Slide Number Placeholder 4"/>
          <p:cNvSpPr>
            <a:spLocks noGrp="1"/>
          </p:cNvSpPr>
          <p:nvPr>
            <p:ph type="sldNum" sz="quarter" idx="11"/>
          </p:nvPr>
        </p:nvSpPr>
        <p:spPr/>
        <p:txBody>
          <a:bodyPr/>
          <a:lstStyle/>
          <a:p>
            <a:fld id="{1F7DF5D7-FF41-4BF6-8958-28DFF1DB182D}" type="slidenum">
              <a:rPr lang="en-US" smtClean="0"/>
              <a:pPr/>
              <a:t>9</a:t>
            </a:fld>
            <a:endParaRPr lang="en-US" dirty="0"/>
          </a:p>
        </p:txBody>
      </p:sp>
      <p:sp>
        <p:nvSpPr>
          <p:cNvPr id="11" name="TextBox 10"/>
          <p:cNvSpPr txBox="1"/>
          <p:nvPr/>
        </p:nvSpPr>
        <p:spPr>
          <a:xfrm>
            <a:off x="4572000" y="2520244"/>
            <a:ext cx="4114800" cy="2246769"/>
          </a:xfrm>
          <a:prstGeom prst="rect">
            <a:avLst/>
          </a:prstGeom>
          <a:noFill/>
        </p:spPr>
        <p:txBody>
          <a:bodyPr wrap="square" rtlCol="0">
            <a:spAutoFit/>
          </a:bodyPr>
          <a:lstStyle/>
          <a:p>
            <a:r>
              <a:rPr lang="en-US" sz="2000" b="1" dirty="0" smtClean="0"/>
              <a:t>Input: </a:t>
            </a:r>
            <a:r>
              <a:rPr lang="en-US" sz="2000" dirty="0" smtClean="0"/>
              <a:t>A directed graph with:</a:t>
            </a:r>
          </a:p>
          <a:p>
            <a:pPr marL="342900" indent="-342900">
              <a:buFontTx/>
              <a:buChar char="-"/>
            </a:pPr>
            <a:r>
              <a:rPr lang="en-US" sz="2000" dirty="0" smtClean="0"/>
              <a:t>a distinguished root node</a:t>
            </a:r>
          </a:p>
          <a:p>
            <a:pPr marL="342900" indent="-342900">
              <a:buFontTx/>
              <a:buChar char="-"/>
            </a:pPr>
            <a:r>
              <a:rPr lang="en-US" sz="2000" dirty="0" smtClean="0"/>
              <a:t>each node in application or library</a:t>
            </a:r>
          </a:p>
          <a:p>
            <a:endParaRPr lang="en-US" sz="2000" b="1" dirty="0" smtClean="0"/>
          </a:p>
          <a:p>
            <a:endParaRPr lang="en-US" sz="2000" b="1" dirty="0"/>
          </a:p>
          <a:p>
            <a:r>
              <a:rPr lang="en-US" sz="2000" b="1" dirty="0" smtClean="0"/>
              <a:t>Problem:</a:t>
            </a:r>
            <a:r>
              <a:rPr lang="en-US" sz="2000" dirty="0"/>
              <a:t> </a:t>
            </a:r>
            <a:r>
              <a:rPr lang="en-US" sz="2000" dirty="0" smtClean="0"/>
              <a:t>Which application nodes are</a:t>
            </a:r>
            <a:br>
              <a:rPr lang="en-US" sz="2000" dirty="0" smtClean="0"/>
            </a:br>
            <a:r>
              <a:rPr lang="en-US" sz="2000" dirty="0" smtClean="0"/>
              <a:t>reachable from the root node?</a:t>
            </a:r>
          </a:p>
        </p:txBody>
      </p:sp>
      <p:sp>
        <p:nvSpPr>
          <p:cNvPr id="7" name="Freeform 6"/>
          <p:cNvSpPr/>
          <p:nvPr/>
        </p:nvSpPr>
        <p:spPr>
          <a:xfrm>
            <a:off x="407773" y="1157696"/>
            <a:ext cx="1569309" cy="4934185"/>
          </a:xfrm>
          <a:custGeom>
            <a:avLst/>
            <a:gdLst>
              <a:gd name="connsiteX0" fmla="*/ 1495168 w 1569309"/>
              <a:gd name="connsiteY0" fmla="*/ 461039 h 4934185"/>
              <a:gd name="connsiteX1" fmla="*/ 1495168 w 1569309"/>
              <a:gd name="connsiteY1" fmla="*/ 461039 h 4934185"/>
              <a:gd name="connsiteX2" fmla="*/ 1482811 w 1569309"/>
              <a:gd name="connsiteY2" fmla="*/ 572250 h 4934185"/>
              <a:gd name="connsiteX3" fmla="*/ 1408671 w 1569309"/>
              <a:gd name="connsiteY3" fmla="*/ 609320 h 4934185"/>
              <a:gd name="connsiteX4" fmla="*/ 1260390 w 1569309"/>
              <a:gd name="connsiteY4" fmla="*/ 621677 h 4934185"/>
              <a:gd name="connsiteX5" fmla="*/ 1124465 w 1569309"/>
              <a:gd name="connsiteY5" fmla="*/ 708174 h 4934185"/>
              <a:gd name="connsiteX6" fmla="*/ 1050325 w 1569309"/>
              <a:gd name="connsiteY6" fmla="*/ 757601 h 4934185"/>
              <a:gd name="connsiteX7" fmla="*/ 951471 w 1569309"/>
              <a:gd name="connsiteY7" fmla="*/ 782315 h 4934185"/>
              <a:gd name="connsiteX8" fmla="*/ 889687 w 1569309"/>
              <a:gd name="connsiteY8" fmla="*/ 807028 h 4934185"/>
              <a:gd name="connsiteX9" fmla="*/ 803190 w 1569309"/>
              <a:gd name="connsiteY9" fmla="*/ 819385 h 4934185"/>
              <a:gd name="connsiteX10" fmla="*/ 753763 w 1569309"/>
              <a:gd name="connsiteY10" fmla="*/ 831742 h 4934185"/>
              <a:gd name="connsiteX11" fmla="*/ 691979 w 1569309"/>
              <a:gd name="connsiteY11" fmla="*/ 918239 h 4934185"/>
              <a:gd name="connsiteX12" fmla="*/ 667265 w 1569309"/>
              <a:gd name="connsiteY12" fmla="*/ 967666 h 4934185"/>
              <a:gd name="connsiteX13" fmla="*/ 630195 w 1569309"/>
              <a:gd name="connsiteY13" fmla="*/ 1029450 h 4934185"/>
              <a:gd name="connsiteX14" fmla="*/ 617838 w 1569309"/>
              <a:gd name="connsiteY14" fmla="*/ 1078877 h 4934185"/>
              <a:gd name="connsiteX15" fmla="*/ 605482 w 1569309"/>
              <a:gd name="connsiteY15" fmla="*/ 1115947 h 4934185"/>
              <a:gd name="connsiteX16" fmla="*/ 630195 w 1569309"/>
              <a:gd name="connsiteY16" fmla="*/ 1461936 h 4934185"/>
              <a:gd name="connsiteX17" fmla="*/ 654909 w 1569309"/>
              <a:gd name="connsiteY17" fmla="*/ 1536077 h 4934185"/>
              <a:gd name="connsiteX18" fmla="*/ 679622 w 1569309"/>
              <a:gd name="connsiteY18" fmla="*/ 1573147 h 4934185"/>
              <a:gd name="connsiteX19" fmla="*/ 729049 w 1569309"/>
              <a:gd name="connsiteY19" fmla="*/ 1634931 h 4934185"/>
              <a:gd name="connsiteX20" fmla="*/ 778476 w 1569309"/>
              <a:gd name="connsiteY20" fmla="*/ 1721428 h 4934185"/>
              <a:gd name="connsiteX21" fmla="*/ 790833 w 1569309"/>
              <a:gd name="connsiteY21" fmla="*/ 1758498 h 4934185"/>
              <a:gd name="connsiteX22" fmla="*/ 827903 w 1569309"/>
              <a:gd name="connsiteY22" fmla="*/ 1783212 h 4934185"/>
              <a:gd name="connsiteX23" fmla="*/ 864973 w 1569309"/>
              <a:gd name="connsiteY23" fmla="*/ 1820282 h 4934185"/>
              <a:gd name="connsiteX24" fmla="*/ 939114 w 1569309"/>
              <a:gd name="connsiteY24" fmla="*/ 1857352 h 4934185"/>
              <a:gd name="connsiteX25" fmla="*/ 988541 w 1569309"/>
              <a:gd name="connsiteY25" fmla="*/ 1869709 h 4934185"/>
              <a:gd name="connsiteX26" fmla="*/ 1050325 w 1569309"/>
              <a:gd name="connsiteY26" fmla="*/ 1882066 h 4934185"/>
              <a:gd name="connsiteX27" fmla="*/ 1124465 w 1569309"/>
              <a:gd name="connsiteY27" fmla="*/ 1906779 h 4934185"/>
              <a:gd name="connsiteX28" fmla="*/ 1272746 w 1569309"/>
              <a:gd name="connsiteY28" fmla="*/ 1894423 h 4934185"/>
              <a:gd name="connsiteX29" fmla="*/ 1309817 w 1569309"/>
              <a:gd name="connsiteY29" fmla="*/ 1882066 h 4934185"/>
              <a:gd name="connsiteX30" fmla="*/ 1519882 w 1569309"/>
              <a:gd name="connsiteY30" fmla="*/ 1906779 h 4934185"/>
              <a:gd name="connsiteX31" fmla="*/ 1544595 w 1569309"/>
              <a:gd name="connsiteY31" fmla="*/ 1980920 h 4934185"/>
              <a:gd name="connsiteX32" fmla="*/ 1519882 w 1569309"/>
              <a:gd name="connsiteY32" fmla="*/ 2178628 h 4934185"/>
              <a:gd name="connsiteX33" fmla="*/ 1495168 w 1569309"/>
              <a:gd name="connsiteY33" fmla="*/ 2252769 h 4934185"/>
              <a:gd name="connsiteX34" fmla="*/ 1482811 w 1569309"/>
              <a:gd name="connsiteY34" fmla="*/ 2289839 h 4934185"/>
              <a:gd name="connsiteX35" fmla="*/ 1371600 w 1569309"/>
              <a:gd name="connsiteY35" fmla="*/ 2351623 h 4934185"/>
              <a:gd name="connsiteX36" fmla="*/ 1334530 w 1569309"/>
              <a:gd name="connsiteY36" fmla="*/ 2512261 h 4934185"/>
              <a:gd name="connsiteX37" fmla="*/ 1322173 w 1569309"/>
              <a:gd name="connsiteY37" fmla="*/ 2623471 h 4934185"/>
              <a:gd name="connsiteX38" fmla="*/ 1272746 w 1569309"/>
              <a:gd name="connsiteY38" fmla="*/ 2697612 h 4934185"/>
              <a:gd name="connsiteX39" fmla="*/ 1248033 w 1569309"/>
              <a:gd name="connsiteY39" fmla="*/ 2734682 h 4934185"/>
              <a:gd name="connsiteX40" fmla="*/ 1223319 w 1569309"/>
              <a:gd name="connsiteY40" fmla="*/ 2771752 h 4934185"/>
              <a:gd name="connsiteX41" fmla="*/ 1210963 w 1569309"/>
              <a:gd name="connsiteY41" fmla="*/ 2808823 h 4934185"/>
              <a:gd name="connsiteX42" fmla="*/ 1124465 w 1569309"/>
              <a:gd name="connsiteY42" fmla="*/ 2870606 h 4934185"/>
              <a:gd name="connsiteX43" fmla="*/ 1075038 w 1569309"/>
              <a:gd name="connsiteY43" fmla="*/ 2932390 h 4934185"/>
              <a:gd name="connsiteX44" fmla="*/ 939114 w 1569309"/>
              <a:gd name="connsiteY44" fmla="*/ 3018888 h 4934185"/>
              <a:gd name="connsiteX45" fmla="*/ 815546 w 1569309"/>
              <a:gd name="connsiteY45" fmla="*/ 3130098 h 4934185"/>
              <a:gd name="connsiteX46" fmla="*/ 766119 w 1569309"/>
              <a:gd name="connsiteY46" fmla="*/ 3167169 h 4934185"/>
              <a:gd name="connsiteX47" fmla="*/ 741406 w 1569309"/>
              <a:gd name="connsiteY47" fmla="*/ 3216596 h 4934185"/>
              <a:gd name="connsiteX48" fmla="*/ 691979 w 1569309"/>
              <a:gd name="connsiteY48" fmla="*/ 3290736 h 4934185"/>
              <a:gd name="connsiteX49" fmla="*/ 679622 w 1569309"/>
              <a:gd name="connsiteY49" fmla="*/ 3327806 h 4934185"/>
              <a:gd name="connsiteX50" fmla="*/ 642552 w 1569309"/>
              <a:gd name="connsiteY50" fmla="*/ 3364877 h 4934185"/>
              <a:gd name="connsiteX51" fmla="*/ 617838 w 1569309"/>
              <a:gd name="connsiteY51" fmla="*/ 3401947 h 4934185"/>
              <a:gd name="connsiteX52" fmla="*/ 593125 w 1569309"/>
              <a:gd name="connsiteY52" fmla="*/ 3488444 h 4934185"/>
              <a:gd name="connsiteX53" fmla="*/ 605482 w 1569309"/>
              <a:gd name="connsiteY53" fmla="*/ 3846790 h 4934185"/>
              <a:gd name="connsiteX54" fmla="*/ 679622 w 1569309"/>
              <a:gd name="connsiteY54" fmla="*/ 3920931 h 4934185"/>
              <a:gd name="connsiteX55" fmla="*/ 753763 w 1569309"/>
              <a:gd name="connsiteY55" fmla="*/ 3945644 h 4934185"/>
              <a:gd name="connsiteX56" fmla="*/ 790833 w 1569309"/>
              <a:gd name="connsiteY56" fmla="*/ 3958001 h 4934185"/>
              <a:gd name="connsiteX57" fmla="*/ 926757 w 1569309"/>
              <a:gd name="connsiteY57" fmla="*/ 3995071 h 4934185"/>
              <a:gd name="connsiteX58" fmla="*/ 1000898 w 1569309"/>
              <a:gd name="connsiteY58" fmla="*/ 4056855 h 4934185"/>
              <a:gd name="connsiteX59" fmla="*/ 1075038 w 1569309"/>
              <a:gd name="connsiteY59" fmla="*/ 4130996 h 4934185"/>
              <a:gd name="connsiteX60" fmla="*/ 1161536 w 1569309"/>
              <a:gd name="connsiteY60" fmla="*/ 4242206 h 4934185"/>
              <a:gd name="connsiteX61" fmla="*/ 1198606 w 1569309"/>
              <a:gd name="connsiteY61" fmla="*/ 4266920 h 4934185"/>
              <a:gd name="connsiteX62" fmla="*/ 1272746 w 1569309"/>
              <a:gd name="connsiteY62" fmla="*/ 4279277 h 4934185"/>
              <a:gd name="connsiteX63" fmla="*/ 1297460 w 1569309"/>
              <a:gd name="connsiteY63" fmla="*/ 4316347 h 4934185"/>
              <a:gd name="connsiteX64" fmla="*/ 1371600 w 1569309"/>
              <a:gd name="connsiteY64" fmla="*/ 4316347 h 4934185"/>
              <a:gd name="connsiteX65" fmla="*/ 1408671 w 1569309"/>
              <a:gd name="connsiteY65" fmla="*/ 4291633 h 4934185"/>
              <a:gd name="connsiteX66" fmla="*/ 1544595 w 1569309"/>
              <a:gd name="connsiteY66" fmla="*/ 4328704 h 4934185"/>
              <a:gd name="connsiteX67" fmla="*/ 1569309 w 1569309"/>
              <a:gd name="connsiteY67" fmla="*/ 4402844 h 4934185"/>
              <a:gd name="connsiteX68" fmla="*/ 1544595 w 1569309"/>
              <a:gd name="connsiteY68" fmla="*/ 4625266 h 4934185"/>
              <a:gd name="connsiteX69" fmla="*/ 1495168 w 1569309"/>
              <a:gd name="connsiteY69" fmla="*/ 4748833 h 4934185"/>
              <a:gd name="connsiteX70" fmla="*/ 1445741 w 1569309"/>
              <a:gd name="connsiteY70" fmla="*/ 4761190 h 4934185"/>
              <a:gd name="connsiteX71" fmla="*/ 1396314 w 1569309"/>
              <a:gd name="connsiteY71" fmla="*/ 4798261 h 4934185"/>
              <a:gd name="connsiteX72" fmla="*/ 1359244 w 1569309"/>
              <a:gd name="connsiteY72" fmla="*/ 4810617 h 4934185"/>
              <a:gd name="connsiteX73" fmla="*/ 902044 w 1569309"/>
              <a:gd name="connsiteY73" fmla="*/ 4860044 h 4934185"/>
              <a:gd name="connsiteX74" fmla="*/ 827903 w 1569309"/>
              <a:gd name="connsiteY74" fmla="*/ 4884758 h 4934185"/>
              <a:gd name="connsiteX75" fmla="*/ 531341 w 1569309"/>
              <a:gd name="connsiteY75" fmla="*/ 4909471 h 4934185"/>
              <a:gd name="connsiteX76" fmla="*/ 481914 w 1569309"/>
              <a:gd name="connsiteY76" fmla="*/ 4921828 h 4934185"/>
              <a:gd name="connsiteX77" fmla="*/ 444844 w 1569309"/>
              <a:gd name="connsiteY77" fmla="*/ 4934185 h 4934185"/>
              <a:gd name="connsiteX78" fmla="*/ 321276 w 1569309"/>
              <a:gd name="connsiteY78" fmla="*/ 4921828 h 4934185"/>
              <a:gd name="connsiteX79" fmla="*/ 284206 w 1569309"/>
              <a:gd name="connsiteY79" fmla="*/ 4897115 h 4934185"/>
              <a:gd name="connsiteX80" fmla="*/ 247136 w 1569309"/>
              <a:gd name="connsiteY80" fmla="*/ 4884758 h 4934185"/>
              <a:gd name="connsiteX81" fmla="*/ 172995 w 1569309"/>
              <a:gd name="connsiteY81" fmla="*/ 4835331 h 4934185"/>
              <a:gd name="connsiteX82" fmla="*/ 135925 w 1569309"/>
              <a:gd name="connsiteY82" fmla="*/ 4439915 h 4934185"/>
              <a:gd name="connsiteX83" fmla="*/ 123568 w 1569309"/>
              <a:gd name="connsiteY83" fmla="*/ 4378131 h 4934185"/>
              <a:gd name="connsiteX84" fmla="*/ 98855 w 1569309"/>
              <a:gd name="connsiteY84" fmla="*/ 2709969 h 4934185"/>
              <a:gd name="connsiteX85" fmla="*/ 86498 w 1569309"/>
              <a:gd name="connsiteY85" fmla="*/ 2401050 h 4934185"/>
              <a:gd name="connsiteX86" fmla="*/ 61784 w 1569309"/>
              <a:gd name="connsiteY86" fmla="*/ 2153915 h 4934185"/>
              <a:gd name="connsiteX87" fmla="*/ 49427 w 1569309"/>
              <a:gd name="connsiteY87" fmla="*/ 1251871 h 4934185"/>
              <a:gd name="connsiteX88" fmla="*/ 0 w 1569309"/>
              <a:gd name="connsiteY88" fmla="*/ 992379 h 4934185"/>
              <a:gd name="connsiteX89" fmla="*/ 24714 w 1569309"/>
              <a:gd name="connsiteY89" fmla="*/ 535179 h 4934185"/>
              <a:gd name="connsiteX90" fmla="*/ 61784 w 1569309"/>
              <a:gd name="connsiteY90" fmla="*/ 337471 h 4934185"/>
              <a:gd name="connsiteX91" fmla="*/ 86498 w 1569309"/>
              <a:gd name="connsiteY91" fmla="*/ 263331 h 4934185"/>
              <a:gd name="connsiteX92" fmla="*/ 98855 w 1569309"/>
              <a:gd name="connsiteY92" fmla="*/ 226261 h 4934185"/>
              <a:gd name="connsiteX93" fmla="*/ 123568 w 1569309"/>
              <a:gd name="connsiteY93" fmla="*/ 127406 h 4934185"/>
              <a:gd name="connsiteX94" fmla="*/ 135925 w 1569309"/>
              <a:gd name="connsiteY94" fmla="*/ 90336 h 4934185"/>
              <a:gd name="connsiteX95" fmla="*/ 271849 w 1569309"/>
              <a:gd name="connsiteY95" fmla="*/ 28552 h 4934185"/>
              <a:gd name="connsiteX96" fmla="*/ 321276 w 1569309"/>
              <a:gd name="connsiteY96" fmla="*/ 3839 h 4934185"/>
              <a:gd name="connsiteX97" fmla="*/ 568411 w 1569309"/>
              <a:gd name="connsiteY97" fmla="*/ 28552 h 4934185"/>
              <a:gd name="connsiteX98" fmla="*/ 605482 w 1569309"/>
              <a:gd name="connsiteY98" fmla="*/ 65623 h 4934185"/>
              <a:gd name="connsiteX99" fmla="*/ 630195 w 1569309"/>
              <a:gd name="connsiteY99" fmla="*/ 102693 h 4934185"/>
              <a:gd name="connsiteX100" fmla="*/ 667265 w 1569309"/>
              <a:gd name="connsiteY100" fmla="*/ 115050 h 4934185"/>
              <a:gd name="connsiteX101" fmla="*/ 716692 w 1569309"/>
              <a:gd name="connsiteY101" fmla="*/ 152120 h 4934185"/>
              <a:gd name="connsiteX102" fmla="*/ 790833 w 1569309"/>
              <a:gd name="connsiteY102" fmla="*/ 176833 h 4934185"/>
              <a:gd name="connsiteX103" fmla="*/ 827903 w 1569309"/>
              <a:gd name="connsiteY103" fmla="*/ 201547 h 4934185"/>
              <a:gd name="connsiteX104" fmla="*/ 1075038 w 1569309"/>
              <a:gd name="connsiteY104" fmla="*/ 226261 h 4934185"/>
              <a:gd name="connsiteX105" fmla="*/ 1186249 w 1569309"/>
              <a:gd name="connsiteY105" fmla="*/ 250974 h 4934185"/>
              <a:gd name="connsiteX106" fmla="*/ 1235676 w 1569309"/>
              <a:gd name="connsiteY106" fmla="*/ 275688 h 4934185"/>
              <a:gd name="connsiteX107" fmla="*/ 1334530 w 1569309"/>
              <a:gd name="connsiteY107" fmla="*/ 288044 h 4934185"/>
              <a:gd name="connsiteX108" fmla="*/ 1396314 w 1569309"/>
              <a:gd name="connsiteY108" fmla="*/ 374542 h 4934185"/>
              <a:gd name="connsiteX109" fmla="*/ 1507525 w 1569309"/>
              <a:gd name="connsiteY109" fmla="*/ 436325 h 4934185"/>
              <a:gd name="connsiteX110" fmla="*/ 1507525 w 1569309"/>
              <a:gd name="connsiteY110" fmla="*/ 498109 h 4934185"/>
              <a:gd name="connsiteX111" fmla="*/ 1495168 w 1569309"/>
              <a:gd name="connsiteY111" fmla="*/ 461039 h 4934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1569309" h="4934185">
                <a:moveTo>
                  <a:pt x="1495168" y="461039"/>
                </a:moveTo>
                <a:lnTo>
                  <a:pt x="1495168" y="461039"/>
                </a:lnTo>
                <a:cubicBezTo>
                  <a:pt x="1491049" y="498109"/>
                  <a:pt x="1495558" y="537197"/>
                  <a:pt x="1482811" y="572250"/>
                </a:cubicBezTo>
                <a:cubicBezTo>
                  <a:pt x="1477505" y="586841"/>
                  <a:pt x="1422465" y="607481"/>
                  <a:pt x="1408671" y="609320"/>
                </a:cubicBezTo>
                <a:cubicBezTo>
                  <a:pt x="1359508" y="615875"/>
                  <a:pt x="1309817" y="617558"/>
                  <a:pt x="1260390" y="621677"/>
                </a:cubicBezTo>
                <a:cubicBezTo>
                  <a:pt x="1036741" y="770775"/>
                  <a:pt x="1316452" y="586000"/>
                  <a:pt x="1124465" y="708174"/>
                </a:cubicBezTo>
                <a:cubicBezTo>
                  <a:pt x="1099407" y="724120"/>
                  <a:pt x="1079140" y="750397"/>
                  <a:pt x="1050325" y="757601"/>
                </a:cubicBezTo>
                <a:cubicBezTo>
                  <a:pt x="1017374" y="765839"/>
                  <a:pt x="983007" y="769701"/>
                  <a:pt x="951471" y="782315"/>
                </a:cubicBezTo>
                <a:cubicBezTo>
                  <a:pt x="930876" y="790553"/>
                  <a:pt x="911206" y="801648"/>
                  <a:pt x="889687" y="807028"/>
                </a:cubicBezTo>
                <a:cubicBezTo>
                  <a:pt x="861432" y="814092"/>
                  <a:pt x="831845" y="814175"/>
                  <a:pt x="803190" y="819385"/>
                </a:cubicBezTo>
                <a:cubicBezTo>
                  <a:pt x="786481" y="822423"/>
                  <a:pt x="770239" y="827623"/>
                  <a:pt x="753763" y="831742"/>
                </a:cubicBezTo>
                <a:cubicBezTo>
                  <a:pt x="737845" y="852966"/>
                  <a:pt x="706437" y="892937"/>
                  <a:pt x="691979" y="918239"/>
                </a:cubicBezTo>
                <a:cubicBezTo>
                  <a:pt x="682840" y="934232"/>
                  <a:pt x="676211" y="951564"/>
                  <a:pt x="667265" y="967666"/>
                </a:cubicBezTo>
                <a:cubicBezTo>
                  <a:pt x="655601" y="988661"/>
                  <a:pt x="642552" y="1008855"/>
                  <a:pt x="630195" y="1029450"/>
                </a:cubicBezTo>
                <a:cubicBezTo>
                  <a:pt x="626076" y="1045926"/>
                  <a:pt x="622503" y="1062548"/>
                  <a:pt x="617838" y="1078877"/>
                </a:cubicBezTo>
                <a:cubicBezTo>
                  <a:pt x="614260" y="1091401"/>
                  <a:pt x="605482" y="1102922"/>
                  <a:pt x="605482" y="1115947"/>
                </a:cubicBezTo>
                <a:cubicBezTo>
                  <a:pt x="605482" y="1186150"/>
                  <a:pt x="602180" y="1359215"/>
                  <a:pt x="630195" y="1461936"/>
                </a:cubicBezTo>
                <a:cubicBezTo>
                  <a:pt x="637049" y="1487069"/>
                  <a:pt x="640459" y="1514402"/>
                  <a:pt x="654909" y="1536077"/>
                </a:cubicBezTo>
                <a:cubicBezTo>
                  <a:pt x="663147" y="1548434"/>
                  <a:pt x="672981" y="1559864"/>
                  <a:pt x="679622" y="1573147"/>
                </a:cubicBezTo>
                <a:cubicBezTo>
                  <a:pt x="709465" y="1632832"/>
                  <a:pt x="666560" y="1593270"/>
                  <a:pt x="729049" y="1634931"/>
                </a:cubicBezTo>
                <a:cubicBezTo>
                  <a:pt x="757382" y="1719926"/>
                  <a:pt x="718629" y="1616696"/>
                  <a:pt x="778476" y="1721428"/>
                </a:cubicBezTo>
                <a:cubicBezTo>
                  <a:pt x="784938" y="1732737"/>
                  <a:pt x="782696" y="1748327"/>
                  <a:pt x="790833" y="1758498"/>
                </a:cubicBezTo>
                <a:cubicBezTo>
                  <a:pt x="800110" y="1770095"/>
                  <a:pt x="816494" y="1773705"/>
                  <a:pt x="827903" y="1783212"/>
                </a:cubicBezTo>
                <a:cubicBezTo>
                  <a:pt x="841328" y="1794399"/>
                  <a:pt x="851548" y="1809095"/>
                  <a:pt x="864973" y="1820282"/>
                </a:cubicBezTo>
                <a:cubicBezTo>
                  <a:pt x="893230" y="1843829"/>
                  <a:pt x="905190" y="1847660"/>
                  <a:pt x="939114" y="1857352"/>
                </a:cubicBezTo>
                <a:cubicBezTo>
                  <a:pt x="955443" y="1862017"/>
                  <a:pt x="971963" y="1866025"/>
                  <a:pt x="988541" y="1869709"/>
                </a:cubicBezTo>
                <a:cubicBezTo>
                  <a:pt x="1009043" y="1874265"/>
                  <a:pt x="1030063" y="1876540"/>
                  <a:pt x="1050325" y="1882066"/>
                </a:cubicBezTo>
                <a:cubicBezTo>
                  <a:pt x="1075457" y="1888920"/>
                  <a:pt x="1124465" y="1906779"/>
                  <a:pt x="1124465" y="1906779"/>
                </a:cubicBezTo>
                <a:cubicBezTo>
                  <a:pt x="1173892" y="1902660"/>
                  <a:pt x="1223583" y="1900978"/>
                  <a:pt x="1272746" y="1894423"/>
                </a:cubicBezTo>
                <a:cubicBezTo>
                  <a:pt x="1285657" y="1892702"/>
                  <a:pt x="1296792" y="1882066"/>
                  <a:pt x="1309817" y="1882066"/>
                </a:cubicBezTo>
                <a:cubicBezTo>
                  <a:pt x="1382934" y="1882066"/>
                  <a:pt x="1449194" y="1894999"/>
                  <a:pt x="1519882" y="1906779"/>
                </a:cubicBezTo>
                <a:cubicBezTo>
                  <a:pt x="1528120" y="1931493"/>
                  <a:pt x="1546758" y="1954960"/>
                  <a:pt x="1544595" y="1980920"/>
                </a:cubicBezTo>
                <a:cubicBezTo>
                  <a:pt x="1536308" y="2080366"/>
                  <a:pt x="1542390" y="2103600"/>
                  <a:pt x="1519882" y="2178628"/>
                </a:cubicBezTo>
                <a:cubicBezTo>
                  <a:pt x="1512397" y="2203580"/>
                  <a:pt x="1503406" y="2228055"/>
                  <a:pt x="1495168" y="2252769"/>
                </a:cubicBezTo>
                <a:cubicBezTo>
                  <a:pt x="1491049" y="2265126"/>
                  <a:pt x="1493649" y="2282614"/>
                  <a:pt x="1482811" y="2289839"/>
                </a:cubicBezTo>
                <a:cubicBezTo>
                  <a:pt x="1397833" y="2346491"/>
                  <a:pt x="1436849" y="2329873"/>
                  <a:pt x="1371600" y="2351623"/>
                </a:cubicBezTo>
                <a:cubicBezTo>
                  <a:pt x="1351599" y="2411630"/>
                  <a:pt x="1343619" y="2430462"/>
                  <a:pt x="1334530" y="2512261"/>
                </a:cubicBezTo>
                <a:cubicBezTo>
                  <a:pt x="1330411" y="2549331"/>
                  <a:pt x="1333968" y="2588087"/>
                  <a:pt x="1322173" y="2623471"/>
                </a:cubicBezTo>
                <a:cubicBezTo>
                  <a:pt x="1312780" y="2651649"/>
                  <a:pt x="1289222" y="2672898"/>
                  <a:pt x="1272746" y="2697612"/>
                </a:cubicBezTo>
                <a:lnTo>
                  <a:pt x="1248033" y="2734682"/>
                </a:lnTo>
                <a:lnTo>
                  <a:pt x="1223319" y="2771752"/>
                </a:lnTo>
                <a:cubicBezTo>
                  <a:pt x="1219200" y="2784109"/>
                  <a:pt x="1219302" y="2798817"/>
                  <a:pt x="1210963" y="2808823"/>
                </a:cubicBezTo>
                <a:cubicBezTo>
                  <a:pt x="1162314" y="2867203"/>
                  <a:pt x="1169543" y="2825528"/>
                  <a:pt x="1124465" y="2870606"/>
                </a:cubicBezTo>
                <a:cubicBezTo>
                  <a:pt x="1105816" y="2889255"/>
                  <a:pt x="1093687" y="2913741"/>
                  <a:pt x="1075038" y="2932390"/>
                </a:cubicBezTo>
                <a:cubicBezTo>
                  <a:pt x="1002546" y="3004883"/>
                  <a:pt x="1025460" y="2963941"/>
                  <a:pt x="939114" y="3018888"/>
                </a:cubicBezTo>
                <a:cubicBezTo>
                  <a:pt x="877315" y="3058215"/>
                  <a:pt x="870880" y="3080912"/>
                  <a:pt x="815546" y="3130098"/>
                </a:cubicBezTo>
                <a:cubicBezTo>
                  <a:pt x="800153" y="3143780"/>
                  <a:pt x="782595" y="3154812"/>
                  <a:pt x="766119" y="3167169"/>
                </a:cubicBezTo>
                <a:cubicBezTo>
                  <a:pt x="757881" y="3183645"/>
                  <a:pt x="750883" y="3200801"/>
                  <a:pt x="741406" y="3216596"/>
                </a:cubicBezTo>
                <a:cubicBezTo>
                  <a:pt x="726125" y="3242065"/>
                  <a:pt x="701372" y="3262558"/>
                  <a:pt x="691979" y="3290736"/>
                </a:cubicBezTo>
                <a:cubicBezTo>
                  <a:pt x="687860" y="3303093"/>
                  <a:pt x="686847" y="3316968"/>
                  <a:pt x="679622" y="3327806"/>
                </a:cubicBezTo>
                <a:cubicBezTo>
                  <a:pt x="669929" y="3342346"/>
                  <a:pt x="653739" y="3351452"/>
                  <a:pt x="642552" y="3364877"/>
                </a:cubicBezTo>
                <a:cubicBezTo>
                  <a:pt x="633045" y="3376286"/>
                  <a:pt x="626076" y="3389590"/>
                  <a:pt x="617838" y="3401947"/>
                </a:cubicBezTo>
                <a:cubicBezTo>
                  <a:pt x="612012" y="3419426"/>
                  <a:pt x="593125" y="3472932"/>
                  <a:pt x="593125" y="3488444"/>
                </a:cubicBezTo>
                <a:cubicBezTo>
                  <a:pt x="593125" y="3607964"/>
                  <a:pt x="594326" y="3727792"/>
                  <a:pt x="605482" y="3846790"/>
                </a:cubicBezTo>
                <a:cubicBezTo>
                  <a:pt x="607949" y="3873110"/>
                  <a:pt x="665004" y="3913622"/>
                  <a:pt x="679622" y="3920931"/>
                </a:cubicBezTo>
                <a:cubicBezTo>
                  <a:pt x="702922" y="3932581"/>
                  <a:pt x="729049" y="3937406"/>
                  <a:pt x="753763" y="3945644"/>
                </a:cubicBezTo>
                <a:cubicBezTo>
                  <a:pt x="766120" y="3949763"/>
                  <a:pt x="778197" y="3954842"/>
                  <a:pt x="790833" y="3958001"/>
                </a:cubicBezTo>
                <a:cubicBezTo>
                  <a:pt x="902323" y="3985874"/>
                  <a:pt x="857464" y="3971975"/>
                  <a:pt x="926757" y="3995071"/>
                </a:cubicBezTo>
                <a:cubicBezTo>
                  <a:pt x="964889" y="4020493"/>
                  <a:pt x="969186" y="4019857"/>
                  <a:pt x="1000898" y="4056855"/>
                </a:cubicBezTo>
                <a:cubicBezTo>
                  <a:pt x="1062208" y="4128383"/>
                  <a:pt x="1009778" y="4087488"/>
                  <a:pt x="1075038" y="4130996"/>
                </a:cubicBezTo>
                <a:cubicBezTo>
                  <a:pt x="1112017" y="4192625"/>
                  <a:pt x="1106846" y="4195328"/>
                  <a:pt x="1161536" y="4242206"/>
                </a:cubicBezTo>
                <a:cubicBezTo>
                  <a:pt x="1172812" y="4251871"/>
                  <a:pt x="1184517" y="4262224"/>
                  <a:pt x="1198606" y="4266920"/>
                </a:cubicBezTo>
                <a:cubicBezTo>
                  <a:pt x="1222374" y="4274843"/>
                  <a:pt x="1248033" y="4275158"/>
                  <a:pt x="1272746" y="4279277"/>
                </a:cubicBezTo>
                <a:cubicBezTo>
                  <a:pt x="1280984" y="4291634"/>
                  <a:pt x="1285863" y="4307070"/>
                  <a:pt x="1297460" y="4316347"/>
                </a:cubicBezTo>
                <a:cubicBezTo>
                  <a:pt x="1322808" y="4336625"/>
                  <a:pt x="1346252" y="4329021"/>
                  <a:pt x="1371600" y="4316347"/>
                </a:cubicBezTo>
                <a:cubicBezTo>
                  <a:pt x="1384883" y="4309705"/>
                  <a:pt x="1396314" y="4299871"/>
                  <a:pt x="1408671" y="4291633"/>
                </a:cubicBezTo>
                <a:cubicBezTo>
                  <a:pt x="1430718" y="4294389"/>
                  <a:pt x="1520834" y="4290687"/>
                  <a:pt x="1544595" y="4328704"/>
                </a:cubicBezTo>
                <a:cubicBezTo>
                  <a:pt x="1558402" y="4350795"/>
                  <a:pt x="1569309" y="4402844"/>
                  <a:pt x="1569309" y="4402844"/>
                </a:cubicBezTo>
                <a:cubicBezTo>
                  <a:pt x="1561071" y="4476985"/>
                  <a:pt x="1553483" y="4551200"/>
                  <a:pt x="1544595" y="4625266"/>
                </a:cubicBezTo>
                <a:cubicBezTo>
                  <a:pt x="1537621" y="4683385"/>
                  <a:pt x="1548120" y="4718575"/>
                  <a:pt x="1495168" y="4748833"/>
                </a:cubicBezTo>
                <a:cubicBezTo>
                  <a:pt x="1480423" y="4757259"/>
                  <a:pt x="1462217" y="4757071"/>
                  <a:pt x="1445741" y="4761190"/>
                </a:cubicBezTo>
                <a:cubicBezTo>
                  <a:pt x="1429265" y="4773547"/>
                  <a:pt x="1414195" y="4788043"/>
                  <a:pt x="1396314" y="4798261"/>
                </a:cubicBezTo>
                <a:cubicBezTo>
                  <a:pt x="1385005" y="4804723"/>
                  <a:pt x="1372039" y="4808180"/>
                  <a:pt x="1359244" y="4810617"/>
                </a:cubicBezTo>
                <a:cubicBezTo>
                  <a:pt x="1111283" y="4857848"/>
                  <a:pt x="1157912" y="4846578"/>
                  <a:pt x="902044" y="4860044"/>
                </a:cubicBezTo>
                <a:cubicBezTo>
                  <a:pt x="877330" y="4868282"/>
                  <a:pt x="853903" y="4883133"/>
                  <a:pt x="827903" y="4884758"/>
                </a:cubicBezTo>
                <a:cubicBezTo>
                  <a:pt x="597052" y="4899186"/>
                  <a:pt x="695716" y="4888925"/>
                  <a:pt x="531341" y="4909471"/>
                </a:cubicBezTo>
                <a:cubicBezTo>
                  <a:pt x="514865" y="4913590"/>
                  <a:pt x="498243" y="4917162"/>
                  <a:pt x="481914" y="4921828"/>
                </a:cubicBezTo>
                <a:cubicBezTo>
                  <a:pt x="469390" y="4925406"/>
                  <a:pt x="457869" y="4934185"/>
                  <a:pt x="444844" y="4934185"/>
                </a:cubicBezTo>
                <a:cubicBezTo>
                  <a:pt x="403449" y="4934185"/>
                  <a:pt x="362465" y="4925947"/>
                  <a:pt x="321276" y="4921828"/>
                </a:cubicBezTo>
                <a:cubicBezTo>
                  <a:pt x="308919" y="4913590"/>
                  <a:pt x="297489" y="4903756"/>
                  <a:pt x="284206" y="4897115"/>
                </a:cubicBezTo>
                <a:cubicBezTo>
                  <a:pt x="272556" y="4891290"/>
                  <a:pt x="258522" y="4891084"/>
                  <a:pt x="247136" y="4884758"/>
                </a:cubicBezTo>
                <a:cubicBezTo>
                  <a:pt x="221172" y="4870333"/>
                  <a:pt x="172995" y="4835331"/>
                  <a:pt x="172995" y="4835331"/>
                </a:cubicBezTo>
                <a:cubicBezTo>
                  <a:pt x="80747" y="4696957"/>
                  <a:pt x="158757" y="4828048"/>
                  <a:pt x="135925" y="4439915"/>
                </a:cubicBezTo>
                <a:cubicBezTo>
                  <a:pt x="134692" y="4418949"/>
                  <a:pt x="127687" y="4398726"/>
                  <a:pt x="123568" y="4378131"/>
                </a:cubicBezTo>
                <a:cubicBezTo>
                  <a:pt x="115330" y="3822077"/>
                  <a:pt x="109280" y="3265986"/>
                  <a:pt x="98855" y="2709969"/>
                </a:cubicBezTo>
                <a:cubicBezTo>
                  <a:pt x="96923" y="2606932"/>
                  <a:pt x="91644" y="2503977"/>
                  <a:pt x="86498" y="2401050"/>
                </a:cubicBezTo>
                <a:cubicBezTo>
                  <a:pt x="77329" y="2217665"/>
                  <a:pt x="84730" y="2268642"/>
                  <a:pt x="61784" y="2153915"/>
                </a:cubicBezTo>
                <a:cubicBezTo>
                  <a:pt x="57665" y="1853234"/>
                  <a:pt x="65400" y="1552156"/>
                  <a:pt x="49427" y="1251871"/>
                </a:cubicBezTo>
                <a:cubicBezTo>
                  <a:pt x="44750" y="1163943"/>
                  <a:pt x="0" y="992379"/>
                  <a:pt x="0" y="992379"/>
                </a:cubicBezTo>
                <a:cubicBezTo>
                  <a:pt x="8238" y="839979"/>
                  <a:pt x="14562" y="687463"/>
                  <a:pt x="24714" y="535179"/>
                </a:cubicBezTo>
                <a:cubicBezTo>
                  <a:pt x="28948" y="471670"/>
                  <a:pt x="41634" y="397918"/>
                  <a:pt x="61784" y="337471"/>
                </a:cubicBezTo>
                <a:lnTo>
                  <a:pt x="86498" y="263331"/>
                </a:lnTo>
                <a:cubicBezTo>
                  <a:pt x="90617" y="250974"/>
                  <a:pt x="95696" y="238897"/>
                  <a:pt x="98855" y="226261"/>
                </a:cubicBezTo>
                <a:cubicBezTo>
                  <a:pt x="107093" y="193309"/>
                  <a:pt x="112827" y="159629"/>
                  <a:pt x="123568" y="127406"/>
                </a:cubicBezTo>
                <a:cubicBezTo>
                  <a:pt x="127687" y="115049"/>
                  <a:pt x="126715" y="99546"/>
                  <a:pt x="135925" y="90336"/>
                </a:cubicBezTo>
                <a:cubicBezTo>
                  <a:pt x="189368" y="36893"/>
                  <a:pt x="207932" y="41336"/>
                  <a:pt x="271849" y="28552"/>
                </a:cubicBezTo>
                <a:cubicBezTo>
                  <a:pt x="288325" y="20314"/>
                  <a:pt x="302877" y="4715"/>
                  <a:pt x="321276" y="3839"/>
                </a:cubicBezTo>
                <a:cubicBezTo>
                  <a:pt x="482013" y="-3815"/>
                  <a:pt x="476372" y="-2126"/>
                  <a:pt x="568411" y="28552"/>
                </a:cubicBezTo>
                <a:cubicBezTo>
                  <a:pt x="580768" y="40909"/>
                  <a:pt x="594295" y="52198"/>
                  <a:pt x="605482" y="65623"/>
                </a:cubicBezTo>
                <a:cubicBezTo>
                  <a:pt x="614989" y="77032"/>
                  <a:pt x="618599" y="93416"/>
                  <a:pt x="630195" y="102693"/>
                </a:cubicBezTo>
                <a:cubicBezTo>
                  <a:pt x="640366" y="110830"/>
                  <a:pt x="654908" y="110931"/>
                  <a:pt x="667265" y="115050"/>
                </a:cubicBezTo>
                <a:cubicBezTo>
                  <a:pt x="683741" y="127407"/>
                  <a:pt x="698272" y="142910"/>
                  <a:pt x="716692" y="152120"/>
                </a:cubicBezTo>
                <a:cubicBezTo>
                  <a:pt x="739992" y="163770"/>
                  <a:pt x="790833" y="176833"/>
                  <a:pt x="790833" y="176833"/>
                </a:cubicBezTo>
                <a:cubicBezTo>
                  <a:pt x="803190" y="185071"/>
                  <a:pt x="814620" y="194905"/>
                  <a:pt x="827903" y="201547"/>
                </a:cubicBezTo>
                <a:cubicBezTo>
                  <a:pt x="892373" y="233783"/>
                  <a:pt x="1062761" y="225539"/>
                  <a:pt x="1075038" y="226261"/>
                </a:cubicBezTo>
                <a:cubicBezTo>
                  <a:pt x="1091821" y="229617"/>
                  <a:pt x="1166301" y="243493"/>
                  <a:pt x="1186249" y="250974"/>
                </a:cubicBezTo>
                <a:cubicBezTo>
                  <a:pt x="1203497" y="257442"/>
                  <a:pt x="1217806" y="271220"/>
                  <a:pt x="1235676" y="275688"/>
                </a:cubicBezTo>
                <a:cubicBezTo>
                  <a:pt x="1267892" y="283742"/>
                  <a:pt x="1301579" y="283925"/>
                  <a:pt x="1334530" y="288044"/>
                </a:cubicBezTo>
                <a:cubicBezTo>
                  <a:pt x="1450777" y="365544"/>
                  <a:pt x="1275392" y="238506"/>
                  <a:pt x="1396314" y="374542"/>
                </a:cubicBezTo>
                <a:cubicBezTo>
                  <a:pt x="1432095" y="414796"/>
                  <a:pt x="1463851" y="421768"/>
                  <a:pt x="1507525" y="436325"/>
                </a:cubicBezTo>
                <a:cubicBezTo>
                  <a:pt x="1548348" y="477149"/>
                  <a:pt x="1564870" y="469437"/>
                  <a:pt x="1507525" y="498109"/>
                </a:cubicBezTo>
                <a:cubicBezTo>
                  <a:pt x="1503841" y="499951"/>
                  <a:pt x="1497227" y="467217"/>
                  <a:pt x="1495168" y="46103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300684" y="1151863"/>
            <a:ext cx="2429091" cy="502651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1140011" y="1151863"/>
            <a:ext cx="2429091" cy="502651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1127654" y="1470453"/>
            <a:ext cx="1516695" cy="418894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794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5"/>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P spid="12" grpId="1" animBg="1"/>
      <p:bldP spid="13" grpId="0" animBg="1"/>
      <p:bldP spid="15" grpId="0" animBg="1"/>
      <p:bldP spid="15" grpId="1"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3.8|11.3|15.1|12.9"/>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legant">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Custom 1">
      <a:majorFont>
        <a:latin typeface="Garamond"/>
        <a:ea typeface=""/>
        <a:cs typeface=""/>
      </a:majorFont>
      <a:minorFont>
        <a:latin typeface="Garamond"/>
        <a:ea typeface=""/>
        <a:cs typeface=""/>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extLst>
    <a:ext uri="{05A4C25C-085E-4340-85A3-A5531E510DB2}">
      <thm15:themeFamily xmlns:thm15="http://schemas.microsoft.com/office/thememl/2012/main" name="elegant" id="{4F5F41D9-9FFF-4ED8-9C7F-C1ACADA51854}" vid="{60351B06-E032-4235-A2F9-2C204A0F36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8ED355A42788143AE0FB0D22F302F2E" ma:contentTypeVersion="1" ma:contentTypeDescription="Create a new document." ma:contentTypeScope="" ma:versionID="31bce0da7b120c2ed0a0b0f7e09a2746">
  <xsd:schema xmlns:xsd="http://www.w3.org/2001/XMLSchema" xmlns:xs="http://www.w3.org/2001/XMLSchema" xmlns:p="http://schemas.microsoft.com/office/2006/metadata/properties" xmlns:ns3="645017dd-093d-4fe6-8749-94edcd17ab36" targetNamespace="http://schemas.microsoft.com/office/2006/metadata/properties" ma:root="true" ma:fieldsID="436f62787a1dbbb720be1912f308f81f" ns3:_="">
    <xsd:import namespace="645017dd-093d-4fe6-8749-94edcd17ab36"/>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45017dd-093d-4fe6-8749-94edcd17ab36"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B621055-3A2D-42F9-B8D3-AEB84A18ED49}">
  <ds:schemaRefs>
    <ds:schemaRef ds:uri="http://schemas.microsoft.com/sharepoint/v3/contenttype/forms"/>
  </ds:schemaRefs>
</ds:datastoreItem>
</file>

<file path=customXml/itemProps2.xml><?xml version="1.0" encoding="utf-8"?>
<ds:datastoreItem xmlns:ds="http://schemas.openxmlformats.org/officeDocument/2006/customXml" ds:itemID="{1A6884DA-E94B-4DCE-9FF8-5930163FDDBC}">
  <ds:schemaRefs>
    <ds:schemaRef ds:uri="http://schemas.openxmlformats.org/package/2006/metadata/core-properties"/>
    <ds:schemaRef ds:uri="http://schemas.microsoft.com/office/2006/metadata/properties"/>
    <ds:schemaRef ds:uri="http://www.w3.org/XML/1998/namespace"/>
    <ds:schemaRef ds:uri="http://purl.org/dc/elements/1.1/"/>
    <ds:schemaRef ds:uri="http://purl.org/dc/terms/"/>
    <ds:schemaRef ds:uri="http://purl.org/dc/dcmitype/"/>
    <ds:schemaRef ds:uri="http://schemas.microsoft.com/office/2006/documentManagement/types"/>
    <ds:schemaRef ds:uri="http://schemas.microsoft.com/office/infopath/2007/PartnerControls"/>
    <ds:schemaRef ds:uri="645017dd-093d-4fe6-8749-94edcd17ab36"/>
  </ds:schemaRefs>
</ds:datastoreItem>
</file>

<file path=customXml/itemProps3.xml><?xml version="1.0" encoding="utf-8"?>
<ds:datastoreItem xmlns:ds="http://schemas.openxmlformats.org/officeDocument/2006/customXml" ds:itemID="{D2D6EF29-6828-4236-AFDE-D4CDBE69BB3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45017dd-093d-4fe6-8749-94edcd17ab3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elegant</Template>
  <TotalTime>49295</TotalTime>
  <Words>1409</Words>
  <Application>Microsoft Macintosh PowerPoint</Application>
  <PresentationFormat>On-screen Show (4:3)</PresentationFormat>
  <Paragraphs>392</Paragraphs>
  <Slides>22</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Abadi MT Condensed Extra Bold</vt:lpstr>
      <vt:lpstr>Abadi MT Condensed Light</vt:lpstr>
      <vt:lpstr>Avenir Book</vt:lpstr>
      <vt:lpstr>Calibri</vt:lpstr>
      <vt:lpstr>Cambria Math</vt:lpstr>
      <vt:lpstr>Garamond</vt:lpstr>
      <vt:lpstr>Wingdings</vt:lpstr>
      <vt:lpstr>Wingdings 3</vt:lpstr>
      <vt:lpstr>elegant</vt:lpstr>
      <vt:lpstr>Accelerating Program Analyses by Cross-Program Training</vt:lpstr>
      <vt:lpstr>Motivation</vt:lpstr>
      <vt:lpstr>Motivation</vt:lpstr>
      <vt:lpstr>Existing Approach 1: Whole-Program Analysis</vt:lpstr>
      <vt:lpstr>Existing Approach 2: Compositional Analysis</vt:lpstr>
      <vt:lpstr>An Idea</vt:lpstr>
      <vt:lpstr>Our Contributions</vt:lpstr>
      <vt:lpstr>Overall Architecture</vt:lpstr>
      <vt:lpstr>Graph Reachability Example</vt:lpstr>
      <vt:lpstr>Our Definition of a Summary</vt:lpstr>
      <vt:lpstr>Choosing Good Summaries</vt:lpstr>
      <vt:lpstr>Choosing Good Summaries  (contd.)</vt:lpstr>
      <vt:lpstr>Ensuring Soundness</vt:lpstr>
      <vt:lpstr>Ensuring Soundness  (contd.)</vt:lpstr>
      <vt:lpstr>Putting it All Together</vt:lpstr>
      <vt:lpstr>Experimental Setup</vt:lpstr>
      <vt:lpstr>Evaluation Methodology</vt:lpstr>
      <vt:lpstr>Benchmark Characteristics</vt:lpstr>
      <vt:lpstr>Pointer Analysis: Speedup</vt:lpstr>
      <vt:lpstr>Pointer Analysis: Varying Library Functionality</vt:lpstr>
      <vt:lpstr>Pointer Analysis: Varying Library Abstraction</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 Abstraction Refinement for Program Analyses in Datalog</dc:title>
  <dc:creator>Zhang, Xin</dc:creator>
  <cp:lastModifiedBy>Kulkarni, Sulekha Raghavendra</cp:lastModifiedBy>
  <cp:revision>2408</cp:revision>
  <dcterms:created xsi:type="dcterms:W3CDTF">2015-07-23T14:04:05Z</dcterms:created>
  <dcterms:modified xsi:type="dcterms:W3CDTF">2016-11-02T12:54:32Z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0x010100F8ED355A42788143AE0FB0D22F302F2E</vt:lpwstr>
  </property>
  <property fmtid="{D5CDD505-2E9C-101B-9397-08002B2CF9AE}" pid="3" name="IsMyDocuments">
    <vt:bool>true</vt:bool>
  </property>
</Properties>
</file>