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media/image4.jpg" ContentType="image/jpeg"/>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media/image15.jpg" ContentType="image/jpeg"/>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tags/tag14.xml" ContentType="application/vnd.openxmlformats-officedocument.presentationml.tags+xml"/>
  <Override PartName="/ppt/notesSlides/notesSlide26.xml" ContentType="application/vnd.openxmlformats-officedocument.presentationml.notesSlide+xml"/>
  <Override PartName="/ppt/tags/tag15.xml" ContentType="application/vnd.openxmlformats-officedocument.presentationml.tags+xml"/>
  <Override PartName="/ppt/notesSlides/notesSlide27.xml" ContentType="application/vnd.openxmlformats-officedocument.presentationml.notesSlide+xml"/>
  <Override PartName="/ppt/tags/tag16.xml" ContentType="application/vnd.openxmlformats-officedocument.presentationml.tags+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7.xml" ContentType="application/vnd.openxmlformats-officedocument.presentationml.tags+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9.xml" ContentType="application/vnd.openxmlformats-officedocument.presentationml.tags+xml"/>
  <Override PartName="/ppt/notesSlides/notesSlide3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0.xml" ContentType="application/vnd.openxmlformats-officedocument.presentationml.tags+xml"/>
  <Override PartName="/ppt/notesSlides/notesSlide3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1.xml" ContentType="application/vnd.openxmlformats-officedocument.presentationml.tags+xml"/>
  <Override PartName="/ppt/notesSlides/notesSlide3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22.xml" ContentType="application/vnd.openxmlformats-officedocument.presentationml.tags+xml"/>
  <Override PartName="/ppt/notesSlides/notesSlide34.xml" ContentType="application/vnd.openxmlformats-officedocument.presentationml.notesSlide+xml"/>
  <Override PartName="/ppt/tags/tag23.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24.xml" ContentType="application/vnd.openxmlformats-officedocument.presentationml.tags+xml"/>
  <Override PartName="/ppt/notesSlides/notesSlide38.xml" ContentType="application/vnd.openxmlformats-officedocument.presentationml.notesSlide+xml"/>
  <Override PartName="/ppt/tags/tag25.xml" ContentType="application/vnd.openxmlformats-officedocument.presentationml.tags+xml"/>
  <Override PartName="/ppt/notesSlides/notesSlide39.xml" ContentType="application/vnd.openxmlformats-officedocument.presentationml.notesSlide+xml"/>
  <Override PartName="/ppt/tags/tag26.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27.xml" ContentType="application/vnd.openxmlformats-officedocument.presentationml.tags+xml"/>
  <Override PartName="/ppt/notesSlides/notesSlide43.xml" ContentType="application/vnd.openxmlformats-officedocument.presentationml.notesSlide+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53"/>
  </p:notesMasterIdLst>
  <p:handoutMasterIdLst>
    <p:handoutMasterId r:id="rId54"/>
  </p:handoutMasterIdLst>
  <p:sldIdLst>
    <p:sldId id="256" r:id="rId5"/>
    <p:sldId id="257" r:id="rId6"/>
    <p:sldId id="258" r:id="rId7"/>
    <p:sldId id="259" r:id="rId8"/>
    <p:sldId id="260" r:id="rId9"/>
    <p:sldId id="261" r:id="rId10"/>
    <p:sldId id="262" r:id="rId11"/>
    <p:sldId id="330" r:id="rId12"/>
    <p:sldId id="263" r:id="rId13"/>
    <p:sldId id="319" r:id="rId14"/>
    <p:sldId id="311" r:id="rId15"/>
    <p:sldId id="265" r:id="rId16"/>
    <p:sldId id="267" r:id="rId17"/>
    <p:sldId id="268" r:id="rId18"/>
    <p:sldId id="271" r:id="rId19"/>
    <p:sldId id="272" r:id="rId20"/>
    <p:sldId id="273" r:id="rId21"/>
    <p:sldId id="274" r:id="rId22"/>
    <p:sldId id="275" r:id="rId23"/>
    <p:sldId id="276" r:id="rId24"/>
    <p:sldId id="278" r:id="rId25"/>
    <p:sldId id="327" r:id="rId26"/>
    <p:sldId id="328" r:id="rId27"/>
    <p:sldId id="329" r:id="rId28"/>
    <p:sldId id="279" r:id="rId29"/>
    <p:sldId id="309" r:id="rId30"/>
    <p:sldId id="280" r:id="rId31"/>
    <p:sldId id="281" r:id="rId32"/>
    <p:sldId id="324" r:id="rId33"/>
    <p:sldId id="325" r:id="rId34"/>
    <p:sldId id="323" r:id="rId35"/>
    <p:sldId id="322" r:id="rId36"/>
    <p:sldId id="321" r:id="rId37"/>
    <p:sldId id="318" r:id="rId38"/>
    <p:sldId id="290" r:id="rId39"/>
    <p:sldId id="291" r:id="rId40"/>
    <p:sldId id="292" r:id="rId41"/>
    <p:sldId id="293" r:id="rId42"/>
    <p:sldId id="294" r:id="rId43"/>
    <p:sldId id="296" r:id="rId44"/>
    <p:sldId id="300" r:id="rId45"/>
    <p:sldId id="304" r:id="rId46"/>
    <p:sldId id="310" r:id="rId47"/>
    <p:sldId id="326" r:id="rId48"/>
    <p:sldId id="305" r:id="rId49"/>
    <p:sldId id="306" r:id="rId50"/>
    <p:sldId id="307" r:id="rId51"/>
    <p:sldId id="308" r:id="rId5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1" clrIdx="0">
    <p:extLst>
      <p:ext uri="{19B8F6BF-5375-455C-9EA6-DF929625EA0E}">
        <p15:presenceInfo xmlns:p15="http://schemas.microsoft.com/office/powerpoint/2012/main" userId="Zhang, 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F0"/>
    <a:srgbClr val="D5D7E0"/>
    <a:srgbClr val="FF9900"/>
    <a:srgbClr val="818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76755" autoAdjust="0"/>
  </p:normalViewPr>
  <p:slideViewPr>
    <p:cSldViewPr snapToGrid="0">
      <p:cViewPr varScale="1">
        <p:scale>
          <a:sx n="67" d="100"/>
          <a:sy n="67" d="100"/>
        </p:scale>
        <p:origin x="1920"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6" d="100"/>
          <a:sy n="66" d="100"/>
        </p:scale>
        <p:origin x="322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1E43F7C-0892-4809-B771-D6F78883B7A6}" type="presOf" srcId="{D36EA7AF-317F-4310-9BF2-9C7921C33628}" destId="{5DC8E7C7-A2FA-4CB8-9986-DAC1A5089668}" srcOrd="0" destOrd="0" presId="urn:microsoft.com/office/officeart/2005/8/layout/cycle1"/>
    <dgm:cxn modelId="{C20BC982-41B9-4264-9554-2075A4AE5272}" type="presOf" srcId="{8A07F457-707B-4DA1-9D13-0DC645D72848}" destId="{AEB6242A-C06D-4143-90CD-F5545EB3716C}" srcOrd="0" destOrd="0" presId="urn:microsoft.com/office/officeart/2005/8/layout/cycle1"/>
    <dgm:cxn modelId="{5964B722-5A18-4845-B109-31877CF08AB4}" type="presOf" srcId="{1433D4AE-A114-4E2B-A86B-080C717DFF9C}" destId="{02B711C5-0B5E-45C1-A0FB-B41A4D94F5CA}" srcOrd="0" destOrd="0" presId="urn:microsoft.com/office/officeart/2005/8/layout/cycle1"/>
    <dgm:cxn modelId="{9A2293D4-D912-4FBE-819D-48687D5A82EE}"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F29DE936-6D9D-48FF-B830-3EFC552C1B8F}" type="presOf" srcId="{BC9A189F-BC5A-40ED-A78E-5B5491590D7C}" destId="{17A41907-5279-4C18-A211-C8549520C1CB}" srcOrd="0" destOrd="0" presId="urn:microsoft.com/office/officeart/2005/8/layout/cycle1"/>
    <dgm:cxn modelId="{3E2AD6CE-01DC-47BB-8650-DE72FD7421D8}" type="presParOf" srcId="{02B711C5-0B5E-45C1-A0FB-B41A4D94F5CA}" destId="{41ACC86B-82CE-49DE-9483-DFB5FCBBD2A7}" srcOrd="0" destOrd="0" presId="urn:microsoft.com/office/officeart/2005/8/layout/cycle1"/>
    <dgm:cxn modelId="{670B06CE-6991-45E9-9C83-F7875523FDC7}" type="presParOf" srcId="{02B711C5-0B5E-45C1-A0FB-B41A4D94F5CA}" destId="{17A41907-5279-4C18-A211-C8549520C1CB}" srcOrd="1" destOrd="0" presId="urn:microsoft.com/office/officeart/2005/8/layout/cycle1"/>
    <dgm:cxn modelId="{1A41F8DD-9F05-42DD-B160-2FC59CC028B2}" type="presParOf" srcId="{02B711C5-0B5E-45C1-A0FB-B41A4D94F5CA}" destId="{5DC8E7C7-A2FA-4CB8-9986-DAC1A5089668}" srcOrd="2" destOrd="0" presId="urn:microsoft.com/office/officeart/2005/8/layout/cycle1"/>
    <dgm:cxn modelId="{17AEBE9E-A5A9-4515-A98C-B396C117A995}" type="presParOf" srcId="{02B711C5-0B5E-45C1-A0FB-B41A4D94F5CA}" destId="{3E482C4B-58C2-45C4-B498-948BF08321E5}" srcOrd="3" destOrd="0" presId="urn:microsoft.com/office/officeart/2005/8/layout/cycle1"/>
    <dgm:cxn modelId="{1C8398B9-F086-4B99-9609-87DB2FAF920F}" type="presParOf" srcId="{02B711C5-0B5E-45C1-A0FB-B41A4D94F5CA}" destId="{428F88D7-CC6B-4E4F-B63E-B152E07C3628}" srcOrd="4" destOrd="0" presId="urn:microsoft.com/office/officeart/2005/8/layout/cycle1"/>
    <dgm:cxn modelId="{47C6014F-2C68-4D6B-902A-235F31A31E4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4BAA4E2-37C6-4E8C-9C6B-5E5EB1A8A121}" type="presOf" srcId="{BC9A189F-BC5A-40ED-A78E-5B5491590D7C}" destId="{17A41907-5279-4C18-A211-C8549520C1CB}" srcOrd="0" destOrd="0" presId="urn:microsoft.com/office/officeart/2005/8/layout/cycle1"/>
    <dgm:cxn modelId="{D4078DF2-12D6-4891-B753-F27D7DB2DF83}"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7196177E-8F57-4DB7-9845-E7062EC3DE5A}"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16365671-9C41-427E-ABE8-C27EC04CA447}" type="presOf" srcId="{8A07F457-707B-4DA1-9D13-0DC645D72848}" destId="{AEB6242A-C06D-4143-90CD-F5545EB3716C}" srcOrd="0" destOrd="0" presId="urn:microsoft.com/office/officeart/2005/8/layout/cycle1"/>
    <dgm:cxn modelId="{8603DDCB-B3FF-46CA-A731-2C5900F3C53D}" type="presOf" srcId="{D36EA7AF-317F-4310-9BF2-9C7921C33628}" destId="{5DC8E7C7-A2FA-4CB8-9986-DAC1A5089668}" srcOrd="0" destOrd="0" presId="urn:microsoft.com/office/officeart/2005/8/layout/cycle1"/>
    <dgm:cxn modelId="{E8BA3341-AC08-4462-8741-5DF1EB82F2F0}" type="presParOf" srcId="{02B711C5-0B5E-45C1-A0FB-B41A4D94F5CA}" destId="{41ACC86B-82CE-49DE-9483-DFB5FCBBD2A7}" srcOrd="0" destOrd="0" presId="urn:microsoft.com/office/officeart/2005/8/layout/cycle1"/>
    <dgm:cxn modelId="{0DDB00DB-F540-4666-9516-A0F4E143400D}" type="presParOf" srcId="{02B711C5-0B5E-45C1-A0FB-B41A4D94F5CA}" destId="{17A41907-5279-4C18-A211-C8549520C1CB}" srcOrd="1" destOrd="0" presId="urn:microsoft.com/office/officeart/2005/8/layout/cycle1"/>
    <dgm:cxn modelId="{2F3B2A8F-A562-4BDA-AF8D-CDBB4D94D8F9}" type="presParOf" srcId="{02B711C5-0B5E-45C1-A0FB-B41A4D94F5CA}" destId="{5DC8E7C7-A2FA-4CB8-9986-DAC1A5089668}" srcOrd="2" destOrd="0" presId="urn:microsoft.com/office/officeart/2005/8/layout/cycle1"/>
    <dgm:cxn modelId="{1B4E6A9E-F11D-4275-9C20-C7CBC770D540}" type="presParOf" srcId="{02B711C5-0B5E-45C1-A0FB-B41A4D94F5CA}" destId="{3E482C4B-58C2-45C4-B498-948BF08321E5}" srcOrd="3" destOrd="0" presId="urn:microsoft.com/office/officeart/2005/8/layout/cycle1"/>
    <dgm:cxn modelId="{5F833715-7E5D-4AA9-AF63-25CBF1292B09}" type="presParOf" srcId="{02B711C5-0B5E-45C1-A0FB-B41A4D94F5CA}" destId="{428F88D7-CC6B-4E4F-B63E-B152E07C3628}" srcOrd="4" destOrd="0" presId="urn:microsoft.com/office/officeart/2005/8/layout/cycle1"/>
    <dgm:cxn modelId="{C04030C8-2AF4-4EA8-9BD2-C69A39A9E26C}"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8C828398-263C-40AE-A46F-2D8010CF0DBA}" type="presOf" srcId="{8A07F457-707B-4DA1-9D13-0DC645D72848}" destId="{AEB6242A-C06D-4143-90CD-F5545EB3716C}" srcOrd="0" destOrd="0" presId="urn:microsoft.com/office/officeart/2005/8/layout/cycle1"/>
    <dgm:cxn modelId="{E02C4B72-67E4-40C1-BBE9-5A11E37940D4}" type="presOf" srcId="{1433D4AE-A114-4E2B-A86B-080C717DFF9C}" destId="{02B711C5-0B5E-45C1-A0FB-B41A4D94F5CA}" srcOrd="0" destOrd="0" presId="urn:microsoft.com/office/officeart/2005/8/layout/cycle1"/>
    <dgm:cxn modelId="{85517660-E3A4-4198-A69C-053B38C22617}" type="presOf" srcId="{BC9A189F-BC5A-40ED-A78E-5B5491590D7C}" destId="{17A41907-5279-4C18-A211-C8549520C1CB}"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31BDF7FE-5094-429A-A7E9-4ED22C6FA046}" type="presOf" srcId="{D36EA7AF-317F-4310-9BF2-9C7921C33628}" destId="{5DC8E7C7-A2FA-4CB8-9986-DAC1A5089668}" srcOrd="0" destOrd="0" presId="urn:microsoft.com/office/officeart/2005/8/layout/cycle1"/>
    <dgm:cxn modelId="{CA4D747B-9042-4F38-BEC5-757C10F3F634}" type="presOf" srcId="{3695FF84-241F-4C1D-A2DC-B54F1A272DA8}" destId="{428F88D7-CC6B-4E4F-B63E-B152E07C3628}" srcOrd="0" destOrd="0" presId="urn:microsoft.com/office/officeart/2005/8/layout/cycle1"/>
    <dgm:cxn modelId="{948533FD-052D-4E83-AE16-35D097B40E0A}" type="presParOf" srcId="{02B711C5-0B5E-45C1-A0FB-B41A4D94F5CA}" destId="{41ACC86B-82CE-49DE-9483-DFB5FCBBD2A7}" srcOrd="0" destOrd="0" presId="urn:microsoft.com/office/officeart/2005/8/layout/cycle1"/>
    <dgm:cxn modelId="{36AD6AD8-A027-4239-8E0A-99BB747CBC95}" type="presParOf" srcId="{02B711C5-0B5E-45C1-A0FB-B41A4D94F5CA}" destId="{17A41907-5279-4C18-A211-C8549520C1CB}" srcOrd="1" destOrd="0" presId="urn:microsoft.com/office/officeart/2005/8/layout/cycle1"/>
    <dgm:cxn modelId="{4FEB0FB8-AB37-40B6-A65C-445A78DD26D0}" type="presParOf" srcId="{02B711C5-0B5E-45C1-A0FB-B41A4D94F5CA}" destId="{5DC8E7C7-A2FA-4CB8-9986-DAC1A5089668}" srcOrd="2" destOrd="0" presId="urn:microsoft.com/office/officeart/2005/8/layout/cycle1"/>
    <dgm:cxn modelId="{29F7873E-70E7-4ED7-8117-128BA62055EA}" type="presParOf" srcId="{02B711C5-0B5E-45C1-A0FB-B41A4D94F5CA}" destId="{3E482C4B-58C2-45C4-B498-948BF08321E5}" srcOrd="3" destOrd="0" presId="urn:microsoft.com/office/officeart/2005/8/layout/cycle1"/>
    <dgm:cxn modelId="{A497D6B3-3DCD-4321-B8F3-6BAC9692D6A8}" type="presParOf" srcId="{02B711C5-0B5E-45C1-A0FB-B41A4D94F5CA}" destId="{428F88D7-CC6B-4E4F-B63E-B152E07C3628}" srcOrd="4" destOrd="0" presId="urn:microsoft.com/office/officeart/2005/8/layout/cycle1"/>
    <dgm:cxn modelId="{2F93C3CC-6BC9-4257-8F0B-C33D8237EB2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F3871E97-76EA-47EC-832A-003D7E8CFD16}" type="presOf" srcId="{3695FF84-241F-4C1D-A2DC-B54F1A272DA8}" destId="{428F88D7-CC6B-4E4F-B63E-B152E07C3628}" srcOrd="0" destOrd="0" presId="urn:microsoft.com/office/officeart/2005/8/layout/cycle1"/>
    <dgm:cxn modelId="{FC901809-E5E7-4026-B6C5-95C245EC3A15}" type="presOf" srcId="{D36EA7AF-317F-4310-9BF2-9C7921C33628}" destId="{5DC8E7C7-A2FA-4CB8-9986-DAC1A5089668}" srcOrd="0" destOrd="0" presId="urn:microsoft.com/office/officeart/2005/8/layout/cycle1"/>
    <dgm:cxn modelId="{39DCBB13-725D-4705-B769-FD3EA78809D5}" type="presOf" srcId="{8A07F457-707B-4DA1-9D13-0DC645D72848}" destId="{AEB6242A-C06D-4143-90CD-F5545EB3716C}" srcOrd="0" destOrd="0" presId="urn:microsoft.com/office/officeart/2005/8/layout/cycle1"/>
    <dgm:cxn modelId="{00CD0C6F-BADD-4BA1-910E-079837469DA5}" type="presOf" srcId="{1433D4AE-A114-4E2B-A86B-080C717DFF9C}" destId="{02B711C5-0B5E-45C1-A0FB-B41A4D94F5CA}"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C9E74A35-1A48-43EB-A93C-DEEA46FD04A2}" type="presOf" srcId="{BC9A189F-BC5A-40ED-A78E-5B5491590D7C}" destId="{17A41907-5279-4C18-A211-C8549520C1CB}" srcOrd="0" destOrd="0" presId="urn:microsoft.com/office/officeart/2005/8/layout/cycle1"/>
    <dgm:cxn modelId="{2D95B08C-B3CD-42DC-A2A2-0684B1CC4A94}" type="presParOf" srcId="{02B711C5-0B5E-45C1-A0FB-B41A4D94F5CA}" destId="{41ACC86B-82CE-49DE-9483-DFB5FCBBD2A7}" srcOrd="0" destOrd="0" presId="urn:microsoft.com/office/officeart/2005/8/layout/cycle1"/>
    <dgm:cxn modelId="{B197CB39-9F0C-41EE-843C-E47EB33FAD21}" type="presParOf" srcId="{02B711C5-0B5E-45C1-A0FB-B41A4D94F5CA}" destId="{17A41907-5279-4C18-A211-C8549520C1CB}" srcOrd="1" destOrd="0" presId="urn:microsoft.com/office/officeart/2005/8/layout/cycle1"/>
    <dgm:cxn modelId="{0192F929-5B55-4EC6-911E-1F664F4EB952}" type="presParOf" srcId="{02B711C5-0B5E-45C1-A0FB-B41A4D94F5CA}" destId="{5DC8E7C7-A2FA-4CB8-9986-DAC1A5089668}" srcOrd="2" destOrd="0" presId="urn:microsoft.com/office/officeart/2005/8/layout/cycle1"/>
    <dgm:cxn modelId="{142F16A7-6C09-4475-9C3B-F7DE562CC16E}" type="presParOf" srcId="{02B711C5-0B5E-45C1-A0FB-B41A4D94F5CA}" destId="{3E482C4B-58C2-45C4-B498-948BF08321E5}" srcOrd="3" destOrd="0" presId="urn:microsoft.com/office/officeart/2005/8/layout/cycle1"/>
    <dgm:cxn modelId="{2D0B95DE-4C95-4C9E-AE78-DDEA3B931330}" type="presParOf" srcId="{02B711C5-0B5E-45C1-A0FB-B41A4D94F5CA}" destId="{428F88D7-CC6B-4E4F-B63E-B152E07C3628}" srcOrd="4" destOrd="0" presId="urn:microsoft.com/office/officeart/2005/8/layout/cycle1"/>
    <dgm:cxn modelId="{D08EAC4B-E7ED-4188-8E81-B6556BBFA8E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2AC5822-F6FC-4E56-88EC-D51C01076B03}" type="presOf" srcId="{D36EA7AF-317F-4310-9BF2-9C7921C33628}" destId="{5DC8E7C7-A2FA-4CB8-9986-DAC1A5089668}" srcOrd="0" destOrd="0" presId="urn:microsoft.com/office/officeart/2005/8/layout/cycle1"/>
    <dgm:cxn modelId="{45DB7368-D22D-4F46-9EF3-F9FA0C0CD84B}" type="presOf" srcId="{BC9A189F-BC5A-40ED-A78E-5B5491590D7C}" destId="{17A41907-5279-4C18-A211-C8549520C1CB}" srcOrd="0" destOrd="0" presId="urn:microsoft.com/office/officeart/2005/8/layout/cycle1"/>
    <dgm:cxn modelId="{135CF502-6A3D-40EF-9B3A-DA6FF6C94D42}" type="presOf" srcId="{3695FF84-241F-4C1D-A2DC-B54F1A272DA8}" destId="{428F88D7-CC6B-4E4F-B63E-B152E07C3628}" srcOrd="0" destOrd="0" presId="urn:microsoft.com/office/officeart/2005/8/layout/cycle1"/>
    <dgm:cxn modelId="{63A5904B-A926-4D03-9F9E-01833C8CA18B}" type="presOf" srcId="{8A07F457-707B-4DA1-9D13-0DC645D72848}" destId="{AEB6242A-C06D-4143-90CD-F5545EB3716C}"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0D898F43-3EC5-4193-88BB-64C5238FF208}"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714BA7C5-9D52-4A99-8F33-E13C8F99120B}" type="presParOf" srcId="{02B711C5-0B5E-45C1-A0FB-B41A4D94F5CA}" destId="{41ACC86B-82CE-49DE-9483-DFB5FCBBD2A7}" srcOrd="0" destOrd="0" presId="urn:microsoft.com/office/officeart/2005/8/layout/cycle1"/>
    <dgm:cxn modelId="{AF90ADE5-B166-49BE-A7F3-F023CDCCB1DC}" type="presParOf" srcId="{02B711C5-0B5E-45C1-A0FB-B41A4D94F5CA}" destId="{17A41907-5279-4C18-A211-C8549520C1CB}" srcOrd="1" destOrd="0" presId="urn:microsoft.com/office/officeart/2005/8/layout/cycle1"/>
    <dgm:cxn modelId="{8BB7A99F-5D77-417C-B6FA-683546D6BDE0}" type="presParOf" srcId="{02B711C5-0B5E-45C1-A0FB-B41A4D94F5CA}" destId="{5DC8E7C7-A2FA-4CB8-9986-DAC1A5089668}" srcOrd="2" destOrd="0" presId="urn:microsoft.com/office/officeart/2005/8/layout/cycle1"/>
    <dgm:cxn modelId="{1365370A-4EC3-446A-9AC1-B7D9E9C54F0B}" type="presParOf" srcId="{02B711C5-0B5E-45C1-A0FB-B41A4D94F5CA}" destId="{3E482C4B-58C2-45C4-B498-948BF08321E5}" srcOrd="3" destOrd="0" presId="urn:microsoft.com/office/officeart/2005/8/layout/cycle1"/>
    <dgm:cxn modelId="{84918ECF-1DDD-45FA-8D97-0C39E23A70FA}" type="presParOf" srcId="{02B711C5-0B5E-45C1-A0FB-B41A4D94F5CA}" destId="{428F88D7-CC6B-4E4F-B63E-B152E07C3628}" srcOrd="4" destOrd="0" presId="urn:microsoft.com/office/officeart/2005/8/layout/cycle1"/>
    <dgm:cxn modelId="{45650CD8-B104-435D-BA6F-3D7347E871D9}"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019DDAF8-58FD-4F82-9E8F-37DC1EC82FEF}" type="presOf" srcId="{1433D4AE-A114-4E2B-A86B-080C717DFF9C}" destId="{02B711C5-0B5E-45C1-A0FB-B41A4D94F5CA}" srcOrd="0" destOrd="0" presId="urn:microsoft.com/office/officeart/2005/8/layout/cycle1"/>
    <dgm:cxn modelId="{BFDEE323-8F12-4D88-AF94-AD23682AEC91}" type="presOf" srcId="{BC9A189F-BC5A-40ED-A78E-5B5491590D7C}" destId="{17A41907-5279-4C18-A211-C8549520C1CB}" srcOrd="0" destOrd="0" presId="urn:microsoft.com/office/officeart/2005/8/layout/cycle1"/>
    <dgm:cxn modelId="{9781DD95-EB5F-4DA9-AB40-9999D278E438}" type="presOf" srcId="{3695FF84-241F-4C1D-A2DC-B54F1A272DA8}" destId="{428F88D7-CC6B-4E4F-B63E-B152E07C3628}" srcOrd="0" destOrd="0" presId="urn:microsoft.com/office/officeart/2005/8/layout/cycle1"/>
    <dgm:cxn modelId="{BB2F98B6-15C2-4DC1-87B0-DFA7A7525627}" type="presOf" srcId="{D36EA7AF-317F-4310-9BF2-9C7921C33628}" destId="{5DC8E7C7-A2FA-4CB8-9986-DAC1A508966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D0AFAFE2-7C8A-4EEF-9712-17DB9F94E29F}" type="presOf" srcId="{8A07F457-707B-4DA1-9D13-0DC645D72848}" destId="{AEB6242A-C06D-4143-90CD-F5545EB3716C}" srcOrd="0" destOrd="0" presId="urn:microsoft.com/office/officeart/2005/8/layout/cycle1"/>
    <dgm:cxn modelId="{4D97B606-920B-484D-B208-5BFF593B686C}" type="presParOf" srcId="{02B711C5-0B5E-45C1-A0FB-B41A4D94F5CA}" destId="{41ACC86B-82CE-49DE-9483-DFB5FCBBD2A7}" srcOrd="0" destOrd="0" presId="urn:microsoft.com/office/officeart/2005/8/layout/cycle1"/>
    <dgm:cxn modelId="{C396C14F-0246-4309-BEE6-1BC1BAB561D5}" type="presParOf" srcId="{02B711C5-0B5E-45C1-A0FB-B41A4D94F5CA}" destId="{17A41907-5279-4C18-A211-C8549520C1CB}" srcOrd="1" destOrd="0" presId="urn:microsoft.com/office/officeart/2005/8/layout/cycle1"/>
    <dgm:cxn modelId="{09ED3451-80BD-48E2-B451-EABB1A5384CF}" type="presParOf" srcId="{02B711C5-0B5E-45C1-A0FB-B41A4D94F5CA}" destId="{5DC8E7C7-A2FA-4CB8-9986-DAC1A5089668}" srcOrd="2" destOrd="0" presId="urn:microsoft.com/office/officeart/2005/8/layout/cycle1"/>
    <dgm:cxn modelId="{AD9549A8-F645-4EA7-9B9E-0DC505D260D8}" type="presParOf" srcId="{02B711C5-0B5E-45C1-A0FB-B41A4D94F5CA}" destId="{3E482C4B-58C2-45C4-B498-948BF08321E5}" srcOrd="3" destOrd="0" presId="urn:microsoft.com/office/officeart/2005/8/layout/cycle1"/>
    <dgm:cxn modelId="{ECF55F08-4C02-491A-8DF8-22551B1E4B09}" type="presParOf" srcId="{02B711C5-0B5E-45C1-A0FB-B41A4D94F5CA}" destId="{428F88D7-CC6B-4E4F-B63E-B152E07C3628}" srcOrd="4" destOrd="0" presId="urn:microsoft.com/office/officeart/2005/8/layout/cycle1"/>
    <dgm:cxn modelId="{59378174-1DEE-4FEB-9083-5346E11DDDA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A41907-5279-4C18-A211-C8549520C1CB}">
      <dsp:nvSpPr>
        <dsp:cNvPr id="0" name=""/>
        <dsp:cNvSpPr/>
      </dsp:nvSpPr>
      <dsp:spPr>
        <a:xfrm>
          <a:off x="2210549" y="584008"/>
          <a:ext cx="1338694"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smtClean="0"/>
            <a:t>MAXSAT solver</a:t>
          </a:r>
          <a:endParaRPr lang="en-US" sz="2400" kern="1200" dirty="0"/>
        </a:p>
      </dsp:txBody>
      <dsp:txXfrm>
        <a:off x="2210549" y="584008"/>
        <a:ext cx="1338694" cy="1106359"/>
      </dsp:txXfrm>
    </dsp:sp>
    <dsp:sp modelId="{5DC8E7C7-A2FA-4CB8-9986-DAC1A5089668}">
      <dsp:nvSpPr>
        <dsp:cNvPr id="0" name=""/>
        <dsp:cNvSpPr/>
      </dsp:nvSpPr>
      <dsp:spPr>
        <a:xfrm>
          <a:off x="838123" y="-557"/>
          <a:ext cx="2275491" cy="2275491"/>
        </a:xfrm>
        <a:prstGeom prst="circularArrow">
          <a:avLst>
            <a:gd name="adj1" fmla="val 9481"/>
            <a:gd name="adj2" fmla="val 684794"/>
            <a:gd name="adj3" fmla="val 7851559"/>
            <a:gd name="adj4" fmla="val 2263647"/>
            <a:gd name="adj5" fmla="val 11061"/>
          </a:avLst>
        </a:prstGeom>
        <a:solidFill>
          <a:srgbClr val="7030A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8F88D7-CC6B-4E4F-B63E-B152E07C3628}">
      <dsp:nvSpPr>
        <dsp:cNvPr id="0" name=""/>
        <dsp:cNvSpPr/>
      </dsp:nvSpPr>
      <dsp:spPr>
        <a:xfrm>
          <a:off x="518662" y="584008"/>
          <a:ext cx="1106359" cy="1106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en-US" sz="2400" kern="1200" dirty="0" err="1" smtClean="0"/>
            <a:t>Datalog</a:t>
          </a:r>
          <a:r>
            <a:rPr lang="en-US" sz="2400" kern="1200" dirty="0" smtClean="0"/>
            <a:t> solver</a:t>
          </a:r>
          <a:endParaRPr lang="en-US" sz="2400" kern="1200" dirty="0"/>
        </a:p>
      </dsp:txBody>
      <dsp:txXfrm>
        <a:off x="518662" y="584008"/>
        <a:ext cx="1106359" cy="1106359"/>
      </dsp:txXfrm>
    </dsp:sp>
    <dsp:sp modelId="{AEB6242A-C06D-4143-90CD-F5545EB3716C}">
      <dsp:nvSpPr>
        <dsp:cNvPr id="0" name=""/>
        <dsp:cNvSpPr/>
      </dsp:nvSpPr>
      <dsp:spPr>
        <a:xfrm>
          <a:off x="838123" y="-557"/>
          <a:ext cx="2275491" cy="2275491"/>
        </a:xfrm>
        <a:prstGeom prst="circularArrow">
          <a:avLst>
            <a:gd name="adj1" fmla="val 9481"/>
            <a:gd name="adj2" fmla="val 684794"/>
            <a:gd name="adj3" fmla="val 18651559"/>
            <a:gd name="adj4" fmla="val 13063647"/>
            <a:gd name="adj5" fmla="val 11061"/>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t>6/8/2014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t>‹#›</a:t>
            </a:fld>
            <a:endParaRPr lang="en-US"/>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t>6/8/2014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t>‹#›</a:t>
            </a:fld>
            <a:endParaRPr lang="en-US"/>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These</a:t>
            </a:r>
            <a:r>
              <a:rPr lang="en-US" baseline="0" dirty="0" smtClean="0"/>
              <a:t> bit-vectors can represent the cloning depth k for each call site and allocation site in pointer analysis, like k-object-sensitivity. Current approaches use the same k value for each call site and allocation site. To achieve the best balance between precision and scalability, ideally we want to use different k values for different call sites and allocation sites.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11</a:t>
            </a:fld>
            <a:endParaRPr lang="en-US"/>
          </a:p>
        </p:txBody>
      </p:sp>
    </p:spTree>
    <p:extLst>
      <p:ext uri="{BB962C8B-B14F-4D97-AF65-F5344CB8AC3E}">
        <p14:creationId xmlns:p14="http://schemas.microsoft.com/office/powerpoint/2010/main" val="1924041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example is the predicates to use in shape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12</a:t>
            </a:fld>
            <a:endParaRPr lang="en-US"/>
          </a:p>
        </p:txBody>
      </p:sp>
    </p:spTree>
    <p:extLst>
      <p:ext uri="{BB962C8B-B14F-4D97-AF65-F5344CB8AC3E}">
        <p14:creationId xmlns:p14="http://schemas.microsoft.com/office/powerpoint/2010/main" val="3927252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achieve the best balance between precision and scalability, i</a:t>
            </a:r>
            <a:r>
              <a:rPr lang="en-US" baseline="0" dirty="0" smtClean="0"/>
              <a:t>t is also desirable to use different abstractions to for different queries. And this shares the same spirit with query-driven or demand-driven approaches.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13</a:t>
            </a:fld>
            <a:endParaRPr lang="en-US"/>
          </a:p>
        </p:txBody>
      </p:sp>
    </p:spTree>
    <p:extLst>
      <p:ext uri="{BB962C8B-B14F-4D97-AF65-F5344CB8AC3E}">
        <p14:creationId xmlns:p14="http://schemas.microsoft.com/office/powerpoint/2010/main" val="3213500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address the problems</a:t>
            </a:r>
            <a:r>
              <a:rPr lang="en-US" baseline="0" dirty="0" smtClean="0"/>
              <a:t> above, we propose a novel CEGAR-based approach using MAXSAT.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14</a:t>
            </a:fld>
            <a:endParaRPr lang="en-US"/>
          </a:p>
        </p:txBody>
      </p:sp>
    </p:spTree>
    <p:extLst>
      <p:ext uri="{BB962C8B-B14F-4D97-AF65-F5344CB8AC3E}">
        <p14:creationId xmlns:p14="http://schemas.microsoft.com/office/powerpoint/2010/main" val="12064331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 am going to use pointer analysis as an example to illustrate our approach. The example program allocates an object in each of methods f and g, and passes it to methods id1 and id2. The pointer analysis is asked to prove two queries: q1 says that v6 does not alias with v1 at the end of g, while q2 says that v3 does not alias with v1 at the end of f. Proving q1 requires a context sensitive analysis which can distinguish different calling contexts of id1 and id2.  Otherwise, the confusion of calling contexts will cause a spurious flow shown on the slide, which will fail the proof of q1. Q2 on the other hand cannot be proven as v3 does alias with v1 .</a:t>
            </a:r>
          </a:p>
          <a:p>
            <a:endParaRPr lang="en-US" baseline="0" dirty="0"/>
          </a:p>
          <a:p>
            <a:r>
              <a:rPr lang="en-US" baseline="0" dirty="0" smtClean="0"/>
              <a:t>A standard approach to distinguish between calling contexts is to clone, or inline the called method body at a call site. You might ask why not inline every method call? This is infeasible as it will grow the program size exponentially and make the analysis not terminating with the presence of recursion. To address this problem, our goal is to clone selectively.</a:t>
            </a:r>
          </a:p>
        </p:txBody>
      </p:sp>
      <p:sp>
        <p:nvSpPr>
          <p:cNvPr id="4" name="Slide Number Placeholder 3"/>
          <p:cNvSpPr>
            <a:spLocks noGrp="1"/>
          </p:cNvSpPr>
          <p:nvPr>
            <p:ph type="sldNum" sz="quarter" idx="10"/>
          </p:nvPr>
        </p:nvSpPr>
        <p:spPr/>
        <p:txBody>
          <a:bodyPr/>
          <a:lstStyle/>
          <a:p>
            <a:fld id="{2D58669D-B7D0-4298-8AB5-F27BD80793BB}" type="slidenum">
              <a:rPr lang="en-US" smtClean="0"/>
              <a:t>15</a:t>
            </a:fld>
            <a:endParaRPr lang="en-US"/>
          </a:p>
        </p:txBody>
      </p:sp>
    </p:spTree>
    <p:extLst>
      <p:ext uri="{BB962C8B-B14F-4D97-AF65-F5344CB8AC3E}">
        <p14:creationId xmlns:p14="http://schemas.microsoft.com/office/powerpoint/2010/main" val="3753021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exposition,</a:t>
            </a:r>
            <a:r>
              <a:rPr lang="en-US" baseline="0" dirty="0" smtClean="0"/>
              <a:t> we recast this problem as a graph reachability problem, which encodes both control flow and dataflow.  Nodes 0, 1, 2 represent the basic blocks of f, while nodes 3, 4 and 5 represent the basic blocks of g. 6 and 7 represent the bodies of id1 and id2, while node 6’, 6’’, 7’, 7’’ are their clones at different call sites. Edges with the same label represents matching calls and returns. For an edge pair a0 and a1, a valid abstraction will either choose a0, which means no clone for id1 in f, or a1, which means cloning id1 in f.</a:t>
            </a:r>
          </a:p>
          <a:p>
            <a:r>
              <a:rPr lang="en-US" baseline="0" dirty="0" smtClean="0"/>
              <a:t>Then, proving q1 becomes to show node 5 is not reachable from 0, while q2 becomes to show that node 2 is not reachable from node 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16</a:t>
            </a:fld>
            <a:endParaRPr lang="en-US"/>
          </a:p>
        </p:txBody>
      </p:sp>
    </p:spTree>
    <p:extLst>
      <p:ext uri="{BB962C8B-B14F-4D97-AF65-F5344CB8AC3E}">
        <p14:creationId xmlns:p14="http://schemas.microsoft.com/office/powerpoint/2010/main" val="40551526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express the</a:t>
            </a:r>
            <a:r>
              <a:rPr lang="en-US" baseline="0" dirty="0" smtClean="0"/>
              <a:t> graph reachability problem in </a:t>
            </a:r>
            <a:r>
              <a:rPr lang="en-US" baseline="0" dirty="0" err="1" smtClean="0"/>
              <a:t>Datalog</a:t>
            </a:r>
            <a:r>
              <a:rPr lang="en-US" baseline="0" dirty="0" smtClean="0"/>
              <a:t>. Input relation edge represents the possible edges in the graph. The correspondent input tuples are fixed.</a:t>
            </a:r>
          </a:p>
          <a:p>
            <a:r>
              <a:rPr lang="en-US" baseline="0" dirty="0" smtClean="0"/>
              <a:t>Relation abs is the program abstraction. It specifies what edges may be used in computing graph reachability. The correspondent input tuples are configurable. For any edge pair like a0 or a1, we can either choose a0 or a1. Choosing a1 over a0 will produce a more precise but more expensive </a:t>
            </a:r>
            <a:r>
              <a:rPr lang="en-US" baseline="0" dirty="0" smtClean="0"/>
              <a:t>abstraction, as it means to clone the method. </a:t>
            </a:r>
            <a:r>
              <a:rPr lang="en-US" baseline="0" dirty="0" smtClean="0"/>
              <a:t>There’re 16 possible such abstractions in total.</a:t>
            </a:r>
          </a:p>
          <a:p>
            <a:endParaRPr lang="en-US" baseline="0" dirty="0" smtClean="0"/>
          </a:p>
          <a:p>
            <a:r>
              <a:rPr lang="en-US" baseline="0" dirty="0" smtClean="0"/>
              <a:t>The only output relation is the path relation, which represents graph reachability. Proving q1 becomes to show path(0, 5) is not derived under certain abstraction while q2 becomes to show path(0, 2) is not derived under certain abstraction.</a:t>
            </a:r>
            <a:endParaRPr lang="en-US" dirty="0" smtClean="0"/>
          </a:p>
          <a:p>
            <a:endParaRPr lang="en-US" baseline="0" dirty="0" smtClean="0"/>
          </a:p>
          <a:p>
            <a:r>
              <a:rPr lang="en-US" baseline="0" dirty="0" smtClean="0"/>
              <a:t>There’re two rules. Rule 1 states that each node is reachable from itself. Rule 2 states that Node j is reachable from Node </a:t>
            </a:r>
            <a:r>
              <a:rPr lang="en-US" baseline="0" dirty="0" err="1" smtClean="0"/>
              <a:t>i</a:t>
            </a:r>
            <a:r>
              <a:rPr lang="en-US" baseline="0" dirty="0" smtClean="0"/>
              <a:t> if node k is reachable from Node </a:t>
            </a:r>
            <a:r>
              <a:rPr lang="en-US" baseline="0" dirty="0" err="1" smtClean="0"/>
              <a:t>i</a:t>
            </a:r>
            <a:r>
              <a:rPr lang="en-US" baseline="0" dirty="0" smtClean="0"/>
              <a:t> and edge(k, j) is allowed in the abstraction.</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t>17</a:t>
            </a:fld>
            <a:endParaRPr lang="en-US"/>
          </a:p>
        </p:txBody>
      </p:sp>
    </p:spTree>
    <p:extLst>
      <p:ext uri="{BB962C8B-B14F-4D97-AF65-F5344CB8AC3E}">
        <p14:creationId xmlns:p14="http://schemas.microsoft.com/office/powerpoint/2010/main" val="3345781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a:t>
            </a:r>
            <a:r>
              <a:rPr lang="en-US" baseline="0" dirty="0" smtClean="0"/>
              <a:t> out that q1 is provable with the cheapest abstraction a1b0c1d0, while q2 is impossible to prove. Our goal is to find such cheapest abstraction for q1 and conclude q2 is impossible to prove.</a:t>
            </a:r>
          </a:p>
        </p:txBody>
      </p:sp>
      <p:sp>
        <p:nvSpPr>
          <p:cNvPr id="4" name="Slide Number Placeholder 3"/>
          <p:cNvSpPr>
            <a:spLocks noGrp="1"/>
          </p:cNvSpPr>
          <p:nvPr>
            <p:ph type="sldNum" sz="quarter" idx="10"/>
          </p:nvPr>
        </p:nvSpPr>
        <p:spPr/>
        <p:txBody>
          <a:bodyPr/>
          <a:lstStyle/>
          <a:p>
            <a:fld id="{2D58669D-B7D0-4298-8AB5-F27BD80793BB}" type="slidenum">
              <a:rPr lang="en-US" smtClean="0"/>
              <a:t>18</a:t>
            </a:fld>
            <a:endParaRPr lang="en-US"/>
          </a:p>
        </p:txBody>
      </p:sp>
    </p:spTree>
    <p:extLst>
      <p:ext uri="{BB962C8B-B14F-4D97-AF65-F5344CB8AC3E}">
        <p14:creationId xmlns:p14="http://schemas.microsoft.com/office/powerpoint/2010/main" val="636674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a standard CEGAR approach, our</a:t>
            </a:r>
            <a:r>
              <a:rPr lang="en-US" baseline="0" dirty="0" smtClean="0"/>
              <a:t> approach starts with the cheapest abstraction in the space, which is a0b0c0d0, meaning no cloning at all. We fail to prove both queries as both tuples are derived.</a:t>
            </a:r>
          </a:p>
          <a:p>
            <a:r>
              <a:rPr lang="en-US" baseline="0" dirty="0" smtClean="0"/>
              <a:t>We try to learn from counterexamples and avoid similar failures in the future. But what is a counterexample for </a:t>
            </a:r>
            <a:r>
              <a:rPr lang="en-US" baseline="0" dirty="0" err="1" smtClean="0"/>
              <a:t>Datalog</a:t>
            </a:r>
            <a:r>
              <a:rPr lang="en-US" baseline="0" dirty="0" smtClean="0"/>
              <a:t> programs?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19</a:t>
            </a:fld>
            <a:endParaRPr lang="en-US"/>
          </a:p>
        </p:txBody>
      </p:sp>
    </p:spTree>
    <p:extLst>
      <p:ext uri="{BB962C8B-B14F-4D97-AF65-F5344CB8AC3E}">
        <p14:creationId xmlns:p14="http://schemas.microsoft.com/office/powerpoint/2010/main" val="29015989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 derivation graph for the query tuples.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20</a:t>
            </a:fld>
            <a:endParaRPr lang="en-US"/>
          </a:p>
        </p:txBody>
      </p:sp>
    </p:spTree>
    <p:extLst>
      <p:ext uri="{BB962C8B-B14F-4D97-AF65-F5344CB8AC3E}">
        <p14:creationId xmlns:p14="http://schemas.microsoft.com/office/powerpoint/2010/main" val="214872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Datalog</a:t>
            </a:r>
            <a:r>
              <a:rPr lang="en-US" dirty="0" smtClean="0"/>
              <a:t> has become popular</a:t>
            </a:r>
            <a:r>
              <a:rPr lang="en-US" baseline="0" dirty="0" smtClean="0"/>
              <a:t> in recent years for implementing program analysis. Program analysis tools like Soot, </a:t>
            </a:r>
            <a:r>
              <a:rPr lang="en-US" baseline="0" dirty="0" err="1" smtClean="0"/>
              <a:t>JChord</a:t>
            </a:r>
            <a:r>
              <a:rPr lang="en-US" baseline="0" dirty="0" smtClean="0"/>
              <a:t> and </a:t>
            </a:r>
            <a:r>
              <a:rPr lang="en-US" baseline="0" dirty="0" err="1" smtClean="0"/>
              <a:t>Doop</a:t>
            </a:r>
            <a:r>
              <a:rPr lang="en-US" baseline="0" dirty="0" smtClean="0"/>
              <a:t>, all have some analyses implemented in </a:t>
            </a:r>
            <a:r>
              <a:rPr lang="en-US" baseline="0" dirty="0" err="1" smtClean="0"/>
              <a:t>Datalog</a:t>
            </a:r>
            <a:r>
              <a:rPr lang="en-US" baseline="0" dirty="0" smtClean="0"/>
              <a:t> and they also provide </a:t>
            </a:r>
            <a:r>
              <a:rPr lang="en-US" baseline="0" dirty="0" err="1" smtClean="0"/>
              <a:t>Datalog</a:t>
            </a:r>
            <a:r>
              <a:rPr lang="en-US" baseline="0" dirty="0" smtClean="0"/>
              <a:t> as part of the generic framework for writing analysis. Recently, there are also researchers trying to implement analysis in </a:t>
            </a:r>
            <a:r>
              <a:rPr lang="en-US" baseline="0" dirty="0" err="1" smtClean="0"/>
              <a:t>Datalog</a:t>
            </a:r>
            <a:r>
              <a:rPr lang="en-US" baseline="0" dirty="0" smtClean="0"/>
              <a:t> for LLVM.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a:t>
            </a:fld>
            <a:endParaRPr lang="en-US"/>
          </a:p>
        </p:txBody>
      </p:sp>
    </p:spTree>
    <p:extLst>
      <p:ext uri="{BB962C8B-B14F-4D97-AF65-F5344CB8AC3E}">
        <p14:creationId xmlns:p14="http://schemas.microsoft.com/office/powerpoint/2010/main" val="881894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take a closer look at the derivation graph.</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21</a:t>
            </a:fld>
            <a:endParaRPr lang="en-US"/>
          </a:p>
        </p:txBody>
      </p:sp>
    </p:spTree>
    <p:extLst>
      <p:ext uri="{BB962C8B-B14F-4D97-AF65-F5344CB8AC3E}">
        <p14:creationId xmlns:p14="http://schemas.microsoft.com/office/powerpoint/2010/main" val="3662311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observe that, as long as we have a0 and c0 in the abstraction, path(0, 2) will be derived.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22</a:t>
            </a:fld>
            <a:endParaRPr lang="en-US"/>
          </a:p>
        </p:txBody>
      </p:sp>
    </p:spTree>
    <p:extLst>
      <p:ext uri="{BB962C8B-B14F-4D97-AF65-F5344CB8AC3E}">
        <p14:creationId xmlns:p14="http://schemas.microsoft.com/office/powerpoint/2010/main" val="3948820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path(0,</a:t>
            </a:r>
            <a:r>
              <a:rPr lang="en-US" baseline="0" dirty="0" smtClean="0"/>
              <a:t> 5), as long as we have a0c0d0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23</a:t>
            </a:fld>
            <a:endParaRPr lang="en-US"/>
          </a:p>
        </p:txBody>
      </p:sp>
    </p:spTree>
    <p:extLst>
      <p:ext uri="{BB962C8B-B14F-4D97-AF65-F5344CB8AC3E}">
        <p14:creationId xmlns:p14="http://schemas.microsoft.com/office/powerpoint/2010/main" val="22730073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a0b0d0, it will be derived.</a:t>
            </a:r>
          </a:p>
          <a:p>
            <a:r>
              <a:rPr lang="en-US" dirty="0" smtClean="0"/>
              <a:t>Put eliminated abstractions</a:t>
            </a:r>
            <a:r>
              <a:rPr lang="en-US" baseline="0" dirty="0" smtClean="0"/>
              <a:t> below</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24</a:t>
            </a:fld>
            <a:endParaRPr lang="en-US"/>
          </a:p>
        </p:txBody>
      </p:sp>
    </p:spTree>
    <p:extLst>
      <p:ext uri="{BB962C8B-B14F-4D97-AF65-F5344CB8AC3E}">
        <p14:creationId xmlns:p14="http://schemas.microsoft.com/office/powerpoint/2010/main" val="544557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we eliminate four abstractions for each queries.</a:t>
            </a:r>
          </a:p>
          <a:p>
            <a:r>
              <a:rPr lang="en-US" baseline="0" dirty="0" smtClean="0"/>
              <a:t>Our next step should be find the </a:t>
            </a:r>
            <a:r>
              <a:rPr lang="en-US" baseline="0" smtClean="0"/>
              <a:t>cheapest abstraction </a:t>
            </a:r>
            <a:r>
              <a:rPr lang="en-US" baseline="0" dirty="0" smtClean="0"/>
              <a:t>avoiding all existing counterexamples. How do we do this?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25</a:t>
            </a:fld>
            <a:endParaRPr lang="en-US"/>
          </a:p>
        </p:txBody>
      </p:sp>
    </p:spTree>
    <p:extLst>
      <p:ext uri="{BB962C8B-B14F-4D97-AF65-F5344CB8AC3E}">
        <p14:creationId xmlns:p14="http://schemas.microsoft.com/office/powerpoint/2010/main" val="4170008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answer is to use MAXSAT</a:t>
            </a:r>
            <a:r>
              <a:rPr lang="en-US" baseline="0" dirty="0" smtClean="0"/>
              <a:t>. What is MAXSAT? MAXSAT is very similar with standard SAT, except that it is for optimization. There are two kinds of constraints in a MAXSAT problem: hard constraints are standard SAT constraints, while soft constraints are constraints with weights. MAXSAT solver will find a solution that maximizes the weights of satisfied soft constraints while satisfying all the hard constraints.</a:t>
            </a:r>
          </a:p>
          <a:p>
            <a:endParaRPr lang="en-US" baseline="0" dirty="0" smtClean="0"/>
          </a:p>
          <a:p>
            <a:r>
              <a:rPr lang="en-US" baseline="0" dirty="0" smtClean="0"/>
              <a:t>Emphasize why do we use MAXSAT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26</a:t>
            </a:fld>
            <a:endParaRPr lang="en-US"/>
          </a:p>
        </p:txBody>
      </p:sp>
    </p:spTree>
    <p:extLst>
      <p:ext uri="{BB962C8B-B14F-4D97-AF65-F5344CB8AC3E}">
        <p14:creationId xmlns:p14="http://schemas.microsoft.com/office/powerpoint/2010/main" val="2888086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encode</a:t>
            </a:r>
            <a:r>
              <a:rPr lang="en-US" baseline="0" dirty="0" smtClean="0"/>
              <a:t> the derivation graph as the hard constraints. Each grounded </a:t>
            </a:r>
            <a:r>
              <a:rPr lang="en-US" baseline="0" dirty="0" err="1" smtClean="0"/>
              <a:t>Datalog</a:t>
            </a:r>
            <a:r>
              <a:rPr lang="en-US" baseline="0" dirty="0" smtClean="0"/>
              <a:t> rules is translated into a Horn clause. We use the tuple itself as the </a:t>
            </a:r>
            <a:r>
              <a:rPr lang="en-US" baseline="0" dirty="0" err="1" smtClean="0"/>
              <a:t>boolean</a:t>
            </a:r>
            <a:r>
              <a:rPr lang="en-US" baseline="0" dirty="0" smtClean="0"/>
              <a:t> variable, representing the existence of the tuple in the derivation. The constraints regarding derivation graph have to be hard as they explain why each tuple is derived. This is related with the soundness of the </a:t>
            </a:r>
            <a:r>
              <a:rPr lang="en-US" baseline="0" dirty="0" err="1" smtClean="0"/>
              <a:t>Datalog</a:t>
            </a:r>
            <a:r>
              <a:rPr lang="en-US" baseline="0" dirty="0" smtClean="0"/>
              <a:t> analysis.</a:t>
            </a:r>
          </a:p>
          <a:p>
            <a:endParaRPr lang="en-US" baseline="0" dirty="0" smtClean="0"/>
          </a:p>
          <a:p>
            <a:r>
              <a:rPr lang="en-US" baseline="0" dirty="0" smtClean="0"/>
              <a:t>There are two kinds of soft constraints. The first kind of soft constraints encodes the cost of abstraction. The higher weight, the cheaper the abstraction is. For example, we assign weight 1 to a0, which means if we have a0 in the abstraction, we gain a Score 1. If we have abs(a0) = false, which means we don’t have a0 but a1 in the abstraction. In this case, we get a score of 0, explicitly. ( too low-level) (mention cloning again)</a:t>
            </a:r>
          </a:p>
          <a:p>
            <a:endParaRPr lang="en-US" baseline="0" dirty="0" smtClean="0"/>
          </a:p>
          <a:p>
            <a:r>
              <a:rPr lang="en-US" baseline="0" dirty="0" smtClean="0"/>
              <a:t>The second kind of soft constraints are about queries. We use the negation of the query tuple to express that we want to get rid of them. You might wonder why we encode query tuples as soft constraints rather than hard constraints. This is because no matter what abstraction we choose, q2 cannot be proven. If we encode it as a hard constraint, it will make the whole formula </a:t>
            </a:r>
            <a:r>
              <a:rPr lang="en-US" baseline="0" dirty="0" err="1" smtClean="0"/>
              <a:t>unsatisfiable</a:t>
            </a:r>
            <a:r>
              <a:rPr lang="en-US" baseline="0" dirty="0" smtClean="0"/>
              <a:t>, preventing the proof of the other query.</a:t>
            </a:r>
          </a:p>
          <a:p>
            <a:r>
              <a:rPr lang="en-US" baseline="0" dirty="0" smtClean="0"/>
              <a:t>You may further wonder why we use 5 as the weight for the queries. We use 5, which is greater than the </a:t>
            </a:r>
            <a:r>
              <a:rPr lang="en-US" baseline="0" dirty="0" smtClean="0"/>
              <a:t>highest sum of weight of </a:t>
            </a:r>
            <a:r>
              <a:rPr lang="en-US" baseline="0" dirty="0" smtClean="0"/>
              <a:t>all abstractions, that is 4. Therefore, when this constraint is violated, it means no abstraction in the space can prove this query, even with the most expensive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27</a:t>
            </a:fld>
            <a:endParaRPr lang="en-US"/>
          </a:p>
        </p:txBody>
      </p:sp>
    </p:spTree>
    <p:extLst>
      <p:ext uri="{BB962C8B-B14F-4D97-AF65-F5344CB8AC3E}">
        <p14:creationId xmlns:p14="http://schemas.microsoft.com/office/powerpoint/2010/main" val="1580099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MAXST solve produces </a:t>
            </a:r>
            <a:r>
              <a:rPr lang="en-US" baseline="0" dirty="0" smtClean="0"/>
              <a:t>the solution shown on the slides. The solutions suggests flipping a0 to a1 while keeping all the other abstraction tuples.. This yields a1b0c0d0 to be the next abstraction to try. This abstraction is the cheapest abstraction among the viable abstractions left.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28</a:t>
            </a:fld>
            <a:endParaRPr lang="en-US"/>
          </a:p>
        </p:txBody>
      </p:sp>
    </p:spTree>
    <p:extLst>
      <p:ext uri="{BB962C8B-B14F-4D97-AF65-F5344CB8AC3E}">
        <p14:creationId xmlns:p14="http://schemas.microsoft.com/office/powerpoint/2010/main" val="1348310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first iteration, we eliminate 4 abstractions</a:t>
            </a:r>
            <a:r>
              <a:rPr lang="en-US" baseline="0" dirty="0" smtClean="0"/>
              <a:t> for each query, and use a1b0c0d0 as the next abstraction to try.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29</a:t>
            </a:fld>
            <a:endParaRPr lang="en-US"/>
          </a:p>
        </p:txBody>
      </p:sp>
    </p:spTree>
    <p:extLst>
      <p:ext uri="{BB962C8B-B14F-4D97-AF65-F5344CB8AC3E}">
        <p14:creationId xmlns:p14="http://schemas.microsoft.com/office/powerpoint/2010/main" val="3489528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iteration, q1 and q2 are still unproven as both tuples are derived. We get another</a:t>
            </a:r>
            <a:r>
              <a:rPr lang="en-US" baseline="0" dirty="0" smtClean="0"/>
              <a:t> derivation D2 and pass it to the MAXSAT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30</a:t>
            </a:fld>
            <a:endParaRPr lang="en-US"/>
          </a:p>
        </p:txBody>
      </p:sp>
    </p:spTree>
    <p:extLst>
      <p:ext uri="{BB962C8B-B14F-4D97-AF65-F5344CB8AC3E}">
        <p14:creationId xmlns:p14="http://schemas.microsoft.com/office/powerpoint/2010/main" val="122084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3</a:t>
            </a:fld>
            <a:endParaRPr lang="en-US"/>
          </a:p>
        </p:txBody>
      </p:sp>
    </p:spTree>
    <p:extLst>
      <p:ext uri="{BB962C8B-B14F-4D97-AF65-F5344CB8AC3E}">
        <p14:creationId xmlns:p14="http://schemas.microsoft.com/office/powerpoint/2010/main" val="40404612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MAXSAT encodes D2</a:t>
            </a:r>
            <a:r>
              <a:rPr lang="en-US" baseline="0" dirty="0" smtClean="0"/>
              <a:t> as constraints C2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31</a:t>
            </a:fld>
            <a:endParaRPr lang="en-US"/>
          </a:p>
        </p:txBody>
      </p:sp>
    </p:spTree>
    <p:extLst>
      <p:ext uri="{BB962C8B-B14F-4D97-AF65-F5344CB8AC3E}">
        <p14:creationId xmlns:p14="http://schemas.microsoft.com/office/powerpoint/2010/main" val="36082179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takin</a:t>
            </a:r>
            <a:r>
              <a:rPr lang="en-US" baseline="0" dirty="0" smtClean="0"/>
              <a:t>g the conjunction of C2 and C1 coming from the first iteration, the MAXSAT eliminates 6 abstractions for q1, and 8 abstractions for q2. It produces a1b0c1d0 as the abstraction for the third iteration.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32</a:t>
            </a:fld>
            <a:endParaRPr lang="en-US"/>
          </a:p>
        </p:txBody>
      </p:sp>
    </p:spTree>
    <p:extLst>
      <p:ext uri="{BB962C8B-B14F-4D97-AF65-F5344CB8AC3E}">
        <p14:creationId xmlns:p14="http://schemas.microsoft.com/office/powerpoint/2010/main" val="1282029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iteration, q1 is proven as path(0, 5) is no longer derived. Therefore we find the cheapest abstraction to prove q1, which is  a1b0c1d0.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33</a:t>
            </a:fld>
            <a:endParaRPr lang="en-US"/>
          </a:p>
        </p:txBody>
      </p:sp>
    </p:spTree>
    <p:extLst>
      <p:ext uri="{BB962C8B-B14F-4D97-AF65-F5344CB8AC3E}">
        <p14:creationId xmlns:p14="http://schemas.microsoft.com/office/powerpoint/2010/main" val="313929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r>
              <a:rPr lang="en-US" baseline="0" dirty="0" smtClean="0"/>
              <a:t> is still derived. We encode the derivation D3 as constraint C3 and pass it to the MAXSAT solver. By taking the conjunction of all the constraints across iterations, MAXSAT eliminates all the 16 abstractions for q2, and conclude q2 is impossible to prove.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34</a:t>
            </a:fld>
            <a:endParaRPr lang="en-US"/>
          </a:p>
        </p:txBody>
      </p:sp>
    </p:spTree>
    <p:extLst>
      <p:ext uri="{BB962C8B-B14F-4D97-AF65-F5344CB8AC3E}">
        <p14:creationId xmlns:p14="http://schemas.microsoft.com/office/powerpoint/2010/main" val="39281310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a:t>
            </a:r>
            <a:r>
              <a:rPr lang="en-US" baseline="0" dirty="0" smtClean="0"/>
              <a:t> a closer look at the progress of resolving q2. Iteration 1 eliminates 4 abstractions while Iteration 3 eliminates 4 different abstractions. We notice that the two derivations share the same intermediate tuple path(0, 1). When MAXSAT solver takes the conjunction of two derivations, something interesting happens.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35</a:t>
            </a:fld>
            <a:endParaRPr lang="en-US"/>
          </a:p>
        </p:txBody>
      </p:sp>
    </p:spTree>
    <p:extLst>
      <p:ext uri="{BB962C8B-B14F-4D97-AF65-F5344CB8AC3E}">
        <p14:creationId xmlns:p14="http://schemas.microsoft.com/office/powerpoint/2010/main" val="28032191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we get a new counterexample for free by mixing the constraints</a:t>
            </a:r>
            <a:r>
              <a:rPr lang="en-US" baseline="0" dirty="0" smtClean="0"/>
              <a:t> of these two derivations. This counterexample eliminates 4 new abstractions, which neither of the previous derivations eliminate. By mixing counterexamples across iterations, our approach converges faster.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36</a:t>
            </a:fld>
            <a:endParaRPr lang="en-US"/>
          </a:p>
        </p:txBody>
      </p:sp>
    </p:spTree>
    <p:extLst>
      <p:ext uri="{BB962C8B-B14F-4D97-AF65-F5344CB8AC3E}">
        <p14:creationId xmlns:p14="http://schemas.microsoft.com/office/powerpoint/2010/main" val="38543325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implemented our approach in the </a:t>
            </a:r>
            <a:r>
              <a:rPr lang="en-US" baseline="0" dirty="0" err="1" smtClean="0"/>
              <a:t>Jchord</a:t>
            </a:r>
            <a:r>
              <a:rPr lang="en-US" baseline="0" dirty="0" smtClean="0"/>
              <a:t> program analysis framework for Java.  Our implementation uses unmodified, off-the-shelf </a:t>
            </a:r>
            <a:r>
              <a:rPr lang="en-US" baseline="0" dirty="0" err="1" smtClean="0"/>
              <a:t>Datalog</a:t>
            </a:r>
            <a:r>
              <a:rPr lang="en-US" baseline="0" dirty="0" smtClean="0"/>
              <a:t> and MAXSAT solvers.</a:t>
            </a:r>
            <a:br>
              <a:rPr lang="en-US" baseline="0" dirty="0" smtClean="0"/>
            </a:br>
            <a:r>
              <a:rPr lang="en-US" baseline="0" dirty="0" smtClean="0"/>
              <a:t>We applied the approach to two client analyses that are challenging to scale: one is a k-</a:t>
            </a:r>
            <a:r>
              <a:rPr lang="en-US" baseline="0" dirty="0" err="1" smtClean="0"/>
              <a:t>obj</a:t>
            </a:r>
            <a:r>
              <a:rPr lang="en-US" baseline="0" dirty="0" smtClean="0"/>
              <a:t> pointer analysis and the other is a </a:t>
            </a:r>
            <a:r>
              <a:rPr lang="en-US" baseline="0" dirty="0" err="1" smtClean="0"/>
              <a:t>typestate</a:t>
            </a:r>
            <a:r>
              <a:rPr lang="en-US" baseline="0" dirty="0" smtClean="0"/>
              <a:t> analysis.</a:t>
            </a:r>
          </a:p>
          <a:p>
            <a:r>
              <a:rPr lang="en-US" baseline="0" dirty="0" smtClean="0"/>
              <a:t>These two analyses differ in many aspects such as flow sensitivity, heap updates, and context sensitivity.</a:t>
            </a:r>
          </a:p>
          <a:p>
            <a:r>
              <a:rPr lang="en-US" baseline="0" dirty="0" smtClean="0"/>
              <a:t>These differences highlight the generality of our approach.</a:t>
            </a:r>
          </a:p>
          <a:p>
            <a:r>
              <a:rPr lang="en-US" baseline="0" dirty="0" smtClean="0"/>
              <a:t>We applied these two analyses to 8 real-world Java programs, mostly from </a:t>
            </a:r>
            <a:r>
              <a:rPr lang="en-US" baseline="0" dirty="0" err="1" smtClean="0"/>
              <a:t>DaCapo</a:t>
            </a:r>
            <a:r>
              <a:rPr lang="en-US" baseline="0" dirty="0" smtClean="0"/>
              <a:t> suite and Ashes Suite.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37</a:t>
            </a:fld>
            <a:endParaRPr lang="en-US"/>
          </a:p>
        </p:txBody>
      </p:sp>
    </p:spTree>
    <p:extLst>
      <p:ext uri="{BB962C8B-B14F-4D97-AF65-F5344CB8AC3E}">
        <p14:creationId xmlns:p14="http://schemas.microsoft.com/office/powerpoint/2010/main" val="12216469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a:t>
            </a:r>
            <a:r>
              <a:rPr lang="en-US" baseline="0" dirty="0" smtClean="0"/>
              <a:t> shows the statistics of the benchmarks. All the numbers include both application code and library code. We can see the size of the programs range from ~200KLOC to 0.5MLOC.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rest of the talk, I will focus on the pointer analysis results.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38</a:t>
            </a:fld>
            <a:endParaRPr lang="en-US"/>
          </a:p>
        </p:txBody>
      </p:sp>
    </p:spTree>
    <p:extLst>
      <p:ext uri="{BB962C8B-B14F-4D97-AF65-F5344CB8AC3E}">
        <p14:creationId xmlns:p14="http://schemas.microsoft.com/office/powerpoint/2010/main" val="23695573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“resolved” column shows the number of queries either proven or found to be impossible to prove. Our approach resolves all the queries while, the baseline, the 4-object-sensitivity analysis, only resolves up to 50% of the queries.</a:t>
            </a:r>
          </a:p>
          <a:p>
            <a:r>
              <a:rPr lang="en-US" baseline="0" dirty="0" smtClean="0"/>
              <a:t>The “final” column shows the sizes of abstractions our approach uses in the last iteration. One way to view the size of the abstraction is to view it as the number of 1s in the abstraction </a:t>
            </a:r>
            <a:r>
              <a:rPr lang="en-US" baseline="0" dirty="0" err="1" smtClean="0"/>
              <a:t>bitvector</a:t>
            </a:r>
            <a:r>
              <a:rPr lang="en-US" baseline="0" dirty="0" smtClean="0"/>
              <a:t>. “max” shows the size of the most expensive abstraction. As shown on the slide, the size of the final abstraction our approach uses is less than 3% of that of the most expensive abstraction.</a:t>
            </a:r>
          </a:p>
          <a:p>
            <a:r>
              <a:rPr lang="en-US" baseline="0" dirty="0" smtClean="0"/>
              <a:t>Animation on click 1: baseline resolves only </a:t>
            </a:r>
            <a:r>
              <a:rPr lang="en-US" baseline="0" dirty="0" err="1" smtClean="0"/>
              <a:t>upto</a:t>
            </a:r>
            <a:r>
              <a:rPr lang="en-US" baseline="0" dirty="0" smtClean="0"/>
              <a:t> X% queries</a:t>
            </a:r>
          </a:p>
          <a:p>
            <a:r>
              <a:rPr lang="en-US" baseline="0" dirty="0" smtClean="0"/>
              <a:t>Animation on click 2 for final vs. max abstraction size (pop up)</a:t>
            </a:r>
          </a:p>
          <a:p>
            <a:endParaRPr lang="en-US" dirty="0" smtClean="0"/>
          </a:p>
          <a:p>
            <a:r>
              <a:rPr lang="en-US" dirty="0" smtClean="0"/>
              <a:t>State that we indeed</a:t>
            </a:r>
            <a:r>
              <a:rPr lang="en-US" baseline="0" dirty="0" smtClean="0"/>
              <a:t> go to 0.5MLOC with k =10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39</a:t>
            </a:fld>
            <a:endParaRPr lang="en-US"/>
          </a:p>
        </p:txBody>
      </p:sp>
    </p:spTree>
    <p:extLst>
      <p:ext uri="{BB962C8B-B14F-4D97-AF65-F5344CB8AC3E}">
        <p14:creationId xmlns:p14="http://schemas.microsoft.com/office/powerpoint/2010/main" val="27651667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the abstraction size and the </a:t>
            </a:r>
            <a:r>
              <a:rPr lang="en-US" baseline="0" dirty="0" err="1" smtClean="0"/>
              <a:t>datalog</a:t>
            </a:r>
            <a:r>
              <a:rPr lang="en-US" baseline="0" dirty="0" smtClean="0"/>
              <a:t> solver running time change across iterations on benchmark </a:t>
            </a:r>
            <a:r>
              <a:rPr lang="en-US" baseline="0" dirty="0" err="1" smtClean="0"/>
              <a:t>lusearch</a:t>
            </a:r>
            <a:r>
              <a:rPr lang="en-US" baseline="0" dirty="0" smtClean="0"/>
              <a:t>, The rest benchmarks look similar.</a:t>
            </a:r>
          </a:p>
          <a:p>
            <a:r>
              <a:rPr lang="en-US" baseline="0" dirty="0" smtClean="0"/>
              <a:t>(Remove the following paragraph?)</a:t>
            </a:r>
          </a:p>
          <a:p>
            <a:r>
              <a:rPr lang="en-US" baseline="0" dirty="0" smtClean="0"/>
              <a:t>The x axis is the number of iterations. This curve (use pointer) shows the abstraction size corresponding to the y axis on the left, while this curve (use pointer) shows the </a:t>
            </a:r>
            <a:r>
              <a:rPr lang="en-US" baseline="0" dirty="0" err="1" smtClean="0"/>
              <a:t>datalog</a:t>
            </a:r>
            <a:r>
              <a:rPr lang="en-US" baseline="0" dirty="0" smtClean="0"/>
              <a:t> running time corresponding to the y axis on the right.</a:t>
            </a:r>
          </a:p>
          <a:p>
            <a:endParaRPr lang="en-US" baseline="0" dirty="0" smtClean="0"/>
          </a:p>
          <a:p>
            <a:r>
              <a:rPr lang="en-US" baseline="0" dirty="0" smtClean="0"/>
              <a:t>Although the abstraction size grows linearly across iterations, the running time of the </a:t>
            </a:r>
            <a:r>
              <a:rPr lang="en-US" baseline="0" dirty="0" err="1" smtClean="0"/>
              <a:t>datalog</a:t>
            </a:r>
            <a:r>
              <a:rPr lang="en-US" baseline="0" dirty="0" smtClean="0"/>
              <a:t> solver remains almost constant. This is because by selectively cloning the call sites and allocation sites, our approach increases the abstraction cost by minimum amount required to prove the queries. On the other hand, the baseline, which uses a uniform k value, increases the </a:t>
            </a:r>
            <a:r>
              <a:rPr lang="en-US" baseline="0" dirty="0" err="1" smtClean="0"/>
              <a:t>Datalog</a:t>
            </a:r>
            <a:r>
              <a:rPr lang="en-US" baseline="0" dirty="0" smtClean="0"/>
              <a:t> running time exponentially.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40</a:t>
            </a:fld>
            <a:endParaRPr lang="en-US"/>
          </a:p>
        </p:txBody>
      </p:sp>
    </p:spTree>
    <p:extLst>
      <p:ext uri="{BB962C8B-B14F-4D97-AF65-F5344CB8AC3E}">
        <p14:creationId xmlns:p14="http://schemas.microsoft.com/office/powerpoint/2010/main" val="235237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a:t>
            </a:r>
            <a:r>
              <a:rPr lang="en-US" baseline="0" dirty="0" err="1" smtClean="0"/>
              <a:t>Datalog</a:t>
            </a:r>
            <a:r>
              <a:rPr lang="en-US" baseline="0" dirty="0" smtClean="0"/>
              <a:t>? </a:t>
            </a:r>
            <a:r>
              <a:rPr lang="en-US" baseline="0" dirty="0" err="1" smtClean="0"/>
              <a:t>Datalog</a:t>
            </a:r>
            <a:r>
              <a:rPr lang="en-US" baseline="0" dirty="0" smtClean="0"/>
              <a:t> is a logical programming language. A typical </a:t>
            </a:r>
            <a:r>
              <a:rPr lang="en-US" baseline="0" dirty="0" err="1" smtClean="0"/>
              <a:t>Datalog</a:t>
            </a:r>
            <a:r>
              <a:rPr lang="en-US" baseline="0" dirty="0" smtClean="0"/>
              <a:t> program consists of three parts: input relations, output relations, and rules. By defining the </a:t>
            </a:r>
            <a:r>
              <a:rPr lang="en-US" baseline="0" dirty="0" err="1" smtClean="0"/>
              <a:t>Datalog</a:t>
            </a:r>
            <a:r>
              <a:rPr lang="en-US" baseline="0" dirty="0" smtClean="0"/>
              <a:t> program and providing input tuples, the underlying </a:t>
            </a:r>
            <a:r>
              <a:rPr lang="en-US" baseline="0" dirty="0" err="1" smtClean="0"/>
              <a:t>Datalog</a:t>
            </a:r>
            <a:r>
              <a:rPr lang="en-US" baseline="0" dirty="0" smtClean="0"/>
              <a:t> engine conducts a least </a:t>
            </a:r>
            <a:r>
              <a:rPr lang="en-US" baseline="0" dirty="0" err="1" smtClean="0"/>
              <a:t>fixpoint</a:t>
            </a:r>
            <a:r>
              <a:rPr lang="en-US" baseline="0" dirty="0" smtClean="0"/>
              <a:t> computation and produces the output tuples. For example, we can define a </a:t>
            </a:r>
            <a:r>
              <a:rPr lang="en-US" baseline="0" dirty="0" err="1" smtClean="0"/>
              <a:t>Datalog</a:t>
            </a:r>
            <a:r>
              <a:rPr lang="en-US" baseline="0" dirty="0" smtClean="0"/>
              <a:t> program shown on the slide for the graph reachability problem, which many program analyses can be encoded into. The only input relation is the edge relation, while the only output relation is the path relation. There are two rules: the first rule says there is a path between each node itself., the second rule says we can extend a path from node </a:t>
            </a:r>
            <a:r>
              <a:rPr lang="en-US" baseline="0" dirty="0" err="1" smtClean="0"/>
              <a:t>i</a:t>
            </a:r>
            <a:r>
              <a:rPr lang="en-US" baseline="0" dirty="0" smtClean="0"/>
              <a:t> to j to a path from node </a:t>
            </a:r>
            <a:r>
              <a:rPr lang="en-US" baseline="0" dirty="0" err="1" smtClean="0"/>
              <a:t>i</a:t>
            </a:r>
            <a:r>
              <a:rPr lang="en-US" baseline="0" dirty="0" smtClean="0"/>
              <a:t> to k, if an edge from j to k exists. If we provide edge(0, 1) and edge (0, 2) as the input tuples which defines a graph with three nodes, the </a:t>
            </a:r>
            <a:r>
              <a:rPr lang="en-US" baseline="0" dirty="0" err="1" smtClean="0"/>
              <a:t>datalog</a:t>
            </a:r>
            <a:r>
              <a:rPr lang="en-US" baseline="0" dirty="0" smtClean="0"/>
              <a:t> engine will compute as follows: the first three path tuples come from Rule 1, while the last two path tuples come from Rule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a:t>
            </a:fld>
            <a:endParaRPr lang="en-US"/>
          </a:p>
        </p:txBody>
      </p:sp>
    </p:spTree>
    <p:extLst>
      <p:ext uri="{BB962C8B-B14F-4D97-AF65-F5344CB8AC3E}">
        <p14:creationId xmlns:p14="http://schemas.microsoft.com/office/powerpoint/2010/main" val="30842871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running time of the </a:t>
            </a:r>
            <a:r>
              <a:rPr lang="en-US" baseline="0" dirty="0" err="1" smtClean="0"/>
              <a:t>maxsat</a:t>
            </a:r>
            <a:r>
              <a:rPr lang="en-US" baseline="0" dirty="0" smtClean="0"/>
              <a:t> solver in each iteration for the </a:t>
            </a:r>
            <a:r>
              <a:rPr lang="en-US" baseline="0" dirty="0" err="1" smtClean="0"/>
              <a:t>lusearch</a:t>
            </a:r>
            <a:r>
              <a:rPr lang="en-US" baseline="0" dirty="0" smtClean="0"/>
              <a:t> benchmark. </a:t>
            </a:r>
          </a:p>
          <a:p>
            <a:r>
              <a:rPr lang="en-US" baseline="0" dirty="0" smtClean="0"/>
              <a:t>[Animation on click: Blue Up Arrow] </a:t>
            </a:r>
            <a:r>
              <a:rPr lang="en-US" dirty="0" smtClean="0"/>
              <a:t>We see that</a:t>
            </a:r>
            <a:r>
              <a:rPr lang="en-US" baseline="0" dirty="0" smtClean="0"/>
              <a:t> in the initial iterations, the running time steadily increases -&gt; constraints harder to solve -&gt; abstraction size gets larger and larger.</a:t>
            </a:r>
          </a:p>
          <a:p>
            <a:r>
              <a:rPr lang="en-US" baseline="0" dirty="0" smtClean="0"/>
              <a:t>[Animation on click: Blue Down Arrow] But in the later iterations, the running time steadily decreases -&gt; constraints easier to solve -&gt; fewer and fewer queries remain</a:t>
            </a:r>
          </a:p>
        </p:txBody>
      </p:sp>
      <p:sp>
        <p:nvSpPr>
          <p:cNvPr id="4" name="Slide Number Placeholder 3"/>
          <p:cNvSpPr>
            <a:spLocks noGrp="1"/>
          </p:cNvSpPr>
          <p:nvPr>
            <p:ph type="sldNum" sz="quarter" idx="10"/>
          </p:nvPr>
        </p:nvSpPr>
        <p:spPr/>
        <p:txBody>
          <a:bodyPr/>
          <a:lstStyle/>
          <a:p>
            <a:fld id="{2D58669D-B7D0-4298-8AB5-F27BD80793BB}" type="slidenum">
              <a:rPr lang="en-US" smtClean="0"/>
              <a:t>41</a:t>
            </a:fld>
            <a:endParaRPr lang="en-US"/>
          </a:p>
        </p:txBody>
      </p:sp>
    </p:spTree>
    <p:extLst>
      <p:ext uri="{BB962C8B-B14F-4D97-AF65-F5344CB8AC3E}">
        <p14:creationId xmlns:p14="http://schemas.microsoft.com/office/powerpoint/2010/main" val="17602442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statistics of the formulae fed to the </a:t>
            </a:r>
            <a:r>
              <a:rPr lang="en-US" baseline="0" dirty="0" err="1" smtClean="0"/>
              <a:t>maxsat</a:t>
            </a:r>
            <a:r>
              <a:rPr lang="en-US" baseline="0" dirty="0" smtClean="0"/>
              <a:t> solver in the last iteration for the pointer analysis on all benchmarks.  The number of variables in these formulas ranges from 1M to 7M, and the number of clauses ranges from 1M to 24M. The statistics look similar for </a:t>
            </a:r>
            <a:r>
              <a:rPr lang="en-US" baseline="0" dirty="0" err="1" smtClean="0"/>
              <a:t>typestate</a:t>
            </a:r>
            <a:r>
              <a:rPr lang="en-US" baseline="0" dirty="0" smtClean="0"/>
              <a:t> analysis. These numbers highlight two strengths of our technique: the richness of the abstraction search space it explores, and the benefit of leveraging off-the-shelf </a:t>
            </a:r>
            <a:r>
              <a:rPr lang="en-US" baseline="0" dirty="0" err="1" smtClean="0"/>
              <a:t>maxsat</a:t>
            </a:r>
            <a:r>
              <a:rPr lang="en-US" baseline="0" dirty="0" smtClean="0"/>
              <a:t> solvers.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42</a:t>
            </a:fld>
            <a:endParaRPr lang="en-US"/>
          </a:p>
        </p:txBody>
      </p:sp>
    </p:spTree>
    <p:extLst>
      <p:ext uri="{BB962C8B-B14F-4D97-AF65-F5344CB8AC3E}">
        <p14:creationId xmlns:p14="http://schemas.microsoft.com/office/powerpoint/2010/main" val="13344605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r>
              <a:rPr lang="en-US" baseline="0" dirty="0" err="1" smtClean="0"/>
              <a:t>Datalog</a:t>
            </a:r>
            <a:r>
              <a:rPr lang="en-US" baseline="0" dirty="0" smtClean="0"/>
              <a:t> has become a popular language to implement program analysis. However, there lacks a automatic way to search for efficient abstraction for analyses in </a:t>
            </a:r>
            <a:r>
              <a:rPr lang="en-US" baseline="0" dirty="0" err="1" smtClean="0"/>
              <a:t>Datalog</a:t>
            </a:r>
            <a:r>
              <a:rPr lang="en-US" baseline="0" dirty="0" smtClean="0"/>
              <a:t>. Our work show that MAXSAT is perfect fit for program abstraction search in </a:t>
            </a:r>
            <a:r>
              <a:rPr lang="en-US" baseline="0" dirty="0" err="1" smtClean="0"/>
              <a:t>Datalog</a:t>
            </a:r>
            <a:r>
              <a:rPr lang="en-US" baseline="0" dirty="0" smtClean="0"/>
              <a:t>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43</a:t>
            </a:fld>
            <a:endParaRPr lang="en-US"/>
          </a:p>
        </p:txBody>
      </p:sp>
    </p:spTree>
    <p:extLst>
      <p:ext uri="{BB962C8B-B14F-4D97-AF65-F5344CB8AC3E}">
        <p14:creationId xmlns:p14="http://schemas.microsoft.com/office/powerpoint/2010/main" val="6568249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encoding </a:t>
            </a:r>
            <a:r>
              <a:rPr lang="en-US" baseline="0" dirty="0" err="1" smtClean="0"/>
              <a:t>datalog</a:t>
            </a:r>
            <a:r>
              <a:rPr lang="en-US" baseline="0" dirty="0" smtClean="0"/>
              <a:t> derivations into hard </a:t>
            </a:r>
            <a:r>
              <a:rPr lang="en-US" baseline="0" dirty="0" err="1" smtClean="0"/>
              <a:t>constriants</a:t>
            </a:r>
            <a:r>
              <a:rPr lang="en-US" baseline="0" dirty="0" smtClean="0"/>
              <a:t>, MAXSAT captures the soundness of the analysis.</a:t>
            </a:r>
            <a:endParaRPr lang="en-US" baseline="0" dirty="0"/>
          </a:p>
          <a:p>
            <a:r>
              <a:rPr lang="en-US" baseline="0" dirty="0" smtClean="0"/>
              <a:t>Soft constraints are used to balance different tradeoffs in the analysis. Our current approach encodes abstraction costs as soft constraints, which seeks to balance the tradeoff between scalability and precision. Soft constraints can be used to balance different tradeoffs, like the tradeoff between soundness and completeness. This would be an interesting direction to explore in the future. Thanks for you attention, and I’m ready to take questions.</a:t>
            </a:r>
          </a:p>
        </p:txBody>
      </p:sp>
      <p:sp>
        <p:nvSpPr>
          <p:cNvPr id="4" name="Slide Number Placeholder 3"/>
          <p:cNvSpPr>
            <a:spLocks noGrp="1"/>
          </p:cNvSpPr>
          <p:nvPr>
            <p:ph type="sldNum" sz="quarter" idx="10"/>
          </p:nvPr>
        </p:nvSpPr>
        <p:spPr/>
        <p:txBody>
          <a:bodyPr/>
          <a:lstStyle/>
          <a:p>
            <a:fld id="{2D58669D-B7D0-4298-8AB5-F27BD80793BB}" type="slidenum">
              <a:rPr lang="en-US" smtClean="0"/>
              <a:t>44</a:t>
            </a:fld>
            <a:endParaRPr lang="en-US"/>
          </a:p>
        </p:txBody>
      </p:sp>
    </p:spTree>
    <p:extLst>
      <p:ext uri="{BB962C8B-B14F-4D97-AF65-F5344CB8AC3E}">
        <p14:creationId xmlns:p14="http://schemas.microsoft.com/office/powerpoint/2010/main" val="3709974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to</a:t>
            </a:r>
            <a:r>
              <a:rPr lang="en-US" baseline="0" dirty="0" smtClean="0"/>
              <a:t> use </a:t>
            </a:r>
            <a:r>
              <a:rPr lang="en-US" baseline="0" dirty="0" err="1" smtClean="0"/>
              <a:t>Datalog</a:t>
            </a:r>
            <a:r>
              <a:rPr lang="en-US" baseline="0" dirty="0" smtClean="0"/>
              <a:t> to implement program analysis? First of all, </a:t>
            </a:r>
            <a:r>
              <a:rPr lang="en-US" baseline="0" dirty="0" err="1" smtClean="0"/>
              <a:t>Datalog</a:t>
            </a:r>
            <a:r>
              <a:rPr lang="en-US" baseline="0" dirty="0" smtClean="0"/>
              <a:t> is declarative and easy to use. For example, if the user wants to state that a path exists from a to c if there exists a path from a to b and a edge from b to c, he can just write one single </a:t>
            </a:r>
            <a:r>
              <a:rPr lang="en-US" baseline="0" dirty="0" err="1" smtClean="0"/>
              <a:t>datalog</a:t>
            </a:r>
            <a:r>
              <a:rPr lang="en-US" baseline="0" dirty="0" smtClean="0"/>
              <a:t> rule shown in the textbox. Secondly, the underlying </a:t>
            </a:r>
            <a:r>
              <a:rPr lang="en-US" baseline="0" dirty="0" err="1" smtClean="0"/>
              <a:t>datalog</a:t>
            </a:r>
            <a:r>
              <a:rPr lang="en-US" baseline="0" dirty="0" smtClean="0"/>
              <a:t> engine hides the low-level implementation details like data structures and least </a:t>
            </a:r>
            <a:r>
              <a:rPr lang="en-US" baseline="0" dirty="0" err="1" smtClean="0"/>
              <a:t>fixpoint</a:t>
            </a:r>
            <a:r>
              <a:rPr lang="en-US" baseline="0" dirty="0" smtClean="0"/>
              <a:t> algorithms, allowing users to focus on high-level analysis design.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a:t>
            </a:fld>
            <a:endParaRPr lang="en-US"/>
          </a:p>
        </p:txBody>
      </p:sp>
    </p:spTree>
    <p:extLst>
      <p:ext uri="{BB962C8B-B14F-4D97-AF65-F5344CB8AC3E}">
        <p14:creationId xmlns:p14="http://schemas.microsoft.com/office/powerpoint/2010/main" val="2630270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introduce k-</a:t>
            </a:r>
            <a:r>
              <a:rPr lang="en-US" baseline="0" dirty="0" err="1" smtClean="0"/>
              <a:t>obj</a:t>
            </a:r>
            <a:r>
              <a:rPr lang="en-US" baseline="0" dirty="0" smtClean="0"/>
              <a:t> as “a popular kind of pointer analysis for object-oriented programs”</a:t>
            </a:r>
          </a:p>
          <a:p>
            <a:r>
              <a:rPr lang="en-US" dirty="0" smtClean="0"/>
              <a:t>After</a:t>
            </a:r>
            <a:r>
              <a:rPr lang="en-US" baseline="0" dirty="0" smtClean="0"/>
              <a:t> years of development, the </a:t>
            </a:r>
            <a:r>
              <a:rPr lang="en-US" baseline="0" dirty="0" err="1" smtClean="0"/>
              <a:t>datalog</a:t>
            </a:r>
            <a:r>
              <a:rPr lang="en-US" baseline="0" dirty="0" smtClean="0"/>
              <a:t> engines have gained significant success in developing smart symbolic representations like Binary decision diagram, which allows many analyses scaling to a reasonable size of programs. For example, k-object-sensitivity is a popular kind of pointer analysis for object-oriented programs. The k value controls the cloning depth of context sensitivity and object sensitivity. K-object-sensitivity on current </a:t>
            </a:r>
            <a:r>
              <a:rPr lang="en-US" baseline="0" dirty="0" err="1" smtClean="0"/>
              <a:t>Datalog</a:t>
            </a:r>
            <a:r>
              <a:rPr lang="en-US" baseline="0" dirty="0" smtClean="0"/>
              <a:t> engines can scale to around 100 thousand lines of code with k equaled to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a:t>
            </a:fld>
            <a:endParaRPr lang="en-US"/>
          </a:p>
        </p:txBody>
      </p:sp>
    </p:spTree>
    <p:extLst>
      <p:ext uri="{BB962C8B-B14F-4D97-AF65-F5344CB8AC3E}">
        <p14:creationId xmlns:p14="http://schemas.microsoft.com/office/powerpoint/2010/main" val="28070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to</a:t>
            </a:r>
            <a:r>
              <a:rPr lang="en-US" baseline="0" dirty="0" smtClean="0"/>
              <a:t> make these analyses really practical, we need to scale them to even larger programs with better precisions. For example, in k-object-sensitivity, how do we go from 100 thousands lines of code with k equaled to 2 to half million lines of code with k equaled to 10? </a:t>
            </a:r>
            <a:r>
              <a:rPr lang="en-US" dirty="0" smtClean="0"/>
              <a:t>While advances in </a:t>
            </a:r>
            <a:r>
              <a:rPr lang="en-US" dirty="0" err="1" smtClean="0"/>
              <a:t>Datalog</a:t>
            </a:r>
            <a:r>
              <a:rPr lang="en-US" dirty="0" smtClean="0"/>
              <a:t> solvers will likely continue, we</a:t>
            </a:r>
            <a:r>
              <a:rPr lang="en-US" baseline="0" dirty="0" smtClean="0"/>
              <a:t> propose a complementary approach to this problem that leverages those advances.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7</a:t>
            </a:fld>
            <a:endParaRPr lang="en-US"/>
          </a:p>
        </p:txBody>
      </p:sp>
    </p:spTree>
    <p:extLst>
      <p:ext uri="{BB962C8B-B14F-4D97-AF65-F5344CB8AC3E}">
        <p14:creationId xmlns:p14="http://schemas.microsoft.com/office/powerpoint/2010/main" val="36340475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a:t>
            </a:r>
            <a:r>
              <a:rPr lang="en-US" baseline="0" dirty="0" smtClean="0"/>
              <a:t> is to tune the program abstraction of the analysis. Abstraction is the key to balance precision and scalability of a analysis. One way to view abstractions is to see them as different bit vectors with the same size. The more bits set to 1, the more precise, and the less scalable the analysis is. Current approaches either set all bits to 1 or all bits to 0. Our goal is to find a fine-grained way to tune the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8</a:t>
            </a:fld>
            <a:endParaRPr lang="en-US"/>
          </a:p>
        </p:txBody>
      </p:sp>
    </p:spTree>
    <p:extLst>
      <p:ext uri="{BB962C8B-B14F-4D97-AF65-F5344CB8AC3E}">
        <p14:creationId xmlns:p14="http://schemas.microsoft.com/office/powerpoint/2010/main" val="2719516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approach</a:t>
            </a:r>
            <a:r>
              <a:rPr lang="en-US" baseline="0" dirty="0" smtClean="0"/>
              <a:t> is to tune the program abstraction of the analysis. Abstraction is the key to balance precision and scalability of a analysis. One way to view abstractions is to see them as different bit vectors with the same size. The more bits set to 1, the more precise, and the less scalable the analysis is. Current approaches either set all bits to 1 or all bits to 0. Our goal is to find a fine-grained way to tune the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9</a:t>
            </a:fld>
            <a:endParaRPr lang="en-US"/>
          </a:p>
        </p:txBody>
      </p:sp>
    </p:spTree>
    <p:extLst>
      <p:ext uri="{BB962C8B-B14F-4D97-AF65-F5344CB8AC3E}">
        <p14:creationId xmlns:p14="http://schemas.microsoft.com/office/powerpoint/2010/main" val="2861785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a:solidFill>
                  <a:schemeClr val="tx2"/>
                </a:solidFill>
                <a:latin typeface="Garamond" panose="02020404030301010803"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6/10/2014</a:t>
            </a:r>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Programming Language Design and Implementation, 2014</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F7DF5D7-FF41-4BF6-8958-28DFF1DB182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6/10/2014</a:t>
            </a:r>
            <a:endParaRPr lang="en-US"/>
          </a:p>
        </p:txBody>
      </p:sp>
      <p:sp>
        <p:nvSpPr>
          <p:cNvPr id="5" name="Footer Placeholder 4"/>
          <p:cNvSpPr>
            <a:spLocks noGrp="1"/>
          </p:cNvSpPr>
          <p:nvPr>
            <p:ph type="ftr" sz="quarter" idx="11"/>
          </p:nvPr>
        </p:nvSpPr>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6/10/2014</a:t>
            </a:r>
            <a:endParaRPr lang="en-US"/>
          </a:p>
        </p:txBody>
      </p:sp>
      <p:sp>
        <p:nvSpPr>
          <p:cNvPr id="5" name="Footer Placeholder 4"/>
          <p:cNvSpPr>
            <a:spLocks noGrp="1"/>
          </p:cNvSpPr>
          <p:nvPr>
            <p:ph type="ftr" sz="quarter" idx="11"/>
          </p:nvPr>
        </p:nvSpPr>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Date Placeholder 9"/>
          <p:cNvSpPr>
            <a:spLocks noGrp="1"/>
          </p:cNvSpPr>
          <p:nvPr>
            <p:ph type="dt" sz="half" idx="10"/>
          </p:nvPr>
        </p:nvSpPr>
        <p:spPr/>
        <p:txBody>
          <a:bodyPr/>
          <a:lstStyle>
            <a:lvl1pPr algn="r">
              <a:defRPr/>
            </a:lvl1pPr>
          </a:lstStyle>
          <a:p>
            <a:r>
              <a:rPr lang="en-US" smtClean="0"/>
              <a:t>6/10/2014</a:t>
            </a:r>
            <a:endParaRPr lang="en-US" dirty="0"/>
          </a:p>
        </p:txBody>
      </p:sp>
      <p:sp>
        <p:nvSpPr>
          <p:cNvPr id="12" name="Slide Number Placeholder 11"/>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3" name="Title 2"/>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6/10/2014</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Programming Language Design and Implementation, 2014</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6/10/2014</a:t>
            </a:r>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6/10/2014</a:t>
            </a:r>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6/10/2014</a:t>
            </a:r>
            <a:endParaRPr lang="en-US"/>
          </a:p>
        </p:txBody>
      </p:sp>
      <p:sp>
        <p:nvSpPr>
          <p:cNvPr id="5"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Programming Language Design and Implementation, 2014</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6/10/2014</a:t>
            </a:r>
            <a:endParaRPr lang="en-US"/>
          </a:p>
        </p:txBody>
      </p:sp>
      <p:sp>
        <p:nvSpPr>
          <p:cNvPr id="3" name="Footer Placeholder 2"/>
          <p:cNvSpPr>
            <a:spLocks noGrp="1"/>
          </p:cNvSpPr>
          <p:nvPr>
            <p:ph type="ftr" sz="quarter" idx="11"/>
          </p:nvPr>
        </p:nvSpPr>
        <p:spPr/>
        <p:txBody>
          <a:bodyPr/>
          <a:lstStyle/>
          <a:p>
            <a:r>
              <a:rPr lang="en-US" smtClean="0"/>
              <a:t>Programming Language Design and Implementation, 2014</a:t>
            </a:r>
            <a:endParaRPr lang="en-US"/>
          </a:p>
        </p:txBody>
      </p:sp>
      <p:sp>
        <p:nvSpPr>
          <p:cNvPr id="4" name="Slide Number Placeholder 3"/>
          <p:cNvSpPr>
            <a:spLocks noGrp="1"/>
          </p:cNvSpPr>
          <p:nvPr>
            <p:ph type="sldNum" sz="quarter" idx="12"/>
          </p:nvPr>
        </p:nvSpPr>
        <p:spPr/>
        <p:txBody>
          <a:bodyPr/>
          <a:lstStyle/>
          <a:p>
            <a:fld id="{1F7DF5D7-FF41-4BF6-8958-28DFF1DB182D}"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6/10/2014</a:t>
            </a:r>
            <a:endParaRPr lang="en-US"/>
          </a:p>
        </p:txBody>
      </p:sp>
      <p:sp>
        <p:nvSpPr>
          <p:cNvPr id="6" name="Footer Placeholder 5"/>
          <p:cNvSpPr>
            <a:spLocks noGrp="1"/>
          </p:cNvSpPr>
          <p:nvPr>
            <p:ph type="ftr" sz="quarter" idx="11"/>
          </p:nvPr>
        </p:nvSpPr>
        <p:spPr/>
        <p:txBody>
          <a:bodyPr/>
          <a:lstStyle/>
          <a:p>
            <a:r>
              <a:rPr lang="en-US" smtClean="0"/>
              <a:t>Programming Language Design and Implementation,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6/10/2014</a:t>
            </a:r>
            <a:endParaRPr lang="en-US"/>
          </a:p>
        </p:txBody>
      </p:sp>
      <p:sp>
        <p:nvSpPr>
          <p:cNvPr id="6" name="Footer Placeholder 5"/>
          <p:cNvSpPr>
            <a:spLocks noGrp="1"/>
          </p:cNvSpPr>
          <p:nvPr>
            <p:ph type="ftr" sz="quarter" idx="11"/>
          </p:nvPr>
        </p:nvSpPr>
        <p:spPr/>
        <p:txBody>
          <a:bodyPr/>
          <a:lstStyle/>
          <a:p>
            <a:r>
              <a:rPr lang="en-US" smtClean="0"/>
              <a:t>Programming Language Design and Implementation,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r>
              <a:rPr lang="en-US" smtClean="0"/>
              <a:t>6/10/2014</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Programming Language Design and Implementation, 2014</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1.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230.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2.png"/><Relationship Id="rId4" Type="http://schemas.openxmlformats.org/officeDocument/2006/relationships/image" Target="../media/image260.png"/></Relationships>
</file>

<file path=ppt/slides/_rels/slide28.xml.rels><?xml version="1.0" encoding="UTF-8" standalone="yes"?>
<Relationships xmlns="http://schemas.openxmlformats.org/package/2006/relationships"><Relationship Id="rId8" Type="http://schemas.openxmlformats.org/officeDocument/2006/relationships/image" Target="../media/image280.png"/><Relationship Id="rId3" Type="http://schemas.openxmlformats.org/officeDocument/2006/relationships/notesSlide" Target="../notesSlides/notesSlide27.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00.png"/><Relationship Id="rId5" Type="http://schemas.openxmlformats.org/officeDocument/2006/relationships/image" Target="../media/image30.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35.png"/><Relationship Id="rId3" Type="http://schemas.openxmlformats.org/officeDocument/2006/relationships/notesSlide" Target="../notesSlides/notesSlide28.xml"/><Relationship Id="rId7" Type="http://schemas.openxmlformats.org/officeDocument/2006/relationships/diagramColors" Target="../diagrams/colors1.xml"/><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diagramQuickStyle" Target="../diagrams/quickStyle1.xml"/><Relationship Id="rId11" Type="http://schemas.openxmlformats.org/officeDocument/2006/relationships/image" Target="../media/image33.png"/><Relationship Id="rId5" Type="http://schemas.openxmlformats.org/officeDocument/2006/relationships/diagramLayout" Target="../diagrams/layout1.xml"/><Relationship Id="rId10" Type="http://schemas.openxmlformats.org/officeDocument/2006/relationships/image" Target="../media/image32.png"/><Relationship Id="rId4" Type="http://schemas.openxmlformats.org/officeDocument/2006/relationships/diagramData" Target="../diagrams/data1.xml"/><Relationship Id="rId9" Type="http://schemas.openxmlformats.org/officeDocument/2006/relationships/image" Target="../media/image310.pn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35.png"/><Relationship Id="rId3" Type="http://schemas.openxmlformats.org/officeDocument/2006/relationships/notesSlide" Target="../notesSlides/notesSlide29.xml"/><Relationship Id="rId7" Type="http://schemas.openxmlformats.org/officeDocument/2006/relationships/diagramColors" Target="../diagrams/colors2.xml"/><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diagramQuickStyle" Target="../diagrams/quickStyle2.xml"/><Relationship Id="rId11" Type="http://schemas.openxmlformats.org/officeDocument/2006/relationships/image" Target="../media/image33.png"/><Relationship Id="rId5" Type="http://schemas.openxmlformats.org/officeDocument/2006/relationships/diagramLayout" Target="../diagrams/layout2.xml"/><Relationship Id="rId10" Type="http://schemas.openxmlformats.org/officeDocument/2006/relationships/image" Target="../media/image37.png"/><Relationship Id="rId4" Type="http://schemas.openxmlformats.org/officeDocument/2006/relationships/diagramData" Target="../diagrams/data2.xml"/><Relationship Id="rId9" Type="http://schemas.openxmlformats.org/officeDocument/2006/relationships/image" Target="../media/image310.png"/><Relationship Id="rId1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microsoft.com/office/2007/relationships/diagramDrawing" Target="../diagrams/drawing3.xml"/><Relationship Id="rId13" Type="http://schemas.openxmlformats.org/officeDocument/2006/relationships/image" Target="../media/image35.png"/><Relationship Id="rId3" Type="http://schemas.openxmlformats.org/officeDocument/2006/relationships/notesSlide" Target="../notesSlides/notesSlide30.xml"/><Relationship Id="rId7" Type="http://schemas.openxmlformats.org/officeDocument/2006/relationships/diagramColors" Target="../diagrams/colors3.xml"/><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diagramQuickStyle" Target="../diagrams/quickStyle3.xml"/><Relationship Id="rId11" Type="http://schemas.openxmlformats.org/officeDocument/2006/relationships/image" Target="../media/image38.png"/><Relationship Id="rId5" Type="http://schemas.openxmlformats.org/officeDocument/2006/relationships/diagramLayout" Target="../diagrams/layout3.xml"/><Relationship Id="rId10" Type="http://schemas.openxmlformats.org/officeDocument/2006/relationships/image" Target="../media/image37.png"/><Relationship Id="rId4" Type="http://schemas.openxmlformats.org/officeDocument/2006/relationships/diagramData" Target="../diagrams/data3.xml"/><Relationship Id="rId9" Type="http://schemas.openxmlformats.org/officeDocument/2006/relationships/image" Target="../media/image310.png"/><Relationship Id="rId14" Type="http://schemas.openxmlformats.org/officeDocument/2006/relationships/image" Target="../media/image39.png"/></Relationships>
</file>

<file path=ppt/slides/_rels/slide32.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35.png"/><Relationship Id="rId3" Type="http://schemas.openxmlformats.org/officeDocument/2006/relationships/notesSlide" Target="../notesSlides/notesSlide31.xml"/><Relationship Id="rId7" Type="http://schemas.openxmlformats.org/officeDocument/2006/relationships/diagramColors" Target="../diagrams/colors4.xml"/><Relationship Id="rId12"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4.xml"/><Relationship Id="rId11" Type="http://schemas.openxmlformats.org/officeDocument/2006/relationships/image" Target="../media/image41.png"/><Relationship Id="rId5" Type="http://schemas.openxmlformats.org/officeDocument/2006/relationships/diagramLayout" Target="../diagrams/layout4.xml"/><Relationship Id="rId10" Type="http://schemas.openxmlformats.org/officeDocument/2006/relationships/image" Target="../media/image37.png"/><Relationship Id="rId4" Type="http://schemas.openxmlformats.org/officeDocument/2006/relationships/diagramData" Target="../diagrams/data4.xml"/><Relationship Id="rId9" Type="http://schemas.openxmlformats.org/officeDocument/2006/relationships/image" Target="../media/image40.png"/><Relationship Id="rId14" Type="http://schemas.openxmlformats.org/officeDocument/2006/relationships/image" Target="../media/image39.png"/></Relationships>
</file>

<file path=ppt/slides/_rels/slide33.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image" Target="../media/image44.png"/><Relationship Id="rId3" Type="http://schemas.openxmlformats.org/officeDocument/2006/relationships/notesSlide" Target="../notesSlides/notesSlide32.xml"/><Relationship Id="rId7" Type="http://schemas.openxmlformats.org/officeDocument/2006/relationships/diagramQuickStyle" Target="../diagrams/quickStyle5.xml"/><Relationship Id="rId12" Type="http://schemas.openxmlformats.org/officeDocument/2006/relationships/image" Target="../media/image43.png"/><Relationship Id="rId2" Type="http://schemas.openxmlformats.org/officeDocument/2006/relationships/slideLayout" Target="../slideLayouts/slideLayout2.xml"/><Relationship Id="rId16" Type="http://schemas.openxmlformats.org/officeDocument/2006/relationships/image" Target="../media/image39.png"/><Relationship Id="rId1" Type="http://schemas.openxmlformats.org/officeDocument/2006/relationships/tags" Target="../tags/tag20.xml"/><Relationship Id="rId6" Type="http://schemas.openxmlformats.org/officeDocument/2006/relationships/diagramLayout" Target="../diagrams/layout5.xml"/><Relationship Id="rId11" Type="http://schemas.openxmlformats.org/officeDocument/2006/relationships/image" Target="../media/image20.png"/><Relationship Id="rId5" Type="http://schemas.openxmlformats.org/officeDocument/2006/relationships/diagramData" Target="../diagrams/data5.xml"/><Relationship Id="rId1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42.png"/><Relationship Id="rId9" Type="http://schemas.microsoft.com/office/2007/relationships/diagramDrawing" Target="../diagrams/drawing5.xml"/><Relationship Id="rId1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image" Target="../media/image46.png"/><Relationship Id="rId3" Type="http://schemas.openxmlformats.org/officeDocument/2006/relationships/notesSlide" Target="../notesSlides/notesSlide33.xml"/><Relationship Id="rId7" Type="http://schemas.openxmlformats.org/officeDocument/2006/relationships/diagramData" Target="../diagrams/data6.xml"/><Relationship Id="rId12" Type="http://schemas.openxmlformats.org/officeDocument/2006/relationships/image" Target="../media/image40.png"/><Relationship Id="rId17" Type="http://schemas.openxmlformats.org/officeDocument/2006/relationships/image" Target="../media/image43.png"/><Relationship Id="rId2" Type="http://schemas.openxmlformats.org/officeDocument/2006/relationships/slideLayout" Target="../slideLayouts/slideLayout2.xml"/><Relationship Id="rId16" Type="http://schemas.openxmlformats.org/officeDocument/2006/relationships/image" Target="../media/image20.png"/><Relationship Id="rId1" Type="http://schemas.openxmlformats.org/officeDocument/2006/relationships/tags" Target="../tags/tag21.xml"/><Relationship Id="rId6" Type="http://schemas.openxmlformats.org/officeDocument/2006/relationships/image" Target="../media/image45.png"/><Relationship Id="rId11" Type="http://schemas.microsoft.com/office/2007/relationships/diagramDrawing" Target="../diagrams/drawing6.xml"/><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diagramColors" Target="../diagrams/colors6.xml"/><Relationship Id="rId4" Type="http://schemas.openxmlformats.org/officeDocument/2006/relationships/image" Target="../media/image34.png"/><Relationship Id="rId9" Type="http://schemas.openxmlformats.org/officeDocument/2006/relationships/diagramQuickStyle" Target="../diagrams/quickStyle6.xml"/><Relationship Id="rId1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7" Type="http://schemas.openxmlformats.org/officeDocument/2006/relationships/image" Target="../media/image42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410.png"/><Relationship Id="rId5" Type="http://schemas.openxmlformats.org/officeDocument/2006/relationships/image" Target="../media/image47.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450.png"/><Relationship Id="rId3" Type="http://schemas.openxmlformats.org/officeDocument/2006/relationships/notesSlide" Target="../notesSlides/notesSlide35.xml"/><Relationship Id="rId7" Type="http://schemas.openxmlformats.org/officeDocument/2006/relationships/image" Target="../media/image49.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420.png"/><Relationship Id="rId5" Type="http://schemas.openxmlformats.org/officeDocument/2006/relationships/image" Target="../media/image410.png"/><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ags" Target="../tags/tag27.xml"/><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5.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4.jp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6.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8734" y="1109134"/>
            <a:ext cx="8288868" cy="1422386"/>
          </a:xfrm>
        </p:spPr>
        <p:txBody>
          <a:bodyPr>
            <a:noAutofit/>
          </a:bodyPr>
          <a:lstStyle/>
          <a:p>
            <a:r>
              <a:rPr lang="en-US" sz="4400" dirty="0">
                <a:solidFill>
                  <a:srgbClr val="0070C0"/>
                </a:solidFill>
              </a:rPr>
              <a:t>On Abstraction Refinement for Program Analyses in </a:t>
            </a:r>
            <a:r>
              <a:rPr lang="en-US" sz="4400" dirty="0" err="1">
                <a:solidFill>
                  <a:srgbClr val="0070C0"/>
                </a:solidFill>
              </a:rPr>
              <a:t>Datalog</a:t>
            </a:r>
            <a:endParaRPr lang="en-US" sz="4400" dirty="0">
              <a:solidFill>
                <a:srgbClr val="0070C0"/>
              </a:solidFill>
            </a:endParaRPr>
          </a:p>
        </p:txBody>
      </p:sp>
      <p:sp>
        <p:nvSpPr>
          <p:cNvPr id="4" name="Subtitle 2"/>
          <p:cNvSpPr txBox="1">
            <a:spLocks/>
          </p:cNvSpPr>
          <p:nvPr/>
        </p:nvSpPr>
        <p:spPr>
          <a:xfrm>
            <a:off x="73152" y="3363392"/>
            <a:ext cx="4792133" cy="685414"/>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u="sng" dirty="0" smtClean="0">
                <a:solidFill>
                  <a:schemeClr val="tx1"/>
                </a:solidFill>
              </a:rPr>
              <a:t>Xin Zhang</a:t>
            </a:r>
            <a:r>
              <a:rPr lang="en-US" sz="2400" dirty="0" smtClean="0">
                <a:solidFill>
                  <a:schemeClr val="tx1"/>
                </a:solidFill>
              </a:rPr>
              <a:t>, Ravi </a:t>
            </a:r>
            <a:r>
              <a:rPr lang="en-US" sz="2400" dirty="0" err="1" smtClean="0">
                <a:solidFill>
                  <a:schemeClr val="tx1"/>
                </a:solidFill>
              </a:rPr>
              <a:t>Mangal</a:t>
            </a:r>
            <a:r>
              <a:rPr lang="en-US" sz="2400" dirty="0" smtClean="0">
                <a:solidFill>
                  <a:schemeClr val="tx1"/>
                </a:solidFill>
              </a:rPr>
              <a:t>, </a:t>
            </a:r>
            <a:r>
              <a:rPr lang="en-US" sz="2400" dirty="0" err="1" smtClean="0">
                <a:solidFill>
                  <a:schemeClr val="tx1"/>
                </a:solidFill>
              </a:rPr>
              <a:t>Mayur</a:t>
            </a:r>
            <a:r>
              <a:rPr lang="en-US" sz="2400" dirty="0" smtClean="0">
                <a:solidFill>
                  <a:schemeClr val="tx1"/>
                </a:solidFill>
              </a:rPr>
              <a:t> </a:t>
            </a:r>
            <a:r>
              <a:rPr lang="en-US" sz="2400" dirty="0" err="1" smtClean="0">
                <a:solidFill>
                  <a:schemeClr val="tx1"/>
                </a:solidFill>
              </a:rPr>
              <a:t>Naik</a:t>
            </a:r>
            <a:endParaRPr lang="en-US" sz="2400" dirty="0" smtClean="0">
              <a:solidFill>
                <a:schemeClr val="tx1"/>
              </a:solidFill>
            </a:endParaRPr>
          </a:p>
          <a:p>
            <a:pPr algn="ctr"/>
            <a:r>
              <a:rPr lang="en-US" sz="2400" dirty="0" smtClean="0">
                <a:solidFill>
                  <a:schemeClr val="tx1"/>
                </a:solidFill>
              </a:rPr>
              <a:t>Georgia Tech</a:t>
            </a:r>
            <a:endParaRPr lang="en-US" sz="2400" dirty="0">
              <a:solidFill>
                <a:schemeClr val="tx1"/>
              </a:solidFill>
            </a:endParaRPr>
          </a:p>
        </p:txBody>
      </p:sp>
      <p:sp>
        <p:nvSpPr>
          <p:cNvPr id="5" name="Subtitle 2"/>
          <p:cNvSpPr txBox="1">
            <a:spLocks/>
          </p:cNvSpPr>
          <p:nvPr/>
        </p:nvSpPr>
        <p:spPr>
          <a:xfrm>
            <a:off x="4959099" y="3363392"/>
            <a:ext cx="4157133"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err="1" smtClean="0">
                <a:solidFill>
                  <a:schemeClr val="tx1"/>
                </a:solidFill>
              </a:rPr>
              <a:t>Radu</a:t>
            </a:r>
            <a:r>
              <a:rPr lang="en-US" sz="2400" dirty="0" smtClean="0">
                <a:solidFill>
                  <a:schemeClr val="tx1"/>
                </a:solidFill>
              </a:rPr>
              <a:t> </a:t>
            </a:r>
            <a:r>
              <a:rPr lang="en-US" sz="2400" dirty="0" err="1" smtClean="0">
                <a:solidFill>
                  <a:schemeClr val="tx1"/>
                </a:solidFill>
              </a:rPr>
              <a:t>Grigore</a:t>
            </a:r>
            <a:r>
              <a:rPr lang="en-US" sz="2400" dirty="0" smtClean="0">
                <a:solidFill>
                  <a:schemeClr val="tx1"/>
                </a:solidFill>
              </a:rPr>
              <a:t>, </a:t>
            </a:r>
            <a:r>
              <a:rPr lang="en-US" sz="2400" dirty="0" err="1" smtClean="0">
                <a:solidFill>
                  <a:schemeClr val="tx1"/>
                </a:solidFill>
              </a:rPr>
              <a:t>Hongseok</a:t>
            </a:r>
            <a:r>
              <a:rPr lang="en-US" sz="2400" dirty="0" smtClean="0">
                <a:solidFill>
                  <a:schemeClr val="tx1"/>
                </a:solidFill>
              </a:rPr>
              <a:t> Yang</a:t>
            </a:r>
          </a:p>
          <a:p>
            <a:pPr algn="ctr"/>
            <a:r>
              <a:rPr lang="en-US" sz="2400" dirty="0" smtClean="0">
                <a:solidFill>
                  <a:schemeClr val="tx1"/>
                </a:solidFill>
              </a:rPr>
              <a:t>Oxford University</a:t>
            </a:r>
            <a:endParaRPr lang="en-US" sz="2400" dirty="0">
              <a:solidFill>
                <a:schemeClr val="tx1"/>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0892" y="5193939"/>
            <a:ext cx="2833545" cy="880544"/>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74044" y="4880678"/>
            <a:ext cx="2390348" cy="1507067"/>
          </a:xfrm>
          <a:prstGeom prst="rect">
            <a:avLst/>
          </a:prstGeom>
        </p:spPr>
      </p:pic>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2382"/>
    </mc:Choice>
    <mc:Fallback xmlns="">
      <p:transition spd="slow" advTm="2382"/>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10</a:t>
            </a:fld>
            <a:endParaRPr lang="en-US" dirty="0"/>
          </a:p>
        </p:txBody>
      </p:sp>
      <p:sp>
        <p:nvSpPr>
          <p:cNvPr id="5" name="Title 4"/>
          <p:cNvSpPr>
            <a:spLocks noGrp="1"/>
          </p:cNvSpPr>
          <p:nvPr>
            <p:ph type="title"/>
          </p:nvPr>
        </p:nvSpPr>
        <p:spPr/>
        <p:txBody>
          <a:bodyPr/>
          <a:lstStyle/>
          <a:p>
            <a:r>
              <a:rPr lang="en-US" dirty="0"/>
              <a:t>Parametric program abstraction</a:t>
            </a:r>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2185377757"/>
              </p:ext>
            </p:extLst>
          </p:nvPr>
        </p:nvGraphicFramePr>
        <p:xfrm>
          <a:off x="3235502" y="141361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14" name="Left Brace 13"/>
          <p:cNvSpPr/>
          <p:nvPr/>
        </p:nvSpPr>
        <p:spPr>
          <a:xfrm rot="16200000">
            <a:off x="4243491" y="939289"/>
            <a:ext cx="419627" cy="2488220"/>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8800569"/>
      </p:ext>
    </p:extLst>
  </p:cSld>
  <p:clrMapOvr>
    <a:masterClrMapping/>
  </p:clrMapOvr>
  <mc:AlternateContent xmlns:mc="http://schemas.openxmlformats.org/markup-compatibility/2006" xmlns:p14="http://schemas.microsoft.com/office/powerpoint/2010/main">
    <mc:Choice Requires="p14">
      <p:transition spd="slow" p14:dur="2000" advTm="4814"/>
    </mc:Choice>
    <mc:Fallback xmlns="">
      <p:transition spd="slow" advTm="481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11</a:t>
            </a:fld>
            <a:endParaRPr lang="en-US" dirty="0"/>
          </a:p>
        </p:txBody>
      </p:sp>
      <p:sp>
        <p:nvSpPr>
          <p:cNvPr id="5" name="Title 4"/>
          <p:cNvSpPr>
            <a:spLocks noGrp="1"/>
          </p:cNvSpPr>
          <p:nvPr>
            <p:ph type="title"/>
          </p:nvPr>
        </p:nvSpPr>
        <p:spPr/>
        <p:txBody>
          <a:bodyPr/>
          <a:lstStyle/>
          <a:p>
            <a:r>
              <a:rPr lang="en-US" dirty="0"/>
              <a:t>Parametric program </a:t>
            </a:r>
            <a:r>
              <a:rPr lang="en-US" dirty="0" smtClean="0"/>
              <a:t>abstraction: Example 1</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3068446" y="3690819"/>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8" name="Oval Callout 7"/>
          <p:cNvSpPr/>
          <p:nvPr/>
        </p:nvSpPr>
        <p:spPr>
          <a:xfrm>
            <a:off x="2042758" y="1632432"/>
            <a:ext cx="4567418" cy="1216275"/>
          </a:xfrm>
          <a:prstGeom prst="wedgeEllipseCallout">
            <a:avLst>
              <a:gd name="adj1" fmla="val -598"/>
              <a:gd name="adj2" fmla="val 1126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en-US" sz="2400" dirty="0" smtClean="0"/>
              <a:t>Cloning depth K for </a:t>
            </a:r>
            <a:r>
              <a:rPr lang="en-US" sz="2400" dirty="0"/>
              <a:t>each call </a:t>
            </a:r>
            <a:r>
              <a:rPr lang="en-US" sz="2400" dirty="0" smtClean="0"/>
              <a:t>site and </a:t>
            </a:r>
            <a:r>
              <a:rPr lang="en-US" sz="2400" dirty="0"/>
              <a:t>allocation site</a:t>
            </a:r>
          </a:p>
        </p:txBody>
      </p:sp>
      <p:sp>
        <p:nvSpPr>
          <p:cNvPr id="9" name="Rectangle 8"/>
          <p:cNvSpPr/>
          <p:nvPr/>
        </p:nvSpPr>
        <p:spPr>
          <a:xfrm>
            <a:off x="2439188" y="4784651"/>
            <a:ext cx="3774558" cy="93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Pointer Analysis</a:t>
            </a:r>
            <a:endParaRPr lang="en-US" sz="2800" dirty="0"/>
          </a:p>
        </p:txBody>
      </p:sp>
    </p:spTree>
    <p:extLst>
      <p:ext uri="{BB962C8B-B14F-4D97-AF65-F5344CB8AC3E}">
        <p14:creationId xmlns:p14="http://schemas.microsoft.com/office/powerpoint/2010/main" val="2092582899"/>
      </p:ext>
    </p:extLst>
  </p:cSld>
  <p:clrMapOvr>
    <a:masterClrMapping/>
  </p:clrMapOvr>
  <mc:AlternateContent xmlns:mc="http://schemas.openxmlformats.org/markup-compatibility/2006" xmlns:p14="http://schemas.microsoft.com/office/powerpoint/2010/main">
    <mc:Choice Requires="p14">
      <p:transition spd="slow" p14:dur="2000" advTm="18149"/>
    </mc:Choice>
    <mc:Fallback xmlns="">
      <p:transition spd="slow" advTm="1814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12</a:t>
            </a:fld>
            <a:endParaRPr lang="en-US" dirty="0"/>
          </a:p>
        </p:txBody>
      </p:sp>
      <p:sp>
        <p:nvSpPr>
          <p:cNvPr id="5" name="Title 4"/>
          <p:cNvSpPr>
            <a:spLocks noGrp="1"/>
          </p:cNvSpPr>
          <p:nvPr>
            <p:ph type="title"/>
          </p:nvPr>
        </p:nvSpPr>
        <p:spPr/>
        <p:txBody>
          <a:bodyPr/>
          <a:lstStyle/>
          <a:p>
            <a:r>
              <a:rPr lang="en-US" dirty="0"/>
              <a:t>Parametric program abstraction: Example </a:t>
            </a:r>
            <a:r>
              <a:rPr lang="en-US" dirty="0" smtClean="0"/>
              <a:t>2</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3068446" y="3690819"/>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8" name="Oval Callout 7"/>
          <p:cNvSpPr/>
          <p:nvPr/>
        </p:nvSpPr>
        <p:spPr>
          <a:xfrm>
            <a:off x="2042758" y="1632432"/>
            <a:ext cx="4567418" cy="1216275"/>
          </a:xfrm>
          <a:prstGeom prst="wedgeEllipseCallout">
            <a:avLst>
              <a:gd name="adj1" fmla="val -598"/>
              <a:gd name="adj2" fmla="val 11261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sz="2800" dirty="0" smtClean="0"/>
              <a:t>Predicates to use as abstraction predicates</a:t>
            </a:r>
            <a:endParaRPr lang="en-US" sz="2800" dirty="0"/>
          </a:p>
        </p:txBody>
      </p:sp>
      <p:sp>
        <p:nvSpPr>
          <p:cNvPr id="2" name="Rectangle 1"/>
          <p:cNvSpPr/>
          <p:nvPr/>
        </p:nvSpPr>
        <p:spPr>
          <a:xfrm>
            <a:off x="2439188" y="4784651"/>
            <a:ext cx="3774558" cy="935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Shape Analysis</a:t>
            </a:r>
            <a:endParaRPr lang="en-US" sz="2800" dirty="0"/>
          </a:p>
        </p:txBody>
      </p:sp>
    </p:spTree>
    <p:extLst>
      <p:ext uri="{BB962C8B-B14F-4D97-AF65-F5344CB8AC3E}">
        <p14:creationId xmlns:p14="http://schemas.microsoft.com/office/powerpoint/2010/main" val="2669342304"/>
      </p:ext>
    </p:extLst>
  </p:cSld>
  <p:clrMapOvr>
    <a:masterClrMapping/>
  </p:clrMapOvr>
  <mc:AlternateContent xmlns:mc="http://schemas.openxmlformats.org/markup-compatibility/2006" xmlns:p14="http://schemas.microsoft.com/office/powerpoint/2010/main">
    <mc:Choice Requires="p14">
      <p:transition spd="slow" p14:dur="2000" advTm="6233"/>
    </mc:Choice>
    <mc:Fallback xmlns="">
      <p:transition spd="slow" advTm="623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13</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601237468"/>
              </p:ext>
            </p:extLst>
          </p:nvPr>
        </p:nvGraphicFramePr>
        <p:xfrm>
          <a:off x="527469" y="1580665"/>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923153075"/>
              </p:ext>
            </p:extLst>
          </p:nvPr>
        </p:nvGraphicFramePr>
        <p:xfrm>
          <a:off x="6227813" y="1583596"/>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2" name="Vertical Scroll 1"/>
          <p:cNvSpPr/>
          <p:nvPr/>
        </p:nvSpPr>
        <p:spPr>
          <a:xfrm>
            <a:off x="509952" y="2813538"/>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0" name="Vertical Scroll 9"/>
          <p:cNvSpPr/>
          <p:nvPr/>
        </p:nvSpPr>
        <p:spPr>
          <a:xfrm>
            <a:off x="6324598" y="2813537"/>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1" name="TextBox 10"/>
          <p:cNvSpPr txBox="1"/>
          <p:nvPr/>
        </p:nvSpPr>
        <p:spPr>
          <a:xfrm>
            <a:off x="703385" y="5090746"/>
            <a:ext cx="1546786" cy="461665"/>
          </a:xfrm>
          <a:prstGeom prst="rect">
            <a:avLst/>
          </a:prstGeom>
          <a:noFill/>
        </p:spPr>
        <p:txBody>
          <a:bodyPr wrap="square" rtlCol="0">
            <a:spAutoFit/>
          </a:bodyPr>
          <a:lstStyle/>
          <a:p>
            <a:r>
              <a:rPr lang="en-US" sz="2400" dirty="0"/>
              <a:t>a</a:t>
            </a:r>
            <a:r>
              <a:rPr lang="en-US" sz="2400" dirty="0" smtClean="0"/>
              <a:t>lias(p, </a:t>
            </a:r>
            <a:r>
              <a:rPr lang="en-US" sz="2400" dirty="0"/>
              <a:t>q</a:t>
            </a:r>
            <a:r>
              <a:rPr lang="en-US" sz="2400" dirty="0" smtClean="0"/>
              <a:t>)?</a:t>
            </a:r>
            <a:endParaRPr lang="en-US" sz="2400" dirty="0"/>
          </a:p>
        </p:txBody>
      </p:sp>
      <p:sp>
        <p:nvSpPr>
          <p:cNvPr id="12" name="TextBox 11"/>
          <p:cNvSpPr txBox="1"/>
          <p:nvPr/>
        </p:nvSpPr>
        <p:spPr>
          <a:xfrm>
            <a:off x="6533348" y="5090746"/>
            <a:ext cx="1661086" cy="461665"/>
          </a:xfrm>
          <a:prstGeom prst="rect">
            <a:avLst/>
          </a:prstGeom>
          <a:noFill/>
        </p:spPr>
        <p:txBody>
          <a:bodyPr wrap="square" rtlCol="0">
            <a:spAutoFit/>
          </a:bodyPr>
          <a:lstStyle/>
          <a:p>
            <a:r>
              <a:rPr lang="en-US" sz="2400" dirty="0"/>
              <a:t>a</a:t>
            </a:r>
            <a:r>
              <a:rPr lang="en-US" sz="2400" dirty="0" smtClean="0"/>
              <a:t>lias(m, </a:t>
            </a:r>
            <a:r>
              <a:rPr lang="en-US" sz="2400" dirty="0"/>
              <a:t>n</a:t>
            </a:r>
            <a:r>
              <a:rPr lang="en-US" sz="2400" dirty="0" smtClean="0"/>
              <a:t>)?</a:t>
            </a:r>
            <a:endParaRPr lang="en-US" sz="2400" dirty="0"/>
          </a:p>
        </p:txBody>
      </p:sp>
      <p:sp>
        <p:nvSpPr>
          <p:cNvPr id="13" name="Down Arrow 12"/>
          <p:cNvSpPr/>
          <p:nvPr/>
        </p:nvSpPr>
        <p:spPr>
          <a:xfrm>
            <a:off x="1222131"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182236"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069349"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069349"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31642124"/>
      </p:ext>
    </p:extLst>
  </p:cSld>
  <p:clrMapOvr>
    <a:masterClrMapping/>
  </p:clrMapOvr>
  <mc:AlternateContent xmlns:mc="http://schemas.openxmlformats.org/markup-compatibility/2006" xmlns:p14="http://schemas.microsoft.com/office/powerpoint/2010/main">
    <mc:Choice Requires="p14">
      <p:transition spd="slow" p14:dur="2000" advTm="14486"/>
    </mc:Choice>
    <mc:Fallback xmlns="">
      <p:transition spd="slow" advTm="14486"/>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14</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Table 6"/>
          <p:cNvGraphicFramePr>
            <a:graphicFrameLocks noGrp="1"/>
          </p:cNvGraphicFramePr>
          <p:nvPr>
            <p:extLst/>
          </p:nvPr>
        </p:nvGraphicFramePr>
        <p:xfrm>
          <a:off x="527469" y="1580665"/>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graphicFrame>
        <p:nvGraphicFramePr>
          <p:cNvPr id="9" name="Table 8"/>
          <p:cNvGraphicFramePr>
            <a:graphicFrameLocks noGrp="1"/>
          </p:cNvGraphicFramePr>
          <p:nvPr>
            <p:extLst/>
          </p:nvPr>
        </p:nvGraphicFramePr>
        <p:xfrm>
          <a:off x="6227813" y="1583596"/>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0</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0</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2" name="Vertical Scroll 1"/>
          <p:cNvSpPr/>
          <p:nvPr/>
        </p:nvSpPr>
        <p:spPr>
          <a:xfrm>
            <a:off x="509952" y="2813538"/>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0" name="Vertical Scroll 9"/>
          <p:cNvSpPr/>
          <p:nvPr/>
        </p:nvSpPr>
        <p:spPr>
          <a:xfrm>
            <a:off x="6324598" y="2813537"/>
            <a:ext cx="2189284" cy="1441939"/>
          </a:xfrm>
          <a:prstGeom prst="verticalScroll">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err="1" smtClean="0"/>
              <a:t>Datalog</a:t>
            </a:r>
            <a:r>
              <a:rPr lang="en-US" sz="2800" b="1" dirty="0" smtClean="0"/>
              <a:t> Program</a:t>
            </a:r>
            <a:endParaRPr lang="en-US" sz="2800" b="1" dirty="0"/>
          </a:p>
        </p:txBody>
      </p:sp>
      <p:sp>
        <p:nvSpPr>
          <p:cNvPr id="11" name="TextBox 10"/>
          <p:cNvSpPr txBox="1"/>
          <p:nvPr/>
        </p:nvSpPr>
        <p:spPr>
          <a:xfrm>
            <a:off x="703385" y="5090746"/>
            <a:ext cx="1546786" cy="461665"/>
          </a:xfrm>
          <a:prstGeom prst="rect">
            <a:avLst/>
          </a:prstGeom>
          <a:noFill/>
        </p:spPr>
        <p:txBody>
          <a:bodyPr wrap="square" rtlCol="0">
            <a:spAutoFit/>
          </a:bodyPr>
          <a:lstStyle/>
          <a:p>
            <a:r>
              <a:rPr lang="en-US" sz="2400" dirty="0"/>
              <a:t>a</a:t>
            </a:r>
            <a:r>
              <a:rPr lang="en-US" sz="2400" dirty="0" smtClean="0"/>
              <a:t>lias(p, </a:t>
            </a:r>
            <a:r>
              <a:rPr lang="en-US" sz="2400" dirty="0"/>
              <a:t>q</a:t>
            </a:r>
            <a:r>
              <a:rPr lang="en-US" sz="2400" dirty="0" smtClean="0"/>
              <a:t>)?</a:t>
            </a:r>
            <a:endParaRPr lang="en-US" sz="2400" dirty="0"/>
          </a:p>
        </p:txBody>
      </p:sp>
      <p:sp>
        <p:nvSpPr>
          <p:cNvPr id="12" name="TextBox 11"/>
          <p:cNvSpPr txBox="1"/>
          <p:nvPr/>
        </p:nvSpPr>
        <p:spPr>
          <a:xfrm>
            <a:off x="6533348" y="5090746"/>
            <a:ext cx="1661086" cy="461665"/>
          </a:xfrm>
          <a:prstGeom prst="rect">
            <a:avLst/>
          </a:prstGeom>
          <a:noFill/>
        </p:spPr>
        <p:txBody>
          <a:bodyPr wrap="square" rtlCol="0">
            <a:spAutoFit/>
          </a:bodyPr>
          <a:lstStyle/>
          <a:p>
            <a:r>
              <a:rPr lang="en-US" sz="2400" dirty="0"/>
              <a:t>a</a:t>
            </a:r>
            <a:r>
              <a:rPr lang="en-US" sz="2400" dirty="0" smtClean="0"/>
              <a:t>lias(m, </a:t>
            </a:r>
            <a:r>
              <a:rPr lang="en-US" sz="2400" dirty="0"/>
              <a:t>n</a:t>
            </a:r>
            <a:r>
              <a:rPr lang="en-US" sz="2400" dirty="0" smtClean="0"/>
              <a:t>)?</a:t>
            </a:r>
            <a:endParaRPr lang="en-US" sz="2400" dirty="0"/>
          </a:p>
        </p:txBody>
      </p:sp>
      <p:sp>
        <p:nvSpPr>
          <p:cNvPr id="13" name="Down Arrow 12"/>
          <p:cNvSpPr/>
          <p:nvPr/>
        </p:nvSpPr>
        <p:spPr>
          <a:xfrm>
            <a:off x="1222131"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182236"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a:off x="7069349" y="2268415"/>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15"/>
          <p:cNvSpPr/>
          <p:nvPr/>
        </p:nvSpPr>
        <p:spPr>
          <a:xfrm>
            <a:off x="7069349" y="4540738"/>
            <a:ext cx="589084" cy="3429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Left Arrow 17"/>
          <p:cNvSpPr/>
          <p:nvPr/>
        </p:nvSpPr>
        <p:spPr>
          <a:xfrm rot="2054371">
            <a:off x="3054037" y="2164060"/>
            <a:ext cx="463570" cy="20871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Left Arrow 18"/>
          <p:cNvSpPr/>
          <p:nvPr/>
        </p:nvSpPr>
        <p:spPr>
          <a:xfrm rot="8484646">
            <a:off x="5622324" y="2173515"/>
            <a:ext cx="463570" cy="208711"/>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Explosion 1 20"/>
          <p:cNvSpPr/>
          <p:nvPr/>
        </p:nvSpPr>
        <p:spPr>
          <a:xfrm>
            <a:off x="2224286" y="2227532"/>
            <a:ext cx="4805167" cy="2313205"/>
          </a:xfrm>
          <a:prstGeom prst="irregularSeal1">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b="1" dirty="0" smtClean="0"/>
              <a:t>Counterexample guided refinement (CEGAR) via MAXSAT</a:t>
            </a:r>
            <a:endParaRPr lang="en-US" sz="2000" b="1" dirty="0"/>
          </a:p>
        </p:txBody>
      </p:sp>
    </p:spTree>
    <p:extLst>
      <p:ext uri="{BB962C8B-B14F-4D97-AF65-F5344CB8AC3E}">
        <p14:creationId xmlns:p14="http://schemas.microsoft.com/office/powerpoint/2010/main" val="1208152890"/>
      </p:ext>
    </p:extLst>
  </p:cSld>
  <p:clrMapOvr>
    <a:masterClrMapping/>
  </p:clrMapOvr>
  <mc:AlternateContent xmlns:mc="http://schemas.openxmlformats.org/markup-compatibility/2006" xmlns:p14="http://schemas.microsoft.com/office/powerpoint/2010/main">
    <mc:Choice Requires="p14">
      <p:transition spd="slow" p14:dur="2000" advTm="4804"/>
    </mc:Choice>
    <mc:Fallback xmlns="">
      <p:transition spd="slow" advTm="480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15</a:t>
            </a:fld>
            <a:endParaRPr lang="en-US" dirty="0"/>
          </a:p>
        </p:txBody>
      </p:sp>
      <p:sp>
        <p:nvSpPr>
          <p:cNvPr id="5" name="Title 4"/>
          <p:cNvSpPr>
            <a:spLocks noGrp="1"/>
          </p:cNvSpPr>
          <p:nvPr>
            <p:ph type="title"/>
          </p:nvPr>
        </p:nvSpPr>
        <p:spPr/>
        <p:txBody>
          <a:bodyPr/>
          <a:lstStyle/>
          <a:p>
            <a:r>
              <a:rPr lang="en-US" dirty="0" smtClean="0"/>
              <a:t>Pointer analysis example</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24" name="TextBox 23"/>
          <p:cNvSpPr txBox="1"/>
          <p:nvPr/>
        </p:nvSpPr>
        <p:spPr>
          <a:xfrm>
            <a:off x="647700" y="1422400"/>
            <a:ext cx="37973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f</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q2</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id1(v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5" name="TextBox 24"/>
          <p:cNvSpPr txBox="1"/>
          <p:nvPr/>
        </p:nvSpPr>
        <p:spPr>
          <a:xfrm>
            <a:off x="4762500" y="1422400"/>
            <a:ext cx="36830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g</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v4</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v5</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0070C0"/>
                </a:solidFill>
                <a:latin typeface="Courier New" panose="02070309020205020404" pitchFamily="49" charset="0"/>
                <a:cs typeface="Courier New" panose="02070309020205020404" pitchFamily="49" charset="0"/>
              </a:rPr>
              <a:t>v4</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0070C0"/>
                </a:solidFill>
                <a:latin typeface="Courier New" panose="02070309020205020404" pitchFamily="49" charset="0"/>
                <a:cs typeface="Courier New" panose="02070309020205020404" pitchFamily="49" charset="0"/>
              </a:rPr>
              <a:t>v5</a:t>
            </a:r>
            <a:r>
              <a:rPr lang="en-US" sz="2400"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q1</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id2(v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6" name="Rectangle 25"/>
          <p:cNvSpPr/>
          <p:nvPr/>
        </p:nvSpPr>
        <p:spPr>
          <a:xfrm>
            <a:off x="1227667" y="18034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1367" y="21971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834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50934" y="21590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006167"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982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350934"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p:cNvCxnSpPr>
            <a:stCxn id="26" idx="3"/>
          </p:cNvCxnSpPr>
          <p:nvPr/>
        </p:nvCxnSpPr>
        <p:spPr>
          <a:xfrm>
            <a:off x="1659467" y="2000250"/>
            <a:ext cx="1231900" cy="393700"/>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p:nvPr/>
        </p:nvCxnSpPr>
        <p:spPr>
          <a:xfrm rot="16200000" flipH="1">
            <a:off x="2536273" y="3174494"/>
            <a:ext cx="1434088" cy="292100"/>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8" idx="3"/>
            <a:endCxn id="29" idx="1"/>
          </p:cNvCxnSpPr>
          <p:nvPr/>
        </p:nvCxnSpPr>
        <p:spPr>
          <a:xfrm flipV="1">
            <a:off x="3615267" y="2355850"/>
            <a:ext cx="1735667" cy="1878588"/>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9" idx="3"/>
            <a:endCxn id="30" idx="0"/>
          </p:cNvCxnSpPr>
          <p:nvPr/>
        </p:nvCxnSpPr>
        <p:spPr>
          <a:xfrm>
            <a:off x="5782734" y="2355850"/>
            <a:ext cx="1439333" cy="247650"/>
          </a:xfrm>
          <a:prstGeom prst="curvedConnector2">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endCxn id="32" idx="1"/>
          </p:cNvCxnSpPr>
          <p:nvPr/>
        </p:nvCxnSpPr>
        <p:spPr>
          <a:xfrm rot="10800000">
            <a:off x="5350934" y="2800351"/>
            <a:ext cx="2120904" cy="1237241"/>
          </a:xfrm>
          <a:prstGeom prst="curvedConnector3">
            <a:avLst>
              <a:gd name="adj1" fmla="val 110778"/>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2"/>
            <a:endCxn id="31" idx="0"/>
          </p:cNvCxnSpPr>
          <p:nvPr/>
        </p:nvCxnSpPr>
        <p:spPr>
          <a:xfrm rot="16200000" flipH="1">
            <a:off x="6847923" y="3371344"/>
            <a:ext cx="1040388" cy="292100"/>
          </a:xfrm>
          <a:prstGeom prst="curvedConnector3">
            <a:avLst>
              <a:gd name="adj1" fmla="val 50000"/>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225902518"/>
      </p:ext>
    </p:extLst>
  </p:cSld>
  <p:clrMapOvr>
    <a:masterClrMapping/>
  </p:clrMapOvr>
  <mc:AlternateContent xmlns:mc="http://schemas.openxmlformats.org/markup-compatibility/2006" xmlns:p14="http://schemas.microsoft.com/office/powerpoint/2010/main">
    <mc:Choice Requires="p14">
      <p:transition spd="slow" p14:dur="2000" advTm="96264"/>
    </mc:Choice>
    <mc:Fallback xmlns="">
      <p:transition spd="slow" advTm="962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xEl>
                                              <p:pRg st="4" end="4"/>
                                            </p:txEl>
                                          </p:spTgt>
                                        </p:tgtEl>
                                        <p:attrNameLst>
                                          <p:attrName>style.opacity</p:attrName>
                                        </p:attrNameLst>
                                      </p:cBhvr>
                                      <p:to>
                                        <p:strVal val="0.25"/>
                                      </p:to>
                                    </p:set>
                                    <p:animEffect filter="image" prLst="opacity: 0.25">
                                      <p:cBhvr rctx="IE">
                                        <p:cTn id="7" dur="indefinite"/>
                                        <p:tgtEl>
                                          <p:spTgt spid="24">
                                            <p:txEl>
                                              <p:pRg st="4" end="4"/>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50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50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50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16</a:t>
            </a:fld>
            <a:endParaRPr lang="en-US" dirty="0"/>
          </a:p>
        </p:txBody>
      </p:sp>
      <p:sp>
        <p:nvSpPr>
          <p:cNvPr id="5" name="Title 4"/>
          <p:cNvSpPr>
            <a:spLocks noGrp="1"/>
          </p:cNvSpPr>
          <p:nvPr>
            <p:ph type="title"/>
          </p:nvPr>
        </p:nvSpPr>
        <p:spPr/>
        <p:txBody>
          <a:bodyPr/>
          <a:lstStyle/>
          <a:p>
            <a:r>
              <a:rPr lang="en-US" dirty="0" smtClean="0"/>
              <a:t>Pointer analysis as graph reachability</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7" name="Content Placeholder 12"/>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193825" y="4213406"/>
            <a:ext cx="4484183" cy="1810854"/>
          </a:xfrm>
        </p:spPr>
      </p:pic>
      <p:grpSp>
        <p:nvGrpSpPr>
          <p:cNvPr id="8" name="Group 7"/>
          <p:cNvGrpSpPr/>
          <p:nvPr/>
        </p:nvGrpSpPr>
        <p:grpSpPr>
          <a:xfrm>
            <a:off x="472507" y="1466298"/>
            <a:ext cx="3686150" cy="2692464"/>
            <a:chOff x="609600" y="736600"/>
            <a:chExt cx="3810000" cy="2755900"/>
          </a:xfrm>
        </p:grpSpPr>
        <p:sp>
          <p:nvSpPr>
            <p:cNvPr id="9" name="Oval 8"/>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10" name="Oval 9"/>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1" name="Oval 10"/>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2" name="Oval 11"/>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3" name="Oval 12"/>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4" name="Oval 13"/>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5" name="Oval 14"/>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6" name="Oval 15"/>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7" name="Oval 16"/>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8" name="Oval 17"/>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9" name="Oval 18"/>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20" name="Oval 19"/>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21" name="Straight Arrow Connector 20"/>
            <p:cNvCxnSpPr>
              <a:stCxn id="15" idx="5"/>
              <a:endCxn id="10"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5"/>
              <a:endCxn id="16"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0" idx="3"/>
              <a:endCxn id="19"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9" idx="5"/>
              <a:endCxn id="11"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6" idx="3"/>
              <a:endCxn id="11"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3"/>
              <a:endCxn id="15"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9" idx="5"/>
              <a:endCxn id="17"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3"/>
              <a:endCxn id="17"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3"/>
              <a:endCxn id="10"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7" idx="5"/>
              <a:endCxn id="13"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3"/>
              <a:endCxn id="16"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6" idx="5"/>
              <a:endCxn id="14"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5"/>
              <a:endCxn id="18"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3"/>
              <a:endCxn id="13"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5"/>
              <a:endCxn id="20"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0" idx="3"/>
              <a:endCxn id="14"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38" name="TextBox 37"/>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39" name="TextBox 38"/>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0" name="TextBox 39"/>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1" name="TextBox 40"/>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2" name="TextBox 41"/>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43" name="TextBox 42"/>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44" name="TextBox 43"/>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45" name="TextBox 44"/>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6" name="TextBox 45"/>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7" name="TextBox 46"/>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8" name="TextBox 47"/>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49" name="TextBox 48"/>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50" name="TextBox 49"/>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51" name="TextBox 50"/>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52" name="TextBox 51"/>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Tree>
    <p:extLst>
      <p:ext uri="{BB962C8B-B14F-4D97-AF65-F5344CB8AC3E}">
        <p14:creationId xmlns:p14="http://schemas.microsoft.com/office/powerpoint/2010/main" val="1675758552"/>
      </p:ext>
    </p:extLst>
  </p:cSld>
  <p:clrMapOvr>
    <a:masterClrMapping/>
  </p:clrMapOvr>
  <mc:AlternateContent xmlns:mc="http://schemas.openxmlformats.org/markup-compatibility/2006" xmlns:p14="http://schemas.microsoft.com/office/powerpoint/2010/main">
    <mc:Choice Requires="p14">
      <p:transition spd="slow" p14:dur="2000" advTm="65475"/>
    </mc:Choice>
    <mc:Fallback xmlns="">
      <p:transition spd="slow" advTm="65475"/>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17</a:t>
            </a:fld>
            <a:endParaRPr lang="en-US" dirty="0"/>
          </a:p>
        </p:txBody>
      </p:sp>
      <p:sp>
        <p:nvSpPr>
          <p:cNvPr id="5" name="Title 4"/>
          <p:cNvSpPr>
            <a:spLocks noGrp="1"/>
          </p:cNvSpPr>
          <p:nvPr>
            <p:ph type="title"/>
          </p:nvPr>
        </p:nvSpPr>
        <p:spPr/>
        <p:txBody>
          <a:bodyPr/>
          <a:lstStyle/>
          <a:p>
            <a:r>
              <a:rPr lang="en-US" dirty="0" smtClean="0"/>
              <a:t>Graph reachability in </a:t>
            </a:r>
            <a:r>
              <a:rPr lang="en-US" dirty="0" err="1" smtClean="0"/>
              <a:t>Datalog</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2" name="TextBox 1"/>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grpSp>
        <p:nvGrpSpPr>
          <p:cNvPr id="97" name="Group 96"/>
          <p:cNvGrpSpPr/>
          <p:nvPr/>
        </p:nvGrpSpPr>
        <p:grpSpPr>
          <a:xfrm>
            <a:off x="472507" y="1466298"/>
            <a:ext cx="3686150" cy="2692464"/>
            <a:chOff x="609600" y="736600"/>
            <a:chExt cx="3810000" cy="2755900"/>
          </a:xfrm>
        </p:grpSpPr>
        <p:sp>
          <p:nvSpPr>
            <p:cNvPr id="98" name="Oval 97"/>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7" name="Oval 106"/>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8" name="Oval 107"/>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109" name="Oval 108"/>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7" name="TextBox 126"/>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28" name="TextBox 127"/>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0" name="TextBox 129"/>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1" name="TextBox 130"/>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2" name="TextBox 131"/>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3" name="TextBox 132"/>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5" name="TextBox 134"/>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6" name="TextBox 135"/>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7" name="TextBox 136"/>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38" name="TextBox 137"/>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9" name="TextBox 138"/>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40" name="TextBox 139"/>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41" name="TextBox 140"/>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smtClean="0"/>
              <a:t>edge(0, 6, a</a:t>
            </a:r>
            <a:r>
              <a:rPr lang="en-US" sz="2000" baseline="-25000" dirty="0" smtClean="0"/>
              <a:t>0</a:t>
            </a:r>
            <a:r>
              <a:rPr lang="en-US" sz="2000" dirty="0" smtClean="0"/>
              <a:t>), edge(0, 6’, a</a:t>
            </a:r>
            <a:r>
              <a:rPr lang="en-US" sz="2000" baseline="-25000" dirty="0" smtClean="0"/>
              <a:t>1</a:t>
            </a:r>
            <a:r>
              <a:rPr lang="en-US" sz="2000" dirty="0" smtClean="0"/>
              <a:t>), edge(3, 6, b</a:t>
            </a:r>
            <a:r>
              <a:rPr lang="en-US" sz="2000" baseline="-25000" dirty="0" smtClean="0"/>
              <a:t>0</a:t>
            </a:r>
            <a:r>
              <a:rPr lang="en-US" sz="2000" dirty="0" smtClean="0"/>
              <a:t>),</a:t>
            </a:r>
          </a:p>
          <a:p>
            <a:pPr algn="ctr"/>
            <a:r>
              <a:rPr lang="en-US" sz="2000" dirty="0" smtClean="0"/>
              <a:t>…</a:t>
            </a:r>
          </a:p>
          <a:p>
            <a:pPr algn="ctr"/>
            <a:endParaRPr lang="en-US" sz="2000" dirty="0">
              <a:noFill/>
            </a:endParaRPr>
          </a:p>
          <a:p>
            <a:pPr algn="ctr"/>
            <a:endParaRPr lang="en-US" sz="2000" dirty="0" smtClean="0">
              <a:no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4" name="Rectangle 143"/>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smtClean="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rgbClr val="FF0000"/>
                    </a:solidFill>
                  </a:rPr>
                  <a:t>abs(b</a:t>
                </a:r>
                <a:r>
                  <a:rPr lang="en-US" sz="2000" baseline="-25000" dirty="0" smtClean="0">
                    <a:solidFill>
                      <a:srgbClr val="FF0000"/>
                    </a:solidFill>
                  </a:rPr>
                  <a:t>1</a:t>
                </a:r>
                <a:r>
                  <a:rPr lang="en-US" sz="2000" dirty="0">
                    <a:solidFill>
                      <a:srgbClr val="FF0000"/>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abs(d</a:t>
                </a:r>
                <a:r>
                  <a:rPr lang="en-US" sz="2000" baseline="-25000" dirty="0">
                    <a:solidFill>
                      <a:srgbClr val="FF0000"/>
                    </a:solidFill>
                  </a:rPr>
                  <a:t>1</a:t>
                </a:r>
                <a:r>
                  <a:rPr lang="en-US" sz="2000" dirty="0">
                    <a:solidFill>
                      <a:srgbClr val="FF0000"/>
                    </a:solidFill>
                  </a:rPr>
                  <a:t>)</a:t>
                </a:r>
                <a:r>
                  <a:rPr lang="en-US" sz="2000" dirty="0">
                    <a:solidFill>
                      <a:schemeClr val="tx1"/>
                    </a:solidFill>
                  </a:rPr>
                  <a:t>.</a:t>
                </a:r>
              </a:p>
            </p:txBody>
          </p:sp>
        </mc:Choice>
        <mc:Fallback xmlns="">
          <p:sp>
            <p:nvSpPr>
              <p:cNvPr id="144" name="Rectangle 143"/>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graphicFrame>
        <p:nvGraphicFramePr>
          <p:cNvPr id="145" name="Table 144"/>
          <p:cNvGraphicFramePr>
            <a:graphicFrameLocks noGrp="1"/>
          </p:cNvGraphicFramePr>
          <p:nvPr>
            <p:extLst>
              <p:ext uri="{D42A27DB-BD31-4B8C-83A1-F6EECF244321}">
                <p14:modId xmlns:p14="http://schemas.microsoft.com/office/powerpoint/2010/main" val="2471922339"/>
              </p:ext>
            </p:extLst>
          </p:nvPr>
        </p:nvGraphicFramePr>
        <p:xfrm>
          <a:off x="387568" y="4537759"/>
          <a:ext cx="3788779" cy="1163320"/>
        </p:xfrm>
        <a:graphic>
          <a:graphicData uri="http://schemas.openxmlformats.org/drawingml/2006/table">
            <a:tbl>
              <a:tblPr firstRow="1" bandRow="1">
                <a:tableStyleId>{5C22544A-7EE6-4342-B048-85BDC9FD1C3A}</a:tableStyleId>
              </a:tblPr>
              <a:tblGrid>
                <a:gridCol w="1467615"/>
                <a:gridCol w="2321164"/>
              </a:tblGrid>
              <a:tr h="370840">
                <a:tc>
                  <a:txBody>
                    <a:bodyPr/>
                    <a:lstStyle/>
                    <a:p>
                      <a:r>
                        <a:rPr lang="en-US" dirty="0" smtClean="0"/>
                        <a:t>Query Tuple</a:t>
                      </a:r>
                      <a:endParaRPr lang="en-US" dirty="0"/>
                    </a:p>
                  </a:txBody>
                  <a:tcPr/>
                </a:tc>
                <a:tc>
                  <a:txBody>
                    <a:bodyPr/>
                    <a:lstStyle/>
                    <a:p>
                      <a:pPr algn="ctr"/>
                      <a:r>
                        <a:rPr lang="en-US" dirty="0" smtClean="0"/>
                        <a:t>Original Query</a:t>
                      </a:r>
                      <a:endParaRPr lang="en-US" dirty="0"/>
                    </a:p>
                  </a:txBody>
                  <a:tcPr/>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0070C0"/>
                          </a:solidFill>
                          <a:latin typeface="Courier New" panose="02070309020205020404" pitchFamily="49" charset="0"/>
                          <a:cs typeface="Courier New" panose="02070309020205020404" pitchFamily="49" charset="0"/>
                        </a:rPr>
                        <a:t>v6</a:t>
                      </a:r>
                      <a:r>
                        <a:rPr lang="en-US" sz="1800" dirty="0" smtClean="0">
                          <a:latin typeface="Courier New" panose="02070309020205020404" pitchFamily="49" charset="0"/>
                          <a:cs typeface="Courier New" panose="02070309020205020404" pitchFamily="49" charset="0"/>
                        </a:rPr>
                        <a:t>!=</a:t>
                      </a:r>
                      <a:r>
                        <a:rPr lang="en-US" sz="1800" baseline="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FF0000"/>
                          </a:solidFill>
                          <a:latin typeface="Courier New" panose="02070309020205020404" pitchFamily="49" charset="0"/>
                          <a:cs typeface="Courier New" panose="02070309020205020404" pitchFamily="49" charset="0"/>
                        </a:rPr>
                        <a:t>v3</a:t>
                      </a:r>
                      <a:r>
                        <a:rPr lang="en-US"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smtClean="0"/>
                    </a:p>
                  </a:txBody>
                  <a:tcPr/>
                </a:tc>
              </a:tr>
            </a:tbl>
          </a:graphicData>
        </a:graphic>
      </p:graphicFrame>
      <p:sp>
        <p:nvSpPr>
          <p:cNvPr id="7" name="Rectangle 6"/>
          <p:cNvSpPr/>
          <p:nvPr/>
        </p:nvSpPr>
        <p:spPr>
          <a:xfrm>
            <a:off x="4597763" y="5865783"/>
            <a:ext cx="3871152" cy="396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16 possible abstractions in total</a:t>
            </a:r>
            <a:endParaRPr lang="en-US" sz="2000" b="1" dirty="0">
              <a:solidFill>
                <a:schemeClr val="tx1"/>
              </a:solidFill>
            </a:endParaRPr>
          </a:p>
        </p:txBody>
      </p:sp>
    </p:spTree>
    <p:custDataLst>
      <p:tags r:id="rId1"/>
    </p:custDataLst>
    <p:extLst>
      <p:ext uri="{BB962C8B-B14F-4D97-AF65-F5344CB8AC3E}">
        <p14:creationId xmlns:p14="http://schemas.microsoft.com/office/powerpoint/2010/main" val="3874948499"/>
      </p:ext>
    </p:extLst>
  </p:cSld>
  <p:clrMapOvr>
    <a:masterClrMapping/>
  </p:clrMapOvr>
  <mc:AlternateContent xmlns:mc="http://schemas.openxmlformats.org/markup-compatibility/2006" xmlns:p14="http://schemas.microsoft.com/office/powerpoint/2010/main">
    <mc:Choice Requires="p14">
      <p:transition spd="slow" p14:dur="2000" advTm="86027"/>
    </mc:Choice>
    <mc:Fallback xmlns="">
      <p:transition spd="slow" advTm="8602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18</a:t>
            </a:fld>
            <a:endParaRPr lang="en-US" dirty="0"/>
          </a:p>
        </p:txBody>
      </p:sp>
      <p:sp>
        <p:nvSpPr>
          <p:cNvPr id="5" name="Title 4"/>
          <p:cNvSpPr>
            <a:spLocks noGrp="1"/>
          </p:cNvSpPr>
          <p:nvPr>
            <p:ph type="title"/>
          </p:nvPr>
        </p:nvSpPr>
        <p:spPr/>
        <p:txBody>
          <a:bodyPr/>
          <a:lstStyle/>
          <a:p>
            <a:r>
              <a:rPr lang="en-US" dirty="0" smtClean="0"/>
              <a:t>Desired result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472507" y="2012235"/>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8" name="Oval 107"/>
          <p:cNvSpPr/>
          <p:nvPr/>
        </p:nvSpPr>
        <p:spPr>
          <a:xfrm>
            <a:off x="472507" y="3203372"/>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1598093" y="1784016"/>
            <a:ext cx="2560564" cy="2057028"/>
            <a:chOff x="1598093" y="1784016"/>
            <a:chExt cx="2560564" cy="2057028"/>
          </a:xfrm>
        </p:grpSpPr>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grpSp>
        <p:nvGrpSpPr>
          <p:cNvPr id="11" name="Group 10"/>
          <p:cNvGrpSpPr/>
          <p:nvPr/>
        </p:nvGrpSpPr>
        <p:grpSpPr>
          <a:xfrm>
            <a:off x="1799521" y="1549516"/>
            <a:ext cx="2137967" cy="2401951"/>
            <a:chOff x="1799521" y="1549516"/>
            <a:chExt cx="2137967" cy="2401951"/>
          </a:xfrm>
        </p:grpSpPr>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a:t>edge(0, 6, a</a:t>
            </a:r>
            <a:r>
              <a:rPr lang="en-US" sz="2000" baseline="-25000" dirty="0"/>
              <a:t>0</a:t>
            </a:r>
            <a:r>
              <a:rPr lang="en-US" sz="2000" dirty="0"/>
              <a:t>), edge(0, 6’, a</a:t>
            </a:r>
            <a:r>
              <a:rPr lang="en-US" sz="2000" baseline="-25000" dirty="0"/>
              <a:t>1</a:t>
            </a:r>
            <a:r>
              <a:rPr lang="en-US" sz="2000" dirty="0"/>
              <a:t>), edge(3, 6, b</a:t>
            </a:r>
            <a:r>
              <a:rPr lang="en-US" sz="2000" baseline="-25000" dirty="0"/>
              <a:t>0</a:t>
            </a:r>
            <a:r>
              <a:rPr lang="en-US" sz="2000" dirty="0"/>
              <a:t>),</a:t>
            </a:r>
            <a:endParaRPr lang="en-US" sz="2000" dirty="0" smtClean="0"/>
          </a:p>
          <a:p>
            <a:pPr algn="ctr"/>
            <a:r>
              <a:rPr lang="en-US" sz="2000" dirty="0" smtClean="0"/>
              <a:t>…</a:t>
            </a:r>
          </a:p>
          <a:p>
            <a:endParaRPr lang="en-US" sz="2000" dirty="0">
              <a:solidFill>
                <a:schemeClr val="bg1">
                  <a:lumMod val="85000"/>
                </a:schemeClr>
              </a:solidFill>
            </a:endParaRPr>
          </a:p>
          <a:p>
            <a:endParaRPr lang="en-US" sz="2000" dirty="0" smtClean="0">
              <a:solidFill>
                <a:schemeClr val="bg1">
                  <a:lumMod val="85000"/>
                </a:schemeClr>
              </a:solid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1665524451"/>
              </p:ext>
            </p:extLst>
          </p:nvPr>
        </p:nvGraphicFramePr>
        <p:xfrm>
          <a:off x="387568" y="4537759"/>
          <a:ext cx="3788778" cy="1163320"/>
        </p:xfrm>
        <a:graphic>
          <a:graphicData uri="http://schemas.openxmlformats.org/drawingml/2006/table">
            <a:tbl>
              <a:tblPr firstRow="1" bandRow="1">
                <a:tableStyleId>{5C22544A-7EE6-4342-B048-85BDC9FD1C3A}</a:tableStyleId>
              </a:tblPr>
              <a:tblGrid>
                <a:gridCol w="1467615"/>
                <a:gridCol w="2321163"/>
              </a:tblGrid>
              <a:tr h="370840">
                <a:tc>
                  <a:txBody>
                    <a:bodyPr/>
                    <a:lstStyle/>
                    <a:p>
                      <a:pPr algn="ctr"/>
                      <a:r>
                        <a:rPr lang="en-US" dirty="0" smtClean="0"/>
                        <a:t> Query</a:t>
                      </a:r>
                      <a:endParaRPr lang="en-US" dirty="0"/>
                    </a:p>
                  </a:txBody>
                  <a:tcPr/>
                </a:tc>
                <a:tc>
                  <a:txBody>
                    <a:bodyPr/>
                    <a:lstStyle/>
                    <a:p>
                      <a:pPr algn="ctr"/>
                      <a:r>
                        <a:rPr lang="en-US" dirty="0" smtClean="0"/>
                        <a:t>Answer</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FF0000"/>
                          </a:solidFill>
                        </a:rPr>
                        <a:t>c</a:t>
                      </a:r>
                      <a:r>
                        <a:rPr lang="en-US" sz="2000" baseline="-25000" dirty="0" smtClean="0">
                          <a:solidFill>
                            <a:srgbClr val="FF0000"/>
                          </a:solidFill>
                        </a:rPr>
                        <a:t>1</a:t>
                      </a:r>
                      <a:r>
                        <a:rPr lang="en-US" sz="2000" baseline="0" dirty="0" smtClean="0">
                          <a:solidFill>
                            <a:srgbClr val="00B050"/>
                          </a:solidFill>
                        </a:rPr>
                        <a:t>d</a:t>
                      </a:r>
                      <a:r>
                        <a:rPr lang="en-US" sz="2000" baseline="-25000" dirty="0" smtClean="0">
                          <a:solidFill>
                            <a:srgbClr val="00B050"/>
                          </a:solidFill>
                        </a:rPr>
                        <a:t>0</a:t>
                      </a:r>
                      <a:endParaRPr lang="en-US" sz="2000" dirty="0">
                        <a:solidFill>
                          <a:srgbClr val="00B050"/>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Impossibility</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259" y="5401045"/>
            <a:ext cx="207295" cy="20729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115" y="5024331"/>
            <a:ext cx="275885" cy="206914"/>
          </a:xfrm>
          <a:prstGeom prst="rect">
            <a:avLst/>
          </a:prstGeom>
        </p:spPr>
      </p:pic>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lumMod val="85000"/>
                      </a:schemeClr>
                    </a:solidFill>
                  </a:rPr>
                  <a:t>abs(a</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m:r>
                      <a:rPr lang="en-US" sz="2000" i="1" smtClean="0">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smtClean="0">
                    <a:solidFill>
                      <a:schemeClr val="bg1">
                        <a:lumMod val="85000"/>
                      </a:schemeClr>
                    </a:solidFill>
                  </a:rPr>
                  <a:t>abs(b</a:t>
                </a:r>
                <a:r>
                  <a:rPr lang="en-US" sz="2000" baseline="-25000" dirty="0" smtClean="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chemeClr val="bg1">
                        <a:lumMod val="85000"/>
                      </a:schemeClr>
                    </a:solidFill>
                  </a:rPr>
                  <a:t>abs(c</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5"/>
                <a:stretch>
                  <a:fillRect l="-1386" t="-6250" r="-867" b="-17857"/>
                </a:stretch>
              </a:blipFill>
              <a:ln>
                <a:solidFill>
                  <a:srgbClr val="0070C0"/>
                </a:solidFill>
              </a:ln>
            </p:spPr>
            <p:txBody>
              <a:bodyPr/>
              <a:lstStyle/>
              <a:p>
                <a:r>
                  <a:rPr lang="en-US">
                    <a:noFill/>
                  </a:rPr>
                  <a:t> </a:t>
                </a:r>
              </a:p>
            </p:txBody>
          </p:sp>
        </mc:Fallback>
      </mc:AlternateContent>
      <p:sp>
        <p:nvSpPr>
          <p:cNvPr id="60" name="TextBox 59"/>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spTree>
    <p:extLst>
      <p:ext uri="{BB962C8B-B14F-4D97-AF65-F5344CB8AC3E}">
        <p14:creationId xmlns:p14="http://schemas.microsoft.com/office/powerpoint/2010/main" val="1299243963"/>
      </p:ext>
    </p:extLst>
  </p:cSld>
  <p:clrMapOvr>
    <a:masterClrMapping/>
  </p:clrMapOvr>
  <mc:AlternateContent xmlns:mc="http://schemas.openxmlformats.org/markup-compatibility/2006" xmlns:p14="http://schemas.microsoft.com/office/powerpoint/2010/main">
    <mc:Choice Requires="p14">
      <p:transition spd="slow" p14:dur="2000" advTm="23122"/>
    </mc:Choice>
    <mc:Fallback xmlns="">
      <p:transition spd="slow" advTm="2312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19</a:t>
            </a:fld>
            <a:endParaRPr lang="en-US" dirty="0"/>
          </a:p>
        </p:txBody>
      </p:sp>
      <p:sp>
        <p:nvSpPr>
          <p:cNvPr id="5" name="Title 4"/>
          <p:cNvSpPr>
            <a:spLocks noGrp="1"/>
          </p:cNvSpPr>
          <p:nvPr>
            <p:ph type="title"/>
          </p:nvPr>
        </p:nvSpPr>
        <p:spPr/>
        <p:txBody>
          <a:bodyPr/>
          <a:lstStyle/>
          <a:p>
            <a:r>
              <a:rPr lang="en-US" dirty="0" smtClean="0"/>
              <a:t>Iteration 1</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graphicFrame>
        <p:nvGraphicFramePr>
          <p:cNvPr id="59" name="Table 58"/>
          <p:cNvGraphicFramePr>
            <a:graphicFrameLocks noGrp="1"/>
          </p:cNvGraphicFramePr>
          <p:nvPr>
            <p:extLst>
              <p:ext uri="{D42A27DB-BD31-4B8C-83A1-F6EECF244321}">
                <p14:modId xmlns:p14="http://schemas.microsoft.com/office/powerpoint/2010/main" val="697493681"/>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sp>
        <p:nvSpPr>
          <p:cNvPr id="61" name="TextBox 60"/>
          <p:cNvSpPr txBox="1"/>
          <p:nvPr/>
        </p:nvSpPr>
        <p:spPr>
          <a:xfrm>
            <a:off x="4264278" y="1510258"/>
            <a:ext cx="4554407" cy="2862322"/>
          </a:xfrm>
          <a:prstGeom prst="rect">
            <a:avLst/>
          </a:prstGeom>
          <a:noFill/>
          <a:ln>
            <a:solidFill>
              <a:schemeClr val="tx1"/>
            </a:solidFill>
          </a:ln>
        </p:spPr>
        <p:txBody>
          <a:bodyPr wrap="square" rIns="0" rtlCol="0">
            <a:spAutoFit/>
          </a:bodyPr>
          <a:lstStyle/>
          <a:p>
            <a:r>
              <a:rPr lang="en-US" sz="2000" dirty="0" smtClean="0"/>
              <a:t>path</a:t>
            </a:r>
            <a:r>
              <a:rPr lang="en-US" dirty="0" smtClean="0"/>
              <a:t>(0, 0).</a:t>
            </a:r>
          </a:p>
          <a:p>
            <a:r>
              <a:rPr lang="en-US" sz="2000" dirty="0" smtClean="0"/>
              <a:t>path(0, 6) :- path(0, 0), edge(0, 6, a</a:t>
            </a:r>
            <a:r>
              <a:rPr lang="en-US" sz="2000" baseline="-25000" dirty="0" smtClean="0"/>
              <a:t>0</a:t>
            </a:r>
            <a:r>
              <a:rPr lang="en-US" sz="2000" dirty="0" smtClean="0"/>
              <a:t>), </a:t>
            </a:r>
            <a:r>
              <a:rPr lang="en-US" sz="2000" dirty="0" smtClean="0">
                <a:solidFill>
                  <a:srgbClr val="00B050"/>
                </a:solidFill>
              </a:rPr>
              <a:t>abs(</a:t>
            </a:r>
            <a:r>
              <a:rPr lang="en-US" sz="2000" dirty="0">
                <a:solidFill>
                  <a:srgbClr val="00B050"/>
                </a:solidFill>
              </a:rPr>
              <a:t>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1) </a:t>
            </a:r>
            <a:r>
              <a:rPr lang="en-US" sz="2000" dirty="0"/>
              <a:t>:- path(0, </a:t>
            </a:r>
            <a:r>
              <a:rPr lang="en-US" sz="2000" dirty="0" smtClean="0"/>
              <a:t>6), edge(6, 1, </a:t>
            </a:r>
            <a:r>
              <a:rPr lang="en-US" sz="2000" dirty="0"/>
              <a:t>a</a:t>
            </a:r>
            <a:r>
              <a:rPr lang="en-US" sz="2000" baseline="-25000" dirty="0"/>
              <a:t>0</a:t>
            </a:r>
            <a:r>
              <a:rPr lang="en-US" sz="2000" dirty="0"/>
              <a:t>), </a:t>
            </a:r>
            <a:r>
              <a:rPr lang="en-US" sz="2000" dirty="0">
                <a:solidFill>
                  <a:srgbClr val="00B050"/>
                </a:solidFill>
              </a:rPr>
              <a:t>abs(a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1), edge(1, 7, c</a:t>
            </a:r>
            <a:r>
              <a:rPr lang="en-US" sz="2000" baseline="-25000" dirty="0" smtClean="0"/>
              <a:t>0</a:t>
            </a:r>
            <a:r>
              <a:rPr lang="en-US" sz="2000" dirty="0"/>
              <a:t>), </a:t>
            </a:r>
            <a:r>
              <a:rPr lang="en-US" sz="2000" dirty="0" smtClean="0">
                <a:solidFill>
                  <a:srgbClr val="00B050"/>
                </a:solidFill>
              </a:rPr>
              <a:t>abs(c</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2) </a:t>
            </a:r>
            <a:r>
              <a:rPr lang="en-US" sz="2000" dirty="0"/>
              <a:t>:- path(0, </a:t>
            </a:r>
            <a:r>
              <a:rPr lang="en-US" sz="2000" dirty="0" smtClean="0"/>
              <a:t>7), edge(7, 2, </a:t>
            </a:r>
            <a:r>
              <a:rPr lang="en-US" sz="2000" dirty="0"/>
              <a:t>c</a:t>
            </a:r>
            <a:r>
              <a:rPr lang="en-US" sz="2000" baseline="-25000" dirty="0"/>
              <a:t>0</a:t>
            </a:r>
            <a:r>
              <a:rPr lang="en-US" sz="2000" dirty="0"/>
              <a:t>), </a:t>
            </a:r>
            <a:r>
              <a:rPr lang="en-US" sz="2000" dirty="0">
                <a:solidFill>
                  <a:srgbClr val="00B050"/>
                </a:solidFill>
              </a:rPr>
              <a:t>abs(c</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path(0, 4) :- path(0, 6), edge(6, 4, b</a:t>
            </a:r>
            <a:r>
              <a:rPr lang="en-US" sz="2000" baseline="-25000" dirty="0" smtClean="0"/>
              <a:t>0</a:t>
            </a:r>
            <a:r>
              <a:rPr lang="en-US" sz="2000" dirty="0"/>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4), edge(4, 7, d</a:t>
            </a:r>
            <a:r>
              <a:rPr lang="en-US" sz="2000" baseline="-25000" dirty="0" smtClean="0"/>
              <a:t>0</a:t>
            </a:r>
            <a:r>
              <a:rPr lang="en-US" sz="2000" dirty="0"/>
              <a:t>), </a:t>
            </a:r>
            <a:r>
              <a:rPr lang="en-US" sz="2000" dirty="0" smtClean="0">
                <a:solidFill>
                  <a:srgbClr val="00B050"/>
                </a:solidFill>
              </a:rPr>
              <a:t>abs(d</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5) </a:t>
            </a:r>
            <a:r>
              <a:rPr lang="en-US" sz="2000" dirty="0"/>
              <a:t>:- path(0, </a:t>
            </a:r>
            <a:r>
              <a:rPr lang="en-US" sz="2000" dirty="0" smtClean="0"/>
              <a:t>7), edge(7, </a:t>
            </a:r>
            <a:r>
              <a:rPr lang="en-US" sz="2000" dirty="0"/>
              <a:t>5</a:t>
            </a:r>
            <a:r>
              <a:rPr lang="en-US" sz="2000" dirty="0" smtClean="0"/>
              <a:t>, </a:t>
            </a:r>
            <a:r>
              <a:rPr lang="en-US" sz="2000" dirty="0"/>
              <a:t>d</a:t>
            </a:r>
            <a:r>
              <a:rPr lang="en-US" sz="2000" baseline="-25000" dirty="0"/>
              <a:t>0</a:t>
            </a:r>
            <a:r>
              <a:rPr lang="en-US" sz="2000" dirty="0"/>
              <a:t>), </a:t>
            </a:r>
            <a:r>
              <a:rPr lang="en-US" sz="2000" dirty="0">
                <a:solidFill>
                  <a:srgbClr val="00B050"/>
                </a:solidFill>
              </a:rPr>
              <a:t>abs(d</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a:t>
            </a:r>
            <a:endParaRPr lang="en-US" sz="2000" dirty="0"/>
          </a:p>
        </p:txBody>
      </p:sp>
      <p:sp>
        <p:nvSpPr>
          <p:cNvPr id="13" name="Rectangle 12"/>
          <p:cNvSpPr/>
          <p:nvPr/>
        </p:nvSpPr>
        <p:spPr>
          <a:xfrm>
            <a:off x="4332617" y="2779856"/>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3" name="Rectangle 62"/>
          <p:cNvSpPr/>
          <p:nvPr/>
        </p:nvSpPr>
        <p:spPr>
          <a:xfrm>
            <a:off x="4332617" y="3693332"/>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99423394"/>
      </p:ext>
    </p:extLst>
  </p:cSld>
  <p:clrMapOvr>
    <a:masterClrMapping/>
  </p:clrMapOvr>
  <mc:AlternateContent xmlns:mc="http://schemas.openxmlformats.org/markup-compatibility/2006" xmlns:p14="http://schemas.microsoft.com/office/powerpoint/2010/main">
    <mc:Choice Requires="p14">
      <p:transition spd="slow" p14:dur="2000" advTm="29918"/>
    </mc:Choice>
    <mc:Fallback xmlns="">
      <p:transition spd="slow" advTm="299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3"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2</a:t>
            </a:fld>
            <a:endParaRPr lang="en-US" dirty="0"/>
          </a:p>
        </p:txBody>
      </p:sp>
      <p:sp>
        <p:nvSpPr>
          <p:cNvPr id="6" name="Title 5"/>
          <p:cNvSpPr>
            <a:spLocks noGrp="1"/>
          </p:cNvSpPr>
          <p:nvPr>
            <p:ph type="title"/>
          </p:nvPr>
        </p:nvSpPr>
        <p:spPr/>
        <p:txBody>
          <a:bodyPr/>
          <a:lstStyle/>
          <a:p>
            <a:r>
              <a:rPr lang="en-US" dirty="0" err="1"/>
              <a:t>Datalog</a:t>
            </a:r>
            <a:r>
              <a:rPr lang="en-US" dirty="0"/>
              <a:t> for </a:t>
            </a:r>
            <a:r>
              <a:rPr lang="en-US" dirty="0" smtClean="0"/>
              <a:t>program </a:t>
            </a:r>
            <a:r>
              <a:rPr lang="en-US" dirty="0"/>
              <a:t>a</a:t>
            </a:r>
            <a:r>
              <a:rPr lang="en-US" dirty="0" smtClean="0"/>
              <a:t>nalysis</a:t>
            </a:r>
            <a:endParaRPr lang="en-US" dirty="0"/>
          </a:p>
        </p:txBody>
      </p:sp>
      <p:grpSp>
        <p:nvGrpSpPr>
          <p:cNvPr id="7"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27" y="2734373"/>
            <a:ext cx="1417333" cy="101530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5485" y="1596549"/>
            <a:ext cx="1810669" cy="7559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6988" y="2929259"/>
            <a:ext cx="1433146" cy="462053"/>
          </a:xfrm>
          <a:prstGeom prst="rect">
            <a:avLst/>
          </a:prstGeom>
        </p:spPr>
      </p:pic>
      <p:sp>
        <p:nvSpPr>
          <p:cNvPr id="13" name="Footer Placeholder 12"/>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4451" y="5039014"/>
            <a:ext cx="2325584" cy="818605"/>
          </a:xfrm>
          <a:prstGeom prst="rect">
            <a:avLst/>
          </a:prstGeom>
        </p:spPr>
      </p:pic>
    </p:spTree>
    <p:custDataLst>
      <p:tags r:id="rId1"/>
    </p:custDataLst>
    <p:extLst>
      <p:ext uri="{BB962C8B-B14F-4D97-AF65-F5344CB8AC3E}">
        <p14:creationId xmlns:p14="http://schemas.microsoft.com/office/powerpoint/2010/main" val="696664534"/>
      </p:ext>
    </p:extLst>
  </p:cSld>
  <p:clrMapOvr>
    <a:masterClrMapping/>
  </p:clrMapOvr>
  <mc:AlternateContent xmlns:mc="http://schemas.openxmlformats.org/markup-compatibility/2006" xmlns:p14="http://schemas.microsoft.com/office/powerpoint/2010/main">
    <mc:Choice Requires="p14">
      <p:transition spd="slow" p14:dur="2000" advTm="34224"/>
    </mc:Choice>
    <mc:Fallback xmlns="">
      <p:transition spd="slow" advTm="34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20</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54"/>
          <p:cNvGraphicFramePr>
            <a:graphicFrameLocks noGrp="1"/>
          </p:cNvGraphicFramePr>
          <p:nvPr>
            <p:extLst>
              <p:ext uri="{D42A27DB-BD31-4B8C-83A1-F6EECF244321}">
                <p14:modId xmlns:p14="http://schemas.microsoft.com/office/powerpoint/2010/main" val="2055096779"/>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p:spTree>
    <p:extLst>
      <p:ext uri="{BB962C8B-B14F-4D97-AF65-F5344CB8AC3E}">
        <p14:creationId xmlns:p14="http://schemas.microsoft.com/office/powerpoint/2010/main" val="3098001197"/>
      </p:ext>
    </p:extLst>
  </p:cSld>
  <p:clrMapOvr>
    <a:masterClrMapping/>
  </p:clrMapOvr>
  <mc:AlternateContent xmlns:mc="http://schemas.openxmlformats.org/markup-compatibility/2006" xmlns:p14="http://schemas.microsoft.com/office/powerpoint/2010/main">
    <mc:Choice Requires="p14">
      <p:transition spd="slow" p14:dur="2000" advTm="6597"/>
    </mc:Choice>
    <mc:Fallback xmlns="">
      <p:transition spd="slow" advTm="6597"/>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21</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Tree>
    <p:extLst>
      <p:ext uri="{BB962C8B-B14F-4D97-AF65-F5344CB8AC3E}">
        <p14:creationId xmlns:p14="http://schemas.microsoft.com/office/powerpoint/2010/main" val="1215469602"/>
      </p:ext>
    </p:extLst>
  </p:cSld>
  <p:clrMapOvr>
    <a:masterClrMapping/>
  </p:clrMapOvr>
  <mc:AlternateContent xmlns:mc="http://schemas.openxmlformats.org/markup-compatibility/2006" xmlns:p14="http://schemas.microsoft.com/office/powerpoint/2010/main">
    <mc:Choice Requires="p14">
      <p:transition spd="slow" p14:dur="2000" advTm="4717"/>
    </mc:Choice>
    <mc:Fallback xmlns="">
      <p:transition spd="slow" advTm="4717"/>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22</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solidFill>
                    <a:schemeClr val="bg1">
                      <a:lumMod val="85000"/>
                    </a:schemeClr>
                  </a:solidFill>
                </a:rPr>
                <a:t>edge(7,5,d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chemeClr val="bg1">
                  <a:lumMod val="85000"/>
                </a:schemeClr>
              </a:solidFill>
            </a:ln>
          </p:spPr>
          <p:txBody>
            <a:bodyPr wrap="none" tIns="0" bIns="0" rtlCol="0" anchor="t" anchorCtr="0">
              <a:spAutoFit/>
            </a:bodyPr>
            <a:lstStyle/>
            <a:p>
              <a:pPr algn="ctr"/>
              <a:r>
                <a:rPr lang="en-US" sz="2000" dirty="0" smtClean="0">
                  <a:solidFill>
                    <a:schemeClr val="bg1">
                      <a:lumMod val="85000"/>
                    </a:schemeClr>
                  </a:solidFill>
                </a:rPr>
                <a:t>path(0,5)</a:t>
              </a:r>
              <a:endParaRPr lang="en-US" sz="2000" dirty="0">
                <a:solidFill>
                  <a:schemeClr val="bg1">
                    <a:lumMod val="85000"/>
                  </a:schemeClr>
                </a:solidFill>
              </a:endParaRPr>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2" name="TextBox 1"/>
              <p:cNvSpPr txBox="1"/>
              <p:nvPr/>
            </p:nvSpPr>
            <p:spPr>
              <a:xfrm>
                <a:off x="2955073"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2955073"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630814124"/>
      </p:ext>
    </p:extLst>
  </p:cSld>
  <p:clrMapOvr>
    <a:masterClrMapping/>
  </p:clrMapOvr>
  <mc:AlternateContent xmlns:mc="http://schemas.openxmlformats.org/markup-compatibility/2006" xmlns:p14="http://schemas.microsoft.com/office/powerpoint/2010/main">
    <mc:Choice Requires="p14">
      <p:transition spd="slow" p14:dur="2000" advTm="5584"/>
    </mc:Choice>
    <mc:Fallback xmlns="">
      <p:transition spd="slow" advTm="558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23</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xmlns:mc="http://schemas.openxmlformats.org/markup-compatibility/2006" xmlns:a14="http://schemas.microsoft.com/office/drawing/2010/main">
        <mc:Choice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m:rPr>
                        <m:nor/>
                      </m:rPr>
                      <a:rPr lang="en-US" sz="2000" dirty="0" smtClean="0">
                        <a:solidFill>
                          <a:srgbClr val="00B050"/>
                        </a:solidFill>
                      </a:rPr>
                      <m:t>d</m:t>
                    </m:r>
                    <m:r>
                      <m:rPr>
                        <m:nor/>
                      </m:rPr>
                      <a:rPr lang="en-US" sz="2000" baseline="-25000" dirty="0">
                        <a:solidFill>
                          <a:srgbClr val="00B050"/>
                        </a:solidFill>
                      </a:rPr>
                      <m:t>0</m:t>
                    </m:r>
                  </m:oMath>
                </a14:m>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3214489319"/>
      </p:ext>
    </p:extLst>
  </p:cSld>
  <p:clrMapOvr>
    <a:masterClrMapping/>
  </p:clrMapOvr>
  <mc:AlternateContent xmlns:mc="http://schemas.openxmlformats.org/markup-compatibility/2006" xmlns:p14="http://schemas.microsoft.com/office/powerpoint/2010/main">
    <mc:Choice Requires="p14">
      <p:transition spd="slow" p14:dur="2000" advTm="3681"/>
    </mc:Choice>
    <mc:Fallback xmlns="">
      <p:transition spd="slow" advTm="3681"/>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24</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solidFill>
                    <a:schemeClr val="bg1">
                      <a:lumMod val="85000"/>
                    </a:schemeClr>
                  </a:solidFill>
                </a:rPr>
                <a:t>edge(6,1,a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solidFill>
                    <a:schemeClr val="bg1">
                      <a:lumMod val="85000"/>
                    </a:schemeClr>
                  </a:solidFill>
                </a:rPr>
                <a:t>path(0,1)</a:t>
              </a:r>
              <a:endParaRPr lang="en-US" sz="2000" dirty="0">
                <a:solidFill>
                  <a:schemeClr val="bg1">
                    <a:lumMod val="85000"/>
                  </a:schemeClr>
                </a:solidFill>
              </a:endParaRPr>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solidFill>
                    <a:schemeClr val="bg1">
                      <a:lumMod val="85000"/>
                    </a:schemeClr>
                  </a:solidFill>
                </a:rPr>
                <a:t>edge(1,7,c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chemeClr val="bg1">
                      <a:lumMod val="85000"/>
                    </a:schemeClr>
                  </a:solidFill>
                </a:rPr>
                <a:t>abs(a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mc:AlternateContent xmlns:mc="http://schemas.openxmlformats.org/markup-compatibility/2006" xmlns:a14="http://schemas.microsoft.com/office/drawing/2010/main">
        <mc:Choice Requires="a14">
          <p:sp>
            <p:nvSpPr>
              <p:cNvPr id="57" name="TextBox 56"/>
              <p:cNvSpPr txBox="1"/>
              <p:nvPr/>
            </p:nvSpPr>
            <p:spPr>
              <a:xfrm>
                <a:off x="4795019" y="5731727"/>
                <a:ext cx="1274007" cy="400110"/>
              </a:xfrm>
              <a:prstGeom prst="rect">
                <a:avLst/>
              </a:prstGeom>
              <a:noFill/>
            </p:spPr>
            <p:txBody>
              <a:bodyPr wrap="square" rtlCol="0">
                <a:spAutoFit/>
              </a:bodyPr>
              <a:lstStyle/>
              <a:p>
                <a:pPr algn="ctr"/>
                <a:r>
                  <a:rPr lang="en-US" sz="2000" dirty="0">
                    <a:solidFill>
                      <a:srgbClr val="00B050"/>
                    </a:solidFill>
                  </a:rPr>
                  <a:t>a</a:t>
                </a:r>
                <a:r>
                  <a:rPr lang="en-US" sz="2000" baseline="-25000" dirty="0">
                    <a:solidFill>
                      <a:srgbClr val="00B050"/>
                    </a:solidFill>
                  </a:rPr>
                  <a:t>0</a:t>
                </a:r>
                <a:r>
                  <a:rPr lang="en-US" sz="2000" dirty="0">
                    <a:solidFill>
                      <a:srgbClr val="00B050"/>
                    </a:solidFill>
                  </a:rPr>
                  <a:t>b</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57" name="TextBox 56"/>
              <p:cNvSpPr txBox="1">
                <a:spLocks noRot="1" noChangeAspect="1" noMove="1" noResize="1" noEditPoints="1" noAdjustHandles="1" noChangeArrowheads="1" noChangeShapeType="1" noTextEdit="1"/>
              </p:cNvSpPr>
              <p:nvPr/>
            </p:nvSpPr>
            <p:spPr>
              <a:xfrm>
                <a:off x="4795019" y="5731727"/>
                <a:ext cx="1274007" cy="400110"/>
              </a:xfrm>
              <a:prstGeom prst="rect">
                <a:avLst/>
              </a:prstGeom>
              <a:blipFill rotWithShape="0">
                <a:blip r:embed="rId3"/>
                <a:stretch>
                  <a:fillRect t="-6061" b="-27273"/>
                </a:stretch>
              </a:blipFill>
            </p:spPr>
            <p:txBody>
              <a:bodyPr/>
              <a:lstStyle/>
              <a:p>
                <a:r>
                  <a:rPr lang="en-US">
                    <a:noFill/>
                  </a:rPr>
                  <a:t> </a:t>
                </a:r>
              </a:p>
            </p:txBody>
          </p:sp>
        </mc:Fallback>
      </mc:AlternateContent>
    </p:spTree>
    <p:extLst>
      <p:ext uri="{BB962C8B-B14F-4D97-AF65-F5344CB8AC3E}">
        <p14:creationId xmlns:p14="http://schemas.microsoft.com/office/powerpoint/2010/main" val="655601861"/>
      </p:ext>
    </p:extLst>
  </p:cSld>
  <p:clrMapOvr>
    <a:masterClrMapping/>
  </p:clrMapOvr>
  <mc:AlternateContent xmlns:mc="http://schemas.openxmlformats.org/markup-compatibility/2006" xmlns:p14="http://schemas.microsoft.com/office/powerpoint/2010/main">
    <mc:Choice Requires="p14">
      <p:transition spd="slow" p14:dur="2000" advTm="5730"/>
    </mc:Choice>
    <mc:Fallback xmlns="">
      <p:transition spd="slow" advTm="573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25</a:t>
            </a:fld>
            <a:endParaRPr lang="en-US" dirty="0"/>
          </a:p>
        </p:txBody>
      </p:sp>
      <p:sp>
        <p:nvSpPr>
          <p:cNvPr id="5" name="Title 4"/>
          <p:cNvSpPr>
            <a:spLocks noGrp="1"/>
          </p:cNvSpPr>
          <p:nvPr>
            <p:ph type="title"/>
          </p:nvPr>
        </p:nvSpPr>
        <p:spPr/>
        <p:txBody>
          <a:bodyPr/>
          <a:lstStyle/>
          <a:p>
            <a:r>
              <a:rPr lang="en-US" dirty="0" smtClean="0"/>
              <a:t>Iteration 1 - derivation graph</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55" name="Table 154"/>
              <p:cNvGraphicFramePr>
                <a:graphicFrameLocks noGrp="1"/>
              </p:cNvGraphicFramePr>
              <p:nvPr>
                <p:extLst>
                  <p:ext uri="{D42A27DB-BD31-4B8C-83A1-F6EECF244321}">
                    <p14:modId xmlns:p14="http://schemas.microsoft.com/office/powerpoint/2010/main" val="2281847781"/>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(4/16)</a:t>
                          </a:r>
                          <a:endParaRPr lang="en-US" sz="2000" dirty="0" smtClean="0">
                            <a:solidFill>
                              <a:schemeClr val="tx1"/>
                            </a:solidFill>
                          </a:endParaRPr>
                        </a:p>
                      </a:txBody>
                      <a:tcPr/>
                    </a:tc>
                  </a:tr>
                </a:tbl>
              </a:graphicData>
            </a:graphic>
          </p:graphicFrame>
        </mc:Choice>
        <mc:Fallback xmlns="">
          <p:graphicFrame>
            <p:nvGraphicFramePr>
              <p:cNvPr id="155" name="Table 154"/>
              <p:cNvGraphicFramePr>
                <a:graphicFrameLocks noGrp="1"/>
              </p:cNvGraphicFramePr>
              <p:nvPr>
                <p:extLst>
                  <p:ext uri="{D42A27DB-BD31-4B8C-83A1-F6EECF244321}">
                    <p14:modId xmlns:p14="http://schemas.microsoft.com/office/powerpoint/2010/main" val="2281847781"/>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5"/>
                          <a:stretch>
                            <a:fillRect l="-59859" t="-100000" r="-93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5"/>
                          <a:stretch>
                            <a:fillRect l="-59859" t="-203077" r="-939" b="-27692"/>
                          </a:stretch>
                        </a:blipFill>
                      </a:tcPr>
                    </a:tc>
                  </a:tr>
                </a:tbl>
              </a:graphicData>
            </a:graphic>
          </p:graphicFrame>
        </mc:Fallback>
      </mc:AlternateContent>
    </p:spTree>
    <p:extLst>
      <p:ext uri="{BB962C8B-B14F-4D97-AF65-F5344CB8AC3E}">
        <p14:creationId xmlns:p14="http://schemas.microsoft.com/office/powerpoint/2010/main" val="665722396"/>
      </p:ext>
    </p:extLst>
  </p:cSld>
  <p:clrMapOvr>
    <a:masterClrMapping/>
  </p:clrMapOvr>
  <mc:AlternateContent xmlns:mc="http://schemas.openxmlformats.org/markup-compatibility/2006" xmlns:p14="http://schemas.microsoft.com/office/powerpoint/2010/main">
    <mc:Choice Requires="p14">
      <p:transition spd="slow" p14:dur="2000" advTm="12118"/>
    </mc:Choice>
    <mc:Fallback xmlns="">
      <p:transition spd="slow" advTm="12118"/>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26</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p:cNvSpPr txBox="1"/>
              <p:nvPr/>
            </p:nvSpPr>
            <p:spPr>
              <a:xfrm>
                <a:off x="4452675" y="1459080"/>
                <a:ext cx="4314950" cy="1231106"/>
              </a:xfrm>
              <a:prstGeom prst="rect">
                <a:avLst/>
              </a:prstGeom>
              <a:noFill/>
              <a:ln>
                <a:solidFill>
                  <a:schemeClr val="tx1"/>
                </a:solidFill>
              </a:ln>
            </p:spPr>
            <p:txBody>
              <a:bodyPr wrap="square" rIns="91440" rtlCol="0">
                <a:spAutoFit/>
              </a:bodyPr>
              <a:lstStyle/>
              <a:p>
                <a:r>
                  <a:rPr lang="en-US" sz="2000" b="1" dirty="0" smtClean="0"/>
                  <a:t>MAXSAT(</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oMath>
                </a14:m>
                <a:endParaRPr lang="en-US" dirty="0" smtClean="0"/>
              </a:p>
              <a:p>
                <a:r>
                  <a:rPr lang="en-US" dirty="0" smtClean="0"/>
                  <a:t>Find	          </a:t>
                </a:r>
                <a14:m>
                  <m:oMath xmlns:m="http://schemas.openxmlformats.org/officeDocument/2006/math">
                    <m:r>
                      <m:rPr>
                        <m:sty m:val="p"/>
                      </m:rPr>
                      <a:rPr lang="en-US">
                        <a:latin typeface="Cambria Math" panose="02040503050406030204" pitchFamily="18" charset="0"/>
                      </a:rPr>
                      <m:t>s</m:t>
                    </m:r>
                    <m:r>
                      <m:rPr>
                        <m:sty m:val="p"/>
                      </m:rPr>
                      <a:rPr lang="en-US" b="0" i="0" smtClean="0">
                        <a:latin typeface="Cambria Math" panose="02040503050406030204" pitchFamily="18" charset="0"/>
                      </a:rPr>
                      <m:t>olution</m:t>
                    </m:r>
                    <m:r>
                      <a:rPr lang="en-US" b="0" i="0" smtClean="0">
                        <a:latin typeface="Cambria Math" panose="02040503050406030204" pitchFamily="18" charset="0"/>
                      </a:rPr>
                      <m:t> </m:t>
                    </m:r>
                    <m:r>
                      <a:rPr lang="en-US" b="0" i="1" smtClean="0">
                        <a:latin typeface="Cambria Math" panose="02040503050406030204" pitchFamily="18" charset="0"/>
                      </a:rPr>
                      <m:t>𝑆</m:t>
                    </m:r>
                  </m:oMath>
                </a14:m>
                <a:r>
                  <a:rPr lang="en-US" b="1" dirty="0" smtClean="0"/>
                  <a:t> </a:t>
                </a:r>
                <a:r>
                  <a:rPr lang="en-US" dirty="0" smtClean="0"/>
                  <a:t>that</a:t>
                </a:r>
              </a:p>
              <a:p>
                <a:r>
                  <a:rPr lang="en-US" dirty="0" smtClean="0"/>
                  <a:t>Maximize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b="0" dirty="0" smtClean="0"/>
              </a:p>
              <a:p>
                <a:r>
                  <a:rPr lang="en-US" dirty="0" smtClean="0"/>
                  <a:t>Subject to</a:t>
                </a:r>
                <a:r>
                  <a:rPr lang="en-US" dirty="0"/>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0</m:t>
                        </m:r>
                      </m:sub>
                    </m:sSub>
                  </m:oMath>
                </a14:m>
                <a:endParaRPr lang="en-US" dirty="0" smtClean="0"/>
              </a:p>
            </p:txBody>
          </p:sp>
        </mc:Choice>
        <mc:Fallback xmlns="">
          <p:sp>
            <p:nvSpPr>
              <p:cNvPr id="57" name="TextBox 56"/>
              <p:cNvSpPr txBox="1">
                <a:spLocks noRot="1" noChangeAspect="1" noMove="1" noResize="1" noEditPoints="1" noAdjustHandles="1" noChangeArrowheads="1" noChangeShapeType="1" noTextEdit="1"/>
              </p:cNvSpPr>
              <p:nvPr/>
            </p:nvSpPr>
            <p:spPr>
              <a:xfrm>
                <a:off x="4452675" y="1459080"/>
                <a:ext cx="4314950" cy="1231106"/>
              </a:xfrm>
              <a:prstGeom prst="rect">
                <a:avLst/>
              </a:prstGeom>
              <a:blipFill rotWithShape="0">
                <a:blip r:embed="rId5"/>
                <a:stretch>
                  <a:fillRect l="-1268" t="-1471" b="-6863"/>
                </a:stretch>
              </a:blipFill>
              <a:ln>
                <a:solidFill>
                  <a:schemeClr val="tx1"/>
                </a:solidFill>
              </a:ln>
            </p:spPr>
            <p:txBody>
              <a:bodyPr/>
              <a:lstStyle/>
              <a:p>
                <a:r>
                  <a:rPr lang="en-US">
                    <a:noFill/>
                  </a:rPr>
                  <a:t> </a:t>
                </a:r>
              </a:p>
            </p:txBody>
          </p:sp>
        </mc:Fallback>
      </mc:AlternateContent>
      <p:sp>
        <p:nvSpPr>
          <p:cNvPr id="7" name="Rectangle 6"/>
          <p:cNvSpPr/>
          <p:nvPr/>
        </p:nvSpPr>
        <p:spPr>
          <a:xfrm>
            <a:off x="5662670" y="1565568"/>
            <a:ext cx="352540" cy="2632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333253" y="761351"/>
            <a:ext cx="2067547" cy="429657"/>
          </a:xfrm>
          <a:prstGeom prst="wedgeRectCallout">
            <a:avLst>
              <a:gd name="adj1" fmla="val 20107"/>
              <a:gd name="adj2" fmla="val 139424"/>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Hard Constraints</a:t>
            </a:r>
            <a:endParaRPr lang="en-US" sz="2000" b="1" dirty="0">
              <a:solidFill>
                <a:srgbClr val="00B050"/>
              </a:solidFill>
            </a:endParaRPr>
          </a:p>
        </p:txBody>
      </p:sp>
      <p:sp>
        <p:nvSpPr>
          <p:cNvPr id="14" name="Right Brace 13"/>
          <p:cNvSpPr/>
          <p:nvPr/>
        </p:nvSpPr>
        <p:spPr>
          <a:xfrm rot="16200000">
            <a:off x="7151114" y="151480"/>
            <a:ext cx="362392" cy="2345431"/>
          </a:xfrm>
          <a:prstGeom prst="rightBrace">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F0"/>
              </a:solidFill>
            </a:endParaRPr>
          </a:p>
        </p:txBody>
      </p:sp>
      <p:sp>
        <p:nvSpPr>
          <p:cNvPr id="15" name="Rectangle 14"/>
          <p:cNvSpPr/>
          <p:nvPr/>
        </p:nvSpPr>
        <p:spPr>
          <a:xfrm>
            <a:off x="6484075" y="761351"/>
            <a:ext cx="2071506" cy="4296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F0"/>
                </a:solidFill>
              </a:rPr>
              <a:t>Soft Constraints</a:t>
            </a:r>
            <a:endParaRPr lang="en-US" sz="2000" b="1" dirty="0">
              <a:solidFill>
                <a:srgbClr val="00B0F0"/>
              </a:solidFill>
            </a:endParaRPr>
          </a:p>
        </p:txBody>
      </p:sp>
    </p:spTree>
    <p:custDataLst>
      <p:tags r:id="rId1"/>
    </p:custDataLst>
    <p:extLst>
      <p:ext uri="{BB962C8B-B14F-4D97-AF65-F5344CB8AC3E}">
        <p14:creationId xmlns:p14="http://schemas.microsoft.com/office/powerpoint/2010/main" val="2353286101"/>
      </p:ext>
    </p:extLst>
  </p:cSld>
  <p:clrMapOvr>
    <a:masterClrMapping/>
  </p:clrMapOvr>
  <mc:AlternateContent xmlns:mc="http://schemas.openxmlformats.org/markup-compatibility/2006" xmlns:p14="http://schemas.microsoft.com/office/powerpoint/2010/main">
    <mc:Choice Requires="p14">
      <p:transition spd="slow" p14:dur="2000" advTm="41274"/>
    </mc:Choice>
    <mc:Fallback xmlns="">
      <p:transition spd="slow" advTm="412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27</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65" name="Rectangle 64"/>
              <p:cNvSpPr/>
              <p:nvPr/>
            </p:nvSpPr>
            <p:spPr>
              <a:xfrm>
                <a:off x="433216" y="4330816"/>
                <a:ext cx="3731858"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
          <p:sp>
            <p:nvSpPr>
              <p:cNvPr id="65" name="Rectangle 64"/>
              <p:cNvSpPr>
                <a:spLocks noRot="1" noChangeAspect="1" noMove="1" noResize="1" noEditPoints="1" noAdjustHandles="1" noChangeArrowheads="1" noChangeShapeType="1" noTextEdit="1"/>
              </p:cNvSpPr>
              <p:nvPr/>
            </p:nvSpPr>
            <p:spPr>
              <a:xfrm>
                <a:off x="433216" y="4330816"/>
                <a:ext cx="3731858" cy="669798"/>
              </a:xfrm>
              <a:prstGeom prst="rect">
                <a:avLst/>
              </a:prstGeom>
              <a:blipFill rotWithShape="0">
                <a:blip r:embed="rId4"/>
                <a:stretch>
                  <a:fillRect t="-5310" b="-17699"/>
                </a:stretch>
              </a:blipFill>
              <a:ln>
                <a:solidFill>
                  <a:srgbClr val="0070C0"/>
                </a:solidFill>
              </a:ln>
            </p:spPr>
            <p:txBody>
              <a:bodyPr/>
              <a:lstStyle/>
              <a:p>
                <a:r>
                  <a:rPr lang="en-US">
                    <a:noFill/>
                  </a:rPr>
                  <a:t> </a:t>
                </a:r>
              </a:p>
            </p:txBody>
          </p:sp>
        </mc:Fallback>
      </mc:AlternateContent>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326467" y="1465445"/>
            <a:ext cx="4660966" cy="2062103"/>
            <a:chOff x="4326467" y="1465445"/>
            <a:chExt cx="4660966" cy="2062103"/>
          </a:xfrm>
        </p:grpSpPr>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6"/>
                  <a:stretch>
                    <a:fillRect l="-1268" t="-1173" r="-1127" b="-3226"/>
                  </a:stretch>
                </a:blipFill>
                <a:ln>
                  <a:solidFill>
                    <a:schemeClr val="tx1"/>
                  </a:solidFill>
                </a:ln>
              </p:spPr>
              <p:txBody>
                <a:bodyPr/>
                <a:lstStyle/>
                <a:p>
                  <a:r>
                    <a:rPr lang="en-US">
                      <a:noFill/>
                    </a:rPr>
                    <a:t> </a:t>
                  </a:r>
                </a:p>
              </p:txBody>
            </p:sp>
          </mc:Fallback>
        </mc:AlternateContent>
        <p:sp>
          <p:nvSpPr>
            <p:cNvPr id="7" name="Right Arrow 6"/>
            <p:cNvSpPr/>
            <p:nvPr/>
          </p:nvSpPr>
          <p:spPr>
            <a:xfrm>
              <a:off x="4326467" y="2496496"/>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7"/>
                <a:stretch>
                  <a:fillRect l="-1268" t="-1471" b="-1471"/>
                </a:stretch>
              </a:blipFill>
              <a:ln>
                <a:solidFill>
                  <a:schemeClr val="tx1"/>
                </a:solidFill>
              </a:ln>
            </p:spPr>
            <p:txBody>
              <a:bodyPr/>
              <a:lstStyle/>
              <a:p>
                <a:r>
                  <a:rPr lang="en-US">
                    <a:noFill/>
                  </a:rPr>
                  <a:t> </a:t>
                </a:r>
              </a:p>
            </p:txBody>
          </p:sp>
        </mc:Fallback>
      </mc:AlternateContent>
      <p:sp>
        <p:nvSpPr>
          <p:cNvPr id="60" name="Right Arrow 59"/>
          <p:cNvSpPr/>
          <p:nvPr/>
        </p:nvSpPr>
        <p:spPr>
          <a:xfrm>
            <a:off x="4326467" y="4497145"/>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1961025" y="1219615"/>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Avoid all the counterexamples</a:t>
            </a:r>
            <a:endParaRPr lang="en-US" sz="2400" b="1" dirty="0">
              <a:solidFill>
                <a:srgbClr val="7030A0"/>
              </a:solidFill>
            </a:endParaRPr>
          </a:p>
        </p:txBody>
      </p:sp>
      <p:sp>
        <p:nvSpPr>
          <p:cNvPr id="16" name="Rectangular Callout 15"/>
          <p:cNvSpPr/>
          <p:nvPr/>
        </p:nvSpPr>
        <p:spPr>
          <a:xfrm>
            <a:off x="1961024" y="3014492"/>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Minimize the abstraction cost</a:t>
            </a:r>
            <a:endParaRPr lang="en-US" sz="2400" b="1" dirty="0">
              <a:solidFill>
                <a:srgbClr val="7030A0"/>
              </a:solidFill>
            </a:endParaRPr>
          </a:p>
        </p:txBody>
      </p:sp>
    </p:spTree>
    <p:custDataLst>
      <p:tags r:id="rId1"/>
    </p:custDataLst>
    <p:extLst>
      <p:ext uri="{BB962C8B-B14F-4D97-AF65-F5344CB8AC3E}">
        <p14:creationId xmlns:p14="http://schemas.microsoft.com/office/powerpoint/2010/main" val="2163114601"/>
      </p:ext>
    </p:extLst>
  </p:cSld>
  <p:clrMapOvr>
    <a:masterClrMapping/>
  </p:clrMapOvr>
  <mc:AlternateContent xmlns:mc="http://schemas.openxmlformats.org/markup-compatibility/2006" xmlns:p14="http://schemas.microsoft.com/office/powerpoint/2010/main">
    <mc:Choice Requires="p14">
      <p:transition spd="slow" p14:dur="2000" advTm="145741"/>
    </mc:Choice>
    <mc:Fallback xmlns="">
      <p:transition spd="slow" advTm="1457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9"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28</a:t>
            </a:fld>
            <a:endParaRPr lang="en-US" dirty="0"/>
          </a:p>
        </p:txBody>
      </p:sp>
      <p:sp>
        <p:nvSpPr>
          <p:cNvPr id="5" name="Title 4"/>
          <p:cNvSpPr>
            <a:spLocks noGrp="1"/>
          </p:cNvSpPr>
          <p:nvPr>
            <p:ph type="title"/>
          </p:nvPr>
        </p:nvSpPr>
        <p:spPr/>
        <p:txBody>
          <a:bodyPr/>
          <a:lstStyle/>
          <a:p>
            <a:r>
              <a:rPr lang="en-US" dirty="0" smtClean="0"/>
              <a:t>Encoded as MAXSAT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m:rPr>
                          <m:nor/>
                        </m:rPr>
                        <a:rPr lang="en-US" dirty="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4"/>
                <a:stretch>
                  <a:fillRect l="-1268" t="-1173" r="-1127" b="-322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5"/>
                <a:stretch>
                  <a:fillRect l="-1268" t="-1471" b="-147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4240036212"/>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(4/16)</a:t>
                          </a:r>
                        </a:p>
                      </a:txBody>
                      <a:tcPr/>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4240036212"/>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6"/>
                          <a:stretch>
                            <a:fillRect l="-59867" t="-100000" r="-110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6"/>
                          <a:stretch>
                            <a:fillRect l="-59867" t="-203077" r="-1109" b="-27692"/>
                          </a:stretch>
                        </a:blipFill>
                      </a:tcPr>
                    </a:tc>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170439" y="1465445"/>
                <a:ext cx="4382588" cy="2062103"/>
              </a:xfrm>
              <a:prstGeom prst="rect">
                <a:avLst/>
              </a:prstGeom>
              <a:noFill/>
              <a:ln>
                <a:solidFill>
                  <a:schemeClr val="tx1"/>
                </a:solidFill>
              </a:ln>
            </p:spPr>
            <p:txBody>
              <a:bodyPr wrap="square" rIns="91440" rtlCol="0">
                <a:spAutoFit/>
              </a:bodyPr>
              <a:lstStyle/>
              <a:p>
                <a:r>
                  <a:rPr lang="en-US" sz="2000" b="1" dirty="0" smtClean="0"/>
                  <a:t>Solution:</a:t>
                </a:r>
              </a:p>
              <a:p>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𝑝𝑎𝑡h</m:t>
                    </m:r>
                    <m:d>
                      <m:dPr>
                        <m:ctrlPr>
                          <a:rPr lang="en-US" b="0" i="1" smtClean="0">
                            <a:latin typeface="Cambria Math" panose="02040503050406030204" pitchFamily="18" charset="0"/>
                          </a:rPr>
                        </m:ctrlPr>
                      </m:dPr>
                      <m:e>
                        <m:r>
                          <a:rPr lang="en-US" b="0" i="1" smtClean="0">
                            <a:latin typeface="Cambria Math" panose="02040503050406030204" pitchFamily="18" charset="0"/>
                          </a:rPr>
                          <m:t>0, 0</m:t>
                        </m:r>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a14:m>
                <a:r>
                  <a:rPr lang="en-US" b="0" i="1" dirty="0" smtClean="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0, 6</m:t>
                        </m:r>
                      </m:e>
                    </m:d>
                    <m:r>
                      <a:rPr lang="en-US" i="1">
                        <a:latin typeface="Cambria Math" panose="02040503050406030204" pitchFamily="18" charset="0"/>
                      </a:rPr>
                      <m:t>=</m:t>
                    </m:r>
                    <m:r>
                      <m:rPr>
                        <m:sty m:val="p"/>
                      </m:rPr>
                      <a:rPr lang="en-US">
                        <a:latin typeface="Cambria Math" panose="02040503050406030204" pitchFamily="18" charset="0"/>
                      </a:rPr>
                      <m:t>false</m:t>
                    </m:r>
                    <m:r>
                      <a:rPr lang="en-US" b="0" i="0" smtClean="0">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1</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4</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7</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2</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i="1" dirty="0">
                  <a:latin typeface="Cambria Math" panose="02040503050406030204" pitchFamily="18" charset="0"/>
                </a:endParaRPr>
              </a:p>
              <a:p>
                <a:r>
                  <a:rPr lang="en-US" dirty="0" smtClean="0"/>
                  <a:t>    </a:t>
                </a:r>
                <a14:m>
                  <m:oMath xmlns:m="http://schemas.openxmlformats.org/officeDocument/2006/math">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5</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b="0" i="1" smtClean="0">
                        <a:latin typeface="Cambria Math" panose="02040503050406030204" pitchFamily="18" charset="0"/>
                      </a:rPr>
                      <m:t>,</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𝑎𝑡h</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0, 6</m:t>
                        </m:r>
                      </m:e>
                    </m:d>
                    <m:r>
                      <a:rPr lang="en-US" i="1">
                        <a:solidFill>
                          <a:schemeClr val="bg1"/>
                        </a:solidFill>
                        <a:latin typeface="Cambria Math" panose="02040503050406030204" pitchFamily="18" charset="0"/>
                      </a:rPr>
                      <m:t>=0,</m:t>
                    </m:r>
                  </m:oMath>
                </a14:m>
                <a:endParaRPr lang="en-US" dirty="0" smtClean="0">
                  <a:solidFill>
                    <a:schemeClr val="bg1"/>
                  </a:solidFill>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𝑎𝑏𝑠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b="0" dirty="0" smtClean="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i="1">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dirty="0" smtClean="0"/>
              </a:p>
            </p:txBody>
          </p:sp>
        </mc:Choice>
        <mc:Fallback xmlns="">
          <p:sp>
            <p:nvSpPr>
              <p:cNvPr id="16" name="TextBox 15"/>
              <p:cNvSpPr txBox="1">
                <a:spLocks noRot="1" noChangeAspect="1" noMove="1" noResize="1" noEditPoints="1" noAdjustHandles="1" noChangeArrowheads="1" noChangeShapeType="1" noTextEdit="1"/>
              </p:cNvSpPr>
              <p:nvPr/>
            </p:nvSpPr>
            <p:spPr>
              <a:xfrm>
                <a:off x="170439" y="1465445"/>
                <a:ext cx="4382588" cy="2062103"/>
              </a:xfrm>
              <a:prstGeom prst="rect">
                <a:avLst/>
              </a:prstGeom>
              <a:blipFill rotWithShape="0">
                <a:blip r:embed="rId7"/>
                <a:stretch>
                  <a:fillRect l="-1387" t="-1173"/>
                </a:stretch>
              </a:blipFill>
              <a:ln>
                <a:solidFill>
                  <a:schemeClr val="tx1"/>
                </a:solidFill>
              </a:ln>
            </p:spPr>
            <p:txBody>
              <a:bodyPr/>
              <a:lstStyle/>
              <a:p>
                <a:r>
                  <a:rPr lang="en-US">
                    <a:noFill/>
                  </a:rPr>
                  <a:t> </a:t>
                </a:r>
              </a:p>
            </p:txBody>
          </p:sp>
        </mc:Fallback>
      </mc:AlternateContent>
      <p:sp>
        <p:nvSpPr>
          <p:cNvPr id="9" name="Rectangle 8"/>
          <p:cNvSpPr/>
          <p:nvPr/>
        </p:nvSpPr>
        <p:spPr>
          <a:xfrm>
            <a:off x="644598" y="2919046"/>
            <a:ext cx="3624449" cy="5526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069960" y="3506201"/>
            <a:ext cx="582805" cy="242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681910" y="3819574"/>
                <a:ext cx="1358905" cy="461665"/>
              </a:xfrm>
              <a:prstGeom prst="rect">
                <a:avLst/>
              </a:prstGeom>
              <a:noFill/>
              <a:ln w="19050">
                <a:solidFill>
                  <a:schemeClr val="tx1"/>
                </a:solidFill>
              </a:ln>
            </p:spPr>
            <p:txBody>
              <a:bodyPr wrap="square" rtlCol="0">
                <a:spAutoFit/>
              </a:bodyPr>
              <a:lstStyle/>
              <a:p>
                <a:pPr algn="ctr"/>
                <a:r>
                  <a:rPr lang="en-US" sz="2400" dirty="0" smtClean="0">
                    <a:solidFill>
                      <a:srgbClr val="FF0000"/>
                    </a:solidFill>
                  </a:rPr>
                  <a:t>a</a:t>
                </a:r>
                <a:r>
                  <a:rPr lang="en-US" sz="2400" baseline="-25000" dirty="0" smtClean="0">
                    <a:solidFill>
                      <a:srgbClr val="FF0000"/>
                    </a:solidFill>
                  </a:rPr>
                  <a:t>1</a:t>
                </a:r>
                <a14:m>
                  <m:oMath xmlns:m="http://schemas.openxmlformats.org/officeDocument/2006/math">
                    <m:r>
                      <m:rPr>
                        <m:nor/>
                      </m:rPr>
                      <a:rPr lang="en-US" sz="2400" dirty="0" smtClean="0">
                        <a:solidFill>
                          <a:srgbClr val="00B050"/>
                        </a:solidFill>
                      </a:rPr>
                      <m:t>b</m:t>
                    </m:r>
                    <m:r>
                      <m:rPr>
                        <m:nor/>
                      </m:rPr>
                      <a:rPr lang="en-US" sz="2400" baseline="-25000" dirty="0">
                        <a:solidFill>
                          <a:srgbClr val="00B050"/>
                        </a:solidFill>
                      </a:rPr>
                      <m:t>0</m:t>
                    </m:r>
                  </m:oMath>
                </a14:m>
                <a:r>
                  <a:rPr lang="en-US" sz="2400" dirty="0">
                    <a:solidFill>
                      <a:srgbClr val="00B050"/>
                    </a:solidFill>
                  </a:rPr>
                  <a:t>c</a:t>
                </a:r>
                <a:r>
                  <a:rPr lang="en-US" sz="2400" baseline="-25000" dirty="0">
                    <a:solidFill>
                      <a:srgbClr val="00B050"/>
                    </a:solidFill>
                  </a:rPr>
                  <a:t>0</a:t>
                </a:r>
                <a:r>
                  <a:rPr lang="en-US" sz="2400" dirty="0">
                    <a:solidFill>
                      <a:srgbClr val="00B050"/>
                    </a:solidFill>
                  </a:rPr>
                  <a:t>d</a:t>
                </a:r>
                <a:r>
                  <a:rPr lang="en-US" sz="2400" baseline="-25000" dirty="0">
                    <a:solidFill>
                      <a:srgbClr val="00B050"/>
                    </a:solidFill>
                  </a:rPr>
                  <a:t>0</a:t>
                </a:r>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1681910" y="3819574"/>
                <a:ext cx="1358905" cy="461665"/>
              </a:xfrm>
              <a:prstGeom prst="rect">
                <a:avLst/>
              </a:prstGeom>
              <a:blipFill rotWithShape="0">
                <a:blip r:embed="rId8"/>
                <a:stretch>
                  <a:fillRect t="-8974" b="-26923"/>
                </a:stretch>
              </a:blipFill>
              <a:ln w="19050">
                <a:solidFill>
                  <a:schemeClr val="tx1"/>
                </a:solidFill>
              </a:ln>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131198713"/>
      </p:ext>
    </p:extLst>
  </p:cSld>
  <p:clrMapOvr>
    <a:masterClrMapping/>
  </p:clrMapOvr>
  <mc:AlternateContent xmlns:mc="http://schemas.openxmlformats.org/markup-compatibility/2006" xmlns:p14="http://schemas.microsoft.com/office/powerpoint/2010/main">
    <mc:Choice Requires="p14">
      <p:transition spd="slow" p14:dur="2000" advTm="25589"/>
    </mc:Choice>
    <mc:Fallback xmlns="">
      <p:transition spd="slow" advTm="255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29</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4075888336"/>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a:t>
            </a:r>
            <a:r>
              <a:rPr lang="en-US" sz="2000" b="1" dirty="0"/>
              <a:t>1</a:t>
            </a:r>
          </a:p>
        </p:txBody>
      </p:sp>
      <mc:AlternateContent xmlns:mc="http://schemas.openxmlformats.org/markup-compatibility/2006" xmlns:a14="http://schemas.microsoft.com/office/drawing/2010/main">
        <mc:Choice Requires="a14">
          <p:sp>
            <p:nvSpPr>
              <p:cNvPr id="14" name="TextBox 13"/>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𝟏</m:t>
                        </m:r>
                      </m:sub>
                    </m:sSub>
                  </m:oMath>
                </a14:m>
                <a:endParaRPr lang="en-US" sz="2000" b="1" dirty="0"/>
              </a:p>
            </p:txBody>
          </p:sp>
        </mc:Choice>
        <mc:Fallback xmlns="">
          <p:sp>
            <p:nvSpPr>
              <p:cNvPr id="14" name="TextBox 13"/>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49455678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a:t>
                          </a:r>
                          <a:r>
                            <a:rPr lang="en-US" sz="2000" baseline="-25000" dirty="0" smtClean="0">
                              <a:solidFill>
                                <a:srgbClr val="EBECF0"/>
                              </a:solidFill>
                            </a:rPr>
                            <a:t>1</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baseline="0" dirty="0" smtClean="0">
                              <a:solidFill>
                                <a:srgbClr val="EBECF0"/>
                              </a:solidFill>
                            </a:rPr>
                            <a:t>c</a:t>
                          </a:r>
                          <a:r>
                            <a:rPr lang="en-US" sz="2000" baseline="-25000" dirty="0" smtClean="0">
                              <a:solidFill>
                                <a:srgbClr val="EBECF0"/>
                              </a:solidFill>
                            </a:rPr>
                            <a:t>0</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xmlns="">
          <p:graphicFrame>
            <p:nvGraphicFramePr>
              <p:cNvPr id="15" name="Table 14"/>
              <p:cNvGraphicFramePr>
                <a:graphicFrameLocks noGrp="1"/>
              </p:cNvGraphicFramePr>
              <p:nvPr>
                <p:extLst>
                  <p:ext uri="{D42A27DB-BD31-4B8C-83A1-F6EECF244321}">
                    <p14:modId xmlns:p14="http://schemas.microsoft.com/office/powerpoint/2010/main" val="349455678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0" name="Group 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40" name="TextBox 39"/>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40" name="TextBox 39"/>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Flowchart: Multidocument 7"/>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8" name="Flowchart: Multidocument 7"/>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38940" y="3045986"/>
                  <a:ext cx="12118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912828799"/>
      </p:ext>
    </p:extLst>
  </p:cSld>
  <p:clrMapOvr>
    <a:masterClrMapping/>
  </p:clrMapOvr>
  <mc:AlternateContent xmlns:mc="http://schemas.openxmlformats.org/markup-compatibility/2006" xmlns:p14="http://schemas.microsoft.com/office/powerpoint/2010/main">
    <mc:Choice Requires="p14">
      <p:transition spd="slow" p14:dur="2000" advTm="10552"/>
    </mc:Choice>
    <mc:Fallback xmlns="">
      <p:transition spd="slow" advTm="10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3</a:t>
            </a:fld>
            <a:endParaRPr lang="en-US" dirty="0"/>
          </a:p>
        </p:txBody>
      </p:sp>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7"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2" name="Footer Placeholder 1"/>
          <p:cNvSpPr>
            <a:spLocks noGrp="1"/>
          </p:cNvSpPr>
          <p:nvPr>
            <p:ph type="ftr" sz="quarter" idx="11"/>
          </p:nvPr>
        </p:nvSpPr>
        <p:spPr/>
        <p:txBody>
          <a:bodyPr/>
          <a:lstStyle/>
          <a:p>
            <a:pPr algn="ctr"/>
            <a:r>
              <a:rPr lang="en-US" smtClean="0"/>
              <a:t>Programming Language Design and Implementation, 2014</a:t>
            </a:r>
            <a:endParaRPr lang="en-US" dirty="0"/>
          </a:p>
        </p:txBody>
      </p:sp>
    </p:spTree>
    <p:extLst>
      <p:ext uri="{BB962C8B-B14F-4D97-AF65-F5344CB8AC3E}">
        <p14:creationId xmlns:p14="http://schemas.microsoft.com/office/powerpoint/2010/main" val="921653273"/>
      </p:ext>
    </p:extLst>
  </p:cSld>
  <p:clrMapOvr>
    <a:masterClrMapping/>
  </p:clrMapOvr>
  <mc:AlternateContent xmlns:mc="http://schemas.openxmlformats.org/markup-compatibility/2006" xmlns:p14="http://schemas.microsoft.com/office/powerpoint/2010/main">
    <mc:Choice Requires="p14">
      <p:transition spd="slow" p14:dur="2000" advTm="6422"/>
    </mc:Choice>
    <mc:Fallback xmlns="">
      <p:transition spd="slow" advTm="6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5.55556E-7 -1.48148E-6 L -0.33941 -0.00046 " pathEditMode="relative" rAng="0" ptsTypes="AA">
                                      <p:cBhvr>
                                        <p:cTn id="6" dur="2000" fill="hold"/>
                                        <p:tgtEl>
                                          <p:spTgt spid="7"/>
                                        </p:tgtEl>
                                        <p:attrNameLst>
                                          <p:attrName>ppt_x</p:attrName>
                                          <p:attrName>ppt_y</p:attrName>
                                        </p:attrNameLst>
                                      </p:cBhvr>
                                      <p:rCtr x="-1697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30</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85579229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1" name="TextBox 10"/>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1" name="TextBox 10"/>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49088887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a:t>
                          </a:r>
                          <a:r>
                            <a:rPr lang="en-US" sz="2000" baseline="-25000" dirty="0" smtClean="0">
                              <a:solidFill>
                                <a:srgbClr val="EBECF0"/>
                              </a:solidFill>
                            </a:rPr>
                            <a:t>1</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baseline="0" dirty="0" smtClean="0">
                              <a:solidFill>
                                <a:srgbClr val="EBECF0"/>
                              </a:solidFill>
                            </a:rPr>
                            <a:t>c</a:t>
                          </a:r>
                          <a:r>
                            <a:rPr lang="en-US" sz="2000" baseline="-25000" dirty="0" smtClean="0">
                              <a:solidFill>
                                <a:srgbClr val="EBECF0"/>
                              </a:solidFill>
                            </a:rPr>
                            <a:t>0</a:t>
                          </a:r>
                          <a14:m>
                            <m:oMath xmlns:m="http://schemas.openxmlformats.org/officeDocument/2006/math">
                              <m:r>
                                <a:rPr lang="en-US" sz="2000" b="0" i="1" baseline="0" smtClean="0">
                                  <a:solidFill>
                                    <a:srgbClr val="EBECF0"/>
                                  </a:solidFill>
                                  <a:latin typeface="Cambria Math" panose="02040503050406030204" pitchFamily="18" charset="0"/>
                                </a:rPr>
                                <m:t>∗</m:t>
                              </m:r>
                            </m:oMath>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149088887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4" name="Group 13"/>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5" name="TextBox 14"/>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Multidocument 15"/>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16" name="Flowchart: Multidocument 15"/>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38940" y="3045986"/>
                  <a:ext cx="121185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942855798"/>
      </p:ext>
    </p:extLst>
  </p:cSld>
  <p:clrMapOvr>
    <a:masterClrMapping/>
  </p:clrMapOvr>
  <mc:AlternateContent xmlns:mc="http://schemas.openxmlformats.org/markup-compatibility/2006" xmlns:p14="http://schemas.microsoft.com/office/powerpoint/2010/main">
    <mc:Choice Requires="p14">
      <p:transition spd="slow" p14:dur="2000" advTm="12505"/>
    </mc:Choice>
    <mc:Fallback xmlns="">
      <p:transition spd="slow" advTm="125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31</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344580877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2" name="TextBox 11"/>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2" name="TextBox 11"/>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55781963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m:oMath xmlns:m="http://schemas.openxmlformats.org/officeDocument/2006/math">
                              <m:r>
                                <a:rPr lang="en-US" sz="2000" b="0" i="1" baseline="0" smtClean="0">
                                  <a:solidFill>
                                    <a:srgbClr val="D5D7E0"/>
                                  </a:solidFill>
                                  <a:latin typeface="Cambria Math" panose="02040503050406030204" pitchFamily="18" charset="0"/>
                                </a:rPr>
                                <m:t>∗</m:t>
                              </m:r>
                              <m:r>
                                <m:rPr>
                                  <m:nor/>
                                </m:rPr>
                                <a:rPr lang="en-US" sz="2000" b="0" i="0" baseline="0" smtClean="0">
                                  <a:solidFill>
                                    <a:srgbClr val="D5D7E0"/>
                                  </a:solidFill>
                                  <a:latin typeface="+mj-lt"/>
                                </a:rPr>
                                <m:t>c</m:t>
                              </m:r>
                              <m:r>
                                <m:rPr>
                                  <m:nor/>
                                </m:rPr>
                                <a:rPr lang="en-US" sz="2000" baseline="-25000" dirty="0" smtClean="0">
                                  <a:solidFill>
                                    <a:srgbClr val="D5D7E0"/>
                                  </a:solidFill>
                                </a:rPr>
                                <m:t>0</m:t>
                              </m:r>
                            </m:oMath>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rgbClr val="EBECF0"/>
                              </a:solidFill>
                            </a:rPr>
                            <a:t>                                    </a:t>
                          </a:r>
                          <a:r>
                            <a:rPr lang="en-US" sz="1000" baseline="0" dirty="0" smtClean="0">
                              <a:solidFill>
                                <a:srgbClr val="EBECF0"/>
                              </a:solidFill>
                            </a:rPr>
                            <a:t> </a:t>
                          </a:r>
                          <a:r>
                            <a:rPr lang="en-US" sz="2000" b="1" dirty="0" smtClean="0">
                              <a:solidFill>
                                <a:schemeClr val="tx1"/>
                              </a:solidFill>
                            </a:rPr>
                            <a:t>(4/16)</a:t>
                          </a:r>
                        </a:p>
                      </a:txBody>
                      <a:tcPr marR="0"/>
                    </a:tc>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55781963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5" name="Group 14"/>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6" name="TextBox 15"/>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Flowchart: Multidocument 16"/>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17" name="Flowchart: Multidocument 16"/>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992234102"/>
      </p:ext>
    </p:extLst>
  </p:cSld>
  <p:clrMapOvr>
    <a:masterClrMapping/>
  </p:clrMapOvr>
  <mc:AlternateContent xmlns:mc="http://schemas.openxmlformats.org/markup-compatibility/2006" xmlns:p14="http://schemas.microsoft.com/office/powerpoint/2010/main">
    <mc:Choice Requires="p14">
      <p:transition spd="slow" p14:dur="2000" advTm="8043"/>
    </mc:Choice>
    <mc:Fallback xmlns="">
      <p:transition spd="slow" advTm="8043"/>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32</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127362446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6" name="TextBox 15"/>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
          <p:sp>
            <p:nvSpPr>
              <p:cNvPr id="16" name="TextBox 15"/>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592853988"/>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             </a:t>
                          </a:r>
                          <a:r>
                            <a:rPr lang="en-US" sz="2000" b="1" dirty="0" smtClean="0">
                              <a:solidFill>
                                <a:schemeClr val="tx1"/>
                              </a:solidFill>
                            </a:rPr>
                            <a:t>(6/16)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xmlns="">
          <p:graphicFrame>
            <p:nvGraphicFramePr>
              <p:cNvPr id="18" name="Table 17"/>
              <p:cNvGraphicFramePr>
                <a:graphicFrameLocks noGrp="1"/>
              </p:cNvGraphicFramePr>
              <p:nvPr>
                <p:extLst>
                  <p:ext uri="{D42A27DB-BD31-4B8C-83A1-F6EECF244321}">
                    <p14:modId xmlns:p14="http://schemas.microsoft.com/office/powerpoint/2010/main" val="592853988"/>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20" name="Group 1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1" name="TextBox 20"/>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21" name="TextBox 20"/>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Flowchart: Multidocument 21"/>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2" name="Flowchart: Multidocument 21"/>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982792247"/>
      </p:ext>
    </p:extLst>
  </p:cSld>
  <p:clrMapOvr>
    <a:masterClrMapping/>
  </p:clrMapOvr>
  <mc:AlternateContent xmlns:mc="http://schemas.openxmlformats.org/markup-compatibility/2006" xmlns:p14="http://schemas.microsoft.com/office/powerpoint/2010/main">
    <mc:Choice Requires="p14">
      <p:transition spd="slow" p14:dur="2000" advTm="8015"/>
    </mc:Choice>
    <mc:Fallback xmlns="">
      <p:transition spd="slow" advTm="80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2698929422"/>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xmlns="">
          <p:graphicFrame>
            <p:nvGraphicFramePr>
              <p:cNvPr id="16" name="Table 15"/>
              <p:cNvGraphicFramePr>
                <a:graphicFrameLocks noGrp="1"/>
              </p:cNvGraphicFramePr>
              <p:nvPr>
                <p:extLst>
                  <p:ext uri="{D42A27DB-BD31-4B8C-83A1-F6EECF244321}">
                    <p14:modId xmlns:p14="http://schemas.microsoft.com/office/powerpoint/2010/main" val="2698929422"/>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4"/>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4"/>
                          <a:stretch>
                            <a:fillRect l="-88474" t="-203077" r="-812" b="-29231"/>
                          </a:stretch>
                        </a:blipFill>
                      </a:tcPr>
                    </a:tc>
                  </a:tr>
                </a:tbl>
              </a:graphicData>
            </a:graphic>
          </p:graphicFrame>
        </mc:Fallback>
      </mc:AlternateContent>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33</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19358909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0"/>
                <a:stretch>
                  <a:fillRect t="-7576" b="-27273"/>
                </a:stretch>
              </a:blipFill>
            </p:spPr>
            <p:txBody>
              <a:bodyPr/>
              <a:lstStyle/>
              <a:p>
                <a:r>
                  <a:rPr lang="en-US">
                    <a:noFill/>
                  </a:rPr>
                  <a:t> </a:t>
                </a:r>
              </a:p>
            </p:txBody>
          </p:sp>
        </mc:Fallback>
      </mc:AlternateContent>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2" name="Rectangular Callout 1"/>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B0F0"/>
                </a:solidFill>
              </a:rPr>
              <a:t>q</a:t>
            </a:r>
            <a:r>
              <a:rPr lang="en-US" sz="2800" b="1" baseline="-25000" dirty="0" smtClean="0">
                <a:solidFill>
                  <a:srgbClr val="00B0F0"/>
                </a:solidFill>
              </a:rPr>
              <a:t>1</a:t>
            </a:r>
            <a:r>
              <a:rPr lang="en-US" sz="2800" b="1" dirty="0" smtClean="0">
                <a:solidFill>
                  <a:srgbClr val="00B0F0"/>
                </a:solidFill>
              </a:rPr>
              <a:t> is proven.</a:t>
            </a:r>
            <a:endParaRPr lang="en-US" sz="2800" b="1" dirty="0">
              <a:solidFill>
                <a:srgbClr val="00B0F0"/>
              </a:solidFill>
            </a:endParaRPr>
          </a:p>
        </p:txBody>
      </p:sp>
      <mc:AlternateContent xmlns:mc="http://schemas.openxmlformats.org/markup-compatibility/2006" xmlns:a14="http://schemas.microsoft.com/office/drawing/2010/main">
        <mc:Choice Requires="a14">
          <p:sp>
            <p:nvSpPr>
              <p:cNvPr id="19" name="TextBox 18"/>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2"/>
                <a:stretch>
                  <a:fillRect l="-113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
          <p:sp>
            <p:nvSpPr>
              <p:cNvPr id="15" name="TextBox 14"/>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3"/>
                <a:stretch>
                  <a:fillRect l="-3676" t="-7692" b="-29231"/>
                </a:stretch>
              </a:blipFill>
            </p:spPr>
            <p:txBody>
              <a:bodyPr/>
              <a:lstStyle/>
              <a:p>
                <a:r>
                  <a:rPr lang="en-US">
                    <a:noFill/>
                  </a:rPr>
                  <a:t> </a:t>
                </a:r>
              </a:p>
            </p:txBody>
          </p:sp>
        </mc:Fallback>
      </mc:AlternateContent>
      <p:grpSp>
        <p:nvGrpSpPr>
          <p:cNvPr id="17" name="Group 16"/>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8" name="TextBox 17"/>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18" name="TextBox 17"/>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Flowchart: Multidocument 19"/>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0" name="Flowchart: Multidocument 19"/>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838940" y="3045986"/>
                  <a:ext cx="1211855"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6"/>
                  <a:stretch>
                    <a:fillRect/>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979368087"/>
      </p:ext>
    </p:extLst>
  </p:cSld>
  <p:clrMapOvr>
    <a:masterClrMapping/>
  </p:clrMapOvr>
  <mc:AlternateContent xmlns:mc="http://schemas.openxmlformats.org/markup-compatibility/2006" xmlns:p14="http://schemas.microsoft.com/office/powerpoint/2010/main">
    <mc:Choice Requires="p14">
      <p:transition spd="slow" p14:dur="2000" advTm="20895"/>
    </mc:Choice>
    <mc:Fallback xmlns="">
      <p:transition spd="slow" advTm="208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p:bldP spid="1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2" name="TextBox 21"/>
                <p:cNvSpPr txBox="1"/>
                <p:nvPr/>
              </p:nvSpPr>
              <p:spPr>
                <a:xfrm>
                  <a:off x="5622116" y="2246237"/>
                  <a:ext cx="1935805"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
            <p:sp>
              <p:nvSpPr>
                <p:cNvPr id="22" name="TextBox 21"/>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Flowchart: Multidocument 22"/>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
            <p:sp>
              <p:nvSpPr>
                <p:cNvPr id="23" name="Flowchart: Multidocument 22"/>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838940" y="3045986"/>
                  <a:ext cx="1211855" cy="101566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pPr/>
                  <a14:m>
                    <m:oMathPara xmlns:m="http://schemas.openxmlformats.org/officeDocument/2006/math">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𝟑</m:t>
                            </m:r>
                          </m:sub>
                        </m:sSub>
                        <m:r>
                          <a:rPr lang="en-US" sz="2000" b="1" i="1" smtClean="0">
                            <a:solidFill>
                              <a:schemeClr val="bg1"/>
                            </a:solidFill>
                            <a:latin typeface="Cambria Math" panose="02040503050406030204" pitchFamily="18" charset="0"/>
                          </a:rPr>
                          <m:t>∧</m:t>
                        </m:r>
                      </m:oMath>
                    </m:oMathPara>
                  </a14:m>
                  <a:endParaRPr lang="en-US" sz="2000" dirty="0">
                    <a:solidFill>
                      <a:schemeClr val="bg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838940" y="3045986"/>
                  <a:ext cx="1211855" cy="1015663"/>
                </a:xfrm>
                <a:prstGeom prst="rect">
                  <a:avLst/>
                </a:prstGeom>
                <a:blipFill rotWithShape="0">
                  <a:blip r:embed="rId6"/>
                  <a:stretch>
                    <a:fillRect/>
                  </a:stretch>
                </a:blipFill>
              </p:spPr>
              <p:txBody>
                <a:bodyPr/>
                <a:lstStyle/>
                <a:p>
                  <a:r>
                    <a:rPr lang="en-US">
                      <a:noFill/>
                    </a:rPr>
                    <a:t> </a:t>
                  </a:r>
                </a:p>
              </p:txBody>
            </p:sp>
          </mc:Fallback>
        </mc:AlternateContent>
      </p:grpSp>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34</a:t>
            </a:fld>
            <a:endParaRPr lang="en-US" dirty="0"/>
          </a:p>
        </p:txBody>
      </p:sp>
      <p:sp>
        <p:nvSpPr>
          <p:cNvPr id="5" name="Title 4"/>
          <p:cNvSpPr>
            <a:spLocks noGrp="1"/>
          </p:cNvSpPr>
          <p:nvPr>
            <p:ph type="title"/>
          </p:nvPr>
        </p:nvSpPr>
        <p:spPr/>
        <p:txBody>
          <a:bodyPr/>
          <a:lstStyle/>
          <a:p>
            <a:r>
              <a:rPr lang="en-US" dirty="0" smtClean="0"/>
              <a:t>Iteration 2 and beyond</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34" name="Diagram 33"/>
          <p:cNvGraphicFramePr/>
          <p:nvPr>
            <p:extLst>
              <p:ext uri="{D42A27DB-BD31-4B8C-83A1-F6EECF244321}">
                <p14:modId xmlns:p14="http://schemas.microsoft.com/office/powerpoint/2010/main" val="2929810901"/>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2"/>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p:cNvGraphicFramePr>
                <a:graphicFrameLocks noGrp="1"/>
              </p:cNvGraphicFramePr>
              <p:nvPr>
                <p:extLst>
                  <p:ext uri="{D42A27DB-BD31-4B8C-83A1-F6EECF244321}">
                    <p14:modId xmlns:p14="http://schemas.microsoft.com/office/powerpoint/2010/main" val="128105972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00B050"/>
                              </a:solidFill>
                            </a:rPr>
                            <a:t>c</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FF0000"/>
                              </a:solidFill>
                            </a:rPr>
                            <a:t>c</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dirty="0" smtClean="0">
                              <a:solidFill>
                                <a:srgbClr val="00B050"/>
                              </a:solidFill>
                            </a:rPr>
                            <a:t>a</a:t>
                          </a:r>
                          <a:r>
                            <a:rPr lang="en-US" sz="2000" baseline="-25000" dirty="0" smtClean="0">
                              <a:solidFill>
                                <a:srgbClr val="00B050"/>
                              </a:solidFill>
                            </a:rPr>
                            <a:t>0</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baseline="0" dirty="0" smtClean="0">
                              <a:solidFill>
                                <a:srgbClr val="FF0000"/>
                              </a:solidFill>
                            </a:rPr>
                            <a:t>c</a:t>
                          </a:r>
                          <a:r>
                            <a:rPr lang="en-US" sz="2000" baseline="-25000" dirty="0" smtClean="0">
                              <a:solidFill>
                                <a:srgbClr val="FF0000"/>
                              </a:solidFill>
                            </a:rPr>
                            <a:t>1</a:t>
                          </a:r>
                          <a14:m>
                            <m:oMath xmlns:m="http://schemas.openxmlformats.org/officeDocument/2006/math">
                              <m:r>
                                <a:rPr lang="en-US" sz="2000" b="0" i="1" baseline="0" smtClean="0">
                                  <a:solidFill>
                                    <a:schemeClr val="tx1"/>
                                  </a:solidFill>
                                  <a:latin typeface="Cambria Math" panose="02040503050406030204" pitchFamily="18" charset="0"/>
                                </a:rPr>
                                <m:t>∗</m:t>
                              </m:r>
                            </m:oMath>
                          </a14:m>
                          <a:r>
                            <a:rPr lang="en-US" sz="2000" dirty="0" smtClean="0">
                              <a:solidFill>
                                <a:schemeClr val="tx1"/>
                              </a:solidFill>
                            </a:rPr>
                            <a:t> </a:t>
                          </a:r>
                          <a:r>
                            <a:rPr lang="en-US" sz="2000" b="1" dirty="0" smtClean="0">
                              <a:solidFill>
                                <a:schemeClr val="tx1"/>
                              </a:solidFill>
                            </a:rPr>
                            <a:t>(16/16)</a:t>
                          </a:r>
                        </a:p>
                      </a:txBody>
                      <a:tcPr marR="0"/>
                    </a:tc>
                  </a:tr>
                </a:tbl>
              </a:graphicData>
            </a:graphic>
          </p:graphicFrame>
        </mc:Choice>
        <mc:Fallback xmlns="">
          <p:graphicFrame>
            <p:nvGraphicFramePr>
              <p:cNvPr id="36" name="Table 35"/>
              <p:cNvGraphicFramePr>
                <a:graphicFrameLocks noGrp="1"/>
              </p:cNvGraphicFramePr>
              <p:nvPr>
                <p:extLst>
                  <p:ext uri="{D42A27DB-BD31-4B8C-83A1-F6EECF244321}">
                    <p14:modId xmlns:p14="http://schemas.microsoft.com/office/powerpoint/2010/main" val="128105972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3"/>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3"/>
                          <a:stretch>
                            <a:fillRect l="-88474" t="-203077" r="-812" b="-29231"/>
                          </a:stretch>
                        </a:blipFill>
                      </a:tcPr>
                    </a:tc>
                  </a:tr>
                </a:tbl>
              </a:graphicData>
            </a:graphic>
          </p:graphicFrame>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7" name="Rectangular Callout 6"/>
          <p:cNvSpPr/>
          <p:nvPr/>
        </p:nvSpPr>
        <p:spPr>
          <a:xfrm>
            <a:off x="6687914" y="3717726"/>
            <a:ext cx="2256817" cy="885654"/>
          </a:xfrm>
          <a:prstGeom prst="wedgeRectCallout">
            <a:avLst>
              <a:gd name="adj1" fmla="val -26715"/>
              <a:gd name="adj2" fmla="val -9017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q</a:t>
            </a:r>
            <a:r>
              <a:rPr lang="en-US" sz="2400" b="1" baseline="-25000" dirty="0" smtClean="0">
                <a:solidFill>
                  <a:srgbClr val="FF0000"/>
                </a:solidFill>
              </a:rPr>
              <a:t>2</a:t>
            </a:r>
            <a:r>
              <a:rPr lang="en-US" sz="2400" b="1" dirty="0" smtClean="0">
                <a:solidFill>
                  <a:srgbClr val="FF0000"/>
                </a:solidFill>
              </a:rPr>
              <a:t> </a:t>
            </a:r>
            <a:r>
              <a:rPr lang="en-US" sz="2400" b="1" dirty="0">
                <a:solidFill>
                  <a:srgbClr val="FF0000"/>
                </a:solidFill>
              </a:rPr>
              <a:t>is </a:t>
            </a:r>
            <a:r>
              <a:rPr lang="en-US" sz="2400" b="1" dirty="0" smtClean="0">
                <a:solidFill>
                  <a:srgbClr val="FF0000"/>
                </a:solidFill>
              </a:rPr>
              <a:t>impossible to prove.</a:t>
            </a:r>
            <a:endParaRPr lang="en-US" sz="2400" b="1" dirty="0">
              <a:solidFill>
                <a:srgbClr val="FF0000"/>
              </a:solidFill>
            </a:endParaRPr>
          </a:p>
        </p:txBody>
      </p:sp>
      <p:sp>
        <p:nvSpPr>
          <p:cNvPr id="17" name="TextBox 16"/>
          <p:cNvSpPr txBox="1"/>
          <p:nvPr/>
        </p:nvSpPr>
        <p:spPr>
          <a:xfrm>
            <a:off x="2794450" y="5557892"/>
            <a:ext cx="1498880" cy="400110"/>
          </a:xfrm>
          <a:prstGeom prst="rect">
            <a:avLst/>
          </a:prstGeom>
          <a:noFill/>
        </p:spPr>
        <p:txBody>
          <a:bodyPr wrap="square" rtlCol="0">
            <a:spAutoFit/>
          </a:bodyPr>
          <a:lstStyle/>
          <a:p>
            <a:pPr algn="ctr"/>
            <a:r>
              <a:rPr lang="en-US" sz="2000" dirty="0" smtClean="0"/>
              <a:t>Impossibility</a:t>
            </a:r>
            <a:endParaRPr lang="en-US" sz="2000" dirty="0"/>
          </a:p>
        </p:txBody>
      </p:sp>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56508" y="5654300"/>
            <a:ext cx="207295" cy="207295"/>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
          <p:sp>
            <p:nvSpPr>
              <p:cNvPr id="20" name="TextBox 19"/>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5"/>
                <a:stretch>
                  <a:fillRect l="-3676" t="-7692" b="-29231"/>
                </a:stretch>
              </a:blipFill>
            </p:spPr>
            <p:txBody>
              <a:bodyPr/>
              <a:lstStyle/>
              <a:p>
                <a:r>
                  <a:rPr lang="en-US">
                    <a:noFill/>
                  </a:rPr>
                  <a:t> </a:t>
                </a:r>
              </a:p>
            </p:txBody>
          </p:sp>
        </mc:Fallback>
      </mc:AlternateContent>
      <p:sp>
        <p:nvSpPr>
          <p:cNvPr id="25" name="Rectangular Callout 24"/>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F0"/>
                </a:solidFill>
              </a:rPr>
              <a:t>q</a:t>
            </a:r>
            <a:r>
              <a:rPr lang="en-US" sz="2800" b="1" baseline="-25000" dirty="0">
                <a:solidFill>
                  <a:srgbClr val="00B0F0"/>
                </a:solidFill>
              </a:rPr>
              <a:t>1</a:t>
            </a:r>
            <a:r>
              <a:rPr lang="en-US" sz="2800" b="1" dirty="0">
                <a:solidFill>
                  <a:srgbClr val="00B0F0"/>
                </a:solidFill>
              </a:rPr>
              <a:t> is proven.</a:t>
            </a:r>
          </a:p>
        </p:txBody>
      </p:sp>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mc:AlternateContent xmlns:mc="http://schemas.openxmlformats.org/markup-compatibility/2006" xmlns:a14="http://schemas.microsoft.com/office/drawing/2010/main">
        <mc:Choice Requires="a14">
          <p:sp>
            <p:nvSpPr>
              <p:cNvPr id="27" name="TextBox 26"/>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
          <p:sp>
            <p:nvSpPr>
              <p:cNvPr id="27" name="TextBox 26"/>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7"/>
                <a:stretch>
                  <a:fillRect l="-1136" t="-7692" b="-2923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91147121"/>
      </p:ext>
    </p:extLst>
  </p:cSld>
  <p:clrMapOvr>
    <a:masterClrMapping/>
  </p:clrMapOvr>
  <mc:AlternateContent xmlns:mc="http://schemas.openxmlformats.org/markup-compatibility/2006" xmlns:p14="http://schemas.microsoft.com/office/powerpoint/2010/main">
    <mc:Choice Requires="p14">
      <p:transition spd="slow" p14:dur="2000" advTm="11154"/>
    </mc:Choice>
    <mc:Fallback xmlns="">
      <p:transition spd="slow" advTm="111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35</a:t>
            </a:fld>
            <a:endParaRPr lang="en-US" dirty="0"/>
          </a:p>
        </p:txBody>
      </p:sp>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1" cy="242595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1566" y="2454118"/>
            <a:ext cx="2442425" cy="2298753"/>
          </a:xfrm>
          <a:prstGeom prst="rect">
            <a:avLst/>
          </a:prstGeom>
        </p:spPr>
      </p:pic>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p:sp>
        <p:nvSpPr>
          <p:cNvPr id="21" name="Rectangle 20"/>
          <p:cNvSpPr/>
          <p:nvPr/>
        </p:nvSpPr>
        <p:spPr>
          <a:xfrm>
            <a:off x="1639092" y="3446585"/>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179356" y="3531756"/>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7"/>
                <a:stretch>
                  <a:fillRect t="-7692" b="-29231"/>
                </a:stretch>
              </a:blipFill>
            </p:spPr>
            <p:txBody>
              <a:bodyPr/>
              <a:lstStyle/>
              <a:p>
                <a:r>
                  <a:rPr lang="en-US">
                    <a:noFill/>
                  </a:rPr>
                  <a:t> </a:t>
                </a:r>
              </a:p>
            </p:txBody>
          </p:sp>
        </mc:Fallback>
      </mc:AlternateContent>
      <p:sp>
        <p:nvSpPr>
          <p:cNvPr id="25" name="TextBox 24"/>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Tree>
    <p:custDataLst>
      <p:tags r:id="rId1"/>
    </p:custDataLst>
    <p:extLst>
      <p:ext uri="{BB962C8B-B14F-4D97-AF65-F5344CB8AC3E}">
        <p14:creationId xmlns:p14="http://schemas.microsoft.com/office/powerpoint/2010/main" val="4181633656"/>
      </p:ext>
    </p:extLst>
  </p:cSld>
  <p:clrMapOvr>
    <a:masterClrMapping/>
  </p:clrMapOvr>
  <mc:AlternateContent xmlns:mc="http://schemas.openxmlformats.org/markup-compatibility/2006" xmlns:p14="http://schemas.microsoft.com/office/powerpoint/2010/main">
    <mc:Choice Requires="p14">
      <p:transition spd="slow" p14:dur="2000" advTm="25987"/>
    </mc:Choice>
    <mc:Fallback xmlns="">
      <p:transition spd="slow" advTm="259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0" cy="2425952"/>
          </a:xfrm>
          <a:prstGeom prst="rect">
            <a:avLst/>
          </a:prstGeom>
        </p:spPr>
      </p:pic>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36</a:t>
            </a:fld>
            <a:endParaRPr lang="en-US" dirty="0"/>
          </a:p>
        </p:txBody>
      </p:sp>
      <p:sp>
        <p:nvSpPr>
          <p:cNvPr id="5" name="Title 4"/>
          <p:cNvSpPr>
            <a:spLocks noGrp="1"/>
          </p:cNvSpPr>
          <p:nvPr>
            <p:ph type="title"/>
          </p:nvPr>
        </p:nvSpPr>
        <p:spPr/>
        <p:txBody>
          <a:bodyPr/>
          <a:lstStyle/>
          <a:p>
            <a:r>
              <a:rPr lang="en-US" dirty="0" smtClean="0"/>
              <a:t>Mixing counterexamples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9" name="TextBox 18"/>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5"/>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23" name="TextBox 22"/>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p:sp>
        <p:nvSpPr>
          <p:cNvPr id="2" name="Rectangle 1"/>
          <p:cNvSpPr/>
          <p:nvPr/>
        </p:nvSpPr>
        <p:spPr>
          <a:xfrm>
            <a:off x="4029389" y="3486778"/>
            <a:ext cx="532563"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1566" y="2454118"/>
            <a:ext cx="2442424" cy="229875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68283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682832" y="5082041"/>
                <a:ext cx="1656767" cy="400110"/>
              </a:xfrm>
              <a:prstGeom prst="rect">
                <a:avLst/>
              </a:prstGeom>
              <a:blipFill rotWithShape="0">
                <a:blip r:embed="rId8"/>
                <a:stretch>
                  <a:fillRect t="-7692" b="-29231"/>
                </a:stretch>
              </a:blipFill>
            </p:spPr>
            <p:txBody>
              <a:bodyPr/>
              <a:lstStyle/>
              <a:p>
                <a:r>
                  <a:rPr lang="en-US">
                    <a:noFill/>
                  </a:rPr>
                  <a:t> </a:t>
                </a:r>
              </a:p>
            </p:txBody>
          </p:sp>
        </mc:Fallback>
      </mc:AlternateContent>
      <p:sp>
        <p:nvSpPr>
          <p:cNvPr id="16" name="TextBox 15"/>
          <p:cNvSpPr txBox="1"/>
          <p:nvPr/>
        </p:nvSpPr>
        <p:spPr>
          <a:xfrm>
            <a:off x="3675424" y="1598504"/>
            <a:ext cx="1818751" cy="400110"/>
          </a:xfrm>
          <a:prstGeom prst="rect">
            <a:avLst/>
          </a:prstGeom>
          <a:noFill/>
        </p:spPr>
        <p:txBody>
          <a:bodyPr wrap="square" rtlCol="0">
            <a:spAutoFit/>
          </a:bodyPr>
          <a:lstStyle/>
          <a:p>
            <a:pPr algn="ctr"/>
            <a:r>
              <a:rPr lang="en-US" sz="2000" dirty="0" smtClean="0"/>
              <a:t>Mixed!</a:t>
            </a:r>
            <a:endParaRPr lang="en-US" dirty="0"/>
          </a:p>
        </p:txBody>
      </p:sp>
      <p:sp>
        <p:nvSpPr>
          <p:cNvPr id="21" name="TextBox 20"/>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Tree>
    <p:custDataLst>
      <p:tags r:id="rId1"/>
    </p:custDataLst>
    <p:extLst>
      <p:ext uri="{BB962C8B-B14F-4D97-AF65-F5344CB8AC3E}">
        <p14:creationId xmlns:p14="http://schemas.microsoft.com/office/powerpoint/2010/main" val="1874050139"/>
      </p:ext>
    </p:extLst>
  </p:cSld>
  <p:clrMapOvr>
    <a:masterClrMapping/>
  </p:clrMapOvr>
  <mc:AlternateContent xmlns:mc="http://schemas.openxmlformats.org/markup-compatibility/2006" xmlns:p14="http://schemas.microsoft.com/office/powerpoint/2010/main">
    <mc:Choice Requires="p14">
      <p:transition spd="slow" p14:dur="2000" advTm="20664"/>
    </mc:Choice>
    <mc:Fallback xmlns="">
      <p:transition spd="slow" advTm="206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4.72222E-6 -2.96296E-6 L -0.25261 -0.01273 " pathEditMode="relative" rAng="0" ptsTypes="AA">
                                      <p:cBhvr>
                                        <p:cTn id="8" dur="2000" fill="hold"/>
                                        <p:tgtEl>
                                          <p:spTgt spid="17"/>
                                        </p:tgtEl>
                                        <p:attrNameLst>
                                          <p:attrName>ppt_x</p:attrName>
                                          <p:attrName>ppt_y</p:attrName>
                                        </p:attrNameLst>
                                      </p:cBhvr>
                                      <p:rCtr x="-12639" y="-64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405606"/>
            <a:ext cx="8229600" cy="4937760"/>
          </a:xfrm>
        </p:spPr>
        <p:txBody>
          <a:bodyPr>
            <a:normAutofit/>
          </a:bodyPr>
          <a:lstStyle/>
          <a:p>
            <a:r>
              <a:rPr lang="en-US" dirty="0" smtClean="0"/>
              <a:t>Implemented in </a:t>
            </a:r>
            <a:r>
              <a:rPr lang="en-US" dirty="0" err="1" smtClean="0"/>
              <a:t>JChord</a:t>
            </a:r>
            <a:r>
              <a:rPr lang="en-US" dirty="0" smtClean="0"/>
              <a:t> using off-the-shelf solvers: </a:t>
            </a:r>
          </a:p>
          <a:p>
            <a:pPr lvl="1"/>
            <a:r>
              <a:rPr lang="en-US" dirty="0" err="1" smtClean="0"/>
              <a:t>Datalog</a:t>
            </a:r>
            <a:r>
              <a:rPr lang="en-US" dirty="0" smtClean="0"/>
              <a:t>: </a:t>
            </a:r>
            <a:r>
              <a:rPr lang="en-US" dirty="0" err="1" smtClean="0"/>
              <a:t>bddbddb</a:t>
            </a:r>
            <a:endParaRPr lang="en-US" dirty="0" smtClean="0"/>
          </a:p>
          <a:p>
            <a:pPr lvl="1"/>
            <a:r>
              <a:rPr lang="en-US" dirty="0" smtClean="0"/>
              <a:t>MAXSAT: </a:t>
            </a:r>
            <a:r>
              <a:rPr lang="en-US" dirty="0" err="1" smtClean="0"/>
              <a:t>MiFuMaX</a:t>
            </a:r>
            <a:endParaRPr lang="en-US" dirty="0" smtClean="0"/>
          </a:p>
          <a:p>
            <a:pPr lvl="1"/>
            <a:endParaRPr lang="en-US" sz="1400" dirty="0" smtClean="0"/>
          </a:p>
          <a:p>
            <a:r>
              <a:rPr lang="en-US" dirty="0" smtClean="0"/>
              <a:t>Applied to two analyses that are challenging to scale:</a:t>
            </a:r>
          </a:p>
          <a:p>
            <a:pPr lvl="1"/>
            <a:r>
              <a:rPr lang="en-US" dirty="0" smtClean="0"/>
              <a:t>k-object-sensitivity pointer analysis:</a:t>
            </a:r>
          </a:p>
          <a:p>
            <a:pPr lvl="2"/>
            <a:r>
              <a:rPr lang="en-US" dirty="0" smtClean="0"/>
              <a:t>flow-insensitive, weak updates, cloning-based</a:t>
            </a:r>
          </a:p>
          <a:p>
            <a:pPr lvl="1"/>
            <a:r>
              <a:rPr lang="en-US" dirty="0" err="1" smtClean="0"/>
              <a:t>typestate</a:t>
            </a:r>
            <a:r>
              <a:rPr lang="en-US" dirty="0" smtClean="0"/>
              <a:t> analysis:</a:t>
            </a:r>
          </a:p>
          <a:p>
            <a:pPr lvl="2"/>
            <a:r>
              <a:rPr lang="en-US" dirty="0" smtClean="0"/>
              <a:t>flow-sensitive, strong updates, summary-based</a:t>
            </a:r>
          </a:p>
          <a:p>
            <a:endParaRPr lang="en-US" sz="1400" dirty="0"/>
          </a:p>
          <a:p>
            <a:r>
              <a:rPr lang="en-US" dirty="0" smtClean="0"/>
              <a:t>Evaluated on 8 Java programs from </a:t>
            </a:r>
            <a:r>
              <a:rPr lang="en-US" dirty="0" err="1" smtClean="0"/>
              <a:t>DaCapo</a:t>
            </a:r>
            <a:r>
              <a:rPr lang="en-US" dirty="0" smtClean="0"/>
              <a:t> and Ashes.</a:t>
            </a:r>
          </a:p>
          <a:p>
            <a:pPr lvl="1"/>
            <a:endParaRPr lang="en-US" dirty="0"/>
          </a:p>
        </p:txBody>
      </p:sp>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37</a:t>
            </a:fld>
            <a:endParaRPr lang="en-US" dirty="0"/>
          </a:p>
        </p:txBody>
      </p:sp>
      <p:sp>
        <p:nvSpPr>
          <p:cNvPr id="5" name="Title 4"/>
          <p:cNvSpPr>
            <a:spLocks noGrp="1"/>
          </p:cNvSpPr>
          <p:nvPr>
            <p:ph type="title"/>
          </p:nvPr>
        </p:nvSpPr>
        <p:spPr/>
        <p:txBody>
          <a:bodyPr/>
          <a:lstStyle/>
          <a:p>
            <a:r>
              <a:rPr lang="en-US" dirty="0" smtClean="0"/>
              <a:t>Experimental setup</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Tree>
    <p:extLst>
      <p:ext uri="{BB962C8B-B14F-4D97-AF65-F5344CB8AC3E}">
        <p14:creationId xmlns:p14="http://schemas.microsoft.com/office/powerpoint/2010/main" val="275617807"/>
      </p:ext>
    </p:extLst>
  </p:cSld>
  <p:clrMapOvr>
    <a:masterClrMapping/>
  </p:clrMapOvr>
  <mc:AlternateContent xmlns:mc="http://schemas.openxmlformats.org/markup-compatibility/2006" xmlns:p14="http://schemas.microsoft.com/office/powerpoint/2010/main">
    <mc:Choice Requires="p14">
      <p:transition spd="slow" p14:dur="2000" advTm="36539"/>
    </mc:Choice>
    <mc:Fallback xmlns="">
      <p:transition spd="slow" advTm="36539"/>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38</a:t>
            </a:fld>
            <a:endParaRPr lang="en-US" dirty="0"/>
          </a:p>
        </p:txBody>
      </p:sp>
      <p:sp>
        <p:nvSpPr>
          <p:cNvPr id="5" name="Title 4"/>
          <p:cNvSpPr>
            <a:spLocks noGrp="1"/>
          </p:cNvSpPr>
          <p:nvPr>
            <p:ph type="title"/>
          </p:nvPr>
        </p:nvSpPr>
        <p:spPr/>
        <p:txBody>
          <a:bodyPr/>
          <a:lstStyle/>
          <a:p>
            <a:r>
              <a:rPr lang="en-US" dirty="0" smtClean="0"/>
              <a:t>Benchmark characteristics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Content Placeholder 3"/>
          <p:cNvGraphicFramePr>
            <a:graphicFrameLocks noGrp="1"/>
          </p:cNvGraphicFramePr>
          <p:nvPr>
            <p:ph sz="quarter" idx="1"/>
            <p:extLst>
              <p:ext uri="{D42A27DB-BD31-4B8C-83A1-F6EECF244321}">
                <p14:modId xmlns:p14="http://schemas.microsoft.com/office/powerpoint/2010/main" val="3098578622"/>
              </p:ext>
            </p:extLst>
          </p:nvPr>
        </p:nvGraphicFramePr>
        <p:xfrm>
          <a:off x="736598" y="1583267"/>
          <a:ext cx="7342277" cy="3566160"/>
        </p:xfrm>
        <a:graphic>
          <a:graphicData uri="http://schemas.openxmlformats.org/drawingml/2006/table">
            <a:tbl>
              <a:tblPr firstRow="1" bandRow="1">
                <a:tableStyleId>{5C22544A-7EE6-4342-B048-85BDC9FD1C3A}</a:tableStyleId>
              </a:tblPr>
              <a:tblGrid>
                <a:gridCol w="1443894"/>
                <a:gridCol w="1245996"/>
                <a:gridCol w="1547446"/>
                <a:gridCol w="1708220"/>
                <a:gridCol w="1396721"/>
              </a:tblGrid>
              <a:tr h="0">
                <a:tc>
                  <a:txBody>
                    <a:bodyPr/>
                    <a:lstStyle/>
                    <a:p>
                      <a:endParaRPr lang="en-US" sz="2000" dirty="0"/>
                    </a:p>
                  </a:txBody>
                  <a:tcPr/>
                </a:tc>
                <a:tc>
                  <a:txBody>
                    <a:bodyPr/>
                    <a:lstStyle/>
                    <a:p>
                      <a:pPr algn="ctr"/>
                      <a:r>
                        <a:rPr lang="en-US" sz="2000" dirty="0" smtClean="0"/>
                        <a:t>classes</a:t>
                      </a:r>
                      <a:endParaRPr lang="en-US" sz="2000" dirty="0"/>
                    </a:p>
                  </a:txBody>
                  <a:tcPr/>
                </a:tc>
                <a:tc>
                  <a:txBody>
                    <a:bodyPr/>
                    <a:lstStyle/>
                    <a:p>
                      <a:pPr algn="ctr"/>
                      <a:r>
                        <a:rPr lang="en-US" sz="2000" dirty="0" smtClean="0"/>
                        <a:t>methods</a:t>
                      </a:r>
                      <a:endParaRPr lang="en-US" sz="2000" dirty="0"/>
                    </a:p>
                  </a:txBody>
                  <a:tcPr/>
                </a:tc>
                <a:tc>
                  <a:txBody>
                    <a:bodyPr/>
                    <a:lstStyle/>
                    <a:p>
                      <a:pPr algn="ctr"/>
                      <a:r>
                        <a:rPr lang="en-US" sz="2000" dirty="0" err="1" smtClean="0"/>
                        <a:t>bytecode</a:t>
                      </a:r>
                      <a:r>
                        <a:rPr lang="en-US" sz="2000" dirty="0" smtClean="0"/>
                        <a:t>(KB)</a:t>
                      </a:r>
                      <a:endParaRPr lang="en-US" sz="2000" dirty="0"/>
                    </a:p>
                  </a:txBody>
                  <a:tcPr/>
                </a:tc>
                <a:tc>
                  <a:txBody>
                    <a:bodyPr/>
                    <a:lstStyle/>
                    <a:p>
                      <a:pPr algn="ctr"/>
                      <a:r>
                        <a:rPr lang="en-US" sz="2000" dirty="0" smtClean="0"/>
                        <a:t>KLOC</a:t>
                      </a:r>
                      <a:endParaRPr lang="en-US" sz="2000" dirty="0"/>
                    </a:p>
                  </a:txBody>
                  <a:tcPr/>
                </a:tc>
              </a:tr>
              <a:tr h="370840">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6K</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258</a:t>
                      </a:r>
                      <a:endParaRPr lang="en-US" sz="2000" dirty="0"/>
                    </a:p>
                  </a:txBody>
                  <a:tcPr/>
                </a:tc>
              </a:tr>
              <a:tr h="185420">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6.5K</a:t>
                      </a:r>
                      <a:endParaRPr lang="en-US" sz="2000" dirty="0"/>
                    </a:p>
                  </a:txBody>
                  <a:tcPr/>
                </a:tc>
                <a:tc>
                  <a:txBody>
                    <a:bodyPr/>
                    <a:lstStyle/>
                    <a:p>
                      <a:pPr algn="ctr"/>
                      <a:r>
                        <a:rPr lang="en-US" sz="2000" dirty="0" smtClean="0"/>
                        <a:t>434</a:t>
                      </a:r>
                      <a:endParaRPr lang="en-US" sz="2000" dirty="0"/>
                    </a:p>
                  </a:txBody>
                  <a:tcPr/>
                </a:tc>
                <a:tc>
                  <a:txBody>
                    <a:bodyPr/>
                    <a:lstStyle/>
                    <a:p>
                      <a:pPr algn="ctr"/>
                      <a:r>
                        <a:rPr lang="en-US" sz="2000" dirty="0" smtClean="0"/>
                        <a:t>265</a:t>
                      </a:r>
                      <a:endParaRPr lang="en-US" sz="2000" dirty="0"/>
                    </a:p>
                  </a:txBody>
                  <a:tcPr/>
                </a:tc>
              </a:tr>
              <a:tr h="185420">
                <a:tc>
                  <a:txBody>
                    <a:bodyPr/>
                    <a:lstStyle/>
                    <a:p>
                      <a:r>
                        <a:rPr lang="en-US" sz="2000" dirty="0" err="1" smtClean="0"/>
                        <a:t>weblech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504</a:t>
                      </a:r>
                      <a:endParaRPr lang="en-US" sz="2000" dirty="0"/>
                    </a:p>
                  </a:txBody>
                  <a:tcPr/>
                </a:tc>
                <a:tc>
                  <a:txBody>
                    <a:bodyPr/>
                    <a:lstStyle/>
                    <a:p>
                      <a:pPr algn="ctr"/>
                      <a:r>
                        <a:rPr lang="en-US" sz="2000" dirty="0" smtClean="0"/>
                        <a:t>326</a:t>
                      </a:r>
                      <a:endParaRPr lang="en-US" sz="2000" dirty="0"/>
                    </a:p>
                  </a:txBody>
                  <a:tcPr/>
                </a:tc>
              </a:tr>
              <a:tr h="370840">
                <a:tc>
                  <a:txBody>
                    <a:bodyPr/>
                    <a:lstStyle/>
                    <a:p>
                      <a:r>
                        <a:rPr lang="en-US" sz="2000" dirty="0" err="1" smtClean="0"/>
                        <a:t>hedc</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7K</a:t>
                      </a:r>
                      <a:endParaRPr lang="en-US" sz="2000" dirty="0"/>
                    </a:p>
                  </a:txBody>
                  <a:tcPr/>
                </a:tc>
                <a:tc>
                  <a:txBody>
                    <a:bodyPr/>
                    <a:lstStyle/>
                    <a:p>
                      <a:pPr algn="ctr"/>
                      <a:r>
                        <a:rPr lang="en-US" sz="2000" dirty="0" smtClean="0"/>
                        <a:t>442</a:t>
                      </a:r>
                      <a:endParaRPr lang="en-US" sz="2000" dirty="0"/>
                    </a:p>
                  </a:txBody>
                  <a:tcPr/>
                </a:tc>
                <a:tc>
                  <a:txBody>
                    <a:bodyPr/>
                    <a:lstStyle/>
                    <a:p>
                      <a:pPr algn="ctr"/>
                      <a:r>
                        <a:rPr lang="en-US" sz="2000" dirty="0" smtClean="0"/>
                        <a:t>283</a:t>
                      </a:r>
                      <a:endParaRPr lang="en-US" sz="2000" dirty="0"/>
                    </a:p>
                  </a:txBody>
                  <a:tcPr/>
                </a:tc>
              </a:tr>
              <a:tr h="185420">
                <a:tc>
                  <a:txBody>
                    <a:bodyPr/>
                    <a:lstStyle/>
                    <a:p>
                      <a:r>
                        <a:rPr lang="en-US" sz="2000" dirty="0" err="1" smtClean="0"/>
                        <a:t>antlr</a:t>
                      </a:r>
                      <a:endParaRPr lang="en-US" sz="2000" dirty="0"/>
                    </a:p>
                  </a:txBody>
                  <a:tcPr/>
                </a:tc>
                <a:tc>
                  <a:txBody>
                    <a:bodyPr/>
                    <a:lstStyle/>
                    <a:p>
                      <a:pPr algn="ctr"/>
                      <a:r>
                        <a:rPr lang="en-US" sz="2000" dirty="0" smtClean="0"/>
                        <a:t>1.1K</a:t>
                      </a:r>
                      <a:endParaRPr lang="en-US" sz="2000" dirty="0"/>
                    </a:p>
                  </a:txBody>
                  <a:tcPr/>
                </a:tc>
                <a:tc>
                  <a:txBody>
                    <a:bodyPr/>
                    <a:lstStyle/>
                    <a:p>
                      <a:pPr algn="ctr"/>
                      <a:r>
                        <a:rPr lang="en-US" sz="2000" dirty="0" smtClean="0"/>
                        <a:t>7.7K</a:t>
                      </a:r>
                      <a:endParaRPr lang="en-US" sz="2000" dirty="0"/>
                    </a:p>
                  </a:txBody>
                  <a:tcPr/>
                </a:tc>
                <a:tc>
                  <a:txBody>
                    <a:bodyPr/>
                    <a:lstStyle/>
                    <a:p>
                      <a:pPr algn="ctr"/>
                      <a:r>
                        <a:rPr lang="en-US" sz="2000" dirty="0" smtClean="0"/>
                        <a:t>532</a:t>
                      </a:r>
                      <a:endParaRPr lang="en-US" sz="2000" dirty="0"/>
                    </a:p>
                  </a:txBody>
                  <a:tcPr/>
                </a:tc>
                <a:tc>
                  <a:txBody>
                    <a:bodyPr/>
                    <a:lstStyle/>
                    <a:p>
                      <a:pPr algn="ctr"/>
                      <a:r>
                        <a:rPr lang="en-US" sz="2000" dirty="0" smtClean="0"/>
                        <a:t>303</a:t>
                      </a:r>
                      <a:endParaRPr lang="en-US" sz="2000" dirty="0"/>
                    </a:p>
                  </a:txBody>
                  <a:tcPr/>
                </a:tc>
              </a:tr>
              <a:tr h="185420">
                <a:tc>
                  <a:txBody>
                    <a:bodyPr/>
                    <a:lstStyle/>
                    <a:p>
                      <a:r>
                        <a:rPr lang="en-US" sz="2000" dirty="0" err="1" smtClean="0"/>
                        <a:t>luindex</a:t>
                      </a:r>
                      <a:endParaRPr lang="en-US" sz="2000" dirty="0"/>
                    </a:p>
                  </a:txBody>
                  <a:tcPr/>
                </a:tc>
                <a:tc>
                  <a:txBody>
                    <a:bodyPr/>
                    <a:lstStyle/>
                    <a:p>
                      <a:pPr algn="ctr"/>
                      <a:r>
                        <a:rPr lang="en-US" sz="2000" dirty="0" smtClean="0"/>
                        <a:t>1.3K</a:t>
                      </a:r>
                      <a:endParaRPr lang="en-US" sz="2000" dirty="0"/>
                    </a:p>
                  </a:txBody>
                  <a:tcPr/>
                </a:tc>
                <a:tc>
                  <a:txBody>
                    <a:bodyPr/>
                    <a:lstStyle/>
                    <a:p>
                      <a:pPr algn="ctr"/>
                      <a:r>
                        <a:rPr lang="en-US" sz="2000" dirty="0" smtClean="0"/>
                        <a:t>7.9K</a:t>
                      </a:r>
                      <a:endParaRPr lang="en-US" sz="2000" dirty="0"/>
                    </a:p>
                  </a:txBody>
                  <a:tcPr/>
                </a:tc>
                <a:tc>
                  <a:txBody>
                    <a:bodyPr/>
                    <a:lstStyle/>
                    <a:p>
                      <a:pPr algn="ctr"/>
                      <a:r>
                        <a:rPr lang="en-US" sz="2000" dirty="0" smtClean="0"/>
                        <a:t>508</a:t>
                      </a:r>
                      <a:endParaRPr lang="en-US" sz="2000" dirty="0"/>
                    </a:p>
                  </a:txBody>
                  <a:tcPr/>
                </a:tc>
                <a:tc>
                  <a:txBody>
                    <a:bodyPr/>
                    <a:lstStyle/>
                    <a:p>
                      <a:pPr algn="ctr"/>
                      <a:r>
                        <a:rPr lang="en-US" sz="2000" smtClean="0"/>
                        <a:t>295</a:t>
                      </a:r>
                      <a:endParaRPr lang="en-US" sz="2000" dirty="0"/>
                    </a:p>
                  </a:txBody>
                  <a:tcPr/>
                </a:tc>
              </a:tr>
              <a:tr h="370840">
                <a:tc>
                  <a:txBody>
                    <a:bodyPr/>
                    <a:lstStyle/>
                    <a:p>
                      <a:r>
                        <a:rPr lang="en-US" sz="2000" dirty="0" err="1" smtClean="0"/>
                        <a:t>lusearch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511</a:t>
                      </a:r>
                      <a:endParaRPr lang="en-US" sz="2000" dirty="0"/>
                    </a:p>
                  </a:txBody>
                  <a:tcPr/>
                </a:tc>
                <a:tc>
                  <a:txBody>
                    <a:bodyPr/>
                    <a:lstStyle/>
                    <a:p>
                      <a:pPr algn="ctr"/>
                      <a:r>
                        <a:rPr lang="en-US" sz="2000" dirty="0" smtClean="0"/>
                        <a:t>314</a:t>
                      </a:r>
                      <a:endParaRPr lang="en-US" sz="2000" dirty="0"/>
                    </a:p>
                  </a:txBody>
                  <a:tcPr/>
                </a:tc>
              </a:tr>
              <a:tr h="0">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1.9k</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708</a:t>
                      </a:r>
                      <a:endParaRPr lang="en-US" sz="2000" dirty="0"/>
                    </a:p>
                  </a:txBody>
                  <a:tcPr/>
                </a:tc>
                <a:tc>
                  <a:txBody>
                    <a:bodyPr/>
                    <a:lstStyle/>
                    <a:p>
                      <a:pPr algn="ctr"/>
                      <a:r>
                        <a:rPr lang="en-US" sz="2000" dirty="0" smtClean="0"/>
                        <a:t>460</a:t>
                      </a:r>
                      <a:endParaRPr lang="en-US" sz="2000" dirty="0"/>
                    </a:p>
                  </a:txBody>
                  <a:tcPr/>
                </a:tc>
              </a:tr>
            </a:tbl>
          </a:graphicData>
        </a:graphic>
      </p:graphicFrame>
    </p:spTree>
    <p:extLst>
      <p:ext uri="{BB962C8B-B14F-4D97-AF65-F5344CB8AC3E}">
        <p14:creationId xmlns:p14="http://schemas.microsoft.com/office/powerpoint/2010/main" val="1328307454"/>
      </p:ext>
    </p:extLst>
  </p:cSld>
  <p:clrMapOvr>
    <a:masterClrMapping/>
  </p:clrMapOvr>
  <mc:AlternateContent xmlns:mc="http://schemas.openxmlformats.org/markup-compatibility/2006" xmlns:p14="http://schemas.microsoft.com/office/powerpoint/2010/main">
    <mc:Choice Requires="p14">
      <p:transition spd="slow" p14:dur="2000" advTm="22244"/>
    </mc:Choice>
    <mc:Fallback xmlns="">
      <p:transition spd="slow" advTm="2224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39</a:t>
            </a:fld>
            <a:endParaRPr lang="en-US" dirty="0"/>
          </a:p>
        </p:txBody>
      </p:sp>
      <p:sp>
        <p:nvSpPr>
          <p:cNvPr id="5" name="Title 4"/>
          <p:cNvSpPr>
            <a:spLocks noGrp="1"/>
          </p:cNvSpPr>
          <p:nvPr>
            <p:ph type="title"/>
          </p:nvPr>
        </p:nvSpPr>
        <p:spPr/>
        <p:txBody>
          <a:bodyPr/>
          <a:lstStyle/>
          <a:p>
            <a:r>
              <a:rPr lang="en-US" dirty="0" smtClean="0"/>
              <a:t>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8" name="Content Placeholder 3"/>
          <p:cNvGraphicFramePr>
            <a:graphicFrameLocks noGrp="1"/>
          </p:cNvGraphicFramePr>
          <p:nvPr>
            <p:ph sz="quarter" idx="1"/>
            <p:extLst>
              <p:ext uri="{D42A27DB-BD31-4B8C-83A1-F6EECF244321}">
                <p14:modId xmlns:p14="http://schemas.microsoft.com/office/powerpoint/2010/main" val="904150570"/>
              </p:ext>
            </p:extLst>
          </p:nvPr>
        </p:nvGraphicFramePr>
        <p:xfrm>
          <a:off x="457200" y="1498601"/>
          <a:ext cx="8060692" cy="4381498"/>
        </p:xfrm>
        <a:graphic>
          <a:graphicData uri="http://schemas.openxmlformats.org/drawingml/2006/table">
            <a:tbl>
              <a:tblPr firstRow="1" bandRow="1">
                <a:tableStyleId>{5C22544A-7EE6-4342-B048-85BDC9FD1C3A}</a:tableStyleId>
              </a:tblPr>
              <a:tblGrid>
                <a:gridCol w="1570937"/>
                <a:gridCol w="1355627"/>
                <a:gridCol w="921536"/>
                <a:gridCol w="1041400"/>
                <a:gridCol w="838200"/>
                <a:gridCol w="999490"/>
                <a:gridCol w="1333502"/>
              </a:tblGrid>
              <a:tr h="398318">
                <a:tc rowSpan="3">
                  <a:txBody>
                    <a:bodyPr/>
                    <a:lstStyle/>
                    <a:p>
                      <a:endParaRPr lang="en-US" sz="2000" dirty="0"/>
                    </a:p>
                  </a:txBody>
                  <a:tcPr/>
                </a:tc>
                <a:tc gridSpan="3">
                  <a:txBody>
                    <a:bodyPr/>
                    <a:lstStyle/>
                    <a:p>
                      <a:pPr algn="ctr"/>
                      <a:r>
                        <a:rPr lang="en-US" sz="2000" dirty="0" smtClean="0"/>
                        <a:t>queries</a:t>
                      </a:r>
                      <a:endParaRPr lang="en-US" sz="2000" dirty="0"/>
                    </a:p>
                  </a:txBody>
                  <a:tcPr/>
                </a:tc>
                <a:tc hMerge="1">
                  <a:txBody>
                    <a:bodyPr/>
                    <a:lstStyle/>
                    <a:p>
                      <a:pPr algn="ctr"/>
                      <a:endParaRPr lang="en-US" sz="2000" dirty="0"/>
                    </a:p>
                  </a:txBody>
                  <a:tcPr/>
                </a:tc>
                <a:tc h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abstraction size</a:t>
                      </a:r>
                    </a:p>
                  </a:txBody>
                  <a:tcPr/>
                </a:tc>
                <a:tc rowSpan="2" hMerge="1">
                  <a:txBody>
                    <a:bodyPr/>
                    <a:lstStyle/>
                    <a:p>
                      <a:endParaRPr lang="en-US"/>
                    </a:p>
                  </a:txBody>
                  <a:tcPr/>
                </a:tc>
                <a:tc rowSpan="3">
                  <a:txBody>
                    <a:bodyPr/>
                    <a:lstStyle/>
                    <a:p>
                      <a:pPr algn="ctr"/>
                      <a:r>
                        <a:rPr lang="en-US" sz="2000" dirty="0" smtClean="0"/>
                        <a:t>iterations</a:t>
                      </a:r>
                      <a:endParaRPr lang="en-US" sz="2000" dirty="0"/>
                    </a:p>
                  </a:txBody>
                  <a:tcPr anchor="ctr"/>
                </a:tc>
              </a:tr>
              <a:tr h="398318">
                <a:tc vMerge="1">
                  <a:txBody>
                    <a:bodyPr/>
                    <a:lstStyle/>
                    <a:p>
                      <a:endParaRPr lang="en-US"/>
                    </a:p>
                  </a:txBody>
                  <a:tcPr/>
                </a:tc>
                <a:tc rowSpan="2">
                  <a:txBody>
                    <a:bodyPr/>
                    <a:lstStyle/>
                    <a:p>
                      <a:pPr algn="ctr"/>
                      <a:r>
                        <a:rPr lang="en-US" sz="2000" dirty="0" smtClean="0"/>
                        <a:t>total</a:t>
                      </a:r>
                      <a:endParaRPr lang="en-US" sz="2000" dirty="0"/>
                    </a:p>
                  </a:txBody>
                  <a:tcPr anchor="ctr"/>
                </a:tc>
                <a:tc gridSpan="2">
                  <a:txBody>
                    <a:bodyPr/>
                    <a:lstStyle/>
                    <a:p>
                      <a:pPr algn="ctr"/>
                      <a:r>
                        <a:rPr lang="en-US" sz="2000" dirty="0" smtClean="0"/>
                        <a:t>resolved</a:t>
                      </a:r>
                      <a:endParaRPr lang="en-US" sz="2000" dirty="0"/>
                    </a:p>
                  </a:txBody>
                  <a:tcPr/>
                </a:tc>
                <a:tc hMerge="1">
                  <a:txBody>
                    <a:bodyPr/>
                    <a:lstStyle/>
                    <a:p>
                      <a:endParaRPr lang="en-US"/>
                    </a:p>
                  </a:txBody>
                  <a:tcPr/>
                </a:tc>
                <a:tc gridSpan="2" vMerge="1">
                  <a:txBody>
                    <a:bodyPr/>
                    <a:lstStyle/>
                    <a:p>
                      <a:endParaRPr lang="en-US"/>
                    </a:p>
                  </a:txBody>
                  <a:tcPr/>
                </a:tc>
                <a:tc hMerge="1" vMerge="1">
                  <a:txBody>
                    <a:bodyPr/>
                    <a:lstStyle/>
                    <a:p>
                      <a:endParaRPr lang="en-US" dirty="0"/>
                    </a:p>
                  </a:txBody>
                  <a:tcPr/>
                </a:tc>
                <a:tc vMerge="1">
                  <a:txBody>
                    <a:bodyPr/>
                    <a:lstStyle/>
                    <a:p>
                      <a:pPr algn="ctr"/>
                      <a:endParaRPr lang="en-US" sz="2000" dirty="0"/>
                    </a:p>
                  </a:txBody>
                  <a:tcPr anchor="ctr"/>
                </a:tc>
              </a:tr>
              <a:tr h="398318">
                <a:tc vMerge="1">
                  <a:txBody>
                    <a:bodyPr/>
                    <a:lstStyle/>
                    <a:p>
                      <a:endParaRPr lang="en-US"/>
                    </a:p>
                  </a:txBody>
                  <a:tcPr/>
                </a:tc>
                <a:tc vMerge="1">
                  <a:txBody>
                    <a:bodyPr/>
                    <a:lstStyle/>
                    <a:p>
                      <a:endParaRPr lang="en-US"/>
                    </a:p>
                  </a:txBody>
                  <a:tcPr/>
                </a:tc>
                <a:tc>
                  <a:txBody>
                    <a:bodyPr/>
                    <a:lstStyle/>
                    <a:p>
                      <a:pPr algn="ctr"/>
                      <a:r>
                        <a:rPr lang="en-US" sz="2000" dirty="0" smtClean="0"/>
                        <a:t>current</a:t>
                      </a:r>
                      <a:endParaRPr lang="en-US" sz="2000" dirty="0"/>
                    </a:p>
                  </a:txBody>
                  <a:tcPr/>
                </a:tc>
                <a:tc>
                  <a:txBody>
                    <a:bodyPr/>
                    <a:lstStyle/>
                    <a:p>
                      <a:pPr algn="ctr"/>
                      <a:r>
                        <a:rPr lang="en-US" sz="2000" dirty="0" smtClean="0"/>
                        <a:t>baseline</a:t>
                      </a:r>
                      <a:endParaRPr lang="en-US" sz="2000" dirty="0"/>
                    </a:p>
                  </a:txBody>
                  <a:tcPr/>
                </a:tc>
                <a:tc>
                  <a:txBody>
                    <a:bodyPr/>
                    <a:lstStyle/>
                    <a:p>
                      <a:pPr algn="ctr"/>
                      <a:r>
                        <a:rPr lang="en-US" sz="2000" dirty="0" smtClean="0"/>
                        <a:t>final</a:t>
                      </a:r>
                      <a:endParaRPr lang="en-US" sz="2000" dirty="0"/>
                    </a:p>
                  </a:txBody>
                  <a:tcPr/>
                </a:tc>
                <a:tc>
                  <a:txBody>
                    <a:bodyPr/>
                    <a:lstStyle/>
                    <a:p>
                      <a:pPr algn="ctr"/>
                      <a:r>
                        <a:rPr lang="en-US" sz="2000" dirty="0" smtClean="0"/>
                        <a:t>max</a:t>
                      </a:r>
                      <a:endParaRPr lang="en-US" sz="2000" dirty="0"/>
                    </a:p>
                  </a:txBody>
                  <a:tcPr/>
                </a:tc>
                <a:tc vMerge="1">
                  <a:txBody>
                    <a:bodyPr/>
                    <a:lstStyle/>
                    <a:p>
                      <a:endParaRPr lang="en-US"/>
                    </a:p>
                  </a:txBody>
                  <a:tcPr/>
                </a:tc>
              </a:tr>
              <a:tr h="398318">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470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13</a:t>
                      </a:r>
                      <a:endParaRPr lang="en-US" sz="2000" dirty="0"/>
                    </a:p>
                  </a:txBody>
                  <a:tcPr/>
                </a:tc>
              </a:tr>
              <a:tr h="398318">
                <a:tc>
                  <a:txBody>
                    <a:bodyPr/>
                    <a:lstStyle/>
                    <a:p>
                      <a:r>
                        <a:rPr lang="en-US" sz="2000" dirty="0" err="1" smtClean="0"/>
                        <a:t>weblech</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31K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hedc</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730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18</a:t>
                      </a:r>
                      <a:endParaRPr lang="en-US" sz="2000" dirty="0"/>
                    </a:p>
                  </a:txBody>
                  <a:tcPr/>
                </a:tc>
              </a:tr>
              <a:tr h="398318">
                <a:tc>
                  <a:txBody>
                    <a:bodyPr/>
                    <a:lstStyle/>
                    <a:p>
                      <a:r>
                        <a:rPr lang="en-US" sz="2000" dirty="0" err="1" smtClean="0"/>
                        <a:t>antlr</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970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15</a:t>
                      </a:r>
                      <a:endParaRPr lang="en-US" sz="2000" dirty="0"/>
                    </a:p>
                  </a:txBody>
                  <a:tcPr/>
                </a:tc>
              </a:tr>
              <a:tr h="398318">
                <a:tc>
                  <a:txBody>
                    <a:bodyPr/>
                    <a:lstStyle/>
                    <a:p>
                      <a:r>
                        <a:rPr lang="en-US" sz="2000" dirty="0" err="1" smtClean="0"/>
                        <a:t>luindex</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67</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40K</a:t>
                      </a:r>
                      <a:endParaRPr lang="en-US" sz="2000" dirty="0"/>
                    </a:p>
                  </a:txBody>
                  <a:tcPr/>
                </a:tc>
                <a:tc>
                  <a:txBody>
                    <a:bodyPr/>
                    <a:lstStyle/>
                    <a:p>
                      <a:pPr algn="ctr"/>
                      <a:r>
                        <a:rPr lang="en-US" sz="2000" dirty="0" smtClean="0"/>
                        <a:t>26</a:t>
                      </a:r>
                      <a:endParaRPr lang="en-US" sz="2000" dirty="0"/>
                    </a:p>
                  </a:txBody>
                  <a:tcPr/>
                </a:tc>
              </a:tr>
              <a:tr h="398318">
                <a:tc>
                  <a:txBody>
                    <a:bodyPr/>
                    <a:lstStyle/>
                    <a:p>
                      <a:r>
                        <a:rPr lang="en-US" sz="2000" dirty="0" err="1" smtClean="0"/>
                        <a:t>lusearch</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39K</a:t>
                      </a:r>
                      <a:endParaRPr lang="en-US" sz="2000" dirty="0"/>
                    </a:p>
                  </a:txBody>
                  <a:tcPr/>
                </a:tc>
                <a:tc>
                  <a:txBody>
                    <a:bodyPr/>
                    <a:lstStyle/>
                    <a:p>
                      <a:pPr algn="ctr"/>
                      <a:r>
                        <a:rPr lang="en-US" sz="2000" dirty="0" smtClean="0"/>
                        <a:t>17</a:t>
                      </a:r>
                      <a:endParaRPr lang="en-US" sz="2000" dirty="0"/>
                    </a:p>
                  </a:txBody>
                  <a:tcPr/>
                </a:tc>
              </a:tr>
              <a:tr h="398318">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25</a:t>
                      </a:r>
                      <a:endParaRPr lang="en-US" sz="2000" dirty="0"/>
                    </a:p>
                  </a:txBody>
                  <a:tcPr/>
                </a:tc>
                <a:tc>
                  <a:txBody>
                    <a:bodyPr/>
                    <a:lstStyle/>
                    <a:p>
                      <a:pPr algn="ctr"/>
                      <a:r>
                        <a:rPr lang="en-US" sz="2000" dirty="0" smtClean="0"/>
                        <a:t>450</a:t>
                      </a:r>
                      <a:endParaRPr lang="en-US" sz="2000" dirty="0"/>
                    </a:p>
                  </a:txBody>
                  <a:tcPr/>
                </a:tc>
                <a:tc>
                  <a:txBody>
                    <a:bodyPr/>
                    <a:lstStyle/>
                    <a:p>
                      <a:pPr algn="ctr"/>
                      <a:r>
                        <a:rPr lang="en-US" sz="2000" dirty="0" smtClean="0"/>
                        <a:t>58K</a:t>
                      </a:r>
                      <a:endParaRPr lang="en-US" sz="2000" dirty="0"/>
                    </a:p>
                  </a:txBody>
                  <a:tcPr/>
                </a:tc>
                <a:tc>
                  <a:txBody>
                    <a:bodyPr/>
                    <a:lstStyle/>
                    <a:p>
                      <a:pPr algn="ctr"/>
                      <a:r>
                        <a:rPr lang="en-US" sz="2000" dirty="0" smtClean="0"/>
                        <a:t>15</a:t>
                      </a:r>
                      <a:endParaRPr lang="en-US" sz="2000" dirty="0"/>
                    </a:p>
                  </a:txBody>
                  <a:tcPr/>
                </a:tc>
              </a:tr>
            </a:tbl>
          </a:graphicData>
        </a:graphic>
      </p:graphicFrame>
      <p:sp>
        <p:nvSpPr>
          <p:cNvPr id="10" name="Rectangular Callout 9"/>
          <p:cNvSpPr/>
          <p:nvPr/>
        </p:nvSpPr>
        <p:spPr>
          <a:xfrm>
            <a:off x="4657061" y="1353185"/>
            <a:ext cx="2227316" cy="684530"/>
          </a:xfrm>
          <a:prstGeom prst="wedgeRectCallout">
            <a:avLst>
              <a:gd name="adj1" fmla="val -43282"/>
              <a:gd name="adj2" fmla="val 101136"/>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4-object-sensitivity</a:t>
            </a:r>
          </a:p>
          <a:p>
            <a:pPr algn="ctr"/>
            <a:r>
              <a:rPr lang="en-US" sz="2000" b="1" dirty="0">
                <a:solidFill>
                  <a:srgbClr val="00B0F0"/>
                </a:solidFill>
              </a:rPr>
              <a:t>&lt;</a:t>
            </a:r>
            <a:r>
              <a:rPr lang="en-US" sz="2000" b="1" dirty="0" smtClean="0">
                <a:solidFill>
                  <a:srgbClr val="00B0F0"/>
                </a:solidFill>
              </a:rPr>
              <a:t> 50%</a:t>
            </a:r>
            <a:endParaRPr lang="en-US" sz="2000" b="1" dirty="0">
              <a:solidFill>
                <a:srgbClr val="00B0F0"/>
              </a:solidFill>
            </a:endParaRPr>
          </a:p>
        </p:txBody>
      </p:sp>
      <p:sp>
        <p:nvSpPr>
          <p:cNvPr id="11" name="Rectangular Callout 10"/>
          <p:cNvSpPr/>
          <p:nvPr/>
        </p:nvSpPr>
        <p:spPr>
          <a:xfrm>
            <a:off x="3305059" y="2722880"/>
            <a:ext cx="2013879" cy="684530"/>
          </a:xfrm>
          <a:prstGeom prst="wedgeRectCallout">
            <a:avLst>
              <a:gd name="adj1" fmla="val 59600"/>
              <a:gd name="adj2" fmla="val 1353"/>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&lt; 3% of max</a:t>
            </a:r>
            <a:endParaRPr lang="en-US" sz="2000" b="1" dirty="0">
              <a:solidFill>
                <a:srgbClr val="00B0F0"/>
              </a:solidFill>
            </a:endParaRPr>
          </a:p>
        </p:txBody>
      </p:sp>
    </p:spTree>
    <p:custDataLst>
      <p:tags r:id="rId1"/>
    </p:custDataLst>
    <p:extLst>
      <p:ext uri="{BB962C8B-B14F-4D97-AF65-F5344CB8AC3E}">
        <p14:creationId xmlns:p14="http://schemas.microsoft.com/office/powerpoint/2010/main" val="3618783659"/>
      </p:ext>
    </p:extLst>
  </p:cSld>
  <p:clrMapOvr>
    <a:masterClrMapping/>
  </p:clrMapOvr>
  <mc:AlternateContent xmlns:mc="http://schemas.openxmlformats.org/markup-compatibility/2006" xmlns:p14="http://schemas.microsoft.com/office/powerpoint/2010/main">
    <mc:Choice Requires="p14">
      <p:transition spd="slow" p14:dur="2000" advTm="69774"/>
    </mc:Choice>
    <mc:Fallback xmlns="">
      <p:transition spd="slow" advTm="697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5" name="Slide Number Placeholder 4"/>
          <p:cNvSpPr>
            <a:spLocks noGrp="1"/>
          </p:cNvSpPr>
          <p:nvPr>
            <p:ph type="sldNum" sz="quarter" idx="12"/>
          </p:nvPr>
        </p:nvSpPr>
        <p:spPr/>
        <p:txBody>
          <a:bodyPr/>
          <a:lstStyle/>
          <a:p>
            <a:fld id="{1F7DF5D7-FF41-4BF6-8958-28DFF1DB182D}" type="slidenum">
              <a:rPr lang="en-US" smtClean="0"/>
              <a:t>4</a:t>
            </a:fld>
            <a:endParaRPr lang="en-US" dirty="0"/>
          </a:p>
        </p:txBody>
      </p:sp>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10" name="Group 9"/>
          <p:cNvGrpSpPr/>
          <p:nvPr/>
        </p:nvGrpSpPr>
        <p:grpSpPr>
          <a:xfrm>
            <a:off x="512064" y="2807208"/>
            <a:ext cx="1752262" cy="1764022"/>
            <a:chOff x="4572000" y="2672416"/>
            <a:chExt cx="1752262" cy="1764022"/>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12" name="TextBox 11"/>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5" name="Rectangle 14"/>
          <p:cNvSpPr/>
          <p:nvPr/>
        </p:nvSpPr>
        <p:spPr>
          <a:xfrm>
            <a:off x="3683977" y="1345221"/>
            <a:ext cx="4659923" cy="1573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83977" y="2919044"/>
            <a:ext cx="4659923" cy="2708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83977" y="1345221"/>
            <a:ext cx="4659923" cy="1015663"/>
          </a:xfrm>
          <a:prstGeom prst="rect">
            <a:avLst/>
          </a:prstGeom>
          <a:noFill/>
        </p:spPr>
        <p:txBody>
          <a:bodyPr wrap="square" rtlCol="0">
            <a:spAutoFit/>
          </a:bodyPr>
          <a:lstStyle/>
          <a:p>
            <a:r>
              <a:rPr lang="en-US" sz="2000" b="1" dirty="0" smtClean="0">
                <a:solidFill>
                  <a:srgbClr val="0070C0"/>
                </a:solidFill>
              </a:rPr>
              <a:t>Input relations:</a:t>
            </a:r>
          </a:p>
          <a:p>
            <a:r>
              <a:rPr lang="en-US" sz="2000" b="1" dirty="0" smtClean="0">
                <a:solidFill>
                  <a:srgbClr val="0070C0"/>
                </a:solidFill>
              </a:rPr>
              <a:t>Output relations:</a:t>
            </a:r>
          </a:p>
          <a:p>
            <a:r>
              <a:rPr lang="en-US" sz="2000" b="1" dirty="0" smtClean="0">
                <a:solidFill>
                  <a:srgbClr val="0070C0"/>
                </a:solidFill>
              </a:rPr>
              <a:t>Rules:</a:t>
            </a:r>
          </a:p>
        </p:txBody>
      </p:sp>
      <p:cxnSp>
        <p:nvCxnSpPr>
          <p:cNvPr id="25" name="Straight Connector 24"/>
          <p:cNvCxnSpPr/>
          <p:nvPr/>
        </p:nvCxnSpPr>
        <p:spPr>
          <a:xfrm flipV="1">
            <a:off x="2264326" y="1345222"/>
            <a:ext cx="1419651" cy="1457062"/>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264326" y="4466492"/>
            <a:ext cx="1419651" cy="1160583"/>
          </a:xfrm>
          <a:prstGeom prst="line">
            <a:avLst/>
          </a:prstGeom>
          <a:ln w="19050"/>
        </p:spPr>
        <p:style>
          <a:lnRef idx="1">
            <a:schemeClr val="dk1"/>
          </a:lnRef>
          <a:fillRef idx="0">
            <a:schemeClr val="dk1"/>
          </a:fillRef>
          <a:effectRef idx="0">
            <a:schemeClr val="dk1"/>
          </a:effectRef>
          <a:fontRef idx="minor">
            <a:schemeClr val="tx1"/>
          </a:fontRef>
        </p:style>
      </p:cxnSp>
      <p:sp>
        <p:nvSpPr>
          <p:cNvPr id="30" name="Footer Placeholder 29"/>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31" name="TextBox 30"/>
          <p:cNvSpPr txBox="1"/>
          <p:nvPr/>
        </p:nvSpPr>
        <p:spPr>
          <a:xfrm>
            <a:off x="3683977" y="2919044"/>
            <a:ext cx="4730261" cy="400110"/>
          </a:xfrm>
          <a:prstGeom prst="rect">
            <a:avLst/>
          </a:prstGeom>
          <a:noFill/>
        </p:spPr>
        <p:txBody>
          <a:bodyPr wrap="square" rtlCol="0">
            <a:spAutoFit/>
          </a:bodyPr>
          <a:lstStyle/>
          <a:p>
            <a:r>
              <a:rPr lang="en-US" sz="2000" b="1" dirty="0" smtClean="0">
                <a:solidFill>
                  <a:srgbClr val="0070C0"/>
                </a:solidFill>
              </a:rPr>
              <a:t>Least </a:t>
            </a:r>
            <a:r>
              <a:rPr lang="en-US" sz="2000" b="1" dirty="0" err="1" smtClean="0">
                <a:solidFill>
                  <a:srgbClr val="0070C0"/>
                </a:solidFill>
              </a:rPr>
              <a:t>fixpoint</a:t>
            </a:r>
            <a:r>
              <a:rPr lang="en-US" sz="2000" b="1" dirty="0" smtClean="0">
                <a:solidFill>
                  <a:srgbClr val="0070C0"/>
                </a:solidFill>
              </a:rPr>
              <a:t> computation:</a:t>
            </a:r>
            <a:endParaRPr lang="en-US" sz="2000" b="1" dirty="0">
              <a:solidFill>
                <a:srgbClr val="0070C0"/>
              </a:solidFill>
            </a:endParaRPr>
          </a:p>
        </p:txBody>
      </p:sp>
      <p:sp>
        <p:nvSpPr>
          <p:cNvPr id="32" name="TextBox 31"/>
          <p:cNvSpPr txBox="1"/>
          <p:nvPr/>
        </p:nvSpPr>
        <p:spPr>
          <a:xfrm>
            <a:off x="5407273" y="1345225"/>
            <a:ext cx="1811215" cy="400110"/>
          </a:xfrm>
          <a:prstGeom prst="rect">
            <a:avLst/>
          </a:prstGeom>
          <a:noFill/>
        </p:spPr>
        <p:txBody>
          <a:bodyPr wrap="square" rtlCol="0">
            <a:spAutoFit/>
          </a:bodyPr>
          <a:lstStyle/>
          <a:p>
            <a:r>
              <a:rPr lang="en-US" sz="2000" dirty="0" smtClean="0"/>
              <a:t>edge(</a:t>
            </a:r>
            <a:r>
              <a:rPr lang="en-US" sz="2000" dirty="0" err="1" smtClean="0"/>
              <a:t>i</a:t>
            </a:r>
            <a:r>
              <a:rPr lang="en-US" sz="2000" dirty="0" smtClean="0"/>
              <a:t>, j).</a:t>
            </a:r>
            <a:endParaRPr lang="en-US" sz="2000" dirty="0"/>
          </a:p>
        </p:txBody>
      </p:sp>
      <p:sp>
        <p:nvSpPr>
          <p:cNvPr id="33" name="TextBox 32"/>
          <p:cNvSpPr txBox="1"/>
          <p:nvPr/>
        </p:nvSpPr>
        <p:spPr>
          <a:xfrm>
            <a:off x="5564107" y="1644102"/>
            <a:ext cx="1811215" cy="400110"/>
          </a:xfrm>
          <a:prstGeom prst="rect">
            <a:avLst/>
          </a:prstGeom>
          <a:noFill/>
        </p:spPr>
        <p:txBody>
          <a:bodyPr wrap="square" rtlCol="0">
            <a:spAutoFit/>
          </a:bodyPr>
          <a:lstStyle/>
          <a:p>
            <a:r>
              <a:rPr lang="en-US" sz="2000" dirty="0" smtClean="0"/>
              <a:t>path(</a:t>
            </a:r>
            <a:r>
              <a:rPr lang="en-US" sz="2000" dirty="0" err="1" smtClean="0"/>
              <a:t>i</a:t>
            </a:r>
            <a:r>
              <a:rPr lang="en-US" sz="2000" dirty="0" smtClean="0"/>
              <a:t>, j).</a:t>
            </a:r>
            <a:endParaRPr lang="en-US" sz="2000" dirty="0"/>
          </a:p>
        </p:txBody>
      </p:sp>
      <p:sp>
        <p:nvSpPr>
          <p:cNvPr id="34" name="TextBox 33"/>
          <p:cNvSpPr txBox="1"/>
          <p:nvPr/>
        </p:nvSpPr>
        <p:spPr>
          <a:xfrm>
            <a:off x="4425125" y="1932562"/>
            <a:ext cx="3639105" cy="707886"/>
          </a:xfrm>
          <a:prstGeom prst="rect">
            <a:avLst/>
          </a:prstGeom>
          <a:noFill/>
        </p:spPr>
        <p:txBody>
          <a:bodyPr wrap="square" rtlCol="0">
            <a:spAutoFit/>
          </a:bodyPr>
          <a:lstStyle/>
          <a:p>
            <a:r>
              <a:rPr lang="en-US" sz="2000" dirty="0" smtClean="0"/>
              <a:t>(1)  path(</a:t>
            </a:r>
            <a:r>
              <a:rPr lang="en-US" sz="2000" dirty="0" err="1" smtClean="0"/>
              <a:t>i</a:t>
            </a:r>
            <a:r>
              <a:rPr lang="en-US" sz="2000" dirty="0" smtClean="0"/>
              <a:t>, </a:t>
            </a:r>
            <a:r>
              <a:rPr lang="en-US" sz="2000" dirty="0" err="1" smtClean="0"/>
              <a:t>i</a:t>
            </a:r>
            <a:r>
              <a:rPr lang="en-US" sz="2000" dirty="0" smtClean="0"/>
              <a:t>).</a:t>
            </a:r>
          </a:p>
          <a:p>
            <a:r>
              <a:rPr lang="en-US" sz="2000" dirty="0" smtClean="0"/>
              <a:t>(2)  path(</a:t>
            </a:r>
            <a:r>
              <a:rPr lang="en-US" sz="2000" dirty="0" err="1" smtClean="0"/>
              <a:t>i</a:t>
            </a:r>
            <a:r>
              <a:rPr lang="en-US" sz="2000" dirty="0" smtClean="0"/>
              <a:t>, k) :- path(</a:t>
            </a:r>
            <a:r>
              <a:rPr lang="en-US" sz="2000" dirty="0" err="1" smtClean="0"/>
              <a:t>i</a:t>
            </a:r>
            <a:r>
              <a:rPr lang="en-US" sz="2000" dirty="0" smtClean="0"/>
              <a:t>, j), edge(j, k).</a:t>
            </a:r>
            <a:endParaRPr lang="en-US" sz="2000" dirty="0"/>
          </a:p>
        </p:txBody>
      </p:sp>
      <p:sp>
        <p:nvSpPr>
          <p:cNvPr id="35" name="TextBox 34"/>
          <p:cNvSpPr txBox="1"/>
          <p:nvPr/>
        </p:nvSpPr>
        <p:spPr>
          <a:xfrm>
            <a:off x="3683977" y="3235569"/>
            <a:ext cx="4659923" cy="1938992"/>
          </a:xfrm>
          <a:prstGeom prst="rect">
            <a:avLst/>
          </a:prstGeom>
          <a:noFill/>
        </p:spPr>
        <p:txBody>
          <a:bodyPr wrap="square" rtlCol="0">
            <a:spAutoFit/>
          </a:bodyPr>
          <a:lstStyle/>
          <a:p>
            <a:r>
              <a:rPr lang="en-US" sz="2000" dirty="0" smtClean="0"/>
              <a:t>Input: </a:t>
            </a:r>
            <a:r>
              <a:rPr lang="en-US" sz="2000" dirty="0"/>
              <a:t>edge(0, 1), edge(1, 2</a:t>
            </a:r>
            <a:r>
              <a:rPr lang="en-US" sz="2000" dirty="0" smtClean="0"/>
              <a:t>).</a:t>
            </a:r>
            <a:endParaRPr lang="en-US" sz="2000" dirty="0"/>
          </a:p>
          <a:p>
            <a:r>
              <a:rPr lang="en-US" sz="2000" dirty="0"/>
              <a:t>path(0, 0).</a:t>
            </a:r>
          </a:p>
          <a:p>
            <a:r>
              <a:rPr lang="en-US" sz="2000" dirty="0"/>
              <a:t>path(1, 1</a:t>
            </a:r>
            <a:r>
              <a:rPr lang="en-US" sz="2000" dirty="0" smtClean="0"/>
              <a:t>).</a:t>
            </a:r>
          </a:p>
          <a:p>
            <a:r>
              <a:rPr lang="en-US" sz="2000" dirty="0"/>
              <a:t>p</a:t>
            </a:r>
            <a:r>
              <a:rPr lang="en-US" sz="2000" dirty="0" smtClean="0"/>
              <a:t>ath(2, 2).</a:t>
            </a:r>
            <a:endParaRPr lang="en-US" sz="2000" dirty="0"/>
          </a:p>
          <a:p>
            <a:r>
              <a:rPr lang="en-US" sz="2000" dirty="0"/>
              <a:t>path(0, 1) :- path(0, 0), edge(0, 1</a:t>
            </a:r>
            <a:r>
              <a:rPr lang="en-US" sz="2000" dirty="0" smtClean="0"/>
              <a:t>).</a:t>
            </a:r>
          </a:p>
          <a:p>
            <a:r>
              <a:rPr lang="en-US" sz="2000" dirty="0" smtClean="0"/>
              <a:t>path(0, 2) :- path(0, 1), edge(1, 2).</a:t>
            </a:r>
            <a:endParaRPr lang="en-US" sz="2000" dirty="0"/>
          </a:p>
        </p:txBody>
      </p:sp>
    </p:spTree>
    <p:custDataLst>
      <p:tags r:id="rId1"/>
    </p:custDataLst>
    <p:extLst>
      <p:ext uri="{BB962C8B-B14F-4D97-AF65-F5344CB8AC3E}">
        <p14:creationId xmlns:p14="http://schemas.microsoft.com/office/powerpoint/2010/main" val="1162555757"/>
      </p:ext>
    </p:extLst>
  </p:cSld>
  <p:clrMapOvr>
    <a:masterClrMapping/>
  </p:clrMapOvr>
  <mc:AlternateContent xmlns:mc="http://schemas.openxmlformats.org/markup-compatibility/2006" xmlns:p14="http://schemas.microsoft.com/office/powerpoint/2010/main">
    <mc:Choice Requires="p14">
      <p:transition spd="slow" p14:dur="2000" advTm="75914"/>
    </mc:Choice>
    <mc:Fallback xmlns="">
      <p:transition spd="slow" advTm="7591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50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500"/>
                                  </p:stCondLst>
                                  <p:childTnLst>
                                    <p:set>
                                      <p:cBhvr>
                                        <p:cTn id="24" dur="1" fill="hold">
                                          <p:stCondLst>
                                            <p:cond delay="0"/>
                                          </p:stCondLst>
                                        </p:cTn>
                                        <p:tgtEl>
                                          <p:spTgt spid="17">
                                            <p:txEl>
                                              <p:pRg st="2" end="2"/>
                                            </p:txEl>
                                          </p:spTgt>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500"/>
                                  </p:stCondLst>
                                  <p:childTnLst>
                                    <p:set>
                                      <p:cBhvr>
                                        <p:cTn id="27"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500"/>
                                  </p:stCondLst>
                                  <p:childTnLst>
                                    <p:set>
                                      <p:cBhvr>
                                        <p:cTn id="34" dur="1" fill="hold">
                                          <p:stCondLst>
                                            <p:cond delay="0"/>
                                          </p:stCondLst>
                                        </p:cTn>
                                        <p:tgtEl>
                                          <p:spTgt spid="33"/>
                                        </p:tgtEl>
                                        <p:attrNameLst>
                                          <p:attrName>style.visibility</p:attrName>
                                        </p:attrNameLst>
                                      </p:cBhvr>
                                      <p:to>
                                        <p:strVal val="visible"/>
                                      </p:to>
                                    </p:set>
                                  </p:childTnLst>
                                </p:cTn>
                              </p:par>
                            </p:childTnLst>
                          </p:cTn>
                        </p:par>
                        <p:par>
                          <p:cTn id="35" fill="hold">
                            <p:stCondLst>
                              <p:cond delay="500"/>
                            </p:stCondLst>
                            <p:childTnLst>
                              <p:par>
                                <p:cTn id="36" presetID="1" presetClass="entr" presetSubtype="0" fill="hold" grpId="0" nodeType="afterEffect">
                                  <p:stCondLst>
                                    <p:cond delay="500"/>
                                  </p:stCondLst>
                                  <p:childTnLst>
                                    <p:set>
                                      <p:cBhvr>
                                        <p:cTn id="37" dur="1" fill="hold">
                                          <p:stCondLst>
                                            <p:cond delay="0"/>
                                          </p:stCondLst>
                                        </p:cTn>
                                        <p:tgtEl>
                                          <p:spTgt spid="3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5">
                                            <p:txEl>
                                              <p:pRg st="0" end="0"/>
                                            </p:txEl>
                                          </p:spTgt>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500"/>
                                  </p:stCondLst>
                                  <p:childTnLst>
                                    <p:set>
                                      <p:cBhvr>
                                        <p:cTn id="44" dur="1" fill="hold">
                                          <p:stCondLst>
                                            <p:cond delay="0"/>
                                          </p:stCondLst>
                                        </p:cTn>
                                        <p:tgtEl>
                                          <p:spTgt spid="35">
                                            <p:txEl>
                                              <p:pRg st="1" end="1"/>
                                            </p:txEl>
                                          </p:spTgt>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nodeType="afterEffect">
                                  <p:stCondLst>
                                    <p:cond delay="500"/>
                                  </p:stCondLst>
                                  <p:childTnLst>
                                    <p:set>
                                      <p:cBhvr>
                                        <p:cTn id="47" dur="1" fill="hold">
                                          <p:stCondLst>
                                            <p:cond delay="0"/>
                                          </p:stCondLst>
                                        </p:cTn>
                                        <p:tgtEl>
                                          <p:spTgt spid="35">
                                            <p:txEl>
                                              <p:pRg st="2" end="2"/>
                                            </p:txEl>
                                          </p:spTgt>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nodeType="afterEffect">
                                  <p:stCondLst>
                                    <p:cond delay="500"/>
                                  </p:stCondLst>
                                  <p:childTnLst>
                                    <p:set>
                                      <p:cBhvr>
                                        <p:cTn id="50" dur="1" fill="hold">
                                          <p:stCondLst>
                                            <p:cond delay="0"/>
                                          </p:stCondLst>
                                        </p:cTn>
                                        <p:tgtEl>
                                          <p:spTgt spid="35">
                                            <p:txEl>
                                              <p:pRg st="3" end="3"/>
                                            </p:txEl>
                                          </p:spTgt>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500"/>
                                  </p:stCondLst>
                                  <p:childTnLst>
                                    <p:set>
                                      <p:cBhvr>
                                        <p:cTn id="53" dur="1" fill="hold">
                                          <p:stCondLst>
                                            <p:cond delay="0"/>
                                          </p:stCondLst>
                                        </p:cTn>
                                        <p:tgtEl>
                                          <p:spTgt spid="35">
                                            <p:txEl>
                                              <p:pRg st="4" end="4"/>
                                            </p:txEl>
                                          </p:spTgt>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500"/>
                                  </p:stCondLst>
                                  <p:childTnLst>
                                    <p:set>
                                      <p:cBhvr>
                                        <p:cTn id="56"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2" grpId="0"/>
      <p:bldP spid="33" grpId="0"/>
      <p:bldP spid="3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40</a:t>
            </a:fld>
            <a:endParaRPr lang="en-US" dirty="0"/>
          </a:p>
        </p:txBody>
      </p:sp>
      <p:sp>
        <p:nvSpPr>
          <p:cNvPr id="5" name="Title 4"/>
          <p:cNvSpPr>
            <a:spLocks noGrp="1"/>
          </p:cNvSpPr>
          <p:nvPr>
            <p:ph type="title"/>
          </p:nvPr>
        </p:nvSpPr>
        <p:spPr/>
        <p:txBody>
          <a:bodyPr/>
          <a:lstStyle/>
          <a:p>
            <a:r>
              <a:rPr lang="en-US" dirty="0"/>
              <a:t>Performance of </a:t>
            </a:r>
            <a:r>
              <a:rPr lang="en-US" dirty="0" err="1"/>
              <a:t>D</a:t>
            </a:r>
            <a:r>
              <a:rPr lang="en-US" dirty="0" err="1" smtClean="0"/>
              <a:t>atalog</a:t>
            </a:r>
            <a:r>
              <a:rPr lang="en-US" dirty="0"/>
              <a:t>: </a:t>
            </a:r>
            <a:r>
              <a:rPr lang="en-US" dirty="0" smtClean="0"/>
              <a:t>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142993" y="2548272"/>
            <a:ext cx="6858014" cy="3200406"/>
          </a:xfrm>
        </p:spPr>
      </p:pic>
      <p:sp>
        <p:nvSpPr>
          <p:cNvPr id="12" name="TextBox 11"/>
          <p:cNvSpPr txBox="1"/>
          <p:nvPr/>
        </p:nvSpPr>
        <p:spPr>
          <a:xfrm>
            <a:off x="3526367" y="2119118"/>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2" name="TextBox 1"/>
          <p:cNvSpPr txBox="1"/>
          <p:nvPr/>
        </p:nvSpPr>
        <p:spPr>
          <a:xfrm>
            <a:off x="1940725" y="2365492"/>
            <a:ext cx="1410660" cy="369332"/>
          </a:xfrm>
          <a:prstGeom prst="rect">
            <a:avLst/>
          </a:prstGeom>
          <a:noFill/>
        </p:spPr>
        <p:txBody>
          <a:bodyPr wrap="square" rtlCol="0">
            <a:spAutoFit/>
          </a:bodyPr>
          <a:lstStyle/>
          <a:p>
            <a:pPr algn="ctr"/>
            <a:r>
              <a:rPr lang="en-US" b="1" dirty="0" smtClean="0">
                <a:solidFill>
                  <a:srgbClr val="00B0F0"/>
                </a:solidFill>
              </a:rPr>
              <a:t>k = 1, </a:t>
            </a:r>
            <a:r>
              <a:rPr lang="en-US" b="1" dirty="0" smtClean="0">
                <a:solidFill>
                  <a:srgbClr val="FF0000"/>
                </a:solidFill>
              </a:rPr>
              <a:t>153s</a:t>
            </a:r>
            <a:endParaRPr lang="en-US" b="1" dirty="0">
              <a:solidFill>
                <a:srgbClr val="FF0000"/>
              </a:solidFill>
            </a:endParaRPr>
          </a:p>
        </p:txBody>
      </p:sp>
      <p:sp>
        <p:nvSpPr>
          <p:cNvPr id="16" name="TextBox 15"/>
          <p:cNvSpPr txBox="1"/>
          <p:nvPr/>
        </p:nvSpPr>
        <p:spPr>
          <a:xfrm>
            <a:off x="2116996" y="2044799"/>
            <a:ext cx="1585640"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2, </a:t>
            </a:r>
            <a:r>
              <a:rPr lang="en-US" b="1" dirty="0" smtClean="0">
                <a:solidFill>
                  <a:srgbClr val="FF0000"/>
                </a:solidFill>
              </a:rPr>
              <a:t>214s</a:t>
            </a:r>
            <a:endParaRPr lang="en-US" b="1" dirty="0">
              <a:solidFill>
                <a:srgbClr val="FF0000"/>
              </a:solidFill>
            </a:endParaRPr>
          </a:p>
        </p:txBody>
      </p:sp>
      <p:sp>
        <p:nvSpPr>
          <p:cNvPr id="26" name="TextBox 25"/>
          <p:cNvSpPr txBox="1"/>
          <p:nvPr/>
        </p:nvSpPr>
        <p:spPr>
          <a:xfrm>
            <a:off x="2769571" y="1214745"/>
            <a:ext cx="1513591"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4, </a:t>
            </a:r>
            <a:r>
              <a:rPr lang="en-US" b="1" dirty="0" smtClean="0">
                <a:solidFill>
                  <a:srgbClr val="FF0000"/>
                </a:solidFill>
              </a:rPr>
              <a:t>3h28m</a:t>
            </a:r>
            <a:endParaRPr lang="en-US" b="1" dirty="0">
              <a:solidFill>
                <a:srgbClr val="FF0000"/>
              </a:solidFill>
            </a:endParaRPr>
          </a:p>
        </p:txBody>
      </p:sp>
      <p:sp>
        <p:nvSpPr>
          <p:cNvPr id="32" name="TextBox 31"/>
          <p:cNvSpPr txBox="1"/>
          <p:nvPr/>
        </p:nvSpPr>
        <p:spPr>
          <a:xfrm>
            <a:off x="2465748" y="1675467"/>
            <a:ext cx="1437885" cy="369332"/>
          </a:xfrm>
          <a:prstGeom prst="rect">
            <a:avLst/>
          </a:prstGeom>
          <a:noFill/>
        </p:spPr>
        <p:txBody>
          <a:bodyPr wrap="square" rtlCol="0">
            <a:spAutoFit/>
          </a:bodyPr>
          <a:lstStyle/>
          <a:p>
            <a:r>
              <a:rPr lang="en-US" b="1" dirty="0">
                <a:solidFill>
                  <a:srgbClr val="00B0F0"/>
                </a:solidFill>
              </a:rPr>
              <a:t>k = </a:t>
            </a:r>
            <a:r>
              <a:rPr lang="en-US" b="1" dirty="0" smtClean="0">
                <a:solidFill>
                  <a:srgbClr val="00B0F0"/>
                </a:solidFill>
              </a:rPr>
              <a:t>3, </a:t>
            </a:r>
            <a:r>
              <a:rPr lang="en-US" b="1" dirty="0" smtClean="0">
                <a:solidFill>
                  <a:srgbClr val="FF0000"/>
                </a:solidFill>
              </a:rPr>
              <a:t>590s</a:t>
            </a:r>
            <a:endParaRPr lang="en-US" b="1" dirty="0">
              <a:solidFill>
                <a:srgbClr val="FF0000"/>
              </a:solidFill>
            </a:endParaRPr>
          </a:p>
        </p:txBody>
      </p:sp>
      <p:sp>
        <p:nvSpPr>
          <p:cNvPr id="33" name="TextBox 32"/>
          <p:cNvSpPr txBox="1"/>
          <p:nvPr/>
        </p:nvSpPr>
        <p:spPr>
          <a:xfrm>
            <a:off x="1142993" y="1646709"/>
            <a:ext cx="1266940" cy="400110"/>
          </a:xfrm>
          <a:prstGeom prst="rect">
            <a:avLst/>
          </a:prstGeom>
          <a:noFill/>
        </p:spPr>
        <p:txBody>
          <a:bodyPr wrap="square" rtlCol="0">
            <a:spAutoFit/>
          </a:bodyPr>
          <a:lstStyle/>
          <a:p>
            <a:pPr algn="ctr"/>
            <a:r>
              <a:rPr lang="en-US" sz="2000" b="1" dirty="0" smtClean="0"/>
              <a:t>Baseline</a:t>
            </a:r>
            <a:endParaRPr lang="en-US" b="1" dirty="0"/>
          </a:p>
        </p:txBody>
      </p:sp>
    </p:spTree>
    <p:custDataLst>
      <p:tags r:id="rId1"/>
    </p:custDataLst>
    <p:extLst>
      <p:ext uri="{BB962C8B-B14F-4D97-AF65-F5344CB8AC3E}">
        <p14:creationId xmlns:p14="http://schemas.microsoft.com/office/powerpoint/2010/main" val="2309924676"/>
      </p:ext>
    </p:extLst>
  </p:cSld>
  <p:clrMapOvr>
    <a:masterClrMapping/>
  </p:clrMapOvr>
  <mc:AlternateContent xmlns:mc="http://schemas.openxmlformats.org/markup-compatibility/2006" xmlns:p14="http://schemas.microsoft.com/office/powerpoint/2010/main">
    <mc:Choice Requires="p14">
      <p:transition spd="slow" p14:dur="2000" advTm="41898"/>
    </mc:Choice>
    <mc:Fallback xmlns="">
      <p:transition spd="slow" advTm="418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26" grpId="0"/>
      <p:bldP spid="32"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41</a:t>
            </a:fld>
            <a:endParaRPr lang="en-US" dirty="0"/>
          </a:p>
        </p:txBody>
      </p:sp>
      <p:sp>
        <p:nvSpPr>
          <p:cNvPr id="5" name="Title 4"/>
          <p:cNvSpPr>
            <a:spLocks noGrp="1"/>
          </p:cNvSpPr>
          <p:nvPr>
            <p:ph type="title"/>
          </p:nvPr>
        </p:nvSpPr>
        <p:spPr/>
        <p:txBody>
          <a:bodyPr/>
          <a:lstStyle/>
          <a:p>
            <a:r>
              <a:rPr lang="en-US" dirty="0"/>
              <a:t>Performance of </a:t>
            </a:r>
            <a:r>
              <a:rPr lang="en-US" dirty="0" smtClean="0"/>
              <a:t>MAXSAT: pointer analysis</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pic>
        <p:nvPicPr>
          <p:cNvPr id="11" name="Content Placeholder 10"/>
          <p:cNvPicPr>
            <a:picLocks noGrp="1" noChangeAspect="1"/>
          </p:cNvPicPr>
          <p:nvPr>
            <p:ph sz="quarter" idx="1"/>
          </p:nvPr>
        </p:nvPicPr>
        <p:blipFill>
          <a:blip r:embed="rId4">
            <a:extLst>
              <a:ext uri="{28A0092B-C50C-407E-A947-70E740481C1C}">
                <a14:useLocalDpi xmlns:a14="http://schemas.microsoft.com/office/drawing/2010/main" val="0"/>
              </a:ext>
            </a:extLst>
          </a:blip>
          <a:stretch>
            <a:fillRect/>
          </a:stretch>
        </p:blipFill>
        <p:spPr>
          <a:xfrm>
            <a:off x="1142993" y="1930031"/>
            <a:ext cx="6858014" cy="3200406"/>
          </a:xfrm>
        </p:spPr>
      </p:pic>
      <p:sp>
        <p:nvSpPr>
          <p:cNvPr id="12" name="TextBox 11"/>
          <p:cNvSpPr txBox="1"/>
          <p:nvPr/>
        </p:nvSpPr>
        <p:spPr>
          <a:xfrm>
            <a:off x="3526367" y="1491149"/>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15" name="Freeform 14"/>
          <p:cNvSpPr/>
          <p:nvPr/>
        </p:nvSpPr>
        <p:spPr>
          <a:xfrm>
            <a:off x="2126255" y="2500829"/>
            <a:ext cx="1156772" cy="1454226"/>
          </a:xfrm>
          <a:custGeom>
            <a:avLst/>
            <a:gdLst>
              <a:gd name="connsiteX0" fmla="*/ 0 w 1156772"/>
              <a:gd name="connsiteY0" fmla="*/ 1454226 h 1454226"/>
              <a:gd name="connsiteX1" fmla="*/ 396608 w 1156772"/>
              <a:gd name="connsiteY1" fmla="*/ 1344058 h 1454226"/>
              <a:gd name="connsiteX2" fmla="*/ 231355 w 1156772"/>
              <a:gd name="connsiteY2" fmla="*/ 1002535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198304 w 1156772"/>
              <a:gd name="connsiteY2" fmla="*/ 969484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297456 w 1156772"/>
              <a:gd name="connsiteY4" fmla="*/ 738130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96608 w 1156772"/>
              <a:gd name="connsiteY1" fmla="*/ 1344058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793215 w 1156772"/>
              <a:gd name="connsiteY5" fmla="*/ 672029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594911 w 1156772"/>
              <a:gd name="connsiteY4" fmla="*/ 638979 h 1454226"/>
              <a:gd name="connsiteX5" fmla="*/ 903384 w 1156772"/>
              <a:gd name="connsiteY5" fmla="*/ 528810 h 1454226"/>
              <a:gd name="connsiteX6" fmla="*/ 980502 w 1156772"/>
              <a:gd name="connsiteY6" fmla="*/ 242371 h 1454226"/>
              <a:gd name="connsiteX7" fmla="*/ 1156772 w 1156772"/>
              <a:gd name="connsiteY7" fmla="*/ 0 h 145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6772" h="1454226">
                <a:moveTo>
                  <a:pt x="0" y="1454226"/>
                </a:moveTo>
                <a:lnTo>
                  <a:pt x="297455" y="1377110"/>
                </a:lnTo>
                <a:lnTo>
                  <a:pt x="264405" y="1123720"/>
                </a:lnTo>
                <a:lnTo>
                  <a:pt x="661011" y="914399"/>
                </a:lnTo>
                <a:lnTo>
                  <a:pt x="594911" y="638979"/>
                </a:lnTo>
                <a:lnTo>
                  <a:pt x="903384" y="528810"/>
                </a:lnTo>
                <a:lnTo>
                  <a:pt x="980502" y="242371"/>
                </a:lnTo>
                <a:lnTo>
                  <a:pt x="1156772" y="0"/>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737253" y="2478795"/>
            <a:ext cx="2644048" cy="1476260"/>
          </a:xfrm>
          <a:custGeom>
            <a:avLst/>
            <a:gdLst>
              <a:gd name="connsiteX0" fmla="*/ 0 w 2247441"/>
              <a:gd name="connsiteY0" fmla="*/ 0 h 1112704"/>
              <a:gd name="connsiteX1" fmla="*/ 550843 w 2247441"/>
              <a:gd name="connsiteY1" fmla="*/ 110169 h 1112704"/>
              <a:gd name="connsiteX2" fmla="*/ 672029 w 2247441"/>
              <a:gd name="connsiteY2" fmla="*/ 517793 h 1112704"/>
              <a:gd name="connsiteX3" fmla="*/ 1355075 w 2247441"/>
              <a:gd name="connsiteY3" fmla="*/ 594911 h 1112704"/>
              <a:gd name="connsiteX4" fmla="*/ 1553378 w 2247441"/>
              <a:gd name="connsiteY4" fmla="*/ 947451 h 1112704"/>
              <a:gd name="connsiteX5" fmla="*/ 2005070 w 2247441"/>
              <a:gd name="connsiteY5" fmla="*/ 969485 h 1112704"/>
              <a:gd name="connsiteX6" fmla="*/ 2247441 w 2247441"/>
              <a:gd name="connsiteY6" fmla="*/ 1112704 h 111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441" h="1112704">
                <a:moveTo>
                  <a:pt x="0" y="0"/>
                </a:moveTo>
                <a:lnTo>
                  <a:pt x="550843" y="110169"/>
                </a:lnTo>
                <a:lnTo>
                  <a:pt x="672029" y="517793"/>
                </a:lnTo>
                <a:lnTo>
                  <a:pt x="1355075" y="594911"/>
                </a:lnTo>
                <a:lnTo>
                  <a:pt x="1553378" y="947451"/>
                </a:lnTo>
                <a:lnTo>
                  <a:pt x="2005070" y="969485"/>
                </a:lnTo>
                <a:lnTo>
                  <a:pt x="2247441" y="1112704"/>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87472201"/>
      </p:ext>
    </p:extLst>
  </p:cSld>
  <p:clrMapOvr>
    <a:masterClrMapping/>
  </p:clrMapOvr>
  <mc:AlternateContent xmlns:mc="http://schemas.openxmlformats.org/markup-compatibility/2006" xmlns:p14="http://schemas.microsoft.com/office/powerpoint/2010/main">
    <mc:Choice Requires="p14">
      <p:transition spd="slow" p14:dur="2000" advTm="37911"/>
    </mc:Choice>
    <mc:Fallback xmlns="">
      <p:transition spd="slow" advTm="379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42</a:t>
            </a:fld>
            <a:endParaRPr lang="en-US" dirty="0"/>
          </a:p>
        </p:txBody>
      </p:sp>
      <p:sp>
        <p:nvSpPr>
          <p:cNvPr id="5" name="Title 4"/>
          <p:cNvSpPr>
            <a:spLocks noGrp="1"/>
          </p:cNvSpPr>
          <p:nvPr>
            <p:ph type="title"/>
          </p:nvPr>
        </p:nvSpPr>
        <p:spPr/>
        <p:txBody>
          <a:bodyPr/>
          <a:lstStyle/>
          <a:p>
            <a:r>
              <a:rPr lang="en-US" dirty="0" smtClean="0"/>
              <a:t>Statistics of MAXSAT formulae</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12051"/>
              </p:ext>
            </p:extLst>
          </p:nvPr>
        </p:nvGraphicFramePr>
        <p:xfrm>
          <a:off x="2076480" y="1680060"/>
          <a:ext cx="4324319" cy="4175990"/>
        </p:xfrm>
        <a:graphic>
          <a:graphicData uri="http://schemas.openxmlformats.org/drawingml/2006/table">
            <a:tbl>
              <a:tblPr firstRow="1" bandRow="1">
                <a:tableStyleId>{5C22544A-7EE6-4342-B048-85BDC9FD1C3A}</a:tableStyleId>
              </a:tblPr>
              <a:tblGrid>
                <a:gridCol w="1768041"/>
                <a:gridCol w="1305052"/>
                <a:gridCol w="1251226"/>
              </a:tblGrid>
              <a:tr h="489797">
                <a:tc rowSpan="2">
                  <a:txBody>
                    <a:bodyPr/>
                    <a:lstStyle/>
                    <a:p>
                      <a:endParaRPr lang="en-US" sz="2000" dirty="0"/>
                    </a:p>
                  </a:txBody>
                  <a:tcPr/>
                </a:tc>
                <a:tc gridSpan="2">
                  <a:txBody>
                    <a:bodyPr/>
                    <a:lstStyle/>
                    <a:p>
                      <a:pPr algn="ctr"/>
                      <a:r>
                        <a:rPr lang="en-US" sz="2000" dirty="0" smtClean="0"/>
                        <a:t>pointer analysis</a:t>
                      </a:r>
                      <a:endParaRPr lang="en-US" sz="2000" dirty="0"/>
                    </a:p>
                  </a:txBody>
                  <a:tcPr/>
                </a:tc>
                <a:tc hMerge="1">
                  <a:txBody>
                    <a:bodyPr/>
                    <a:lstStyle/>
                    <a:p>
                      <a:pPr algn="ctr"/>
                      <a:endParaRPr lang="en-US" sz="2000" dirty="0"/>
                    </a:p>
                  </a:txBody>
                  <a:tcPr/>
                </a:tc>
              </a:tr>
              <a:tr h="452121">
                <a:tc vMerge="1">
                  <a:txBody>
                    <a:bodyPr/>
                    <a:lstStyle/>
                    <a:p>
                      <a:endParaRPr lang="en-US"/>
                    </a:p>
                  </a:txBody>
                  <a:tcPr/>
                </a:tc>
                <a:tc>
                  <a:txBody>
                    <a:bodyPr/>
                    <a:lstStyle/>
                    <a:p>
                      <a:pPr algn="ctr"/>
                      <a:r>
                        <a:rPr lang="en-US" sz="2000" b="1" dirty="0" smtClean="0"/>
                        <a:t>variables</a:t>
                      </a:r>
                      <a:endParaRPr lang="en-US" sz="2000" b="1" dirty="0"/>
                    </a:p>
                  </a:txBody>
                  <a:tcPr/>
                </a:tc>
                <a:tc>
                  <a:txBody>
                    <a:bodyPr/>
                    <a:lstStyle/>
                    <a:p>
                      <a:pPr algn="ctr"/>
                      <a:r>
                        <a:rPr lang="en-US" sz="2000" b="1" dirty="0" smtClean="0"/>
                        <a:t>clauses</a:t>
                      </a:r>
                      <a:endParaRPr lang="en-US" sz="2000" b="1" dirty="0"/>
                    </a:p>
                  </a:txBody>
                  <a:tcPr/>
                </a:tc>
              </a:tr>
              <a:tr h="404259">
                <a:tc>
                  <a:txBody>
                    <a:bodyPr/>
                    <a:lstStyle/>
                    <a:p>
                      <a:r>
                        <a:rPr lang="en-US" sz="2000" dirty="0" err="1" smtClean="0"/>
                        <a:t>toba</a:t>
                      </a:r>
                      <a:r>
                        <a:rPr lang="en-US" sz="2000" dirty="0" smtClean="0"/>
                        <a:t>-s</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1.5M</a:t>
                      </a:r>
                      <a:endParaRPr lang="en-US" sz="2000" dirty="0"/>
                    </a:p>
                  </a:txBody>
                  <a:tcPr/>
                </a:tc>
              </a:tr>
              <a:tr h="404259">
                <a:tc>
                  <a:txBody>
                    <a:bodyPr/>
                    <a:lstStyle/>
                    <a:p>
                      <a:r>
                        <a:rPr lang="en-US" sz="2000" dirty="0" err="1" smtClean="0"/>
                        <a:t>javasrc</a:t>
                      </a:r>
                      <a:r>
                        <a:rPr lang="en-US" sz="2000" dirty="0" smtClean="0"/>
                        <a:t>-p</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0.5M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0.9M</a:t>
                      </a:r>
                      <a:endParaRPr lang="en-US" sz="2000" dirty="0"/>
                    </a:p>
                  </a:txBody>
                  <a:tcPr/>
                </a:tc>
              </a:tr>
              <a:tr h="404259">
                <a:tc>
                  <a:txBody>
                    <a:bodyPr/>
                    <a:lstStyle/>
                    <a:p>
                      <a:r>
                        <a:rPr lang="en-US" sz="2000" dirty="0" err="1" smtClean="0"/>
                        <a:t>weblech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3.3M</a:t>
                      </a:r>
                      <a:endParaRPr lang="en-US" sz="2000" dirty="0"/>
                    </a:p>
                  </a:txBody>
                  <a:tcPr/>
                </a:tc>
              </a:tr>
              <a:tr h="404259">
                <a:tc>
                  <a:txBody>
                    <a:bodyPr/>
                    <a:lstStyle/>
                    <a:p>
                      <a:r>
                        <a:rPr lang="en-US" sz="2000" dirty="0" err="1" smtClean="0"/>
                        <a:t>hedc</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1.2M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2.7M</a:t>
                      </a:r>
                      <a:endParaRPr lang="en-US" sz="2000" dirty="0"/>
                    </a:p>
                  </a:txBody>
                  <a:tcPr/>
                </a:tc>
              </a:tr>
              <a:tr h="404259">
                <a:tc>
                  <a:txBody>
                    <a:bodyPr/>
                    <a:lstStyle/>
                    <a:p>
                      <a:r>
                        <a:rPr lang="en-US" sz="2000" dirty="0" err="1" smtClean="0"/>
                        <a:t>antlr</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6.9M</a:t>
                      </a:r>
                      <a:endParaRPr lang="en-US" sz="2000" dirty="0"/>
                    </a:p>
                  </a:txBody>
                  <a:tcPr/>
                </a:tc>
              </a:tr>
              <a:tr h="404259">
                <a:tc>
                  <a:txBody>
                    <a:bodyPr/>
                    <a:lstStyle/>
                    <a:p>
                      <a:r>
                        <a:rPr lang="en-US" sz="2000" dirty="0" err="1" smtClean="0"/>
                        <a:t>luindex</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2.4M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5.6M</a:t>
                      </a:r>
                      <a:endParaRPr lang="en-US" sz="2000" dirty="0"/>
                    </a:p>
                  </a:txBody>
                  <a:tcPr/>
                </a:tc>
              </a:tr>
              <a:tr h="404259">
                <a:tc>
                  <a:txBody>
                    <a:bodyPr/>
                    <a:lstStyle/>
                    <a:p>
                      <a:r>
                        <a:rPr lang="en-US" sz="2000" dirty="0" err="1" smtClean="0"/>
                        <a:t>lusearch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2.1M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5M</a:t>
                      </a:r>
                      <a:endParaRPr lang="en-US" sz="2000" dirty="0"/>
                    </a:p>
                  </a:txBody>
                  <a:tcPr/>
                </a:tc>
              </a:tr>
              <a:tr h="404259">
                <a:tc>
                  <a:txBody>
                    <a:bodyPr/>
                    <a:lstStyle/>
                    <a:p>
                      <a:r>
                        <a:rPr lang="en-US" sz="2000" dirty="0" err="1" smtClean="0"/>
                        <a:t>schroeder</a:t>
                      </a:r>
                      <a:r>
                        <a:rPr lang="en-US" sz="2000" dirty="0" smtClean="0"/>
                        <a:t>-m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23.7M</a:t>
                      </a:r>
                      <a:endParaRPr lang="en-US" sz="2000" dirty="0"/>
                    </a:p>
                  </a:txBody>
                  <a:tcPr/>
                </a:tc>
              </a:tr>
            </a:tbl>
          </a:graphicData>
        </a:graphic>
      </p:graphicFrame>
    </p:spTree>
    <p:extLst>
      <p:ext uri="{BB962C8B-B14F-4D97-AF65-F5344CB8AC3E}">
        <p14:creationId xmlns:p14="http://schemas.microsoft.com/office/powerpoint/2010/main" val="4033568399"/>
      </p:ext>
    </p:extLst>
  </p:cSld>
  <p:clrMapOvr>
    <a:masterClrMapping/>
  </p:clrMapOvr>
  <mc:AlternateContent xmlns:mc="http://schemas.openxmlformats.org/markup-compatibility/2006" xmlns:p14="http://schemas.microsoft.com/office/powerpoint/2010/main">
    <mc:Choice Requires="p14">
      <p:transition spd="slow" p14:dur="2000" advTm="32079"/>
    </mc:Choice>
    <mc:Fallback xmlns="">
      <p:transition spd="slow" advTm="32079"/>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43</a:t>
            </a:fld>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10" name="Left Arrow 9"/>
          <p:cNvSpPr/>
          <p:nvPr/>
        </p:nvSpPr>
        <p:spPr>
          <a:xfrm>
            <a:off x="3797433" y="2320567"/>
            <a:ext cx="2304704" cy="3275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Abstraction</a:t>
            </a:r>
            <a:endParaRPr lang="en-US" b="1" dirty="0"/>
          </a:p>
        </p:txBody>
      </p:sp>
      <p:sp>
        <p:nvSpPr>
          <p:cNvPr id="9" name="Rectangle 8"/>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11" name="Rectangle 10"/>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Tree>
    <p:extLst>
      <p:ext uri="{BB962C8B-B14F-4D97-AF65-F5344CB8AC3E}">
        <p14:creationId xmlns:p14="http://schemas.microsoft.com/office/powerpoint/2010/main" val="3911673653"/>
      </p:ext>
    </p:extLst>
  </p:cSld>
  <p:clrMapOvr>
    <a:masterClrMapping/>
  </p:clrMapOvr>
  <mc:AlternateContent xmlns:mc="http://schemas.openxmlformats.org/markup-compatibility/2006" xmlns:p14="http://schemas.microsoft.com/office/powerpoint/2010/main">
    <mc:Choice Requires="p14">
      <p:transition spd="slow" p14:dur="2000" advTm="20173"/>
    </mc:Choice>
    <mc:Fallback xmlns="">
      <p:transition spd="slow" advTm="20173"/>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44</a:t>
            </a:fld>
            <a:endParaRPr lang="en-US" dirty="0"/>
          </a:p>
        </p:txBody>
      </p:sp>
      <p:sp>
        <p:nvSpPr>
          <p:cNvPr id="5" name="Title 4"/>
          <p:cNvSpPr>
            <a:spLocks noGrp="1"/>
          </p:cNvSpPr>
          <p:nvPr>
            <p:ph type="title"/>
          </p:nvPr>
        </p:nvSpPr>
        <p:spPr/>
        <p:txBody>
          <a:bodyPr/>
          <a:lstStyle/>
          <a:p>
            <a:r>
              <a:rPr lang="en-US" dirty="0" smtClean="0"/>
              <a:t>Conclusion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7" name="Rectangle 6"/>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2" name="Rounded Rectangle 1"/>
          <p:cNvSpPr/>
          <p:nvPr/>
        </p:nvSpPr>
        <p:spPr>
          <a:xfrm>
            <a:off x="447163" y="2686929"/>
            <a:ext cx="2979744" cy="54864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Soundness</a:t>
            </a:r>
            <a:endParaRPr lang="en-US" sz="2000" b="1" dirty="0"/>
          </a:p>
        </p:txBody>
      </p:sp>
      <p:sp>
        <p:nvSpPr>
          <p:cNvPr id="14" name="Rounded Rectangle 13"/>
          <p:cNvSpPr/>
          <p:nvPr/>
        </p:nvSpPr>
        <p:spPr>
          <a:xfrm>
            <a:off x="406878" y="3796879"/>
            <a:ext cx="3018111" cy="187240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2000" b="1" dirty="0" smtClean="0"/>
              <a:t>Tradeoffs</a:t>
            </a:r>
            <a:endParaRPr lang="en-US" sz="2000" b="1" dirty="0"/>
          </a:p>
        </p:txBody>
      </p:sp>
      <p:sp>
        <p:nvSpPr>
          <p:cNvPr id="9" name="Rectangle 8"/>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
        <p:nvSpPr>
          <p:cNvPr id="11" name="Rounded Rectangle 10"/>
          <p:cNvSpPr/>
          <p:nvPr/>
        </p:nvSpPr>
        <p:spPr>
          <a:xfrm>
            <a:off x="6410625" y="2686929"/>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Hard Constraints</a:t>
            </a:r>
            <a:endParaRPr lang="en-US" sz="2000" b="1" dirty="0"/>
          </a:p>
        </p:txBody>
      </p:sp>
      <p:sp>
        <p:nvSpPr>
          <p:cNvPr id="15" name="Rounded Rectangle 14"/>
          <p:cNvSpPr/>
          <p:nvPr/>
        </p:nvSpPr>
        <p:spPr>
          <a:xfrm>
            <a:off x="6434379" y="4357144"/>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Soft Constraints</a:t>
            </a:r>
            <a:endParaRPr lang="en-US" sz="2000" b="1" dirty="0"/>
          </a:p>
        </p:txBody>
      </p:sp>
      <p:sp>
        <p:nvSpPr>
          <p:cNvPr id="16" name="Left Arrow 15"/>
          <p:cNvSpPr/>
          <p:nvPr/>
        </p:nvSpPr>
        <p:spPr>
          <a:xfrm>
            <a:off x="3469959" y="4455344"/>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443766" y="4264681"/>
            <a:ext cx="2911819"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Scalability vs. Precision </a:t>
            </a:r>
            <a:endParaRPr lang="en-US" sz="2000" b="1" dirty="0"/>
          </a:p>
        </p:txBody>
      </p:sp>
      <p:sp>
        <p:nvSpPr>
          <p:cNvPr id="18" name="Rounded Rectangle 17"/>
          <p:cNvSpPr/>
          <p:nvPr/>
        </p:nvSpPr>
        <p:spPr>
          <a:xfrm>
            <a:off x="444837" y="4840911"/>
            <a:ext cx="2933233"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t>Sound vs. Complete </a:t>
            </a:r>
            <a:endParaRPr lang="en-US" sz="2000" b="1" dirty="0"/>
          </a:p>
        </p:txBody>
      </p:sp>
      <p:sp>
        <p:nvSpPr>
          <p:cNvPr id="19" name="TextBox 18"/>
          <p:cNvSpPr txBox="1"/>
          <p:nvPr/>
        </p:nvSpPr>
        <p:spPr>
          <a:xfrm>
            <a:off x="907364" y="5242250"/>
            <a:ext cx="2011680" cy="400110"/>
          </a:xfrm>
          <a:prstGeom prst="rect">
            <a:avLst/>
          </a:prstGeom>
          <a:noFill/>
        </p:spPr>
        <p:txBody>
          <a:bodyPr wrap="square" rtlCol="0">
            <a:spAutoFit/>
          </a:bodyPr>
          <a:lstStyle/>
          <a:p>
            <a:pPr algn="ctr"/>
            <a:r>
              <a:rPr lang="en-US" sz="2000" b="1" dirty="0" smtClean="0">
                <a:solidFill>
                  <a:schemeClr val="bg1"/>
                </a:solidFill>
              </a:rPr>
              <a:t>…</a:t>
            </a:r>
            <a:endParaRPr lang="en-US" sz="2000" b="1" dirty="0">
              <a:solidFill>
                <a:schemeClr val="bg1"/>
              </a:solidFill>
            </a:endParaRPr>
          </a:p>
        </p:txBody>
      </p:sp>
      <p:sp>
        <p:nvSpPr>
          <p:cNvPr id="12" name="TextBox 11"/>
          <p:cNvSpPr txBox="1"/>
          <p:nvPr/>
        </p:nvSpPr>
        <p:spPr>
          <a:xfrm>
            <a:off x="3887438" y="2423979"/>
            <a:ext cx="2617279" cy="369332"/>
          </a:xfrm>
          <a:prstGeom prst="rect">
            <a:avLst/>
          </a:prstGeom>
          <a:noFill/>
        </p:spPr>
        <p:txBody>
          <a:bodyPr wrap="square" rtlCol="0">
            <a:spAutoFit/>
          </a:bodyPr>
          <a:lstStyle/>
          <a:p>
            <a:r>
              <a:rPr lang="en-US" dirty="0" smtClean="0"/>
              <a:t>A(x, y):- B(x, z), C(z, y)</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547077" y="3176298"/>
                <a:ext cx="2887302"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m:t>
                      </m:r>
                      <m:r>
                        <a:rPr lang="en-US" sz="1600" b="0" i="1" smtClean="0">
                          <a:latin typeface="Cambria Math" panose="02040503050406030204" pitchFamily="18" charset="0"/>
                        </a:rPr>
                        <m:t>𝐵</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𝑧</m:t>
                          </m:r>
                        </m:e>
                      </m:d>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𝑧</m:t>
                      </m:r>
                      <m:r>
                        <a:rPr lang="en-US" sz="1600" b="0" i="1" smtClean="0">
                          <a:latin typeface="Cambria Math" panose="02040503050406030204" pitchFamily="18" charset="0"/>
                        </a:rPr>
                        <m:t>, </m:t>
                      </m:r>
                      <m:r>
                        <a:rPr lang="en-US" sz="1600" b="0" i="1" smtClean="0">
                          <a:latin typeface="Cambria Math" panose="02040503050406030204" pitchFamily="18" charset="0"/>
                        </a:rPr>
                        <m:t>𝑦</m:t>
                      </m:r>
                      <m:r>
                        <a:rPr lang="en-US" sz="1600" b="0" i="1" smtClean="0">
                          <a:latin typeface="Cambria Math" panose="02040503050406030204" pitchFamily="18" charset="0"/>
                        </a:rPr>
                        <m:t>)</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547077" y="3176298"/>
                <a:ext cx="2887302" cy="338554"/>
              </a:xfrm>
              <a:prstGeom prst="rect">
                <a:avLst/>
              </a:prstGeom>
              <a:blipFill rotWithShape="0">
                <a:blip r:embed="rId4"/>
                <a:stretch>
                  <a:fillRect b="-8929"/>
                </a:stretch>
              </a:blipFill>
            </p:spPr>
            <p:txBody>
              <a:bodyPr/>
              <a:lstStyle/>
              <a:p>
                <a:r>
                  <a:rPr lang="en-US">
                    <a:noFill/>
                  </a:rPr>
                  <a:t> </a:t>
                </a:r>
              </a:p>
            </p:txBody>
          </p:sp>
        </mc:Fallback>
      </mc:AlternateContent>
      <p:sp>
        <p:nvSpPr>
          <p:cNvPr id="8" name="Left Arrow 7"/>
          <p:cNvSpPr/>
          <p:nvPr/>
        </p:nvSpPr>
        <p:spPr>
          <a:xfrm>
            <a:off x="3469958" y="2824088"/>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196673917"/>
              </p:ext>
            </p:extLst>
          </p:nvPr>
        </p:nvGraphicFramePr>
        <p:xfrm>
          <a:off x="3964555" y="4076258"/>
          <a:ext cx="1907435" cy="376845"/>
        </p:xfrm>
        <a:graphic>
          <a:graphicData uri="http://schemas.openxmlformats.org/drawingml/2006/table">
            <a:tbl>
              <a:tblPr/>
              <a:tblGrid>
                <a:gridCol w="381487"/>
                <a:gridCol w="381487"/>
                <a:gridCol w="381487"/>
                <a:gridCol w="381487"/>
                <a:gridCol w="381487"/>
              </a:tblGrid>
              <a:tr h="376845">
                <a:tc>
                  <a:txBody>
                    <a:bodyPr/>
                    <a:lstStyle/>
                    <a:p>
                      <a:pPr algn="ctr"/>
                      <a:r>
                        <a:rPr lang="en-US" sz="1800" dirty="0" smtClean="0"/>
                        <a:t>1</a:t>
                      </a:r>
                      <a:endParaRPr lang="en-US" sz="1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mc:AlternateContent xmlns:mc="http://schemas.openxmlformats.org/markup-compatibility/2006" xmlns:a14="http://schemas.microsoft.com/office/drawing/2010/main">
        <mc:Choice Requires="a14">
          <p:sp>
            <p:nvSpPr>
              <p:cNvPr id="23" name="TextBox 22"/>
              <p:cNvSpPr txBox="1"/>
              <p:nvPr/>
            </p:nvSpPr>
            <p:spPr>
              <a:xfrm>
                <a:off x="3955055" y="4818877"/>
                <a:ext cx="19169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oMath>
                  </m:oMathPara>
                </a14:m>
                <a:endParaRPr 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3955055" y="4818877"/>
                <a:ext cx="1916935" cy="369332"/>
              </a:xfrm>
              <a:prstGeom prst="rect">
                <a:avLst/>
              </a:prstGeom>
              <a:blipFill rotWithShape="0">
                <a:blip r:embed="rId5"/>
                <a:stretch>
                  <a:fillRect r="-955" b="-13115"/>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70700375"/>
      </p:ext>
    </p:extLst>
  </p:cSld>
  <p:clrMapOvr>
    <a:masterClrMapping/>
  </p:clrMapOvr>
  <mc:AlternateContent xmlns:mc="http://schemas.openxmlformats.org/markup-compatibility/2006" xmlns:p14="http://schemas.microsoft.com/office/powerpoint/2010/main">
    <mc:Choice Requires="p14">
      <p:transition spd="slow" p14:dur="2000" advTm="42907"/>
    </mc:Choice>
    <mc:Fallback xmlns="">
      <p:transition spd="slow" advTm="42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1" grpId="0" animBg="1"/>
      <p:bldP spid="15" grpId="0" animBg="1"/>
      <p:bldP spid="16" grpId="0" animBg="1"/>
      <p:bldP spid="17" grpId="0" animBg="1"/>
      <p:bldP spid="18" grpId="0" animBg="1"/>
      <p:bldP spid="19" grpId="0"/>
      <p:bldP spid="12" grpId="0"/>
      <p:bldP spid="13" grpId="0"/>
      <p:bldP spid="8" grpId="0" animBg="1"/>
      <p:bldP spid="23" grpId="0"/>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Related work</a:t>
            </a:r>
            <a:endParaRPr lang="en-US" dirty="0"/>
          </a:p>
        </p:txBody>
      </p:sp>
      <p:sp>
        <p:nvSpPr>
          <p:cNvPr id="3" name="Date Placeholder 2"/>
          <p:cNvSpPr>
            <a:spLocks noGrp="1"/>
          </p:cNvSpPr>
          <p:nvPr>
            <p:ph type="dt" sz="half" idx="10"/>
          </p:nvPr>
        </p:nvSpPr>
        <p:spPr/>
        <p:txBody>
          <a:bodyPr/>
          <a:lstStyle/>
          <a:p>
            <a:r>
              <a:rPr lang="en-US" smtClean="0"/>
              <a:t>6/10/2014</a:t>
            </a:r>
            <a:endParaRPr lang="en-US" dirty="0"/>
          </a:p>
        </p:txBody>
      </p:sp>
      <p:sp>
        <p:nvSpPr>
          <p:cNvPr id="8" name="Content Placeholder 7"/>
          <p:cNvSpPr>
            <a:spLocks noGrp="1"/>
          </p:cNvSpPr>
          <p:nvPr>
            <p:ph sz="quarter" idx="1"/>
          </p:nvPr>
        </p:nvSpPr>
        <p:spPr>
          <a:xfrm>
            <a:off x="382768" y="1219200"/>
            <a:ext cx="4359353" cy="4937760"/>
          </a:xfrm>
        </p:spPr>
        <p:txBody>
          <a:bodyPr/>
          <a:lstStyle/>
          <a:p>
            <a:r>
              <a:rPr lang="en-US" dirty="0" smtClean="0"/>
              <a:t>Our approach:</a:t>
            </a:r>
          </a:p>
          <a:p>
            <a:pPr lvl="1"/>
            <a:r>
              <a:rPr lang="en-US" dirty="0" smtClean="0"/>
              <a:t>Any parametric analysis written in </a:t>
            </a:r>
            <a:r>
              <a:rPr lang="en-US" dirty="0" err="1" smtClean="0"/>
              <a:t>Datalog</a:t>
            </a:r>
            <a:r>
              <a:rPr lang="en-US" dirty="0" smtClean="0"/>
              <a:t>.</a:t>
            </a:r>
          </a:p>
          <a:p>
            <a:pPr lvl="1"/>
            <a:r>
              <a:rPr lang="en-US" dirty="0" smtClean="0"/>
              <a:t>Optimum abstraction.</a:t>
            </a:r>
          </a:p>
          <a:p>
            <a:pPr lvl="1"/>
            <a:r>
              <a:rPr lang="en-US" dirty="0" smtClean="0"/>
              <a:t>Impossibility.</a:t>
            </a:r>
          </a:p>
          <a:p>
            <a:pPr lvl="1"/>
            <a:r>
              <a:rPr lang="en-US" dirty="0" smtClean="0"/>
              <a:t>Cannot disprove queries.</a:t>
            </a:r>
            <a:endParaRPr lang="en-US" dirty="0"/>
          </a:p>
          <a:p>
            <a:pPr lvl="1"/>
            <a:r>
              <a:rPr lang="en-US" dirty="0" smtClean="0"/>
              <a:t>All counterexamples within and across iterations.</a:t>
            </a:r>
          </a:p>
          <a:p>
            <a:pPr lvl="1"/>
            <a:r>
              <a:rPr lang="en-US" dirty="0" smtClean="0"/>
              <a:t>Multiple queries simultaneously.</a:t>
            </a:r>
            <a:endParaRPr lang="en-US" dirty="0"/>
          </a:p>
        </p:txBody>
      </p:sp>
      <p:sp>
        <p:nvSpPr>
          <p:cNvPr id="9" name="Content Placeholder 8"/>
          <p:cNvSpPr>
            <a:spLocks noGrp="1"/>
          </p:cNvSpPr>
          <p:nvPr>
            <p:ph sz="quarter" idx="2"/>
          </p:nvPr>
        </p:nvSpPr>
        <p:spPr/>
        <p:txBody>
          <a:bodyPr/>
          <a:lstStyle/>
          <a:p>
            <a:r>
              <a:rPr lang="en-US" dirty="0" smtClean="0"/>
              <a:t>SLAM/BLAST/Yogi:</a:t>
            </a:r>
          </a:p>
          <a:p>
            <a:pPr lvl="1"/>
            <a:r>
              <a:rPr lang="en-US" dirty="0" smtClean="0"/>
              <a:t>Predicate abstraction-based</a:t>
            </a:r>
            <a:br>
              <a:rPr lang="en-US" dirty="0" smtClean="0"/>
            </a:br>
            <a:r>
              <a:rPr lang="en-US" dirty="0" smtClean="0"/>
              <a:t>analysis.</a:t>
            </a:r>
          </a:p>
          <a:p>
            <a:pPr lvl="1"/>
            <a:r>
              <a:rPr lang="en-US" dirty="0" smtClean="0"/>
              <a:t>Cheap enough abstraction.</a:t>
            </a:r>
            <a:endParaRPr lang="en-US" dirty="0"/>
          </a:p>
          <a:p>
            <a:pPr lvl="1"/>
            <a:r>
              <a:rPr lang="en-US" dirty="0" smtClean="0"/>
              <a:t>May diverge.</a:t>
            </a:r>
          </a:p>
          <a:p>
            <a:pPr lvl="1"/>
            <a:r>
              <a:rPr lang="en-US" dirty="0" smtClean="0"/>
              <a:t>Concrete counterexamples.</a:t>
            </a:r>
          </a:p>
          <a:p>
            <a:pPr lvl="1"/>
            <a:r>
              <a:rPr lang="en-US" dirty="0" smtClean="0"/>
              <a:t>One counterexample per iteration.</a:t>
            </a:r>
            <a:endParaRPr lang="en-US" dirty="0"/>
          </a:p>
          <a:p>
            <a:pPr lvl="1"/>
            <a:r>
              <a:rPr lang="en-US" dirty="0" smtClean="0"/>
              <a:t>Single query at a time.</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45</a:t>
            </a:fld>
            <a:endParaRPr lang="en-US" dirty="0"/>
          </a:p>
        </p:txBody>
      </p:sp>
      <p:sp>
        <p:nvSpPr>
          <p:cNvPr id="6" name="Footer Placeholder 5"/>
          <p:cNvSpPr>
            <a:spLocks noGrp="1"/>
          </p:cNvSpPr>
          <p:nvPr>
            <p:ph type="ftr" sz="quarter" idx="11"/>
          </p:nvPr>
        </p:nvSpPr>
        <p:spPr/>
        <p:txBody>
          <a:bodyPr/>
          <a:lstStyle/>
          <a:p>
            <a:pPr algn="ctr"/>
            <a:r>
              <a:rPr lang="en-US" dirty="0" smtClean="0"/>
              <a:t>Programming Language Design and Implementation, 2014</a:t>
            </a:r>
            <a:endParaRPr lang="en-US" dirty="0"/>
          </a:p>
        </p:txBody>
      </p:sp>
    </p:spTree>
    <p:custDataLst>
      <p:tags r:id="rId1"/>
    </p:custDataLst>
    <p:extLst>
      <p:ext uri="{BB962C8B-B14F-4D97-AF65-F5344CB8AC3E}">
        <p14:creationId xmlns:p14="http://schemas.microsoft.com/office/powerpoint/2010/main" val="483174512"/>
      </p:ext>
    </p:extLst>
  </p:cSld>
  <p:clrMapOvr>
    <a:masterClrMapping/>
  </p:clrMapOvr>
  <mc:AlternateContent xmlns:mc="http://schemas.openxmlformats.org/markup-compatibility/2006" xmlns:p14="http://schemas.microsoft.com/office/powerpoint/2010/main">
    <mc:Choice Requires="p14">
      <p:transition spd="slow" p14:dur="2000" advTm="110915"/>
    </mc:Choice>
    <mc:Fallback xmlns="">
      <p:transition spd="slow" advTm="1109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46</a:t>
            </a:fld>
            <a:endParaRPr lang="en-US"/>
          </a:p>
        </p:txBody>
      </p:sp>
      <p:sp>
        <p:nvSpPr>
          <p:cNvPr id="8" name="Title 7"/>
          <p:cNvSpPr>
            <a:spLocks noGrp="1"/>
          </p:cNvSpPr>
          <p:nvPr>
            <p:ph type="title"/>
          </p:nvPr>
        </p:nvSpPr>
        <p:spPr/>
        <p:txBody>
          <a:bodyPr/>
          <a:lstStyle/>
          <a:p>
            <a:r>
              <a:rPr lang="en-US" dirty="0" smtClean="0"/>
              <a:t>Future work-1</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15" name="TextBox 14"/>
          <p:cNvSpPr txBox="1"/>
          <p:nvPr/>
        </p:nvSpPr>
        <p:spPr>
          <a:xfrm>
            <a:off x="5517176" y="2935809"/>
            <a:ext cx="835269" cy="461665"/>
          </a:xfrm>
          <a:prstGeom prst="rect">
            <a:avLst/>
          </a:prstGeom>
          <a:noFill/>
          <a:ln w="19050">
            <a:solidFill>
              <a:schemeClr val="tx1"/>
            </a:solidFill>
          </a:ln>
        </p:spPr>
        <p:txBody>
          <a:bodyPr wrap="square" rtlCol="0">
            <a:spAutoFit/>
          </a:bodyPr>
          <a:lstStyle/>
          <a:p>
            <a:r>
              <a:rPr lang="en-US" sz="2400" b="1" dirty="0" smtClean="0"/>
              <a:t>Cost</a:t>
            </a:r>
            <a:endParaRPr lang="en-US" sz="2400" b="1" dirty="0"/>
          </a:p>
        </p:txBody>
      </p:sp>
      <p:sp>
        <p:nvSpPr>
          <p:cNvPr id="16" name="Rectangle 15"/>
          <p:cNvSpPr/>
          <p:nvPr/>
        </p:nvSpPr>
        <p:spPr>
          <a:xfrm>
            <a:off x="3429000" y="3989387"/>
            <a:ext cx="1046285" cy="111015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9405853">
            <a:off x="4957823" y="3499555"/>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530095" y="3046552"/>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129776" y="2763528"/>
            <a:ext cx="1816425"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Optimum </a:t>
            </a:r>
          </a:p>
          <a:p>
            <a:pPr algn="ctr"/>
            <a:r>
              <a:rPr lang="en-US" sz="2400" b="1" dirty="0" smtClean="0">
                <a:solidFill>
                  <a:srgbClr val="00B050"/>
                </a:solidFill>
              </a:rPr>
              <a:t>Abstraction</a:t>
            </a:r>
            <a:endParaRPr lang="en-US" sz="2400" b="1" dirty="0">
              <a:solidFill>
                <a:srgbClr val="00B050"/>
              </a:solidFill>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260" y="4605533"/>
            <a:ext cx="987099" cy="987099"/>
          </a:xfrm>
          <a:prstGeom prst="rect">
            <a:avLst/>
          </a:prstGeom>
        </p:spPr>
      </p:pic>
      <p:sp>
        <p:nvSpPr>
          <p:cNvPr id="22" name="Right Arrow 21"/>
          <p:cNvSpPr/>
          <p:nvPr/>
        </p:nvSpPr>
        <p:spPr>
          <a:xfrm rot="1039327">
            <a:off x="4991865" y="484296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530095" y="497899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006647" y="4695969"/>
            <a:ext cx="1998068"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Early</a:t>
            </a:r>
          </a:p>
          <a:p>
            <a:pPr algn="ctr"/>
            <a:r>
              <a:rPr lang="en-US" sz="2400" b="1" dirty="0" smtClean="0">
                <a:solidFill>
                  <a:srgbClr val="00B050"/>
                </a:solidFill>
              </a:rPr>
              <a:t>Convergence</a:t>
            </a:r>
            <a:endParaRPr lang="en-US" sz="2400" b="1" dirty="0">
              <a:solidFill>
                <a:srgbClr val="00B050"/>
              </a:solidFill>
            </a:endParaRPr>
          </a:p>
        </p:txBody>
      </p:sp>
    </p:spTree>
    <p:extLst>
      <p:ext uri="{BB962C8B-B14F-4D97-AF65-F5344CB8AC3E}">
        <p14:creationId xmlns:p14="http://schemas.microsoft.com/office/powerpoint/2010/main" val="2044146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2" grpId="0" animBg="1"/>
      <p:bldP spid="23" grpId="0" animBg="1"/>
      <p:bldP spid="24"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47</a:t>
            </a:fld>
            <a:endParaRPr lang="en-US"/>
          </a:p>
        </p:txBody>
      </p:sp>
      <p:sp>
        <p:nvSpPr>
          <p:cNvPr id="8" name="Title 7"/>
          <p:cNvSpPr>
            <a:spLocks noGrp="1"/>
          </p:cNvSpPr>
          <p:nvPr>
            <p:ph type="title"/>
          </p:nvPr>
        </p:nvSpPr>
        <p:spPr/>
        <p:txBody>
          <a:bodyPr/>
          <a:lstStyle/>
          <a:p>
            <a:r>
              <a:rPr lang="en-US" dirty="0" smtClean="0"/>
              <a:t>Future work-2</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5" name="TextBox 4"/>
          <p:cNvSpPr txBox="1"/>
          <p:nvPr/>
        </p:nvSpPr>
        <p:spPr>
          <a:xfrm>
            <a:off x="5259232" y="2150490"/>
            <a:ext cx="3286891" cy="461665"/>
          </a:xfrm>
          <a:prstGeom prst="rect">
            <a:avLst/>
          </a:prstGeom>
          <a:noFill/>
        </p:spPr>
        <p:txBody>
          <a:bodyPr wrap="square" rtlCol="0">
            <a:spAutoFit/>
          </a:bodyPr>
          <a:lstStyle/>
          <a:p>
            <a:pPr algn="ctr"/>
            <a:r>
              <a:rPr lang="en-US" sz="2400" dirty="0" smtClean="0">
                <a:solidFill>
                  <a:srgbClr val="00B0F0"/>
                </a:solidFill>
              </a:rPr>
              <a:t>Precision</a:t>
            </a:r>
            <a:r>
              <a:rPr lang="en-US" sz="2400" dirty="0" smtClean="0"/>
              <a:t> vs. </a:t>
            </a:r>
            <a:r>
              <a:rPr lang="en-US" sz="2400" dirty="0" smtClean="0">
                <a:solidFill>
                  <a:srgbClr val="00B050"/>
                </a:solidFill>
              </a:rPr>
              <a:t>Scalability</a:t>
            </a:r>
            <a:endParaRPr lang="en-US" sz="2400" dirty="0">
              <a:solidFill>
                <a:srgbClr val="00B050"/>
              </a:solidFill>
            </a:endParaRPr>
          </a:p>
        </p:txBody>
      </p:sp>
      <p:sp>
        <p:nvSpPr>
          <p:cNvPr id="27" name="Right Arrow 26"/>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Soundness</a:t>
            </a:r>
            <a:r>
              <a:rPr lang="en-US" sz="2400" dirty="0" smtClean="0">
                <a:solidFill>
                  <a:srgbClr val="00B0F0"/>
                </a:solidFill>
              </a:rPr>
              <a:t> </a:t>
            </a:r>
            <a:r>
              <a:rPr lang="en-US" sz="2400" dirty="0" smtClean="0"/>
              <a:t>vs. </a:t>
            </a:r>
            <a:r>
              <a:rPr lang="en-US" sz="2400" dirty="0" smtClean="0">
                <a:solidFill>
                  <a:srgbClr val="7030A0"/>
                </a:solidFill>
              </a:rPr>
              <a:t>Completeness</a:t>
            </a:r>
            <a:endParaRPr lang="en-US" sz="2400" dirty="0">
              <a:solidFill>
                <a:srgbClr val="7030A0"/>
              </a:solidFill>
            </a:endParaRPr>
          </a:p>
        </p:txBody>
      </p:sp>
    </p:spTree>
    <p:extLst>
      <p:ext uri="{BB962C8B-B14F-4D97-AF65-F5344CB8AC3E}">
        <p14:creationId xmlns:p14="http://schemas.microsoft.com/office/powerpoint/2010/main" val="294361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t>48</a:t>
            </a:fld>
            <a:endParaRPr lang="en-US"/>
          </a:p>
        </p:txBody>
      </p:sp>
      <p:sp>
        <p:nvSpPr>
          <p:cNvPr id="8" name="Title 7"/>
          <p:cNvSpPr>
            <a:spLocks noGrp="1"/>
          </p:cNvSpPr>
          <p:nvPr>
            <p:ph type="title"/>
          </p:nvPr>
        </p:nvSpPr>
        <p:spPr/>
        <p:txBody>
          <a:bodyPr/>
          <a:lstStyle/>
          <a:p>
            <a:r>
              <a:rPr lang="en-US" dirty="0" smtClean="0"/>
              <a:t>Future work-2</a:t>
            </a:r>
            <a:endParaRPr lang="en-US" dirty="0"/>
          </a:p>
        </p:txBody>
      </p:sp>
      <p:sp>
        <p:nvSpPr>
          <p:cNvPr id="7" name="Footer Placeholder 6"/>
          <p:cNvSpPr>
            <a:spLocks noGrp="1"/>
          </p:cNvSpPr>
          <p:nvPr>
            <p:ph type="ftr" sz="quarter" idx="11"/>
          </p:nvPr>
        </p:nvSpPr>
        <p:spPr/>
        <p:txBody>
          <a:bodyPr/>
          <a:lstStyle/>
          <a:p>
            <a:pPr algn="ctr"/>
            <a:r>
              <a:rPr lang="en-US" smtClean="0"/>
              <a:t>Programming Language Design and Implementation, 2014</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96716" y="1447860"/>
                <a:ext cx="5178672" cy="4001095"/>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i="0"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a:solidFill>
                            <a:schemeClr val="bg1"/>
                          </a:solidFill>
                          <a:latin typeface="Cambria Math" panose="02040503050406030204" pitchFamily="18" charset="0"/>
                        </a:rPr>
                        <m:t>∧</m:t>
                      </m:r>
                    </m:oMath>
                  </m:oMathPara>
                </a14:m>
                <a:endParaRPr lang="en-US" dirty="0"/>
              </a:p>
              <a:p>
                <a:pPr algn="r"/>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96716" y="1447860"/>
                <a:ext cx="5178672" cy="4001095"/>
              </a:xfrm>
              <a:prstGeom prst="rect">
                <a:avLst/>
              </a:prstGeom>
              <a:blipFill rotWithShape="0">
                <a:blip r:embed="rId2"/>
                <a:stretch>
                  <a:fillRect l="-1175" t="-760" r="-823"/>
                </a:stretch>
              </a:blipFill>
              <a:ln>
                <a:solidFill>
                  <a:schemeClr val="tx1"/>
                </a:solidFill>
              </a:ln>
            </p:spPr>
            <p:txBody>
              <a:bodyPr/>
              <a:lstStyle/>
              <a:p>
                <a:r>
                  <a:rPr lang="en-US">
                    <a:noFill/>
                  </a:rPr>
                  <a:t> </a:t>
                </a:r>
              </a:p>
            </p:txBody>
          </p:sp>
        </mc:Fallback>
      </mc:AlternateContent>
      <p:sp>
        <p:nvSpPr>
          <p:cNvPr id="5" name="TextBox 4"/>
          <p:cNvSpPr txBox="1"/>
          <p:nvPr/>
        </p:nvSpPr>
        <p:spPr>
          <a:xfrm>
            <a:off x="5259232" y="2150490"/>
            <a:ext cx="3286891" cy="461665"/>
          </a:xfrm>
          <a:prstGeom prst="rect">
            <a:avLst/>
          </a:prstGeom>
          <a:noFill/>
        </p:spPr>
        <p:txBody>
          <a:bodyPr wrap="square" rtlCol="0">
            <a:spAutoFit/>
          </a:bodyPr>
          <a:lstStyle/>
          <a:p>
            <a:pPr algn="ctr"/>
            <a:r>
              <a:rPr lang="en-US" sz="2400" dirty="0" smtClean="0">
                <a:solidFill>
                  <a:srgbClr val="00B0F0"/>
                </a:solidFill>
              </a:rPr>
              <a:t>Precision</a:t>
            </a:r>
            <a:r>
              <a:rPr lang="en-US" sz="2400" dirty="0" smtClean="0"/>
              <a:t> vs. </a:t>
            </a:r>
            <a:r>
              <a:rPr lang="en-US" sz="2400" dirty="0" smtClean="0">
                <a:solidFill>
                  <a:srgbClr val="00B050"/>
                </a:solidFill>
              </a:rPr>
              <a:t>Scalability</a:t>
            </a:r>
            <a:endParaRPr lang="en-US" sz="2400" dirty="0">
              <a:solidFill>
                <a:srgbClr val="00B050"/>
              </a:solidFill>
            </a:endParaRPr>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Soundness</a:t>
            </a:r>
            <a:r>
              <a:rPr lang="en-US" sz="2400" dirty="0" smtClean="0">
                <a:solidFill>
                  <a:srgbClr val="00B0F0"/>
                </a:solidFill>
              </a:rPr>
              <a:t> </a:t>
            </a:r>
            <a:r>
              <a:rPr lang="en-US" sz="2400" dirty="0" smtClean="0"/>
              <a:t>vs. </a:t>
            </a:r>
            <a:r>
              <a:rPr lang="en-US" sz="2400" dirty="0" smtClean="0">
                <a:solidFill>
                  <a:srgbClr val="7030A0"/>
                </a:solidFill>
              </a:rPr>
              <a:t>Completeness</a:t>
            </a:r>
            <a:endParaRPr lang="en-US" sz="2400" dirty="0">
              <a:solidFill>
                <a:srgbClr val="7030A0"/>
              </a:solidFill>
            </a:endParaRPr>
          </a:p>
        </p:txBody>
      </p:sp>
      <p:sp>
        <p:nvSpPr>
          <p:cNvPr id="10" name="Right Arrow 9"/>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95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a:t>
            </a:fld>
            <a:endParaRPr lang="en-US" dirty="0"/>
          </a:p>
        </p:txBody>
      </p:sp>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5832396" y="1276210"/>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04" y="3461543"/>
            <a:ext cx="1210660" cy="1342253"/>
          </a:xfrm>
          <a:prstGeom prst="rect">
            <a:avLst/>
          </a:prstGeom>
        </p:spPr>
      </p:pic>
      <p:sp>
        <p:nvSpPr>
          <p:cNvPr id="11" name="Rectangular Callout 10"/>
          <p:cNvSpPr/>
          <p:nvPr/>
        </p:nvSpPr>
        <p:spPr>
          <a:xfrm>
            <a:off x="457200" y="1460848"/>
            <a:ext cx="4378569" cy="1414238"/>
          </a:xfrm>
          <a:prstGeom prst="wedgeRectCallout">
            <a:avLst>
              <a:gd name="adj1" fmla="val -37942"/>
              <a:gd name="adj2" fmla="val 857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b</a:t>
            </a:r>
            <a:r>
              <a:rPr lang="en-US" sz="2000" dirty="0" smtClean="0">
                <a:solidFill>
                  <a:schemeClr val="tx1"/>
                </a:solidFill>
              </a:rPr>
              <a:t>, and there is an edge from </a:t>
            </a:r>
            <a:r>
              <a:rPr lang="en-US" sz="2000" b="1" dirty="0" smtClean="0">
                <a:solidFill>
                  <a:schemeClr val="tx1"/>
                </a:solidFill>
              </a:rPr>
              <a:t>b</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 then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a:t>
            </a:r>
          </a:p>
          <a:p>
            <a:pPr algn="ctr"/>
            <a:r>
              <a:rPr lang="en-US" sz="2000" b="1" dirty="0" smtClean="0">
                <a:solidFill>
                  <a:schemeClr val="tx1"/>
                </a:solidFill>
              </a:rPr>
              <a:t>path(a, c) :- path(a, b), edge(b, c).</a:t>
            </a:r>
            <a:r>
              <a:rPr lang="en-US" sz="2000" dirty="0" smtClean="0">
                <a:solidFill>
                  <a:schemeClr val="tx1"/>
                </a:solidFill>
              </a:rPr>
              <a:t>  </a:t>
            </a:r>
            <a:endParaRPr lang="en-US" sz="2000" dirty="0">
              <a:solidFill>
                <a:schemeClr val="tx1"/>
              </a:solidFill>
            </a:endParaRPr>
          </a:p>
        </p:txBody>
      </p:sp>
      <p:sp>
        <p:nvSpPr>
          <p:cNvPr id="12" name="Right Arrow 11"/>
          <p:cNvSpPr/>
          <p:nvPr/>
        </p:nvSpPr>
        <p:spPr>
          <a:xfrm>
            <a:off x="5118671" y="1990755"/>
            <a:ext cx="430823"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4" name="Group 53"/>
          <p:cNvGrpSpPr/>
          <p:nvPr/>
        </p:nvGrpSpPr>
        <p:grpSpPr>
          <a:xfrm>
            <a:off x="4721469" y="3508126"/>
            <a:ext cx="3965331" cy="1969477"/>
            <a:chOff x="4721469" y="3508126"/>
            <a:chExt cx="3965331" cy="1969477"/>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18" name="Rectangle 17"/>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Right Arrow 18"/>
          <p:cNvSpPr/>
          <p:nvPr/>
        </p:nvSpPr>
        <p:spPr>
          <a:xfrm rot="5400000">
            <a:off x="6530934" y="3111521"/>
            <a:ext cx="240467"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3" name="Group 52"/>
          <p:cNvGrpSpPr/>
          <p:nvPr/>
        </p:nvGrpSpPr>
        <p:grpSpPr>
          <a:xfrm>
            <a:off x="826477" y="4811324"/>
            <a:ext cx="3367454" cy="1308122"/>
            <a:chOff x="826477" y="4811324"/>
            <a:chExt cx="3367454" cy="1308122"/>
          </a:xfrm>
        </p:grpSpPr>
        <p:grpSp>
          <p:nvGrpSpPr>
            <p:cNvPr id="21" name="Group 20"/>
            <p:cNvGrpSpPr/>
            <p:nvPr/>
          </p:nvGrpSpPr>
          <p:grpSpPr>
            <a:xfrm>
              <a:off x="1009695" y="4997912"/>
              <a:ext cx="2849976" cy="929934"/>
              <a:chOff x="2391508" y="4528038"/>
              <a:chExt cx="3250194" cy="998931"/>
            </a:xfrm>
          </p:grpSpPr>
          <p:sp>
            <p:nvSpPr>
              <p:cNvPr id="23" name="Oval 22"/>
              <p:cNvSpPr/>
              <p:nvPr/>
            </p:nvSpPr>
            <p:spPr>
              <a:xfrm>
                <a:off x="2391508"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91508" y="49272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3" idx="4"/>
                <a:endCxn id="24" idx="0"/>
              </p:cNvCxnSpPr>
              <p:nvPr/>
            </p:nvCxnSpPr>
            <p:spPr>
              <a:xfrm>
                <a:off x="2483827" y="4714018"/>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Oval 25"/>
              <p:cNvSpPr/>
              <p:nvPr/>
            </p:nvSpPr>
            <p:spPr>
              <a:xfrm>
                <a:off x="2391508"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4"/>
                <a:endCxn id="26" idx="0"/>
              </p:cNvCxnSpPr>
              <p:nvPr/>
            </p:nvCxnSpPr>
            <p:spPr>
              <a:xfrm>
                <a:off x="2483827" y="5113246"/>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3713285"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10171"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3"/>
                <a:endCxn id="29" idx="0"/>
              </p:cNvCxnSpPr>
              <p:nvPr/>
            </p:nvCxnSpPr>
            <p:spPr>
              <a:xfrm flipH="1">
                <a:off x="3502490" y="4686782"/>
                <a:ext cx="237835" cy="263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a:xfrm>
                <a:off x="3137244"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9" idx="3"/>
                <a:endCxn id="31" idx="0"/>
              </p:cNvCxnSpPr>
              <p:nvPr/>
            </p:nvCxnSpPr>
            <p:spPr>
              <a:xfrm flipH="1">
                <a:off x="3229563" y="5109072"/>
                <a:ext cx="207648" cy="2069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4039335" y="49544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8" idx="5"/>
                <a:endCxn id="33" idx="0"/>
              </p:cNvCxnSpPr>
              <p:nvPr/>
            </p:nvCxnSpPr>
            <p:spPr>
              <a:xfrm>
                <a:off x="3870883" y="4686782"/>
                <a:ext cx="260771" cy="267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3583384"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54697"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00692"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29" idx="5"/>
                <a:endCxn id="35" idx="0"/>
              </p:cNvCxnSpPr>
              <p:nvPr/>
            </p:nvCxnSpPr>
            <p:spPr>
              <a:xfrm>
                <a:off x="3567769" y="5109072"/>
                <a:ext cx="107934" cy="2183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3" idx="3"/>
                <a:endCxn id="36" idx="0"/>
              </p:cNvCxnSpPr>
              <p:nvPr/>
            </p:nvCxnSpPr>
            <p:spPr>
              <a:xfrm flipH="1">
                <a:off x="3947016" y="5113238"/>
                <a:ext cx="119359" cy="214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3" idx="5"/>
                <a:endCxn id="37" idx="0"/>
              </p:cNvCxnSpPr>
              <p:nvPr/>
            </p:nvCxnSpPr>
            <p:spPr>
              <a:xfrm>
                <a:off x="4196933" y="5113238"/>
                <a:ext cx="196078" cy="202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5100308" y="45529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100308" y="49521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41" idx="4"/>
                <a:endCxn id="42" idx="0"/>
              </p:cNvCxnSpPr>
              <p:nvPr/>
            </p:nvCxnSpPr>
            <p:spPr>
              <a:xfrm>
                <a:off x="5192627" y="4738946"/>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5100308" y="5340989"/>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2" idx="4"/>
                <a:endCxn id="44" idx="0"/>
              </p:cNvCxnSpPr>
              <p:nvPr/>
            </p:nvCxnSpPr>
            <p:spPr>
              <a:xfrm>
                <a:off x="5192627" y="5138174"/>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Oval 45"/>
              <p:cNvSpPr/>
              <p:nvPr/>
            </p:nvSpPr>
            <p:spPr>
              <a:xfrm>
                <a:off x="5457064"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5"/>
                <a:endCxn id="46" idx="0"/>
              </p:cNvCxnSpPr>
              <p:nvPr/>
            </p:nvCxnSpPr>
            <p:spPr>
              <a:xfrm>
                <a:off x="5257906" y="4711710"/>
                <a:ext cx="291477" cy="2386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44" idx="7"/>
              </p:cNvCxnSpPr>
              <p:nvPr/>
            </p:nvCxnSpPr>
            <p:spPr>
              <a:xfrm flipH="1">
                <a:off x="5257906" y="5109072"/>
                <a:ext cx="226198" cy="259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urved Connector 48"/>
              <p:cNvCxnSpPr>
                <a:stCxn id="44" idx="6"/>
                <a:endCxn id="41" idx="6"/>
              </p:cNvCxnSpPr>
              <p:nvPr/>
            </p:nvCxnSpPr>
            <p:spPr>
              <a:xfrm flipV="1">
                <a:off x="5284946" y="4645956"/>
                <a:ext cx="12700" cy="788023"/>
              </a:xfrm>
              <a:prstGeom prst="curvedConnector3">
                <a:avLst>
                  <a:gd name="adj1" fmla="val 5059898"/>
                </a:avLst>
              </a:prstGeom>
              <a:ln w="19050">
                <a:tailEnd type="triangle"/>
              </a:ln>
            </p:spPr>
            <p:style>
              <a:lnRef idx="1">
                <a:schemeClr val="dk1"/>
              </a:lnRef>
              <a:fillRef idx="0">
                <a:schemeClr val="dk1"/>
              </a:fillRef>
              <a:effectRef idx="0">
                <a:schemeClr val="dk1"/>
              </a:effectRef>
              <a:fontRef idx="minor">
                <a:schemeClr val="tx1"/>
              </a:fontRef>
            </p:style>
          </p:cxnSp>
        </p:grpSp>
        <p:sp>
          <p:nvSpPr>
            <p:cNvPr id="50" name="Rectangular Callout 49"/>
            <p:cNvSpPr/>
            <p:nvPr/>
          </p:nvSpPr>
          <p:spPr>
            <a:xfrm>
              <a:off x="826477" y="4811324"/>
              <a:ext cx="3367454" cy="1308122"/>
            </a:xfrm>
            <a:prstGeom prst="wedgeRectCallout">
              <a:avLst>
                <a:gd name="adj1" fmla="val 63241"/>
                <a:gd name="adj2" fmla="val -103516"/>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6658" y="3764715"/>
            <a:ext cx="868869" cy="868869"/>
          </a:xfrm>
          <a:prstGeom prst="rect">
            <a:avLst/>
          </a:prstGeom>
        </p:spPr>
      </p:pic>
    </p:spTree>
    <p:custDataLst>
      <p:tags r:id="rId1"/>
    </p:custDataLst>
    <p:extLst>
      <p:ext uri="{BB962C8B-B14F-4D97-AF65-F5344CB8AC3E}">
        <p14:creationId xmlns:p14="http://schemas.microsoft.com/office/powerpoint/2010/main" val="3563389550"/>
      </p:ext>
    </p:extLst>
  </p:cSld>
  <p:clrMapOvr>
    <a:masterClrMapping/>
  </p:clrMapOvr>
  <mc:AlternateContent xmlns:mc="http://schemas.openxmlformats.org/markup-compatibility/2006" xmlns:p14="http://schemas.microsoft.com/office/powerpoint/2010/main">
    <mc:Choice Requires="p14">
      <p:transition spd="slow" p14:dur="2000" advTm="45022"/>
    </mc:Choice>
    <mc:Fallback xmlns="">
      <p:transition spd="slow" advTm="450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500"/>
                                  </p:stCondLst>
                                  <p:childTnLst>
                                    <p:set>
                                      <p:cBhvr>
                                        <p:cTn id="25" dur="1" fill="hold">
                                          <p:stCondLst>
                                            <p:cond delay="0"/>
                                          </p:stCondLst>
                                        </p:cTn>
                                        <p:tgtEl>
                                          <p:spTgt spid="53"/>
                                        </p:tgtEl>
                                        <p:attrNameLst>
                                          <p:attrName>style.visibility</p:attrName>
                                        </p:attrNameLst>
                                      </p:cBhvr>
                                      <p:to>
                                        <p:strVal val="visible"/>
                                      </p:to>
                                    </p:set>
                                    <p:animEffect transition="in" filter="wipe(up)">
                                      <p:cBhvr>
                                        <p:cTn id="2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804" y="3229522"/>
            <a:ext cx="3682558" cy="2335517"/>
          </a:xfrm>
          <a:prstGeom prst="rect">
            <a:avLst/>
          </a:prstGeom>
        </p:spPr>
      </p:pic>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a:t>
            </a:fld>
            <a:endParaRPr lang="en-US" dirty="0"/>
          </a:p>
        </p:txBody>
      </p:sp>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55" name="Rectangle 54"/>
          <p:cNvSpPr/>
          <p:nvPr/>
        </p:nvSpPr>
        <p:spPr>
          <a:xfrm>
            <a:off x="4967654" y="1823364"/>
            <a:ext cx="3358661"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grpSp>
        <p:nvGrpSpPr>
          <p:cNvPr id="19" name="Group 18"/>
          <p:cNvGrpSpPr/>
          <p:nvPr/>
        </p:nvGrpSpPr>
        <p:grpSpPr>
          <a:xfrm>
            <a:off x="457200" y="2735226"/>
            <a:ext cx="3965331" cy="1969477"/>
            <a:chOff x="4721469" y="3508126"/>
            <a:chExt cx="3965331" cy="1969477"/>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24" name="Rectangle 23"/>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240354421"/>
      </p:ext>
    </p:extLst>
  </p:cSld>
  <p:clrMapOvr>
    <a:masterClrMapping/>
  </p:clrMapOvr>
  <mc:AlternateContent xmlns:mc="http://schemas.openxmlformats.org/markup-compatibility/2006" xmlns:p14="http://schemas.microsoft.com/office/powerpoint/2010/main">
    <mc:Choice Requires="p14">
      <p:transition spd="slow" p14:dur="2000" advTm="55729"/>
    </mc:Choice>
    <mc:Fallback xmlns="">
      <p:transition spd="slow" advTm="5572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7</a:t>
            </a:fld>
            <a:endParaRPr lang="en-US" dirty="0"/>
          </a:p>
        </p:txBody>
      </p:sp>
      <p:sp>
        <p:nvSpPr>
          <p:cNvPr id="5" name="Title 4"/>
          <p:cNvSpPr>
            <a:spLocks noGrp="1"/>
          </p:cNvSpPr>
          <p:nvPr>
            <p:ph type="title"/>
          </p:nvPr>
        </p:nvSpPr>
        <p:spPr/>
        <p:txBody>
          <a:bodyPr/>
          <a:lstStyle/>
          <a:p>
            <a:r>
              <a:rPr lang="en-US" dirty="0" smtClean="0"/>
              <a:t>Limitation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sp>
        <p:nvSpPr>
          <p:cNvPr id="55" name="Rectangle 54"/>
          <p:cNvSpPr/>
          <p:nvPr/>
        </p:nvSpPr>
        <p:spPr>
          <a:xfrm>
            <a:off x="378069" y="2913610"/>
            <a:ext cx="2945423"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sp>
        <p:nvSpPr>
          <p:cNvPr id="19" name="Rectangle 18"/>
          <p:cNvSpPr/>
          <p:nvPr/>
        </p:nvSpPr>
        <p:spPr>
          <a:xfrm>
            <a:off x="5882054" y="2430479"/>
            <a:ext cx="3019343" cy="202722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10, ~500KLOC</a:t>
            </a:r>
            <a:endParaRPr lang="en-US" sz="2800" dirty="0">
              <a:solidFill>
                <a:schemeClr val="bg1"/>
              </a:solidFill>
            </a:endParaRPr>
          </a:p>
        </p:txBody>
      </p:sp>
      <p:sp>
        <p:nvSpPr>
          <p:cNvPr id="2" name="Right Arrow 1"/>
          <p:cNvSpPr/>
          <p:nvPr/>
        </p:nvSpPr>
        <p:spPr>
          <a:xfrm>
            <a:off x="3666393" y="3147646"/>
            <a:ext cx="1855177" cy="870439"/>
          </a:xfrm>
          <a:custGeom>
            <a:avLst/>
            <a:gdLst>
              <a:gd name="connsiteX0" fmla="*/ 0 w 1705708"/>
              <a:gd name="connsiteY0" fmla="*/ 85725 h 342900"/>
              <a:gd name="connsiteX1" fmla="*/ 1534258 w 1705708"/>
              <a:gd name="connsiteY1" fmla="*/ 85725 h 342900"/>
              <a:gd name="connsiteX2" fmla="*/ 1534258 w 1705708"/>
              <a:gd name="connsiteY2" fmla="*/ 0 h 342900"/>
              <a:gd name="connsiteX3" fmla="*/ 1705708 w 1705708"/>
              <a:gd name="connsiteY3" fmla="*/ 171450 h 342900"/>
              <a:gd name="connsiteX4" fmla="*/ 1534258 w 1705708"/>
              <a:gd name="connsiteY4" fmla="*/ 342900 h 342900"/>
              <a:gd name="connsiteX5" fmla="*/ 1534258 w 1705708"/>
              <a:gd name="connsiteY5" fmla="*/ 257175 h 342900"/>
              <a:gd name="connsiteX6" fmla="*/ 0 w 1705708"/>
              <a:gd name="connsiteY6" fmla="*/ 257175 h 342900"/>
              <a:gd name="connsiteX7" fmla="*/ 0 w 1705708"/>
              <a:gd name="connsiteY7" fmla="*/ 85725 h 342900"/>
              <a:gd name="connsiteX0" fmla="*/ 0 w 1705708"/>
              <a:gd name="connsiteY0" fmla="*/ 384664 h 641839"/>
              <a:gd name="connsiteX1" fmla="*/ 1534258 w 1705708"/>
              <a:gd name="connsiteY1" fmla="*/ 384664 h 641839"/>
              <a:gd name="connsiteX2" fmla="*/ 1437542 w 1705708"/>
              <a:gd name="connsiteY2" fmla="*/ 0 h 641839"/>
              <a:gd name="connsiteX3" fmla="*/ 1705708 w 1705708"/>
              <a:gd name="connsiteY3" fmla="*/ 470389 h 641839"/>
              <a:gd name="connsiteX4" fmla="*/ 1534258 w 1705708"/>
              <a:gd name="connsiteY4" fmla="*/ 641839 h 641839"/>
              <a:gd name="connsiteX5" fmla="*/ 1534258 w 1705708"/>
              <a:gd name="connsiteY5" fmla="*/ 556114 h 641839"/>
              <a:gd name="connsiteX6" fmla="*/ 0 w 1705708"/>
              <a:gd name="connsiteY6" fmla="*/ 556114 h 641839"/>
              <a:gd name="connsiteX7" fmla="*/ 0 w 1705708"/>
              <a:gd name="connsiteY7" fmla="*/ 384664 h 641839"/>
              <a:gd name="connsiteX0" fmla="*/ 0 w 1705708"/>
              <a:gd name="connsiteY0" fmla="*/ 384664 h 888024"/>
              <a:gd name="connsiteX1" fmla="*/ 1534258 w 1705708"/>
              <a:gd name="connsiteY1" fmla="*/ 384664 h 888024"/>
              <a:gd name="connsiteX2" fmla="*/ 1437542 w 1705708"/>
              <a:gd name="connsiteY2" fmla="*/ 0 h 888024"/>
              <a:gd name="connsiteX3" fmla="*/ 1705708 w 1705708"/>
              <a:gd name="connsiteY3" fmla="*/ 470389 h 888024"/>
              <a:gd name="connsiteX4" fmla="*/ 1332034 w 1705708"/>
              <a:gd name="connsiteY4" fmla="*/ 888024 h 888024"/>
              <a:gd name="connsiteX5" fmla="*/ 1534258 w 1705708"/>
              <a:gd name="connsiteY5" fmla="*/ 556114 h 888024"/>
              <a:gd name="connsiteX6" fmla="*/ 0 w 1705708"/>
              <a:gd name="connsiteY6" fmla="*/ 556114 h 888024"/>
              <a:gd name="connsiteX7" fmla="*/ 0 w 1705708"/>
              <a:gd name="connsiteY7" fmla="*/ 384664 h 888024"/>
              <a:gd name="connsiteX0" fmla="*/ 0 w 1776047"/>
              <a:gd name="connsiteY0" fmla="*/ 384664 h 888024"/>
              <a:gd name="connsiteX1" fmla="*/ 1534258 w 1776047"/>
              <a:gd name="connsiteY1" fmla="*/ 3846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384788 w 1776047"/>
              <a:gd name="connsiteY5" fmla="*/ 652830 h 888024"/>
              <a:gd name="connsiteX6" fmla="*/ 0 w 1776047"/>
              <a:gd name="connsiteY6" fmla="*/ 556114 h 888024"/>
              <a:gd name="connsiteX7" fmla="*/ 0 w 1776047"/>
              <a:gd name="connsiteY7" fmla="*/ 384664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23 w 1863970"/>
              <a:gd name="connsiteY6" fmla="*/ 556114 h 888024"/>
              <a:gd name="connsiteX7" fmla="*/ 0 w 1863970"/>
              <a:gd name="connsiteY7" fmla="*/ 446210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3 w 1863970"/>
              <a:gd name="connsiteY6" fmla="*/ 494568 h 888024"/>
              <a:gd name="connsiteX7" fmla="*/ 0 w 1863970"/>
              <a:gd name="connsiteY7" fmla="*/ 446210 h 888024"/>
              <a:gd name="connsiteX0" fmla="*/ 0 w 1863970"/>
              <a:gd name="connsiteY0" fmla="*/ 437417 h 879231"/>
              <a:gd name="connsiteX1" fmla="*/ 1507881 w 1863970"/>
              <a:gd name="connsiteY1" fmla="*/ 261571 h 879231"/>
              <a:gd name="connsiteX2" fmla="*/ 1402373 w 1863970"/>
              <a:gd name="connsiteY2" fmla="*/ 0 h 879231"/>
              <a:gd name="connsiteX3" fmla="*/ 1863970 w 1863970"/>
              <a:gd name="connsiteY3" fmla="*/ 470388 h 879231"/>
              <a:gd name="connsiteX4" fmla="*/ 1419957 w 1863970"/>
              <a:gd name="connsiteY4" fmla="*/ 879231 h 879231"/>
              <a:gd name="connsiteX5" fmla="*/ 1472711 w 1863970"/>
              <a:gd name="connsiteY5" fmla="*/ 644037 h 879231"/>
              <a:gd name="connsiteX6" fmla="*/ 8793 w 1863970"/>
              <a:gd name="connsiteY6" fmla="*/ 485775 h 879231"/>
              <a:gd name="connsiteX7" fmla="*/ 0 w 1863970"/>
              <a:gd name="connsiteY7" fmla="*/ 437417 h 879231"/>
              <a:gd name="connsiteX0" fmla="*/ 0 w 1863970"/>
              <a:gd name="connsiteY0" fmla="*/ 437417 h 870439"/>
              <a:gd name="connsiteX1" fmla="*/ 1507881 w 1863970"/>
              <a:gd name="connsiteY1" fmla="*/ 261571 h 870439"/>
              <a:gd name="connsiteX2" fmla="*/ 1402373 w 1863970"/>
              <a:gd name="connsiteY2" fmla="*/ 0 h 870439"/>
              <a:gd name="connsiteX3" fmla="*/ 1863970 w 1863970"/>
              <a:gd name="connsiteY3" fmla="*/ 470388 h 870439"/>
              <a:gd name="connsiteX4" fmla="*/ 1384788 w 1863970"/>
              <a:gd name="connsiteY4" fmla="*/ 870439 h 870439"/>
              <a:gd name="connsiteX5" fmla="*/ 1472711 w 1863970"/>
              <a:gd name="connsiteY5" fmla="*/ 644037 h 870439"/>
              <a:gd name="connsiteX6" fmla="*/ 8793 w 1863970"/>
              <a:gd name="connsiteY6" fmla="*/ 485775 h 870439"/>
              <a:gd name="connsiteX7" fmla="*/ 0 w 1863970"/>
              <a:gd name="connsiteY7" fmla="*/ 437417 h 870439"/>
              <a:gd name="connsiteX0" fmla="*/ 8792 w 1855177"/>
              <a:gd name="connsiteY0" fmla="*/ 463793 h 870439"/>
              <a:gd name="connsiteX1" fmla="*/ 1499088 w 1855177"/>
              <a:gd name="connsiteY1" fmla="*/ 261571 h 870439"/>
              <a:gd name="connsiteX2" fmla="*/ 1393580 w 1855177"/>
              <a:gd name="connsiteY2" fmla="*/ 0 h 870439"/>
              <a:gd name="connsiteX3" fmla="*/ 1855177 w 1855177"/>
              <a:gd name="connsiteY3" fmla="*/ 470388 h 870439"/>
              <a:gd name="connsiteX4" fmla="*/ 1375995 w 1855177"/>
              <a:gd name="connsiteY4" fmla="*/ 870439 h 870439"/>
              <a:gd name="connsiteX5" fmla="*/ 1463918 w 1855177"/>
              <a:gd name="connsiteY5" fmla="*/ 644037 h 870439"/>
              <a:gd name="connsiteX6" fmla="*/ 0 w 1855177"/>
              <a:gd name="connsiteY6" fmla="*/ 485775 h 870439"/>
              <a:gd name="connsiteX7" fmla="*/ 8792 w 1855177"/>
              <a:gd name="connsiteY7" fmla="*/ 463793 h 87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5177" h="870439">
                <a:moveTo>
                  <a:pt x="8792" y="463793"/>
                </a:moveTo>
                <a:lnTo>
                  <a:pt x="1499088" y="261571"/>
                </a:lnTo>
                <a:lnTo>
                  <a:pt x="1393580" y="0"/>
                </a:lnTo>
                <a:lnTo>
                  <a:pt x="1855177" y="470388"/>
                </a:lnTo>
                <a:lnTo>
                  <a:pt x="1375995" y="870439"/>
                </a:lnTo>
                <a:lnTo>
                  <a:pt x="1463918" y="644037"/>
                </a:lnTo>
                <a:lnTo>
                  <a:pt x="0" y="485775"/>
                </a:lnTo>
                <a:lnTo>
                  <a:pt x="8792" y="463793"/>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6782" y="3147646"/>
            <a:ext cx="819822" cy="817759"/>
          </a:xfrm>
          <a:prstGeom prst="rect">
            <a:avLst/>
          </a:prstGeom>
        </p:spPr>
      </p:pic>
    </p:spTree>
    <p:custDataLst>
      <p:tags r:id="rId1"/>
    </p:custDataLst>
    <p:extLst>
      <p:ext uri="{BB962C8B-B14F-4D97-AF65-F5344CB8AC3E}">
        <p14:creationId xmlns:p14="http://schemas.microsoft.com/office/powerpoint/2010/main" val="1686294537"/>
      </p:ext>
    </p:extLst>
  </p:cSld>
  <p:clrMapOvr>
    <a:masterClrMapping/>
  </p:clrMapOvr>
  <mc:AlternateContent xmlns:mc="http://schemas.openxmlformats.org/markup-compatibility/2006" xmlns:p14="http://schemas.microsoft.com/office/powerpoint/2010/main">
    <mc:Choice Requires="p14">
      <p:transition spd="slow" p14:dur="2000" advTm="25991"/>
    </mc:Choice>
    <mc:Fallback xmlns="">
      <p:transition spd="slow" advTm="259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8</a:t>
            </a:fld>
            <a:endParaRPr lang="en-US" dirty="0"/>
          </a:p>
        </p:txBody>
      </p:sp>
      <p:sp>
        <p:nvSpPr>
          <p:cNvPr id="5" name="Title 4"/>
          <p:cNvSpPr>
            <a:spLocks noGrp="1"/>
          </p:cNvSpPr>
          <p:nvPr>
            <p:ph type="title"/>
          </p:nvPr>
        </p:nvSpPr>
        <p:spPr/>
        <p:txBody>
          <a:bodyPr/>
          <a:lstStyle/>
          <a:p>
            <a:r>
              <a:rPr lang="en-US" dirty="0" smtClean="0"/>
              <a:t>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spTree>
    <p:custDataLst>
      <p:tags r:id="rId1"/>
    </p:custDataLst>
    <p:extLst>
      <p:ext uri="{BB962C8B-B14F-4D97-AF65-F5344CB8AC3E}">
        <p14:creationId xmlns:p14="http://schemas.microsoft.com/office/powerpoint/2010/main" val="969832709"/>
      </p:ext>
    </p:extLst>
  </p:cSld>
  <p:clrMapOvr>
    <a:masterClrMapping/>
  </p:clrMapOvr>
  <mc:AlternateContent xmlns:mc="http://schemas.openxmlformats.org/markup-compatibility/2006" xmlns:p14="http://schemas.microsoft.com/office/powerpoint/2010/main">
    <mc:Choice Requires="p14">
      <p:transition spd="slow" p14:dur="2000" advTm="11025"/>
    </mc:Choice>
    <mc:Fallback xmlns="">
      <p:transition spd="slow" advTm="1102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6/10/2014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9</a:t>
            </a:fld>
            <a:endParaRPr lang="en-US" dirty="0"/>
          </a:p>
        </p:txBody>
      </p:sp>
      <p:sp>
        <p:nvSpPr>
          <p:cNvPr id="5" name="Title 4"/>
          <p:cNvSpPr>
            <a:spLocks noGrp="1"/>
          </p:cNvSpPr>
          <p:nvPr>
            <p:ph type="title"/>
          </p:nvPr>
        </p:nvSpPr>
        <p:spPr/>
        <p:txBody>
          <a:bodyPr/>
          <a:lstStyle/>
          <a:p>
            <a:r>
              <a:rPr lang="en-US" dirty="0" smtClean="0"/>
              <a:t>Parametric program abstraction</a:t>
            </a:r>
            <a:endParaRPr lang="en-US" dirty="0"/>
          </a:p>
        </p:txBody>
      </p:sp>
      <p:sp>
        <p:nvSpPr>
          <p:cNvPr id="6" name="Footer Placeholder 5"/>
          <p:cNvSpPr>
            <a:spLocks noGrp="1"/>
          </p:cNvSpPr>
          <p:nvPr>
            <p:ph type="ftr" sz="quarter" idx="11"/>
          </p:nvPr>
        </p:nvSpPr>
        <p:spPr/>
        <p:txBody>
          <a:bodyPr/>
          <a:lstStyle/>
          <a:p>
            <a:pPr algn="ctr"/>
            <a:r>
              <a:rPr lang="en-US" smtClean="0"/>
              <a:t>Programming Language Design and Implementation, 2014</a:t>
            </a:r>
            <a:endParaRPr lang="en-US" dirty="0"/>
          </a:p>
        </p:txBody>
      </p:sp>
      <p:grpSp>
        <p:nvGrpSpPr>
          <p:cNvPr id="7" name="Group 6"/>
          <p:cNvGrpSpPr/>
          <p:nvPr/>
        </p:nvGrpSpPr>
        <p:grpSpPr>
          <a:xfrm>
            <a:off x="2066192" y="2074984"/>
            <a:ext cx="4691393" cy="3606445"/>
            <a:chOff x="1888068" y="1464733"/>
            <a:chExt cx="4869518" cy="4216697"/>
          </a:xfrm>
        </p:grpSpPr>
        <p:grpSp>
          <p:nvGrpSpPr>
            <p:cNvPr id="8" name="Group 7"/>
            <p:cNvGrpSpPr/>
            <p:nvPr/>
          </p:nvGrpSpPr>
          <p:grpSpPr>
            <a:xfrm>
              <a:off x="1888068" y="1464733"/>
              <a:ext cx="4869518" cy="4216697"/>
              <a:chOff x="1888068" y="1464733"/>
              <a:chExt cx="4869518" cy="4216697"/>
            </a:xfrm>
          </p:grpSpPr>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49122" y="1464733"/>
                <a:ext cx="4306823" cy="4216697"/>
              </a:xfrm>
              <a:prstGeom prst="rect">
                <a:avLst/>
              </a:prstGeom>
            </p:spPr>
          </p:pic>
          <p:sp>
            <p:nvSpPr>
              <p:cNvPr id="11" name="Oval 10"/>
              <p:cNvSpPr/>
              <p:nvPr/>
            </p:nvSpPr>
            <p:spPr>
              <a:xfrm>
                <a:off x="1888068" y="4756854"/>
                <a:ext cx="2131616" cy="672419"/>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Precision</a:t>
                </a:r>
                <a:endParaRPr lang="en-US" sz="2400" b="1" dirty="0"/>
              </a:p>
            </p:txBody>
          </p:sp>
          <p:sp>
            <p:nvSpPr>
              <p:cNvPr id="12" name="Oval 11"/>
              <p:cNvSpPr/>
              <p:nvPr/>
            </p:nvSpPr>
            <p:spPr>
              <a:xfrm>
                <a:off x="4629365" y="4756854"/>
                <a:ext cx="2128221" cy="6724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400" b="1" dirty="0" smtClean="0"/>
                  <a:t>Scalability</a:t>
                </a:r>
                <a:endParaRPr lang="en-US" sz="2400" b="1" dirty="0"/>
              </a:p>
            </p:txBody>
          </p:sp>
        </p:grpSp>
        <p:sp>
          <p:nvSpPr>
            <p:cNvPr id="9" name="TextBox 8"/>
            <p:cNvSpPr txBox="1"/>
            <p:nvPr/>
          </p:nvSpPr>
          <p:spPr>
            <a:xfrm>
              <a:off x="3374187" y="1836810"/>
              <a:ext cx="2103608" cy="523220"/>
            </a:xfrm>
            <a:prstGeom prst="rect">
              <a:avLst/>
            </a:prstGeom>
            <a:noFill/>
          </p:spPr>
          <p:txBody>
            <a:bodyPr wrap="square" rtlCol="0">
              <a:spAutoFit/>
            </a:bodyPr>
            <a:lstStyle/>
            <a:p>
              <a:r>
                <a:rPr lang="en-US" sz="2800" b="1" dirty="0" smtClean="0">
                  <a:solidFill>
                    <a:schemeClr val="bg1"/>
                  </a:solidFill>
                </a:rPr>
                <a:t>Abstraction</a:t>
              </a:r>
              <a:endParaRPr lang="en-US" sz="2800" b="1" dirty="0">
                <a:solidFill>
                  <a:schemeClr val="bg1"/>
                </a:solidFill>
              </a:endParaRPr>
            </a:p>
          </p:txBody>
        </p:sp>
      </p:grpSp>
      <p:graphicFrame>
        <p:nvGraphicFramePr>
          <p:cNvPr id="13" name="Table 12"/>
          <p:cNvGraphicFramePr>
            <a:graphicFrameLocks noGrp="1"/>
          </p:cNvGraphicFramePr>
          <p:nvPr>
            <p:extLst>
              <p:ext uri="{D42A27DB-BD31-4B8C-83A1-F6EECF244321}">
                <p14:modId xmlns:p14="http://schemas.microsoft.com/office/powerpoint/2010/main" val="4263789579"/>
              </p:ext>
            </p:extLst>
          </p:nvPr>
        </p:nvGraphicFramePr>
        <p:xfrm>
          <a:off x="3235502" y="1413611"/>
          <a:ext cx="2434730" cy="518160"/>
        </p:xfrm>
        <a:graphic>
          <a:graphicData uri="http://schemas.openxmlformats.org/drawingml/2006/table">
            <a:tbl>
              <a:tblPr/>
              <a:tblGrid>
                <a:gridCol w="486946"/>
                <a:gridCol w="486946"/>
                <a:gridCol w="486946"/>
                <a:gridCol w="486946"/>
                <a:gridCol w="486946"/>
              </a:tblGrid>
              <a:tr h="500349">
                <a:tc>
                  <a:txBody>
                    <a:bodyPr/>
                    <a:lstStyle/>
                    <a:p>
                      <a:pPr algn="ctr"/>
                      <a:r>
                        <a:rPr lang="en-US" sz="2800" dirty="0" smtClean="0"/>
                        <a:t>1</a:t>
                      </a:r>
                      <a:endParaRPr lang="en-US" sz="2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2800" dirty="0" smtClean="0"/>
                        <a:t>1</a:t>
                      </a:r>
                      <a:endParaRPr lang="en-US" sz="2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p:sp>
        <p:nvSpPr>
          <p:cNvPr id="14" name="Left Brace 13"/>
          <p:cNvSpPr/>
          <p:nvPr/>
        </p:nvSpPr>
        <p:spPr>
          <a:xfrm rot="16200000">
            <a:off x="4243491" y="939289"/>
            <a:ext cx="419627" cy="2488220"/>
          </a:xfrm>
          <a:prstGeom prst="leftBrace">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5" name="Straight Connector 14"/>
          <p:cNvCxnSpPr/>
          <p:nvPr/>
        </p:nvCxnSpPr>
        <p:spPr>
          <a:xfrm>
            <a:off x="2811294" y="1663430"/>
            <a:ext cx="319067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62212013"/>
      </p:ext>
    </p:extLst>
  </p:cSld>
  <p:clrMapOvr>
    <a:masterClrMapping/>
  </p:clrMapOvr>
  <mc:AlternateContent xmlns:mc="http://schemas.openxmlformats.org/markup-compatibility/2006" xmlns:p14="http://schemas.microsoft.com/office/powerpoint/2010/main">
    <mc:Choice Requires="p14">
      <p:transition spd="slow" p14:dur="2000" advTm="14724"/>
    </mc:Choice>
    <mc:Fallback xmlns="">
      <p:transition spd="slow" advTm="147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0.9|15.8"/>
</p:tagLst>
</file>

<file path=ppt/tags/tag10.xml><?xml version="1.0" encoding="utf-8"?>
<p:tagLst xmlns:a="http://schemas.openxmlformats.org/drawingml/2006/main" xmlns:r="http://schemas.openxmlformats.org/officeDocument/2006/relationships" xmlns:p="http://schemas.openxmlformats.org/presentationml/2006/main">
  <p:tag name="TIMING" val="|55.1"/>
</p:tagLst>
</file>

<file path=ppt/tags/tag11.xml><?xml version="1.0" encoding="utf-8"?>
<p:tagLst xmlns:a="http://schemas.openxmlformats.org/drawingml/2006/main" xmlns:r="http://schemas.openxmlformats.org/officeDocument/2006/relationships" xmlns:p="http://schemas.openxmlformats.org/presentationml/2006/main">
  <p:tag name="TIMING" val="|14.2|12.7|21.7|34.1"/>
</p:tagLst>
</file>

<file path=ppt/tags/tag12.xml><?xml version="1.0" encoding="utf-8"?>
<p:tagLst xmlns:a="http://schemas.openxmlformats.org/drawingml/2006/main" xmlns:r="http://schemas.openxmlformats.org/officeDocument/2006/relationships" xmlns:p="http://schemas.openxmlformats.org/presentationml/2006/main">
  <p:tag name="TIMING" val="|11.4|2.7"/>
</p:tagLst>
</file>

<file path=ppt/tags/tag13.xml><?xml version="1.0" encoding="utf-8"?>
<p:tagLst xmlns:a="http://schemas.openxmlformats.org/drawingml/2006/main" xmlns:r="http://schemas.openxmlformats.org/officeDocument/2006/relationships" xmlns:p="http://schemas.openxmlformats.org/presentationml/2006/main">
  <p:tag name="TIMING" val="|17.1|7.8"/>
</p:tagLst>
</file>

<file path=ppt/tags/tag14.xml><?xml version="1.0" encoding="utf-8"?>
<p:tagLst xmlns:a="http://schemas.openxmlformats.org/drawingml/2006/main" xmlns:r="http://schemas.openxmlformats.org/officeDocument/2006/relationships" xmlns:p="http://schemas.openxmlformats.org/presentationml/2006/main">
  <p:tag name="TIMING" val="|1.5|36.9|32.7|65.5|5.6"/>
</p:tagLst>
</file>

<file path=ppt/tags/tag15.xml><?xml version="1.0" encoding="utf-8"?>
<p:tagLst xmlns:a="http://schemas.openxmlformats.org/drawingml/2006/main" xmlns:r="http://schemas.openxmlformats.org/officeDocument/2006/relationships" xmlns:p="http://schemas.openxmlformats.org/presentationml/2006/main">
  <p:tag name="TIMING" val="|9.5|5.1|6.9"/>
</p:tagLst>
</file>

<file path=ppt/tags/tag16.xml><?xml version="1.0" encoding="utf-8"?>
<p:tagLst xmlns:a="http://schemas.openxmlformats.org/drawingml/2006/main" xmlns:r="http://schemas.openxmlformats.org/officeDocument/2006/relationships" xmlns:p="http://schemas.openxmlformats.org/presentationml/2006/main">
  <p:tag name="TIMING" val="|1.2"/>
</p:tagLst>
</file>

<file path=ppt/tags/tag17.xml><?xml version="1.0" encoding="utf-8"?>
<p:tagLst xmlns:a="http://schemas.openxmlformats.org/drawingml/2006/main" xmlns:r="http://schemas.openxmlformats.org/officeDocument/2006/relationships" xmlns:p="http://schemas.openxmlformats.org/presentationml/2006/main">
  <p:tag name="TIMING" val="|6.6"/>
</p:tagLst>
</file>

<file path=ppt/tags/tag18.xml><?xml version="1.0" encoding="utf-8"?>
<p:tagLst xmlns:a="http://schemas.openxmlformats.org/drawingml/2006/main" xmlns:r="http://schemas.openxmlformats.org/officeDocument/2006/relationships" xmlns:p="http://schemas.openxmlformats.org/presentationml/2006/main">
  <p:tag name="TIMING" val="|1.9|5.8|17.6"/>
</p:tagLst>
</file>

<file path=ppt/tags/tag19.xml><?xml version="1.0" encoding="utf-8"?>
<p:tagLst xmlns:a="http://schemas.openxmlformats.org/drawingml/2006/main" xmlns:r="http://schemas.openxmlformats.org/officeDocument/2006/relationships" xmlns:p="http://schemas.openxmlformats.org/presentationml/2006/main">
  <p:tag name="TIMING" val="|2.3"/>
</p:tagLst>
</file>

<file path=ppt/tags/tag2.xml><?xml version="1.0" encoding="utf-8"?>
<p:tagLst xmlns:a="http://schemas.openxmlformats.org/drawingml/2006/main" xmlns:r="http://schemas.openxmlformats.org/officeDocument/2006/relationships" xmlns:p="http://schemas.openxmlformats.org/presentationml/2006/main">
  <p:tag name="TIMING" val="|18.7|34.7"/>
</p:tagLst>
</file>

<file path=ppt/tags/tag20.xml><?xml version="1.0" encoding="utf-8"?>
<p:tagLst xmlns:a="http://schemas.openxmlformats.org/drawingml/2006/main" xmlns:r="http://schemas.openxmlformats.org/officeDocument/2006/relationships" xmlns:p="http://schemas.openxmlformats.org/presentationml/2006/main">
  <p:tag name="TIMING" val="|1.4|4.8|7.7"/>
</p:tagLst>
</file>

<file path=ppt/tags/tag21.xml><?xml version="1.0" encoding="utf-8"?>
<p:tagLst xmlns:a="http://schemas.openxmlformats.org/drawingml/2006/main" xmlns:r="http://schemas.openxmlformats.org/officeDocument/2006/relationships" xmlns:p="http://schemas.openxmlformats.org/presentationml/2006/main">
  <p:tag name="TIMING" val="|8.1|0.5"/>
</p:tagLst>
</file>

<file path=ppt/tags/tag22.xml><?xml version="1.0" encoding="utf-8"?>
<p:tagLst xmlns:a="http://schemas.openxmlformats.org/drawingml/2006/main" xmlns:r="http://schemas.openxmlformats.org/officeDocument/2006/relationships" xmlns:p="http://schemas.openxmlformats.org/presentationml/2006/main">
  <p:tag name="TIMING" val="|18.1"/>
</p:tagLst>
</file>

<file path=ppt/tags/tag23.xml><?xml version="1.0" encoding="utf-8"?>
<p:tagLst xmlns:a="http://schemas.openxmlformats.org/drawingml/2006/main" xmlns:r="http://schemas.openxmlformats.org/officeDocument/2006/relationships" xmlns:p="http://schemas.openxmlformats.org/presentationml/2006/main">
  <p:tag name="TIMING" val="|1.6|2.7|3.4"/>
</p:tagLst>
</file>

<file path=ppt/tags/tag24.xml><?xml version="1.0" encoding="utf-8"?>
<p:tagLst xmlns:a="http://schemas.openxmlformats.org/drawingml/2006/main" xmlns:r="http://schemas.openxmlformats.org/officeDocument/2006/relationships" xmlns:p="http://schemas.openxmlformats.org/presentationml/2006/main">
  <p:tag name="TIMING" val="|23.8|11.3|15.1|12.9"/>
</p:tagLst>
</file>

<file path=ppt/tags/tag25.xml><?xml version="1.0" encoding="utf-8"?>
<p:tagLst xmlns:a="http://schemas.openxmlformats.org/drawingml/2006/main" xmlns:r="http://schemas.openxmlformats.org/officeDocument/2006/relationships" xmlns:p="http://schemas.openxmlformats.org/presentationml/2006/main">
  <p:tag name="TIMING" val="|33.3"/>
</p:tagLst>
</file>

<file path=ppt/tags/tag26.xml><?xml version="1.0" encoding="utf-8"?>
<p:tagLst xmlns:a="http://schemas.openxmlformats.org/drawingml/2006/main" xmlns:r="http://schemas.openxmlformats.org/officeDocument/2006/relationships" xmlns:p="http://schemas.openxmlformats.org/presentationml/2006/main">
  <p:tag name="TIMING" val="|18.5|7.9"/>
</p:tagLst>
</file>

<file path=ppt/tags/tag27.xml><?xml version="1.0" encoding="utf-8"?>
<p:tagLst xmlns:a="http://schemas.openxmlformats.org/drawingml/2006/main" xmlns:r="http://schemas.openxmlformats.org/officeDocument/2006/relationships" xmlns:p="http://schemas.openxmlformats.org/presentationml/2006/main">
  <p:tag name="TIMING" val="|2.5|9|7.5|14.1"/>
</p:tagLst>
</file>

<file path=ppt/tags/tag28.xml><?xml version="1.0" encoding="utf-8"?>
<p:tagLst xmlns:a="http://schemas.openxmlformats.org/drawingml/2006/main" xmlns:r="http://schemas.openxmlformats.org/officeDocument/2006/relationships" xmlns:p="http://schemas.openxmlformats.org/presentationml/2006/main">
  <p:tag name="TIMING" val="|17.8|11.4|9.6|15.2|11.8|15"/>
</p:tagLst>
</file>

<file path=ppt/tags/tag3.xml><?xml version="1.0" encoding="utf-8"?>
<p:tagLst xmlns:a="http://schemas.openxmlformats.org/drawingml/2006/main" xmlns:r="http://schemas.openxmlformats.org/officeDocument/2006/relationships" xmlns:p="http://schemas.openxmlformats.org/presentationml/2006/main">
  <p:tag name="TIMING" val="|11.9|18.2|6"/>
</p:tagLst>
</file>

<file path=ppt/tags/tag4.xml><?xml version="1.0" encoding="utf-8"?>
<p:tagLst xmlns:a="http://schemas.openxmlformats.org/drawingml/2006/main" xmlns:r="http://schemas.openxmlformats.org/officeDocument/2006/relationships" xmlns:p="http://schemas.openxmlformats.org/presentationml/2006/main">
  <p:tag name="TIMING" val="|20.6"/>
</p:tagLst>
</file>

<file path=ppt/tags/tag5.xml><?xml version="1.0" encoding="utf-8"?>
<p:tagLst xmlns:a="http://schemas.openxmlformats.org/drawingml/2006/main" xmlns:r="http://schemas.openxmlformats.org/officeDocument/2006/relationships" xmlns:p="http://schemas.openxmlformats.org/presentationml/2006/main">
  <p:tag name="TIMING" val="|12.5"/>
</p:tagLst>
</file>

<file path=ppt/tags/tag6.xml><?xml version="1.0" encoding="utf-8"?>
<p:tagLst xmlns:a="http://schemas.openxmlformats.org/drawingml/2006/main" xmlns:r="http://schemas.openxmlformats.org/officeDocument/2006/relationships" xmlns:p="http://schemas.openxmlformats.org/presentationml/2006/main">
  <p:tag name="TIMING" val="|17"/>
</p:tagLst>
</file>

<file path=ppt/tags/tag7.xml><?xml version="1.0" encoding="utf-8"?>
<p:tagLst xmlns:a="http://schemas.openxmlformats.org/drawingml/2006/main" xmlns:r="http://schemas.openxmlformats.org/officeDocument/2006/relationships" xmlns:p="http://schemas.openxmlformats.org/presentationml/2006/main">
  <p:tag name="TIMING" val="|12.3"/>
</p:tagLst>
</file>

<file path=ppt/tags/tag8.xml><?xml version="1.0" encoding="utf-8"?>
<p:tagLst xmlns:a="http://schemas.openxmlformats.org/drawingml/2006/main" xmlns:r="http://schemas.openxmlformats.org/officeDocument/2006/relationships" xmlns:p="http://schemas.openxmlformats.org/presentationml/2006/main">
  <p:tag name="TIMING" val="|17"/>
</p:tagLst>
</file>

<file path=ppt/tags/tag9.xml><?xml version="1.0" encoding="utf-8"?>
<p:tagLst xmlns:a="http://schemas.openxmlformats.org/drawingml/2006/main" xmlns:r="http://schemas.openxmlformats.org/officeDocument/2006/relationships" xmlns:p="http://schemas.openxmlformats.org/presentationml/2006/main">
  <p:tag name="TIMING" val="|11.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2.xml><?xml version="1.0" encoding="utf-8"?>
<ds:datastoreItem xmlns:ds="http://schemas.openxmlformats.org/officeDocument/2006/customXml" ds:itemID="{1A6884DA-E94B-4DCE-9FF8-5930163FDDBC}">
  <ds:schemaRefs>
    <ds:schemaRef ds:uri="http://www.w3.org/XML/1998/namespace"/>
    <ds:schemaRef ds:uri="http://schemas.microsoft.com/office/2006/documentManagement/types"/>
    <ds:schemaRef ds:uri="http://schemas.microsoft.com/office/2006/metadata/properties"/>
    <ds:schemaRef ds:uri="http://purl.org/dc/terms/"/>
    <ds:schemaRef ds:uri="645017dd-093d-4fe6-8749-94edcd17ab36"/>
    <ds:schemaRef ds:uri="http://schemas.openxmlformats.org/package/2006/metadata/core-properties"/>
    <ds:schemaRef ds:uri="http://schemas.microsoft.com/office/infopath/2007/PartnerControls"/>
    <ds:schemaRef ds:uri="http://purl.org/dc/dcmitype/"/>
    <ds:schemaRef ds:uri="http://purl.org/dc/elements/1.1/"/>
  </ds:schemaRefs>
</ds:datastoreItem>
</file>

<file path=customXml/itemProps3.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elegant</Template>
  <TotalTime>14112</TotalTime>
  <Words>5766</Words>
  <Application>Microsoft Office PowerPoint</Application>
  <PresentationFormat>On-screen Show (4:3)</PresentationFormat>
  <Paragraphs>1156</Paragraphs>
  <Slides>48</Slides>
  <Notes>43</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 Math</vt:lpstr>
      <vt:lpstr>Courier New</vt:lpstr>
      <vt:lpstr>Garamond</vt:lpstr>
      <vt:lpstr>Wingdings</vt:lpstr>
      <vt:lpstr>Wingdings 3</vt:lpstr>
      <vt:lpstr>elegant</vt:lpstr>
      <vt:lpstr>On Abstraction Refinement for Program Analyses in Datalog</vt:lpstr>
      <vt:lpstr>Datalog for program analysis</vt:lpstr>
      <vt:lpstr>What is Datalog?</vt:lpstr>
      <vt:lpstr>What is Datalog?</vt:lpstr>
      <vt:lpstr>Why Datalog?</vt:lpstr>
      <vt:lpstr>Why Datalog?</vt:lpstr>
      <vt:lpstr>Limitation</vt:lpstr>
      <vt:lpstr>Program abstraction</vt:lpstr>
      <vt:lpstr>Parametric program abstraction</vt:lpstr>
      <vt:lpstr>Parametric program abstraction</vt:lpstr>
      <vt:lpstr>Parametric program abstraction: Example 1</vt:lpstr>
      <vt:lpstr>Parametric program abstraction: Example 2</vt:lpstr>
      <vt:lpstr>Program abstraction</vt:lpstr>
      <vt:lpstr>Program abstraction</vt:lpstr>
      <vt:lpstr>Pointer analysis example</vt:lpstr>
      <vt:lpstr>Pointer analysis as graph reachability</vt:lpstr>
      <vt:lpstr>Graph reachability in Datalog</vt:lpstr>
      <vt:lpstr>Desired result</vt:lpstr>
      <vt:lpstr>Iteration 1</vt:lpstr>
      <vt:lpstr>Iteration 1 - derivation graph</vt:lpstr>
      <vt:lpstr>Iteration 1 - derivation graph</vt:lpstr>
      <vt:lpstr>Iteration 1 - derivation graph</vt:lpstr>
      <vt:lpstr>Iteration 1 - derivation graph</vt:lpstr>
      <vt:lpstr>Iteration 1 - derivation graph</vt:lpstr>
      <vt:lpstr>Iteration 1 - derivation graph</vt:lpstr>
      <vt:lpstr>Encoded as MAXSAT</vt:lpstr>
      <vt:lpstr>Encoded as MAXSAT</vt:lpstr>
      <vt:lpstr>Encoded as MAXSAT</vt:lpstr>
      <vt:lpstr>Iteration 2 and beyond</vt:lpstr>
      <vt:lpstr>Iteration 2 and beyond</vt:lpstr>
      <vt:lpstr>Iteration 2 and beyond</vt:lpstr>
      <vt:lpstr>Iteration 2 and beyond</vt:lpstr>
      <vt:lpstr>Iteration 2 and beyond</vt:lpstr>
      <vt:lpstr>Iteration 2 and beyond</vt:lpstr>
      <vt:lpstr>Mixing counterexamples</vt:lpstr>
      <vt:lpstr>Mixing counterexamples</vt:lpstr>
      <vt:lpstr>Experimental setup</vt:lpstr>
      <vt:lpstr>Benchmark characteristics</vt:lpstr>
      <vt:lpstr>Results: pointer analysis</vt:lpstr>
      <vt:lpstr>Performance of Datalog: pointer analysis</vt:lpstr>
      <vt:lpstr>Performance of MAXSAT: pointer analysis</vt:lpstr>
      <vt:lpstr>Statistics of MAXSAT formulae</vt:lpstr>
      <vt:lpstr>Conclusion</vt:lpstr>
      <vt:lpstr>Conclusion</vt:lpstr>
      <vt:lpstr>Related work</vt:lpstr>
      <vt:lpstr>Future work-1</vt:lpstr>
      <vt:lpstr>Future work-2</vt:lpstr>
      <vt:lpstr>Future work-2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Zhang, Xin</cp:lastModifiedBy>
  <cp:revision>757</cp:revision>
  <dcterms:created xsi:type="dcterms:W3CDTF">2014-05-20T21:07:45Z</dcterms:created>
  <dcterms:modified xsi:type="dcterms:W3CDTF">2014-06-08T23:14:16Z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