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customXml/itemProps2.xml" ContentType="application/vnd.openxmlformats-officedocument.customXmlProperti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customXml/itemProps3.xml" ContentType="application/vnd.openxmlformats-officedocument.customXmlProperti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84" r:id="rId4"/>
  </p:sldMasterIdLst>
  <p:notesMasterIdLst>
    <p:notesMasterId r:id="rId38"/>
  </p:notesMasterIdLst>
  <p:sldIdLst>
    <p:sldId id="256" r:id="rId5"/>
    <p:sldId id="257" r:id="rId6"/>
    <p:sldId id="301" r:id="rId7"/>
    <p:sldId id="266" r:id="rId8"/>
    <p:sldId id="270" r:id="rId9"/>
    <p:sldId id="272" r:id="rId10"/>
    <p:sldId id="273" r:id="rId11"/>
    <p:sldId id="274" r:id="rId12"/>
    <p:sldId id="308" r:id="rId13"/>
    <p:sldId id="275" r:id="rId14"/>
    <p:sldId id="276" r:id="rId15"/>
    <p:sldId id="279" r:id="rId16"/>
    <p:sldId id="277" r:id="rId17"/>
    <p:sldId id="280" r:id="rId18"/>
    <p:sldId id="302" r:id="rId19"/>
    <p:sldId id="283" r:id="rId20"/>
    <p:sldId id="284" r:id="rId21"/>
    <p:sldId id="287" r:id="rId22"/>
    <p:sldId id="286" r:id="rId23"/>
    <p:sldId id="303" r:id="rId24"/>
    <p:sldId id="289" r:id="rId25"/>
    <p:sldId id="304" r:id="rId26"/>
    <p:sldId id="305" r:id="rId27"/>
    <p:sldId id="292" r:id="rId28"/>
    <p:sldId id="293" r:id="rId29"/>
    <p:sldId id="298" r:id="rId30"/>
    <p:sldId id="295" r:id="rId31"/>
    <p:sldId id="294" r:id="rId32"/>
    <p:sldId id="297" r:id="rId33"/>
    <p:sldId id="306" r:id="rId34"/>
    <p:sldId id="307" r:id="rId35"/>
    <p:sldId id="299" r:id="rId36"/>
    <p:sldId id="300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Zhang, Xin" initials="ZX" lastIdx="1" clrIdx="0">
    <p:extLst>
      <p:ext uri="{19B8F6BF-5375-455C-9EA6-DF929625EA0E}">
        <p15:presenceInfo xmlns="" xmlns:p15="http://schemas.microsoft.com/office/powerpoint/2012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userId="Zhang, X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F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987" autoAdjust="0"/>
    <p:restoredTop sz="77267" autoAdjust="0"/>
  </p:normalViewPr>
  <p:slideViewPr>
    <p:cSldViewPr snapToGrid="0">
      <p:cViewPr varScale="1">
        <p:scale>
          <a:sx n="68" d="100"/>
          <a:sy n="68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7644-E078-447A-AF41-A9A87B7A55BE}" type="datetimeFigureOut">
              <a:rPr lang="en-US" smtClean="0"/>
              <a:pPr/>
              <a:t>6/10/14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8669D-B7D0-4298-8AB5-F27BD8079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122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669D-B7D0-4298-8AB5-F27BD80793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522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669D-B7D0-4298-8AB5-F27BD80793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669D-B7D0-4298-8AB5-F27BD80793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96986"/>
            <a:ext cx="6858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99931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Programming Language Design and Implementation, 2014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Language Design and Implementation,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Language Design and Implementation,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818219" cy="365760"/>
          </a:xfrm>
        </p:spPr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430867" y="6356350"/>
            <a:ext cx="5791200" cy="365760"/>
          </a:xfrm>
        </p:spPr>
        <p:txBody>
          <a:bodyPr/>
          <a:lstStyle>
            <a:lvl1pPr algn="r">
              <a:defRPr/>
            </a:lvl1pPr>
          </a:lstStyle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6/10/2014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Programming Language Design and Implementation,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818219" cy="365760"/>
          </a:xfrm>
        </p:spPr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430867" y="6356350"/>
            <a:ext cx="5791200" cy="365760"/>
          </a:xfrm>
        </p:spPr>
        <p:txBody>
          <a:bodyPr/>
          <a:lstStyle>
            <a:lvl1pPr algn="r">
              <a:defRPr/>
            </a:lvl1pPr>
          </a:lstStyle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818219" cy="365760"/>
          </a:xfrm>
        </p:spPr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430867" y="6356350"/>
            <a:ext cx="5791200" cy="365760"/>
          </a:xfrm>
        </p:spPr>
        <p:txBody>
          <a:bodyPr/>
          <a:lstStyle>
            <a:lvl1pPr algn="r">
              <a:defRPr/>
            </a:lvl1pPr>
          </a:lstStyle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818219" cy="365760"/>
          </a:xfrm>
        </p:spPr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430867" y="6356350"/>
            <a:ext cx="5791200" cy="365760"/>
          </a:xfrm>
        </p:spPr>
        <p:txBody>
          <a:bodyPr/>
          <a:lstStyle>
            <a:lvl1pPr algn="r">
              <a:defRPr/>
            </a:lvl1pPr>
          </a:lstStyle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Language Design and Implementation,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Language Design and Implementation,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Language Design and Implementation,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767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Garamond"/>
              </a:defRPr>
            </a:lvl1pPr>
          </a:lstStyle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Programming Language Design and Implementation, 2014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Garamond"/>
              </a:defRPr>
            </a:lvl1pPr>
          </a:lstStyle>
          <a:p>
            <a:fld id="{1F7DF5D7-FF41-4BF6-8958-28DFF1DB18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Garamond" panose="02020404030301010803" pitchFamily="18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9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4" Type="http://schemas.openxmlformats.org/officeDocument/2006/relationships/image" Target="../media/image68.emf"/><Relationship Id="rId5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34" y="1109134"/>
            <a:ext cx="8288868" cy="142238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Hybrid Top-down and Bottom-up </a:t>
            </a:r>
            <a:r>
              <a:rPr lang="en-US" sz="4400" dirty="0" err="1">
                <a:solidFill>
                  <a:srgbClr val="0070C0"/>
                </a:solidFill>
              </a:rPr>
              <a:t>Interprocedural</a:t>
            </a:r>
            <a:r>
              <a:rPr lang="en-US" sz="4400" dirty="0">
                <a:solidFill>
                  <a:srgbClr val="0070C0"/>
                </a:solidFill>
              </a:rPr>
              <a:t> Analysis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7708" y="3363392"/>
            <a:ext cx="4792133" cy="685414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Xin Zhang, Ravi </a:t>
            </a:r>
            <a:r>
              <a:rPr lang="en-US" sz="2400" dirty="0" err="1" smtClean="0">
                <a:solidFill>
                  <a:schemeClr val="tx1"/>
                </a:solidFill>
              </a:rPr>
              <a:t>Mangal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u="sng" dirty="0" err="1" smtClean="0">
                <a:solidFill>
                  <a:schemeClr val="tx1"/>
                </a:solidFill>
              </a:rPr>
              <a:t>Mayur</a:t>
            </a:r>
            <a:r>
              <a:rPr lang="en-US" sz="2400" u="sng" dirty="0" smtClean="0">
                <a:solidFill>
                  <a:schemeClr val="tx1"/>
                </a:solidFill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</a:rPr>
              <a:t>Naik</a:t>
            </a:r>
            <a:endParaRPr lang="en-US" sz="2400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Georgia Tech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9099" y="3363392"/>
            <a:ext cx="4157133" cy="9122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Hongseok</a:t>
            </a:r>
            <a:r>
              <a:rPr lang="en-US" sz="2400" dirty="0" smtClean="0">
                <a:solidFill>
                  <a:schemeClr val="tx1"/>
                </a:solidFill>
              </a:rPr>
              <a:t> Yang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Oxford University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20892" y="5193939"/>
            <a:ext cx="2833545" cy="880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518600" y="4880678"/>
            <a:ext cx="2390348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7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TextBox 6"/>
              <p:cNvSpPr txBox="1"/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 {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v1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h1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foo(v1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v2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h2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v3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456" t="-717" r="-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8" name="TextBox 7"/>
              <p:cNvSpPr txBox="1"/>
              <p:nvPr/>
            </p:nvSpPr>
            <p:spPr>
              <a:xfrm>
                <a:off x="4927512" y="3915496"/>
                <a:ext cx="2946576" cy="2031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foo(File f)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f.open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        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𝑜𝑝𝑒𝑛𝑒𝑑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f.close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en-US" dirty="0" smtClean="0"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 xmlns="" xmlns:mv="urn:schemas-microsoft-com:mac:vml">
                    <m:r>
                      <a:rPr lang="en-US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12" y="3915496"/>
                <a:ext cx="294657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653" t="-1497" r="-413" b="-3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69477" y="2699238"/>
            <a:ext cx="2958035" cy="1310054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345008" y="4413738"/>
            <a:ext cx="255692" cy="1151793"/>
          </a:xfrm>
          <a:custGeom>
            <a:avLst/>
            <a:gdLst>
              <a:gd name="connsiteX0" fmla="*/ 194146 w 255692"/>
              <a:gd name="connsiteY0" fmla="*/ 0 h 1151793"/>
              <a:gd name="connsiteX1" fmla="*/ 715 w 255692"/>
              <a:gd name="connsiteY1" fmla="*/ 562708 h 1151793"/>
              <a:gd name="connsiteX2" fmla="*/ 255692 w 255692"/>
              <a:gd name="connsiteY2" fmla="*/ 1151793 h 11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692" h="1151793">
                <a:moveTo>
                  <a:pt x="194146" y="0"/>
                </a:moveTo>
                <a:cubicBezTo>
                  <a:pt x="92301" y="185371"/>
                  <a:pt x="-9543" y="370743"/>
                  <a:pt x="715" y="562708"/>
                </a:cubicBezTo>
                <a:cubicBezTo>
                  <a:pt x="10973" y="754674"/>
                  <a:pt x="255692" y="1151793"/>
                  <a:pt x="255692" y="1151793"/>
                </a:cubicBezTo>
              </a:path>
            </a:pathLst>
          </a:custGeom>
          <a:noFill/>
          <a:ln w="31750">
            <a:solidFill>
              <a:srgbClr val="00B0F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281855" y="1266100"/>
            <a:ext cx="4718038" cy="2011592"/>
            <a:chOff x="4281855" y="1494692"/>
            <a:chExt cx="4718038" cy="2011592"/>
          </a:xfrm>
        </p:grpSpPr>
        <p:sp>
          <p:nvSpPr>
            <p:cNvPr id="27" name="Rectangle 26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Top-down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28" name="Rectangle 27"/>
                <p:cNvSpPr/>
                <p:nvPr/>
              </p:nvSpPr>
              <p:spPr>
                <a:xfrm>
                  <a:off x="4281855" y="1872762"/>
                  <a:ext cx="4718038" cy="16335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14:m>
                    <m:oMath xmlns:m="http://schemas.openxmlformats.org/officeDocument/2006/math" xmlns="" xmlns:mv="urn:schemas-microsoft-com:mac:vml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𝑐𝑙𝑜𝑠𝑒𝑑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,∅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[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855" y="1872762"/>
                  <a:ext cx="4718038" cy="163352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4929915" y="4745180"/>
            <a:ext cx="46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0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TextBox 6"/>
              <p:cNvSpPr txBox="1"/>
              <p:nvPr/>
            </p:nvSpPr>
            <p:spPr>
              <a:xfrm>
                <a:off x="137854" y="1659895"/>
                <a:ext cx="6976910" cy="4247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 {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v1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h1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foo(v1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v2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h2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𝑐𝑙𝑜𝑠𝑒𝑑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,∅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𝑐𝑙𝑜𝑠𝑒𝑑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,∅)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v3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𝑐𝑙𝑜𝑠𝑒𝑑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,∅)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}}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𝑐𝑙𝑜𝑠𝑒𝑑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,∅)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}}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" y="1659895"/>
                <a:ext cx="697691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787" t="-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4281855" y="1266100"/>
            <a:ext cx="4718038" cy="2011592"/>
            <a:chOff x="4281855" y="1494692"/>
            <a:chExt cx="4718038" cy="2011592"/>
          </a:xfrm>
        </p:grpSpPr>
        <p:sp>
          <p:nvSpPr>
            <p:cNvPr id="27" name="Rectangle 26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Top-down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28" name="Rectangle 27"/>
                <p:cNvSpPr/>
                <p:nvPr/>
              </p:nvSpPr>
              <p:spPr>
                <a:xfrm>
                  <a:off x="4281855" y="1872762"/>
                  <a:ext cx="4718038" cy="16335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855" y="1872762"/>
                  <a:ext cx="4718038" cy="163352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Freeform 13"/>
          <p:cNvSpPr/>
          <p:nvPr/>
        </p:nvSpPr>
        <p:spPr>
          <a:xfrm>
            <a:off x="612648" y="4564473"/>
            <a:ext cx="127846" cy="545124"/>
          </a:xfrm>
          <a:custGeom>
            <a:avLst/>
            <a:gdLst>
              <a:gd name="connsiteX0" fmla="*/ 194146 w 255692"/>
              <a:gd name="connsiteY0" fmla="*/ 0 h 1151793"/>
              <a:gd name="connsiteX1" fmla="*/ 715 w 255692"/>
              <a:gd name="connsiteY1" fmla="*/ 562708 h 1151793"/>
              <a:gd name="connsiteX2" fmla="*/ 255692 w 255692"/>
              <a:gd name="connsiteY2" fmla="*/ 1151793 h 11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692" h="1151793">
                <a:moveTo>
                  <a:pt x="194146" y="0"/>
                </a:moveTo>
                <a:cubicBezTo>
                  <a:pt x="92301" y="185371"/>
                  <a:pt x="-9543" y="370743"/>
                  <a:pt x="715" y="562708"/>
                </a:cubicBezTo>
                <a:cubicBezTo>
                  <a:pt x="10973" y="754674"/>
                  <a:pt x="255692" y="1151793"/>
                  <a:pt x="255692" y="1151793"/>
                </a:cubicBezTo>
              </a:path>
            </a:pathLst>
          </a:custGeom>
          <a:noFill/>
          <a:ln w="31750">
            <a:solidFill>
              <a:srgbClr val="0070C0"/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6477" y="4432588"/>
            <a:ext cx="1872761" cy="2989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6476" y="4984651"/>
            <a:ext cx="1872761" cy="2989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62003" y="3358553"/>
            <a:ext cx="34932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foo(File f)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7249" y="1952631"/>
            <a:ext cx="4553516" cy="2989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911886" y="1266100"/>
            <a:ext cx="2040696" cy="553908"/>
          </a:xfrm>
          <a:prstGeom prst="wedgeRoundRectCallout">
            <a:avLst>
              <a:gd name="adj1" fmla="val 76885"/>
              <a:gd name="adj2" fmla="val -1369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Low Reusability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78" y="4364180"/>
            <a:ext cx="46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4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7" grpId="0" animBg="1"/>
      <p:bldP spid="20" grpId="0" animBg="1"/>
      <p:bldP spid="10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9" name="TextBox 18"/>
              <p:cNvSpPr txBox="1"/>
              <p:nvPr/>
            </p:nvSpPr>
            <p:spPr>
              <a:xfrm>
                <a:off x="2435468" y="2092469"/>
                <a:ext cx="4703886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foo(File f)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𝜆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if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true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f.open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f.close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468" y="2092469"/>
                <a:ext cx="4703886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167" t="-2058" b="-53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5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9" name="TextBox 18"/>
              <p:cNvSpPr txBox="1"/>
              <p:nvPr/>
            </p:nvSpPr>
            <p:spPr>
              <a:xfrm>
                <a:off x="2435468" y="2092469"/>
                <a:ext cx="4703886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foo(File f)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𝜆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if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true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f.open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f.close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468" y="2092469"/>
                <a:ext cx="4703886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167" t="-2058" b="-53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ular Callout 21"/>
          <p:cNvSpPr/>
          <p:nvPr/>
        </p:nvSpPr>
        <p:spPr>
          <a:xfrm>
            <a:off x="2133739" y="1714408"/>
            <a:ext cx="2653672" cy="378061"/>
          </a:xfrm>
          <a:prstGeom prst="wedgeRectCallout">
            <a:avLst>
              <a:gd name="adj1" fmla="val -877"/>
              <a:gd name="adj2" fmla="val 12994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Symbolic abstract object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30062" y="2646486"/>
            <a:ext cx="87043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4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9" name="TextBox 18"/>
              <p:cNvSpPr txBox="1"/>
              <p:nvPr/>
            </p:nvSpPr>
            <p:spPr>
              <a:xfrm>
                <a:off x="2435468" y="2092469"/>
                <a:ext cx="4703886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foo(File f)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𝜆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if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true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f.open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f.close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468" y="2092469"/>
                <a:ext cx="4703886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167" t="-2058" b="-53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ular Callout 21"/>
          <p:cNvSpPr/>
          <p:nvPr/>
        </p:nvSpPr>
        <p:spPr>
          <a:xfrm>
            <a:off x="3609406" y="1714408"/>
            <a:ext cx="1812494" cy="378061"/>
          </a:xfrm>
          <a:prstGeom prst="wedgeRectCallout">
            <a:avLst>
              <a:gd name="adj1" fmla="val -877"/>
              <a:gd name="adj2" fmla="val 12994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Case condition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35473" y="2646486"/>
            <a:ext cx="446673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35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2" name="TextBox 1"/>
              <p:cNvSpPr txBox="1"/>
              <p:nvPr/>
            </p:nvSpPr>
            <p:spPr>
              <a:xfrm>
                <a:off x="720969" y="2665841"/>
                <a:ext cx="2183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true</m:t>
                          </m:r>
                        </m:e>
                      </m:d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2665841"/>
                <a:ext cx="2183819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0" name="TextBox 9"/>
              <p:cNvSpPr txBox="1"/>
              <p:nvPr/>
            </p:nvSpPr>
            <p:spPr>
              <a:xfrm>
                <a:off x="4672304" y="2022438"/>
                <a:ext cx="3741936" cy="278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𝑜𝑝𝑒𝑛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𝜶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</m:oMath>
                  </m:oMathPara>
                </a14:m>
                <a:endParaRPr lang="en-US" dirty="0" smtClean="0">
                  <a:solidFill>
                    <a:srgbClr val="7030A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¬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sz="1000" dirty="0" smtClean="0"/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</m:oMath>
                  </m:oMathPara>
                </a14:m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𝑒𝑟𝑟𝑜𝑟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4" y="2022438"/>
                <a:ext cx="3741936" cy="2783711"/>
              </a:xfrm>
              <a:prstGeom prst="rect">
                <a:avLst/>
              </a:prstGeom>
              <a:blipFill rotWithShape="0">
                <a:blip r:embed="rId3"/>
                <a:stretch>
                  <a:fillRect l="-489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2"/>
          <p:cNvGrpSpPr/>
          <p:nvPr/>
        </p:nvGrpSpPr>
        <p:grpSpPr>
          <a:xfrm>
            <a:off x="3187334" y="2465865"/>
            <a:ext cx="1494694" cy="1046285"/>
            <a:chOff x="3090622" y="2175718"/>
            <a:chExt cx="1494694" cy="1046285"/>
          </a:xfrm>
        </p:grpSpPr>
        <p:sp>
          <p:nvSpPr>
            <p:cNvPr id="14" name="Right Arrow 13"/>
            <p:cNvSpPr/>
            <p:nvPr/>
          </p:nvSpPr>
          <p:spPr>
            <a:xfrm>
              <a:off x="3090622" y="2175718"/>
              <a:ext cx="1411040" cy="104628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90622" y="2494810"/>
              <a:ext cx="1494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f.open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1852158" y="3831242"/>
            <a:ext cx="2040696" cy="553908"/>
          </a:xfrm>
          <a:prstGeom prst="wedgeRoundRectCallout">
            <a:avLst>
              <a:gd name="adj1" fmla="val 76885"/>
              <a:gd name="adj2" fmla="val -1369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Exponential blowup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9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0" name="TextBox 9"/>
              <p:cNvSpPr txBox="1"/>
              <p:nvPr/>
            </p:nvSpPr>
            <p:spPr>
              <a:xfrm>
                <a:off x="4672304" y="2022438"/>
                <a:ext cx="3741936" cy="278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𝑜𝑝𝑒𝑛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𝑐𝑙𝑜𝑠𝑒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𝜶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</m:oMath>
                  </m:oMathPara>
                </a14:m>
                <a:endParaRPr lang="en-US" dirty="0" smtClean="0">
                  <a:solidFill>
                    <a:srgbClr val="7030A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¬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sz="1000" dirty="0" smtClean="0"/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</m:oMath>
                  </m:oMathPara>
                </a14:m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𝑒𝑟𝑟𝑜𝑟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4" y="2022438"/>
                <a:ext cx="3741936" cy="2783711"/>
              </a:xfrm>
              <a:prstGeom prst="rect">
                <a:avLst/>
              </a:prstGeom>
              <a:blipFill rotWithShape="0">
                <a:blip r:embed="rId2"/>
                <a:stretch>
                  <a:fillRect l="-489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187334" y="2465865"/>
            <a:ext cx="1494694" cy="1046285"/>
            <a:chOff x="3090622" y="2175718"/>
            <a:chExt cx="1494694" cy="1046285"/>
          </a:xfrm>
        </p:grpSpPr>
        <p:sp>
          <p:nvSpPr>
            <p:cNvPr id="7" name="Right Arrow 6"/>
            <p:cNvSpPr/>
            <p:nvPr/>
          </p:nvSpPr>
          <p:spPr>
            <a:xfrm>
              <a:off x="3090622" y="2175718"/>
              <a:ext cx="1411040" cy="104628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90622" y="2494810"/>
              <a:ext cx="1494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1" name="TextBox 10"/>
              <p:cNvSpPr txBox="1"/>
              <p:nvPr/>
            </p:nvSpPr>
            <p:spPr>
              <a:xfrm>
                <a:off x="457200" y="2022437"/>
                <a:ext cx="3741936" cy="278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𝑜𝑝𝑒𝑛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𝜶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</m:oMath>
                  </m:oMathPara>
                </a14:m>
                <a:endParaRPr lang="en-US" dirty="0" smtClean="0">
                  <a:solidFill>
                    <a:srgbClr val="7030A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¬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sz="1000" dirty="0" smtClean="0"/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</m:oMath>
                  </m:oMathPara>
                </a14:m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𝑒𝑟𝑟𝑜𝑟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22437"/>
                <a:ext cx="3741936" cy="2783711"/>
              </a:xfrm>
              <a:prstGeom prst="rect">
                <a:avLst/>
              </a:prstGeom>
              <a:blipFill rotWithShape="0">
                <a:blip r:embed="rId3"/>
                <a:stretch>
                  <a:fillRect l="-489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92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Language Design and Implementation, 2014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007" y="2549345"/>
            <a:ext cx="200464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foo(File f) {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833403" y="1340464"/>
            <a:ext cx="4231466" cy="2877088"/>
            <a:chOff x="4281855" y="1494692"/>
            <a:chExt cx="4718038" cy="2877088"/>
          </a:xfrm>
        </p:grpSpPr>
        <p:sp>
          <p:nvSpPr>
            <p:cNvPr id="18" name="Rectangle 17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Bottom-up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81855" y="1872762"/>
              <a:ext cx="4718038" cy="24990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21" name="Rectangle 20"/>
              <p:cNvSpPr/>
              <p:nvPr/>
            </p:nvSpPr>
            <p:spPr>
              <a:xfrm>
                <a:off x="4833402" y="1718534"/>
                <a:ext cx="4372143" cy="2499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      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𝒉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𝑜𝑝𝑒𝑛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𝑐𝑙𝑜𝑠𝑒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𝜶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900" dirty="0" smtClean="0">
                  <a:solidFill>
                    <a:schemeClr val="tx1"/>
                  </a:solidFill>
                </a:endParaRPr>
              </a:p>
              <a:p>
                <a:endParaRPr lang="en-US" sz="9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¬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𝑒𝑟𝑟𝑜𝑟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402" y="1718534"/>
                <a:ext cx="4372143" cy="2499017"/>
              </a:xfrm>
              <a:prstGeom prst="rect">
                <a:avLst/>
              </a:prstGeom>
              <a:blipFill rotWithShape="0">
                <a:blip r:embed="rId2"/>
                <a:stretch>
                  <a:fillRect l="-418" b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381694" y="2317411"/>
            <a:ext cx="967805" cy="1301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83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summaries vs. bottom-up summaries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Language Design and Implementation, 2014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33403" y="1340464"/>
            <a:ext cx="4231466" cy="2877088"/>
            <a:chOff x="4281855" y="1494692"/>
            <a:chExt cx="4718038" cy="2877088"/>
          </a:xfrm>
        </p:grpSpPr>
        <p:sp>
          <p:nvSpPr>
            <p:cNvPr id="14" name="Rectangle 13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Bottom-up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1855" y="1872762"/>
              <a:ext cx="4718038" cy="24990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2" name="Rectangle 1"/>
              <p:cNvSpPr/>
              <p:nvPr/>
            </p:nvSpPr>
            <p:spPr>
              <a:xfrm>
                <a:off x="4833402" y="1718534"/>
                <a:ext cx="4372143" cy="2499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      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𝒉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𝑜𝑝𝑒𝑛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𝑐𝑙𝑜𝑠𝑒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𝜶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900" dirty="0" smtClean="0">
                  <a:solidFill>
                    <a:schemeClr val="tx1"/>
                  </a:solidFill>
                </a:endParaRPr>
              </a:p>
              <a:p>
                <a:endParaRPr lang="en-US" sz="9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¬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𝑒𝑟𝑟𝑜𝑟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402" y="1718534"/>
                <a:ext cx="4372143" cy="2499017"/>
              </a:xfrm>
              <a:prstGeom prst="rect">
                <a:avLst/>
              </a:prstGeom>
              <a:blipFill rotWithShape="0">
                <a:blip r:embed="rId2"/>
                <a:stretch>
                  <a:fillRect l="-418" b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5027" y="1340464"/>
            <a:ext cx="4718038" cy="2877088"/>
            <a:chOff x="4281855" y="1494692"/>
            <a:chExt cx="4718038" cy="2877088"/>
          </a:xfrm>
        </p:grpSpPr>
        <p:sp>
          <p:nvSpPr>
            <p:cNvPr id="16" name="Rectangle 15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Top-down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7" name="Rectangle 16"/>
                <p:cNvSpPr/>
                <p:nvPr/>
              </p:nvSpPr>
              <p:spPr>
                <a:xfrm>
                  <a:off x="4281855" y="1872762"/>
                  <a:ext cx="4718038" cy="24990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sz="1050" dirty="0" smtClean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:endParaRPr lang="en-US" sz="1000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:endParaRPr lang="en-US" sz="1000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:endParaRPr lang="en-US" sz="1000" dirty="0" smtClean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855" y="1872762"/>
                  <a:ext cx="4718038" cy="24990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41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4911467" y="2867640"/>
            <a:ext cx="4092449" cy="13065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8021" y="2172136"/>
            <a:ext cx="4552049" cy="311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40676" y="3035032"/>
            <a:ext cx="4552049" cy="311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911467" y="2172136"/>
            <a:ext cx="4092449" cy="5990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11467" y="1760115"/>
            <a:ext cx="4092449" cy="3117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0677" y="1760115"/>
            <a:ext cx="4552049" cy="3117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0677" y="2615262"/>
            <a:ext cx="4552049" cy="3117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0676" y="3470409"/>
            <a:ext cx="4552049" cy="3117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summaries vs. bottom-up summaries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Language Design and Implementation, 2014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33403" y="1340464"/>
            <a:ext cx="4231466" cy="2877088"/>
            <a:chOff x="4281855" y="1494692"/>
            <a:chExt cx="4718038" cy="2877088"/>
          </a:xfrm>
        </p:grpSpPr>
        <p:sp>
          <p:nvSpPr>
            <p:cNvPr id="14" name="Rectangle 13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Bottom-up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1855" y="1872762"/>
              <a:ext cx="4718038" cy="24990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2" name="Rectangle 1"/>
              <p:cNvSpPr/>
              <p:nvPr/>
            </p:nvSpPr>
            <p:spPr>
              <a:xfrm>
                <a:off x="4833402" y="1718534"/>
                <a:ext cx="4372143" cy="2499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      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𝒉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𝑜𝑝𝑒𝑛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𝑐𝑙𝑜𝑠𝑒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𝜶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900" dirty="0" smtClean="0">
                  <a:solidFill>
                    <a:schemeClr val="tx1"/>
                  </a:solidFill>
                </a:endParaRPr>
              </a:p>
              <a:p>
                <a:endParaRPr lang="en-US" sz="9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¬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∧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𝑚𝑎𝑦𝑎𝑙𝑖𝑎𝑠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𝑒𝑟𝑟𝑜𝑟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402" y="1718534"/>
                <a:ext cx="4372143" cy="2499017"/>
              </a:xfrm>
              <a:prstGeom prst="rect">
                <a:avLst/>
              </a:prstGeom>
              <a:blipFill rotWithShape="0">
                <a:blip r:embed="rId2"/>
                <a:stretch>
                  <a:fillRect l="-418" b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5027" y="1340464"/>
            <a:ext cx="4718038" cy="2877088"/>
            <a:chOff x="4281855" y="1494692"/>
            <a:chExt cx="4718038" cy="2877088"/>
          </a:xfrm>
        </p:grpSpPr>
        <p:sp>
          <p:nvSpPr>
            <p:cNvPr id="16" name="Rectangle 15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Top-down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7" name="Rectangle 16"/>
                <p:cNvSpPr/>
                <p:nvPr/>
              </p:nvSpPr>
              <p:spPr>
                <a:xfrm>
                  <a:off x="4281855" y="1872762"/>
                  <a:ext cx="4718038" cy="24990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sz="1050" dirty="0" smtClean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:endParaRPr lang="en-US" sz="1000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:endParaRPr lang="en-US" sz="1000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:endParaRPr lang="en-US" sz="1000" dirty="0" smtClean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855" y="1872762"/>
                  <a:ext cx="4718038" cy="24990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Rounded Rectangle 6"/>
              <p:cNvSpPr/>
              <p:nvPr/>
            </p:nvSpPr>
            <p:spPr>
              <a:xfrm>
                <a:off x="1675644" y="4447287"/>
                <a:ext cx="6315515" cy="1573822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Observations: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 xmlns="" xmlns:mv="urn:schemas-microsoft-com:mac:vml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 xmlns="" xmlns:mv="urn:schemas-microsoft-com:mac:vml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 xmlns="" xmlns:mv="urn:schemas-microsoft-com:mac:vml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can be summarized by </a:t>
                </a:r>
                <a14:m>
                  <m:oMath xmlns:m="http://schemas.openxmlformats.org/officeDocument/2006/math" xmlns="" xmlns:mv="urn:schemas-microsoft-com:mac:vml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, while </a:t>
                </a:r>
                <a14:m>
                  <m:oMath xmlns:m="http://schemas.openxmlformats.org/officeDocument/2006/math" xmlns="" xmlns:mv="urn:schemas-microsoft-com:mac:vml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 xmlns="" xmlns:mv="urn:schemas-microsoft-com:mac:vml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𝟒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can </a:t>
                </a:r>
                <a:r>
                  <a:rPr lang="en-US" b="1" dirty="0">
                    <a:solidFill>
                      <a:srgbClr val="0070C0"/>
                    </a:solidFill>
                  </a:rPr>
                  <a:t>be summarized by </a:t>
                </a:r>
                <a14:m>
                  <m:oMath xmlns:m="http://schemas.openxmlformats.org/officeDocument/2006/math" xmlns="" xmlns:mv="urn:schemas-microsoft-com:mac:vml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b="1" dirty="0" smtClean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The calling contexts of </a:t>
                </a:r>
                <a14:m>
                  <m:oMath xmlns:m="http://schemas.openxmlformats.org/officeDocument/2006/math" xmlns="" xmlns:mv="urn:schemas-microsoft-com:mac:vml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 xmlns="" xmlns:mv="urn:schemas-microsoft-com:mac:vml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are rarely reached in the program.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44" y="4447287"/>
                <a:ext cx="6315515" cy="1573822"/>
              </a:xfrm>
              <a:prstGeom prst="roundRect">
                <a:avLst/>
              </a:prstGeom>
              <a:blipFill rotWithShape="0">
                <a:blip r:embed="rId4"/>
                <a:stretch>
                  <a:fillRect b="-228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79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9" grpId="0" animBg="1"/>
      <p:bldP spid="30" grpId="0" animBg="1"/>
      <p:bldP spid="31" grpId="0" animBg="1"/>
      <p:bldP spid="20" grpId="0" animBg="1"/>
      <p:bldP spid="8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</a:t>
            </a:r>
            <a:r>
              <a:rPr lang="en-US" dirty="0" err="1" smtClean="0"/>
              <a:t>interprocedural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53937" y="1312191"/>
            <a:ext cx="2423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Top-down approach</a:t>
            </a:r>
            <a:endParaRPr lang="en-US" sz="2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757809" y="1326138"/>
            <a:ext cx="2480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Bottom-up approach</a:t>
            </a:r>
            <a:endParaRPr lang="en-US" sz="2200" dirty="0"/>
          </a:p>
        </p:txBody>
      </p:sp>
      <p:sp>
        <p:nvSpPr>
          <p:cNvPr id="84" name="Rectangle 8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36278" y="3420415"/>
            <a:ext cx="575896" cy="520827"/>
          </a:xfrm>
          <a:prstGeom prst="rect">
            <a:avLst/>
          </a:prstGeom>
          <a:blipFill rotWithShape="0">
            <a:blip r:embed="rId3"/>
            <a:stretch>
              <a:fillRect l="-8163" r="-2041" b="-568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5" name="Rectangle 8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99965" y="3420415"/>
            <a:ext cx="575896" cy="520827"/>
          </a:xfrm>
          <a:prstGeom prst="rect">
            <a:avLst/>
          </a:prstGeom>
          <a:blipFill rotWithShape="0">
            <a:blip r:embed="rId4"/>
            <a:stretch>
              <a:fillRect l="-8163" b="-340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6" name="Rectangle 8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97377" y="2358627"/>
            <a:ext cx="575896" cy="520827"/>
          </a:xfrm>
          <a:prstGeom prst="rect">
            <a:avLst/>
          </a:prstGeom>
          <a:blipFill rotWithShape="0">
            <a:blip r:embed="rId5"/>
            <a:stretch>
              <a:fillRect l="-7216" b="-681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7" name="Rectangle 8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80202" y="2356544"/>
            <a:ext cx="575896" cy="520827"/>
          </a:xfrm>
          <a:prstGeom prst="rect">
            <a:avLst/>
          </a:prstGeom>
          <a:blipFill rotWithShape="0">
            <a:blip r:embed="rId6"/>
            <a:stretch>
              <a:fillRect l="-6186" r="-2062" b="-674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8" name="Rectangle 8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63027" y="2356544"/>
            <a:ext cx="575896" cy="520827"/>
          </a:xfrm>
          <a:prstGeom prst="rect">
            <a:avLst/>
          </a:prstGeom>
          <a:blipFill rotWithShape="0">
            <a:blip r:embed="rId7"/>
            <a:stretch>
              <a:fillRect l="-6122" r="-2041" b="-674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9" name="Rectangle 8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55923" y="2356545"/>
            <a:ext cx="575896" cy="520827"/>
          </a:xfrm>
          <a:prstGeom prst="rect">
            <a:avLst/>
          </a:prstGeom>
          <a:blipFill rotWithShape="0">
            <a:blip r:embed="rId8"/>
            <a:stretch>
              <a:fillRect l="-6122" r="-2041" b="-674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055505" y="3362390"/>
            <a:ext cx="1871957" cy="6394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402765" y="2300598"/>
            <a:ext cx="3316287" cy="6394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rot="16200000" flipV="1">
            <a:off x="5617325" y="2095052"/>
            <a:ext cx="502557" cy="7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6418643" y="2095991"/>
            <a:ext cx="503350" cy="5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6200000" flipV="1">
            <a:off x="7196826" y="2097278"/>
            <a:ext cx="503355" cy="3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6200000" flipV="1">
            <a:off x="7960141" y="2095963"/>
            <a:ext cx="503351" cy="5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98613" y="1626372"/>
            <a:ext cx="11698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ain(){</a:t>
            </a:r>
          </a:p>
          <a:p>
            <a:r>
              <a:rPr lang="en-US" sz="2000" dirty="0" smtClean="0"/>
              <a:t>     f();</a:t>
            </a:r>
          </a:p>
          <a:p>
            <a:r>
              <a:rPr lang="en-US" sz="2000" dirty="0" smtClean="0"/>
              <a:t>     …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f();</a:t>
            </a:r>
            <a:endParaRPr lang="en-US" sz="2000" dirty="0"/>
          </a:p>
          <a:p>
            <a:r>
              <a:rPr lang="en-US" sz="2000" dirty="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8613" y="3258246"/>
            <a:ext cx="11698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f(){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g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 …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g</a:t>
            </a:r>
            <a:r>
              <a:rPr lang="en-US" sz="2000" dirty="0" smtClean="0"/>
              <a:t>();</a:t>
            </a:r>
            <a:endParaRPr lang="en-US" sz="2000" dirty="0"/>
          </a:p>
          <a:p>
            <a:r>
              <a:rPr lang="en-US" sz="2000" dirty="0" smtClean="0"/>
              <a:t>}</a:t>
            </a:r>
          </a:p>
        </p:txBody>
      </p:sp>
      <p:sp>
        <p:nvSpPr>
          <p:cNvPr id="54" name="Oval 5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1634" y="2372898"/>
            <a:ext cx="518746" cy="518746"/>
          </a:xfrm>
          <a:prstGeom prst="ellipse">
            <a:avLst/>
          </a:prstGeom>
          <a:blipFill rotWithShape="0">
            <a:blip r:embed="rId9"/>
            <a:stretch>
              <a:fillRect l="-9091" r="-4545" b="-681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6" name="Oval 5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64022" y="2392802"/>
            <a:ext cx="518746" cy="518746"/>
          </a:xfrm>
          <a:prstGeom prst="ellipse">
            <a:avLst/>
          </a:prstGeom>
          <a:blipFill rotWithShape="0">
            <a:blip r:embed="rId10"/>
            <a:stretch>
              <a:fillRect l="-9091" r="-4545" b="-681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64" name="Straight Arrow Connector 63"/>
          <p:cNvCxnSpPr>
            <a:endCxn id="54" idx="0"/>
          </p:cNvCxnSpPr>
          <p:nvPr/>
        </p:nvCxnSpPr>
        <p:spPr>
          <a:xfrm rot="16200000" flipH="1">
            <a:off x="1533235" y="2115126"/>
            <a:ext cx="514074" cy="1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2468614" y="2136696"/>
            <a:ext cx="510887" cy="1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0725" y="3436767"/>
            <a:ext cx="518746" cy="518746"/>
          </a:xfrm>
          <a:prstGeom prst="ellipse">
            <a:avLst/>
          </a:prstGeom>
          <a:blipFill rotWithShape="0">
            <a:blip r:embed="rId11"/>
            <a:stretch>
              <a:fillRect l="-11364" r="-4545" b="-568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2" name="Oval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26453" y="3436767"/>
            <a:ext cx="518746" cy="518746"/>
          </a:xfrm>
          <a:prstGeom prst="ellipse">
            <a:avLst/>
          </a:prstGeom>
          <a:blipFill rotWithShape="0">
            <a:blip r:embed="rId12"/>
            <a:stretch>
              <a:fillRect l="-11364" r="-4545" b="-568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3" name="Oval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1245" y="3439756"/>
            <a:ext cx="518746" cy="518746"/>
          </a:xfrm>
          <a:prstGeom prst="ellipse">
            <a:avLst/>
          </a:prstGeom>
          <a:blipFill rotWithShape="0">
            <a:blip r:embed="rId13"/>
            <a:stretch>
              <a:fillRect l="-11364" r="-4545" b="-568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118560" y="2815693"/>
            <a:ext cx="477505" cy="621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4" idx="5"/>
          </p:cNvCxnSpPr>
          <p:nvPr/>
        </p:nvCxnSpPr>
        <p:spPr>
          <a:xfrm rot="16200000" flipH="1">
            <a:off x="1763794" y="3026291"/>
            <a:ext cx="621110" cy="199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2197378" y="2835597"/>
            <a:ext cx="354165" cy="601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895261" y="2835597"/>
            <a:ext cx="303819" cy="604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5908408" y="2867901"/>
            <a:ext cx="638901" cy="54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6547309" y="2865818"/>
            <a:ext cx="926749" cy="543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6691233" y="2865818"/>
            <a:ext cx="819763" cy="543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510996" y="2865819"/>
            <a:ext cx="755958" cy="543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67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02" grpId="0" animBg="1"/>
      <p:bldP spid="103" grpId="0" animBg="1"/>
      <p:bldP spid="54" grpId="0" animBg="1"/>
      <p:bldP spid="56" grpId="0" animBg="1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own Arrow 79"/>
          <p:cNvSpPr/>
          <p:nvPr/>
        </p:nvSpPr>
        <p:spPr>
          <a:xfrm>
            <a:off x="5262326" y="2147634"/>
            <a:ext cx="435108" cy="267934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ular Callout 82"/>
          <p:cNvSpPr/>
          <p:nvPr/>
        </p:nvSpPr>
        <p:spPr>
          <a:xfrm>
            <a:off x="5741391" y="2087315"/>
            <a:ext cx="3261937" cy="2168266"/>
          </a:xfrm>
          <a:prstGeom prst="wedgeRectCallout">
            <a:avLst>
              <a:gd name="adj1" fmla="val -54243"/>
              <a:gd name="adj2" fmla="val -168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20</a:t>
            </a:fld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SWIFT algorithm with parameter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b="-20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3" name="Oval 32"/>
              <p:cNvSpPr/>
              <p:nvPr/>
            </p:nvSpPr>
            <p:spPr>
              <a:xfrm>
                <a:off x="693530" y="2800098"/>
                <a:ext cx="518746" cy="5187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30" y="2800098"/>
                <a:ext cx="518746" cy="518746"/>
              </a:xfrm>
              <a:prstGeom prst="ellipse">
                <a:avLst/>
              </a:prstGeom>
              <a:blipFill rotWithShape="0">
                <a:blip r:embed="rId3"/>
                <a:stretch>
                  <a:fillRect l="-454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endCxn id="33" idx="0"/>
          </p:cNvCxnSpPr>
          <p:nvPr/>
        </p:nvCxnSpPr>
        <p:spPr>
          <a:xfrm>
            <a:off x="952903" y="2180481"/>
            <a:ext cx="0" cy="619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64" name="Oval 63"/>
              <p:cNvSpPr/>
              <p:nvPr/>
            </p:nvSpPr>
            <p:spPr>
              <a:xfrm>
                <a:off x="1892998" y="2820002"/>
                <a:ext cx="518746" cy="5187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8" y="2820002"/>
                <a:ext cx="518746" cy="518746"/>
              </a:xfrm>
              <a:prstGeom prst="ellipse">
                <a:avLst/>
              </a:prstGeom>
              <a:blipFill rotWithShape="0">
                <a:blip r:embed="rId4"/>
                <a:stretch>
                  <a:fillRect l="-9091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152371" y="2200385"/>
            <a:ext cx="0" cy="619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Left Brace 66"/>
          <p:cNvSpPr/>
          <p:nvPr/>
        </p:nvSpPr>
        <p:spPr>
          <a:xfrm rot="16200000">
            <a:off x="1401172" y="2655324"/>
            <a:ext cx="246185" cy="1774962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68" name="TextBox 67"/>
              <p:cNvSpPr txBox="1"/>
              <p:nvPr/>
            </p:nvSpPr>
            <p:spPr>
              <a:xfrm>
                <a:off x="1367569" y="3659689"/>
                <a:ext cx="3451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69" y="3659689"/>
                <a:ext cx="345179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1026767" y="1450731"/>
            <a:ext cx="124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Top-down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4763723" y="1457034"/>
            <a:ext cx="142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Bottom-up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1330648" y="2890343"/>
            <a:ext cx="3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4" name="Rectangle 73"/>
              <p:cNvSpPr/>
              <p:nvPr/>
            </p:nvSpPr>
            <p:spPr>
              <a:xfrm>
                <a:off x="6581468" y="2156105"/>
                <a:ext cx="530352" cy="25059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468" y="2156105"/>
                <a:ext cx="530352" cy="250591"/>
              </a:xfrm>
              <a:prstGeom prst="rect">
                <a:avLst/>
              </a:prstGeom>
              <a:blipFill rotWithShape="0">
                <a:blip r:embed="rId6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3901665" y="2058998"/>
            <a:ext cx="966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094085" y="2037378"/>
            <a:ext cx="3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82" name="Rectangle 81"/>
              <p:cNvSpPr/>
              <p:nvPr/>
            </p:nvSpPr>
            <p:spPr>
              <a:xfrm>
                <a:off x="7482074" y="2156105"/>
                <a:ext cx="530352" cy="25059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074" y="2156105"/>
                <a:ext cx="530352" cy="250591"/>
              </a:xfrm>
              <a:prstGeom prst="rect">
                <a:avLst/>
              </a:prstGeom>
              <a:blipFill rotWithShape="0"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/>
          <p:cNvCxnSpPr/>
          <p:nvPr/>
        </p:nvCxnSpPr>
        <p:spPr>
          <a:xfrm>
            <a:off x="5363323" y="2800098"/>
            <a:ext cx="2245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Down Arrow 86"/>
          <p:cNvSpPr/>
          <p:nvPr/>
        </p:nvSpPr>
        <p:spPr>
          <a:xfrm>
            <a:off x="6823523" y="2525507"/>
            <a:ext cx="939907" cy="3648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88" name="Rectangle 87"/>
              <p:cNvSpPr/>
              <p:nvPr/>
            </p:nvSpPr>
            <p:spPr>
              <a:xfrm>
                <a:off x="5956694" y="3009140"/>
                <a:ext cx="530352" cy="25059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694" y="3009140"/>
                <a:ext cx="530352" cy="250591"/>
              </a:xfrm>
              <a:prstGeom prst="rect">
                <a:avLst/>
              </a:prstGeom>
              <a:blipFill rotWithShape="0">
                <a:blip r:embed="rId8"/>
                <a:stretch>
                  <a:fillRect t="-681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93" name="Rectangle 92"/>
              <p:cNvSpPr/>
              <p:nvPr/>
            </p:nvSpPr>
            <p:spPr>
              <a:xfrm>
                <a:off x="8279848" y="3009084"/>
                <a:ext cx="530352" cy="25059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48" y="3009084"/>
                <a:ext cx="530352" cy="250591"/>
              </a:xfrm>
              <a:prstGeom prst="rect">
                <a:avLst/>
              </a:prstGeom>
              <a:blipFill rotWithShape="0">
                <a:blip r:embed="rId9"/>
                <a:stretch>
                  <a:fillRect t="-6818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68924" y="2881101"/>
            <a:ext cx="3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95" name="Rectangle 94"/>
              <p:cNvSpPr/>
              <p:nvPr/>
            </p:nvSpPr>
            <p:spPr>
              <a:xfrm>
                <a:off x="6669171" y="3008376"/>
                <a:ext cx="530352" cy="25059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71" y="3008376"/>
                <a:ext cx="530352" cy="250591"/>
              </a:xfrm>
              <a:prstGeom prst="rect">
                <a:avLst/>
              </a:prstGeom>
              <a:blipFill rotWithShape="0">
                <a:blip r:embed="rId10"/>
                <a:stretch>
                  <a:fillRect t="-681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96" name="Rectangle 95"/>
              <p:cNvSpPr/>
              <p:nvPr/>
            </p:nvSpPr>
            <p:spPr>
              <a:xfrm>
                <a:off x="7373751" y="3008376"/>
                <a:ext cx="530352" cy="25059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751" y="3008376"/>
                <a:ext cx="530352" cy="250591"/>
              </a:xfrm>
              <a:prstGeom prst="rect">
                <a:avLst/>
              </a:prstGeom>
              <a:blipFill rotWithShape="0">
                <a:blip r:embed="rId11"/>
                <a:stretch>
                  <a:fillRect t="-681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Down Arrow 98"/>
          <p:cNvSpPr/>
          <p:nvPr/>
        </p:nvSpPr>
        <p:spPr>
          <a:xfrm>
            <a:off x="6717367" y="3413238"/>
            <a:ext cx="1186736" cy="3648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prune</a:t>
            </a:r>
            <a:endParaRPr lang="en-US" b="1" dirty="0">
              <a:solidFill>
                <a:srgbClr val="0070C0"/>
              </a:solidFill>
              <a:latin typeface="+mj-lt"/>
              <a:cs typeface="Courier New" panose="02070309020205020404" pitchFamily="49" charset="0"/>
            </a:endParaRP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00" name="Rectangle 99"/>
              <p:cNvSpPr/>
              <p:nvPr/>
            </p:nvSpPr>
            <p:spPr>
              <a:xfrm>
                <a:off x="6597648" y="3852113"/>
                <a:ext cx="530352" cy="25059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48" y="3852113"/>
                <a:ext cx="530352" cy="250591"/>
              </a:xfrm>
              <a:prstGeom prst="rect">
                <a:avLst/>
              </a:prstGeom>
              <a:blipFill rotWithShape="0">
                <a:blip r:embed="rId12"/>
                <a:stretch>
                  <a:fillRect t="-681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7110265" y="3733386"/>
            <a:ext cx="3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02" name="Rectangle 101"/>
              <p:cNvSpPr/>
              <p:nvPr/>
            </p:nvSpPr>
            <p:spPr>
              <a:xfrm>
                <a:off x="7498254" y="3852113"/>
                <a:ext cx="530352" cy="25059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54" y="3852113"/>
                <a:ext cx="530352" cy="250591"/>
              </a:xfrm>
              <a:prstGeom prst="rect">
                <a:avLst/>
              </a:prstGeom>
              <a:blipFill rotWithShape="0">
                <a:blip r:embed="rId13"/>
                <a:stretch>
                  <a:fillRect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03" name="Rectangle 102"/>
              <p:cNvSpPr/>
              <p:nvPr/>
            </p:nvSpPr>
            <p:spPr>
              <a:xfrm>
                <a:off x="4710971" y="4969724"/>
                <a:ext cx="575896" cy="5208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71" y="4969724"/>
                <a:ext cx="575896" cy="520827"/>
              </a:xfrm>
              <a:prstGeom prst="rect">
                <a:avLst/>
              </a:prstGeom>
              <a:blipFill rotWithShape="0">
                <a:blip r:embed="rId14"/>
                <a:stretch>
                  <a:fillRect l="-2062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04" name="Rectangle 103"/>
              <p:cNvSpPr/>
              <p:nvPr/>
            </p:nvSpPr>
            <p:spPr>
              <a:xfrm>
                <a:off x="5674658" y="4969724"/>
                <a:ext cx="575896" cy="5208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658" y="4969724"/>
                <a:ext cx="575896" cy="520827"/>
              </a:xfrm>
              <a:prstGeom prst="rect">
                <a:avLst/>
              </a:prstGeom>
              <a:blipFill rotWithShape="0">
                <a:blip r:embed="rId15"/>
                <a:stretch>
                  <a:fillRect l="-7216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5275080" y="5045471"/>
            <a:ext cx="38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06" name="Rectangular Callout 105"/>
          <p:cNvSpPr/>
          <p:nvPr/>
        </p:nvSpPr>
        <p:spPr>
          <a:xfrm>
            <a:off x="996699" y="4025101"/>
            <a:ext cx="3002940" cy="1917510"/>
          </a:xfrm>
          <a:prstGeom prst="wedgeRectCallout">
            <a:avLst>
              <a:gd name="adj1" fmla="val 140195"/>
              <a:gd name="adj2" fmla="val -710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27"/>
          <p:cNvGrpSpPr/>
          <p:nvPr/>
        </p:nvGrpSpPr>
        <p:grpSpPr>
          <a:xfrm>
            <a:off x="1802123" y="4224079"/>
            <a:ext cx="2048905" cy="383366"/>
            <a:chOff x="1802123" y="4224079"/>
            <a:chExt cx="2048905" cy="383366"/>
          </a:xfrm>
        </p:grpSpPr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07" name="Rectangle 106"/>
                <p:cNvSpPr/>
                <p:nvPr/>
              </p:nvSpPr>
              <p:spPr>
                <a:xfrm>
                  <a:off x="1802123" y="4224079"/>
                  <a:ext cx="2048905" cy="38336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123" y="4224079"/>
                  <a:ext cx="2048905" cy="3833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08" name="Oval 107"/>
                <p:cNvSpPr/>
                <p:nvPr/>
              </p:nvSpPr>
              <p:spPr>
                <a:xfrm>
                  <a:off x="2437812" y="4261104"/>
                  <a:ext cx="264427" cy="3105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812" y="4261104"/>
                  <a:ext cx="264427" cy="310524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09" name="Oval 108"/>
                <p:cNvSpPr/>
                <p:nvPr/>
              </p:nvSpPr>
              <p:spPr>
                <a:xfrm>
                  <a:off x="2761295" y="4260500"/>
                  <a:ext cx="264427" cy="3105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295" y="4260500"/>
                  <a:ext cx="264427" cy="310524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10" name="Oval 109"/>
                <p:cNvSpPr/>
                <p:nvPr/>
              </p:nvSpPr>
              <p:spPr>
                <a:xfrm>
                  <a:off x="3086786" y="4261104"/>
                  <a:ext cx="264427" cy="3105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0" name="Oval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786" y="4261104"/>
                  <a:ext cx="264427" cy="310524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11" name="Oval 110"/>
                <p:cNvSpPr/>
                <p:nvPr/>
              </p:nvSpPr>
              <p:spPr>
                <a:xfrm>
                  <a:off x="3417476" y="4261174"/>
                  <a:ext cx="264427" cy="3105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476" y="4261174"/>
                  <a:ext cx="264427" cy="310524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128"/>
          <p:cNvGrpSpPr/>
          <p:nvPr/>
        </p:nvGrpSpPr>
        <p:grpSpPr>
          <a:xfrm>
            <a:off x="1800141" y="4711378"/>
            <a:ext cx="1617335" cy="383366"/>
            <a:chOff x="1800141" y="4711378"/>
            <a:chExt cx="1617335" cy="383366"/>
          </a:xfrm>
        </p:grpSpPr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12" name="Rectangle 111"/>
                <p:cNvSpPr/>
                <p:nvPr/>
              </p:nvSpPr>
              <p:spPr>
                <a:xfrm>
                  <a:off x="1800141" y="4711378"/>
                  <a:ext cx="1617335" cy="38336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141" y="4711378"/>
                  <a:ext cx="1617335" cy="38336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13" name="Oval 112"/>
                <p:cNvSpPr/>
                <p:nvPr/>
              </p:nvSpPr>
              <p:spPr>
                <a:xfrm>
                  <a:off x="2437821" y="4742270"/>
                  <a:ext cx="264427" cy="3105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3" name="Oval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821" y="4742270"/>
                  <a:ext cx="264427" cy="310524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14" name="Oval 113"/>
                <p:cNvSpPr/>
                <p:nvPr/>
              </p:nvSpPr>
              <p:spPr>
                <a:xfrm>
                  <a:off x="2761304" y="4741666"/>
                  <a:ext cx="264427" cy="3105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4" name="Oval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304" y="4741666"/>
                  <a:ext cx="264427" cy="310524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15" name="Oval 114"/>
                <p:cNvSpPr/>
                <p:nvPr/>
              </p:nvSpPr>
              <p:spPr>
                <a:xfrm>
                  <a:off x="3086795" y="4742270"/>
                  <a:ext cx="264427" cy="3105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5" name="Oval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795" y="4742270"/>
                  <a:ext cx="264427" cy="310524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129"/>
          <p:cNvGrpSpPr/>
          <p:nvPr/>
        </p:nvGrpSpPr>
        <p:grpSpPr>
          <a:xfrm>
            <a:off x="1800141" y="5207559"/>
            <a:ext cx="1286645" cy="383366"/>
            <a:chOff x="1800141" y="5207559"/>
            <a:chExt cx="1286645" cy="383366"/>
          </a:xfrm>
        </p:grpSpPr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16" name="Rectangle 115"/>
                <p:cNvSpPr/>
                <p:nvPr/>
              </p:nvSpPr>
              <p:spPr>
                <a:xfrm>
                  <a:off x="1800141" y="5207559"/>
                  <a:ext cx="1286645" cy="38336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141" y="5207559"/>
                  <a:ext cx="1286645" cy="38336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17" name="Oval 116"/>
                <p:cNvSpPr/>
                <p:nvPr/>
              </p:nvSpPr>
              <p:spPr>
                <a:xfrm>
                  <a:off x="2414239" y="5259247"/>
                  <a:ext cx="264427" cy="3105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7" name="Oval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239" y="5259247"/>
                  <a:ext cx="264427" cy="310524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18" name="Oval 117"/>
                <p:cNvSpPr/>
                <p:nvPr/>
              </p:nvSpPr>
              <p:spPr>
                <a:xfrm>
                  <a:off x="2737722" y="5258643"/>
                  <a:ext cx="264427" cy="31052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 xmlns="" xmlns:mv="urn:schemas-microsoft-com:mac:vml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8" name="Oval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722" y="5258643"/>
                  <a:ext cx="264427" cy="310524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130"/>
          <p:cNvGrpSpPr/>
          <p:nvPr/>
        </p:nvGrpSpPr>
        <p:grpSpPr>
          <a:xfrm>
            <a:off x="1026767" y="4431323"/>
            <a:ext cx="2852349" cy="723484"/>
            <a:chOff x="1026767" y="4431323"/>
            <a:chExt cx="2852349" cy="723484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160360" y="5154807"/>
              <a:ext cx="271875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026767" y="4431323"/>
                  <a:ext cx="7412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Top </a:t>
                  </a:r>
                  <a14:m>
                    <m:oMath xmlns:m="http://schemas.openxmlformats.org/officeDocument/2006/math" xmlns="" xmlns:mv="urn:schemas-microsoft-com:mac:vml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767" y="4431323"/>
                  <a:ext cx="74121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557" t="-819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Left Brace 121"/>
          <p:cNvSpPr/>
          <p:nvPr/>
        </p:nvSpPr>
        <p:spPr>
          <a:xfrm rot="16200000">
            <a:off x="5359800" y="4861588"/>
            <a:ext cx="246185" cy="1659974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23" name="TextBox 122"/>
              <p:cNvSpPr txBox="1"/>
              <p:nvPr/>
            </p:nvSpPr>
            <p:spPr>
              <a:xfrm>
                <a:off x="5357137" y="5768292"/>
                <a:ext cx="219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37" y="5768292"/>
                <a:ext cx="219739" cy="400110"/>
              </a:xfrm>
              <a:prstGeom prst="rect">
                <a:avLst/>
              </a:prstGeom>
              <a:blipFill rotWithShape="0">
                <a:blip r:embed="rId22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26" name="Rectangle 125"/>
              <p:cNvSpPr/>
              <p:nvPr/>
            </p:nvSpPr>
            <p:spPr>
              <a:xfrm>
                <a:off x="2947217" y="2818790"/>
                <a:ext cx="575896" cy="5208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17" y="2818790"/>
                <a:ext cx="575896" cy="520827"/>
              </a:xfrm>
              <a:prstGeom prst="rect">
                <a:avLst/>
              </a:prstGeom>
              <a:blipFill rotWithShape="0">
                <a:blip r:embed="rId23"/>
                <a:stretch>
                  <a:fillRect l="-2041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/>
          <p:cNvCxnSpPr/>
          <p:nvPr/>
        </p:nvCxnSpPr>
        <p:spPr>
          <a:xfrm>
            <a:off x="3227559" y="2178045"/>
            <a:ext cx="0" cy="619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838058" y="2037378"/>
            <a:ext cx="789908" cy="14989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27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33" grpId="0" animBg="1"/>
      <p:bldP spid="64" grpId="0" animBg="1"/>
      <p:bldP spid="67" grpId="0" animBg="1"/>
      <p:bldP spid="68" grpId="0" animBg="1"/>
      <p:bldP spid="69" grpId="0"/>
      <p:bldP spid="70" grpId="0"/>
      <p:bldP spid="72" grpId="0"/>
      <p:bldP spid="74" grpId="0" animBg="1"/>
      <p:bldP spid="81" grpId="0"/>
      <p:bldP spid="82" grpId="0" animBg="1"/>
      <p:bldP spid="87" grpId="0" animBg="1"/>
      <p:bldP spid="88" grpId="0" animBg="1"/>
      <p:bldP spid="93" grpId="0" animBg="1"/>
      <p:bldP spid="94" grpId="0"/>
      <p:bldP spid="95" grpId="0" animBg="1"/>
      <p:bldP spid="96" grpId="0" animBg="1"/>
      <p:bldP spid="99" grpId="0" animBg="1"/>
      <p:bldP spid="100" grpId="0" animBg="1"/>
      <p:bldP spid="101" grpId="0"/>
      <p:bldP spid="102" grpId="0" animBg="1"/>
      <p:bldP spid="103" grpId="0" animBg="1"/>
      <p:bldP spid="104" grpId="0" animBg="1"/>
      <p:bldP spid="105" grpId="0"/>
      <p:bldP spid="106" grpId="0" animBg="1"/>
      <p:bldP spid="122" grpId="0" animBg="1"/>
      <p:bldP spid="123" grpId="0" animBg="1"/>
      <p:bldP spid="126" grpId="0" animBg="1"/>
      <p:bldP spid="1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21</a:t>
            </a:fld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Type-state example with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b="-20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TextBox 6"/>
              <p:cNvSpPr txBox="1"/>
              <p:nvPr/>
            </p:nvSpPr>
            <p:spPr>
              <a:xfrm>
                <a:off x="137854" y="1659895"/>
                <a:ext cx="4897623" cy="4247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 {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v1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h1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foo(v1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v2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h2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𝑐𝑙𝑜𝑠𝑒𝑑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,∅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𝑐𝑙𝑜𝑠𝑒𝑑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,∅)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v3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" y="1659895"/>
                <a:ext cx="4897623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1121" t="-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041781" y="4541831"/>
            <a:ext cx="4718038" cy="1371592"/>
            <a:chOff x="4281855" y="1494692"/>
            <a:chExt cx="4718038" cy="1371592"/>
          </a:xfrm>
        </p:grpSpPr>
        <p:sp>
          <p:nvSpPr>
            <p:cNvPr id="9" name="Rectangle 8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Top-down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0" name="Rectangle 9"/>
                <p:cNvSpPr/>
                <p:nvPr/>
              </p:nvSpPr>
              <p:spPr>
                <a:xfrm>
                  <a:off x="4281855" y="1872762"/>
                  <a:ext cx="4718038" cy="9935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855" y="1872762"/>
                  <a:ext cx="4718038" cy="99352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ight Arrow 10"/>
          <p:cNvSpPr/>
          <p:nvPr/>
        </p:nvSpPr>
        <p:spPr>
          <a:xfrm>
            <a:off x="251927" y="3956180"/>
            <a:ext cx="360721" cy="1959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0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54413" y="1488515"/>
            <a:ext cx="4078694" cy="5786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06008" y="5251012"/>
            <a:ext cx="4580792" cy="2725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0" y="2236266"/>
            <a:ext cx="4061107" cy="516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06008" y="5539468"/>
            <a:ext cx="4580792" cy="272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106008" y="4967655"/>
            <a:ext cx="4580792" cy="272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22</a:t>
            </a:fld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Type-state example with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b="-20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4041781" y="4541831"/>
            <a:ext cx="4718038" cy="1371592"/>
            <a:chOff x="4281855" y="1494692"/>
            <a:chExt cx="4718038" cy="1371592"/>
          </a:xfrm>
        </p:grpSpPr>
        <p:sp>
          <p:nvSpPr>
            <p:cNvPr id="9" name="Rectangle 8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Top-down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0" name="Rectangle 9"/>
                <p:cNvSpPr/>
                <p:nvPr/>
              </p:nvSpPr>
              <p:spPr>
                <a:xfrm>
                  <a:off x="4281855" y="1872762"/>
                  <a:ext cx="4718038" cy="9935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855" y="1872762"/>
                  <a:ext cx="4718038" cy="99352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1" name="TextBox 10"/>
              <p:cNvSpPr txBox="1"/>
              <p:nvPr/>
            </p:nvSpPr>
            <p:spPr>
              <a:xfrm>
                <a:off x="677008" y="2105962"/>
                <a:ext cx="2183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true</m:t>
                          </m:r>
                        </m:e>
                      </m:d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08" y="2105962"/>
                <a:ext cx="2183819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12"/>
          <p:cNvGrpSpPr/>
          <p:nvPr/>
        </p:nvGrpSpPr>
        <p:grpSpPr>
          <a:xfrm>
            <a:off x="3040732" y="1905986"/>
            <a:ext cx="1494694" cy="1046285"/>
            <a:chOff x="3090622" y="2175718"/>
            <a:chExt cx="1494694" cy="1046285"/>
          </a:xfrm>
        </p:grpSpPr>
        <p:sp>
          <p:nvSpPr>
            <p:cNvPr id="14" name="Right Arrow 13"/>
            <p:cNvSpPr/>
            <p:nvPr/>
          </p:nvSpPr>
          <p:spPr>
            <a:xfrm>
              <a:off x="3090622" y="2175718"/>
              <a:ext cx="1411040" cy="104628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90622" y="2494810"/>
              <a:ext cx="1494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f.open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grpSp>
        <p:nvGrpSpPr>
          <p:cNvPr id="13" name="Group 24"/>
          <p:cNvGrpSpPr/>
          <p:nvPr/>
        </p:nvGrpSpPr>
        <p:grpSpPr>
          <a:xfrm>
            <a:off x="4628343" y="1462559"/>
            <a:ext cx="4010086" cy="2783711"/>
            <a:chOff x="4628343" y="1462559"/>
            <a:chExt cx="4010086" cy="2783711"/>
          </a:xfrm>
        </p:grpSpPr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628343" y="1462559"/>
                  <a:ext cx="3741936" cy="2783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oMath>
                    </m:oMathPara>
                  </a14:m>
                  <a:endParaRPr 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:r>
                    <a:rPr lang="en-US" dirty="0" smtClean="0">
                      <a:solidFill>
                        <a:srgbClr val="00B050"/>
                      </a:solidFill>
                      <a:cs typeface="Courier New" panose="02070309020205020404" pitchFamily="49" charset="0"/>
                    </a:rPr>
                    <a:t>   </a:t>
                  </a:r>
                  <a14:m>
                    <m:oMath xmlns:m="http://schemas.openxmlformats.org/officeDocument/2006/math" xmlns="" xmlns:mv="urn:schemas-microsoft-com:mac:vml"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a14:m>
                  <a:endParaRPr lang="en-US" dirty="0" smtClean="0"/>
                </a:p>
                <a:p>
                  <a:endParaRPr lang="en-US" sz="1000" dirty="0" smtClean="0"/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</m:e>
                        </m:d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oMath>
                    </m:oMathPara>
                  </a14:m>
                  <a:endPara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:r>
                    <a:rPr lang="en-US" dirty="0" smtClean="0">
                      <a:solidFill>
                        <a:srgbClr val="0070C0"/>
                      </a:solidFill>
                      <a:cs typeface="Courier New" panose="02070309020205020404" pitchFamily="49" charset="0"/>
                    </a:rPr>
                    <a:t>   </a:t>
                  </a:r>
                  <a14:m>
                    <m:oMath xmlns:m="http://schemas.openxmlformats.org/officeDocument/2006/math" xmlns="" xmlns:mv="urn:schemas-microsoft-com:mac:vml"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𝑜𝑝𝑒𝑛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sz="900" dirty="0" smtClean="0">
                    <a:solidFill>
                      <a:srgbClr val="0070C0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f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∉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f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∉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  <m:r>
                          <a:rPr lang="en-US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∧</m:t>
                        </m:r>
                      </m:oMath>
                    </m:oMathPara>
                  </a14:m>
                  <a:endParaRPr lang="en-US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  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𝑚𝑎𝑦𝑎𝑙𝑖𝑎𝑠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f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then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</m:oMath>
                    </m:oMathPara>
                  </a14:m>
                  <a:endParaRPr lang="en-US" dirty="0" smtClean="0"/>
                </a:p>
                <a:p>
                  <a:endParaRPr lang="en-US" sz="1000" dirty="0" smtClean="0"/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r>
                          <a:rPr lang="en-US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f</m:t>
                        </m:r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∉</m:t>
                        </m:r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f</m:t>
                        </m:r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∉</m:t>
                        </m:r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  <m:r>
                          <a:rPr lang="en-US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∧</m:t>
                        </m:r>
                      </m:oMath>
                    </m:oMathPara>
                  </a14:m>
                  <a:endPara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𝑚𝑎𝑦𝑎𝑙𝑖𝑎𝑠</m:t>
                        </m:r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f</m:t>
                        </m:r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  <m:r>
                          <a:rPr lang="en-US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then</m:t>
                        </m:r>
                        <m:r>
                          <a:rPr lang="en-US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𝑒𝑟𝑟𝑜𝑟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343" y="1462559"/>
                  <a:ext cx="3741936" cy="278371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" b="-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64389" y="1593189"/>
                  <a:ext cx="468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389" y="1593189"/>
                  <a:ext cx="46871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164389" y="2247989"/>
                  <a:ext cx="474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389" y="2247989"/>
                  <a:ext cx="47404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3450" y="3003802"/>
                  <a:ext cx="474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3450" y="3003802"/>
                  <a:ext cx="47404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163600" y="3729572"/>
                  <a:ext cx="474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3600" y="3729572"/>
                  <a:ext cx="4740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52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17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54413" y="1488515"/>
            <a:ext cx="4078694" cy="5786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06008" y="5251012"/>
            <a:ext cx="4580792" cy="2725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0" y="2236266"/>
            <a:ext cx="4061107" cy="516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06008" y="5539468"/>
            <a:ext cx="4580792" cy="272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106008" y="4967655"/>
            <a:ext cx="4580792" cy="272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23</a:t>
            </a:fld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Type-state example with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b="-20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4041781" y="4541831"/>
            <a:ext cx="4718038" cy="1371592"/>
            <a:chOff x="4281855" y="1494692"/>
            <a:chExt cx="4718038" cy="1371592"/>
          </a:xfrm>
        </p:grpSpPr>
        <p:sp>
          <p:nvSpPr>
            <p:cNvPr id="9" name="Rectangle 8"/>
            <p:cNvSpPr/>
            <p:nvPr/>
          </p:nvSpPr>
          <p:spPr>
            <a:xfrm>
              <a:off x="4281855" y="1494692"/>
              <a:ext cx="4718038" cy="378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Top-down summaries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0" name="Rectangle 9"/>
                <p:cNvSpPr/>
                <p:nvPr/>
              </p:nvSpPr>
              <p:spPr>
                <a:xfrm>
                  <a:off x="4281855" y="1872762"/>
                  <a:ext cx="4718038" cy="9935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,∅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𝑐𝑙𝑜𝑠𝑒𝑑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,∅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855" y="1872762"/>
                  <a:ext cx="4718038" cy="99352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1" name="TextBox 10"/>
              <p:cNvSpPr txBox="1"/>
              <p:nvPr/>
            </p:nvSpPr>
            <p:spPr>
              <a:xfrm>
                <a:off x="677008" y="2105962"/>
                <a:ext cx="2183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𝜆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if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true</m:t>
                          </m:r>
                        </m:e>
                      </m:d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then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08" y="2105962"/>
                <a:ext cx="2183819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4"/>
          <p:cNvGrpSpPr/>
          <p:nvPr/>
        </p:nvGrpSpPr>
        <p:grpSpPr>
          <a:xfrm>
            <a:off x="4628343" y="1462559"/>
            <a:ext cx="4010086" cy="1791131"/>
            <a:chOff x="4628343" y="1462559"/>
            <a:chExt cx="4010086" cy="1791131"/>
          </a:xfrm>
        </p:grpSpPr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628343" y="1462559"/>
                  <a:ext cx="3741936" cy="17911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oMath>
                    </m:oMathPara>
                  </a14:m>
                  <a:endParaRPr 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:r>
                    <a:rPr lang="en-US" dirty="0" smtClean="0">
                      <a:solidFill>
                        <a:srgbClr val="00B050"/>
                      </a:solidFill>
                      <a:cs typeface="Courier New" panose="02070309020205020404" pitchFamily="49" charset="0"/>
                    </a:rPr>
                    <a:t>   </a:t>
                  </a:r>
                  <a14:m>
                    <m:oMath xmlns:m="http://schemas.openxmlformats.org/officeDocument/2006/math" xmlns="" xmlns:mv="urn:schemas-microsoft-com:mac:vml"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𝒉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𝜶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e>
                      </m:d>
                    </m:oMath>
                  </a14:m>
                  <a:endParaRPr lang="en-US" dirty="0" smtClean="0"/>
                </a:p>
                <a:p>
                  <a:endParaRPr lang="en-US" sz="1000" dirty="0" smtClean="0"/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</m:e>
                        </m:d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oMath>
                    </m:oMathPara>
                  </a14:m>
                  <a:endPara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:r>
                    <a:rPr lang="en-US" dirty="0" smtClean="0">
                      <a:solidFill>
                        <a:srgbClr val="0070C0"/>
                      </a:solidFill>
                      <a:cs typeface="Courier New" panose="02070309020205020404" pitchFamily="49" charset="0"/>
                    </a:rPr>
                    <a:t>   </a:t>
                  </a:r>
                  <a14:m>
                    <m:oMath xmlns:m="http://schemas.openxmlformats.org/officeDocument/2006/math" xmlns="" xmlns:mv="urn:schemas-microsoft-com:mac:vml"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𝑜𝑝𝑒𝑛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sz="900" dirty="0" smtClean="0">
                    <a:solidFill>
                      <a:srgbClr val="0070C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343" y="1462559"/>
                  <a:ext cx="3741936" cy="17911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64389" y="1593189"/>
                  <a:ext cx="468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389" y="1593189"/>
                  <a:ext cx="46871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164389" y="2247989"/>
                  <a:ext cx="474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389" y="2247989"/>
                  <a:ext cx="47404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5"/>
          <p:cNvGrpSpPr/>
          <p:nvPr/>
        </p:nvGrpSpPr>
        <p:grpSpPr>
          <a:xfrm>
            <a:off x="3040732" y="1905986"/>
            <a:ext cx="1494694" cy="1046285"/>
            <a:chOff x="3090622" y="2175718"/>
            <a:chExt cx="1494694" cy="1046285"/>
          </a:xfrm>
        </p:grpSpPr>
        <p:sp>
          <p:nvSpPr>
            <p:cNvPr id="27" name="Right Arrow 26"/>
            <p:cNvSpPr/>
            <p:nvPr/>
          </p:nvSpPr>
          <p:spPr>
            <a:xfrm>
              <a:off x="3090622" y="2175718"/>
              <a:ext cx="1411040" cy="104628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90622" y="2494810"/>
              <a:ext cx="1494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f.open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38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24</a:t>
            </a:fld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Type-state example with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b="-20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007" y="2549345"/>
            <a:ext cx="200464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foo(File f) {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232404" y="2317412"/>
            <a:ext cx="967805" cy="1301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69509" y="2134470"/>
            <a:ext cx="4381459" cy="1615204"/>
            <a:chOff x="4497501" y="1340464"/>
            <a:chExt cx="4381459" cy="1615204"/>
          </a:xfrm>
        </p:grpSpPr>
        <p:grpSp>
          <p:nvGrpSpPr>
            <p:cNvPr id="8" name="Group 7"/>
            <p:cNvGrpSpPr/>
            <p:nvPr/>
          </p:nvGrpSpPr>
          <p:grpSpPr>
            <a:xfrm>
              <a:off x="4497501" y="1340464"/>
              <a:ext cx="4231466" cy="1615204"/>
              <a:chOff x="4281855" y="1494692"/>
              <a:chExt cx="4718038" cy="161520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81855" y="1494692"/>
                <a:ext cx="4718038" cy="378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Bottom-up summaries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81855" y="1872762"/>
                <a:ext cx="4718038" cy="12371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12" name="Rectangle 11"/>
                <p:cNvSpPr/>
                <p:nvPr/>
              </p:nvSpPr>
              <p:spPr>
                <a:xfrm>
                  <a:off x="4506817" y="1718534"/>
                  <a:ext cx="4372143" cy="12371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then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1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                    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  <a:cs typeface="Courier New" panose="02070309020205020404" pitchFamily="49" charset="0"/>
                    </a:rPr>
                    <a:t>    </a:t>
                  </a:r>
                  <a14:m>
                    <m:oMath xmlns:m="http://schemas.openxmlformats.org/officeDocument/2006/math" xmlns="" xmlns:mv="urn:schemas-microsoft-com:mac:vml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𝑜𝑝𝑒𝑛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endParaRPr lang="en-US" sz="900" dirty="0" smtClean="0">
                    <a:solidFill>
                      <a:schemeClr val="tx1"/>
                    </a:solidFill>
                  </a:endParaRPr>
                </a:p>
                <a:p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17" y="1718534"/>
                  <a:ext cx="4372143" cy="12371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423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25</a:t>
            </a:fld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Type-state example with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b="-20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14" name="TextBox 13"/>
              <p:cNvSpPr txBox="1"/>
              <p:nvPr/>
            </p:nvSpPr>
            <p:spPr>
              <a:xfrm>
                <a:off x="137854" y="1659895"/>
                <a:ext cx="6976910" cy="4247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 {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v1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h1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foo(v1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v2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h2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 xmlns="" xmlns:mv="urn:schemas-microsoft-com:mac:vml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𝑐𝑙𝑜𝑠𝑒𝑑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,∅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𝑐𝑙𝑜𝑠𝑒𝑑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,∅)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v3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𝑐𝑙𝑜𝑠𝑒𝑑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,∅)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}}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14:m>
                  <m:oMathPara xmlns:m="http://schemas.openxmlformats.org/officeDocument/2006/math" xmlns="" xmlns:mv="urn:schemas-microsoft-com:mac:vml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{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,∅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𝑐𝑙𝑜𝑠𝑒𝑑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,∅)</m:t>
                      </m:r>
                      <m:r>
                        <a:rPr 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}}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" y="1659895"/>
                <a:ext cx="6976910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787" t="-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572000" y="1453335"/>
            <a:ext cx="4381459" cy="1615204"/>
            <a:chOff x="4497501" y="1340464"/>
            <a:chExt cx="4381459" cy="1615204"/>
          </a:xfrm>
        </p:grpSpPr>
        <p:grpSp>
          <p:nvGrpSpPr>
            <p:cNvPr id="19" name="Group 18"/>
            <p:cNvGrpSpPr/>
            <p:nvPr/>
          </p:nvGrpSpPr>
          <p:grpSpPr>
            <a:xfrm>
              <a:off x="4497501" y="1340464"/>
              <a:ext cx="4231466" cy="1615204"/>
              <a:chOff x="4281855" y="1494692"/>
              <a:chExt cx="4718038" cy="161520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281855" y="1494692"/>
                <a:ext cx="4718038" cy="378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Bottom-up summaries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81855" y="1872762"/>
                <a:ext cx="4718038" cy="12371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mc:AlternateContent>
  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  <p:sp>
              <p:nvSpPr>
                <p:cNvPr id="20" name="Rectangle 19"/>
                <p:cNvSpPr/>
                <p:nvPr/>
              </p:nvSpPr>
              <p:spPr>
                <a:xfrm>
                  <a:off x="4506817" y="1718534"/>
                  <a:ext cx="4372143" cy="12371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then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1" dirty="0" smtClean="0">
                    <a:solidFill>
                      <a:schemeClr val="tx1"/>
                    </a:solidFill>
                    <a:cs typeface="Courier New" panose="02070309020205020404" pitchFamily="49" charset="0"/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 xmlns="" xmlns:mv="urn:schemas-microsoft-com:mac:vml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𝒉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if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𝜶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                    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]</m:t>
                        </m:r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  <a:cs typeface="Courier New" panose="02070309020205020404" pitchFamily="49" charset="0"/>
                    </a:rPr>
                    <a:t>    </a:t>
                  </a:r>
                  <a14:m>
                    <m:oMath xmlns:m="http://schemas.openxmlformats.org/officeDocument/2006/math" xmlns="" xmlns:mv="urn:schemas-microsoft-com:mac:vml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then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(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𝒉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𝑜𝑝𝑒𝑛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𝑐𝑙𝑜𝑠𝑒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𝜶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𝒏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endParaRPr lang="en-US" sz="900" dirty="0" smtClean="0">
                    <a:solidFill>
                      <a:schemeClr val="tx1"/>
                    </a:solidFill>
                  </a:endParaRPr>
                </a:p>
                <a:p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17" y="1718534"/>
                  <a:ext cx="4372143" cy="12371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23" name="Down Arrow 22"/>
              <p:cNvSpPr/>
              <p:nvPr/>
            </p:nvSpPr>
            <p:spPr>
              <a:xfrm>
                <a:off x="1894115" y="4721290"/>
                <a:ext cx="709126" cy="279919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Down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15" y="4721290"/>
                <a:ext cx="709126" cy="279919"/>
              </a:xfrm>
              <a:prstGeom prst="downArrow">
                <a:avLst/>
              </a:prstGeom>
              <a:blipFill rotWithShape="0">
                <a:blip r:embed="rId5"/>
                <a:stretch>
                  <a:fillRect t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24" name="Down Arrow 23"/>
              <p:cNvSpPr/>
              <p:nvPr/>
            </p:nvSpPr>
            <p:spPr>
              <a:xfrm>
                <a:off x="3271746" y="4721290"/>
                <a:ext cx="709126" cy="279919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Down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46" y="4721290"/>
                <a:ext cx="709126" cy="279919"/>
              </a:xfrm>
              <a:prstGeom prst="downArrow">
                <a:avLst/>
              </a:prstGeom>
              <a:blipFill rotWithShape="0">
                <a:blip r:embed="rId6"/>
                <a:stretch>
                  <a:fillRect t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25" name="Down Arrow 24"/>
              <p:cNvSpPr/>
              <p:nvPr/>
            </p:nvSpPr>
            <p:spPr>
              <a:xfrm>
                <a:off x="5365103" y="4721290"/>
                <a:ext cx="709126" cy="279919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 xmlns:mv="urn:schemas-microsoft-com:mac:vml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Down Arrow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03" y="4721290"/>
                <a:ext cx="709126" cy="279919"/>
              </a:xfrm>
              <a:prstGeom prst="downArrow">
                <a:avLst/>
              </a:prstGeom>
              <a:blipFill rotWithShape="0">
                <a:blip r:embed="rId7"/>
                <a:stretch>
                  <a:fillRect t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7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377462"/>
            <a:ext cx="8286262" cy="4779498"/>
          </a:xfrm>
        </p:spPr>
        <p:txBody>
          <a:bodyPr>
            <a:normAutofit/>
          </a:bodyPr>
          <a:lstStyle/>
          <a:p>
            <a:r>
              <a:rPr lang="en-US" dirty="0" smtClean="0"/>
              <a:t>Generic framework atop </a:t>
            </a:r>
            <a:r>
              <a:rPr lang="en-US" dirty="0" err="1" smtClean="0"/>
              <a:t>JChord</a:t>
            </a:r>
            <a:r>
              <a:rPr lang="en-US" dirty="0" smtClean="0"/>
              <a:t> to analyze Java programs</a:t>
            </a:r>
          </a:p>
          <a:p>
            <a:pPr lvl="1"/>
            <a:r>
              <a:rPr lang="en-US" dirty="0" smtClean="0"/>
              <a:t>Top-down part (TD) based on tabulation algorithm</a:t>
            </a:r>
          </a:p>
          <a:p>
            <a:pPr lvl="1"/>
            <a:r>
              <a:rPr lang="en-US" dirty="0" smtClean="0"/>
              <a:t>Bottom-up part (BU) based on relational analysis with pruning</a:t>
            </a:r>
          </a:p>
          <a:p>
            <a:endParaRPr lang="en-US" sz="1500" dirty="0" smtClean="0"/>
          </a:p>
          <a:p>
            <a:r>
              <a:rPr lang="en-US" dirty="0" smtClean="0"/>
              <a:t>Obligations on analysis designer:</a:t>
            </a:r>
          </a:p>
          <a:p>
            <a:pPr lvl="1"/>
            <a:r>
              <a:rPr lang="en-US" dirty="0" smtClean="0"/>
              <a:t>TD and BU instances meeting certain coincidence conditions</a:t>
            </a:r>
          </a:p>
          <a:p>
            <a:pPr lvl="1"/>
            <a:r>
              <a:rPr lang="en-US" dirty="0" smtClean="0"/>
              <a:t>Values of parameters </a:t>
            </a:r>
            <a:r>
              <a:rPr lang="en-US" b="1" dirty="0" err="1" smtClean="0"/>
              <a:t>k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Garamond"/>
                <a:ea typeface="Lucida Grande"/>
                <a:cs typeface="Lucida Grande"/>
              </a:rPr>
              <a:t>θ</a:t>
            </a:r>
            <a:endParaRPr lang="en-US" sz="2000" dirty="0" smtClean="0">
              <a:latin typeface="Garamond"/>
            </a:endParaRPr>
          </a:p>
          <a:p>
            <a:endParaRPr lang="en-US" sz="1500" dirty="0" smtClean="0"/>
          </a:p>
          <a:p>
            <a:r>
              <a:rPr lang="en-US" dirty="0" smtClean="0"/>
              <a:t>Instantiated the framework for:</a:t>
            </a:r>
          </a:p>
          <a:p>
            <a:pPr lvl="1"/>
            <a:r>
              <a:rPr lang="en-US" dirty="0" smtClean="0"/>
              <a:t>Type-state analysis (based on SAFE [Fink et al</a:t>
            </a:r>
            <a:r>
              <a:rPr lang="en-US" dirty="0" smtClean="0"/>
              <a:t>. ISSTA’06]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“kill-gen” analyses (reaching definitions, live variables, etc.)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6/10/2014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>
                <a:solidFill>
                  <a:srgbClr val="464653"/>
                </a:solidFill>
              </a:rPr>
              <a:pPr/>
              <a:t>26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464653"/>
                </a:solidFill>
                <a:latin typeface="Garamond"/>
              </a:rPr>
              <a:t>Programming Language Design and Implementation, 2014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96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1526969"/>
              </p:ext>
            </p:extLst>
          </p:nvPr>
        </p:nvGraphicFramePr>
        <p:xfrm>
          <a:off x="1007711" y="1321835"/>
          <a:ext cx="68580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520890"/>
                <a:gridCol w="12223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bytecode</a:t>
                      </a:r>
                      <a:r>
                        <a:rPr lang="en-US" dirty="0" smtClean="0"/>
                        <a:t> (KB)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jpat</a:t>
                      </a:r>
                      <a:r>
                        <a:rPr lang="en-US" dirty="0" smtClean="0"/>
                        <a:t>-p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elevator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toba</a:t>
                      </a:r>
                      <a:r>
                        <a:rPr lang="en-US" dirty="0" smtClean="0"/>
                        <a:t>-s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javasrc</a:t>
                      </a:r>
                      <a:r>
                        <a:rPr lang="en-US" dirty="0" smtClean="0"/>
                        <a:t>-p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kawa</a:t>
                      </a:r>
                      <a:r>
                        <a:rPr lang="en-US" dirty="0" smtClean="0"/>
                        <a:t>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174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rhino-a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sablecc</a:t>
                      </a:r>
                      <a:r>
                        <a:rPr lang="en-US" dirty="0" smtClean="0"/>
                        <a:t>-j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53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6457186"/>
              </p:ext>
            </p:extLst>
          </p:nvPr>
        </p:nvGraphicFramePr>
        <p:xfrm>
          <a:off x="457200" y="1247187"/>
          <a:ext cx="8229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TD</a:t>
                      </a:r>
                    </a:p>
                    <a:p>
                      <a:pPr algn="ctr"/>
                      <a:r>
                        <a:rPr lang="en-US" dirty="0" smtClean="0"/>
                        <a:t>(top-down)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</a:t>
                      </a:r>
                    </a:p>
                    <a:p>
                      <a:pPr algn="ctr"/>
                      <a:r>
                        <a:rPr lang="en-US" dirty="0" smtClean="0"/>
                        <a:t>(bottom-up)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speedup</a:t>
                      </a:r>
                    </a:p>
                    <a:p>
                      <a:pPr algn="ctr"/>
                      <a:r>
                        <a:rPr lang="en-US" dirty="0" smtClean="0"/>
                        <a:t>over TD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speedup</a:t>
                      </a:r>
                    </a:p>
                    <a:p>
                      <a:pPr algn="ctr"/>
                      <a:r>
                        <a:rPr lang="en-US" dirty="0" smtClean="0"/>
                        <a:t>over</a:t>
                      </a:r>
                      <a:r>
                        <a:rPr lang="en-US" baseline="0" dirty="0" smtClean="0"/>
                        <a:t> BU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jpat</a:t>
                      </a:r>
                      <a:r>
                        <a:rPr lang="en-US" dirty="0" smtClean="0"/>
                        <a:t>-p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15.62s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1.79s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0.5X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9X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elevator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1.59s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6m35s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0.5X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118X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toba</a:t>
                      </a:r>
                      <a:r>
                        <a:rPr lang="en-US" dirty="0" smtClean="0"/>
                        <a:t>-s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20.4s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javasrc</a:t>
                      </a:r>
                      <a:r>
                        <a:rPr lang="en-US" dirty="0" smtClean="0"/>
                        <a:t>-p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4m44s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24X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22m57s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33X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35m28s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59X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43m26s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1m53s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23X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31m39s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1m52s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17X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kawa</a:t>
                      </a:r>
                      <a:r>
                        <a:rPr lang="en-US" dirty="0" smtClean="0"/>
                        <a:t>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23m52s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1m6s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22X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b="1" i="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6m35s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rhino-a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6m39s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sable-cc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timeout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4m25s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results: running </a:t>
            </a:r>
            <a:r>
              <a:rPr lang="en-US" dirty="0" smtClean="0"/>
              <a:t>time (</a:t>
            </a:r>
            <a:r>
              <a:rPr lang="en-US" b="1" dirty="0" err="1" smtClean="0"/>
              <a:t>k</a:t>
            </a:r>
            <a:r>
              <a:rPr lang="en-US" b="1" dirty="0" smtClean="0"/>
              <a:t> </a:t>
            </a:r>
            <a:r>
              <a:rPr lang="en-US" dirty="0" smtClean="0"/>
              <a:t>= 5, </a:t>
            </a:r>
            <a:r>
              <a:rPr lang="en-US" sz="2800" dirty="0" err="1" smtClean="0">
                <a:ea typeface="Lucida Grande"/>
                <a:cs typeface="Lucida Grande"/>
              </a:rPr>
              <a:t>θ</a:t>
            </a:r>
            <a:r>
              <a:rPr lang="en-US" dirty="0" smtClean="0">
                <a:ea typeface="Lucida Grande"/>
                <a:cs typeface="Lucida Grande"/>
              </a:rPr>
              <a:t> </a:t>
            </a:r>
            <a:r>
              <a:rPr lang="en-US" smtClean="0"/>
              <a:t>= 1)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11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8309206"/>
              </p:ext>
            </p:extLst>
          </p:nvPr>
        </p:nvGraphicFramePr>
        <p:xfrm>
          <a:off x="457200" y="1191201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156996"/>
                <a:gridCol w="1222310"/>
                <a:gridCol w="1082351"/>
                <a:gridCol w="1026367"/>
                <a:gridCol w="1175658"/>
                <a:gridCol w="1194318"/>
              </a:tblGrid>
              <a:tr h="3200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top-down</a:t>
                      </a:r>
                      <a:endParaRPr lang="en-US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bottom-up</a:t>
                      </a:r>
                      <a:endParaRPr lang="en-US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TD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jpat</a:t>
                      </a:r>
                      <a:r>
                        <a:rPr lang="en-US" dirty="0" smtClean="0"/>
                        <a:t>-p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elevator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toba</a:t>
                      </a:r>
                      <a:r>
                        <a:rPr lang="en-US" dirty="0" smtClean="0"/>
                        <a:t>-s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68.5k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javasrc</a:t>
                      </a:r>
                      <a:r>
                        <a:rPr lang="en-US" dirty="0" smtClean="0"/>
                        <a:t>-p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1.3m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2.3m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1.9m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kawa</a:t>
                      </a:r>
                      <a:r>
                        <a:rPr lang="en-US" dirty="0" smtClean="0"/>
                        <a:t>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1.7m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rhino-a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sable-cc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4.8k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results: number of </a:t>
            </a:r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90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</a:t>
            </a:r>
            <a:r>
              <a:rPr lang="en-US" dirty="0" err="1" smtClean="0"/>
              <a:t>interprocedural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022272" y="1281545"/>
            <a:ext cx="3887205" cy="4918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61558" y="1281545"/>
            <a:ext cx="3860169" cy="4918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4287" y="4097104"/>
            <a:ext cx="3775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only contexts in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Monomorphic</a:t>
            </a:r>
            <a:r>
              <a:rPr lang="en-US" dirty="0" smtClean="0"/>
              <a:t> summaries.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Low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Blow-up with number of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Cheap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Cheap to instantiate.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Easy to implement.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70797" y="4097113"/>
            <a:ext cx="3317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all possible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Polymorphic summaries.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High reusability.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Blow-up with number of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Expensive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Expensive to instantiate.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Hard to implement.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53937" y="1312191"/>
            <a:ext cx="2423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Top-down approach</a:t>
            </a:r>
            <a:endParaRPr lang="en-US" sz="2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757809" y="1326138"/>
            <a:ext cx="2480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Bottom-up approach</a:t>
            </a:r>
            <a:endParaRPr lang="en-US" sz="22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870725" y="1858824"/>
            <a:ext cx="2599266" cy="2099678"/>
            <a:chOff x="870725" y="1858824"/>
            <a:chExt cx="2599266" cy="2099678"/>
          </a:xfrm>
        </p:grpSpPr>
        <p:sp>
          <p:nvSpPr>
            <p:cNvPr id="166" name="Oval 16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531634" y="2372898"/>
              <a:ext cx="518746" cy="518746"/>
            </a:xfrm>
            <a:prstGeom prst="ellipse">
              <a:avLst/>
            </a:prstGeom>
            <a:blipFill rotWithShape="0">
              <a:blip r:embed="rId3"/>
              <a:stretch>
                <a:fillRect l="-9091" r="-4545" b="-6818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67" name="Oval 16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64022" y="2392802"/>
              <a:ext cx="518746" cy="518746"/>
            </a:xfrm>
            <a:prstGeom prst="ellipse">
              <a:avLst/>
            </a:prstGeom>
            <a:blipFill rotWithShape="0">
              <a:blip r:embed="rId4"/>
              <a:stretch>
                <a:fillRect l="-9091" r="-4545" b="-6818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168" name="Straight Arrow Connector 167"/>
            <p:cNvCxnSpPr>
              <a:endCxn id="166" idx="0"/>
            </p:cNvCxnSpPr>
            <p:nvPr/>
          </p:nvCxnSpPr>
          <p:spPr>
            <a:xfrm rot="16200000" flipH="1">
              <a:off x="1533235" y="2115126"/>
              <a:ext cx="514074" cy="1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rot="5400000">
              <a:off x="2468614" y="2136696"/>
              <a:ext cx="510887" cy="13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Oval 16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70725" y="3436767"/>
              <a:ext cx="518746" cy="518746"/>
            </a:xfrm>
            <a:prstGeom prst="ellipse">
              <a:avLst/>
            </a:prstGeom>
            <a:blipFill rotWithShape="0">
              <a:blip r:embed="rId5"/>
              <a:stretch>
                <a:fillRect l="-11364" r="-4545" b="-5682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71" name="Oval 17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926453" y="3436767"/>
              <a:ext cx="518746" cy="518746"/>
            </a:xfrm>
            <a:prstGeom prst="ellipse">
              <a:avLst/>
            </a:prstGeom>
            <a:blipFill rotWithShape="0">
              <a:blip r:embed="rId6"/>
              <a:stretch>
                <a:fillRect l="-11364" r="-4545" b="-5682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72" name="Oval 17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51245" y="3439756"/>
              <a:ext cx="518746" cy="518746"/>
            </a:xfrm>
            <a:prstGeom prst="ellipse">
              <a:avLst/>
            </a:prstGeom>
            <a:blipFill rotWithShape="0">
              <a:blip r:embed="rId7"/>
              <a:stretch>
                <a:fillRect l="-11364" r="-4545" b="-5682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>
              <a:off x="1118560" y="2815693"/>
              <a:ext cx="477505" cy="6210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66" idx="5"/>
            </p:cNvCxnSpPr>
            <p:nvPr/>
          </p:nvCxnSpPr>
          <p:spPr>
            <a:xfrm rot="16200000" flipH="1">
              <a:off x="1763794" y="3026291"/>
              <a:ext cx="621110" cy="199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2197378" y="2835597"/>
              <a:ext cx="354165" cy="601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2895261" y="2835597"/>
              <a:ext cx="303819" cy="6041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402765" y="1847278"/>
            <a:ext cx="3316287" cy="2154553"/>
            <a:chOff x="5402765" y="1847278"/>
            <a:chExt cx="3316287" cy="2154553"/>
          </a:xfrm>
        </p:grpSpPr>
        <p:sp>
          <p:nvSpPr>
            <p:cNvPr id="178" name="Rectangle 17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236278" y="3420415"/>
              <a:ext cx="575896" cy="520827"/>
            </a:xfrm>
            <a:prstGeom prst="rect">
              <a:avLst/>
            </a:prstGeom>
            <a:blipFill rotWithShape="0">
              <a:blip r:embed="rId8"/>
              <a:stretch>
                <a:fillRect l="-8163" r="-2041" b="-5682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79" name="Rectangle 17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199965" y="3420415"/>
              <a:ext cx="575896" cy="520827"/>
            </a:xfrm>
            <a:prstGeom prst="rect">
              <a:avLst/>
            </a:prstGeom>
            <a:blipFill rotWithShape="0">
              <a:blip r:embed="rId9"/>
              <a:stretch>
                <a:fillRect l="-8163" b="-3409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0" name="Rectangle 17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597377" y="2358627"/>
              <a:ext cx="575896" cy="520827"/>
            </a:xfrm>
            <a:prstGeom prst="rect">
              <a:avLst/>
            </a:prstGeom>
            <a:blipFill rotWithShape="0">
              <a:blip r:embed="rId10"/>
              <a:stretch>
                <a:fillRect l="-7216" b="-6818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1" name="Rectangle 18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80202" y="2356544"/>
              <a:ext cx="575896" cy="520827"/>
            </a:xfrm>
            <a:prstGeom prst="rect">
              <a:avLst/>
            </a:prstGeom>
            <a:blipFill rotWithShape="0">
              <a:blip r:embed="rId11"/>
              <a:stretch>
                <a:fillRect l="-6186" r="-2062" b="-6742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2" name="Rectangle 18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163027" y="2356544"/>
              <a:ext cx="575896" cy="520827"/>
            </a:xfrm>
            <a:prstGeom prst="rect">
              <a:avLst/>
            </a:prstGeom>
            <a:blipFill rotWithShape="0">
              <a:blip r:embed="rId12"/>
              <a:stretch>
                <a:fillRect l="-6122" r="-2041" b="-6742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3" name="Rectangle 18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55923" y="2356545"/>
              <a:ext cx="575896" cy="520827"/>
            </a:xfrm>
            <a:prstGeom prst="rect">
              <a:avLst/>
            </a:prstGeom>
            <a:blipFill rotWithShape="0">
              <a:blip r:embed="rId13"/>
              <a:stretch>
                <a:fillRect l="-6122" r="-2041" b="-6742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055505" y="3362390"/>
              <a:ext cx="1871957" cy="639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02765" y="2300598"/>
              <a:ext cx="3316287" cy="639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rot="16200000" flipV="1">
              <a:off x="5617325" y="2095052"/>
              <a:ext cx="502557" cy="70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6418643" y="2095991"/>
              <a:ext cx="503350" cy="59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rot="16200000" flipV="1">
              <a:off x="7196826" y="2097278"/>
              <a:ext cx="503355" cy="33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rot="16200000" flipV="1">
              <a:off x="7960141" y="2095963"/>
              <a:ext cx="503351" cy="59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5908408" y="2867901"/>
              <a:ext cx="638901" cy="5409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6547309" y="2865818"/>
              <a:ext cx="926749" cy="543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6691233" y="2865818"/>
              <a:ext cx="819763" cy="543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7510996" y="2865819"/>
              <a:ext cx="755958" cy="5430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Explosion 1 40"/>
          <p:cNvSpPr/>
          <p:nvPr/>
        </p:nvSpPr>
        <p:spPr>
          <a:xfrm>
            <a:off x="3454160" y="2979340"/>
            <a:ext cx="2397313" cy="1267610"/>
          </a:xfrm>
          <a:prstGeom prst="irregularSeal1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SWIFT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67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ntlr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383" r="1383"/>
          <a:stretch>
            <a:fillRect/>
          </a:stretch>
        </p:blipFill>
        <p:spPr>
          <a:xfrm>
            <a:off x="1565160" y="1697315"/>
            <a:ext cx="5850111" cy="351006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top-down summaries per method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15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top-down summaries per method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p:pic>
        <p:nvPicPr>
          <p:cNvPr id="8" name="Content Placeholder 7" descr="lusearch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4399" r="3456" b="7237"/>
          <a:stretch/>
        </p:blipFill>
        <p:spPr>
          <a:xfrm>
            <a:off x="577313" y="1219200"/>
            <a:ext cx="3821650" cy="2244274"/>
          </a:xfrm>
        </p:spPr>
      </p:pic>
      <p:pic>
        <p:nvPicPr>
          <p:cNvPr id="9" name="Picture 8" descr="kawa-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6274" b="7135"/>
          <a:stretch/>
        </p:blipFill>
        <p:spPr>
          <a:xfrm>
            <a:off x="4721138" y="1246409"/>
            <a:ext cx="3835927" cy="2217065"/>
          </a:xfrm>
          <a:prstGeom prst="rect">
            <a:avLst/>
          </a:prstGeom>
        </p:spPr>
      </p:pic>
      <p:pic>
        <p:nvPicPr>
          <p:cNvPr id="10" name="Picture 9" descr="avrora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330" b="7556"/>
          <a:stretch/>
        </p:blipFill>
        <p:spPr>
          <a:xfrm>
            <a:off x="628630" y="3732857"/>
            <a:ext cx="3873385" cy="2206360"/>
          </a:xfrm>
          <a:prstGeom prst="rect">
            <a:avLst/>
          </a:prstGeom>
        </p:spPr>
      </p:pic>
      <p:pic>
        <p:nvPicPr>
          <p:cNvPr id="11" name="Picture 10" descr="rhino-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6643" b="7143"/>
          <a:stretch/>
        </p:blipFill>
        <p:spPr>
          <a:xfrm>
            <a:off x="4810944" y="3771334"/>
            <a:ext cx="3736372" cy="21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80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365735"/>
            <a:ext cx="8229600" cy="4681415"/>
          </a:xfrm>
        </p:spPr>
        <p:txBody>
          <a:bodyPr/>
          <a:lstStyle/>
          <a:p>
            <a:r>
              <a:rPr lang="en-US" dirty="0" smtClean="0"/>
              <a:t>Applying SWIFT to analyses with richer abstract domains</a:t>
            </a:r>
          </a:p>
          <a:p>
            <a:pPr lvl="1"/>
            <a:r>
              <a:rPr lang="en-US" dirty="0" smtClean="0"/>
              <a:t>Predicate abstraction, shape </a:t>
            </a:r>
            <a:r>
              <a:rPr lang="en-US" dirty="0"/>
              <a:t>analysis, </a:t>
            </a:r>
            <a:r>
              <a:rPr lang="en-US" dirty="0" smtClean="0"/>
              <a:t>integer analysis, etc.</a:t>
            </a:r>
          </a:p>
          <a:p>
            <a:endParaRPr lang="en-US" sz="2000" dirty="0" smtClean="0"/>
          </a:p>
          <a:p>
            <a:r>
              <a:rPr lang="en-US" dirty="0" smtClean="0"/>
              <a:t>Automating SWIFT to reduce analysis designer obligations</a:t>
            </a:r>
          </a:p>
          <a:p>
            <a:pPr lvl="1"/>
            <a:r>
              <a:rPr lang="en-US" dirty="0" smtClean="0"/>
              <a:t>Identifying analysis classes like “kill/gen”</a:t>
            </a:r>
          </a:p>
          <a:p>
            <a:pPr lvl="1"/>
            <a:r>
              <a:rPr lang="en-US" dirty="0" smtClean="0"/>
              <a:t>Automatically synthesizing TD from BU, or vice versa</a:t>
            </a:r>
          </a:p>
          <a:p>
            <a:endParaRPr lang="en-US" sz="2000" dirty="0" smtClean="0"/>
          </a:p>
          <a:p>
            <a:r>
              <a:rPr lang="en-US" dirty="0" smtClean="0"/>
              <a:t>Extending SWIFT to reuse summaries across programs</a:t>
            </a:r>
          </a:p>
          <a:p>
            <a:pPr lvl="1"/>
            <a:r>
              <a:rPr lang="en-US" dirty="0" smtClean="0"/>
              <a:t>Programs increasingly use large libraries (e.g., JDK, Android)</a:t>
            </a:r>
          </a:p>
          <a:p>
            <a:pPr lvl="1"/>
            <a:r>
              <a:rPr lang="en-US" dirty="0" smtClean="0"/>
              <a:t>Key challenge: higher-order functions (callbacks)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6/10/2014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>
                <a:solidFill>
                  <a:srgbClr val="464653"/>
                </a:solidFill>
              </a:rPr>
              <a:pPr/>
              <a:t>32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Programming Language Design and Implementation, 2014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52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375504"/>
            <a:ext cx="8229600" cy="4603262"/>
          </a:xfrm>
        </p:spPr>
        <p:txBody>
          <a:bodyPr>
            <a:normAutofit/>
          </a:bodyPr>
          <a:lstStyle/>
          <a:p>
            <a:r>
              <a:rPr lang="en-US" dirty="0" smtClean="0"/>
              <a:t>A new approach for scaling </a:t>
            </a:r>
            <a:r>
              <a:rPr lang="en-US" dirty="0" err="1" smtClean="0"/>
              <a:t>interprocedural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Synergistically combines two dominant approaches:</a:t>
            </a:r>
            <a:br>
              <a:rPr lang="en-US" dirty="0" smtClean="0"/>
            </a:br>
            <a:r>
              <a:rPr lang="en-US" dirty="0" smtClean="0"/>
              <a:t>top-down and bottom-up</a:t>
            </a:r>
          </a:p>
          <a:p>
            <a:pPr marL="274320" lvl="1" indent="0">
              <a:buNone/>
            </a:pPr>
            <a:endParaRPr lang="en-US" sz="2000" dirty="0" smtClean="0"/>
          </a:p>
          <a:p>
            <a:r>
              <a:rPr lang="en-US" dirty="0" smtClean="0"/>
              <a:t>General formal framework embodying the approach</a:t>
            </a:r>
          </a:p>
          <a:p>
            <a:pPr lvl="1"/>
            <a:r>
              <a:rPr lang="en-US" dirty="0" smtClean="0"/>
              <a:t>Coincidence conditions and tuning parameters</a:t>
            </a:r>
          </a:p>
          <a:p>
            <a:endParaRPr lang="en-US" sz="2000" dirty="0" smtClean="0"/>
          </a:p>
          <a:p>
            <a:r>
              <a:rPr lang="en-US" dirty="0" smtClean="0"/>
              <a:t>Implementation of the framework for Java</a:t>
            </a:r>
          </a:p>
          <a:p>
            <a:pPr lvl="1"/>
            <a:r>
              <a:rPr lang="en-US" dirty="0" smtClean="0"/>
              <a:t>Instantiated on type-state analysis and “kill/gen” analyses</a:t>
            </a:r>
          </a:p>
          <a:p>
            <a:pPr lvl="1"/>
            <a:r>
              <a:rPr lang="en-US" dirty="0" smtClean="0"/>
              <a:t>Outperforms baseline approaches on </a:t>
            </a:r>
            <a:r>
              <a:rPr lang="en-US" dirty="0" err="1" smtClean="0"/>
              <a:t>upto</a:t>
            </a:r>
            <a:r>
              <a:rPr lang="en-US" dirty="0" smtClean="0"/>
              <a:t> 250 KLOC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6/10/2014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>
                <a:solidFill>
                  <a:srgbClr val="464653"/>
                </a:solidFill>
              </a:rPr>
              <a:pPr/>
              <a:t>33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Programming Language Design and Implementation, 2014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39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Typestate</a:t>
            </a:r>
            <a:r>
              <a:rPr lang="en-US" dirty="0" smtClean="0"/>
              <a:t> analysis </a:t>
            </a:r>
            <a:r>
              <a:rPr lang="en-US" dirty="0" smtClean="0"/>
              <a:t>example [Fink et al. ISSTA’06]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373" y="1343378"/>
            <a:ext cx="3906839" cy="36933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File(); // h1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foo(v1);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File(); // h2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foo(v2);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v3 = new File(); // h3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foo(v3);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foo(File f)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07113" y="2457431"/>
            <a:ext cx="1470377" cy="5644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opened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85146" y="4475673"/>
            <a:ext cx="1470377" cy="5644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error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050480" y="2457431"/>
            <a:ext cx="1470377" cy="5644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closed</a:t>
            </a:r>
            <a:endParaRPr lang="en-US" sz="2000" dirty="0"/>
          </a:p>
        </p:txBody>
      </p:sp>
      <p:cxnSp>
        <p:nvCxnSpPr>
          <p:cNvPr id="22" name="Curved Connector 21"/>
          <p:cNvCxnSpPr/>
          <p:nvPr/>
        </p:nvCxnSpPr>
        <p:spPr>
          <a:xfrm rot="16200000" flipH="1">
            <a:off x="4728348" y="1665511"/>
            <a:ext cx="1114052" cy="46978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0"/>
            <a:endCxn id="19" idx="0"/>
          </p:cNvCxnSpPr>
          <p:nvPr/>
        </p:nvCxnSpPr>
        <p:spPr>
          <a:xfrm rot="5400000" flipH="1" flipV="1">
            <a:off x="7013985" y="1229115"/>
            <a:ext cx="12700" cy="2456633"/>
          </a:xfrm>
          <a:prstGeom prst="curvedConnector3">
            <a:avLst>
              <a:gd name="adj1" fmla="val 428887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0" idx="1"/>
          </p:cNvCxnSpPr>
          <p:nvPr/>
        </p:nvCxnSpPr>
        <p:spPr>
          <a:xfrm rot="16200000" flipH="1">
            <a:off x="4962844" y="3435594"/>
            <a:ext cx="1736018" cy="9085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20" idx="3"/>
          </p:cNvCxnSpPr>
          <p:nvPr/>
        </p:nvCxnSpPr>
        <p:spPr>
          <a:xfrm rot="5400000">
            <a:off x="7383817" y="3399934"/>
            <a:ext cx="1729668" cy="98625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1" idx="2"/>
            <a:endCxn id="19" idx="2"/>
          </p:cNvCxnSpPr>
          <p:nvPr/>
        </p:nvCxnSpPr>
        <p:spPr>
          <a:xfrm rot="16200000" flipH="1">
            <a:off x="7013985" y="1793559"/>
            <a:ext cx="12700" cy="2456633"/>
          </a:xfrm>
          <a:prstGeom prst="curvedConnector3">
            <a:avLst>
              <a:gd name="adj1" fmla="val 5177780"/>
            </a:avLst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61024" y="1407672"/>
            <a:ext cx="159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open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21673" y="3174518"/>
            <a:ext cx="159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close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21112" y="3807430"/>
            <a:ext cx="159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close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42583" y="3805666"/>
            <a:ext cx="159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open</a:t>
            </a:r>
            <a:endParaRPr lang="en-US" sz="2000" b="1" dirty="0"/>
          </a:p>
        </p:txBody>
      </p:sp>
      <p:sp useBgFill="1">
        <p:nvSpPr>
          <p:cNvPr id="24" name="Rectangle 23"/>
          <p:cNvSpPr/>
          <p:nvPr/>
        </p:nvSpPr>
        <p:spPr>
          <a:xfrm>
            <a:off x="432966" y="2261143"/>
            <a:ext cx="3964044" cy="108727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/>
          <p:cNvSpPr/>
          <p:nvPr/>
        </p:nvSpPr>
        <p:spPr>
          <a:xfrm>
            <a:off x="431418" y="2828834"/>
            <a:ext cx="3964044" cy="54689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2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TextBox 6"/>
              <p:cNvSpPr txBox="1"/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 {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v1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h1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foo(v1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v2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h2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v3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456" t="-717" r="-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/>
          <p:cNvSpPr/>
          <p:nvPr/>
        </p:nvSpPr>
        <p:spPr>
          <a:xfrm>
            <a:off x="374622" y="1565047"/>
            <a:ext cx="1647722" cy="378061"/>
          </a:xfrm>
          <a:prstGeom prst="wedgeRectCallout">
            <a:avLst>
              <a:gd name="adj1" fmla="val -11015"/>
              <a:gd name="adj2" fmla="val 12994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Allocation site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7512" y="3915496"/>
            <a:ext cx="2252540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foo(File f)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83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TextBox 6"/>
              <p:cNvSpPr txBox="1"/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 {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v1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h1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foo(v1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v2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h2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v3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456" t="-717" r="-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/>
          <p:cNvSpPr/>
          <p:nvPr/>
        </p:nvSpPr>
        <p:spPr>
          <a:xfrm>
            <a:off x="699935" y="1563624"/>
            <a:ext cx="1647722" cy="378061"/>
          </a:xfrm>
          <a:prstGeom prst="wedgeRectCallout">
            <a:avLst>
              <a:gd name="adj1" fmla="val -877"/>
              <a:gd name="adj2" fmla="val 12994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Type-state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7512" y="3915496"/>
            <a:ext cx="2252540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foo(File f)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84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TextBox 6"/>
              <p:cNvSpPr txBox="1"/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 {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v1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h1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foo(v1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v2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h2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v3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456" t="-717" r="-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/>
          <p:cNvSpPr/>
          <p:nvPr/>
        </p:nvSpPr>
        <p:spPr>
          <a:xfrm>
            <a:off x="961895" y="1563624"/>
            <a:ext cx="2653672" cy="378061"/>
          </a:xfrm>
          <a:prstGeom prst="wedgeRectCallout">
            <a:avLst>
              <a:gd name="adj1" fmla="val -877"/>
              <a:gd name="adj2" fmla="val 12994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Must-alias </a:t>
            </a:r>
            <a:r>
              <a:rPr lang="en-US" b="1" dirty="0" err="1" smtClean="0">
                <a:solidFill>
                  <a:srgbClr val="00B0F0"/>
                </a:solidFill>
              </a:rPr>
              <a:t>accesspath</a:t>
            </a:r>
            <a:r>
              <a:rPr lang="en-US" b="1" dirty="0" smtClean="0">
                <a:solidFill>
                  <a:srgbClr val="00B0F0"/>
                </a:solidFill>
              </a:rPr>
              <a:t> set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7512" y="3915496"/>
            <a:ext cx="2252540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foo(File f)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31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TextBox 6"/>
              <p:cNvSpPr txBox="1"/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 {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v1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h1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foo(v1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v2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h2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v3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456" t="-717" r="-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/>
          <p:cNvSpPr/>
          <p:nvPr/>
        </p:nvSpPr>
        <p:spPr>
          <a:xfrm>
            <a:off x="1026163" y="1563624"/>
            <a:ext cx="3210943" cy="378061"/>
          </a:xfrm>
          <a:prstGeom prst="wedgeRectCallout">
            <a:avLst>
              <a:gd name="adj1" fmla="val -877"/>
              <a:gd name="adj2" fmla="val 12994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Must-not-alias </a:t>
            </a:r>
            <a:r>
              <a:rPr lang="en-US" b="1" dirty="0" err="1" smtClean="0">
                <a:solidFill>
                  <a:srgbClr val="00B0F0"/>
                </a:solidFill>
              </a:rPr>
              <a:t>accesspath</a:t>
            </a:r>
            <a:r>
              <a:rPr lang="en-US" b="1" dirty="0" smtClean="0">
                <a:solidFill>
                  <a:srgbClr val="00B0F0"/>
                </a:solidFill>
              </a:rPr>
              <a:t> set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7512" y="3915496"/>
            <a:ext cx="2252540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foo(File f)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47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F5D7-FF41-4BF6-8958-28DFF1DB18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Programming Language Design and Implementation, 2014</a:t>
            </a:r>
            <a:endParaRPr 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TextBox 6"/>
              <p:cNvSpPr txBox="1"/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 {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v1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h1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 xmlns="" xmlns:mv="urn:schemas-microsoft-com:mac:vml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𝑐𝑙𝑜𝑠𝑒𝑑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,∅)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foo(v1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v2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h2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v3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new File(); //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h3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foo(v3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" y="1664208"/>
                <a:ext cx="376898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456" t="-717" r="-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927512" y="3915496"/>
            <a:ext cx="2252540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foo(File f)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69477" y="2699238"/>
            <a:ext cx="2958035" cy="1310054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47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gan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elegant" id="{4F5F41D9-9FFF-4ED8-9C7F-C1ACADA51854}" vid="{60351B06-E032-4235-A2F9-2C204A0F3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ED355A42788143AE0FB0D22F302F2E" ma:contentTypeVersion="1" ma:contentTypeDescription="Create a new document." ma:contentTypeScope="" ma:versionID="31bce0da7b120c2ed0a0b0f7e09a2746">
  <xsd:schema xmlns:xsd="http://www.w3.org/2001/XMLSchema" xmlns:xs="http://www.w3.org/2001/XMLSchema" xmlns:p="http://schemas.microsoft.com/office/2006/metadata/properties" xmlns:ns3="645017dd-093d-4fe6-8749-94edcd17ab36" targetNamespace="http://schemas.microsoft.com/office/2006/metadata/properties" ma:root="true" ma:fieldsID="436f62787a1dbbb720be1912f308f81f" ns3:_="">
    <xsd:import namespace="645017dd-093d-4fe6-8749-94edcd17ab3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017dd-093d-4fe6-8749-94edcd17ab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6884DA-E94B-4DCE-9FF8-5930163FDDBC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645017dd-093d-4fe6-8749-94edcd17ab3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2D6EF29-6828-4236-AFDE-D4CDBE69BB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017dd-093d-4fe6-8749-94edcd17a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621055-3A2D-42F9-B8D3-AEB84A18ED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elegant</Template>
  <TotalTime>13904</TotalTime>
  <Words>1645</Words>
  <Application>Microsoft Macintosh PowerPoint</Application>
  <PresentationFormat>On-screen Show (4:3)</PresentationFormat>
  <Paragraphs>631</Paragraphs>
  <Slides>33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elegant</vt:lpstr>
      <vt:lpstr>Hybrid Top-down and Bottom-up Interprocedural Analysis</vt:lpstr>
      <vt:lpstr>Two approaches to interprocedural analysis</vt:lpstr>
      <vt:lpstr>Two approaches to interprocedural analysis</vt:lpstr>
      <vt:lpstr>Typestate analysis example [Fink et al. ISSTA’06]</vt:lpstr>
      <vt:lpstr>Top-down approach</vt:lpstr>
      <vt:lpstr>Top-down approach</vt:lpstr>
      <vt:lpstr>Top-down approach</vt:lpstr>
      <vt:lpstr>Top-down approach</vt:lpstr>
      <vt:lpstr>Top-down approach</vt:lpstr>
      <vt:lpstr>Top-down approach</vt:lpstr>
      <vt:lpstr>Top-down approach</vt:lpstr>
      <vt:lpstr>Bottom-up approach</vt:lpstr>
      <vt:lpstr>Bottom-up approach</vt:lpstr>
      <vt:lpstr>Bottom-up approach</vt:lpstr>
      <vt:lpstr>Bottom-up approach</vt:lpstr>
      <vt:lpstr>Bottom-up approach</vt:lpstr>
      <vt:lpstr>Bottom-up approach</vt:lpstr>
      <vt:lpstr>Top-down summaries vs. bottom-up summaries</vt:lpstr>
      <vt:lpstr>Top-down summaries vs. bottom-up summaries</vt:lpstr>
      <vt:lpstr> </vt:lpstr>
      <vt:lpstr> </vt:lpstr>
      <vt:lpstr> </vt:lpstr>
      <vt:lpstr> </vt:lpstr>
      <vt:lpstr> </vt:lpstr>
      <vt:lpstr> </vt:lpstr>
      <vt:lpstr>Implementation</vt:lpstr>
      <vt:lpstr>Benchmarks</vt:lpstr>
      <vt:lpstr>Experiment results: running time (k = 5, θ = 1)</vt:lpstr>
      <vt:lpstr>Experiment results: number of summaries</vt:lpstr>
      <vt:lpstr>Number of top-down summaries per method</vt:lpstr>
      <vt:lpstr>Number of top-down summaries per method</vt:lpstr>
      <vt:lpstr>Future directions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Abstraction Refinement for Program Analyses in Datalog</dc:title>
  <dc:creator>Zhang, Xin</dc:creator>
  <cp:lastModifiedBy>Mayur Naik</cp:lastModifiedBy>
  <cp:revision>676</cp:revision>
  <dcterms:created xsi:type="dcterms:W3CDTF">2014-06-10T08:01:51Z</dcterms:created>
  <dcterms:modified xsi:type="dcterms:W3CDTF">2014-06-10T12:31:57Z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0x010100F8ED355A42788143AE0FB0D22F302F2E</vt:lpwstr>
  </property>
  <property fmtid="{D5CDD505-2E9C-101B-9397-08002B2CF9AE}" pid="3" name="IsMyDocuments">
    <vt:bool>true</vt:bool>
  </property>
</Properties>
</file>