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charts/chart1.xml" ContentType="application/vnd.openxmlformats-officedocument.drawingml.chart+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charts/chart3.xml" ContentType="application/vnd.openxmlformats-officedocument.drawingml.chart+xml"/>
  <Override PartName="/ppt/notesSlides/notesSlide3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34.xml" ContentType="application/vnd.openxmlformats-officedocument.presentationml.notesSlide+xml"/>
  <Override PartName="/ppt/charts/chart7.xml" ContentType="application/vnd.openxmlformats-officedocument.drawingml.chart+xml"/>
  <Override PartName="/ppt/notesSlides/notesSlide3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6.xml" ContentType="application/vnd.openxmlformats-officedocument.presentationml.notesSlide+xml"/>
  <Override PartName="/ppt/charts/chart11.xml" ContentType="application/vnd.openxmlformats-officedocument.drawingml.chart+xml"/>
  <Override PartName="/ppt/notesSlides/notesSlide37.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24.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1"/>
  </p:notesMasterIdLst>
  <p:sldIdLst>
    <p:sldId id="256" r:id="rId2"/>
    <p:sldId id="259" r:id="rId3"/>
    <p:sldId id="260" r:id="rId4"/>
    <p:sldId id="271" r:id="rId5"/>
    <p:sldId id="272" r:id="rId6"/>
    <p:sldId id="309" r:id="rId7"/>
    <p:sldId id="323" r:id="rId8"/>
    <p:sldId id="325" r:id="rId9"/>
    <p:sldId id="296" r:id="rId10"/>
    <p:sldId id="258" r:id="rId11"/>
    <p:sldId id="273" r:id="rId12"/>
    <p:sldId id="261" r:id="rId13"/>
    <p:sldId id="274" r:id="rId14"/>
    <p:sldId id="320" r:id="rId15"/>
    <p:sldId id="311" r:id="rId16"/>
    <p:sldId id="317" r:id="rId17"/>
    <p:sldId id="318" r:id="rId18"/>
    <p:sldId id="321" r:id="rId19"/>
    <p:sldId id="275" r:id="rId20"/>
    <p:sldId id="300" r:id="rId21"/>
    <p:sldId id="277" r:id="rId22"/>
    <p:sldId id="322" r:id="rId23"/>
    <p:sldId id="279" r:id="rId24"/>
    <p:sldId id="302" r:id="rId25"/>
    <p:sldId id="303" r:id="rId26"/>
    <p:sldId id="281" r:id="rId27"/>
    <p:sldId id="304" r:id="rId28"/>
    <p:sldId id="268" r:id="rId29"/>
    <p:sldId id="327" r:id="rId30"/>
    <p:sldId id="328" r:id="rId31"/>
    <p:sldId id="264" r:id="rId32"/>
    <p:sldId id="265" r:id="rId33"/>
    <p:sldId id="306" r:id="rId34"/>
    <p:sldId id="266" r:id="rId35"/>
    <p:sldId id="307" r:id="rId36"/>
    <p:sldId id="290" r:id="rId37"/>
    <p:sldId id="308" r:id="rId38"/>
    <p:sldId id="305" r:id="rId39"/>
    <p:sldId id="329" r:id="rId40"/>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89" autoAdjust="0"/>
  </p:normalViewPr>
  <p:slideViewPr>
    <p:cSldViewPr>
      <p:cViewPr varScale="1">
        <p:scale>
          <a:sx n="87" d="100"/>
          <a:sy n="87" d="100"/>
        </p:scale>
        <p:origin x="-220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boxsrv\vb_share\pldi%20image\plo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9916282016472"/>
          <c:y val="9.3118346161785895E-2"/>
          <c:w val="0.66086644341871004"/>
          <c:h val="0.684698162729659"/>
        </c:manualLayout>
      </c:layout>
      <c:barChart>
        <c:barDir val="col"/>
        <c:grouping val="percentStacked"/>
        <c:varyColors val="0"/>
        <c:ser>
          <c:idx val="0"/>
          <c:order val="0"/>
          <c:tx>
            <c:strRef>
              <c:f>Sheet2!$H$1</c:f>
              <c:strCache>
                <c:ptCount val="1"/>
                <c:pt idx="0">
                  <c:v>Proven</c:v>
                </c:pt>
              </c:strCache>
            </c:strRef>
          </c:tx>
          <c:spPr>
            <a:pattFill prst="ltUpDiag">
              <a:fgClr>
                <a:schemeClr val="tx1"/>
              </a:fgClr>
              <a:bgClr>
                <a:prstClr val="white"/>
              </a:bgClr>
            </a:pattFill>
            <a:ln>
              <a:solidFill>
                <a:schemeClr val="tx1"/>
              </a:solidFill>
            </a:ln>
            <a:effectLst/>
          </c:spPr>
          <c:invertIfNegative val="0"/>
          <c:cat>
            <c:strRef>
              <c:f>Sheet2!$G$2:$G$9</c:f>
              <c:strCache>
                <c:ptCount val="8"/>
                <c:pt idx="0">
                  <c:v>tsp</c:v>
                </c:pt>
                <c:pt idx="1">
                  <c:v>elevator</c:v>
                </c:pt>
                <c:pt idx="2">
                  <c:v>hedc</c:v>
                </c:pt>
                <c:pt idx="3">
                  <c:v>weblech</c:v>
                </c:pt>
                <c:pt idx="4">
                  <c:v>antlr</c:v>
                </c:pt>
                <c:pt idx="5">
                  <c:v>avrora</c:v>
                </c:pt>
                <c:pt idx="6">
                  <c:v>lusearch</c:v>
                </c:pt>
                <c:pt idx="7">
                  <c:v>AVG.</c:v>
                </c:pt>
              </c:strCache>
            </c:strRef>
          </c:cat>
          <c:val>
            <c:numRef>
              <c:f>Sheet2!$H$2:$H$9</c:f>
              <c:numCache>
                <c:formatCode>General</c:formatCode>
                <c:ptCount val="8"/>
                <c:pt idx="0">
                  <c:v>2</c:v>
                </c:pt>
                <c:pt idx="1">
                  <c:v>17</c:v>
                </c:pt>
                <c:pt idx="2">
                  <c:v>46</c:v>
                </c:pt>
                <c:pt idx="3">
                  <c:v>49</c:v>
                </c:pt>
                <c:pt idx="4">
                  <c:v>43</c:v>
                </c:pt>
                <c:pt idx="5">
                  <c:v>55</c:v>
                </c:pt>
                <c:pt idx="6">
                  <c:v>55</c:v>
                </c:pt>
                <c:pt idx="7">
                  <c:v>38.142857142857146</c:v>
                </c:pt>
              </c:numCache>
            </c:numRef>
          </c:val>
        </c:ser>
        <c:ser>
          <c:idx val="1"/>
          <c:order val="1"/>
          <c:tx>
            <c:strRef>
              <c:f>Sheet2!$I$1</c:f>
              <c:strCache>
                <c:ptCount val="1"/>
                <c:pt idx="0">
                  <c:v>Impossible</c:v>
                </c:pt>
              </c:strCache>
            </c:strRef>
          </c:tx>
          <c:spPr>
            <a:solidFill>
              <a:schemeClr val="bg1"/>
            </a:solidFill>
            <a:ln>
              <a:solidFill>
                <a:schemeClr val="tx1"/>
              </a:solidFill>
            </a:ln>
            <a:effectLst/>
          </c:spPr>
          <c:invertIfNegative val="0"/>
          <c:cat>
            <c:strRef>
              <c:f>Sheet2!$G$2:$G$9</c:f>
              <c:strCache>
                <c:ptCount val="8"/>
                <c:pt idx="0">
                  <c:v>tsp</c:v>
                </c:pt>
                <c:pt idx="1">
                  <c:v>elevator</c:v>
                </c:pt>
                <c:pt idx="2">
                  <c:v>hedc</c:v>
                </c:pt>
                <c:pt idx="3">
                  <c:v>weblech</c:v>
                </c:pt>
                <c:pt idx="4">
                  <c:v>antlr</c:v>
                </c:pt>
                <c:pt idx="5">
                  <c:v>avrora</c:v>
                </c:pt>
                <c:pt idx="6">
                  <c:v>lusearch</c:v>
                </c:pt>
                <c:pt idx="7">
                  <c:v>AVG.</c:v>
                </c:pt>
              </c:strCache>
            </c:strRef>
          </c:cat>
          <c:val>
            <c:numRef>
              <c:f>Sheet2!$I$2:$I$9</c:f>
              <c:numCache>
                <c:formatCode>General</c:formatCode>
                <c:ptCount val="8"/>
                <c:pt idx="0">
                  <c:v>97</c:v>
                </c:pt>
                <c:pt idx="1">
                  <c:v>79</c:v>
                </c:pt>
                <c:pt idx="2">
                  <c:v>29</c:v>
                </c:pt>
                <c:pt idx="3">
                  <c:v>37</c:v>
                </c:pt>
                <c:pt idx="4">
                  <c:v>24</c:v>
                </c:pt>
                <c:pt idx="5">
                  <c:v>35</c:v>
                </c:pt>
                <c:pt idx="6">
                  <c:v>30</c:v>
                </c:pt>
                <c:pt idx="7">
                  <c:v>47.285714285714285</c:v>
                </c:pt>
              </c:numCache>
            </c:numRef>
          </c:val>
        </c:ser>
        <c:ser>
          <c:idx val="2"/>
          <c:order val="2"/>
          <c:tx>
            <c:strRef>
              <c:f>Sheet2!$J$1</c:f>
              <c:strCache>
                <c:ptCount val="1"/>
                <c:pt idx="0">
                  <c:v>Unresolved</c:v>
                </c:pt>
              </c:strCache>
            </c:strRef>
          </c:tx>
          <c:spPr>
            <a:pattFill prst="pct20">
              <a:fgClr>
                <a:schemeClr val="tx1"/>
              </a:fgClr>
              <a:bgClr>
                <a:prstClr val="white"/>
              </a:bgClr>
            </a:pattFill>
            <a:ln>
              <a:solidFill>
                <a:schemeClr val="tx1"/>
              </a:solidFill>
            </a:ln>
          </c:spPr>
          <c:invertIfNegative val="0"/>
          <c:cat>
            <c:strRef>
              <c:f>Sheet2!$G$2:$G$9</c:f>
              <c:strCache>
                <c:ptCount val="8"/>
                <c:pt idx="0">
                  <c:v>tsp</c:v>
                </c:pt>
                <c:pt idx="1">
                  <c:v>elevator</c:v>
                </c:pt>
                <c:pt idx="2">
                  <c:v>hedc</c:v>
                </c:pt>
                <c:pt idx="3">
                  <c:v>weblech</c:v>
                </c:pt>
                <c:pt idx="4">
                  <c:v>antlr</c:v>
                </c:pt>
                <c:pt idx="5">
                  <c:v>avrora</c:v>
                </c:pt>
                <c:pt idx="6">
                  <c:v>lusearch</c:v>
                </c:pt>
                <c:pt idx="7">
                  <c:v>AVG.</c:v>
                </c:pt>
              </c:strCache>
            </c:strRef>
          </c:cat>
          <c:val>
            <c:numRef>
              <c:f>Sheet2!$J$2:$J$9</c:f>
              <c:numCache>
                <c:formatCode>General</c:formatCode>
                <c:ptCount val="8"/>
                <c:pt idx="0">
                  <c:v>1</c:v>
                </c:pt>
                <c:pt idx="1">
                  <c:v>4</c:v>
                </c:pt>
                <c:pt idx="2">
                  <c:v>25</c:v>
                </c:pt>
                <c:pt idx="3">
                  <c:v>14</c:v>
                </c:pt>
                <c:pt idx="4">
                  <c:v>33</c:v>
                </c:pt>
                <c:pt idx="5">
                  <c:v>10</c:v>
                </c:pt>
                <c:pt idx="6">
                  <c:v>15</c:v>
                </c:pt>
                <c:pt idx="7">
                  <c:v>14.571428571428571</c:v>
                </c:pt>
              </c:numCache>
            </c:numRef>
          </c:val>
        </c:ser>
        <c:dLbls>
          <c:showLegendKey val="0"/>
          <c:showVal val="0"/>
          <c:showCatName val="0"/>
          <c:showSerName val="0"/>
          <c:showPercent val="0"/>
          <c:showBubbleSize val="0"/>
        </c:dLbls>
        <c:gapWidth val="150"/>
        <c:overlap val="100"/>
        <c:axId val="81435648"/>
        <c:axId val="81441536"/>
      </c:barChart>
      <c:catAx>
        <c:axId val="81435648"/>
        <c:scaling>
          <c:orientation val="minMax"/>
        </c:scaling>
        <c:delete val="0"/>
        <c:axPos val="b"/>
        <c:majorTickMark val="out"/>
        <c:minorTickMark val="none"/>
        <c:tickLblPos val="nextTo"/>
        <c:txPr>
          <a:bodyPr/>
          <a:lstStyle/>
          <a:p>
            <a:pPr>
              <a:defRPr sz="1700" b="1"/>
            </a:pPr>
            <a:endParaRPr lang="en-US"/>
          </a:p>
        </c:txPr>
        <c:crossAx val="81441536"/>
        <c:crosses val="autoZero"/>
        <c:auto val="1"/>
        <c:lblAlgn val="ctr"/>
        <c:lblOffset val="100"/>
        <c:noMultiLvlLbl val="0"/>
      </c:catAx>
      <c:valAx>
        <c:axId val="81441536"/>
        <c:scaling>
          <c:orientation val="minMax"/>
        </c:scaling>
        <c:delete val="0"/>
        <c:axPos val="l"/>
        <c:majorGridlines>
          <c:spPr>
            <a:ln w="3175">
              <a:prstDash val="sysDot"/>
            </a:ln>
          </c:spPr>
        </c:majorGridlines>
        <c:title>
          <c:tx>
            <c:rich>
              <a:bodyPr rot="-5400000" vert="horz"/>
              <a:lstStyle/>
              <a:p>
                <a:pPr>
                  <a:defRPr sz="1700"/>
                </a:pPr>
                <a:r>
                  <a:rPr lang="en-US" sz="1700"/>
                  <a:t>% Queries</a:t>
                </a:r>
              </a:p>
            </c:rich>
          </c:tx>
          <c:layout/>
          <c:overlay val="0"/>
        </c:title>
        <c:numFmt formatCode="0%" sourceLinked="1"/>
        <c:majorTickMark val="out"/>
        <c:minorTickMark val="none"/>
        <c:tickLblPos val="nextTo"/>
        <c:txPr>
          <a:bodyPr/>
          <a:lstStyle/>
          <a:p>
            <a:pPr>
              <a:defRPr sz="1500" b="1"/>
            </a:pPr>
            <a:endParaRPr lang="en-US"/>
          </a:p>
        </c:txPr>
        <c:crossAx val="81435648"/>
        <c:crosses val="autoZero"/>
        <c:crossBetween val="between"/>
      </c:valAx>
    </c:plotArea>
    <c:legend>
      <c:legendPos val="r"/>
      <c:layout>
        <c:manualLayout>
          <c:xMode val="edge"/>
          <c:yMode val="edge"/>
          <c:x val="0.78239101577820003"/>
          <c:y val="0.28400289807524098"/>
          <c:w val="0.185685760498291"/>
          <c:h val="0.279934530655578"/>
        </c:manualLayout>
      </c:layout>
      <c:overlay val="0"/>
      <c:txPr>
        <a:bodyPr/>
        <a:lstStyle/>
        <a:p>
          <a:pPr>
            <a:defRPr sz="1700" b="1"/>
          </a:pPr>
          <a:endParaRPr lang="en-US"/>
        </a:p>
      </c:txPr>
    </c:legend>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avrora</a:t>
            </a:r>
          </a:p>
        </c:rich>
      </c:tx>
      <c:layout>
        <c:manualLayout>
          <c:xMode val="edge"/>
          <c:yMode val="edge"/>
          <c:x val="0.77976334208223996"/>
          <c:y val="4.6296296296296301E-2"/>
        </c:manualLayout>
      </c:layout>
      <c:overlay val="1"/>
    </c:title>
    <c:autoTitleDeleted val="0"/>
    <c:plotArea>
      <c:layout/>
      <c:barChart>
        <c:barDir val="col"/>
        <c:grouping val="clustered"/>
        <c:varyColors val="0"/>
        <c:ser>
          <c:idx val="0"/>
          <c:order val="0"/>
          <c:tx>
            <c:v>Proven</c:v>
          </c:tx>
          <c:spPr>
            <a:solidFill>
              <a:schemeClr val="bg1"/>
            </a:solidFill>
            <a:ln>
              <a:solidFill>
                <a:schemeClr val="tx1"/>
              </a:solidFill>
            </a:ln>
            <a:effectLst/>
          </c:spPr>
          <c:invertIfNegative val="0"/>
          <c:cat>
            <c:strRef>
              <c:f>Sheet1!$E$125:$E$135</c:f>
              <c:strCache>
                <c:ptCount val="11"/>
                <c:pt idx="0">
                  <c:v>0-1</c:v>
                </c:pt>
                <c:pt idx="1">
                  <c:v>1-2</c:v>
                </c:pt>
                <c:pt idx="2">
                  <c:v>2-3</c:v>
                </c:pt>
                <c:pt idx="3">
                  <c:v>3-4</c:v>
                </c:pt>
                <c:pt idx="4">
                  <c:v>4-5</c:v>
                </c:pt>
                <c:pt idx="5">
                  <c:v>5-6</c:v>
                </c:pt>
                <c:pt idx="6">
                  <c:v>6-7</c:v>
                </c:pt>
                <c:pt idx="7">
                  <c:v>7-8</c:v>
                </c:pt>
                <c:pt idx="8">
                  <c:v>8-9</c:v>
                </c:pt>
                <c:pt idx="9">
                  <c:v>9-10</c:v>
                </c:pt>
                <c:pt idx="10">
                  <c:v>10-173</c:v>
                </c:pt>
              </c:strCache>
            </c:strRef>
          </c:cat>
          <c:val>
            <c:numRef>
              <c:f>Sheet1!$F$125:$F$135</c:f>
              <c:numCache>
                <c:formatCode>General</c:formatCode>
                <c:ptCount val="11"/>
                <c:pt idx="0">
                  <c:v>5671</c:v>
                </c:pt>
                <c:pt idx="1">
                  <c:v>1169</c:v>
                </c:pt>
                <c:pt idx="2">
                  <c:v>514</c:v>
                </c:pt>
                <c:pt idx="3">
                  <c:v>130</c:v>
                </c:pt>
                <c:pt idx="4">
                  <c:v>37</c:v>
                </c:pt>
                <c:pt idx="5">
                  <c:v>141</c:v>
                </c:pt>
                <c:pt idx="6">
                  <c:v>180</c:v>
                </c:pt>
                <c:pt idx="7">
                  <c:v>67</c:v>
                </c:pt>
                <c:pt idx="8">
                  <c:v>9</c:v>
                </c:pt>
                <c:pt idx="9">
                  <c:v>13</c:v>
                </c:pt>
                <c:pt idx="10">
                  <c:v>64</c:v>
                </c:pt>
              </c:numCache>
            </c:numRef>
          </c:val>
        </c:ser>
        <c:ser>
          <c:idx val="1"/>
          <c:order val="1"/>
          <c:tx>
            <c:v>Impossible</c:v>
          </c:tx>
          <c:spPr>
            <a:pattFill prst="ltUpDiag">
              <a:fgClr>
                <a:schemeClr val="tx1"/>
              </a:fgClr>
              <a:bgClr>
                <a:prstClr val="white"/>
              </a:bgClr>
            </a:pattFill>
            <a:ln>
              <a:solidFill>
                <a:schemeClr val="tx1"/>
              </a:solidFill>
            </a:ln>
            <a:effectLst/>
          </c:spPr>
          <c:invertIfNegative val="0"/>
          <c:cat>
            <c:strRef>
              <c:f>Sheet1!$E$125:$E$135</c:f>
              <c:strCache>
                <c:ptCount val="11"/>
                <c:pt idx="0">
                  <c:v>0-1</c:v>
                </c:pt>
                <c:pt idx="1">
                  <c:v>1-2</c:v>
                </c:pt>
                <c:pt idx="2">
                  <c:v>2-3</c:v>
                </c:pt>
                <c:pt idx="3">
                  <c:v>3-4</c:v>
                </c:pt>
                <c:pt idx="4">
                  <c:v>4-5</c:v>
                </c:pt>
                <c:pt idx="5">
                  <c:v>5-6</c:v>
                </c:pt>
                <c:pt idx="6">
                  <c:v>6-7</c:v>
                </c:pt>
                <c:pt idx="7">
                  <c:v>7-8</c:v>
                </c:pt>
                <c:pt idx="8">
                  <c:v>8-9</c:v>
                </c:pt>
                <c:pt idx="9">
                  <c:v>9-10</c:v>
                </c:pt>
                <c:pt idx="10">
                  <c:v>10-173</c:v>
                </c:pt>
              </c:strCache>
            </c:strRef>
          </c:cat>
          <c:val>
            <c:numRef>
              <c:f>Sheet1!$G$125:$G$135</c:f>
              <c:numCache>
                <c:formatCode>General</c:formatCode>
                <c:ptCount val="11"/>
                <c:pt idx="0">
                  <c:v>4769</c:v>
                </c:pt>
                <c:pt idx="1">
                  <c:v>67</c:v>
                </c:pt>
                <c:pt idx="2">
                  <c:v>47</c:v>
                </c:pt>
                <c:pt idx="3">
                  <c:v>11</c:v>
                </c:pt>
                <c:pt idx="4">
                  <c:v>16</c:v>
                </c:pt>
                <c:pt idx="5">
                  <c:v>7</c:v>
                </c:pt>
                <c:pt idx="6">
                  <c:v>16</c:v>
                </c:pt>
                <c:pt idx="7">
                  <c:v>20</c:v>
                </c:pt>
                <c:pt idx="8">
                  <c:v>1</c:v>
                </c:pt>
                <c:pt idx="9">
                  <c:v>2</c:v>
                </c:pt>
                <c:pt idx="10">
                  <c:v>75</c:v>
                </c:pt>
              </c:numCache>
            </c:numRef>
          </c:val>
        </c:ser>
        <c:dLbls>
          <c:showLegendKey val="0"/>
          <c:showVal val="0"/>
          <c:showCatName val="0"/>
          <c:showSerName val="0"/>
          <c:showPercent val="0"/>
          <c:showBubbleSize val="0"/>
        </c:dLbls>
        <c:gapWidth val="150"/>
        <c:axId val="83187200"/>
        <c:axId val="83189120"/>
      </c:barChart>
      <c:catAx>
        <c:axId val="83187200"/>
        <c:scaling>
          <c:orientation val="minMax"/>
        </c:scaling>
        <c:delete val="0"/>
        <c:axPos val="b"/>
        <c:title>
          <c:tx>
            <c:rich>
              <a:bodyPr/>
              <a:lstStyle/>
              <a:p>
                <a:pPr>
                  <a:defRPr sz="1800"/>
                </a:pPr>
                <a:r>
                  <a:rPr lang="en-US" sz="1800"/>
                  <a:t>analysis time (minutes)</a:t>
                </a:r>
              </a:p>
            </c:rich>
          </c:tx>
          <c:layout/>
          <c:overlay val="0"/>
        </c:title>
        <c:majorTickMark val="out"/>
        <c:minorTickMark val="none"/>
        <c:tickLblPos val="nextTo"/>
        <c:txPr>
          <a:bodyPr/>
          <a:lstStyle/>
          <a:p>
            <a:pPr>
              <a:defRPr b="1"/>
            </a:pPr>
            <a:endParaRPr lang="en-US"/>
          </a:p>
        </c:txPr>
        <c:crossAx val="83189120"/>
        <c:crosses val="autoZero"/>
        <c:auto val="1"/>
        <c:lblAlgn val="ctr"/>
        <c:lblOffset val="100"/>
        <c:noMultiLvlLbl val="0"/>
      </c:catAx>
      <c:valAx>
        <c:axId val="83189120"/>
        <c:scaling>
          <c:orientation val="minMax"/>
        </c:scaling>
        <c:delete val="0"/>
        <c:axPos val="l"/>
        <c:majorGridlines>
          <c:spPr>
            <a:ln w="3175">
              <a:prstDash val="sysDot"/>
            </a:ln>
          </c:spPr>
        </c:majorGridlines>
        <c:title>
          <c:tx>
            <c:rich>
              <a:bodyPr rot="-5400000" vert="horz"/>
              <a:lstStyle/>
              <a:p>
                <a:pPr>
                  <a:defRPr sz="1800"/>
                </a:pPr>
                <a:r>
                  <a:rPr lang="en-US" sz="1800"/>
                  <a:t># queries</a:t>
                </a:r>
              </a:p>
            </c:rich>
          </c:tx>
          <c:layout/>
          <c:overlay val="0"/>
        </c:title>
        <c:numFmt formatCode="General" sourceLinked="1"/>
        <c:majorTickMark val="out"/>
        <c:minorTickMark val="none"/>
        <c:tickLblPos val="nextTo"/>
        <c:txPr>
          <a:bodyPr/>
          <a:lstStyle/>
          <a:p>
            <a:pPr>
              <a:defRPr b="1"/>
            </a:pPr>
            <a:endParaRPr lang="en-US"/>
          </a:p>
        </c:txPr>
        <c:crossAx val="83187200"/>
        <c:crosses val="autoZero"/>
        <c:crossBetween val="between"/>
      </c:valAx>
    </c:plotArea>
    <c:legend>
      <c:legendPos val="r"/>
      <c:layout>
        <c:manualLayout>
          <c:xMode val="edge"/>
          <c:yMode val="edge"/>
          <c:x val="0.44077226253581098"/>
          <c:y val="0.12732174103237101"/>
          <c:w val="0.29621052270427001"/>
          <c:h val="0.21523476232137601"/>
        </c:manualLayout>
      </c:layout>
      <c:overlay val="1"/>
      <c:txPr>
        <a:bodyPr/>
        <a:lstStyle/>
        <a:p>
          <a:pPr>
            <a:defRPr sz="1700" b="1"/>
          </a:pPr>
          <a:endParaRPr lang="en-US"/>
        </a:p>
      </c:txPr>
    </c:legend>
    <c:plotVisOnly val="1"/>
    <c:dispBlanksAs val="gap"/>
    <c:showDLblsOverMax val="0"/>
  </c:chart>
  <c:spPr>
    <a:ln>
      <a:noFill/>
    </a:ln>
  </c:spPr>
  <c:txPr>
    <a:bodyPr/>
    <a:lstStyle/>
    <a:p>
      <a:pPr>
        <a:defRPr sz="12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b="1"/>
            </a:pPr>
            <a:r>
              <a:rPr lang="en-US" sz="2000" b="1"/>
              <a:t>avrora</a:t>
            </a:r>
          </a:p>
        </c:rich>
      </c:tx>
      <c:layout>
        <c:manualLayout>
          <c:xMode val="edge"/>
          <c:yMode val="edge"/>
          <c:x val="0.78786578017033604"/>
          <c:y val="6.4814814814814797E-2"/>
        </c:manualLayout>
      </c:layout>
      <c:overlay val="1"/>
    </c:title>
    <c:autoTitleDeleted val="0"/>
    <c:plotArea>
      <c:layout>
        <c:manualLayout>
          <c:layoutTarget val="inner"/>
          <c:xMode val="edge"/>
          <c:yMode val="edge"/>
          <c:x val="0.17923188172907001"/>
          <c:y val="6.9444444444444406E-2"/>
          <c:w val="0.78760485296480798"/>
          <c:h val="0.66751567512394305"/>
        </c:manualLayout>
      </c:layout>
      <c:barChart>
        <c:barDir val="col"/>
        <c:grouping val="clustered"/>
        <c:varyColors val="0"/>
        <c:ser>
          <c:idx val="0"/>
          <c:order val="0"/>
          <c:spPr>
            <a:solidFill>
              <a:schemeClr val="tx1"/>
            </a:solidFill>
            <a:effectLst/>
          </c:spPr>
          <c:invertIfNegative val="0"/>
          <c:dLbls>
            <c:txPr>
              <a:bodyPr/>
              <a:lstStyle/>
              <a:p>
                <a:pPr>
                  <a:defRPr b="1"/>
                </a:pPr>
                <a:endParaRPr lang="en-US"/>
              </a:p>
            </c:txPr>
            <c:showLegendKey val="0"/>
            <c:showVal val="1"/>
            <c:showCatName val="0"/>
            <c:showSerName val="0"/>
            <c:showPercent val="0"/>
            <c:showBubbleSize val="0"/>
            <c:showLeaderLines val="0"/>
          </c:dLbls>
          <c:cat>
            <c:strRef>
              <c:f>Sheet1!$D$2:$D$12</c:f>
              <c:strCache>
                <c:ptCount val="11"/>
                <c:pt idx="0">
                  <c:v>1</c:v>
                </c:pt>
                <c:pt idx="1">
                  <c:v>2</c:v>
                </c:pt>
                <c:pt idx="2">
                  <c:v>3</c:v>
                </c:pt>
                <c:pt idx="3">
                  <c:v>4</c:v>
                </c:pt>
                <c:pt idx="4">
                  <c:v>5</c:v>
                </c:pt>
                <c:pt idx="5">
                  <c:v>6</c:v>
                </c:pt>
                <c:pt idx="6">
                  <c:v>7</c:v>
                </c:pt>
                <c:pt idx="7">
                  <c:v>8</c:v>
                </c:pt>
                <c:pt idx="8">
                  <c:v>9</c:v>
                </c:pt>
                <c:pt idx="9">
                  <c:v>10</c:v>
                </c:pt>
                <c:pt idx="10">
                  <c:v>11-96</c:v>
                </c:pt>
              </c:strCache>
            </c:strRef>
          </c:cat>
          <c:val>
            <c:numRef>
              <c:f>Sheet1!$E$2:$E$12</c:f>
              <c:numCache>
                <c:formatCode>General</c:formatCode>
                <c:ptCount val="11"/>
                <c:pt idx="0">
                  <c:v>5436</c:v>
                </c:pt>
                <c:pt idx="1">
                  <c:v>954</c:v>
                </c:pt>
                <c:pt idx="2">
                  <c:v>892</c:v>
                </c:pt>
                <c:pt idx="3">
                  <c:v>164</c:v>
                </c:pt>
                <c:pt idx="4">
                  <c:v>68</c:v>
                </c:pt>
                <c:pt idx="5">
                  <c:v>110</c:v>
                </c:pt>
                <c:pt idx="6">
                  <c:v>13</c:v>
                </c:pt>
                <c:pt idx="7">
                  <c:v>181</c:v>
                </c:pt>
                <c:pt idx="8">
                  <c:v>41</c:v>
                </c:pt>
                <c:pt idx="9">
                  <c:v>13</c:v>
                </c:pt>
                <c:pt idx="10">
                  <c:v>123</c:v>
                </c:pt>
              </c:numCache>
            </c:numRef>
          </c:val>
        </c:ser>
        <c:dLbls>
          <c:showLegendKey val="0"/>
          <c:showVal val="0"/>
          <c:showCatName val="0"/>
          <c:showSerName val="0"/>
          <c:showPercent val="0"/>
          <c:showBubbleSize val="0"/>
        </c:dLbls>
        <c:gapWidth val="150"/>
        <c:axId val="83441920"/>
        <c:axId val="83452288"/>
      </c:barChart>
      <c:catAx>
        <c:axId val="83441920"/>
        <c:scaling>
          <c:orientation val="minMax"/>
        </c:scaling>
        <c:delete val="0"/>
        <c:axPos val="b"/>
        <c:title>
          <c:tx>
            <c:rich>
              <a:bodyPr/>
              <a:lstStyle/>
              <a:p>
                <a:pPr>
                  <a:defRPr sz="1800"/>
                </a:pPr>
                <a:r>
                  <a:rPr lang="en-US" sz="1800" dirty="0" smtClean="0"/>
                  <a:t>size</a:t>
                </a:r>
                <a:r>
                  <a:rPr lang="en-US" sz="1800" baseline="0" dirty="0" smtClean="0"/>
                  <a:t> of abstraction |a|</a:t>
                </a:r>
                <a:endParaRPr lang="en-US" sz="1800" dirty="0"/>
              </a:p>
            </c:rich>
          </c:tx>
          <c:layout/>
          <c:overlay val="0"/>
        </c:title>
        <c:majorTickMark val="out"/>
        <c:minorTickMark val="none"/>
        <c:tickLblPos val="nextTo"/>
        <c:txPr>
          <a:bodyPr/>
          <a:lstStyle/>
          <a:p>
            <a:pPr>
              <a:defRPr b="1"/>
            </a:pPr>
            <a:endParaRPr lang="en-US"/>
          </a:p>
        </c:txPr>
        <c:crossAx val="83452288"/>
        <c:crosses val="autoZero"/>
        <c:auto val="1"/>
        <c:lblAlgn val="ctr"/>
        <c:lblOffset val="100"/>
        <c:noMultiLvlLbl val="0"/>
      </c:catAx>
      <c:valAx>
        <c:axId val="83452288"/>
        <c:scaling>
          <c:orientation val="minMax"/>
        </c:scaling>
        <c:delete val="0"/>
        <c:axPos val="l"/>
        <c:majorGridlines>
          <c:spPr>
            <a:ln w="3175">
              <a:prstDash val="sysDot"/>
            </a:ln>
          </c:spPr>
        </c:majorGridlines>
        <c:title>
          <c:tx>
            <c:rich>
              <a:bodyPr rot="-5400000" vert="horz"/>
              <a:lstStyle/>
              <a:p>
                <a:pPr>
                  <a:defRPr sz="1800"/>
                </a:pPr>
                <a:r>
                  <a:rPr lang="en-US" sz="1800"/>
                  <a:t># proven queries</a:t>
                </a:r>
              </a:p>
            </c:rich>
          </c:tx>
          <c:layout/>
          <c:overlay val="0"/>
        </c:title>
        <c:numFmt formatCode="General" sourceLinked="1"/>
        <c:majorTickMark val="out"/>
        <c:minorTickMark val="none"/>
        <c:tickLblPos val="nextTo"/>
        <c:txPr>
          <a:bodyPr/>
          <a:lstStyle/>
          <a:p>
            <a:pPr>
              <a:defRPr b="1"/>
            </a:pPr>
            <a:endParaRPr lang="en-US"/>
          </a:p>
        </c:txPr>
        <c:crossAx val="83441920"/>
        <c:crosses val="autoZero"/>
        <c:crossBetween val="between"/>
      </c:valAx>
    </c:plotArea>
    <c:plotVisOnly val="1"/>
    <c:dispBlanksAs val="gap"/>
    <c:showDLblsOverMax val="0"/>
  </c:chart>
  <c:spPr>
    <a:ln>
      <a:noFill/>
    </a:ln>
  </c:spPr>
  <c:txPr>
    <a:bodyPr/>
    <a:lstStyle/>
    <a:p>
      <a:pPr>
        <a:defRPr sz="12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manualLayout>
          <c:xMode val="edge"/>
          <c:yMode val="edge"/>
          <c:x val="0.82608428410734402"/>
          <c:y val="6.0185185185185203E-2"/>
        </c:manualLayout>
      </c:layout>
      <c:overlay val="0"/>
      <c:txPr>
        <a:bodyPr/>
        <a:lstStyle/>
        <a:p>
          <a:pPr>
            <a:defRPr sz="2000" b="1"/>
          </a:pPr>
          <a:endParaRPr lang="en-US"/>
        </a:p>
      </c:txPr>
    </c:title>
    <c:autoTitleDeleted val="0"/>
    <c:plotArea>
      <c:layout>
        <c:manualLayout>
          <c:layoutTarget val="inner"/>
          <c:xMode val="edge"/>
          <c:yMode val="edge"/>
          <c:x val="0.17923188172907001"/>
          <c:y val="7.0740376202974603E-2"/>
          <c:w val="0.78760485296480798"/>
          <c:h val="0.66621974336541301"/>
        </c:manualLayout>
      </c:layout>
      <c:barChart>
        <c:barDir val="col"/>
        <c:grouping val="clustered"/>
        <c:varyColors val="0"/>
        <c:ser>
          <c:idx val="0"/>
          <c:order val="0"/>
          <c:tx>
            <c:v>antlr</c:v>
          </c:tx>
          <c:spPr>
            <a:solidFill>
              <a:schemeClr val="tx1"/>
            </a:solidFill>
            <a:effectLst/>
          </c:spPr>
          <c:invertIfNegative val="0"/>
          <c:dLbls>
            <c:txPr>
              <a:bodyPr/>
              <a:lstStyle/>
              <a:p>
                <a:pPr>
                  <a:defRPr b="1"/>
                </a:pPr>
                <a:endParaRPr lang="en-US"/>
              </a:p>
            </c:txPr>
            <c:showLegendKey val="0"/>
            <c:showVal val="1"/>
            <c:showCatName val="0"/>
            <c:showSerName val="0"/>
            <c:showPercent val="0"/>
            <c:showBubbleSize val="0"/>
            <c:showLeaderLines val="0"/>
          </c:dLbls>
          <c:cat>
            <c:strRef>
              <c:f>Sheet1!$A$2:$A$12</c:f>
              <c:strCache>
                <c:ptCount val="11"/>
                <c:pt idx="0">
                  <c:v>1</c:v>
                </c:pt>
                <c:pt idx="1">
                  <c:v>2</c:v>
                </c:pt>
                <c:pt idx="2">
                  <c:v>3</c:v>
                </c:pt>
                <c:pt idx="3">
                  <c:v>4</c:v>
                </c:pt>
                <c:pt idx="4">
                  <c:v>5</c:v>
                </c:pt>
                <c:pt idx="5">
                  <c:v>6</c:v>
                </c:pt>
                <c:pt idx="6">
                  <c:v>7</c:v>
                </c:pt>
                <c:pt idx="7">
                  <c:v>8</c:v>
                </c:pt>
                <c:pt idx="8">
                  <c:v>9</c:v>
                </c:pt>
                <c:pt idx="9">
                  <c:v>10</c:v>
                </c:pt>
                <c:pt idx="10">
                  <c:v>11-87</c:v>
                </c:pt>
              </c:strCache>
            </c:strRef>
          </c:cat>
          <c:val>
            <c:numRef>
              <c:f>Sheet1!$B$2:$B$12</c:f>
              <c:numCache>
                <c:formatCode>General</c:formatCode>
                <c:ptCount val="11"/>
                <c:pt idx="0">
                  <c:v>1275</c:v>
                </c:pt>
                <c:pt idx="1">
                  <c:v>706</c:v>
                </c:pt>
                <c:pt idx="2">
                  <c:v>390</c:v>
                </c:pt>
                <c:pt idx="3">
                  <c:v>79</c:v>
                </c:pt>
                <c:pt idx="4">
                  <c:v>39</c:v>
                </c:pt>
                <c:pt idx="5">
                  <c:v>19</c:v>
                </c:pt>
                <c:pt idx="6">
                  <c:v>4</c:v>
                </c:pt>
                <c:pt idx="7">
                  <c:v>2</c:v>
                </c:pt>
                <c:pt idx="8">
                  <c:v>6</c:v>
                </c:pt>
                <c:pt idx="9">
                  <c:v>3</c:v>
                </c:pt>
                <c:pt idx="10">
                  <c:v>13</c:v>
                </c:pt>
              </c:numCache>
            </c:numRef>
          </c:val>
        </c:ser>
        <c:dLbls>
          <c:showLegendKey val="0"/>
          <c:showVal val="0"/>
          <c:showCatName val="0"/>
          <c:showSerName val="0"/>
          <c:showPercent val="0"/>
          <c:showBubbleSize val="0"/>
        </c:dLbls>
        <c:gapWidth val="150"/>
        <c:axId val="83364480"/>
        <c:axId val="83366272"/>
      </c:barChart>
      <c:catAx>
        <c:axId val="83364480"/>
        <c:scaling>
          <c:orientation val="minMax"/>
        </c:scaling>
        <c:delete val="0"/>
        <c:axPos val="b"/>
        <c:majorTickMark val="out"/>
        <c:minorTickMark val="none"/>
        <c:tickLblPos val="nextTo"/>
        <c:txPr>
          <a:bodyPr/>
          <a:lstStyle/>
          <a:p>
            <a:pPr>
              <a:defRPr b="1"/>
            </a:pPr>
            <a:endParaRPr lang="en-US"/>
          </a:p>
        </c:txPr>
        <c:crossAx val="83366272"/>
        <c:crosses val="autoZero"/>
        <c:auto val="1"/>
        <c:lblAlgn val="ctr"/>
        <c:lblOffset val="100"/>
        <c:noMultiLvlLbl val="0"/>
      </c:catAx>
      <c:valAx>
        <c:axId val="83366272"/>
        <c:scaling>
          <c:orientation val="minMax"/>
        </c:scaling>
        <c:delete val="0"/>
        <c:axPos val="l"/>
        <c:majorGridlines>
          <c:spPr>
            <a:ln w="3175">
              <a:prstDash val="sysDot"/>
            </a:ln>
          </c:spPr>
        </c:majorGridlines>
        <c:numFmt formatCode="General" sourceLinked="1"/>
        <c:majorTickMark val="out"/>
        <c:minorTickMark val="none"/>
        <c:tickLblPos val="nextTo"/>
        <c:txPr>
          <a:bodyPr/>
          <a:lstStyle/>
          <a:p>
            <a:pPr>
              <a:defRPr b="1"/>
            </a:pPr>
            <a:endParaRPr lang="en-US"/>
          </a:p>
        </c:txPr>
        <c:crossAx val="83364480"/>
        <c:crosses val="autoZero"/>
        <c:crossBetween val="between"/>
      </c:valAx>
    </c:plotArea>
    <c:plotVisOnly val="1"/>
    <c:dispBlanksAs val="gap"/>
    <c:showDLblsOverMax val="0"/>
  </c:chart>
  <c:spPr>
    <a:ln>
      <a:noFill/>
    </a:ln>
    <a:effectLst/>
  </c:spPr>
  <c:txPr>
    <a:bodyPr/>
    <a:lstStyle/>
    <a:p>
      <a:pPr>
        <a:defRPr sz="12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lusearch</a:t>
            </a:r>
          </a:p>
        </c:rich>
      </c:tx>
      <c:layout>
        <c:manualLayout>
          <c:xMode val="edge"/>
          <c:yMode val="edge"/>
          <c:x val="0.75066306443837405"/>
          <c:y val="6.9444444444444406E-2"/>
        </c:manualLayout>
      </c:layout>
      <c:overlay val="1"/>
    </c:title>
    <c:autoTitleDeleted val="0"/>
    <c:plotArea>
      <c:layout/>
      <c:barChart>
        <c:barDir val="col"/>
        <c:grouping val="clustered"/>
        <c:varyColors val="0"/>
        <c:ser>
          <c:idx val="0"/>
          <c:order val="0"/>
          <c:spPr>
            <a:solidFill>
              <a:schemeClr val="tx1"/>
            </a:solidFill>
            <a:effectLst/>
          </c:spPr>
          <c:invertIfNegative val="0"/>
          <c:dLbls>
            <c:txPr>
              <a:bodyPr/>
              <a:lstStyle/>
              <a:p>
                <a:pPr>
                  <a:defRPr sz="1200" b="1"/>
                </a:pPr>
                <a:endParaRPr lang="en-US"/>
              </a:p>
            </c:txPr>
            <c:showLegendKey val="0"/>
            <c:showVal val="1"/>
            <c:showCatName val="0"/>
            <c:showSerName val="0"/>
            <c:showPercent val="0"/>
            <c:showBubbleSize val="0"/>
            <c:showLeaderLines val="0"/>
          </c:dLbls>
          <c:cat>
            <c:strRef>
              <c:f>Sheet1!$J$2:$J$12</c:f>
              <c:strCache>
                <c:ptCount val="11"/>
                <c:pt idx="0">
                  <c:v>1</c:v>
                </c:pt>
                <c:pt idx="1">
                  <c:v>2</c:v>
                </c:pt>
                <c:pt idx="2">
                  <c:v>3</c:v>
                </c:pt>
                <c:pt idx="3">
                  <c:v>4</c:v>
                </c:pt>
                <c:pt idx="4">
                  <c:v>5</c:v>
                </c:pt>
                <c:pt idx="5">
                  <c:v>6</c:v>
                </c:pt>
                <c:pt idx="6">
                  <c:v>7</c:v>
                </c:pt>
                <c:pt idx="7">
                  <c:v>8</c:v>
                </c:pt>
                <c:pt idx="8">
                  <c:v>9</c:v>
                </c:pt>
                <c:pt idx="9">
                  <c:v>10</c:v>
                </c:pt>
                <c:pt idx="10">
                  <c:v>18-18</c:v>
                </c:pt>
              </c:strCache>
            </c:strRef>
          </c:cat>
          <c:val>
            <c:numRef>
              <c:f>Sheet1!$K$2:$K$12</c:f>
              <c:numCache>
                <c:formatCode>General</c:formatCode>
                <c:ptCount val="11"/>
                <c:pt idx="0">
                  <c:v>2345</c:v>
                </c:pt>
                <c:pt idx="1">
                  <c:v>805</c:v>
                </c:pt>
                <c:pt idx="2">
                  <c:v>295</c:v>
                </c:pt>
                <c:pt idx="3">
                  <c:v>129</c:v>
                </c:pt>
                <c:pt idx="4">
                  <c:v>86</c:v>
                </c:pt>
                <c:pt idx="5">
                  <c:v>23</c:v>
                </c:pt>
                <c:pt idx="6">
                  <c:v>4</c:v>
                </c:pt>
                <c:pt idx="7">
                  <c:v>3</c:v>
                </c:pt>
                <c:pt idx="8">
                  <c:v>15</c:v>
                </c:pt>
                <c:pt idx="9">
                  <c:v>2</c:v>
                </c:pt>
                <c:pt idx="10">
                  <c:v>1</c:v>
                </c:pt>
              </c:numCache>
            </c:numRef>
          </c:val>
        </c:ser>
        <c:dLbls>
          <c:showLegendKey val="0"/>
          <c:showVal val="0"/>
          <c:showCatName val="0"/>
          <c:showSerName val="0"/>
          <c:showPercent val="0"/>
          <c:showBubbleSize val="0"/>
        </c:dLbls>
        <c:gapWidth val="150"/>
        <c:axId val="83399040"/>
        <c:axId val="83400576"/>
      </c:barChart>
      <c:catAx>
        <c:axId val="83399040"/>
        <c:scaling>
          <c:orientation val="minMax"/>
        </c:scaling>
        <c:delete val="0"/>
        <c:axPos val="b"/>
        <c:majorTickMark val="out"/>
        <c:minorTickMark val="none"/>
        <c:tickLblPos val="nextTo"/>
        <c:txPr>
          <a:bodyPr/>
          <a:lstStyle/>
          <a:p>
            <a:pPr>
              <a:defRPr sz="1200" b="1"/>
            </a:pPr>
            <a:endParaRPr lang="en-US"/>
          </a:p>
        </c:txPr>
        <c:crossAx val="83400576"/>
        <c:crosses val="autoZero"/>
        <c:auto val="1"/>
        <c:lblAlgn val="ctr"/>
        <c:lblOffset val="100"/>
        <c:noMultiLvlLbl val="0"/>
      </c:catAx>
      <c:valAx>
        <c:axId val="83400576"/>
        <c:scaling>
          <c:orientation val="minMax"/>
        </c:scaling>
        <c:delete val="0"/>
        <c:axPos val="l"/>
        <c:majorGridlines>
          <c:spPr>
            <a:ln w="3175">
              <a:prstDash val="sysDot"/>
            </a:ln>
          </c:spPr>
        </c:majorGridlines>
        <c:numFmt formatCode="General" sourceLinked="1"/>
        <c:majorTickMark val="out"/>
        <c:minorTickMark val="none"/>
        <c:tickLblPos val="nextTo"/>
        <c:txPr>
          <a:bodyPr/>
          <a:lstStyle/>
          <a:p>
            <a:pPr>
              <a:defRPr sz="1200" b="1"/>
            </a:pPr>
            <a:endParaRPr lang="en-US"/>
          </a:p>
        </c:txPr>
        <c:crossAx val="83399040"/>
        <c:crosses val="autoZero"/>
        <c:crossBetween val="between"/>
      </c:valAx>
    </c:plotArea>
    <c:plotVisOnly val="1"/>
    <c:dispBlanksAs val="gap"/>
    <c:showDLblsOverMax val="0"/>
  </c:chart>
  <c:spPr>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b="1"/>
            </a:pPr>
            <a:r>
              <a:rPr lang="en-US" sz="2000" b="1"/>
              <a:t>avrora</a:t>
            </a:r>
          </a:p>
        </c:rich>
      </c:tx>
      <c:layout>
        <c:manualLayout>
          <c:xMode val="edge"/>
          <c:yMode val="edge"/>
          <c:x val="0.78786578017033604"/>
          <c:y val="6.4814814814814797E-2"/>
        </c:manualLayout>
      </c:layout>
      <c:overlay val="1"/>
    </c:title>
    <c:autoTitleDeleted val="0"/>
    <c:plotArea>
      <c:layout>
        <c:manualLayout>
          <c:layoutTarget val="inner"/>
          <c:xMode val="edge"/>
          <c:yMode val="edge"/>
          <c:x val="0.17923188172907001"/>
          <c:y val="6.9444444444444406E-2"/>
          <c:w val="0.78760485296480798"/>
          <c:h val="0.66751567512394305"/>
        </c:manualLayout>
      </c:layout>
      <c:barChart>
        <c:barDir val="col"/>
        <c:grouping val="clustered"/>
        <c:varyColors val="0"/>
        <c:ser>
          <c:idx val="0"/>
          <c:order val="0"/>
          <c:spPr>
            <a:solidFill>
              <a:schemeClr val="tx1"/>
            </a:solidFill>
            <a:effectLst/>
          </c:spPr>
          <c:invertIfNegative val="0"/>
          <c:dLbls>
            <c:txPr>
              <a:bodyPr/>
              <a:lstStyle/>
              <a:p>
                <a:pPr>
                  <a:defRPr b="1"/>
                </a:pPr>
                <a:endParaRPr lang="en-US"/>
              </a:p>
            </c:txPr>
            <c:showLegendKey val="0"/>
            <c:showVal val="1"/>
            <c:showCatName val="0"/>
            <c:showSerName val="0"/>
            <c:showPercent val="0"/>
            <c:showBubbleSize val="0"/>
            <c:showLeaderLines val="0"/>
          </c:dLbls>
          <c:cat>
            <c:strRef>
              <c:f>Sheet1!$D$2:$D$12</c:f>
              <c:strCache>
                <c:ptCount val="11"/>
                <c:pt idx="0">
                  <c:v>1</c:v>
                </c:pt>
                <c:pt idx="1">
                  <c:v>2</c:v>
                </c:pt>
                <c:pt idx="2">
                  <c:v>3</c:v>
                </c:pt>
                <c:pt idx="3">
                  <c:v>4</c:v>
                </c:pt>
                <c:pt idx="4">
                  <c:v>5</c:v>
                </c:pt>
                <c:pt idx="5">
                  <c:v>6</c:v>
                </c:pt>
                <c:pt idx="6">
                  <c:v>7</c:v>
                </c:pt>
                <c:pt idx="7">
                  <c:v>8</c:v>
                </c:pt>
                <c:pt idx="8">
                  <c:v>9</c:v>
                </c:pt>
                <c:pt idx="9">
                  <c:v>10</c:v>
                </c:pt>
                <c:pt idx="10">
                  <c:v>11-96</c:v>
                </c:pt>
              </c:strCache>
            </c:strRef>
          </c:cat>
          <c:val>
            <c:numRef>
              <c:f>Sheet1!$E$2:$E$12</c:f>
              <c:numCache>
                <c:formatCode>General</c:formatCode>
                <c:ptCount val="11"/>
                <c:pt idx="0">
                  <c:v>5436</c:v>
                </c:pt>
                <c:pt idx="1">
                  <c:v>954</c:v>
                </c:pt>
                <c:pt idx="2">
                  <c:v>892</c:v>
                </c:pt>
                <c:pt idx="3">
                  <c:v>164</c:v>
                </c:pt>
                <c:pt idx="4">
                  <c:v>68</c:v>
                </c:pt>
                <c:pt idx="5">
                  <c:v>110</c:v>
                </c:pt>
                <c:pt idx="6">
                  <c:v>13</c:v>
                </c:pt>
                <c:pt idx="7">
                  <c:v>181</c:v>
                </c:pt>
                <c:pt idx="8">
                  <c:v>41</c:v>
                </c:pt>
                <c:pt idx="9">
                  <c:v>13</c:v>
                </c:pt>
                <c:pt idx="10">
                  <c:v>123</c:v>
                </c:pt>
              </c:numCache>
            </c:numRef>
          </c:val>
        </c:ser>
        <c:dLbls>
          <c:showLegendKey val="0"/>
          <c:showVal val="0"/>
          <c:showCatName val="0"/>
          <c:showSerName val="0"/>
          <c:showPercent val="0"/>
          <c:showBubbleSize val="0"/>
        </c:dLbls>
        <c:gapWidth val="150"/>
        <c:axId val="83511168"/>
        <c:axId val="83513344"/>
      </c:barChart>
      <c:catAx>
        <c:axId val="83511168"/>
        <c:scaling>
          <c:orientation val="minMax"/>
        </c:scaling>
        <c:delete val="0"/>
        <c:axPos val="b"/>
        <c:title>
          <c:tx>
            <c:rich>
              <a:bodyPr/>
              <a:lstStyle/>
              <a:p>
                <a:pPr>
                  <a:defRPr sz="1800"/>
                </a:pPr>
                <a:r>
                  <a:rPr lang="en-US" sz="1800" b="1" i="0" baseline="0" dirty="0" smtClean="0">
                    <a:effectLst/>
                  </a:rPr>
                  <a:t>size of abstraction |a|</a:t>
                </a:r>
                <a:endParaRPr lang="en-US" dirty="0">
                  <a:effectLst/>
                </a:endParaRPr>
              </a:p>
            </c:rich>
          </c:tx>
          <c:layout/>
          <c:overlay val="0"/>
        </c:title>
        <c:majorTickMark val="out"/>
        <c:minorTickMark val="none"/>
        <c:tickLblPos val="nextTo"/>
        <c:txPr>
          <a:bodyPr/>
          <a:lstStyle/>
          <a:p>
            <a:pPr>
              <a:defRPr b="1"/>
            </a:pPr>
            <a:endParaRPr lang="en-US"/>
          </a:p>
        </c:txPr>
        <c:crossAx val="83513344"/>
        <c:crosses val="autoZero"/>
        <c:auto val="1"/>
        <c:lblAlgn val="ctr"/>
        <c:lblOffset val="100"/>
        <c:noMultiLvlLbl val="0"/>
      </c:catAx>
      <c:valAx>
        <c:axId val="83513344"/>
        <c:scaling>
          <c:orientation val="minMax"/>
        </c:scaling>
        <c:delete val="0"/>
        <c:axPos val="l"/>
        <c:majorGridlines>
          <c:spPr>
            <a:ln w="3175">
              <a:prstDash val="sysDot"/>
            </a:ln>
          </c:spPr>
        </c:majorGridlines>
        <c:title>
          <c:tx>
            <c:rich>
              <a:bodyPr rot="-5400000" vert="horz"/>
              <a:lstStyle/>
              <a:p>
                <a:pPr>
                  <a:defRPr sz="1800"/>
                </a:pPr>
                <a:r>
                  <a:rPr lang="en-US" sz="1800"/>
                  <a:t># proven queries</a:t>
                </a:r>
              </a:p>
            </c:rich>
          </c:tx>
          <c:layout/>
          <c:overlay val="0"/>
        </c:title>
        <c:numFmt formatCode="General" sourceLinked="1"/>
        <c:majorTickMark val="out"/>
        <c:minorTickMark val="none"/>
        <c:tickLblPos val="nextTo"/>
        <c:txPr>
          <a:bodyPr/>
          <a:lstStyle/>
          <a:p>
            <a:pPr>
              <a:defRPr b="1"/>
            </a:pPr>
            <a:endParaRPr lang="en-US"/>
          </a:p>
        </c:txPr>
        <c:crossAx val="83511168"/>
        <c:crosses val="autoZero"/>
        <c:crossBetween val="between"/>
      </c:valAx>
    </c:plotArea>
    <c:plotVisOnly val="1"/>
    <c:dispBlanksAs val="gap"/>
    <c:showDLblsOverMax val="0"/>
  </c:chart>
  <c:spPr>
    <a:ln>
      <a:noFill/>
    </a:ln>
  </c:spPr>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9916282016472"/>
          <c:y val="9.3118346161785895E-2"/>
          <c:w val="0.66086644341871004"/>
          <c:h val="0.684698162729659"/>
        </c:manualLayout>
      </c:layout>
      <c:barChart>
        <c:barDir val="col"/>
        <c:grouping val="percentStacked"/>
        <c:varyColors val="0"/>
        <c:ser>
          <c:idx val="0"/>
          <c:order val="0"/>
          <c:tx>
            <c:strRef>
              <c:f>Sheet3!$B$1</c:f>
              <c:strCache>
                <c:ptCount val="1"/>
                <c:pt idx="0">
                  <c:v>Proven</c:v>
                </c:pt>
              </c:strCache>
            </c:strRef>
          </c:tx>
          <c:spPr>
            <a:pattFill prst="ltUpDiag">
              <a:fgClr>
                <a:schemeClr val="tx1"/>
              </a:fgClr>
              <a:bgClr>
                <a:prstClr val="white"/>
              </a:bgClr>
            </a:pattFill>
            <a:ln>
              <a:solidFill>
                <a:schemeClr val="tx1"/>
              </a:solidFill>
            </a:ln>
            <a:effectLst/>
          </c:spPr>
          <c:invertIfNegative val="0"/>
          <c:cat>
            <c:strRef>
              <c:f>Sheet3!$A$2:$A$9</c:f>
              <c:strCache>
                <c:ptCount val="8"/>
                <c:pt idx="0">
                  <c:v>tsp</c:v>
                </c:pt>
                <c:pt idx="1">
                  <c:v>elevator</c:v>
                </c:pt>
                <c:pt idx="2">
                  <c:v>hedc</c:v>
                </c:pt>
                <c:pt idx="3">
                  <c:v>weblech</c:v>
                </c:pt>
                <c:pt idx="4">
                  <c:v>antlr</c:v>
                </c:pt>
                <c:pt idx="5">
                  <c:v>avrora</c:v>
                </c:pt>
                <c:pt idx="6">
                  <c:v>lusearch</c:v>
                </c:pt>
                <c:pt idx="7">
                  <c:v>AVG.</c:v>
                </c:pt>
              </c:strCache>
            </c:strRef>
          </c:cat>
          <c:val>
            <c:numRef>
              <c:f>Sheet3!$B$2:$B$9</c:f>
              <c:numCache>
                <c:formatCode>General</c:formatCode>
                <c:ptCount val="8"/>
                <c:pt idx="0">
                  <c:v>33.333333333333336</c:v>
                </c:pt>
                <c:pt idx="1">
                  <c:v>16.666666666666668</c:v>
                </c:pt>
                <c:pt idx="2">
                  <c:v>20</c:v>
                </c:pt>
                <c:pt idx="3">
                  <c:v>59.154929577464792</c:v>
                </c:pt>
                <c:pt idx="4">
                  <c:v>5.8585347336454507</c:v>
                </c:pt>
                <c:pt idx="5">
                  <c:v>26.939825811559778</c:v>
                </c:pt>
                <c:pt idx="6">
                  <c:v>14.901207464324917</c:v>
                </c:pt>
                <c:pt idx="7">
                  <c:v>25.264928226713568</c:v>
                </c:pt>
              </c:numCache>
            </c:numRef>
          </c:val>
        </c:ser>
        <c:ser>
          <c:idx val="1"/>
          <c:order val="1"/>
          <c:tx>
            <c:strRef>
              <c:f>Sheet3!$E$1</c:f>
              <c:strCache>
                <c:ptCount val="1"/>
                <c:pt idx="0">
                  <c:v>Impossible</c:v>
                </c:pt>
              </c:strCache>
            </c:strRef>
          </c:tx>
          <c:spPr>
            <a:solidFill>
              <a:schemeClr val="bg1"/>
            </a:solidFill>
            <a:ln>
              <a:solidFill>
                <a:schemeClr val="tx1"/>
              </a:solidFill>
            </a:ln>
            <a:effectLst/>
          </c:spPr>
          <c:invertIfNegative val="0"/>
          <c:cat>
            <c:strRef>
              <c:f>Sheet3!$A$2:$A$9</c:f>
              <c:strCache>
                <c:ptCount val="8"/>
                <c:pt idx="0">
                  <c:v>tsp</c:v>
                </c:pt>
                <c:pt idx="1">
                  <c:v>elevator</c:v>
                </c:pt>
                <c:pt idx="2">
                  <c:v>hedc</c:v>
                </c:pt>
                <c:pt idx="3">
                  <c:v>weblech</c:v>
                </c:pt>
                <c:pt idx="4">
                  <c:v>antlr</c:v>
                </c:pt>
                <c:pt idx="5">
                  <c:v>avrora</c:v>
                </c:pt>
                <c:pt idx="6">
                  <c:v>lusearch</c:v>
                </c:pt>
                <c:pt idx="7">
                  <c:v>AVG.</c:v>
                </c:pt>
              </c:strCache>
            </c:strRef>
          </c:cat>
          <c:val>
            <c:numRef>
              <c:f>Sheet3!$E$2:$E$9</c:f>
              <c:numCache>
                <c:formatCode>General</c:formatCode>
                <c:ptCount val="8"/>
                <c:pt idx="0">
                  <c:v>66.666666666666671</c:v>
                </c:pt>
                <c:pt idx="1">
                  <c:v>83.333333333333329</c:v>
                </c:pt>
                <c:pt idx="2">
                  <c:v>80</c:v>
                </c:pt>
                <c:pt idx="3">
                  <c:v>40.845070422535208</c:v>
                </c:pt>
                <c:pt idx="4">
                  <c:v>94.141465266354544</c:v>
                </c:pt>
                <c:pt idx="5">
                  <c:v>73.060174188440229</c:v>
                </c:pt>
                <c:pt idx="6">
                  <c:v>85.098792535675088</c:v>
                </c:pt>
                <c:pt idx="7">
                  <c:v>74.735071773286435</c:v>
                </c:pt>
              </c:numCache>
            </c:numRef>
          </c:val>
        </c:ser>
        <c:dLbls>
          <c:showLegendKey val="0"/>
          <c:showVal val="0"/>
          <c:showCatName val="0"/>
          <c:showSerName val="0"/>
          <c:showPercent val="0"/>
          <c:showBubbleSize val="0"/>
        </c:dLbls>
        <c:gapWidth val="150"/>
        <c:overlap val="100"/>
        <c:axId val="36885632"/>
        <c:axId val="36887168"/>
      </c:barChart>
      <c:catAx>
        <c:axId val="36885632"/>
        <c:scaling>
          <c:orientation val="minMax"/>
        </c:scaling>
        <c:delete val="0"/>
        <c:axPos val="b"/>
        <c:majorTickMark val="out"/>
        <c:minorTickMark val="none"/>
        <c:tickLblPos val="nextTo"/>
        <c:txPr>
          <a:bodyPr/>
          <a:lstStyle/>
          <a:p>
            <a:pPr>
              <a:defRPr sz="1700" b="1"/>
            </a:pPr>
            <a:endParaRPr lang="en-US"/>
          </a:p>
        </c:txPr>
        <c:crossAx val="36887168"/>
        <c:crosses val="autoZero"/>
        <c:auto val="1"/>
        <c:lblAlgn val="ctr"/>
        <c:lblOffset val="100"/>
        <c:noMultiLvlLbl val="0"/>
      </c:catAx>
      <c:valAx>
        <c:axId val="36887168"/>
        <c:scaling>
          <c:orientation val="minMax"/>
        </c:scaling>
        <c:delete val="0"/>
        <c:axPos val="l"/>
        <c:majorGridlines>
          <c:spPr>
            <a:ln w="3175">
              <a:prstDash val="sysDot"/>
            </a:ln>
          </c:spPr>
        </c:majorGridlines>
        <c:title>
          <c:tx>
            <c:rich>
              <a:bodyPr rot="-5400000" vert="horz"/>
              <a:lstStyle/>
              <a:p>
                <a:pPr>
                  <a:defRPr sz="1700"/>
                </a:pPr>
                <a:r>
                  <a:rPr lang="en-US" sz="1700"/>
                  <a:t>% Queries</a:t>
                </a:r>
              </a:p>
            </c:rich>
          </c:tx>
          <c:layout/>
          <c:overlay val="0"/>
        </c:title>
        <c:numFmt formatCode="0%" sourceLinked="1"/>
        <c:majorTickMark val="out"/>
        <c:minorTickMark val="none"/>
        <c:tickLblPos val="nextTo"/>
        <c:txPr>
          <a:bodyPr/>
          <a:lstStyle/>
          <a:p>
            <a:pPr>
              <a:defRPr sz="1500" b="1"/>
            </a:pPr>
            <a:endParaRPr lang="en-US"/>
          </a:p>
        </c:txPr>
        <c:crossAx val="36885632"/>
        <c:crosses val="autoZero"/>
        <c:crossBetween val="between"/>
      </c:valAx>
    </c:plotArea>
    <c:legend>
      <c:legendPos val="r"/>
      <c:layout>
        <c:manualLayout>
          <c:xMode val="edge"/>
          <c:yMode val="edge"/>
          <c:x val="0.78239101577820003"/>
          <c:y val="0.28400289807524098"/>
          <c:w val="0.185685760498291"/>
          <c:h val="0.279934530655578"/>
        </c:manualLayout>
      </c:layout>
      <c:overlay val="0"/>
      <c:txPr>
        <a:bodyPr/>
        <a:lstStyle/>
        <a:p>
          <a:pPr>
            <a:defRPr sz="1700" b="1"/>
          </a:pPr>
          <a:endParaRPr lang="en-US"/>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avrora</a:t>
            </a:r>
          </a:p>
        </c:rich>
      </c:tx>
      <c:layout>
        <c:manualLayout>
          <c:xMode val="edge"/>
          <c:yMode val="edge"/>
          <c:x val="0.79473455022667605"/>
          <c:y val="6.0185185185185203E-2"/>
        </c:manualLayout>
      </c:layout>
      <c:overlay val="1"/>
    </c:title>
    <c:autoTitleDeleted val="0"/>
    <c:plotArea>
      <c:layout/>
      <c:barChart>
        <c:barDir val="col"/>
        <c:grouping val="clustered"/>
        <c:varyColors val="0"/>
        <c:ser>
          <c:idx val="0"/>
          <c:order val="0"/>
          <c:tx>
            <c:v>Proven</c:v>
          </c:tx>
          <c:spPr>
            <a:solidFill>
              <a:schemeClr val="bg1"/>
            </a:solidFill>
            <a:ln>
              <a:solidFill>
                <a:schemeClr val="tx1"/>
              </a:solidFill>
            </a:ln>
            <a:effectLst/>
          </c:spPr>
          <c:invertIfNegative val="0"/>
          <c:cat>
            <c:strRef>
              <c:f>Sheet1!$E$155:$E$165</c:f>
              <c:strCache>
                <c:ptCount val="11"/>
                <c:pt idx="0">
                  <c:v>1</c:v>
                </c:pt>
                <c:pt idx="1">
                  <c:v>2</c:v>
                </c:pt>
                <c:pt idx="2">
                  <c:v>3</c:v>
                </c:pt>
                <c:pt idx="3">
                  <c:v>4</c:v>
                </c:pt>
                <c:pt idx="4">
                  <c:v>5</c:v>
                </c:pt>
                <c:pt idx="5">
                  <c:v>6</c:v>
                </c:pt>
                <c:pt idx="6">
                  <c:v>7</c:v>
                </c:pt>
                <c:pt idx="7">
                  <c:v>8</c:v>
                </c:pt>
                <c:pt idx="8">
                  <c:v>9</c:v>
                </c:pt>
                <c:pt idx="9">
                  <c:v>10</c:v>
                </c:pt>
                <c:pt idx="10">
                  <c:v>11-97</c:v>
                </c:pt>
              </c:strCache>
            </c:strRef>
          </c:cat>
          <c:val>
            <c:numRef>
              <c:f>Sheet1!$F$155:$F$165</c:f>
              <c:numCache>
                <c:formatCode>General</c:formatCode>
                <c:ptCount val="11"/>
                <c:pt idx="0">
                  <c:v>0</c:v>
                </c:pt>
                <c:pt idx="1">
                  <c:v>5499</c:v>
                </c:pt>
                <c:pt idx="2">
                  <c:v>966</c:v>
                </c:pt>
                <c:pt idx="3">
                  <c:v>858</c:v>
                </c:pt>
                <c:pt idx="4">
                  <c:v>154</c:v>
                </c:pt>
                <c:pt idx="5">
                  <c:v>65</c:v>
                </c:pt>
                <c:pt idx="6">
                  <c:v>109</c:v>
                </c:pt>
                <c:pt idx="7">
                  <c:v>27</c:v>
                </c:pt>
                <c:pt idx="8">
                  <c:v>177</c:v>
                </c:pt>
                <c:pt idx="9">
                  <c:v>21</c:v>
                </c:pt>
                <c:pt idx="10">
                  <c:v>119</c:v>
                </c:pt>
              </c:numCache>
            </c:numRef>
          </c:val>
        </c:ser>
        <c:ser>
          <c:idx val="1"/>
          <c:order val="1"/>
          <c:tx>
            <c:v>Impossible</c:v>
          </c:tx>
          <c:spPr>
            <a:pattFill prst="ltUpDiag">
              <a:fgClr>
                <a:schemeClr val="tx1"/>
              </a:fgClr>
              <a:bgClr>
                <a:prstClr val="white"/>
              </a:bgClr>
            </a:pattFill>
            <a:ln>
              <a:solidFill>
                <a:schemeClr val="tx1"/>
              </a:solidFill>
            </a:ln>
            <a:effectLst/>
          </c:spPr>
          <c:invertIfNegative val="0"/>
          <c:cat>
            <c:strRef>
              <c:f>Sheet1!$E$155:$E$165</c:f>
              <c:strCache>
                <c:ptCount val="11"/>
                <c:pt idx="0">
                  <c:v>1</c:v>
                </c:pt>
                <c:pt idx="1">
                  <c:v>2</c:v>
                </c:pt>
                <c:pt idx="2">
                  <c:v>3</c:v>
                </c:pt>
                <c:pt idx="3">
                  <c:v>4</c:v>
                </c:pt>
                <c:pt idx="4">
                  <c:v>5</c:v>
                </c:pt>
                <c:pt idx="5">
                  <c:v>6</c:v>
                </c:pt>
                <c:pt idx="6">
                  <c:v>7</c:v>
                </c:pt>
                <c:pt idx="7">
                  <c:v>8</c:v>
                </c:pt>
                <c:pt idx="8">
                  <c:v>9</c:v>
                </c:pt>
                <c:pt idx="9">
                  <c:v>10</c:v>
                </c:pt>
                <c:pt idx="10">
                  <c:v>11-97</c:v>
                </c:pt>
              </c:strCache>
            </c:strRef>
          </c:cat>
          <c:val>
            <c:numRef>
              <c:f>Sheet1!$G$155:$G$165</c:f>
              <c:numCache>
                <c:formatCode>General</c:formatCode>
                <c:ptCount val="11"/>
                <c:pt idx="0">
                  <c:v>4604</c:v>
                </c:pt>
                <c:pt idx="1">
                  <c:v>223</c:v>
                </c:pt>
                <c:pt idx="2">
                  <c:v>25</c:v>
                </c:pt>
                <c:pt idx="3">
                  <c:v>15</c:v>
                </c:pt>
                <c:pt idx="4">
                  <c:v>23</c:v>
                </c:pt>
                <c:pt idx="5">
                  <c:v>24</c:v>
                </c:pt>
                <c:pt idx="6">
                  <c:v>47</c:v>
                </c:pt>
                <c:pt idx="7">
                  <c:v>10</c:v>
                </c:pt>
                <c:pt idx="8">
                  <c:v>2</c:v>
                </c:pt>
                <c:pt idx="9">
                  <c:v>0</c:v>
                </c:pt>
                <c:pt idx="10">
                  <c:v>58</c:v>
                </c:pt>
              </c:numCache>
            </c:numRef>
          </c:val>
        </c:ser>
        <c:dLbls>
          <c:showLegendKey val="0"/>
          <c:showVal val="0"/>
          <c:showCatName val="0"/>
          <c:showSerName val="0"/>
          <c:showPercent val="0"/>
          <c:showBubbleSize val="0"/>
        </c:dLbls>
        <c:gapWidth val="150"/>
        <c:axId val="81549952"/>
        <c:axId val="81568512"/>
      </c:barChart>
      <c:catAx>
        <c:axId val="81549952"/>
        <c:scaling>
          <c:orientation val="minMax"/>
        </c:scaling>
        <c:delete val="0"/>
        <c:axPos val="b"/>
        <c:title>
          <c:tx>
            <c:rich>
              <a:bodyPr/>
              <a:lstStyle/>
              <a:p>
                <a:pPr>
                  <a:defRPr sz="1800"/>
                </a:pPr>
                <a:r>
                  <a:rPr lang="en-US" sz="1800"/>
                  <a:t># analysis iterations</a:t>
                </a:r>
              </a:p>
            </c:rich>
          </c:tx>
          <c:layout/>
          <c:overlay val="0"/>
        </c:title>
        <c:majorTickMark val="out"/>
        <c:minorTickMark val="none"/>
        <c:tickLblPos val="nextTo"/>
        <c:txPr>
          <a:bodyPr/>
          <a:lstStyle/>
          <a:p>
            <a:pPr>
              <a:defRPr b="1"/>
            </a:pPr>
            <a:endParaRPr lang="en-US"/>
          </a:p>
        </c:txPr>
        <c:crossAx val="81568512"/>
        <c:crosses val="autoZero"/>
        <c:auto val="1"/>
        <c:lblAlgn val="ctr"/>
        <c:lblOffset val="100"/>
        <c:noMultiLvlLbl val="0"/>
      </c:catAx>
      <c:valAx>
        <c:axId val="81568512"/>
        <c:scaling>
          <c:orientation val="minMax"/>
        </c:scaling>
        <c:delete val="0"/>
        <c:axPos val="l"/>
        <c:majorGridlines>
          <c:spPr>
            <a:ln w="3175">
              <a:prstDash val="sysDot"/>
            </a:ln>
          </c:spPr>
        </c:majorGridlines>
        <c:title>
          <c:tx>
            <c:rich>
              <a:bodyPr rot="-5400000" vert="horz"/>
              <a:lstStyle/>
              <a:p>
                <a:pPr>
                  <a:defRPr sz="1800"/>
                </a:pPr>
                <a:r>
                  <a:rPr lang="en-US" sz="1800"/>
                  <a:t># queries</a:t>
                </a:r>
              </a:p>
            </c:rich>
          </c:tx>
          <c:layout/>
          <c:overlay val="0"/>
        </c:title>
        <c:numFmt formatCode="General" sourceLinked="1"/>
        <c:majorTickMark val="out"/>
        <c:minorTickMark val="none"/>
        <c:tickLblPos val="nextTo"/>
        <c:txPr>
          <a:bodyPr/>
          <a:lstStyle/>
          <a:p>
            <a:pPr>
              <a:defRPr b="1"/>
            </a:pPr>
            <a:endParaRPr lang="en-US"/>
          </a:p>
        </c:txPr>
        <c:crossAx val="81549952"/>
        <c:crosses val="autoZero"/>
        <c:crossBetween val="between"/>
      </c:valAx>
    </c:plotArea>
    <c:legend>
      <c:legendPos val="r"/>
      <c:layout>
        <c:manualLayout>
          <c:xMode val="edge"/>
          <c:yMode val="edge"/>
          <c:x val="0.41807231091526398"/>
          <c:y val="0.15972914843977801"/>
          <c:w val="0.26221395490701299"/>
          <c:h val="0.21798629337999401"/>
        </c:manualLayout>
      </c:layout>
      <c:overlay val="1"/>
      <c:txPr>
        <a:bodyPr/>
        <a:lstStyle/>
        <a:p>
          <a:pPr>
            <a:defRPr sz="1700" b="1"/>
          </a:pPr>
          <a:endParaRPr lang="en-US"/>
        </a:p>
      </c:txPr>
    </c:legend>
    <c:plotVisOnly val="1"/>
    <c:dispBlanksAs val="gap"/>
    <c:showDLblsOverMax val="0"/>
  </c:chart>
  <c:spPr>
    <a:ln>
      <a:noFill/>
    </a:ln>
  </c:spPr>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antlr</a:t>
            </a:r>
          </a:p>
        </c:rich>
      </c:tx>
      <c:layout>
        <c:manualLayout>
          <c:xMode val="edge"/>
          <c:yMode val="edge"/>
          <c:x val="0.81881313131313105"/>
          <c:y val="5.5555555555555497E-2"/>
        </c:manualLayout>
      </c:layout>
      <c:overlay val="1"/>
    </c:title>
    <c:autoTitleDeleted val="0"/>
    <c:plotArea>
      <c:layout/>
      <c:barChart>
        <c:barDir val="col"/>
        <c:grouping val="clustered"/>
        <c:varyColors val="0"/>
        <c:ser>
          <c:idx val="0"/>
          <c:order val="0"/>
          <c:tx>
            <c:v>Proven</c:v>
          </c:tx>
          <c:spPr>
            <a:solidFill>
              <a:schemeClr val="bg1"/>
            </a:solidFill>
            <a:ln>
              <a:solidFill>
                <a:schemeClr val="tx1"/>
              </a:solidFill>
            </a:ln>
            <a:effectLst/>
          </c:spPr>
          <c:invertIfNegative val="0"/>
          <c:cat>
            <c:strRef>
              <c:f>Sheet1!$A$155:$A$165</c:f>
              <c:strCache>
                <c:ptCount val="11"/>
                <c:pt idx="0">
                  <c:v>1</c:v>
                </c:pt>
                <c:pt idx="1">
                  <c:v>2</c:v>
                </c:pt>
                <c:pt idx="2">
                  <c:v>3</c:v>
                </c:pt>
                <c:pt idx="3">
                  <c:v>4</c:v>
                </c:pt>
                <c:pt idx="4">
                  <c:v>5</c:v>
                </c:pt>
                <c:pt idx="5">
                  <c:v>6</c:v>
                </c:pt>
                <c:pt idx="6">
                  <c:v>7</c:v>
                </c:pt>
                <c:pt idx="7">
                  <c:v>8</c:v>
                </c:pt>
                <c:pt idx="8">
                  <c:v>9</c:v>
                </c:pt>
                <c:pt idx="9">
                  <c:v>10</c:v>
                </c:pt>
                <c:pt idx="10">
                  <c:v>11-88</c:v>
                </c:pt>
              </c:strCache>
            </c:strRef>
          </c:cat>
          <c:val>
            <c:numRef>
              <c:f>Sheet1!$B$155:$B$165</c:f>
              <c:numCache>
                <c:formatCode>General</c:formatCode>
                <c:ptCount val="11"/>
                <c:pt idx="0">
                  <c:v>0</c:v>
                </c:pt>
                <c:pt idx="1">
                  <c:v>1287</c:v>
                </c:pt>
                <c:pt idx="2">
                  <c:v>702</c:v>
                </c:pt>
                <c:pt idx="3">
                  <c:v>384</c:v>
                </c:pt>
                <c:pt idx="4">
                  <c:v>65</c:v>
                </c:pt>
                <c:pt idx="5">
                  <c:v>31</c:v>
                </c:pt>
                <c:pt idx="6">
                  <c:v>36</c:v>
                </c:pt>
                <c:pt idx="7">
                  <c:v>4</c:v>
                </c:pt>
                <c:pt idx="8">
                  <c:v>2</c:v>
                </c:pt>
                <c:pt idx="9">
                  <c:v>6</c:v>
                </c:pt>
                <c:pt idx="10">
                  <c:v>19</c:v>
                </c:pt>
              </c:numCache>
            </c:numRef>
          </c:val>
        </c:ser>
        <c:ser>
          <c:idx val="1"/>
          <c:order val="1"/>
          <c:tx>
            <c:v>Impossible</c:v>
          </c:tx>
          <c:spPr>
            <a:pattFill prst="ltUpDiag">
              <a:fgClr>
                <a:schemeClr val="tx1"/>
              </a:fgClr>
              <a:bgClr>
                <a:prstClr val="white"/>
              </a:bgClr>
            </a:pattFill>
            <a:ln>
              <a:solidFill>
                <a:schemeClr val="tx1"/>
              </a:solidFill>
            </a:ln>
            <a:effectLst/>
          </c:spPr>
          <c:invertIfNegative val="0"/>
          <c:cat>
            <c:strRef>
              <c:f>Sheet1!$A$155:$A$165</c:f>
              <c:strCache>
                <c:ptCount val="11"/>
                <c:pt idx="0">
                  <c:v>1</c:v>
                </c:pt>
                <c:pt idx="1">
                  <c:v>2</c:v>
                </c:pt>
                <c:pt idx="2">
                  <c:v>3</c:v>
                </c:pt>
                <c:pt idx="3">
                  <c:v>4</c:v>
                </c:pt>
                <c:pt idx="4">
                  <c:v>5</c:v>
                </c:pt>
                <c:pt idx="5">
                  <c:v>6</c:v>
                </c:pt>
                <c:pt idx="6">
                  <c:v>7</c:v>
                </c:pt>
                <c:pt idx="7">
                  <c:v>8</c:v>
                </c:pt>
                <c:pt idx="8">
                  <c:v>9</c:v>
                </c:pt>
                <c:pt idx="9">
                  <c:v>10</c:v>
                </c:pt>
                <c:pt idx="10">
                  <c:v>11-88</c:v>
                </c:pt>
              </c:strCache>
            </c:strRef>
          </c:cat>
          <c:val>
            <c:numRef>
              <c:f>Sheet1!$C$155:$C$165</c:f>
              <c:numCache>
                <c:formatCode>General</c:formatCode>
                <c:ptCount val="11"/>
                <c:pt idx="0">
                  <c:v>1095</c:v>
                </c:pt>
                <c:pt idx="1">
                  <c:v>239</c:v>
                </c:pt>
                <c:pt idx="2">
                  <c:v>28</c:v>
                </c:pt>
                <c:pt idx="3">
                  <c:v>39</c:v>
                </c:pt>
                <c:pt idx="4">
                  <c:v>13</c:v>
                </c:pt>
                <c:pt idx="5">
                  <c:v>3</c:v>
                </c:pt>
                <c:pt idx="6">
                  <c:v>4</c:v>
                </c:pt>
                <c:pt idx="7">
                  <c:v>0</c:v>
                </c:pt>
                <c:pt idx="8">
                  <c:v>0</c:v>
                </c:pt>
                <c:pt idx="9">
                  <c:v>0</c:v>
                </c:pt>
                <c:pt idx="10">
                  <c:v>8</c:v>
                </c:pt>
              </c:numCache>
            </c:numRef>
          </c:val>
        </c:ser>
        <c:dLbls>
          <c:showLegendKey val="0"/>
          <c:showVal val="0"/>
          <c:showCatName val="0"/>
          <c:showSerName val="0"/>
          <c:showPercent val="0"/>
          <c:showBubbleSize val="0"/>
        </c:dLbls>
        <c:gapWidth val="150"/>
        <c:axId val="81870848"/>
        <c:axId val="81872768"/>
      </c:barChart>
      <c:catAx>
        <c:axId val="81870848"/>
        <c:scaling>
          <c:orientation val="minMax"/>
        </c:scaling>
        <c:delete val="0"/>
        <c:axPos val="b"/>
        <c:title>
          <c:tx>
            <c:rich>
              <a:bodyPr/>
              <a:lstStyle/>
              <a:p>
                <a:pPr>
                  <a:defRPr sz="1800"/>
                </a:pPr>
                <a:r>
                  <a:rPr lang="en-US" sz="1800"/>
                  <a:t># analysis iterations</a:t>
                </a:r>
              </a:p>
            </c:rich>
          </c:tx>
          <c:layout/>
          <c:overlay val="0"/>
        </c:title>
        <c:majorTickMark val="out"/>
        <c:minorTickMark val="none"/>
        <c:tickLblPos val="nextTo"/>
        <c:txPr>
          <a:bodyPr/>
          <a:lstStyle/>
          <a:p>
            <a:pPr>
              <a:defRPr b="1"/>
            </a:pPr>
            <a:endParaRPr lang="en-US"/>
          </a:p>
        </c:txPr>
        <c:crossAx val="81872768"/>
        <c:crosses val="autoZero"/>
        <c:auto val="1"/>
        <c:lblAlgn val="ctr"/>
        <c:lblOffset val="100"/>
        <c:noMultiLvlLbl val="0"/>
      </c:catAx>
      <c:valAx>
        <c:axId val="81872768"/>
        <c:scaling>
          <c:orientation val="minMax"/>
        </c:scaling>
        <c:delete val="0"/>
        <c:axPos val="l"/>
        <c:majorGridlines>
          <c:spPr>
            <a:ln w="3175">
              <a:prstDash val="sysDot"/>
            </a:ln>
          </c:spPr>
        </c:majorGridlines>
        <c:title>
          <c:tx>
            <c:rich>
              <a:bodyPr rot="-5400000" vert="horz"/>
              <a:lstStyle/>
              <a:p>
                <a:pPr>
                  <a:defRPr sz="1800"/>
                </a:pPr>
                <a:r>
                  <a:rPr lang="en-US" sz="1800" dirty="0"/>
                  <a:t># q</a:t>
                </a:r>
                <a:r>
                  <a:rPr lang="en-US" sz="1800" dirty="0" smtClean="0"/>
                  <a:t>ueries</a:t>
                </a:r>
                <a:endParaRPr lang="en-US" sz="1800" dirty="0"/>
              </a:p>
            </c:rich>
          </c:tx>
          <c:layout/>
          <c:overlay val="0"/>
        </c:title>
        <c:numFmt formatCode="General" sourceLinked="1"/>
        <c:majorTickMark val="out"/>
        <c:minorTickMark val="none"/>
        <c:tickLblPos val="nextTo"/>
        <c:txPr>
          <a:bodyPr/>
          <a:lstStyle/>
          <a:p>
            <a:pPr>
              <a:defRPr b="1"/>
            </a:pPr>
            <a:endParaRPr lang="en-US"/>
          </a:p>
        </c:txPr>
        <c:crossAx val="81870848"/>
        <c:crosses val="autoZero"/>
        <c:crossBetween val="between"/>
      </c:valAx>
    </c:plotArea>
    <c:plotVisOnly val="1"/>
    <c:dispBlanksAs val="gap"/>
    <c:showDLblsOverMax val="0"/>
  </c:chart>
  <c:spPr>
    <a:ln>
      <a:noFill/>
    </a:ln>
    <a:effectLst/>
  </c:spPr>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lusearch</a:t>
            </a:r>
          </a:p>
        </c:rich>
      </c:tx>
      <c:layout>
        <c:manualLayout>
          <c:xMode val="edge"/>
          <c:yMode val="edge"/>
          <c:x val="0.75940268830032598"/>
          <c:y val="6.4814814814814797E-2"/>
        </c:manualLayout>
      </c:layout>
      <c:overlay val="1"/>
    </c:title>
    <c:autoTitleDeleted val="0"/>
    <c:plotArea>
      <c:layout/>
      <c:barChart>
        <c:barDir val="col"/>
        <c:grouping val="clustered"/>
        <c:varyColors val="0"/>
        <c:ser>
          <c:idx val="0"/>
          <c:order val="0"/>
          <c:spPr>
            <a:solidFill>
              <a:schemeClr val="bg1"/>
            </a:solidFill>
            <a:ln>
              <a:solidFill>
                <a:schemeClr val="tx1"/>
              </a:solidFill>
            </a:ln>
            <a:effectLst/>
          </c:spPr>
          <c:invertIfNegative val="0"/>
          <c:cat>
            <c:strRef>
              <c:f>Sheet1!$M$155:$M$165</c:f>
              <c:strCache>
                <c:ptCount val="11"/>
                <c:pt idx="0">
                  <c:v>1</c:v>
                </c:pt>
                <c:pt idx="1">
                  <c:v>2</c:v>
                </c:pt>
                <c:pt idx="2">
                  <c:v>3</c:v>
                </c:pt>
                <c:pt idx="3">
                  <c:v>4</c:v>
                </c:pt>
                <c:pt idx="4">
                  <c:v>5</c:v>
                </c:pt>
                <c:pt idx="5">
                  <c:v>6</c:v>
                </c:pt>
                <c:pt idx="6">
                  <c:v>7</c:v>
                </c:pt>
                <c:pt idx="7">
                  <c:v>8</c:v>
                </c:pt>
                <c:pt idx="8">
                  <c:v>9</c:v>
                </c:pt>
                <c:pt idx="9">
                  <c:v>10</c:v>
                </c:pt>
                <c:pt idx="10">
                  <c:v>11-20</c:v>
                </c:pt>
              </c:strCache>
            </c:strRef>
          </c:cat>
          <c:val>
            <c:numRef>
              <c:f>Sheet1!$N$155:$N$165</c:f>
              <c:numCache>
                <c:formatCode>General</c:formatCode>
                <c:ptCount val="11"/>
                <c:pt idx="0">
                  <c:v>0</c:v>
                </c:pt>
                <c:pt idx="1">
                  <c:v>2370</c:v>
                </c:pt>
                <c:pt idx="2">
                  <c:v>791</c:v>
                </c:pt>
                <c:pt idx="3">
                  <c:v>285</c:v>
                </c:pt>
                <c:pt idx="4">
                  <c:v>132</c:v>
                </c:pt>
                <c:pt idx="5">
                  <c:v>18</c:v>
                </c:pt>
                <c:pt idx="6">
                  <c:v>87</c:v>
                </c:pt>
                <c:pt idx="7">
                  <c:v>2</c:v>
                </c:pt>
                <c:pt idx="8">
                  <c:v>3</c:v>
                </c:pt>
                <c:pt idx="9">
                  <c:v>15</c:v>
                </c:pt>
                <c:pt idx="10">
                  <c:v>5</c:v>
                </c:pt>
              </c:numCache>
            </c:numRef>
          </c:val>
        </c:ser>
        <c:ser>
          <c:idx val="1"/>
          <c:order val="1"/>
          <c:spPr>
            <a:pattFill prst="ltUpDiag">
              <a:fgClr>
                <a:schemeClr val="tx1"/>
              </a:fgClr>
              <a:bgClr>
                <a:prstClr val="white"/>
              </a:bgClr>
            </a:pattFill>
            <a:ln>
              <a:solidFill>
                <a:schemeClr val="tx1"/>
              </a:solidFill>
            </a:ln>
            <a:effectLst/>
          </c:spPr>
          <c:invertIfNegative val="0"/>
          <c:cat>
            <c:strRef>
              <c:f>Sheet1!$M$155:$M$165</c:f>
              <c:strCache>
                <c:ptCount val="11"/>
                <c:pt idx="0">
                  <c:v>1</c:v>
                </c:pt>
                <c:pt idx="1">
                  <c:v>2</c:v>
                </c:pt>
                <c:pt idx="2">
                  <c:v>3</c:v>
                </c:pt>
                <c:pt idx="3">
                  <c:v>4</c:v>
                </c:pt>
                <c:pt idx="4">
                  <c:v>5</c:v>
                </c:pt>
                <c:pt idx="5">
                  <c:v>6</c:v>
                </c:pt>
                <c:pt idx="6">
                  <c:v>7</c:v>
                </c:pt>
                <c:pt idx="7">
                  <c:v>8</c:v>
                </c:pt>
                <c:pt idx="8">
                  <c:v>9</c:v>
                </c:pt>
                <c:pt idx="9">
                  <c:v>10</c:v>
                </c:pt>
                <c:pt idx="10">
                  <c:v>11-20</c:v>
                </c:pt>
              </c:strCache>
            </c:strRef>
          </c:cat>
          <c:val>
            <c:numRef>
              <c:f>Sheet1!$O$155:$O$165</c:f>
              <c:numCache>
                <c:formatCode>General</c:formatCode>
                <c:ptCount val="11"/>
                <c:pt idx="0">
                  <c:v>1128</c:v>
                </c:pt>
                <c:pt idx="1">
                  <c:v>209</c:v>
                </c:pt>
                <c:pt idx="2">
                  <c:v>396</c:v>
                </c:pt>
                <c:pt idx="3">
                  <c:v>67</c:v>
                </c:pt>
                <c:pt idx="4">
                  <c:v>70</c:v>
                </c:pt>
                <c:pt idx="5">
                  <c:v>82</c:v>
                </c:pt>
                <c:pt idx="6">
                  <c:v>105</c:v>
                </c:pt>
                <c:pt idx="7">
                  <c:v>5</c:v>
                </c:pt>
                <c:pt idx="8">
                  <c:v>0</c:v>
                </c:pt>
                <c:pt idx="9">
                  <c:v>0</c:v>
                </c:pt>
                <c:pt idx="10">
                  <c:v>7</c:v>
                </c:pt>
              </c:numCache>
            </c:numRef>
          </c:val>
        </c:ser>
        <c:dLbls>
          <c:showLegendKey val="0"/>
          <c:showVal val="0"/>
          <c:showCatName val="0"/>
          <c:showSerName val="0"/>
          <c:showPercent val="0"/>
          <c:showBubbleSize val="0"/>
        </c:dLbls>
        <c:gapWidth val="150"/>
        <c:axId val="81902208"/>
        <c:axId val="81478400"/>
      </c:barChart>
      <c:catAx>
        <c:axId val="81902208"/>
        <c:scaling>
          <c:orientation val="minMax"/>
        </c:scaling>
        <c:delete val="0"/>
        <c:axPos val="b"/>
        <c:title>
          <c:tx>
            <c:rich>
              <a:bodyPr/>
              <a:lstStyle/>
              <a:p>
                <a:pPr>
                  <a:defRPr sz="1800"/>
                </a:pPr>
                <a:r>
                  <a:rPr lang="en-US" sz="1800"/>
                  <a:t># analysis iterations</a:t>
                </a:r>
              </a:p>
            </c:rich>
          </c:tx>
          <c:layout/>
          <c:overlay val="0"/>
        </c:title>
        <c:majorTickMark val="out"/>
        <c:minorTickMark val="none"/>
        <c:tickLblPos val="nextTo"/>
        <c:txPr>
          <a:bodyPr/>
          <a:lstStyle/>
          <a:p>
            <a:pPr>
              <a:defRPr b="1"/>
            </a:pPr>
            <a:endParaRPr lang="en-US"/>
          </a:p>
        </c:txPr>
        <c:crossAx val="81478400"/>
        <c:crosses val="autoZero"/>
        <c:auto val="1"/>
        <c:lblAlgn val="ctr"/>
        <c:lblOffset val="100"/>
        <c:noMultiLvlLbl val="0"/>
      </c:catAx>
      <c:valAx>
        <c:axId val="81478400"/>
        <c:scaling>
          <c:orientation val="minMax"/>
        </c:scaling>
        <c:delete val="0"/>
        <c:axPos val="l"/>
        <c:majorGridlines>
          <c:spPr>
            <a:ln w="3175">
              <a:prstDash val="sysDot"/>
            </a:ln>
          </c:spPr>
        </c:majorGridlines>
        <c:title>
          <c:tx>
            <c:rich>
              <a:bodyPr rot="-5400000" vert="horz"/>
              <a:lstStyle/>
              <a:p>
                <a:pPr>
                  <a:defRPr sz="1800"/>
                </a:pPr>
                <a:r>
                  <a:rPr lang="en-US" sz="1800"/>
                  <a:t># queries</a:t>
                </a:r>
              </a:p>
            </c:rich>
          </c:tx>
          <c:layout/>
          <c:overlay val="0"/>
        </c:title>
        <c:numFmt formatCode="General" sourceLinked="1"/>
        <c:majorTickMark val="out"/>
        <c:minorTickMark val="none"/>
        <c:tickLblPos val="nextTo"/>
        <c:txPr>
          <a:bodyPr/>
          <a:lstStyle/>
          <a:p>
            <a:pPr>
              <a:defRPr b="1"/>
            </a:pPr>
            <a:endParaRPr lang="en-US"/>
          </a:p>
        </c:txPr>
        <c:crossAx val="81902208"/>
        <c:crosses val="autoZero"/>
        <c:crossBetween val="between"/>
      </c:valAx>
    </c:plotArea>
    <c:plotVisOnly val="1"/>
    <c:dispBlanksAs val="gap"/>
    <c:showDLblsOverMax val="0"/>
  </c:chart>
  <c:spPr>
    <a:ln>
      <a:noFill/>
    </a:ln>
  </c:spPr>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avrora</a:t>
            </a:r>
          </a:p>
        </c:rich>
      </c:tx>
      <c:layout>
        <c:manualLayout>
          <c:xMode val="edge"/>
          <c:yMode val="edge"/>
          <c:x val="0.79473455022667605"/>
          <c:y val="6.0185185185185203E-2"/>
        </c:manualLayout>
      </c:layout>
      <c:overlay val="1"/>
    </c:title>
    <c:autoTitleDeleted val="0"/>
    <c:plotArea>
      <c:layout/>
      <c:barChart>
        <c:barDir val="col"/>
        <c:grouping val="clustered"/>
        <c:varyColors val="0"/>
        <c:ser>
          <c:idx val="0"/>
          <c:order val="0"/>
          <c:tx>
            <c:v>Proven</c:v>
          </c:tx>
          <c:spPr>
            <a:solidFill>
              <a:schemeClr val="bg1"/>
            </a:solidFill>
            <a:ln>
              <a:solidFill>
                <a:schemeClr val="tx1"/>
              </a:solidFill>
            </a:ln>
            <a:effectLst/>
          </c:spPr>
          <c:invertIfNegative val="0"/>
          <c:cat>
            <c:strRef>
              <c:f>Sheet1!$E$155:$E$165</c:f>
              <c:strCache>
                <c:ptCount val="11"/>
                <c:pt idx="0">
                  <c:v>1</c:v>
                </c:pt>
                <c:pt idx="1">
                  <c:v>2</c:v>
                </c:pt>
                <c:pt idx="2">
                  <c:v>3</c:v>
                </c:pt>
                <c:pt idx="3">
                  <c:v>4</c:v>
                </c:pt>
                <c:pt idx="4">
                  <c:v>5</c:v>
                </c:pt>
                <c:pt idx="5">
                  <c:v>6</c:v>
                </c:pt>
                <c:pt idx="6">
                  <c:v>7</c:v>
                </c:pt>
                <c:pt idx="7">
                  <c:v>8</c:v>
                </c:pt>
                <c:pt idx="8">
                  <c:v>9</c:v>
                </c:pt>
                <c:pt idx="9">
                  <c:v>10</c:v>
                </c:pt>
                <c:pt idx="10">
                  <c:v>11-97</c:v>
                </c:pt>
              </c:strCache>
            </c:strRef>
          </c:cat>
          <c:val>
            <c:numRef>
              <c:f>Sheet1!$F$155:$F$165</c:f>
              <c:numCache>
                <c:formatCode>General</c:formatCode>
                <c:ptCount val="11"/>
                <c:pt idx="0">
                  <c:v>0</c:v>
                </c:pt>
                <c:pt idx="1">
                  <c:v>5499</c:v>
                </c:pt>
                <c:pt idx="2">
                  <c:v>966</c:v>
                </c:pt>
                <c:pt idx="3">
                  <c:v>858</c:v>
                </c:pt>
                <c:pt idx="4">
                  <c:v>154</c:v>
                </c:pt>
                <c:pt idx="5">
                  <c:v>65</c:v>
                </c:pt>
                <c:pt idx="6">
                  <c:v>109</c:v>
                </c:pt>
                <c:pt idx="7">
                  <c:v>27</c:v>
                </c:pt>
                <c:pt idx="8">
                  <c:v>177</c:v>
                </c:pt>
                <c:pt idx="9">
                  <c:v>21</c:v>
                </c:pt>
                <c:pt idx="10">
                  <c:v>119</c:v>
                </c:pt>
              </c:numCache>
            </c:numRef>
          </c:val>
        </c:ser>
        <c:ser>
          <c:idx val="1"/>
          <c:order val="1"/>
          <c:tx>
            <c:v>Impossible</c:v>
          </c:tx>
          <c:spPr>
            <a:pattFill prst="ltUpDiag">
              <a:fgClr>
                <a:schemeClr val="tx1"/>
              </a:fgClr>
              <a:bgClr>
                <a:prstClr val="white"/>
              </a:bgClr>
            </a:pattFill>
            <a:ln>
              <a:solidFill>
                <a:schemeClr val="tx1"/>
              </a:solidFill>
            </a:ln>
            <a:effectLst/>
          </c:spPr>
          <c:invertIfNegative val="0"/>
          <c:cat>
            <c:strRef>
              <c:f>Sheet1!$E$155:$E$165</c:f>
              <c:strCache>
                <c:ptCount val="11"/>
                <c:pt idx="0">
                  <c:v>1</c:v>
                </c:pt>
                <c:pt idx="1">
                  <c:v>2</c:v>
                </c:pt>
                <c:pt idx="2">
                  <c:v>3</c:v>
                </c:pt>
                <c:pt idx="3">
                  <c:v>4</c:v>
                </c:pt>
                <c:pt idx="4">
                  <c:v>5</c:v>
                </c:pt>
                <c:pt idx="5">
                  <c:v>6</c:v>
                </c:pt>
                <c:pt idx="6">
                  <c:v>7</c:v>
                </c:pt>
                <c:pt idx="7">
                  <c:v>8</c:v>
                </c:pt>
                <c:pt idx="8">
                  <c:v>9</c:v>
                </c:pt>
                <c:pt idx="9">
                  <c:v>10</c:v>
                </c:pt>
                <c:pt idx="10">
                  <c:v>11-97</c:v>
                </c:pt>
              </c:strCache>
            </c:strRef>
          </c:cat>
          <c:val>
            <c:numRef>
              <c:f>Sheet1!$G$155:$G$165</c:f>
              <c:numCache>
                <c:formatCode>General</c:formatCode>
                <c:ptCount val="11"/>
                <c:pt idx="0">
                  <c:v>4604</c:v>
                </c:pt>
                <c:pt idx="1">
                  <c:v>223</c:v>
                </c:pt>
                <c:pt idx="2">
                  <c:v>25</c:v>
                </c:pt>
                <c:pt idx="3">
                  <c:v>15</c:v>
                </c:pt>
                <c:pt idx="4">
                  <c:v>23</c:v>
                </c:pt>
                <c:pt idx="5">
                  <c:v>24</c:v>
                </c:pt>
                <c:pt idx="6">
                  <c:v>47</c:v>
                </c:pt>
                <c:pt idx="7">
                  <c:v>10</c:v>
                </c:pt>
                <c:pt idx="8">
                  <c:v>2</c:v>
                </c:pt>
                <c:pt idx="9">
                  <c:v>0</c:v>
                </c:pt>
                <c:pt idx="10">
                  <c:v>58</c:v>
                </c:pt>
              </c:numCache>
            </c:numRef>
          </c:val>
        </c:ser>
        <c:dLbls>
          <c:showLegendKey val="0"/>
          <c:showVal val="0"/>
          <c:showCatName val="0"/>
          <c:showSerName val="0"/>
          <c:showPercent val="0"/>
          <c:showBubbleSize val="0"/>
        </c:dLbls>
        <c:gapWidth val="150"/>
        <c:axId val="81499648"/>
        <c:axId val="81501568"/>
      </c:barChart>
      <c:catAx>
        <c:axId val="81499648"/>
        <c:scaling>
          <c:orientation val="minMax"/>
        </c:scaling>
        <c:delete val="0"/>
        <c:axPos val="b"/>
        <c:title>
          <c:tx>
            <c:rich>
              <a:bodyPr/>
              <a:lstStyle/>
              <a:p>
                <a:pPr>
                  <a:defRPr sz="1800"/>
                </a:pPr>
                <a:r>
                  <a:rPr lang="en-US" sz="1800"/>
                  <a:t># analysis iterations</a:t>
                </a:r>
              </a:p>
            </c:rich>
          </c:tx>
          <c:layout/>
          <c:overlay val="0"/>
        </c:title>
        <c:majorTickMark val="out"/>
        <c:minorTickMark val="none"/>
        <c:tickLblPos val="nextTo"/>
        <c:txPr>
          <a:bodyPr/>
          <a:lstStyle/>
          <a:p>
            <a:pPr>
              <a:defRPr b="1"/>
            </a:pPr>
            <a:endParaRPr lang="en-US"/>
          </a:p>
        </c:txPr>
        <c:crossAx val="81501568"/>
        <c:crosses val="autoZero"/>
        <c:auto val="1"/>
        <c:lblAlgn val="ctr"/>
        <c:lblOffset val="100"/>
        <c:noMultiLvlLbl val="0"/>
      </c:catAx>
      <c:valAx>
        <c:axId val="81501568"/>
        <c:scaling>
          <c:orientation val="minMax"/>
        </c:scaling>
        <c:delete val="0"/>
        <c:axPos val="l"/>
        <c:majorGridlines>
          <c:spPr>
            <a:ln w="3175">
              <a:prstDash val="sysDot"/>
            </a:ln>
          </c:spPr>
        </c:majorGridlines>
        <c:title>
          <c:tx>
            <c:rich>
              <a:bodyPr rot="-5400000" vert="horz"/>
              <a:lstStyle/>
              <a:p>
                <a:pPr>
                  <a:defRPr sz="1800"/>
                </a:pPr>
                <a:r>
                  <a:rPr lang="en-US" sz="1800"/>
                  <a:t># queries</a:t>
                </a:r>
              </a:p>
            </c:rich>
          </c:tx>
          <c:layout/>
          <c:overlay val="0"/>
        </c:title>
        <c:numFmt formatCode="General" sourceLinked="1"/>
        <c:majorTickMark val="out"/>
        <c:minorTickMark val="none"/>
        <c:tickLblPos val="nextTo"/>
        <c:txPr>
          <a:bodyPr/>
          <a:lstStyle/>
          <a:p>
            <a:pPr>
              <a:defRPr b="1"/>
            </a:pPr>
            <a:endParaRPr lang="en-US"/>
          </a:p>
        </c:txPr>
        <c:crossAx val="81499648"/>
        <c:crosses val="autoZero"/>
        <c:crossBetween val="between"/>
      </c:valAx>
    </c:plotArea>
    <c:legend>
      <c:legendPos val="r"/>
      <c:layout>
        <c:manualLayout>
          <c:xMode val="edge"/>
          <c:yMode val="edge"/>
          <c:x val="0.41807231091526398"/>
          <c:y val="0.15972914843977801"/>
          <c:w val="0.26221395490701299"/>
          <c:h val="0.21798629337999401"/>
        </c:manualLayout>
      </c:layout>
      <c:overlay val="1"/>
      <c:txPr>
        <a:bodyPr/>
        <a:lstStyle/>
        <a:p>
          <a:pPr>
            <a:defRPr sz="1700" b="1"/>
          </a:pPr>
          <a:endParaRPr lang="en-US"/>
        </a:p>
      </c:txPr>
    </c:legend>
    <c:plotVisOnly val="1"/>
    <c:dispBlanksAs val="gap"/>
    <c:showDLblsOverMax val="0"/>
  </c:chart>
  <c:spPr>
    <a:ln>
      <a:noFill/>
    </a:ln>
  </c:spPr>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avrora</a:t>
            </a:r>
          </a:p>
        </c:rich>
      </c:tx>
      <c:layout>
        <c:manualLayout>
          <c:xMode val="edge"/>
          <c:yMode val="edge"/>
          <c:x val="0.77976334208223996"/>
          <c:y val="4.6296296296296301E-2"/>
        </c:manualLayout>
      </c:layout>
      <c:overlay val="1"/>
    </c:title>
    <c:autoTitleDeleted val="0"/>
    <c:plotArea>
      <c:layout/>
      <c:barChart>
        <c:barDir val="col"/>
        <c:grouping val="clustered"/>
        <c:varyColors val="0"/>
        <c:ser>
          <c:idx val="0"/>
          <c:order val="0"/>
          <c:tx>
            <c:v>Proven</c:v>
          </c:tx>
          <c:spPr>
            <a:solidFill>
              <a:schemeClr val="bg1"/>
            </a:solidFill>
            <a:ln>
              <a:solidFill>
                <a:schemeClr val="tx1"/>
              </a:solidFill>
            </a:ln>
            <a:effectLst/>
          </c:spPr>
          <c:invertIfNegative val="0"/>
          <c:cat>
            <c:strRef>
              <c:f>Sheet1!$E$125:$E$135</c:f>
              <c:strCache>
                <c:ptCount val="11"/>
                <c:pt idx="0">
                  <c:v>0-1</c:v>
                </c:pt>
                <c:pt idx="1">
                  <c:v>1-2</c:v>
                </c:pt>
                <c:pt idx="2">
                  <c:v>2-3</c:v>
                </c:pt>
                <c:pt idx="3">
                  <c:v>3-4</c:v>
                </c:pt>
                <c:pt idx="4">
                  <c:v>4-5</c:v>
                </c:pt>
                <c:pt idx="5">
                  <c:v>5-6</c:v>
                </c:pt>
                <c:pt idx="6">
                  <c:v>6-7</c:v>
                </c:pt>
                <c:pt idx="7">
                  <c:v>7-8</c:v>
                </c:pt>
                <c:pt idx="8">
                  <c:v>8-9</c:v>
                </c:pt>
                <c:pt idx="9">
                  <c:v>9-10</c:v>
                </c:pt>
                <c:pt idx="10">
                  <c:v>10-173</c:v>
                </c:pt>
              </c:strCache>
            </c:strRef>
          </c:cat>
          <c:val>
            <c:numRef>
              <c:f>Sheet1!$F$125:$F$135</c:f>
              <c:numCache>
                <c:formatCode>General</c:formatCode>
                <c:ptCount val="11"/>
                <c:pt idx="0">
                  <c:v>5671</c:v>
                </c:pt>
                <c:pt idx="1">
                  <c:v>1169</c:v>
                </c:pt>
                <c:pt idx="2">
                  <c:v>514</c:v>
                </c:pt>
                <c:pt idx="3">
                  <c:v>130</c:v>
                </c:pt>
                <c:pt idx="4">
                  <c:v>37</c:v>
                </c:pt>
                <c:pt idx="5">
                  <c:v>141</c:v>
                </c:pt>
                <c:pt idx="6">
                  <c:v>180</c:v>
                </c:pt>
                <c:pt idx="7">
                  <c:v>67</c:v>
                </c:pt>
                <c:pt idx="8">
                  <c:v>9</c:v>
                </c:pt>
                <c:pt idx="9">
                  <c:v>13</c:v>
                </c:pt>
                <c:pt idx="10">
                  <c:v>64</c:v>
                </c:pt>
              </c:numCache>
            </c:numRef>
          </c:val>
        </c:ser>
        <c:ser>
          <c:idx val="1"/>
          <c:order val="1"/>
          <c:tx>
            <c:v>Impossible</c:v>
          </c:tx>
          <c:spPr>
            <a:pattFill prst="ltUpDiag">
              <a:fgClr>
                <a:schemeClr val="tx1"/>
              </a:fgClr>
              <a:bgClr>
                <a:prstClr val="white"/>
              </a:bgClr>
            </a:pattFill>
            <a:ln>
              <a:solidFill>
                <a:schemeClr val="tx1"/>
              </a:solidFill>
            </a:ln>
            <a:effectLst/>
          </c:spPr>
          <c:invertIfNegative val="0"/>
          <c:cat>
            <c:strRef>
              <c:f>Sheet1!$E$125:$E$135</c:f>
              <c:strCache>
                <c:ptCount val="11"/>
                <c:pt idx="0">
                  <c:v>0-1</c:v>
                </c:pt>
                <c:pt idx="1">
                  <c:v>1-2</c:v>
                </c:pt>
                <c:pt idx="2">
                  <c:v>2-3</c:v>
                </c:pt>
                <c:pt idx="3">
                  <c:v>3-4</c:v>
                </c:pt>
                <c:pt idx="4">
                  <c:v>4-5</c:v>
                </c:pt>
                <c:pt idx="5">
                  <c:v>5-6</c:v>
                </c:pt>
                <c:pt idx="6">
                  <c:v>6-7</c:v>
                </c:pt>
                <c:pt idx="7">
                  <c:v>7-8</c:v>
                </c:pt>
                <c:pt idx="8">
                  <c:v>8-9</c:v>
                </c:pt>
                <c:pt idx="9">
                  <c:v>9-10</c:v>
                </c:pt>
                <c:pt idx="10">
                  <c:v>10-173</c:v>
                </c:pt>
              </c:strCache>
            </c:strRef>
          </c:cat>
          <c:val>
            <c:numRef>
              <c:f>Sheet1!$G$125:$G$135</c:f>
              <c:numCache>
                <c:formatCode>General</c:formatCode>
                <c:ptCount val="11"/>
                <c:pt idx="0">
                  <c:v>4769</c:v>
                </c:pt>
                <c:pt idx="1">
                  <c:v>67</c:v>
                </c:pt>
                <c:pt idx="2">
                  <c:v>47</c:v>
                </c:pt>
                <c:pt idx="3">
                  <c:v>11</c:v>
                </c:pt>
                <c:pt idx="4">
                  <c:v>16</c:v>
                </c:pt>
                <c:pt idx="5">
                  <c:v>7</c:v>
                </c:pt>
                <c:pt idx="6">
                  <c:v>16</c:v>
                </c:pt>
                <c:pt idx="7">
                  <c:v>20</c:v>
                </c:pt>
                <c:pt idx="8">
                  <c:v>1</c:v>
                </c:pt>
                <c:pt idx="9">
                  <c:v>2</c:v>
                </c:pt>
                <c:pt idx="10">
                  <c:v>75</c:v>
                </c:pt>
              </c:numCache>
            </c:numRef>
          </c:val>
        </c:ser>
        <c:dLbls>
          <c:showLegendKey val="0"/>
          <c:showVal val="0"/>
          <c:showCatName val="0"/>
          <c:showSerName val="0"/>
          <c:showPercent val="0"/>
          <c:showBubbleSize val="0"/>
        </c:dLbls>
        <c:gapWidth val="150"/>
        <c:axId val="83237504"/>
        <c:axId val="83256064"/>
      </c:barChart>
      <c:catAx>
        <c:axId val="83237504"/>
        <c:scaling>
          <c:orientation val="minMax"/>
        </c:scaling>
        <c:delete val="0"/>
        <c:axPos val="b"/>
        <c:title>
          <c:tx>
            <c:rich>
              <a:bodyPr/>
              <a:lstStyle/>
              <a:p>
                <a:pPr>
                  <a:defRPr sz="1800"/>
                </a:pPr>
                <a:r>
                  <a:rPr lang="en-US" sz="1800"/>
                  <a:t>analysis time (minutes)</a:t>
                </a:r>
              </a:p>
            </c:rich>
          </c:tx>
          <c:layout/>
          <c:overlay val="0"/>
        </c:title>
        <c:majorTickMark val="out"/>
        <c:minorTickMark val="none"/>
        <c:tickLblPos val="nextTo"/>
        <c:txPr>
          <a:bodyPr/>
          <a:lstStyle/>
          <a:p>
            <a:pPr>
              <a:defRPr b="1"/>
            </a:pPr>
            <a:endParaRPr lang="en-US"/>
          </a:p>
        </c:txPr>
        <c:crossAx val="83256064"/>
        <c:crosses val="autoZero"/>
        <c:auto val="1"/>
        <c:lblAlgn val="ctr"/>
        <c:lblOffset val="100"/>
        <c:noMultiLvlLbl val="0"/>
      </c:catAx>
      <c:valAx>
        <c:axId val="83256064"/>
        <c:scaling>
          <c:orientation val="minMax"/>
        </c:scaling>
        <c:delete val="0"/>
        <c:axPos val="l"/>
        <c:majorGridlines>
          <c:spPr>
            <a:ln w="3175">
              <a:prstDash val="sysDot"/>
            </a:ln>
          </c:spPr>
        </c:majorGridlines>
        <c:title>
          <c:tx>
            <c:rich>
              <a:bodyPr rot="-5400000" vert="horz"/>
              <a:lstStyle/>
              <a:p>
                <a:pPr>
                  <a:defRPr sz="1800"/>
                </a:pPr>
                <a:r>
                  <a:rPr lang="en-US" sz="1800"/>
                  <a:t># queries</a:t>
                </a:r>
              </a:p>
            </c:rich>
          </c:tx>
          <c:layout/>
          <c:overlay val="0"/>
        </c:title>
        <c:numFmt formatCode="General" sourceLinked="1"/>
        <c:majorTickMark val="out"/>
        <c:minorTickMark val="none"/>
        <c:tickLblPos val="nextTo"/>
        <c:txPr>
          <a:bodyPr/>
          <a:lstStyle/>
          <a:p>
            <a:pPr>
              <a:defRPr b="1"/>
            </a:pPr>
            <a:endParaRPr lang="en-US"/>
          </a:p>
        </c:txPr>
        <c:crossAx val="83237504"/>
        <c:crosses val="autoZero"/>
        <c:crossBetween val="between"/>
      </c:valAx>
    </c:plotArea>
    <c:legend>
      <c:legendPos val="r"/>
      <c:layout>
        <c:manualLayout>
          <c:xMode val="edge"/>
          <c:yMode val="edge"/>
          <c:x val="0.44077226253581098"/>
          <c:y val="0.12732174103237101"/>
          <c:w val="0.29621052270427001"/>
          <c:h val="0.21523476232137601"/>
        </c:manualLayout>
      </c:layout>
      <c:overlay val="1"/>
      <c:txPr>
        <a:bodyPr/>
        <a:lstStyle/>
        <a:p>
          <a:pPr>
            <a:defRPr sz="1700" b="1"/>
          </a:pPr>
          <a:endParaRPr lang="en-US"/>
        </a:p>
      </c:txPr>
    </c:legend>
    <c:plotVisOnly val="1"/>
    <c:dispBlanksAs val="gap"/>
    <c:showDLblsOverMax val="0"/>
  </c:chart>
  <c:spPr>
    <a:ln>
      <a:noFill/>
    </a:ln>
  </c:spPr>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antlr</a:t>
            </a:r>
          </a:p>
        </c:rich>
      </c:tx>
      <c:layout>
        <c:manualLayout>
          <c:xMode val="edge"/>
          <c:yMode val="edge"/>
          <c:x val="0.81736111111111098"/>
          <c:y val="4.6296296296296301E-2"/>
        </c:manualLayout>
      </c:layout>
      <c:overlay val="1"/>
    </c:title>
    <c:autoTitleDeleted val="0"/>
    <c:plotArea>
      <c:layout/>
      <c:barChart>
        <c:barDir val="col"/>
        <c:grouping val="clustered"/>
        <c:varyColors val="0"/>
        <c:ser>
          <c:idx val="0"/>
          <c:order val="0"/>
          <c:tx>
            <c:v>Proven</c:v>
          </c:tx>
          <c:spPr>
            <a:solidFill>
              <a:schemeClr val="bg1"/>
            </a:solidFill>
            <a:ln>
              <a:solidFill>
                <a:schemeClr val="tx1"/>
              </a:solidFill>
            </a:ln>
            <a:effectLst/>
          </c:spPr>
          <c:invertIfNegative val="0"/>
          <c:cat>
            <c:strRef>
              <c:f>Sheet1!$A$125:$A$135</c:f>
              <c:strCache>
                <c:ptCount val="11"/>
                <c:pt idx="0">
                  <c:v>0-1</c:v>
                </c:pt>
                <c:pt idx="1">
                  <c:v>1-2</c:v>
                </c:pt>
                <c:pt idx="2">
                  <c:v>2-3</c:v>
                </c:pt>
                <c:pt idx="3">
                  <c:v>3-4</c:v>
                </c:pt>
                <c:pt idx="4">
                  <c:v>4-5</c:v>
                </c:pt>
                <c:pt idx="5">
                  <c:v>5-6</c:v>
                </c:pt>
                <c:pt idx="6">
                  <c:v>6-7</c:v>
                </c:pt>
                <c:pt idx="7">
                  <c:v>7-8</c:v>
                </c:pt>
                <c:pt idx="8">
                  <c:v>8-9</c:v>
                </c:pt>
                <c:pt idx="9">
                  <c:v>9-10</c:v>
                </c:pt>
                <c:pt idx="10">
                  <c:v>10-76</c:v>
                </c:pt>
              </c:strCache>
            </c:strRef>
          </c:cat>
          <c:val>
            <c:numRef>
              <c:f>Sheet1!$B$125:$B$135</c:f>
              <c:numCache>
                <c:formatCode>General</c:formatCode>
                <c:ptCount val="11"/>
                <c:pt idx="0">
                  <c:v>1199</c:v>
                </c:pt>
                <c:pt idx="1">
                  <c:v>597</c:v>
                </c:pt>
                <c:pt idx="2">
                  <c:v>509</c:v>
                </c:pt>
                <c:pt idx="3">
                  <c:v>97</c:v>
                </c:pt>
                <c:pt idx="4">
                  <c:v>105</c:v>
                </c:pt>
                <c:pt idx="5">
                  <c:v>6</c:v>
                </c:pt>
                <c:pt idx="6">
                  <c:v>0</c:v>
                </c:pt>
                <c:pt idx="7">
                  <c:v>0</c:v>
                </c:pt>
                <c:pt idx="8">
                  <c:v>1</c:v>
                </c:pt>
                <c:pt idx="9">
                  <c:v>0</c:v>
                </c:pt>
                <c:pt idx="10">
                  <c:v>22</c:v>
                </c:pt>
              </c:numCache>
            </c:numRef>
          </c:val>
        </c:ser>
        <c:ser>
          <c:idx val="1"/>
          <c:order val="1"/>
          <c:tx>
            <c:v>Impossible</c:v>
          </c:tx>
          <c:spPr>
            <a:pattFill prst="ltUpDiag">
              <a:fgClr>
                <a:schemeClr val="tx1"/>
              </a:fgClr>
              <a:bgClr>
                <a:prstClr val="white"/>
              </a:bgClr>
            </a:pattFill>
            <a:ln>
              <a:solidFill>
                <a:schemeClr val="tx1"/>
              </a:solidFill>
            </a:ln>
            <a:effectLst/>
          </c:spPr>
          <c:invertIfNegative val="0"/>
          <c:cat>
            <c:strRef>
              <c:f>Sheet1!$A$125:$A$135</c:f>
              <c:strCache>
                <c:ptCount val="11"/>
                <c:pt idx="0">
                  <c:v>0-1</c:v>
                </c:pt>
                <c:pt idx="1">
                  <c:v>1-2</c:v>
                </c:pt>
                <c:pt idx="2">
                  <c:v>2-3</c:v>
                </c:pt>
                <c:pt idx="3">
                  <c:v>3-4</c:v>
                </c:pt>
                <c:pt idx="4">
                  <c:v>4-5</c:v>
                </c:pt>
                <c:pt idx="5">
                  <c:v>5-6</c:v>
                </c:pt>
                <c:pt idx="6">
                  <c:v>6-7</c:v>
                </c:pt>
                <c:pt idx="7">
                  <c:v>7-8</c:v>
                </c:pt>
                <c:pt idx="8">
                  <c:v>8-9</c:v>
                </c:pt>
                <c:pt idx="9">
                  <c:v>9-10</c:v>
                </c:pt>
                <c:pt idx="10">
                  <c:v>10-76</c:v>
                </c:pt>
              </c:strCache>
            </c:strRef>
          </c:cat>
          <c:val>
            <c:numRef>
              <c:f>Sheet1!$C$125:$C$135</c:f>
              <c:numCache>
                <c:formatCode>General</c:formatCode>
                <c:ptCount val="11"/>
                <c:pt idx="0">
                  <c:v>862</c:v>
                </c:pt>
                <c:pt idx="1">
                  <c:v>350</c:v>
                </c:pt>
                <c:pt idx="2">
                  <c:v>166</c:v>
                </c:pt>
                <c:pt idx="3">
                  <c:v>14</c:v>
                </c:pt>
                <c:pt idx="4">
                  <c:v>13</c:v>
                </c:pt>
                <c:pt idx="5">
                  <c:v>5</c:v>
                </c:pt>
                <c:pt idx="6">
                  <c:v>1</c:v>
                </c:pt>
                <c:pt idx="7">
                  <c:v>7</c:v>
                </c:pt>
                <c:pt idx="8">
                  <c:v>2</c:v>
                </c:pt>
                <c:pt idx="9">
                  <c:v>1</c:v>
                </c:pt>
                <c:pt idx="10">
                  <c:v>8</c:v>
                </c:pt>
              </c:numCache>
            </c:numRef>
          </c:val>
        </c:ser>
        <c:dLbls>
          <c:showLegendKey val="0"/>
          <c:showVal val="0"/>
          <c:showCatName val="0"/>
          <c:showSerName val="0"/>
          <c:showPercent val="0"/>
          <c:showBubbleSize val="0"/>
        </c:dLbls>
        <c:gapWidth val="150"/>
        <c:axId val="83329024"/>
        <c:axId val="83330944"/>
      </c:barChart>
      <c:catAx>
        <c:axId val="83329024"/>
        <c:scaling>
          <c:orientation val="minMax"/>
        </c:scaling>
        <c:delete val="0"/>
        <c:axPos val="b"/>
        <c:title>
          <c:tx>
            <c:rich>
              <a:bodyPr/>
              <a:lstStyle/>
              <a:p>
                <a:pPr>
                  <a:defRPr sz="1800"/>
                </a:pPr>
                <a:r>
                  <a:rPr lang="en-US" sz="1800"/>
                  <a:t>Analysis Time (minutes)</a:t>
                </a:r>
              </a:p>
            </c:rich>
          </c:tx>
          <c:layout/>
          <c:overlay val="0"/>
        </c:title>
        <c:majorTickMark val="out"/>
        <c:minorTickMark val="none"/>
        <c:tickLblPos val="nextTo"/>
        <c:txPr>
          <a:bodyPr/>
          <a:lstStyle/>
          <a:p>
            <a:pPr>
              <a:defRPr b="1"/>
            </a:pPr>
            <a:endParaRPr lang="en-US"/>
          </a:p>
        </c:txPr>
        <c:crossAx val="83330944"/>
        <c:crosses val="autoZero"/>
        <c:auto val="1"/>
        <c:lblAlgn val="ctr"/>
        <c:lblOffset val="100"/>
        <c:noMultiLvlLbl val="0"/>
      </c:catAx>
      <c:valAx>
        <c:axId val="83330944"/>
        <c:scaling>
          <c:orientation val="minMax"/>
        </c:scaling>
        <c:delete val="0"/>
        <c:axPos val="l"/>
        <c:majorGridlines>
          <c:spPr>
            <a:ln w="3175">
              <a:prstDash val="sysDot"/>
            </a:ln>
          </c:spPr>
        </c:majorGridlines>
        <c:title>
          <c:tx>
            <c:rich>
              <a:bodyPr rot="-5400000" vert="horz"/>
              <a:lstStyle/>
              <a:p>
                <a:pPr>
                  <a:defRPr sz="2000"/>
                </a:pPr>
                <a:r>
                  <a:rPr lang="en-US" sz="2000"/>
                  <a:t># queries</a:t>
                </a:r>
              </a:p>
            </c:rich>
          </c:tx>
          <c:layout/>
          <c:overlay val="0"/>
        </c:title>
        <c:numFmt formatCode="General" sourceLinked="1"/>
        <c:majorTickMark val="out"/>
        <c:minorTickMark val="none"/>
        <c:tickLblPos val="nextTo"/>
        <c:txPr>
          <a:bodyPr/>
          <a:lstStyle/>
          <a:p>
            <a:pPr>
              <a:defRPr b="1"/>
            </a:pPr>
            <a:endParaRPr lang="en-US"/>
          </a:p>
        </c:txPr>
        <c:crossAx val="83329024"/>
        <c:crosses val="autoZero"/>
        <c:crossBetween val="between"/>
      </c:valAx>
    </c:plotArea>
    <c:plotVisOnly val="1"/>
    <c:dispBlanksAs val="gap"/>
    <c:showDLblsOverMax val="0"/>
  </c:chart>
  <c:spPr>
    <a:ln>
      <a:noFill/>
    </a:ln>
  </c:spPr>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lusearch</a:t>
            </a:r>
          </a:p>
        </c:rich>
      </c:tx>
      <c:layout>
        <c:manualLayout>
          <c:xMode val="edge"/>
          <c:yMode val="edge"/>
          <c:x val="0.74795001115056703"/>
          <c:y val="3.7037037037037E-2"/>
        </c:manualLayout>
      </c:layout>
      <c:overlay val="1"/>
    </c:title>
    <c:autoTitleDeleted val="0"/>
    <c:plotArea>
      <c:layout/>
      <c:barChart>
        <c:barDir val="col"/>
        <c:grouping val="clustered"/>
        <c:varyColors val="0"/>
        <c:ser>
          <c:idx val="0"/>
          <c:order val="0"/>
          <c:spPr>
            <a:solidFill>
              <a:schemeClr val="bg1"/>
            </a:solidFill>
            <a:ln>
              <a:solidFill>
                <a:schemeClr val="tx1"/>
              </a:solidFill>
            </a:ln>
            <a:effectLst/>
          </c:spPr>
          <c:invertIfNegative val="0"/>
          <c:cat>
            <c:strRef>
              <c:f>Sheet1!$M$125:$M$135</c:f>
              <c:strCache>
                <c:ptCount val="11"/>
                <c:pt idx="0">
                  <c:v>0-1</c:v>
                </c:pt>
                <c:pt idx="1">
                  <c:v>1-2</c:v>
                </c:pt>
                <c:pt idx="2">
                  <c:v>2-3</c:v>
                </c:pt>
                <c:pt idx="3">
                  <c:v>3-4</c:v>
                </c:pt>
                <c:pt idx="4">
                  <c:v>4-5</c:v>
                </c:pt>
                <c:pt idx="5">
                  <c:v>5-6</c:v>
                </c:pt>
                <c:pt idx="6">
                  <c:v>6-7</c:v>
                </c:pt>
                <c:pt idx="7">
                  <c:v>7-8</c:v>
                </c:pt>
                <c:pt idx="8">
                  <c:v>8-9</c:v>
                </c:pt>
                <c:pt idx="9">
                  <c:v>9-10</c:v>
                </c:pt>
                <c:pt idx="10">
                  <c:v>10-44</c:v>
                </c:pt>
              </c:strCache>
            </c:strRef>
          </c:cat>
          <c:val>
            <c:numRef>
              <c:f>Sheet1!$N$125:$N$135</c:f>
              <c:numCache>
                <c:formatCode>General</c:formatCode>
                <c:ptCount val="11"/>
                <c:pt idx="0">
                  <c:v>808</c:v>
                </c:pt>
                <c:pt idx="1">
                  <c:v>1466</c:v>
                </c:pt>
                <c:pt idx="2">
                  <c:v>957</c:v>
                </c:pt>
                <c:pt idx="3">
                  <c:v>207</c:v>
                </c:pt>
                <c:pt idx="4">
                  <c:v>130</c:v>
                </c:pt>
                <c:pt idx="5">
                  <c:v>25</c:v>
                </c:pt>
                <c:pt idx="6">
                  <c:v>66</c:v>
                </c:pt>
                <c:pt idx="7">
                  <c:v>17</c:v>
                </c:pt>
                <c:pt idx="8">
                  <c:v>14</c:v>
                </c:pt>
                <c:pt idx="9">
                  <c:v>15</c:v>
                </c:pt>
                <c:pt idx="10">
                  <c:v>3</c:v>
                </c:pt>
              </c:numCache>
            </c:numRef>
          </c:val>
        </c:ser>
        <c:ser>
          <c:idx val="1"/>
          <c:order val="1"/>
          <c:spPr>
            <a:pattFill prst="ltUpDiag">
              <a:fgClr>
                <a:schemeClr val="tx1"/>
              </a:fgClr>
              <a:bgClr>
                <a:prstClr val="white"/>
              </a:bgClr>
            </a:pattFill>
            <a:ln>
              <a:solidFill>
                <a:schemeClr val="tx1"/>
              </a:solidFill>
            </a:ln>
            <a:effectLst/>
          </c:spPr>
          <c:invertIfNegative val="0"/>
          <c:cat>
            <c:strRef>
              <c:f>Sheet1!$M$125:$M$135</c:f>
              <c:strCache>
                <c:ptCount val="11"/>
                <c:pt idx="0">
                  <c:v>0-1</c:v>
                </c:pt>
                <c:pt idx="1">
                  <c:v>1-2</c:v>
                </c:pt>
                <c:pt idx="2">
                  <c:v>2-3</c:v>
                </c:pt>
                <c:pt idx="3">
                  <c:v>3-4</c:v>
                </c:pt>
                <c:pt idx="4">
                  <c:v>4-5</c:v>
                </c:pt>
                <c:pt idx="5">
                  <c:v>5-6</c:v>
                </c:pt>
                <c:pt idx="6">
                  <c:v>6-7</c:v>
                </c:pt>
                <c:pt idx="7">
                  <c:v>7-8</c:v>
                </c:pt>
                <c:pt idx="8">
                  <c:v>8-9</c:v>
                </c:pt>
                <c:pt idx="9">
                  <c:v>9-10</c:v>
                </c:pt>
                <c:pt idx="10">
                  <c:v>10-44</c:v>
                </c:pt>
              </c:strCache>
            </c:strRef>
          </c:cat>
          <c:val>
            <c:numRef>
              <c:f>Sheet1!$O$125:$O$135</c:f>
              <c:numCache>
                <c:formatCode>General</c:formatCode>
                <c:ptCount val="11"/>
                <c:pt idx="0">
                  <c:v>837</c:v>
                </c:pt>
                <c:pt idx="1">
                  <c:v>620</c:v>
                </c:pt>
                <c:pt idx="2">
                  <c:v>202</c:v>
                </c:pt>
                <c:pt idx="3">
                  <c:v>61</c:v>
                </c:pt>
                <c:pt idx="4">
                  <c:v>63</c:v>
                </c:pt>
                <c:pt idx="5">
                  <c:v>70</c:v>
                </c:pt>
                <c:pt idx="6">
                  <c:v>26</c:v>
                </c:pt>
                <c:pt idx="7">
                  <c:v>41</c:v>
                </c:pt>
                <c:pt idx="8">
                  <c:v>82</c:v>
                </c:pt>
                <c:pt idx="9">
                  <c:v>27</c:v>
                </c:pt>
                <c:pt idx="10">
                  <c:v>40</c:v>
                </c:pt>
              </c:numCache>
            </c:numRef>
          </c:val>
        </c:ser>
        <c:dLbls>
          <c:showLegendKey val="0"/>
          <c:showVal val="0"/>
          <c:showCatName val="0"/>
          <c:showSerName val="0"/>
          <c:showPercent val="0"/>
          <c:showBubbleSize val="0"/>
        </c:dLbls>
        <c:gapWidth val="150"/>
        <c:axId val="83344000"/>
        <c:axId val="83165952"/>
      </c:barChart>
      <c:catAx>
        <c:axId val="83344000"/>
        <c:scaling>
          <c:orientation val="minMax"/>
        </c:scaling>
        <c:delete val="0"/>
        <c:axPos val="b"/>
        <c:title>
          <c:tx>
            <c:rich>
              <a:bodyPr/>
              <a:lstStyle/>
              <a:p>
                <a:pPr>
                  <a:defRPr sz="1800"/>
                </a:pPr>
                <a:r>
                  <a:rPr lang="en-US" sz="1800"/>
                  <a:t>analysis time (minutes)</a:t>
                </a:r>
              </a:p>
            </c:rich>
          </c:tx>
          <c:layout/>
          <c:overlay val="0"/>
        </c:title>
        <c:majorTickMark val="out"/>
        <c:minorTickMark val="none"/>
        <c:tickLblPos val="nextTo"/>
        <c:txPr>
          <a:bodyPr/>
          <a:lstStyle/>
          <a:p>
            <a:pPr>
              <a:defRPr b="1"/>
            </a:pPr>
            <a:endParaRPr lang="en-US"/>
          </a:p>
        </c:txPr>
        <c:crossAx val="83165952"/>
        <c:crosses val="autoZero"/>
        <c:auto val="1"/>
        <c:lblAlgn val="ctr"/>
        <c:lblOffset val="100"/>
        <c:noMultiLvlLbl val="0"/>
      </c:catAx>
      <c:valAx>
        <c:axId val="83165952"/>
        <c:scaling>
          <c:orientation val="minMax"/>
        </c:scaling>
        <c:delete val="0"/>
        <c:axPos val="l"/>
        <c:majorGridlines>
          <c:spPr>
            <a:ln w="3175">
              <a:prstDash val="sysDot"/>
            </a:ln>
          </c:spPr>
        </c:majorGridlines>
        <c:title>
          <c:tx>
            <c:rich>
              <a:bodyPr rot="-5400000" vert="horz"/>
              <a:lstStyle/>
              <a:p>
                <a:pPr>
                  <a:defRPr sz="1800"/>
                </a:pPr>
                <a:r>
                  <a:rPr lang="en-US" sz="1800"/>
                  <a:t># queries</a:t>
                </a:r>
              </a:p>
            </c:rich>
          </c:tx>
          <c:layout/>
          <c:overlay val="0"/>
        </c:title>
        <c:numFmt formatCode="General" sourceLinked="1"/>
        <c:majorTickMark val="out"/>
        <c:minorTickMark val="none"/>
        <c:tickLblPos val="nextTo"/>
        <c:txPr>
          <a:bodyPr/>
          <a:lstStyle/>
          <a:p>
            <a:pPr>
              <a:defRPr b="1"/>
            </a:pPr>
            <a:endParaRPr lang="en-US"/>
          </a:p>
        </c:txPr>
        <c:crossAx val="83344000"/>
        <c:crosses val="autoZero"/>
        <c:crossBetween val="between"/>
      </c:valAx>
    </c:plotArea>
    <c:plotVisOnly val="1"/>
    <c:dispBlanksAs val="gap"/>
    <c:showDLblsOverMax val="0"/>
  </c:chart>
  <c:spPr>
    <a:ln>
      <a:noFill/>
    </a:ln>
  </c:spPr>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7A8FC8-2D9A-48D5-8FD0-028B0315C7DF}" type="datetimeFigureOut">
              <a:rPr lang="en-US" smtClean="0"/>
              <a:t>6/20/2013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5FD0C-574A-49E5-9B21-1E7C3C048287}" type="slidenum">
              <a:rPr lang="en-US" smtClean="0"/>
              <a:t>‹#›</a:t>
            </a:fld>
            <a:endParaRPr lang="en-US"/>
          </a:p>
        </p:txBody>
      </p:sp>
    </p:spTree>
    <p:extLst>
      <p:ext uri="{BB962C8B-B14F-4D97-AF65-F5344CB8AC3E}">
        <p14:creationId xmlns:p14="http://schemas.microsoft.com/office/powerpoint/2010/main" val="1143106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Good morning, this is Xin Zhang from Georgia</a:t>
            </a:r>
            <a:r>
              <a:rPr lang="en-US" baseline="0" dirty="0" smtClean="0"/>
              <a:t> Tech. Today I am going to talk about finding optimum abstractions in parametric dataflow analysis. This is a joint work with </a:t>
            </a:r>
            <a:r>
              <a:rPr lang="en-US" baseline="0" dirty="0" err="1" smtClean="0"/>
              <a:t>Mayur</a:t>
            </a:r>
            <a:r>
              <a:rPr lang="en-US" baseline="0" dirty="0" smtClean="0"/>
              <a:t> </a:t>
            </a:r>
            <a:r>
              <a:rPr lang="en-US" baseline="0" dirty="0" err="1" smtClean="0"/>
              <a:t>Naik</a:t>
            </a:r>
            <a:r>
              <a:rPr lang="en-US" baseline="0" dirty="0" smtClean="0"/>
              <a:t> and </a:t>
            </a:r>
            <a:r>
              <a:rPr lang="en-US" baseline="0" dirty="0" err="1" smtClean="0"/>
              <a:t>Hongseok</a:t>
            </a:r>
            <a:r>
              <a:rPr lang="en-US" baseline="0" dirty="0" smtClean="0"/>
              <a:t> Yang.</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a:t>
            </a:fld>
            <a:endParaRPr lang="en-US"/>
          </a:p>
        </p:txBody>
      </p:sp>
    </p:spTree>
    <p:extLst>
      <p:ext uri="{BB962C8B-B14F-4D97-AF65-F5344CB8AC3E}">
        <p14:creationId xmlns:p14="http://schemas.microsoft.com/office/powerpoint/2010/main" val="223906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a:t>
            </a:r>
            <a:r>
              <a:rPr lang="en-US" baseline="0" dirty="0" smtClean="0"/>
              <a:t> out this talk, I’ll illustrate our approach using </a:t>
            </a:r>
            <a:r>
              <a:rPr lang="en-US" baseline="0" dirty="0" err="1" smtClean="0"/>
              <a:t>typestate</a:t>
            </a:r>
            <a:r>
              <a:rPr lang="en-US" baseline="0" dirty="0" smtClean="0"/>
              <a:t> analysis as an example. On the right, there’s example program. In this example program, a file handle is created. And a series operations are called on it. At the end of the program, there are two queries which check the state of the File. We try to use </a:t>
            </a:r>
            <a:r>
              <a:rPr lang="en-US" baseline="0" dirty="0" err="1" smtClean="0"/>
              <a:t>typestate</a:t>
            </a:r>
            <a:r>
              <a:rPr lang="en-US" baseline="0" dirty="0" smtClean="0"/>
              <a:t> analysis to prove these two queries.</a:t>
            </a:r>
          </a:p>
          <a:p>
            <a:r>
              <a:rPr lang="en-US" baseline="0" dirty="0" smtClean="0"/>
              <a:t>The </a:t>
            </a:r>
            <a:r>
              <a:rPr lang="en-US" baseline="0" dirty="0" err="1" smtClean="0"/>
              <a:t>typestate</a:t>
            </a:r>
            <a:r>
              <a:rPr lang="en-US" baseline="0" dirty="0" smtClean="0"/>
              <a:t> analysis is very popular analysis. It is fully context and flow sensitive. Its abstract state contains two </a:t>
            </a:r>
            <a:r>
              <a:rPr lang="en-US" baseline="0" dirty="0" err="1" smtClean="0"/>
              <a:t>parts.The</a:t>
            </a:r>
            <a:r>
              <a:rPr lang="en-US" baseline="0" dirty="0" smtClean="0"/>
              <a:t> first part is a type-state set. It contains the possible states that the object can be in. And the states of the file object is specified by the finite state machine on the left hand side.</a:t>
            </a:r>
          </a:p>
        </p:txBody>
      </p:sp>
      <p:sp>
        <p:nvSpPr>
          <p:cNvPr id="4" name="Slide Number Placeholder 3"/>
          <p:cNvSpPr>
            <a:spLocks noGrp="1"/>
          </p:cNvSpPr>
          <p:nvPr>
            <p:ph type="sldNum" sz="quarter" idx="10"/>
          </p:nvPr>
        </p:nvSpPr>
        <p:spPr/>
        <p:txBody>
          <a:bodyPr/>
          <a:lstStyle/>
          <a:p>
            <a:fld id="{7425FD0C-574A-49E5-9B21-1E7C3C048287}" type="slidenum">
              <a:rPr lang="en-US" smtClean="0"/>
              <a:t>10</a:t>
            </a:fld>
            <a:endParaRPr lang="en-US"/>
          </a:p>
        </p:txBody>
      </p:sp>
    </p:spTree>
    <p:extLst>
      <p:ext uri="{BB962C8B-B14F-4D97-AF65-F5344CB8AC3E}">
        <p14:creationId xmlns:p14="http://schemas.microsoft.com/office/powerpoint/2010/main" val="359341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part of the abstract object is a must-set</a:t>
            </a:r>
            <a:r>
              <a:rPr lang="en-US" baseline="0" dirty="0" smtClean="0"/>
              <a:t>. It contains all the </a:t>
            </a:r>
            <a:r>
              <a:rPr lang="en-US" baseline="0" dirty="0" err="1" smtClean="0"/>
              <a:t>accesspath</a:t>
            </a:r>
            <a:r>
              <a:rPr lang="en-US" baseline="0" dirty="0" smtClean="0"/>
              <a:t> which must-alias with the object. Ideally we want to keep all the </a:t>
            </a:r>
            <a:r>
              <a:rPr lang="en-US" baseline="0" dirty="0" err="1" smtClean="0"/>
              <a:t>acccesspaths</a:t>
            </a:r>
            <a:r>
              <a:rPr lang="en-US" baseline="0" dirty="0" smtClean="0"/>
              <a:t> that must alias with the object. But it will make the analysis not scalable. To balance the precision and scalability, we </a:t>
            </a:r>
            <a:r>
              <a:rPr lang="en-US" baseline="0" dirty="0" err="1" smtClean="0"/>
              <a:t>config</a:t>
            </a:r>
            <a:r>
              <a:rPr lang="en-US" baseline="0" dirty="0" smtClean="0"/>
              <a:t> this part using the abstraction a. Only </a:t>
            </a:r>
            <a:r>
              <a:rPr lang="en-US" baseline="0" dirty="0" err="1" smtClean="0"/>
              <a:t>accesspath</a:t>
            </a:r>
            <a:r>
              <a:rPr lang="en-US" baseline="0" dirty="0" smtClean="0"/>
              <a:t> contained in a can be added to the must set. Suppose we only allow to track x here, after the File handle is created, we’ll add x to the must-set. But we won’t add y and z to the </a:t>
            </a:r>
            <a:r>
              <a:rPr lang="en-US" baseline="0" dirty="0" err="1" smtClean="0"/>
              <a:t>mustset</a:t>
            </a:r>
            <a:r>
              <a:rPr lang="en-US" baseline="0" dirty="0" smtClean="0"/>
              <a:t>, because they’re not included in the parameter. As a result, we’ll have a strong update after the invocation of open and weak update after the invocation of close. And both assertions will fail.</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11</a:t>
            </a:fld>
            <a:endParaRPr lang="en-US"/>
          </a:p>
        </p:txBody>
      </p:sp>
    </p:spTree>
    <p:extLst>
      <p:ext uri="{BB962C8B-B14F-4D97-AF65-F5344CB8AC3E}">
        <p14:creationId xmlns:p14="http://schemas.microsoft.com/office/powerpoint/2010/main" val="3996358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for these two queries, assert1 is provable using</a:t>
            </a:r>
            <a:r>
              <a:rPr lang="en-US" baseline="0" dirty="0" smtClean="0"/>
              <a:t> any abstraction that is a super set of {</a:t>
            </a:r>
            <a:r>
              <a:rPr lang="en-US" baseline="0" dirty="0" err="1" smtClean="0"/>
              <a:t>x,y</a:t>
            </a:r>
            <a:r>
              <a:rPr lang="en-US" baseline="0" dirty="0" smtClean="0"/>
              <a:t>}. And assert2 is not provable using any abstraction. Our goal is to find the optimum abstraction {</a:t>
            </a:r>
            <a:r>
              <a:rPr lang="en-US" baseline="0" dirty="0" err="1" smtClean="0"/>
              <a:t>x,y</a:t>
            </a:r>
            <a:r>
              <a:rPr lang="en-US" baseline="0" dirty="0" smtClean="0"/>
              <a:t>} for assert1, and declare impossibility for assert2</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12</a:t>
            </a:fld>
            <a:endParaRPr lang="en-US"/>
          </a:p>
        </p:txBody>
      </p:sp>
    </p:spTree>
    <p:extLst>
      <p:ext uri="{BB962C8B-B14F-4D97-AF65-F5344CB8AC3E}">
        <p14:creationId xmlns:p14="http://schemas.microsoft.com/office/powerpoint/2010/main" val="408397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first look at assert1. If we consider applying refinement-based approach here, it is natural</a:t>
            </a:r>
            <a:r>
              <a:rPr lang="en-US" baseline="0" dirty="0" smtClean="0"/>
              <a:t> to</a:t>
            </a:r>
            <a:r>
              <a:rPr lang="en-US" dirty="0" smtClean="0"/>
              <a:t> start</a:t>
            </a:r>
            <a:r>
              <a:rPr lang="en-US" baseline="0" dirty="0" smtClean="0"/>
              <a:t> with the cheapest abstraction, which is an empty set here. As a result, we’ll fail to prove the query.</a:t>
            </a:r>
          </a:p>
          <a:p>
            <a:r>
              <a:rPr lang="en-US" baseline="0" dirty="0" smtClean="0"/>
              <a:t>But we also get a counterexample meantime.</a:t>
            </a:r>
          </a:p>
          <a:p>
            <a:r>
              <a:rPr lang="en-US" baseline="0" dirty="0" smtClean="0"/>
              <a:t>Our next step is to summarize the reason why we fail on this trace, and try to get the next parameter.</a:t>
            </a:r>
          </a:p>
          <a:p>
            <a:r>
              <a:rPr lang="en-US" baseline="0" dirty="0" smtClean="0"/>
              <a:t>One naïve approach is to analyze backward on this trace and calculate weakest precondition. This condition is expressed in disjunctive norm form.</a:t>
            </a:r>
          </a:p>
          <a:p>
            <a:r>
              <a:rPr lang="en-US" baseline="0" dirty="0" smtClean="0"/>
              <a:t>We start from the query point, and there’re two ways we can fail to prove this query. We keep pushing backward, and each clause we keep is one case which we can fail to prove the query. When we reach the entry, we conclude that if we don’t include both x and y, we will fail to prove the query. Although it successfully finds the optimum abstraction, but we can see the size of the formula grows very fast although we only have 5 lines code.</a:t>
            </a:r>
          </a:p>
        </p:txBody>
      </p:sp>
      <p:sp>
        <p:nvSpPr>
          <p:cNvPr id="4" name="Slide Number Placeholder 3"/>
          <p:cNvSpPr>
            <a:spLocks noGrp="1"/>
          </p:cNvSpPr>
          <p:nvPr>
            <p:ph type="sldNum" sz="quarter" idx="10"/>
          </p:nvPr>
        </p:nvSpPr>
        <p:spPr/>
        <p:txBody>
          <a:bodyPr/>
          <a:lstStyle/>
          <a:p>
            <a:fld id="{7425FD0C-574A-49E5-9B21-1E7C3C048287}" type="slidenum">
              <a:rPr lang="en-US" smtClean="0"/>
              <a:t>13</a:t>
            </a:fld>
            <a:endParaRPr lang="en-US"/>
          </a:p>
        </p:txBody>
      </p:sp>
    </p:spTree>
    <p:extLst>
      <p:ext uri="{BB962C8B-B14F-4D97-AF65-F5344CB8AC3E}">
        <p14:creationId xmlns:p14="http://schemas.microsoft.com/office/powerpoint/2010/main" val="372122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Usually the naïve approach will have an exponential blowup. What’s more, if we look more closely to the formula, some clauses are not even reachable from the entry. So obviously some efforts are wasted here.</a:t>
            </a:r>
          </a:p>
        </p:txBody>
      </p:sp>
      <p:sp>
        <p:nvSpPr>
          <p:cNvPr id="4" name="Slide Number Placeholder 3"/>
          <p:cNvSpPr>
            <a:spLocks noGrp="1"/>
          </p:cNvSpPr>
          <p:nvPr>
            <p:ph type="sldNum" sz="quarter" idx="10"/>
          </p:nvPr>
        </p:nvSpPr>
        <p:spPr/>
        <p:txBody>
          <a:bodyPr/>
          <a:lstStyle/>
          <a:p>
            <a:fld id="{7425FD0C-574A-49E5-9B21-1E7C3C048287}" type="slidenum">
              <a:rPr lang="en-US" smtClean="0"/>
              <a:t>14</a:t>
            </a:fld>
            <a:endParaRPr lang="en-US"/>
          </a:p>
        </p:txBody>
      </p:sp>
    </p:spTree>
    <p:extLst>
      <p:ext uri="{BB962C8B-B14F-4D97-AF65-F5344CB8AC3E}">
        <p14:creationId xmlns:p14="http://schemas.microsoft.com/office/powerpoint/2010/main" val="372122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how do we solve the two problems?</a:t>
            </a:r>
          </a:p>
          <a:p>
            <a:r>
              <a:rPr lang="en-US" baseline="0" dirty="0" smtClean="0"/>
              <a:t>Well, if the formula is too large, let us just ignore part of it! But which part to ignore?</a:t>
            </a:r>
          </a:p>
          <a:p>
            <a:r>
              <a:rPr lang="en-US" baseline="0" dirty="0" smtClean="0"/>
              <a:t>This problem is not so easy.</a:t>
            </a:r>
            <a:endParaRPr lang="en-US" dirty="0" smtClean="0"/>
          </a:p>
          <a:p>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15</a:t>
            </a:fld>
            <a:endParaRPr lang="en-US"/>
          </a:p>
        </p:txBody>
      </p:sp>
    </p:spTree>
    <p:extLst>
      <p:ext uri="{BB962C8B-B14F-4D97-AF65-F5344CB8AC3E}">
        <p14:creationId xmlns:p14="http://schemas.microsoft.com/office/powerpoint/2010/main" val="63469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look at this formula, the first </a:t>
            </a:r>
            <a:r>
              <a:rPr lang="en-US" baseline="0" dirty="0" err="1" smtClean="0"/>
              <a:t>disjunct</a:t>
            </a:r>
            <a:r>
              <a:rPr lang="en-US" baseline="0" dirty="0" smtClean="0"/>
              <a:t> actually is an unreachable state. We certainly want to ignore it.</a:t>
            </a:r>
            <a:endParaRPr lang="en-US" dirty="0" smtClean="0"/>
          </a:p>
          <a:p>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16</a:t>
            </a:fld>
            <a:endParaRPr lang="en-US"/>
          </a:p>
        </p:txBody>
      </p:sp>
    </p:spTree>
    <p:extLst>
      <p:ext uri="{BB962C8B-B14F-4D97-AF65-F5344CB8AC3E}">
        <p14:creationId xmlns:p14="http://schemas.microsoft.com/office/powerpoint/2010/main" val="63469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a:t>
            </a:r>
            <a:r>
              <a:rPr lang="en-US" baseline="0" dirty="0" err="1" smtClean="0"/>
              <a:t>disjunct</a:t>
            </a:r>
            <a:r>
              <a:rPr lang="en-US" baseline="0" dirty="0" smtClean="0"/>
              <a:t> is reachable. Moreover, if summarizes the reason why we fail on this run. If there’s only one </a:t>
            </a:r>
            <a:r>
              <a:rPr lang="en-US" baseline="0" dirty="0" err="1" smtClean="0"/>
              <a:t>disjunct</a:t>
            </a:r>
            <a:r>
              <a:rPr lang="en-US" baseline="0" dirty="0" smtClean="0"/>
              <a:t> we want to keep, this is the one. How do we distinguish this clause from the other clauses? The answer is we can look at the state of the forward state, which is the state of the </a:t>
            </a:r>
            <a:r>
              <a:rPr lang="en-US" baseline="0" dirty="0" err="1" smtClean="0"/>
              <a:t>typestate</a:t>
            </a:r>
            <a:r>
              <a:rPr lang="en-US" baseline="0" dirty="0" smtClean="0"/>
              <a:t> analysis. And we can observe there’s an intersection between the current </a:t>
            </a:r>
            <a:r>
              <a:rPr lang="en-US" baseline="0" dirty="0" err="1" smtClean="0"/>
              <a:t>disjunct</a:t>
            </a:r>
            <a:r>
              <a:rPr lang="en-US" baseline="0" dirty="0" smtClean="0"/>
              <a:t> and the forward state.</a:t>
            </a:r>
            <a:endParaRPr lang="en-US" dirty="0" smtClean="0"/>
          </a:p>
          <a:p>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17</a:t>
            </a:fld>
            <a:endParaRPr lang="en-US"/>
          </a:p>
        </p:txBody>
      </p:sp>
    </p:spTree>
    <p:extLst>
      <p:ext uri="{BB962C8B-B14F-4D97-AF65-F5344CB8AC3E}">
        <p14:creationId xmlns:p14="http://schemas.microsoft.com/office/powerpoint/2010/main" val="634694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err="1" smtClean="0"/>
              <a:t>general,there’re</a:t>
            </a:r>
            <a:r>
              <a:rPr lang="en-US" baseline="0" dirty="0" smtClean="0"/>
              <a:t> two guidelines to do the analysis:</a:t>
            </a:r>
          </a:p>
          <a:p>
            <a:pPr marL="228600" indent="-228600">
              <a:buAutoNum type="arabicPeriod"/>
            </a:pPr>
            <a:r>
              <a:rPr lang="en-US" baseline="0" dirty="0" smtClean="0"/>
              <a:t>To balance the scalability of backward analysis and the number of iterations, we want to keep as many </a:t>
            </a:r>
            <a:r>
              <a:rPr lang="en-US" baseline="0" dirty="0" err="1" smtClean="0"/>
              <a:t>disjuncts</a:t>
            </a:r>
            <a:r>
              <a:rPr lang="en-US" baseline="0" dirty="0" smtClean="0"/>
              <a:t> as possible. </a:t>
            </a:r>
          </a:p>
          <a:p>
            <a:pPr marL="228600" indent="-228600">
              <a:buAutoNum type="arabicPeriod"/>
            </a:pPr>
            <a:r>
              <a:rPr lang="en-US" baseline="0" dirty="0" smtClean="0"/>
              <a:t>If we cannot keep all due to scalability issue, we will drop some of the </a:t>
            </a:r>
            <a:r>
              <a:rPr lang="en-US" baseline="0" dirty="0" err="1" smtClean="0"/>
              <a:t>disjuncts</a:t>
            </a:r>
            <a:r>
              <a:rPr lang="en-US" baseline="0" dirty="0" smtClean="0"/>
              <a:t>, which is an </a:t>
            </a:r>
            <a:r>
              <a:rPr lang="en-US" baseline="0" dirty="0" err="1" smtClean="0"/>
              <a:t>underapproximation</a:t>
            </a:r>
            <a:r>
              <a:rPr lang="en-US" baseline="0" dirty="0" smtClean="0"/>
              <a:t>. But we want to at least keep the </a:t>
            </a:r>
            <a:r>
              <a:rPr lang="en-US" baseline="0" dirty="0" err="1" smtClean="0"/>
              <a:t>disjuncts</a:t>
            </a:r>
            <a:r>
              <a:rPr lang="en-US" baseline="0" dirty="0" smtClean="0"/>
              <a:t> intersecting with the forward state.</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18</a:t>
            </a:fld>
            <a:endParaRPr lang="en-US"/>
          </a:p>
        </p:txBody>
      </p:sp>
    </p:spTree>
    <p:extLst>
      <p:ext uri="{BB962C8B-B14F-4D97-AF65-F5344CB8AC3E}">
        <p14:creationId xmlns:p14="http://schemas.microsoft.com/office/powerpoint/2010/main" val="63469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 us see how exactly our approach solves assert1. Same with the naïve approach,</a:t>
            </a:r>
            <a:r>
              <a:rPr lang="en-US" baseline="0" dirty="0" smtClean="0"/>
              <a:t> we start with the empty set as the abstraction. We fail to prove the query. Suppose now because of resource limitation, we can only track one </a:t>
            </a:r>
            <a:r>
              <a:rPr lang="en-US" baseline="0" dirty="0" err="1" smtClean="0"/>
              <a:t>disjunct</a:t>
            </a:r>
            <a:r>
              <a:rPr lang="en-US" baseline="0" dirty="0" smtClean="0"/>
              <a:t>. As a result, we’ll keep the err </a:t>
            </a:r>
            <a:r>
              <a:rPr lang="en-US" baseline="0" dirty="0" err="1" smtClean="0"/>
              <a:t>disjunct</a:t>
            </a:r>
            <a:r>
              <a:rPr lang="en-US" baseline="0" dirty="0" smtClean="0"/>
              <a:t> at the query point. And we keep pushing backward, (turn page)</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19</a:t>
            </a:fld>
            <a:endParaRPr lang="en-US"/>
          </a:p>
        </p:txBody>
      </p:sp>
    </p:spTree>
    <p:extLst>
      <p:ext uri="{BB962C8B-B14F-4D97-AF65-F5344CB8AC3E}">
        <p14:creationId xmlns:p14="http://schemas.microsoft.com/office/powerpoint/2010/main" val="364181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a:t>
            </a:r>
            <a:r>
              <a:rPr lang="en-US" baseline="0" dirty="0" smtClean="0"/>
              <a:t> challenge in static analysis is to balance the precision and scalability. In the talk, we’re going to propose a new approach to address this problem.</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a:t>
            </a:fld>
            <a:endParaRPr lang="en-US"/>
          </a:p>
        </p:txBody>
      </p:sp>
    </p:spTree>
    <p:extLst>
      <p:ext uri="{BB962C8B-B14F-4D97-AF65-F5344CB8AC3E}">
        <p14:creationId xmlns:p14="http://schemas.microsoft.com/office/powerpoint/2010/main" val="2255305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finally conclude that x not in a is the reason why current run fail. As a result, we successfully </a:t>
            </a:r>
            <a:r>
              <a:rPr lang="en-US" dirty="0" err="1" smtClean="0"/>
              <a:t>elimiate</a:t>
            </a:r>
            <a:r>
              <a:rPr lang="en-US" dirty="0" smtClean="0"/>
              <a:t> all the abstractions</a:t>
            </a:r>
            <a:r>
              <a:rPr lang="en-US" baseline="0" dirty="0" smtClean="0"/>
              <a:t> without x.</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20</a:t>
            </a:fld>
            <a:endParaRPr lang="en-US"/>
          </a:p>
        </p:txBody>
      </p:sp>
    </p:spTree>
    <p:extLst>
      <p:ext uri="{BB962C8B-B14F-4D97-AF65-F5344CB8AC3E}">
        <p14:creationId xmlns:p14="http://schemas.microsoft.com/office/powerpoint/2010/main" val="10200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next iteration,</a:t>
            </a:r>
            <a:r>
              <a:rPr lang="en-US" baseline="0" dirty="0" smtClean="0"/>
              <a:t> we use the abstraction with only x in it, which is our current viable cheapest abstraction.</a:t>
            </a:r>
          </a:p>
          <a:p>
            <a:r>
              <a:rPr lang="en-US" baseline="0" dirty="0" smtClean="0"/>
              <a:t>This time, at the query point, we choose a different </a:t>
            </a:r>
            <a:r>
              <a:rPr lang="en-US" baseline="0" dirty="0" err="1" smtClean="0"/>
              <a:t>disjunct</a:t>
            </a:r>
            <a:r>
              <a:rPr lang="en-US" baseline="0" dirty="0" smtClean="0"/>
              <a:t> as current iteration fails in a different way.</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21</a:t>
            </a:fld>
            <a:endParaRPr lang="en-US"/>
          </a:p>
        </p:txBody>
      </p:sp>
    </p:spTree>
    <p:extLst>
      <p:ext uri="{BB962C8B-B14F-4D97-AF65-F5344CB8AC3E}">
        <p14:creationId xmlns:p14="http://schemas.microsoft.com/office/powerpoint/2010/main" val="284090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eventually, we conclude</a:t>
            </a:r>
            <a:r>
              <a:rPr lang="en-US" baseline="0" dirty="0" smtClean="0"/>
              <a:t> that when we have x in the abstraction, if we don’t have y, the analysis will still fail.</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22</a:t>
            </a:fld>
            <a:endParaRPr lang="en-US"/>
          </a:p>
        </p:txBody>
      </p:sp>
    </p:spTree>
    <p:extLst>
      <p:ext uri="{BB962C8B-B14F-4D97-AF65-F5344CB8AC3E}">
        <p14:creationId xmlns:p14="http://schemas.microsoft.com/office/powerpoint/2010/main" val="284090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the information</a:t>
            </a:r>
            <a:r>
              <a:rPr lang="en-US" baseline="0" dirty="0" smtClean="0"/>
              <a:t> generated in previous two iterations, we now have {</a:t>
            </a:r>
            <a:r>
              <a:rPr lang="en-US" baseline="0" dirty="0" err="1" smtClean="0"/>
              <a:t>x,y</a:t>
            </a:r>
            <a:r>
              <a:rPr lang="en-US" baseline="0" dirty="0" smtClean="0"/>
              <a:t>} as the cheapest abstraction, and we get a proof. It is worth mentioning that although z also aliases with the file object, we never talked about it in the process. In practice, there could be many variables like it. But our approach won’t be affected.</a:t>
            </a:r>
          </a:p>
          <a:p>
            <a:r>
              <a:rPr lang="en-US" baseline="0" dirty="0" smtClean="0"/>
              <a:t>Also, we take two iterations to finish the proof, is because we only allow to keep one </a:t>
            </a:r>
            <a:r>
              <a:rPr lang="en-US" baseline="0" dirty="0" err="1" smtClean="0"/>
              <a:t>disjunct</a:t>
            </a:r>
            <a:r>
              <a:rPr lang="en-US" baseline="0" dirty="0" smtClean="0"/>
              <a:t>. If we allow more, we have a chance to finish it in one iteration.</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23</a:t>
            </a:fld>
            <a:endParaRPr lang="en-US"/>
          </a:p>
        </p:txBody>
      </p:sp>
    </p:spTree>
    <p:extLst>
      <p:ext uri="{BB962C8B-B14F-4D97-AF65-F5344CB8AC3E}">
        <p14:creationId xmlns:p14="http://schemas.microsoft.com/office/powerpoint/2010/main" val="385722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assert2, the first iteration is identical to the assert 1. It first tries with empty set</a:t>
            </a:r>
            <a:r>
              <a:rPr lang="en-US" baseline="0" dirty="0" smtClean="0"/>
              <a:t> as the abstraction.</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24</a:t>
            </a:fld>
            <a:endParaRPr lang="en-US"/>
          </a:p>
        </p:txBody>
      </p:sp>
    </p:spTree>
    <p:extLst>
      <p:ext uri="{BB962C8B-B14F-4D97-AF65-F5344CB8AC3E}">
        <p14:creationId xmlns:p14="http://schemas.microsoft.com/office/powerpoint/2010/main" val="312939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And it concludes to prove the query we have to include x.</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25</a:t>
            </a:fld>
            <a:endParaRPr lang="en-US"/>
          </a:p>
        </p:txBody>
      </p:sp>
    </p:spTree>
    <p:extLst>
      <p:ext uri="{BB962C8B-B14F-4D97-AF65-F5344CB8AC3E}">
        <p14:creationId xmlns:p14="http://schemas.microsoft.com/office/powerpoint/2010/main" val="4251403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 iteration, we also try with set {x}. As we go backward, we choose closed in </a:t>
            </a:r>
            <a:r>
              <a:rPr lang="en-US" baseline="0" dirty="0" err="1" smtClean="0"/>
              <a:t>ts</a:t>
            </a:r>
            <a:r>
              <a:rPr lang="en-US" baseline="0" dirty="0" smtClean="0"/>
              <a:t> as the </a:t>
            </a:r>
            <a:r>
              <a:rPr lang="en-US" baseline="0" dirty="0" err="1" smtClean="0"/>
              <a:t>disjunct</a:t>
            </a:r>
            <a:r>
              <a:rPr lang="en-US" baseline="0" dirty="0" smtClean="0"/>
              <a:t> to keep. But this time, when we reach the start, we conclude that x in abstraction is the reason we fail this run. Obviously, there’s a contradiction between current iteration and previous iteration.</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26</a:t>
            </a:fld>
            <a:endParaRPr lang="en-US"/>
          </a:p>
        </p:txBody>
      </p:sp>
    </p:spTree>
    <p:extLst>
      <p:ext uri="{BB962C8B-B14F-4D97-AF65-F5344CB8AC3E}">
        <p14:creationId xmlns:p14="http://schemas.microsoft.com/office/powerpoint/2010/main" val="147767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baseline="0" dirty="0" smtClean="0"/>
              <a:t>iteration eliminates the abstractions containing x. And last iteration has already eliminate all the </a:t>
            </a:r>
            <a:r>
              <a:rPr lang="en-US" baseline="0" dirty="0" err="1" smtClean="0"/>
              <a:t>asbstraction</a:t>
            </a:r>
            <a:r>
              <a:rPr lang="en-US" baseline="0" dirty="0" smtClean="0"/>
              <a:t> without x. So we conclude no </a:t>
            </a:r>
            <a:r>
              <a:rPr lang="en-US" baseline="0" dirty="0" err="1" smtClean="0"/>
              <a:t>ab</a:t>
            </a:r>
            <a:r>
              <a:rPr lang="en-US" baseline="0" dirty="0" smtClean="0"/>
              <a:t> </a:t>
            </a:r>
            <a:r>
              <a:rPr lang="en-US" baseline="0" dirty="0" err="1" smtClean="0"/>
              <a:t>straction</a:t>
            </a:r>
            <a:r>
              <a:rPr lang="en-US" baseline="0" dirty="0" smtClean="0"/>
              <a:t> can prove this query, and we get an impossibility result.</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27</a:t>
            </a:fld>
            <a:endParaRPr lang="en-US"/>
          </a:p>
        </p:txBody>
      </p:sp>
    </p:spTree>
    <p:extLst>
      <p:ext uri="{BB962C8B-B14F-4D97-AF65-F5344CB8AC3E}">
        <p14:creationId xmlns:p14="http://schemas.microsoft.com/office/powerpoint/2010/main" val="693047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demonstrate</a:t>
            </a:r>
            <a:r>
              <a:rPr lang="en-US" baseline="0" dirty="0" smtClean="0"/>
              <a:t> our approach on some real client analyses. We implement our general framework in Chord for java programs. And we take two client analyses, </a:t>
            </a:r>
            <a:r>
              <a:rPr lang="en-US" baseline="0" dirty="0" err="1" smtClean="0"/>
              <a:t>typestate</a:t>
            </a:r>
            <a:r>
              <a:rPr lang="en-US" baseline="0" dirty="0" smtClean="0"/>
              <a:t> and thread-escape analyses. These two analyses are both fully…. And they only…</a:t>
            </a:r>
          </a:p>
          <a:p>
            <a:r>
              <a:rPr lang="en-US" baseline="0" dirty="0" smtClean="0"/>
              <a:t>We pick 7 real-world java benchmarks.</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28</a:t>
            </a:fld>
            <a:endParaRPr lang="en-US"/>
          </a:p>
        </p:txBody>
      </p:sp>
    </p:spTree>
    <p:extLst>
      <p:ext uri="{BB962C8B-B14F-4D97-AF65-F5344CB8AC3E}">
        <p14:creationId xmlns:p14="http://schemas.microsoft.com/office/powerpoint/2010/main" val="202464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this table shows the characteristics of the benchmark. And we can see, overage these benchmarks contain half million </a:t>
            </a:r>
            <a:r>
              <a:rPr lang="en-US" baseline="0" dirty="0" err="1" smtClean="0"/>
              <a:t>bytecode</a:t>
            </a:r>
            <a:r>
              <a:rPr lang="en-US" baseline="0" dirty="0" smtClean="0"/>
              <a:t>. And the size of the abstraction families vary from 2 to the power of 352 to 2 to the power of 38 hundred</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29</a:t>
            </a:fld>
            <a:endParaRPr lang="en-US"/>
          </a:p>
        </p:txBody>
      </p:sp>
    </p:spTree>
    <p:extLst>
      <p:ext uri="{BB962C8B-B14F-4D97-AF65-F5344CB8AC3E}">
        <p14:creationId xmlns:p14="http://schemas.microsoft.com/office/powerpoint/2010/main" val="198214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setting,</a:t>
            </a:r>
            <a:r>
              <a:rPr lang="en-US" baseline="0" dirty="0" smtClean="0"/>
              <a:t> we have a sound static analysis S. S is configured by abstraction a. We try to use S to prove query q on program p. You can view Query q as an assertion in the program. Abstraction a only controls the scalability and precision of S. No matter which a we choose, S is always sound.</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a:t>
            </a:fld>
            <a:endParaRPr lang="en-US"/>
          </a:p>
        </p:txBody>
      </p:sp>
    </p:spTree>
    <p:extLst>
      <p:ext uri="{BB962C8B-B14F-4D97-AF65-F5344CB8AC3E}">
        <p14:creationId xmlns:p14="http://schemas.microsoft.com/office/powerpoint/2010/main" val="4139084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chart shows the precision of the thread-escape analysis. Each bar shows the percentage of resolved queries on different benchmarks. The part with </a:t>
            </a:r>
            <a:r>
              <a:rPr lang="en-US" baseline="0" dirty="0" err="1" smtClean="0"/>
              <a:t>dashline</a:t>
            </a:r>
            <a:r>
              <a:rPr lang="en-US" baseline="0" dirty="0" smtClean="0"/>
              <a:t> on it represents the queries proven, and the blank part is the queries found impossible to prove. Finally, some queries are unresolved because either the static analysis or our backward analysis timed out. They are shown with the part having dots on it. As we can see, on average, around 90% queries got resolved, while our previous work only resolved 40% of the queries.</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30</a:t>
            </a:fld>
            <a:endParaRPr lang="en-US"/>
          </a:p>
        </p:txBody>
      </p:sp>
    </p:spTree>
    <p:extLst>
      <p:ext uri="{BB962C8B-B14F-4D97-AF65-F5344CB8AC3E}">
        <p14:creationId xmlns:p14="http://schemas.microsoft.com/office/powerpoint/2010/main" val="2230531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the precision bar chart of the </a:t>
            </a:r>
            <a:r>
              <a:rPr lang="en-US" baseline="0" dirty="0" err="1" smtClean="0"/>
              <a:t>typestate</a:t>
            </a:r>
            <a:r>
              <a:rPr lang="en-US" baseline="0" dirty="0" smtClean="0"/>
              <a:t> analysis. Compared with thread-escape, all queries are resolved, but only around 25% got proven. This is because the </a:t>
            </a:r>
            <a:r>
              <a:rPr lang="en-US" baseline="0" dirty="0" err="1" smtClean="0"/>
              <a:t>typestate</a:t>
            </a:r>
            <a:r>
              <a:rPr lang="en-US" baseline="0" dirty="0" smtClean="0"/>
              <a:t> analysis lacks the implementation of some advanced features. And our approach successfully found impossibilities for these queries in a relative short time, which I will show on the following slides.</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31</a:t>
            </a:fld>
            <a:endParaRPr lang="en-US"/>
          </a:p>
        </p:txBody>
      </p:sp>
    </p:spTree>
    <p:extLst>
      <p:ext uri="{BB962C8B-B14F-4D97-AF65-F5344CB8AC3E}">
        <p14:creationId xmlns:p14="http://schemas.microsoft.com/office/powerpoint/2010/main" val="2386275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measurement of scalability is the # of iterations. This is the chart shows the number on one of our largest benchmarks. X axle shows the number of iterations, and y axles shows the number of queries which requires a certain number of iterations. The blank bar represents the proven queries, while the bar with dash represents the impossible queries. As we can see, most impossible queries are fund within 1 iterations, and most provable queries are proved within 4 iterations. But there’re also some queries which take as many as 97 iterations.</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32</a:t>
            </a:fld>
            <a:endParaRPr lang="en-US"/>
          </a:p>
        </p:txBody>
      </p:sp>
    </p:spTree>
    <p:extLst>
      <p:ext uri="{BB962C8B-B14F-4D97-AF65-F5344CB8AC3E}">
        <p14:creationId xmlns:p14="http://schemas.microsoft.com/office/powerpoint/2010/main" val="3688089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results</a:t>
            </a:r>
            <a:r>
              <a:rPr lang="en-US" baseline="0" dirty="0" smtClean="0"/>
              <a:t> on o</a:t>
            </a:r>
            <a:r>
              <a:rPr lang="en-US" dirty="0" smtClean="0"/>
              <a:t>ther benchmarks look similar.</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33</a:t>
            </a:fld>
            <a:endParaRPr lang="en-US"/>
          </a:p>
        </p:txBody>
      </p:sp>
    </p:spTree>
    <p:extLst>
      <p:ext uri="{BB962C8B-B14F-4D97-AF65-F5344CB8AC3E}">
        <p14:creationId xmlns:p14="http://schemas.microsoft.com/office/powerpoint/2010/main" val="961332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measurement of the scalability is the running time. This chart shows the number of queries which requires different running times. Similarly, the blank bars are for proven queries, and the bars with dash lines are for impossible </a:t>
            </a:r>
            <a:r>
              <a:rPr lang="en-US" baseline="0" dirty="0" err="1" smtClean="0"/>
              <a:t>quries</a:t>
            </a:r>
            <a:r>
              <a:rPr lang="en-US" baseline="0" dirty="0" smtClean="0"/>
              <a:t>. As we see, most queries are proven or found impossibility within just 1 minute. But some </a:t>
            </a:r>
            <a:r>
              <a:rPr lang="en-US" baseline="0" dirty="0" err="1" smtClean="0"/>
              <a:t>queires</a:t>
            </a:r>
            <a:r>
              <a:rPr lang="en-US" baseline="0" dirty="0" smtClean="0"/>
              <a:t> need as many as 173 minutes.</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34</a:t>
            </a:fld>
            <a:endParaRPr lang="en-US"/>
          </a:p>
        </p:txBody>
      </p:sp>
    </p:spTree>
    <p:extLst>
      <p:ext uri="{BB962C8B-B14F-4D97-AF65-F5344CB8AC3E}">
        <p14:creationId xmlns:p14="http://schemas.microsoft.com/office/powerpoint/2010/main" val="691633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 on other benchmarks look similar.</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35</a:t>
            </a:fld>
            <a:endParaRPr lang="en-US"/>
          </a:p>
        </p:txBody>
      </p:sp>
    </p:spTree>
    <p:extLst>
      <p:ext uri="{BB962C8B-B14F-4D97-AF65-F5344CB8AC3E}">
        <p14:creationId xmlns:p14="http://schemas.microsoft.com/office/powerpoint/2010/main" val="1722507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looking at the precision and scalability measurement, it is interesting to know what’s the size of optimal</a:t>
            </a:r>
            <a:r>
              <a:rPr lang="en-US" baseline="0" dirty="0" smtClean="0"/>
              <a:t> abstractions for each query. And this chart shows the number of queries needing different abstraction size. And we can see, most of the optimum abstractions are of size 1-3. It means only up to 3 bits in the </a:t>
            </a:r>
            <a:r>
              <a:rPr lang="en-US" baseline="0" dirty="0" err="1" smtClean="0"/>
              <a:t>bitvector</a:t>
            </a:r>
            <a:r>
              <a:rPr lang="en-US" baseline="0" dirty="0" smtClean="0"/>
              <a:t> are set to 1. But we also notice here, some abstractions require as many as 96 bits to set to 1.</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36</a:t>
            </a:fld>
            <a:endParaRPr lang="en-US"/>
          </a:p>
        </p:txBody>
      </p:sp>
    </p:spTree>
    <p:extLst>
      <p:ext uri="{BB962C8B-B14F-4D97-AF65-F5344CB8AC3E}">
        <p14:creationId xmlns:p14="http://schemas.microsoft.com/office/powerpoint/2010/main" val="1185148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 the result on other benchmarks.</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37</a:t>
            </a:fld>
            <a:endParaRPr lang="en-US"/>
          </a:p>
        </p:txBody>
      </p:sp>
    </p:spTree>
    <p:extLst>
      <p:ext uri="{BB962C8B-B14F-4D97-AF65-F5344CB8AC3E}">
        <p14:creationId xmlns:p14="http://schemas.microsoft.com/office/powerpoint/2010/main" val="2926949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approach is related to modern pointer analysis, which also tries to balance the precision and scalability for individual queries.</a:t>
            </a:r>
          </a:p>
          <a:p>
            <a:pPr marL="0" indent="0">
              <a:buNone/>
            </a:pPr>
            <a:endParaRPr lang="en-US" baseline="0" dirty="0" smtClean="0"/>
          </a:p>
          <a:p>
            <a:pPr marL="0" indent="0">
              <a:buNone/>
            </a:pPr>
            <a:r>
              <a:rPr lang="en-US" baseline="0" dirty="0" smtClean="0"/>
              <a:t>CEGAR model checkers also try to refine the abstraction on counterexamples. But one difference is that their refinement works on concrete </a:t>
            </a:r>
            <a:r>
              <a:rPr lang="en-US" baseline="0" dirty="0" err="1" smtClean="0"/>
              <a:t>counterxamples</a:t>
            </a:r>
            <a:r>
              <a:rPr lang="en-US" baseline="0" dirty="0" smtClean="0"/>
              <a:t>. As a result they can disprove queries.</a:t>
            </a:r>
          </a:p>
          <a:p>
            <a:pPr marL="0" indent="0">
              <a:buNone/>
            </a:pPr>
            <a:endParaRPr lang="en-US" baseline="0" dirty="0" smtClean="0"/>
          </a:p>
          <a:p>
            <a:pPr marL="0" indent="0">
              <a:buNone/>
            </a:pPr>
            <a:r>
              <a:rPr lang="en-US" baseline="0" dirty="0" smtClean="0"/>
              <a:t>More importantly, their approaches differ from ours in the following two ways:</a:t>
            </a:r>
          </a:p>
          <a:p>
            <a:pPr marL="0" indent="0">
              <a:buNone/>
            </a:pPr>
            <a:r>
              <a:rPr lang="en-US" baseline="0" dirty="0" smtClean="0"/>
              <a:t>Some times these model checkers can do over refine. As a result, there’s no guarantee for optimum abstractions, and sometimes it will hurt the scalability.</a:t>
            </a:r>
          </a:p>
          <a:p>
            <a:pPr marL="0" indent="0">
              <a:buNone/>
            </a:pPr>
            <a:endParaRPr lang="en-US" baseline="0" dirty="0" smtClean="0"/>
          </a:p>
          <a:p>
            <a:pPr marL="0" indent="0">
              <a:buNone/>
            </a:pPr>
            <a:r>
              <a:rPr lang="en-US" baseline="0" dirty="0" smtClean="0"/>
              <a:t>With that, we end our talk today.</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38</a:t>
            </a:fld>
            <a:endParaRPr lang="en-US"/>
          </a:p>
        </p:txBody>
      </p:sp>
    </p:spTree>
    <p:extLst>
      <p:ext uri="{BB962C8B-B14F-4D97-AF65-F5344CB8AC3E}">
        <p14:creationId xmlns:p14="http://schemas.microsoft.com/office/powerpoint/2010/main" val="424298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different queries, we might want to use different abstractions to prove them to get better precision and scalability. And this is the core idea of query-driven approach</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4</a:t>
            </a:fld>
            <a:endParaRPr lang="en-US"/>
          </a:p>
        </p:txBody>
      </p:sp>
    </p:spTree>
    <p:extLst>
      <p:ext uri="{BB962C8B-B14F-4D97-AF65-F5344CB8AC3E}">
        <p14:creationId xmlns:p14="http://schemas.microsoft.com/office/powerpoint/2010/main" val="425497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concrete, you can view</a:t>
            </a:r>
            <a:r>
              <a:rPr lang="en-US" baseline="0" dirty="0" smtClean="0"/>
              <a:t> the abstractions as different bit vectors with the same lengths. The abstractions of many existing static analysis can be encoded in this way.</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5</a:t>
            </a:fld>
            <a:endParaRPr lang="en-US"/>
          </a:p>
        </p:txBody>
      </p:sp>
    </p:spTree>
    <p:extLst>
      <p:ext uri="{BB962C8B-B14F-4D97-AF65-F5344CB8AC3E}">
        <p14:creationId xmlns:p14="http://schemas.microsoft.com/office/powerpoint/2010/main" val="127047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these </a:t>
            </a:r>
            <a:r>
              <a:rPr lang="en-US" baseline="0" dirty="0" err="1" smtClean="0"/>
              <a:t>bitvectors</a:t>
            </a:r>
            <a:r>
              <a:rPr lang="en-US" baseline="0" dirty="0" smtClean="0"/>
              <a:t> can represent predicates to use in predicate abstraction.</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6</a:t>
            </a:fld>
            <a:endParaRPr lang="en-US"/>
          </a:p>
        </p:txBody>
      </p:sp>
    </p:spTree>
    <p:extLst>
      <p:ext uri="{BB962C8B-B14F-4D97-AF65-F5344CB8AC3E}">
        <p14:creationId xmlns:p14="http://schemas.microsoft.com/office/powerpoint/2010/main" val="127047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they can represent different k values for each call site and allocation site in cloning-based analysis. After introducing the setting, let’s define the problem we want to solve.</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7</a:t>
            </a:fld>
            <a:endParaRPr lang="en-US"/>
          </a:p>
        </p:txBody>
      </p:sp>
    </p:spTree>
    <p:extLst>
      <p:ext uri="{BB962C8B-B14F-4D97-AF65-F5344CB8AC3E}">
        <p14:creationId xmlns:p14="http://schemas.microsoft.com/office/powerpoint/2010/main" val="127047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goal of this paper is to find an efficient algorithm whose input is the setting we described. Specially, we have </a:t>
            </a:r>
            <a:r>
              <a:rPr lang="en-US" baseline="0" smtClean="0"/>
              <a:t>a set of </a:t>
            </a:r>
            <a:r>
              <a:rPr lang="en-US" baseline="0" dirty="0" smtClean="0"/>
              <a:t>abstractions </a:t>
            </a:r>
            <a:r>
              <a:rPr lang="en-US" baseline="0" dirty="0" err="1" smtClean="0"/>
              <a:t>captial</a:t>
            </a:r>
            <a:r>
              <a:rPr lang="en-US" baseline="0" dirty="0" smtClean="0"/>
              <a:t> A.</a:t>
            </a:r>
          </a:p>
          <a:p>
            <a:endParaRPr lang="en-US" baseline="0" dirty="0" smtClean="0"/>
          </a:p>
          <a:p>
            <a:r>
              <a:rPr lang="en-US" baseline="0" dirty="0" smtClean="0"/>
              <a:t>OK, so what is the output?</a:t>
            </a:r>
          </a:p>
          <a:p>
            <a:r>
              <a:rPr lang="en-US" baseline="0" dirty="0" smtClean="0"/>
              <a:t>There’re two outputs we’re after. </a:t>
            </a:r>
          </a:p>
          <a:p>
            <a:r>
              <a:rPr lang="en-US" baseline="0" dirty="0" smtClean="0"/>
              <a:t>First, if the query is provable, we want to find an abstraction which can prove it. Not only can it prove the query, we also want it to be the cheapest. And we call it the optimal abstraction</a:t>
            </a:r>
          </a:p>
          <a:p>
            <a:r>
              <a:rPr lang="en-US" baseline="0" dirty="0" smtClean="0"/>
              <a:t>Second, if the query is not provable, we want the algorithm to tell us that the query is impossible to prove using any abstraction of the family</a:t>
            </a:r>
          </a:p>
          <a:p>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8</a:t>
            </a:fld>
            <a:endParaRPr lang="en-US"/>
          </a:p>
        </p:txBody>
      </p:sp>
    </p:spTree>
    <p:extLst>
      <p:ext uri="{BB962C8B-B14F-4D97-AF65-F5344CB8AC3E}">
        <p14:creationId xmlns:p14="http://schemas.microsoft.com/office/powerpoint/2010/main" val="48453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visualize the problem, we have a lattice of abstractions called A</a:t>
            </a:r>
            <a:r>
              <a:rPr lang="en-US" baseline="0" dirty="0" smtClean="0"/>
              <a:t>. And the abstractions here are ordered by costs. Usually the more costly an analysis is, the more precise it is. The green part represents the abstractions which can prove the query, and at the top is the costliest abstraction, all bit set to 1.</a:t>
            </a:r>
          </a:p>
          <a:p>
            <a:r>
              <a:rPr lang="en-US" baseline="0" dirty="0" smtClean="0"/>
              <a:t>The yellow part represents the abstractions that cannot prove the query, out of them, the bottom is the cheapest abstraction, which is all bit set to 0.</a:t>
            </a:r>
          </a:p>
          <a:p>
            <a:r>
              <a:rPr lang="en-US" baseline="0" dirty="0" smtClean="0"/>
              <a:t>Our goal is to exactly find the cheapest viable abstraction, which is the lowest point of the green part. To solve this problem, we propose a novel iterative refinement-based approach.</a:t>
            </a:r>
            <a:endParaRPr lang="en-US" dirty="0"/>
          </a:p>
        </p:txBody>
      </p:sp>
      <p:sp>
        <p:nvSpPr>
          <p:cNvPr id="4" name="Slide Number Placeholder 3"/>
          <p:cNvSpPr>
            <a:spLocks noGrp="1"/>
          </p:cNvSpPr>
          <p:nvPr>
            <p:ph type="sldNum" sz="quarter" idx="10"/>
          </p:nvPr>
        </p:nvSpPr>
        <p:spPr/>
        <p:txBody>
          <a:bodyPr/>
          <a:lstStyle/>
          <a:p>
            <a:fld id="{7425FD0C-574A-49E5-9B21-1E7C3C048287}" type="slidenum">
              <a:rPr lang="en-US" smtClean="0"/>
              <a:t>9</a:t>
            </a:fld>
            <a:endParaRPr lang="en-US"/>
          </a:p>
        </p:txBody>
      </p:sp>
    </p:spTree>
    <p:extLst>
      <p:ext uri="{BB962C8B-B14F-4D97-AF65-F5344CB8AC3E}">
        <p14:creationId xmlns:p14="http://schemas.microsoft.com/office/powerpoint/2010/main" val="48453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p:txBody>
          <a:bodyPr/>
          <a:lstStyle/>
          <a:p>
            <a:fld id="{764A182E-2768-475C-85ED-98746E237455}" type="datetimeFigureOut">
              <a:rPr lang="en-US" smtClean="0"/>
              <a:t>6/20/2013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DCEC4DF-F883-4CF1-B4C1-8050A32A7638}" type="slidenum">
              <a:rPr lang="en-US" smtClean="0"/>
              <a:t>‹#›</a:t>
            </a:fld>
            <a:endParaRPr lang="en-US"/>
          </a:p>
        </p:txBody>
      </p:sp>
      <p:sp>
        <p:nvSpPr>
          <p:cNvPr id="7" name="Rectangle 6"/>
          <p:cNvSpPr/>
          <p:nvPr/>
        </p:nvSpPr>
        <p:spPr>
          <a:xfrm>
            <a:off x="0" y="1449303"/>
            <a:ext cx="9143999"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1396720"/>
            <a:ext cx="9143999"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0" y="2976649"/>
            <a:ext cx="9143999"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4A182E-2768-475C-85ED-98746E237455}" type="datetimeFigureOut">
              <a:rPr lang="en-US" smtClean="0"/>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EC4DF-F883-4CF1-B4C1-8050A32A763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4A182E-2768-475C-85ED-98746E237455}" type="datetimeFigureOut">
              <a:rPr lang="en-US" smtClean="0"/>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EC4DF-F883-4CF1-B4C1-8050A32A763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4A182E-2768-475C-85ED-98746E237455}" type="datetimeFigureOut">
              <a:rPr lang="en-US" smtClean="0"/>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EC4DF-F883-4CF1-B4C1-8050A32A763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764A182E-2768-475C-85ED-98746E237455}" type="datetimeFigureOut">
              <a:rPr lang="en-US" smtClean="0"/>
              <a:t>6/20/2013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0" y="2364334"/>
            <a:ext cx="9144000" cy="10393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2341475"/>
            <a:ext cx="9144000"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2468270"/>
            <a:ext cx="9144000" cy="4633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DCEC4DF-F883-4CF1-B4C1-8050A32A763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4A182E-2768-475C-85ED-98746E237455}" type="datetimeFigureOut">
              <a:rPr lang="en-US" smtClean="0"/>
              <a:t>6/20/2013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EC4DF-F883-4CF1-B4C1-8050A32A763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4A182E-2768-475C-85ED-98746E237455}" type="datetimeFigureOut">
              <a:rPr lang="en-US" smtClean="0"/>
              <a:t>6/20/2013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EC4DF-F883-4CF1-B4C1-8050A32A763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4A182E-2768-475C-85ED-98746E237455}" type="datetimeFigureOut">
              <a:rPr lang="en-US" smtClean="0"/>
              <a:t>6/20/2013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EC4DF-F883-4CF1-B4C1-8050A32A763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A182E-2768-475C-85ED-98746E237455}" type="datetimeFigureOut">
              <a:rPr lang="en-US" smtClean="0"/>
              <a:t>6/20/2013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EC4DF-F883-4CF1-B4C1-8050A32A763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4A182E-2768-475C-85ED-98746E237455}" type="datetimeFigureOut">
              <a:rPr lang="en-US" smtClean="0"/>
              <a:t>6/20/2013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EC4DF-F883-4CF1-B4C1-8050A32A763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4A182E-2768-475C-85ED-98746E237455}" type="datetimeFigureOut">
              <a:rPr lang="en-US" smtClean="0"/>
              <a:t>6/20/2013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DCEC4DF-F883-4CF1-B4C1-8050A32A763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4A182E-2768-475C-85ED-98746E237455}" type="datetimeFigureOut">
              <a:rPr lang="en-US" smtClean="0"/>
              <a:t>6/20/2013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DCEC4DF-F883-4CF1-B4C1-8050A32A76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0.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1.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notesSlide" Target="../notesSlides/notesSlide23.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8.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6.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6.png"/><Relationship Id="rId5"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chart" Target="../charts/chart1.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chart" Target="../charts/char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Finding Optimum Abstractions in Parametric Dataflow Analysis</a:t>
            </a:r>
            <a:endParaRPr lang="en-US" dirty="0"/>
          </a:p>
        </p:txBody>
      </p:sp>
      <p:sp>
        <p:nvSpPr>
          <p:cNvPr id="4" name="TextBox 3"/>
          <p:cNvSpPr txBox="1"/>
          <p:nvPr/>
        </p:nvSpPr>
        <p:spPr>
          <a:xfrm>
            <a:off x="1143000" y="3345253"/>
            <a:ext cx="2514600" cy="954107"/>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Xin Zhang</a:t>
            </a:r>
          </a:p>
          <a:p>
            <a:pPr algn="ctr"/>
            <a:r>
              <a:rPr lang="en-US" sz="2800" dirty="0" smtClean="0">
                <a:effectLst>
                  <a:outerShdw blurRad="38100" dist="38100" dir="2700000" algn="tl">
                    <a:srgbClr val="000000">
                      <a:alpha val="43137"/>
                    </a:srgbClr>
                  </a:outerShdw>
                </a:effectLst>
              </a:rPr>
              <a:t>Georgia Tech</a:t>
            </a:r>
          </a:p>
        </p:txBody>
      </p:sp>
      <p:sp>
        <p:nvSpPr>
          <p:cNvPr id="5" name="TextBox 4"/>
          <p:cNvSpPr txBox="1"/>
          <p:nvPr/>
        </p:nvSpPr>
        <p:spPr>
          <a:xfrm>
            <a:off x="5410200" y="3345253"/>
            <a:ext cx="2362200" cy="954107"/>
          </a:xfrm>
          <a:prstGeom prst="rect">
            <a:avLst/>
          </a:prstGeom>
          <a:noFill/>
        </p:spPr>
        <p:txBody>
          <a:bodyPr wrap="square" rtlCol="0">
            <a:spAutoFit/>
          </a:bodyPr>
          <a:lstStyle/>
          <a:p>
            <a:pPr algn="ctr"/>
            <a:r>
              <a:rPr lang="en-US" sz="2800" dirty="0" err="1" smtClean="0">
                <a:effectLst>
                  <a:outerShdw blurRad="38100" dist="38100" dir="2700000" algn="tl">
                    <a:srgbClr val="000000">
                      <a:alpha val="43137"/>
                    </a:srgbClr>
                  </a:outerShdw>
                </a:effectLst>
              </a:rPr>
              <a:t>Mayur</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Naik</a:t>
            </a:r>
            <a:endParaRPr lang="en-US" sz="2800" dirty="0" smtClean="0">
              <a:effectLst>
                <a:outerShdw blurRad="38100" dist="38100" dir="2700000" algn="tl">
                  <a:srgbClr val="000000">
                    <a:alpha val="43137"/>
                  </a:srgbClr>
                </a:outerShdw>
              </a:effectLst>
            </a:endParaRPr>
          </a:p>
          <a:p>
            <a:pPr algn="ctr"/>
            <a:r>
              <a:rPr lang="en-US" sz="2800" dirty="0" smtClean="0">
                <a:effectLst>
                  <a:outerShdw blurRad="38100" dist="38100" dir="2700000" algn="tl">
                    <a:srgbClr val="000000">
                      <a:alpha val="43137"/>
                    </a:srgbClr>
                  </a:outerShdw>
                </a:effectLst>
              </a:rPr>
              <a:t>Georgia Tech</a:t>
            </a:r>
          </a:p>
        </p:txBody>
      </p:sp>
      <p:sp>
        <p:nvSpPr>
          <p:cNvPr id="6" name="TextBox 5"/>
          <p:cNvSpPr txBox="1"/>
          <p:nvPr/>
        </p:nvSpPr>
        <p:spPr>
          <a:xfrm>
            <a:off x="2971800" y="4863405"/>
            <a:ext cx="3352800" cy="954107"/>
          </a:xfrm>
          <a:prstGeom prst="rect">
            <a:avLst/>
          </a:prstGeom>
          <a:noFill/>
        </p:spPr>
        <p:txBody>
          <a:bodyPr wrap="square" rtlCol="0">
            <a:spAutoFit/>
          </a:bodyPr>
          <a:lstStyle/>
          <a:p>
            <a:pPr algn="ctr"/>
            <a:r>
              <a:rPr lang="en-US" sz="2800" dirty="0" err="1" smtClean="0">
                <a:effectLst>
                  <a:outerShdw blurRad="38100" dist="38100" dir="2700000" algn="tl">
                    <a:srgbClr val="000000">
                      <a:alpha val="43137"/>
                    </a:srgbClr>
                  </a:outerShdw>
                </a:effectLst>
              </a:rPr>
              <a:t>Hongseok</a:t>
            </a:r>
            <a:r>
              <a:rPr lang="en-US" sz="2800" dirty="0" smtClean="0">
                <a:effectLst>
                  <a:outerShdw blurRad="38100" dist="38100" dir="2700000" algn="tl">
                    <a:srgbClr val="000000">
                      <a:alpha val="43137"/>
                    </a:srgbClr>
                  </a:outerShdw>
                </a:effectLst>
              </a:rPr>
              <a:t> Yang</a:t>
            </a:r>
          </a:p>
          <a:p>
            <a:pPr algn="ctr"/>
            <a:r>
              <a:rPr lang="en-US" sz="2800" dirty="0" smtClean="0">
                <a:effectLst>
                  <a:outerShdw blurRad="38100" dist="38100" dir="2700000" algn="tl">
                    <a:srgbClr val="000000">
                      <a:alpha val="43137"/>
                    </a:srgbClr>
                  </a:outerShdw>
                </a:effectLst>
              </a:rPr>
              <a:t>University of Oxford</a:t>
            </a:r>
          </a:p>
        </p:txBody>
      </p:sp>
    </p:spTree>
    <p:extLst>
      <p:ext uri="{BB962C8B-B14F-4D97-AF65-F5344CB8AC3E}">
        <p14:creationId xmlns:p14="http://schemas.microsoft.com/office/powerpoint/2010/main" val="3557674278"/>
      </p:ext>
    </p:extLst>
  </p:cSld>
  <p:clrMapOvr>
    <a:masterClrMapping/>
  </p:clrMapOvr>
  <mc:AlternateContent xmlns:mc="http://schemas.openxmlformats.org/markup-compatibility/2006" xmlns:p14="http://schemas.microsoft.com/office/powerpoint/2010/main">
    <mc:Choice Requires="p14">
      <p:transition spd="slow" p14:dur="2000" advTm="19895"/>
    </mc:Choice>
    <mc:Fallback xmlns="">
      <p:transition spd="slow" advTm="198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Analysis</a:t>
            </a:r>
            <a:endParaRPr lang="en-US" dirty="0"/>
          </a:p>
        </p:txBody>
      </p:sp>
      <p:sp>
        <p:nvSpPr>
          <p:cNvPr id="6" name="TextBox 5"/>
          <p:cNvSpPr txBox="1"/>
          <p:nvPr/>
        </p:nvSpPr>
        <p:spPr>
          <a:xfrm>
            <a:off x="5562600" y="2133600"/>
            <a:ext cx="2971800" cy="3262432"/>
          </a:xfrm>
          <a:prstGeom prst="rect">
            <a:avLst/>
          </a:prstGeom>
          <a:noFill/>
        </p:spPr>
        <p:txBody>
          <a:bodyPr wrap="square" rtlCol="0">
            <a:spAutoFit/>
          </a:bodyPr>
          <a:lstStyle/>
          <a:p>
            <a:r>
              <a:rPr lang="en-US" b="1" dirty="0" smtClean="0">
                <a:latin typeface="Arial" pitchFamily="34" charset="0"/>
                <a:cs typeface="Arial" pitchFamily="34" charset="0"/>
              </a:rPr>
              <a:t>x = new File;</a:t>
            </a:r>
          </a:p>
          <a:p>
            <a:r>
              <a:rPr lang="en-US" sz="1600" i="1" dirty="0" smtClean="0">
                <a:latin typeface="Arial" pitchFamily="34" charset="0"/>
                <a:cs typeface="Arial" pitchFamily="34" charset="0"/>
              </a:rPr>
              <a:t>&lt;</a:t>
            </a:r>
            <a:r>
              <a:rPr lang="en-US" sz="1600" i="1" dirty="0" smtClean="0">
                <a:solidFill>
                  <a:srgbClr val="0070C0"/>
                </a:solidFill>
                <a:latin typeface="Arial" pitchFamily="34" charset="0"/>
                <a:cs typeface="Arial" pitchFamily="34" charset="0"/>
              </a:rPr>
              <a:t>{closed}</a:t>
            </a:r>
            <a:r>
              <a:rPr lang="en-US" sz="1600" i="1" dirty="0" smtClean="0">
                <a:latin typeface="Arial" pitchFamily="34" charset="0"/>
                <a:cs typeface="Arial" pitchFamily="34" charset="0"/>
              </a:rPr>
              <a:t>, {x}&gt;</a:t>
            </a:r>
          </a:p>
          <a:p>
            <a:r>
              <a:rPr lang="en-US" b="1" dirty="0" smtClean="0">
                <a:latin typeface="Arial" pitchFamily="34" charset="0"/>
                <a:cs typeface="Arial" pitchFamily="34" charset="0"/>
              </a:rPr>
              <a:t>y = x;</a:t>
            </a:r>
          </a:p>
          <a:p>
            <a:endParaRPr lang="en-US" sz="1600" i="1" dirty="0" smtClean="0">
              <a:latin typeface="Arial" pitchFamily="34" charset="0"/>
              <a:cs typeface="Arial" pitchFamily="34" charset="0"/>
            </a:endParaRPr>
          </a:p>
          <a:p>
            <a:r>
              <a:rPr lang="en-US" b="1" dirty="0">
                <a:latin typeface="Arial" pitchFamily="34" charset="0"/>
                <a:cs typeface="Arial" pitchFamily="34" charset="0"/>
              </a:rPr>
              <a:t>z</a:t>
            </a:r>
            <a:r>
              <a:rPr lang="en-US" b="1" dirty="0" smtClean="0">
                <a:latin typeface="Arial" pitchFamily="34" charset="0"/>
                <a:cs typeface="Arial" pitchFamily="34" charset="0"/>
              </a:rPr>
              <a:t> = x;</a:t>
            </a:r>
          </a:p>
          <a:p>
            <a:endParaRPr lang="en-US" sz="1600" dirty="0" smtClean="0">
              <a:latin typeface="Arial" pitchFamily="34" charset="0"/>
              <a:cs typeface="Arial" pitchFamily="34" charset="0"/>
            </a:endParaRPr>
          </a:p>
          <a:p>
            <a:r>
              <a:rPr lang="en-US" b="1" dirty="0" err="1" smtClean="0">
                <a:latin typeface="Arial" pitchFamily="34" charset="0"/>
                <a:cs typeface="Arial" pitchFamily="34" charset="0"/>
              </a:rPr>
              <a:t>x.open</a:t>
            </a:r>
            <a:r>
              <a:rPr lang="en-US" b="1" dirty="0" smtClean="0">
                <a:latin typeface="Arial" pitchFamily="34" charset="0"/>
                <a:cs typeface="Arial" pitchFamily="34" charset="0"/>
              </a:rPr>
              <a:t>();</a:t>
            </a:r>
          </a:p>
          <a:p>
            <a:endParaRPr lang="en-US" sz="1600" i="1" dirty="0" smtClean="0">
              <a:latin typeface="Arial" pitchFamily="34" charset="0"/>
              <a:cs typeface="Arial" pitchFamily="34" charset="0"/>
            </a:endParaRPr>
          </a:p>
          <a:p>
            <a:r>
              <a:rPr lang="en-US" b="1" dirty="0" err="1" smtClean="0">
                <a:latin typeface="Arial" pitchFamily="34" charset="0"/>
                <a:cs typeface="Arial" pitchFamily="34" charset="0"/>
              </a:rPr>
              <a:t>y.close</a:t>
            </a:r>
            <a:r>
              <a:rPr lang="en-US" b="1" dirty="0" smtClean="0">
                <a:latin typeface="Arial" pitchFamily="34" charset="0"/>
                <a:cs typeface="Arial" pitchFamily="34" charset="0"/>
              </a:rPr>
              <a:t>();</a:t>
            </a:r>
          </a:p>
          <a:p>
            <a:endParaRPr lang="en-US" sz="1600" i="1" dirty="0" smtClean="0">
              <a:latin typeface="Arial" pitchFamily="34" charset="0"/>
              <a:cs typeface="Arial" pitchFamily="34" charset="0"/>
            </a:endParaRPr>
          </a:p>
          <a:p>
            <a:r>
              <a:rPr lang="en-US" b="1" dirty="0" smtClean="0">
                <a:latin typeface="Arial" pitchFamily="34" charset="0"/>
                <a:cs typeface="Arial" pitchFamily="34" charset="0"/>
              </a:rPr>
              <a:t>assert1(x, closed);</a:t>
            </a:r>
            <a:endParaRPr lang="en-US" b="1" dirty="0" smtClean="0"/>
          </a:p>
          <a:p>
            <a:r>
              <a:rPr lang="en-US" b="1" dirty="0" smtClean="0">
                <a:latin typeface="Arial" pitchFamily="34" charset="0"/>
                <a:cs typeface="Arial" pitchFamily="34" charset="0"/>
              </a:rPr>
              <a:t>assert2(x, opened);</a:t>
            </a:r>
          </a:p>
        </p:txBody>
      </p:sp>
      <p:grpSp>
        <p:nvGrpSpPr>
          <p:cNvPr id="3" name="Group 2"/>
          <p:cNvGrpSpPr/>
          <p:nvPr/>
        </p:nvGrpSpPr>
        <p:grpSpPr>
          <a:xfrm>
            <a:off x="453076" y="1594480"/>
            <a:ext cx="4492174" cy="2977520"/>
            <a:chOff x="289133" y="1584436"/>
            <a:chExt cx="5434496" cy="4054364"/>
          </a:xfrm>
        </p:grpSpPr>
        <p:sp>
          <p:nvSpPr>
            <p:cNvPr id="15" name="Rounded Rectangle 14"/>
            <p:cNvSpPr/>
            <p:nvPr/>
          </p:nvSpPr>
          <p:spPr>
            <a:xfrm>
              <a:off x="3581400" y="2817405"/>
              <a:ext cx="1371600" cy="685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opened</a:t>
              </a:r>
              <a:endParaRPr lang="en-US" dirty="0">
                <a:latin typeface="Arial" pitchFamily="34" charset="0"/>
                <a:cs typeface="Arial" pitchFamily="34" charset="0"/>
              </a:endParaRPr>
            </a:p>
          </p:txBody>
        </p:sp>
        <p:sp>
          <p:nvSpPr>
            <p:cNvPr id="16" name="Rounded Rectangle 15"/>
            <p:cNvSpPr/>
            <p:nvPr/>
          </p:nvSpPr>
          <p:spPr>
            <a:xfrm>
              <a:off x="1066800" y="2819400"/>
              <a:ext cx="1371600" cy="685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closed</a:t>
              </a:r>
              <a:endParaRPr lang="en-US" dirty="0">
                <a:latin typeface="Arial" pitchFamily="34" charset="0"/>
                <a:cs typeface="Arial" pitchFamily="34" charset="0"/>
              </a:endParaRPr>
            </a:p>
          </p:txBody>
        </p:sp>
        <p:sp>
          <p:nvSpPr>
            <p:cNvPr id="17" name="Rounded Rectangle 16"/>
            <p:cNvSpPr/>
            <p:nvPr/>
          </p:nvSpPr>
          <p:spPr>
            <a:xfrm>
              <a:off x="2438400" y="4953000"/>
              <a:ext cx="1371600" cy="685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error</a:t>
              </a:r>
              <a:endParaRPr lang="en-US" dirty="0">
                <a:latin typeface="Arial" pitchFamily="34" charset="0"/>
                <a:cs typeface="Arial" pitchFamily="34" charset="0"/>
              </a:endParaRPr>
            </a:p>
          </p:txBody>
        </p:sp>
        <p:cxnSp>
          <p:nvCxnSpPr>
            <p:cNvPr id="20" name="Curved Connector 19"/>
            <p:cNvCxnSpPr/>
            <p:nvPr/>
          </p:nvCxnSpPr>
          <p:spPr>
            <a:xfrm>
              <a:off x="289133" y="1905000"/>
              <a:ext cx="914400" cy="838201"/>
            </a:xfrm>
            <a:prstGeom prst="curved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35" name="Curved Connector 34"/>
            <p:cNvCxnSpPr/>
            <p:nvPr/>
          </p:nvCxnSpPr>
          <p:spPr>
            <a:xfrm rot="5400000" flipH="1" flipV="1">
              <a:off x="3013178" y="1410697"/>
              <a:ext cx="1995" cy="2514600"/>
            </a:xfrm>
            <a:prstGeom prst="curvedConnector3">
              <a:avLst>
                <a:gd name="adj1" fmla="val 30834887"/>
              </a:avLst>
            </a:prstGeom>
            <a:ln w="19050">
              <a:tailEnd type="arrow"/>
            </a:ln>
          </p:spPr>
          <p:style>
            <a:lnRef idx="1">
              <a:schemeClr val="dk1"/>
            </a:lnRef>
            <a:fillRef idx="0">
              <a:schemeClr val="dk1"/>
            </a:fillRef>
            <a:effectRef idx="0">
              <a:schemeClr val="dk1"/>
            </a:effectRef>
            <a:fontRef idx="minor">
              <a:schemeClr val="tx1"/>
            </a:fontRef>
          </p:style>
        </p:cxnSp>
        <p:cxnSp>
          <p:nvCxnSpPr>
            <p:cNvPr id="38" name="Curved Connector 37"/>
            <p:cNvCxnSpPr/>
            <p:nvPr/>
          </p:nvCxnSpPr>
          <p:spPr>
            <a:xfrm rot="5400000" flipH="1" flipV="1">
              <a:off x="3060537" y="2349169"/>
              <a:ext cx="1995" cy="2514600"/>
            </a:xfrm>
            <a:prstGeom prst="curvedConnector3">
              <a:avLst>
                <a:gd name="adj1" fmla="val -29564110"/>
              </a:avLst>
            </a:prstGeom>
            <a:ln w="19050">
              <a:headEnd type="triangle"/>
              <a:tailEnd type="non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2490034" y="1584436"/>
              <a:ext cx="1143000" cy="502904"/>
            </a:xfrm>
            <a:prstGeom prst="rect">
              <a:avLst/>
            </a:prstGeom>
            <a:noFill/>
          </p:spPr>
          <p:txBody>
            <a:bodyPr wrap="square" rtlCol="0">
              <a:spAutoFit/>
            </a:bodyPr>
            <a:lstStyle/>
            <a:p>
              <a:r>
                <a:rPr lang="en-US" dirty="0" smtClean="0">
                  <a:latin typeface="Arial" pitchFamily="34" charset="0"/>
                  <a:cs typeface="Arial" pitchFamily="34" charset="0"/>
                </a:rPr>
                <a:t>open()</a:t>
              </a:r>
              <a:endParaRPr lang="en-US" dirty="0">
                <a:latin typeface="Arial" pitchFamily="34" charset="0"/>
                <a:cs typeface="Arial" pitchFamily="34" charset="0"/>
              </a:endParaRPr>
            </a:p>
          </p:txBody>
        </p:sp>
        <p:sp>
          <p:nvSpPr>
            <p:cNvPr id="43" name="TextBox 42"/>
            <p:cNvSpPr txBox="1"/>
            <p:nvPr/>
          </p:nvSpPr>
          <p:spPr>
            <a:xfrm>
              <a:off x="2490034" y="3605471"/>
              <a:ext cx="1143000" cy="502904"/>
            </a:xfrm>
            <a:prstGeom prst="rect">
              <a:avLst/>
            </a:prstGeom>
            <a:noFill/>
          </p:spPr>
          <p:txBody>
            <a:bodyPr wrap="square" rtlCol="0">
              <a:spAutoFit/>
            </a:bodyPr>
            <a:lstStyle/>
            <a:p>
              <a:r>
                <a:rPr lang="en-US" dirty="0" smtClean="0">
                  <a:latin typeface="Arial" pitchFamily="34" charset="0"/>
                  <a:cs typeface="Arial" pitchFamily="34" charset="0"/>
                </a:rPr>
                <a:t>close()</a:t>
              </a:r>
              <a:endParaRPr lang="en-US" dirty="0">
                <a:latin typeface="Arial" pitchFamily="34" charset="0"/>
                <a:cs typeface="Arial" pitchFamily="34" charset="0"/>
              </a:endParaRPr>
            </a:p>
          </p:txBody>
        </p:sp>
        <p:cxnSp>
          <p:nvCxnSpPr>
            <p:cNvPr id="12" name="Curved Connector 11"/>
            <p:cNvCxnSpPr/>
            <p:nvPr/>
          </p:nvCxnSpPr>
          <p:spPr>
            <a:xfrm rot="16200000" flipH="1">
              <a:off x="956454" y="4042553"/>
              <a:ext cx="1668493" cy="838200"/>
            </a:xfrm>
            <a:prstGeom prst="curvedConnector2">
              <a:avLst/>
            </a:prstGeom>
            <a:ln w="19050">
              <a:tailEnd type="arrow"/>
            </a:ln>
          </p:spPr>
          <p:style>
            <a:lnRef idx="1">
              <a:schemeClr val="dk1"/>
            </a:lnRef>
            <a:fillRef idx="0">
              <a:schemeClr val="dk1"/>
            </a:fillRef>
            <a:effectRef idx="0">
              <a:schemeClr val="dk1"/>
            </a:effectRef>
            <a:fontRef idx="minor">
              <a:schemeClr val="tx1"/>
            </a:fontRef>
          </p:style>
        </p:cxnSp>
        <p:cxnSp>
          <p:nvCxnSpPr>
            <p:cNvPr id="21" name="Curved Connector 20"/>
            <p:cNvCxnSpPr/>
            <p:nvPr/>
          </p:nvCxnSpPr>
          <p:spPr>
            <a:xfrm rot="5400000">
              <a:off x="3442744" y="4090444"/>
              <a:ext cx="1687009" cy="723902"/>
            </a:xfrm>
            <a:prstGeom prst="curvedConnector2">
              <a:avLst/>
            </a:prstGeom>
            <a:ln w="19050">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89133" y="4343400"/>
              <a:ext cx="1071430" cy="502904"/>
            </a:xfrm>
            <a:prstGeom prst="rect">
              <a:avLst/>
            </a:prstGeom>
            <a:noFill/>
          </p:spPr>
          <p:txBody>
            <a:bodyPr wrap="square" rtlCol="0">
              <a:spAutoFit/>
            </a:bodyPr>
            <a:lstStyle/>
            <a:p>
              <a:r>
                <a:rPr lang="en-US" dirty="0" smtClean="0">
                  <a:latin typeface="Arial" pitchFamily="34" charset="0"/>
                  <a:cs typeface="Arial" pitchFamily="34" charset="0"/>
                </a:rPr>
                <a:t>close()</a:t>
              </a:r>
              <a:endParaRPr lang="en-US" dirty="0">
                <a:latin typeface="Arial" pitchFamily="34" charset="0"/>
                <a:cs typeface="Arial" pitchFamily="34" charset="0"/>
              </a:endParaRPr>
            </a:p>
          </p:txBody>
        </p:sp>
        <p:sp>
          <p:nvSpPr>
            <p:cNvPr id="26" name="TextBox 25"/>
            <p:cNvSpPr txBox="1"/>
            <p:nvPr/>
          </p:nvSpPr>
          <p:spPr>
            <a:xfrm>
              <a:off x="4603451" y="4343400"/>
              <a:ext cx="1120178" cy="502904"/>
            </a:xfrm>
            <a:prstGeom prst="rect">
              <a:avLst/>
            </a:prstGeom>
            <a:noFill/>
          </p:spPr>
          <p:txBody>
            <a:bodyPr wrap="square" rtlCol="0">
              <a:spAutoFit/>
            </a:bodyPr>
            <a:lstStyle/>
            <a:p>
              <a:r>
                <a:rPr lang="en-US" dirty="0" smtClean="0">
                  <a:latin typeface="Arial" pitchFamily="34" charset="0"/>
                  <a:cs typeface="Arial" pitchFamily="34" charset="0"/>
                </a:rPr>
                <a:t>open()</a:t>
              </a:r>
              <a:endParaRPr lang="en-US" dirty="0">
                <a:latin typeface="Arial" pitchFamily="34" charset="0"/>
                <a:cs typeface="Arial" pitchFamily="34" charset="0"/>
              </a:endParaRPr>
            </a:p>
          </p:txBody>
        </p:sp>
      </p:grpSp>
      <p:sp>
        <p:nvSpPr>
          <p:cNvPr id="4" name="TextBox 3"/>
          <p:cNvSpPr txBox="1"/>
          <p:nvPr/>
        </p:nvSpPr>
        <p:spPr>
          <a:xfrm>
            <a:off x="5567779" y="1443676"/>
            <a:ext cx="1981200" cy="1040272"/>
          </a:xfrm>
          <a:custGeom>
            <a:avLst/>
            <a:gdLst>
              <a:gd name="connsiteX0" fmla="*/ 0 w 1981200"/>
              <a:gd name="connsiteY0" fmla="*/ 68105 h 408623"/>
              <a:gd name="connsiteX1" fmla="*/ 68105 w 1981200"/>
              <a:gd name="connsiteY1" fmla="*/ 0 h 408623"/>
              <a:gd name="connsiteX2" fmla="*/ 330200 w 1981200"/>
              <a:gd name="connsiteY2" fmla="*/ 0 h 408623"/>
              <a:gd name="connsiteX3" fmla="*/ 330200 w 1981200"/>
              <a:gd name="connsiteY3" fmla="*/ 0 h 408623"/>
              <a:gd name="connsiteX4" fmla="*/ 825500 w 1981200"/>
              <a:gd name="connsiteY4" fmla="*/ 0 h 408623"/>
              <a:gd name="connsiteX5" fmla="*/ 1913095 w 1981200"/>
              <a:gd name="connsiteY5" fmla="*/ 0 h 408623"/>
              <a:gd name="connsiteX6" fmla="*/ 1981200 w 1981200"/>
              <a:gd name="connsiteY6" fmla="*/ 68105 h 408623"/>
              <a:gd name="connsiteX7" fmla="*/ 1981200 w 1981200"/>
              <a:gd name="connsiteY7" fmla="*/ 238363 h 408623"/>
              <a:gd name="connsiteX8" fmla="*/ 1981200 w 1981200"/>
              <a:gd name="connsiteY8" fmla="*/ 238363 h 408623"/>
              <a:gd name="connsiteX9" fmla="*/ 1981200 w 1981200"/>
              <a:gd name="connsiteY9" fmla="*/ 340519 h 408623"/>
              <a:gd name="connsiteX10" fmla="*/ 1981200 w 1981200"/>
              <a:gd name="connsiteY10" fmla="*/ 340518 h 408623"/>
              <a:gd name="connsiteX11" fmla="*/ 1913095 w 1981200"/>
              <a:gd name="connsiteY11" fmla="*/ 408623 h 408623"/>
              <a:gd name="connsiteX12" fmla="*/ 825500 w 1981200"/>
              <a:gd name="connsiteY12" fmla="*/ 408623 h 408623"/>
              <a:gd name="connsiteX13" fmla="*/ 432714 w 1981200"/>
              <a:gd name="connsiteY13" fmla="*/ 1040272 h 408623"/>
              <a:gd name="connsiteX14" fmla="*/ 330200 w 1981200"/>
              <a:gd name="connsiteY14" fmla="*/ 408623 h 408623"/>
              <a:gd name="connsiteX15" fmla="*/ 68105 w 1981200"/>
              <a:gd name="connsiteY15" fmla="*/ 408623 h 408623"/>
              <a:gd name="connsiteX16" fmla="*/ 0 w 1981200"/>
              <a:gd name="connsiteY16" fmla="*/ 340518 h 408623"/>
              <a:gd name="connsiteX17" fmla="*/ 0 w 1981200"/>
              <a:gd name="connsiteY17" fmla="*/ 340519 h 408623"/>
              <a:gd name="connsiteX18" fmla="*/ 0 w 1981200"/>
              <a:gd name="connsiteY18" fmla="*/ 238363 h 408623"/>
              <a:gd name="connsiteX19" fmla="*/ 0 w 1981200"/>
              <a:gd name="connsiteY19" fmla="*/ 238363 h 408623"/>
              <a:gd name="connsiteX20" fmla="*/ 0 w 1981200"/>
              <a:gd name="connsiteY20" fmla="*/ 68105 h 408623"/>
              <a:gd name="connsiteX0" fmla="*/ 0 w 1981200"/>
              <a:gd name="connsiteY0" fmla="*/ 68105 h 1040272"/>
              <a:gd name="connsiteX1" fmla="*/ 68105 w 1981200"/>
              <a:gd name="connsiteY1" fmla="*/ 0 h 1040272"/>
              <a:gd name="connsiteX2" fmla="*/ 330200 w 1981200"/>
              <a:gd name="connsiteY2" fmla="*/ 0 h 1040272"/>
              <a:gd name="connsiteX3" fmla="*/ 330200 w 1981200"/>
              <a:gd name="connsiteY3" fmla="*/ 0 h 1040272"/>
              <a:gd name="connsiteX4" fmla="*/ 825500 w 1981200"/>
              <a:gd name="connsiteY4" fmla="*/ 0 h 1040272"/>
              <a:gd name="connsiteX5" fmla="*/ 1913095 w 1981200"/>
              <a:gd name="connsiteY5" fmla="*/ 0 h 1040272"/>
              <a:gd name="connsiteX6" fmla="*/ 1981200 w 1981200"/>
              <a:gd name="connsiteY6" fmla="*/ 68105 h 1040272"/>
              <a:gd name="connsiteX7" fmla="*/ 1981200 w 1981200"/>
              <a:gd name="connsiteY7" fmla="*/ 238363 h 1040272"/>
              <a:gd name="connsiteX8" fmla="*/ 1981200 w 1981200"/>
              <a:gd name="connsiteY8" fmla="*/ 238363 h 1040272"/>
              <a:gd name="connsiteX9" fmla="*/ 1981200 w 1981200"/>
              <a:gd name="connsiteY9" fmla="*/ 340519 h 1040272"/>
              <a:gd name="connsiteX10" fmla="*/ 1981200 w 1981200"/>
              <a:gd name="connsiteY10" fmla="*/ 340518 h 1040272"/>
              <a:gd name="connsiteX11" fmla="*/ 1913095 w 1981200"/>
              <a:gd name="connsiteY11" fmla="*/ 408623 h 1040272"/>
              <a:gd name="connsiteX12" fmla="*/ 825500 w 1981200"/>
              <a:gd name="connsiteY12" fmla="*/ 408623 h 1040272"/>
              <a:gd name="connsiteX13" fmla="*/ 432714 w 1981200"/>
              <a:gd name="connsiteY13" fmla="*/ 1040272 h 1040272"/>
              <a:gd name="connsiteX14" fmla="*/ 667552 w 1981200"/>
              <a:gd name="connsiteY14" fmla="*/ 399745 h 1040272"/>
              <a:gd name="connsiteX15" fmla="*/ 68105 w 1981200"/>
              <a:gd name="connsiteY15" fmla="*/ 408623 h 1040272"/>
              <a:gd name="connsiteX16" fmla="*/ 0 w 1981200"/>
              <a:gd name="connsiteY16" fmla="*/ 340518 h 1040272"/>
              <a:gd name="connsiteX17" fmla="*/ 0 w 1981200"/>
              <a:gd name="connsiteY17" fmla="*/ 340519 h 1040272"/>
              <a:gd name="connsiteX18" fmla="*/ 0 w 1981200"/>
              <a:gd name="connsiteY18" fmla="*/ 238363 h 1040272"/>
              <a:gd name="connsiteX19" fmla="*/ 0 w 1981200"/>
              <a:gd name="connsiteY19" fmla="*/ 238363 h 1040272"/>
              <a:gd name="connsiteX20" fmla="*/ 0 w 1981200"/>
              <a:gd name="connsiteY20" fmla="*/ 68105 h 1040272"/>
              <a:gd name="connsiteX0" fmla="*/ 0 w 1981200"/>
              <a:gd name="connsiteY0" fmla="*/ 68105 h 1040272"/>
              <a:gd name="connsiteX1" fmla="*/ 68105 w 1981200"/>
              <a:gd name="connsiteY1" fmla="*/ 0 h 1040272"/>
              <a:gd name="connsiteX2" fmla="*/ 330200 w 1981200"/>
              <a:gd name="connsiteY2" fmla="*/ 0 h 1040272"/>
              <a:gd name="connsiteX3" fmla="*/ 330200 w 1981200"/>
              <a:gd name="connsiteY3" fmla="*/ 0 h 1040272"/>
              <a:gd name="connsiteX4" fmla="*/ 825500 w 1981200"/>
              <a:gd name="connsiteY4" fmla="*/ 0 h 1040272"/>
              <a:gd name="connsiteX5" fmla="*/ 1913095 w 1981200"/>
              <a:gd name="connsiteY5" fmla="*/ 0 h 1040272"/>
              <a:gd name="connsiteX6" fmla="*/ 1981200 w 1981200"/>
              <a:gd name="connsiteY6" fmla="*/ 68105 h 1040272"/>
              <a:gd name="connsiteX7" fmla="*/ 1981200 w 1981200"/>
              <a:gd name="connsiteY7" fmla="*/ 238363 h 1040272"/>
              <a:gd name="connsiteX8" fmla="*/ 1981200 w 1981200"/>
              <a:gd name="connsiteY8" fmla="*/ 238363 h 1040272"/>
              <a:gd name="connsiteX9" fmla="*/ 1981200 w 1981200"/>
              <a:gd name="connsiteY9" fmla="*/ 340519 h 1040272"/>
              <a:gd name="connsiteX10" fmla="*/ 1981200 w 1981200"/>
              <a:gd name="connsiteY10" fmla="*/ 340518 h 1040272"/>
              <a:gd name="connsiteX11" fmla="*/ 1913095 w 1981200"/>
              <a:gd name="connsiteY11" fmla="*/ 408623 h 1040272"/>
              <a:gd name="connsiteX12" fmla="*/ 825500 w 1981200"/>
              <a:gd name="connsiteY12" fmla="*/ 408623 h 1040272"/>
              <a:gd name="connsiteX13" fmla="*/ 432714 w 1981200"/>
              <a:gd name="connsiteY13" fmla="*/ 1040272 h 1040272"/>
              <a:gd name="connsiteX14" fmla="*/ 658674 w 1981200"/>
              <a:gd name="connsiteY14" fmla="*/ 417500 h 1040272"/>
              <a:gd name="connsiteX15" fmla="*/ 68105 w 1981200"/>
              <a:gd name="connsiteY15" fmla="*/ 408623 h 1040272"/>
              <a:gd name="connsiteX16" fmla="*/ 0 w 1981200"/>
              <a:gd name="connsiteY16" fmla="*/ 340518 h 1040272"/>
              <a:gd name="connsiteX17" fmla="*/ 0 w 1981200"/>
              <a:gd name="connsiteY17" fmla="*/ 340519 h 1040272"/>
              <a:gd name="connsiteX18" fmla="*/ 0 w 1981200"/>
              <a:gd name="connsiteY18" fmla="*/ 238363 h 1040272"/>
              <a:gd name="connsiteX19" fmla="*/ 0 w 1981200"/>
              <a:gd name="connsiteY19" fmla="*/ 238363 h 1040272"/>
              <a:gd name="connsiteX20" fmla="*/ 0 w 1981200"/>
              <a:gd name="connsiteY20" fmla="*/ 68105 h 1040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1200" h="1040272">
                <a:moveTo>
                  <a:pt x="0" y="68105"/>
                </a:moveTo>
                <a:cubicBezTo>
                  <a:pt x="0" y="30492"/>
                  <a:pt x="30492" y="0"/>
                  <a:pt x="68105" y="0"/>
                </a:cubicBezTo>
                <a:lnTo>
                  <a:pt x="330200" y="0"/>
                </a:lnTo>
                <a:lnTo>
                  <a:pt x="330200" y="0"/>
                </a:lnTo>
                <a:lnTo>
                  <a:pt x="825500" y="0"/>
                </a:lnTo>
                <a:lnTo>
                  <a:pt x="1913095" y="0"/>
                </a:lnTo>
                <a:cubicBezTo>
                  <a:pt x="1950708" y="0"/>
                  <a:pt x="1981200" y="30492"/>
                  <a:pt x="1981200" y="68105"/>
                </a:cubicBezTo>
                <a:lnTo>
                  <a:pt x="1981200" y="238363"/>
                </a:lnTo>
                <a:lnTo>
                  <a:pt x="1981200" y="238363"/>
                </a:lnTo>
                <a:lnTo>
                  <a:pt x="1981200" y="340519"/>
                </a:lnTo>
                <a:lnTo>
                  <a:pt x="1981200" y="340518"/>
                </a:lnTo>
                <a:cubicBezTo>
                  <a:pt x="1981200" y="378131"/>
                  <a:pt x="1950708" y="408623"/>
                  <a:pt x="1913095" y="408623"/>
                </a:cubicBezTo>
                <a:lnTo>
                  <a:pt x="825500" y="408623"/>
                </a:lnTo>
                <a:lnTo>
                  <a:pt x="432714" y="1040272"/>
                </a:lnTo>
                <a:lnTo>
                  <a:pt x="658674" y="417500"/>
                </a:lnTo>
                <a:cubicBezTo>
                  <a:pt x="571309" y="417500"/>
                  <a:pt x="155470" y="408623"/>
                  <a:pt x="68105" y="408623"/>
                </a:cubicBezTo>
                <a:cubicBezTo>
                  <a:pt x="30492" y="408623"/>
                  <a:pt x="0" y="378131"/>
                  <a:pt x="0" y="340518"/>
                </a:cubicBezTo>
                <a:lnTo>
                  <a:pt x="0" y="340519"/>
                </a:lnTo>
                <a:lnTo>
                  <a:pt x="0" y="238363"/>
                </a:lnTo>
                <a:lnTo>
                  <a:pt x="0" y="238363"/>
                </a:lnTo>
                <a:lnTo>
                  <a:pt x="0" y="68105"/>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Type-state </a:t>
            </a:r>
            <a:r>
              <a:rPr lang="en-US" dirty="0" smtClean="0">
                <a:solidFill>
                  <a:schemeClr val="bg1"/>
                </a:solidFill>
              </a:rPr>
              <a:t>set </a:t>
            </a:r>
            <a:r>
              <a:rPr lang="en-US" i="1" dirty="0" err="1" smtClean="0">
                <a:solidFill>
                  <a:schemeClr val="bg1"/>
                </a:solidFill>
              </a:rPr>
              <a:t>ts</a:t>
            </a:r>
            <a:endParaRPr lang="en-US" i="1" dirty="0">
              <a:solidFill>
                <a:schemeClr val="bg1"/>
              </a:solidFill>
            </a:endParaRPr>
          </a:p>
        </p:txBody>
      </p:sp>
    </p:spTree>
    <p:custDataLst>
      <p:tags r:id="rId1"/>
    </p:custDataLst>
    <p:extLst>
      <p:ext uri="{BB962C8B-B14F-4D97-AF65-F5344CB8AC3E}">
        <p14:creationId xmlns:p14="http://schemas.microsoft.com/office/powerpoint/2010/main" val="433617378"/>
      </p:ext>
    </p:extLst>
  </p:cSld>
  <p:clrMapOvr>
    <a:masterClrMapping/>
  </p:clrMapOvr>
  <mc:AlternateContent xmlns:mc="http://schemas.openxmlformats.org/markup-compatibility/2006" xmlns:p14="http://schemas.microsoft.com/office/powerpoint/2010/main">
    <mc:Choice Requires="p14">
      <p:transition spd="slow" p14:dur="2000" advTm="64676"/>
    </mc:Choice>
    <mc:Fallback xmlns="">
      <p:transition spd="slow" advTm="646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Analysis</a:t>
            </a:r>
            <a:endParaRPr lang="en-US" dirty="0"/>
          </a:p>
        </p:txBody>
      </p:sp>
      <p:sp>
        <p:nvSpPr>
          <p:cNvPr id="6" name="TextBox 5"/>
          <p:cNvSpPr txBox="1"/>
          <p:nvPr/>
        </p:nvSpPr>
        <p:spPr>
          <a:xfrm>
            <a:off x="5562600" y="2133600"/>
            <a:ext cx="2971800" cy="3262432"/>
          </a:xfrm>
          <a:prstGeom prst="rect">
            <a:avLst/>
          </a:prstGeom>
          <a:noFill/>
        </p:spPr>
        <p:txBody>
          <a:bodyPr wrap="square" rtlCol="0">
            <a:spAutoFit/>
          </a:bodyPr>
          <a:lstStyle/>
          <a:p>
            <a:r>
              <a:rPr lang="en-US" b="1" dirty="0">
                <a:latin typeface="Arial" pitchFamily="34" charset="0"/>
                <a:cs typeface="Arial" pitchFamily="34" charset="0"/>
              </a:rPr>
              <a:t>x = new File;</a:t>
            </a:r>
          </a:p>
          <a:p>
            <a:r>
              <a:rPr lang="en-US" sz="1600" i="1" dirty="0">
                <a:latin typeface="Arial" pitchFamily="34" charset="0"/>
                <a:cs typeface="Arial" pitchFamily="34" charset="0"/>
              </a:rPr>
              <a:t>&lt;{closed}, </a:t>
            </a:r>
            <a:r>
              <a:rPr lang="en-US" sz="1600" i="1" dirty="0">
                <a:solidFill>
                  <a:srgbClr val="0070C0"/>
                </a:solidFill>
                <a:latin typeface="Arial" pitchFamily="34" charset="0"/>
                <a:cs typeface="Arial" pitchFamily="34" charset="0"/>
              </a:rPr>
              <a:t>{x</a:t>
            </a:r>
            <a:r>
              <a:rPr lang="en-US" sz="1600" i="1" dirty="0" smtClean="0">
                <a:solidFill>
                  <a:srgbClr val="0070C0"/>
                </a:solidFill>
                <a:latin typeface="Arial" pitchFamily="34" charset="0"/>
                <a:cs typeface="Arial" pitchFamily="34" charset="0"/>
              </a:rPr>
              <a:t>}</a:t>
            </a:r>
            <a:r>
              <a:rPr lang="en-US" sz="1600" i="1" dirty="0" smtClean="0">
                <a:latin typeface="Arial" pitchFamily="34" charset="0"/>
                <a:cs typeface="Arial" pitchFamily="34" charset="0"/>
              </a:rPr>
              <a:t>&gt;</a:t>
            </a:r>
            <a:endParaRPr lang="en-US" sz="1600" i="1" dirty="0">
              <a:latin typeface="Arial" pitchFamily="34" charset="0"/>
              <a:cs typeface="Arial" pitchFamily="34" charset="0"/>
            </a:endParaRPr>
          </a:p>
          <a:p>
            <a:r>
              <a:rPr lang="en-US" b="1" dirty="0">
                <a:latin typeface="Arial" pitchFamily="34" charset="0"/>
                <a:cs typeface="Arial" pitchFamily="34" charset="0"/>
              </a:rPr>
              <a:t>y = x;</a:t>
            </a:r>
          </a:p>
          <a:p>
            <a:r>
              <a:rPr lang="en-US" sz="1600" i="1" dirty="0">
                <a:latin typeface="Arial" pitchFamily="34" charset="0"/>
                <a:cs typeface="Arial" pitchFamily="34" charset="0"/>
              </a:rPr>
              <a:t>&lt;{closed}, {x</a:t>
            </a:r>
            <a:r>
              <a:rPr lang="en-US" sz="1600" i="1" dirty="0" smtClean="0">
                <a:latin typeface="Arial" pitchFamily="34" charset="0"/>
                <a:cs typeface="Arial" pitchFamily="34" charset="0"/>
              </a:rPr>
              <a:t>}&gt;</a:t>
            </a:r>
            <a:endParaRPr lang="en-US" sz="1600" i="1" dirty="0">
              <a:latin typeface="Arial" pitchFamily="34" charset="0"/>
              <a:cs typeface="Arial" pitchFamily="34" charset="0"/>
            </a:endParaRPr>
          </a:p>
          <a:p>
            <a:r>
              <a:rPr lang="en-US" b="1" dirty="0" smtClean="0">
                <a:latin typeface="Arial" pitchFamily="34" charset="0"/>
                <a:cs typeface="Arial" pitchFamily="34" charset="0"/>
              </a:rPr>
              <a:t>z = </a:t>
            </a:r>
            <a:r>
              <a:rPr lang="en-US" b="1" dirty="0">
                <a:latin typeface="Arial" pitchFamily="34" charset="0"/>
                <a:cs typeface="Arial" pitchFamily="34" charset="0"/>
              </a:rPr>
              <a:t>x</a:t>
            </a:r>
            <a:r>
              <a:rPr lang="en-US" b="1" dirty="0" smtClean="0">
                <a:latin typeface="Arial" pitchFamily="34" charset="0"/>
                <a:cs typeface="Arial" pitchFamily="34" charset="0"/>
              </a:rPr>
              <a:t>;</a:t>
            </a:r>
          </a:p>
          <a:p>
            <a:r>
              <a:rPr lang="en-US" sz="1600" i="1" dirty="0">
                <a:latin typeface="Arial" pitchFamily="34" charset="0"/>
                <a:cs typeface="Arial" pitchFamily="34" charset="0"/>
              </a:rPr>
              <a:t>&lt;{closed}, {x</a:t>
            </a:r>
            <a:r>
              <a:rPr lang="en-US" sz="1600" i="1" dirty="0" smtClean="0">
                <a:latin typeface="Arial" pitchFamily="34" charset="0"/>
                <a:cs typeface="Arial" pitchFamily="34" charset="0"/>
              </a:rPr>
              <a:t>}&gt;</a:t>
            </a:r>
            <a:endParaRPr lang="en-US" sz="1600" dirty="0">
              <a:latin typeface="Arial" pitchFamily="34" charset="0"/>
              <a:cs typeface="Arial" pitchFamily="34" charset="0"/>
            </a:endParaRPr>
          </a:p>
          <a:p>
            <a:r>
              <a:rPr lang="en-US" b="1" dirty="0" err="1">
                <a:latin typeface="Arial" pitchFamily="34" charset="0"/>
                <a:cs typeface="Arial" pitchFamily="34" charset="0"/>
              </a:rPr>
              <a:t>x.open</a:t>
            </a:r>
            <a:r>
              <a:rPr lang="en-US" b="1" dirty="0">
                <a:latin typeface="Arial" pitchFamily="34" charset="0"/>
                <a:cs typeface="Arial" pitchFamily="34" charset="0"/>
              </a:rPr>
              <a:t>();</a:t>
            </a:r>
          </a:p>
          <a:p>
            <a:r>
              <a:rPr lang="en-US" sz="1600" i="1" dirty="0">
                <a:latin typeface="Arial" pitchFamily="34" charset="0"/>
                <a:cs typeface="Arial" pitchFamily="34" charset="0"/>
              </a:rPr>
              <a:t>&lt;{</a:t>
            </a:r>
            <a:r>
              <a:rPr lang="en-US" sz="1600" i="1" dirty="0" smtClean="0">
                <a:latin typeface="Arial" pitchFamily="34" charset="0"/>
                <a:cs typeface="Arial" pitchFamily="34" charset="0"/>
              </a:rPr>
              <a:t>opened}, </a:t>
            </a:r>
            <a:r>
              <a:rPr lang="en-US" sz="1600" i="1" dirty="0">
                <a:latin typeface="Arial" pitchFamily="34" charset="0"/>
                <a:cs typeface="Arial" pitchFamily="34" charset="0"/>
              </a:rPr>
              <a:t>{x</a:t>
            </a:r>
            <a:r>
              <a:rPr lang="en-US" sz="1600" i="1" dirty="0" smtClean="0">
                <a:latin typeface="Arial" pitchFamily="34" charset="0"/>
                <a:cs typeface="Arial" pitchFamily="34" charset="0"/>
              </a:rPr>
              <a:t>}&gt;</a:t>
            </a:r>
            <a:endParaRPr lang="en-US" sz="1600" i="1" dirty="0">
              <a:latin typeface="Arial" pitchFamily="34" charset="0"/>
              <a:cs typeface="Arial" pitchFamily="34" charset="0"/>
            </a:endParaRPr>
          </a:p>
          <a:p>
            <a:r>
              <a:rPr lang="en-US" b="1" dirty="0" err="1">
                <a:latin typeface="Arial" pitchFamily="34" charset="0"/>
                <a:cs typeface="Arial" pitchFamily="34" charset="0"/>
              </a:rPr>
              <a:t>y.close</a:t>
            </a:r>
            <a:r>
              <a:rPr lang="en-US" b="1" dirty="0">
                <a:latin typeface="Arial" pitchFamily="34" charset="0"/>
                <a:cs typeface="Arial" pitchFamily="34" charset="0"/>
              </a:rPr>
              <a:t>();</a:t>
            </a:r>
          </a:p>
          <a:p>
            <a:r>
              <a:rPr lang="en-US" sz="1600" i="1" dirty="0">
                <a:latin typeface="Arial" pitchFamily="34" charset="0"/>
                <a:cs typeface="Arial" pitchFamily="34" charset="0"/>
              </a:rPr>
              <a:t>&lt;{</a:t>
            </a:r>
            <a:r>
              <a:rPr lang="en-US" sz="1600" i="1" dirty="0" smtClean="0">
                <a:latin typeface="Arial" pitchFamily="34" charset="0"/>
                <a:cs typeface="Arial" pitchFamily="34" charset="0"/>
              </a:rPr>
              <a:t>opened, closed}, </a:t>
            </a:r>
            <a:r>
              <a:rPr lang="en-US" sz="1600" i="1" dirty="0">
                <a:latin typeface="Arial" pitchFamily="34" charset="0"/>
                <a:cs typeface="Arial" pitchFamily="34" charset="0"/>
              </a:rPr>
              <a:t>{x</a:t>
            </a:r>
            <a:r>
              <a:rPr lang="en-US" sz="1600" i="1" dirty="0" smtClean="0">
                <a:latin typeface="Arial" pitchFamily="34" charset="0"/>
                <a:cs typeface="Arial" pitchFamily="34" charset="0"/>
              </a:rPr>
              <a:t>}&gt;</a:t>
            </a:r>
            <a:endParaRPr lang="en-US" sz="1600" i="1" dirty="0">
              <a:latin typeface="Arial" pitchFamily="34" charset="0"/>
              <a:cs typeface="Arial" pitchFamily="34" charset="0"/>
            </a:endParaRPr>
          </a:p>
          <a:p>
            <a:r>
              <a:rPr lang="en-US" b="1" dirty="0" smtClean="0">
                <a:latin typeface="Arial" pitchFamily="34" charset="0"/>
                <a:cs typeface="Arial" pitchFamily="34" charset="0"/>
              </a:rPr>
              <a:t>assert1(x</a:t>
            </a:r>
            <a:r>
              <a:rPr lang="en-US" b="1" dirty="0">
                <a:latin typeface="Arial" pitchFamily="34" charset="0"/>
                <a:cs typeface="Arial" pitchFamily="34" charset="0"/>
              </a:rPr>
              <a:t>, closed);</a:t>
            </a:r>
            <a:endParaRPr lang="en-US" b="1" dirty="0"/>
          </a:p>
          <a:p>
            <a:r>
              <a:rPr lang="en-US" b="1" dirty="0" smtClean="0">
                <a:latin typeface="Arial" pitchFamily="34" charset="0"/>
                <a:cs typeface="Arial" pitchFamily="34" charset="0"/>
              </a:rPr>
              <a:t>assert2(x</a:t>
            </a:r>
            <a:r>
              <a:rPr lang="en-US" b="1" dirty="0">
                <a:latin typeface="Arial" pitchFamily="34" charset="0"/>
                <a:cs typeface="Arial" pitchFamily="34" charset="0"/>
              </a:rPr>
              <a:t>, </a:t>
            </a:r>
            <a:r>
              <a:rPr lang="en-US" b="1" dirty="0" smtClean="0">
                <a:latin typeface="Arial" pitchFamily="34" charset="0"/>
                <a:cs typeface="Arial" pitchFamily="34" charset="0"/>
              </a:rPr>
              <a:t>opened);</a:t>
            </a:r>
            <a:endParaRPr lang="en-US" b="1" dirty="0">
              <a:latin typeface="Arial" pitchFamily="34" charset="0"/>
              <a:cs typeface="Arial" pitchFamily="34" charset="0"/>
            </a:endParaRPr>
          </a:p>
        </p:txBody>
      </p:sp>
      <p:sp>
        <p:nvSpPr>
          <p:cNvPr id="27" name="TextBox 26"/>
          <p:cNvSpPr txBox="1"/>
          <p:nvPr/>
        </p:nvSpPr>
        <p:spPr>
          <a:xfrm>
            <a:off x="4917168" y="1428395"/>
            <a:ext cx="3429000" cy="1011244"/>
          </a:xfrm>
          <a:custGeom>
            <a:avLst/>
            <a:gdLst>
              <a:gd name="connsiteX0" fmla="*/ 0 w 3429000"/>
              <a:gd name="connsiteY0" fmla="*/ 68105 h 408623"/>
              <a:gd name="connsiteX1" fmla="*/ 68105 w 3429000"/>
              <a:gd name="connsiteY1" fmla="*/ 0 h 408623"/>
              <a:gd name="connsiteX2" fmla="*/ 2000250 w 3429000"/>
              <a:gd name="connsiteY2" fmla="*/ 0 h 408623"/>
              <a:gd name="connsiteX3" fmla="*/ 2000250 w 3429000"/>
              <a:gd name="connsiteY3" fmla="*/ 0 h 408623"/>
              <a:gd name="connsiteX4" fmla="*/ 2857500 w 3429000"/>
              <a:gd name="connsiteY4" fmla="*/ 0 h 408623"/>
              <a:gd name="connsiteX5" fmla="*/ 3360895 w 3429000"/>
              <a:gd name="connsiteY5" fmla="*/ 0 h 408623"/>
              <a:gd name="connsiteX6" fmla="*/ 3429000 w 3429000"/>
              <a:gd name="connsiteY6" fmla="*/ 68105 h 408623"/>
              <a:gd name="connsiteX7" fmla="*/ 3429000 w 3429000"/>
              <a:gd name="connsiteY7" fmla="*/ 238363 h 408623"/>
              <a:gd name="connsiteX8" fmla="*/ 3429000 w 3429000"/>
              <a:gd name="connsiteY8" fmla="*/ 238363 h 408623"/>
              <a:gd name="connsiteX9" fmla="*/ 3429000 w 3429000"/>
              <a:gd name="connsiteY9" fmla="*/ 340519 h 408623"/>
              <a:gd name="connsiteX10" fmla="*/ 3429000 w 3429000"/>
              <a:gd name="connsiteY10" fmla="*/ 340518 h 408623"/>
              <a:gd name="connsiteX11" fmla="*/ 3360895 w 3429000"/>
              <a:gd name="connsiteY11" fmla="*/ 408623 h 408623"/>
              <a:gd name="connsiteX12" fmla="*/ 2857500 w 3429000"/>
              <a:gd name="connsiteY12" fmla="*/ 408623 h 408623"/>
              <a:gd name="connsiteX13" fmla="*/ 1836332 w 3429000"/>
              <a:gd name="connsiteY13" fmla="*/ 1011244 h 408623"/>
              <a:gd name="connsiteX14" fmla="*/ 2000250 w 3429000"/>
              <a:gd name="connsiteY14" fmla="*/ 408623 h 408623"/>
              <a:gd name="connsiteX15" fmla="*/ 68105 w 3429000"/>
              <a:gd name="connsiteY15" fmla="*/ 408623 h 408623"/>
              <a:gd name="connsiteX16" fmla="*/ 0 w 3429000"/>
              <a:gd name="connsiteY16" fmla="*/ 340518 h 408623"/>
              <a:gd name="connsiteX17" fmla="*/ 0 w 3429000"/>
              <a:gd name="connsiteY17" fmla="*/ 340519 h 408623"/>
              <a:gd name="connsiteX18" fmla="*/ 0 w 3429000"/>
              <a:gd name="connsiteY18" fmla="*/ 238363 h 408623"/>
              <a:gd name="connsiteX19" fmla="*/ 0 w 3429000"/>
              <a:gd name="connsiteY19" fmla="*/ 238363 h 408623"/>
              <a:gd name="connsiteX20" fmla="*/ 0 w 3429000"/>
              <a:gd name="connsiteY20" fmla="*/ 68105 h 408623"/>
              <a:gd name="connsiteX0" fmla="*/ 0 w 3429000"/>
              <a:gd name="connsiteY0" fmla="*/ 68105 h 1011244"/>
              <a:gd name="connsiteX1" fmla="*/ 68105 w 3429000"/>
              <a:gd name="connsiteY1" fmla="*/ 0 h 1011244"/>
              <a:gd name="connsiteX2" fmla="*/ 2000250 w 3429000"/>
              <a:gd name="connsiteY2" fmla="*/ 0 h 1011244"/>
              <a:gd name="connsiteX3" fmla="*/ 2000250 w 3429000"/>
              <a:gd name="connsiteY3" fmla="*/ 0 h 1011244"/>
              <a:gd name="connsiteX4" fmla="*/ 2857500 w 3429000"/>
              <a:gd name="connsiteY4" fmla="*/ 0 h 1011244"/>
              <a:gd name="connsiteX5" fmla="*/ 3360895 w 3429000"/>
              <a:gd name="connsiteY5" fmla="*/ 0 h 1011244"/>
              <a:gd name="connsiteX6" fmla="*/ 3429000 w 3429000"/>
              <a:gd name="connsiteY6" fmla="*/ 68105 h 1011244"/>
              <a:gd name="connsiteX7" fmla="*/ 3429000 w 3429000"/>
              <a:gd name="connsiteY7" fmla="*/ 238363 h 1011244"/>
              <a:gd name="connsiteX8" fmla="*/ 3429000 w 3429000"/>
              <a:gd name="connsiteY8" fmla="*/ 238363 h 1011244"/>
              <a:gd name="connsiteX9" fmla="*/ 3429000 w 3429000"/>
              <a:gd name="connsiteY9" fmla="*/ 340519 h 1011244"/>
              <a:gd name="connsiteX10" fmla="*/ 3429000 w 3429000"/>
              <a:gd name="connsiteY10" fmla="*/ 340518 h 1011244"/>
              <a:gd name="connsiteX11" fmla="*/ 3360895 w 3429000"/>
              <a:gd name="connsiteY11" fmla="*/ 408623 h 1011244"/>
              <a:gd name="connsiteX12" fmla="*/ 2857500 w 3429000"/>
              <a:gd name="connsiteY12" fmla="*/ 408623 h 1011244"/>
              <a:gd name="connsiteX13" fmla="*/ 1836332 w 3429000"/>
              <a:gd name="connsiteY13" fmla="*/ 1011244 h 1011244"/>
              <a:gd name="connsiteX14" fmla="*/ 2657198 w 3429000"/>
              <a:gd name="connsiteY14" fmla="*/ 408623 h 1011244"/>
              <a:gd name="connsiteX15" fmla="*/ 68105 w 3429000"/>
              <a:gd name="connsiteY15" fmla="*/ 408623 h 1011244"/>
              <a:gd name="connsiteX16" fmla="*/ 0 w 3429000"/>
              <a:gd name="connsiteY16" fmla="*/ 340518 h 1011244"/>
              <a:gd name="connsiteX17" fmla="*/ 0 w 3429000"/>
              <a:gd name="connsiteY17" fmla="*/ 340519 h 1011244"/>
              <a:gd name="connsiteX18" fmla="*/ 0 w 3429000"/>
              <a:gd name="connsiteY18" fmla="*/ 238363 h 1011244"/>
              <a:gd name="connsiteX19" fmla="*/ 0 w 3429000"/>
              <a:gd name="connsiteY19" fmla="*/ 238363 h 1011244"/>
              <a:gd name="connsiteX20" fmla="*/ 0 w 3429000"/>
              <a:gd name="connsiteY20" fmla="*/ 68105 h 101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9000" h="1011244">
                <a:moveTo>
                  <a:pt x="0" y="68105"/>
                </a:moveTo>
                <a:cubicBezTo>
                  <a:pt x="0" y="30492"/>
                  <a:pt x="30492" y="0"/>
                  <a:pt x="68105" y="0"/>
                </a:cubicBezTo>
                <a:lnTo>
                  <a:pt x="2000250" y="0"/>
                </a:lnTo>
                <a:lnTo>
                  <a:pt x="2000250" y="0"/>
                </a:lnTo>
                <a:lnTo>
                  <a:pt x="2857500" y="0"/>
                </a:lnTo>
                <a:lnTo>
                  <a:pt x="3360895" y="0"/>
                </a:lnTo>
                <a:cubicBezTo>
                  <a:pt x="3398508" y="0"/>
                  <a:pt x="3429000" y="30492"/>
                  <a:pt x="3429000" y="68105"/>
                </a:cubicBezTo>
                <a:lnTo>
                  <a:pt x="3429000" y="238363"/>
                </a:lnTo>
                <a:lnTo>
                  <a:pt x="3429000" y="238363"/>
                </a:lnTo>
                <a:lnTo>
                  <a:pt x="3429000" y="340519"/>
                </a:lnTo>
                <a:lnTo>
                  <a:pt x="3429000" y="340518"/>
                </a:lnTo>
                <a:cubicBezTo>
                  <a:pt x="3429000" y="378131"/>
                  <a:pt x="3398508" y="408623"/>
                  <a:pt x="3360895" y="408623"/>
                </a:cubicBezTo>
                <a:lnTo>
                  <a:pt x="2857500" y="408623"/>
                </a:lnTo>
                <a:lnTo>
                  <a:pt x="1836332" y="1011244"/>
                </a:lnTo>
                <a:lnTo>
                  <a:pt x="2657198" y="408623"/>
                </a:lnTo>
                <a:lnTo>
                  <a:pt x="68105" y="408623"/>
                </a:lnTo>
                <a:cubicBezTo>
                  <a:pt x="30492" y="408623"/>
                  <a:pt x="0" y="378131"/>
                  <a:pt x="0" y="340518"/>
                </a:cubicBezTo>
                <a:lnTo>
                  <a:pt x="0" y="340519"/>
                </a:lnTo>
                <a:lnTo>
                  <a:pt x="0" y="238363"/>
                </a:lnTo>
                <a:lnTo>
                  <a:pt x="0" y="238363"/>
                </a:lnTo>
                <a:lnTo>
                  <a:pt x="0" y="6810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Must-alias </a:t>
            </a:r>
            <a:r>
              <a:rPr lang="en-US" dirty="0" err="1" smtClean="0">
                <a:solidFill>
                  <a:schemeClr val="bg1"/>
                </a:solidFill>
              </a:rPr>
              <a:t>accesspath</a:t>
            </a:r>
            <a:r>
              <a:rPr lang="en-US" dirty="0" smtClean="0">
                <a:solidFill>
                  <a:schemeClr val="bg1"/>
                </a:solidFill>
              </a:rPr>
              <a:t> set </a:t>
            </a:r>
            <a:r>
              <a:rPr lang="en-US" i="1" dirty="0" err="1" smtClean="0">
                <a:solidFill>
                  <a:schemeClr val="bg1"/>
                </a:solidFill>
              </a:rPr>
              <a:t>ms</a:t>
            </a:r>
            <a:endParaRPr lang="en-US" i="1"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990600" y="2220009"/>
                <a:ext cx="4267200" cy="646331"/>
              </a:xfrm>
              <a:prstGeom prst="rect">
                <a:avLst/>
              </a:prstGeom>
              <a:noFill/>
            </p:spPr>
            <p:txBody>
              <a:bodyPr wrap="square" rtlCol="0">
                <a:spAutoFit/>
              </a:bodyPr>
              <a:lstStyle/>
              <a:p>
                <a:r>
                  <a:rPr lang="en-US" dirty="0" smtClean="0">
                    <a:solidFill>
                      <a:srgbClr val="0070C0"/>
                    </a:solidFill>
                  </a:rPr>
                  <a:t>Only allows the </a:t>
                </a:r>
                <a:r>
                  <a:rPr lang="en-US" dirty="0" err="1" smtClean="0">
                    <a:solidFill>
                      <a:srgbClr val="0070C0"/>
                    </a:solidFill>
                  </a:rPr>
                  <a:t>accesspaths</a:t>
                </a:r>
                <a:r>
                  <a:rPr lang="en-US" dirty="0" smtClean="0">
                    <a:solidFill>
                      <a:srgbClr val="0070C0"/>
                    </a:solidFill>
                  </a:rPr>
                  <a:t> specified in the abstraction </a:t>
                </a:r>
                <a14:m>
                  <m:oMath xmlns:m="http://schemas.openxmlformats.org/officeDocument/2006/math">
                    <m:r>
                      <a:rPr lang="en-US">
                        <a:solidFill>
                          <a:srgbClr val="0070C0"/>
                        </a:solidFill>
                        <a:latin typeface="Cambria Math"/>
                        <a:ea typeface="Cambria Math"/>
                      </a:rPr>
                      <m:t> </m:t>
                    </m:r>
                    <m:r>
                      <a:rPr lang="en-US" b="1" i="0" smtClean="0">
                        <a:solidFill>
                          <a:srgbClr val="0070C0"/>
                        </a:solidFill>
                        <a:latin typeface="Cambria Math"/>
                        <a:ea typeface="Cambria Math"/>
                      </a:rPr>
                      <m:t>𝐚</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𝑥</m:t>
                    </m:r>
                    <m:r>
                      <a:rPr lang="en-US" b="0" i="1" smtClean="0">
                        <a:solidFill>
                          <a:srgbClr val="0070C0"/>
                        </a:solidFill>
                        <a:latin typeface="Cambria Math"/>
                        <a:ea typeface="Cambria Math"/>
                      </a:rPr>
                      <m:t>}</m:t>
                    </m:r>
                  </m:oMath>
                </a14:m>
                <a:endParaRPr lang="en-US" dirty="0">
                  <a:solidFill>
                    <a:srgbClr val="0070C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90600" y="2220009"/>
                <a:ext cx="4267200" cy="646331"/>
              </a:xfrm>
              <a:prstGeom prst="rect">
                <a:avLst/>
              </a:prstGeom>
              <a:blipFill rotWithShape="1">
                <a:blip r:embed="rId4"/>
                <a:stretch>
                  <a:fillRect l="-1286" t="-4717" b="-14151"/>
                </a:stretch>
              </a:blipFill>
            </p:spPr>
            <p:txBody>
              <a:bodyPr/>
              <a:lstStyle/>
              <a:p>
                <a:r>
                  <a:rPr lang="en-US">
                    <a:noFill/>
                  </a:rPr>
                  <a:t> </a:t>
                </a:r>
              </a:p>
            </p:txBody>
          </p:sp>
        </mc:Fallback>
      </mc:AlternateContent>
      <p:sp>
        <p:nvSpPr>
          <p:cNvPr id="18" name="TextBox 17"/>
          <p:cNvSpPr txBox="1"/>
          <p:nvPr/>
        </p:nvSpPr>
        <p:spPr>
          <a:xfrm>
            <a:off x="3333750" y="3960405"/>
            <a:ext cx="1752600" cy="382995"/>
          </a:xfrm>
          <a:prstGeom prst="rect">
            <a:avLst/>
          </a:prstGeom>
          <a:noFill/>
        </p:spPr>
        <p:txBody>
          <a:bodyPr wrap="square" rtlCol="0">
            <a:spAutoFit/>
          </a:bodyPr>
          <a:lstStyle/>
          <a:p>
            <a:r>
              <a:rPr lang="en-US" dirty="0" smtClean="0">
                <a:solidFill>
                  <a:srgbClr val="0070C0"/>
                </a:solidFill>
              </a:rPr>
              <a:t>Strong update</a:t>
            </a:r>
            <a:endParaRPr lang="en-US" dirty="0">
              <a:solidFill>
                <a:srgbClr val="0070C0"/>
              </a:solidFill>
            </a:endParaRPr>
          </a:p>
        </p:txBody>
      </p:sp>
      <p:sp>
        <p:nvSpPr>
          <p:cNvPr id="30" name="TextBox 29"/>
          <p:cNvSpPr txBox="1"/>
          <p:nvPr/>
        </p:nvSpPr>
        <p:spPr>
          <a:xfrm>
            <a:off x="3386137" y="4476943"/>
            <a:ext cx="1647825" cy="369332"/>
          </a:xfrm>
          <a:prstGeom prst="rect">
            <a:avLst/>
          </a:prstGeom>
          <a:noFill/>
        </p:spPr>
        <p:txBody>
          <a:bodyPr wrap="square" rtlCol="0">
            <a:spAutoFit/>
          </a:bodyPr>
          <a:lstStyle/>
          <a:p>
            <a:r>
              <a:rPr lang="en-US" dirty="0" smtClean="0">
                <a:solidFill>
                  <a:srgbClr val="0070C0"/>
                </a:solidFill>
              </a:rPr>
              <a:t>Weak update</a:t>
            </a:r>
            <a:endParaRPr lang="en-US" dirty="0">
              <a:solidFill>
                <a:srgbClr val="0070C0"/>
              </a:solidFill>
            </a:endParaRPr>
          </a:p>
        </p:txBody>
      </p:sp>
      <p:sp>
        <p:nvSpPr>
          <p:cNvPr id="3" name="Right Arrow 2"/>
          <p:cNvSpPr/>
          <p:nvPr/>
        </p:nvSpPr>
        <p:spPr>
          <a:xfrm>
            <a:off x="5105400" y="4062294"/>
            <a:ext cx="381000" cy="179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105400" y="4572000"/>
            <a:ext cx="381000" cy="179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848600" y="4751219"/>
            <a:ext cx="1066800" cy="369332"/>
          </a:xfrm>
          <a:prstGeom prst="rect">
            <a:avLst/>
          </a:prstGeom>
          <a:noFill/>
        </p:spPr>
        <p:txBody>
          <a:bodyPr wrap="square" rtlCol="0">
            <a:spAutoFit/>
          </a:bodyPr>
          <a:lstStyle/>
          <a:p>
            <a:r>
              <a:rPr lang="en-US" i="1" dirty="0" smtClean="0">
                <a:solidFill>
                  <a:srgbClr val="FF0000"/>
                </a:solidFill>
              </a:rPr>
              <a:t>Failed</a:t>
            </a:r>
            <a:endParaRPr lang="en-US" i="1" dirty="0">
              <a:solidFill>
                <a:srgbClr val="FF0000"/>
              </a:solidFill>
            </a:endParaRPr>
          </a:p>
        </p:txBody>
      </p:sp>
      <p:sp>
        <p:nvSpPr>
          <p:cNvPr id="15" name="TextBox 14"/>
          <p:cNvSpPr txBox="1"/>
          <p:nvPr/>
        </p:nvSpPr>
        <p:spPr>
          <a:xfrm>
            <a:off x="7848600" y="5034669"/>
            <a:ext cx="1066800" cy="369332"/>
          </a:xfrm>
          <a:prstGeom prst="rect">
            <a:avLst/>
          </a:prstGeom>
          <a:noFill/>
        </p:spPr>
        <p:txBody>
          <a:bodyPr wrap="square" rtlCol="0">
            <a:spAutoFit/>
          </a:bodyPr>
          <a:lstStyle/>
          <a:p>
            <a:r>
              <a:rPr lang="en-US" i="1" dirty="0" smtClean="0">
                <a:solidFill>
                  <a:srgbClr val="FF0000"/>
                </a:solidFill>
              </a:rPr>
              <a:t>Failed</a:t>
            </a:r>
            <a:endParaRPr lang="en-US" i="1" dirty="0">
              <a:solidFill>
                <a:srgbClr val="FF0000"/>
              </a:solidFill>
            </a:endParaRPr>
          </a:p>
        </p:txBody>
      </p:sp>
    </p:spTree>
    <p:custDataLst>
      <p:tags r:id="rId1"/>
    </p:custDataLst>
    <p:extLst>
      <p:ext uri="{BB962C8B-B14F-4D97-AF65-F5344CB8AC3E}">
        <p14:creationId xmlns:p14="http://schemas.microsoft.com/office/powerpoint/2010/main" val="1333050148"/>
      </p:ext>
    </p:extLst>
  </p:cSld>
  <p:clrMapOvr>
    <a:masterClrMapping/>
  </p:clrMapOvr>
  <mc:AlternateContent xmlns:mc="http://schemas.openxmlformats.org/markup-compatibility/2006" xmlns:p14="http://schemas.microsoft.com/office/powerpoint/2010/main">
    <mc:Choice Requires="p14">
      <p:transition spd="slow" p14:dur="2000" advTm="75627"/>
    </mc:Choice>
    <mc:Fallback xmlns="">
      <p:transition spd="slow" advTm="756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6">
                                            <p:txEl>
                                              <p:pRg st="5" end="5"/>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100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100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100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nodeType="afterEffect">
                                  <p:stCondLst>
                                    <p:cond delay="100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par>
                          <p:cTn id="29" fill="hold">
                            <p:stCondLst>
                              <p:cond delay="4000"/>
                            </p:stCondLst>
                            <p:childTnLst>
                              <p:par>
                                <p:cTn id="30" presetID="1" presetClass="entr" presetSubtype="0" fill="hold" grpId="0" nodeType="afterEffect">
                                  <p:stCondLst>
                                    <p:cond delay="100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nodeType="withEffect">
                                  <p:stCondLst>
                                    <p:cond delay="1000"/>
                                  </p:stCondLst>
                                  <p:childTnLst>
                                    <p:set>
                                      <p:cBhvr>
                                        <p:cTn id="33" dur="1" fill="hold">
                                          <p:stCondLst>
                                            <p:cond delay="0"/>
                                          </p:stCondLst>
                                        </p:cTn>
                                        <p:tgtEl>
                                          <p:spTgt spid="30">
                                            <p:txEl>
                                              <p:pRg st="0" end="0"/>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1000"/>
                                  </p:stCondLst>
                                  <p:childTnLst>
                                    <p:set>
                                      <p:cBhvr>
                                        <p:cTn id="36" dur="1" fill="hold">
                                          <p:stCondLst>
                                            <p:cond delay="0"/>
                                          </p:stCondLst>
                                        </p:cTn>
                                        <p:tgtEl>
                                          <p:spTgt spid="4"/>
                                        </p:tgtEl>
                                        <p:attrNameLst>
                                          <p:attrName>style.visibility</p:attrName>
                                        </p:attrNameLst>
                                      </p:cBhvr>
                                      <p:to>
                                        <p:strVal val="visible"/>
                                      </p:to>
                                    </p:set>
                                  </p:childTnLst>
                                </p:cTn>
                              </p:par>
                            </p:childTnLst>
                          </p:cTn>
                        </p:par>
                        <p:par>
                          <p:cTn id="37" fill="hold">
                            <p:stCondLst>
                              <p:cond delay="6000"/>
                            </p:stCondLst>
                            <p:childTnLst>
                              <p:par>
                                <p:cTn id="38" presetID="1" presetClass="entr" presetSubtype="0" fill="hold" grpId="0" nodeType="afterEffect">
                                  <p:stCondLst>
                                    <p:cond delay="100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 grpId="0"/>
      <p:bldP spid="18" grpId="0"/>
      <p:bldP spid="3" grpId="0" animBg="1"/>
      <p:bldP spid="12" grpId="0" animBg="1"/>
      <p:bldP spid="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p:sp>
        <p:nvSpPr>
          <p:cNvPr id="5" name="TextBox 4"/>
          <p:cNvSpPr txBox="1"/>
          <p:nvPr/>
        </p:nvSpPr>
        <p:spPr>
          <a:xfrm>
            <a:off x="609600" y="1600199"/>
            <a:ext cx="2971800" cy="2031325"/>
          </a:xfrm>
          <a:prstGeom prst="rect">
            <a:avLst/>
          </a:prstGeom>
          <a:noFill/>
        </p:spPr>
        <p:txBody>
          <a:bodyPr wrap="square" rtlCol="0">
            <a:spAutoFit/>
          </a:bodyPr>
          <a:lstStyle/>
          <a:p>
            <a:r>
              <a:rPr lang="en-US" dirty="0">
                <a:latin typeface="Arial" pitchFamily="34" charset="0"/>
                <a:cs typeface="Arial" pitchFamily="34" charset="0"/>
              </a:rPr>
              <a:t>x = new File</a:t>
            </a:r>
            <a:r>
              <a:rPr lang="en-US" dirty="0" smtClean="0">
                <a:latin typeface="Arial" pitchFamily="34" charset="0"/>
                <a:cs typeface="Arial" pitchFamily="34" charset="0"/>
              </a:rPr>
              <a:t>;</a:t>
            </a:r>
          </a:p>
          <a:p>
            <a:r>
              <a:rPr lang="en-US" dirty="0" smtClean="0">
                <a:latin typeface="Arial" pitchFamily="34" charset="0"/>
                <a:cs typeface="Arial" pitchFamily="34" charset="0"/>
              </a:rPr>
              <a:t>y = x;</a:t>
            </a:r>
          </a:p>
          <a:p>
            <a:r>
              <a:rPr lang="en-US" dirty="0">
                <a:latin typeface="Arial" pitchFamily="34" charset="0"/>
                <a:cs typeface="Arial" pitchFamily="34" charset="0"/>
              </a:rPr>
              <a:t>z</a:t>
            </a:r>
            <a:r>
              <a:rPr lang="en-US" dirty="0" smtClean="0">
                <a:latin typeface="Arial" pitchFamily="34" charset="0"/>
                <a:cs typeface="Arial" pitchFamily="34" charset="0"/>
              </a:rPr>
              <a:t> = </a:t>
            </a:r>
            <a:r>
              <a:rPr lang="en-US" dirty="0">
                <a:latin typeface="Arial" pitchFamily="34" charset="0"/>
                <a:cs typeface="Arial" pitchFamily="34" charset="0"/>
              </a:rPr>
              <a:t>x;</a:t>
            </a:r>
          </a:p>
          <a:p>
            <a:r>
              <a:rPr lang="en-US" dirty="0" err="1">
                <a:latin typeface="Arial" pitchFamily="34" charset="0"/>
                <a:cs typeface="Arial" pitchFamily="34" charset="0"/>
              </a:rPr>
              <a:t>x.open</a:t>
            </a:r>
            <a:r>
              <a:rPr lang="en-US" dirty="0">
                <a:latin typeface="Arial" pitchFamily="34" charset="0"/>
                <a:cs typeface="Arial" pitchFamily="34" charset="0"/>
              </a:rPr>
              <a:t>();</a:t>
            </a:r>
          </a:p>
          <a:p>
            <a:r>
              <a:rPr lang="en-US" dirty="0" err="1" smtClean="0">
                <a:latin typeface="Arial" pitchFamily="34" charset="0"/>
                <a:cs typeface="Arial" pitchFamily="34" charset="0"/>
              </a:rPr>
              <a:t>y.close</a:t>
            </a:r>
            <a:r>
              <a:rPr lang="en-US" dirty="0">
                <a:latin typeface="Arial" pitchFamily="34" charset="0"/>
                <a:cs typeface="Arial" pitchFamily="34" charset="0"/>
              </a:rPr>
              <a:t>();</a:t>
            </a:r>
          </a:p>
          <a:p>
            <a:r>
              <a:rPr lang="en-US" dirty="0" smtClean="0">
                <a:latin typeface="Arial" pitchFamily="34" charset="0"/>
                <a:cs typeface="Arial" pitchFamily="34" charset="0"/>
              </a:rPr>
              <a:t>assert1(x</a:t>
            </a:r>
            <a:r>
              <a:rPr lang="en-US" dirty="0">
                <a:latin typeface="Arial" pitchFamily="34" charset="0"/>
                <a:cs typeface="Arial" pitchFamily="34" charset="0"/>
              </a:rPr>
              <a:t>, closed</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smtClean="0">
                <a:latin typeface="Arial" pitchFamily="34" charset="0"/>
                <a:cs typeface="Arial" pitchFamily="34" charset="0"/>
              </a:rPr>
              <a:t>assert2(x</a:t>
            </a:r>
            <a:r>
              <a:rPr lang="en-US" dirty="0">
                <a:latin typeface="Arial" pitchFamily="34" charset="0"/>
                <a:cs typeface="Arial" pitchFamily="34" charset="0"/>
              </a:rPr>
              <a:t>, </a:t>
            </a:r>
            <a:r>
              <a:rPr lang="en-US" dirty="0" smtClean="0">
                <a:latin typeface="Arial" pitchFamily="34" charset="0"/>
                <a:cs typeface="Arial" pitchFamily="34" charset="0"/>
              </a:rPr>
              <a:t>opened);</a:t>
            </a:r>
            <a:endParaRPr lang="en-US" dirty="0">
              <a:latin typeface="Arial" pitchFamily="34" charset="0"/>
              <a:cs typeface="Arial" pitchFamily="34"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906989974"/>
                  </p:ext>
                </p:extLst>
              </p:nvPr>
            </p:nvGraphicFramePr>
            <p:xfrm>
              <a:off x="609600" y="4495800"/>
              <a:ext cx="2618509" cy="1143000"/>
            </p:xfrm>
            <a:graphic>
              <a:graphicData uri="http://schemas.openxmlformats.org/drawingml/2006/table">
                <a:tbl>
                  <a:tblPr firstRow="1" bandRow="1">
                    <a:tableStyleId>{5C22544A-7EE6-4342-B048-85BDC9FD1C3A}</a:tableStyleId>
                  </a:tblPr>
                  <a:tblGrid>
                    <a:gridCol w="985669"/>
                    <a:gridCol w="1632840"/>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r>
                            <a:rPr lang="en-US" dirty="0" smtClean="0"/>
                            <a:t>any</a:t>
                          </a:r>
                          <a:r>
                            <a:rPr lang="en-US" baseline="0" dirty="0" smtClean="0"/>
                            <a:t> </a:t>
                          </a:r>
                          <a:r>
                            <a:rPr lang="en-US" b="1" baseline="0" dirty="0" smtClean="0"/>
                            <a:t>a</a:t>
                          </a:r>
                          <a14:m>
                            <m:oMath xmlns:m="http://schemas.openxmlformats.org/officeDocument/2006/math">
                              <m:r>
                                <a:rPr lang="en-US" b="0" i="1" baseline="0" smtClean="0">
                                  <a:latin typeface="Cambria Math"/>
                                  <a:ea typeface="Cambria Math"/>
                                </a:rPr>
                                <m:t> ⊇{</m:t>
                              </m:r>
                              <m:r>
                                <a:rPr lang="en-US" b="0" i="1" baseline="0" smtClean="0">
                                  <a:latin typeface="Cambria Math"/>
                                  <a:ea typeface="Cambria Math"/>
                                </a:rPr>
                                <m:t>𝑥</m:t>
                              </m:r>
                              <m:r>
                                <a:rPr lang="en-US" b="0" i="1" baseline="0" smtClean="0">
                                  <a:latin typeface="Cambria Math"/>
                                  <a:ea typeface="Cambria Math"/>
                                </a:rPr>
                                <m:t>, </m:t>
                              </m:r>
                              <m:r>
                                <a:rPr lang="en-US" b="0" i="1" baseline="0" smtClean="0">
                                  <a:latin typeface="Cambria Math"/>
                                  <a:ea typeface="Cambria Math"/>
                                </a:rPr>
                                <m:t>𝑦</m:t>
                              </m:r>
                              <m:r>
                                <a:rPr lang="en-US" b="0" i="1" baseline="0" smtClean="0">
                                  <a:latin typeface="Cambria Math"/>
                                  <a:ea typeface="Cambria Math"/>
                                </a:rPr>
                                <m:t>}</m:t>
                              </m:r>
                            </m:oMath>
                          </a14:m>
                          <a:endParaRPr lang="en-US" dirty="0"/>
                        </a:p>
                      </a:txBody>
                      <a:tcPr/>
                    </a:tc>
                  </a:tr>
                  <a:tr h="381000">
                    <a:tc>
                      <a:txBody>
                        <a:bodyPr/>
                        <a:lstStyle/>
                        <a:p>
                          <a:r>
                            <a:rPr lang="en-US" dirty="0" smtClean="0"/>
                            <a:t>assert2</a:t>
                          </a:r>
                          <a:endParaRPr lang="en-US" dirty="0"/>
                        </a:p>
                      </a:txBody>
                      <a:tcPr/>
                    </a:tc>
                    <a:tc>
                      <a:txBody>
                        <a:bodyPr/>
                        <a:lstStyle/>
                        <a:p>
                          <a:r>
                            <a:rPr lang="en-US" dirty="0" smtClean="0"/>
                            <a:t>none</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906989974"/>
                  </p:ext>
                </p:extLst>
              </p:nvPr>
            </p:nvGraphicFramePr>
            <p:xfrm>
              <a:off x="609600" y="4495800"/>
              <a:ext cx="2618509" cy="1143000"/>
            </p:xfrm>
            <a:graphic>
              <a:graphicData uri="http://schemas.openxmlformats.org/drawingml/2006/table">
                <a:tbl>
                  <a:tblPr firstRow="1" bandRow="1">
                    <a:tableStyleId>{5C22544A-7EE6-4342-B048-85BDC9FD1C3A}</a:tableStyleId>
                  </a:tblPr>
                  <a:tblGrid>
                    <a:gridCol w="985669"/>
                    <a:gridCol w="1632840"/>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4"/>
                          <a:stretch>
                            <a:fillRect l="-60448" t="-106349" b="-119048"/>
                          </a:stretch>
                        </a:blipFill>
                      </a:tcPr>
                    </a:tc>
                  </a:tr>
                  <a:tr h="381000">
                    <a:tc>
                      <a:txBody>
                        <a:bodyPr/>
                        <a:lstStyle/>
                        <a:p>
                          <a:r>
                            <a:rPr lang="en-US" dirty="0" smtClean="0"/>
                            <a:t>assert2</a:t>
                          </a:r>
                          <a:endParaRPr lang="en-US" dirty="0"/>
                        </a:p>
                      </a:txBody>
                      <a:tcPr/>
                    </a:tc>
                    <a:tc>
                      <a:txBody>
                        <a:bodyPr/>
                        <a:lstStyle/>
                        <a:p>
                          <a:r>
                            <a:rPr lang="en-US" dirty="0" smtClean="0"/>
                            <a:t>none</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058934642"/>
                  </p:ext>
                </p:extLst>
              </p:nvPr>
            </p:nvGraphicFramePr>
            <p:xfrm>
              <a:off x="609600" y="4495800"/>
              <a:ext cx="4114800" cy="1143000"/>
            </p:xfrm>
            <a:graphic>
              <a:graphicData uri="http://schemas.openxmlformats.org/drawingml/2006/table">
                <a:tbl>
                  <a:tblPr firstRow="1" bandRow="1">
                    <a:tableStyleId>{5C22544A-7EE6-4342-B048-85BDC9FD1C3A}</a:tableStyleId>
                  </a:tblPr>
                  <a:tblGrid>
                    <a:gridCol w="985669"/>
                    <a:gridCol w="1632840"/>
                    <a:gridCol w="1496291"/>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c>
                      <a:txBody>
                        <a:bodyPr/>
                        <a:lstStyle/>
                        <a:p>
                          <a:r>
                            <a:rPr lang="en-US" dirty="0" smtClean="0"/>
                            <a:t>Our</a:t>
                          </a:r>
                          <a:r>
                            <a:rPr lang="en-US" baseline="0" dirty="0" smtClean="0"/>
                            <a:t> </a:t>
                          </a:r>
                          <a:r>
                            <a:rPr lang="en-US" dirty="0" smtClean="0"/>
                            <a:t>Goal</a:t>
                          </a:r>
                          <a:endParaRPr lang="en-US" dirty="0"/>
                        </a:p>
                      </a:txBody>
                      <a:tcPr/>
                    </a:tc>
                  </a:tr>
                  <a:tr h="381000">
                    <a:tc>
                      <a:txBody>
                        <a:bodyPr/>
                        <a:lstStyle/>
                        <a:p>
                          <a:r>
                            <a:rPr lang="en-US" dirty="0" smtClean="0"/>
                            <a:t>assert1</a:t>
                          </a:r>
                          <a:endParaRPr lang="en-US" dirty="0"/>
                        </a:p>
                      </a:txBody>
                      <a:tcPr/>
                    </a:tc>
                    <a:tc>
                      <a:txBody>
                        <a:bodyPr/>
                        <a:lstStyle/>
                        <a:p>
                          <a:r>
                            <a:rPr lang="en-US" dirty="0" smtClean="0"/>
                            <a:t>any</a:t>
                          </a:r>
                          <a:r>
                            <a:rPr lang="en-US" baseline="0" dirty="0" smtClean="0"/>
                            <a:t> </a:t>
                          </a:r>
                          <a:r>
                            <a:rPr lang="en-US" b="1" baseline="0" dirty="0" smtClean="0"/>
                            <a:t>a</a:t>
                          </a:r>
                          <a14:m>
                            <m:oMath xmlns:m="http://schemas.openxmlformats.org/officeDocument/2006/math">
                              <m:r>
                                <a:rPr lang="en-US" b="0" i="1" baseline="0" smtClean="0">
                                  <a:latin typeface="Cambria Math"/>
                                  <a:ea typeface="Cambria Math"/>
                                </a:rPr>
                                <m:t> ⊇{</m:t>
                              </m:r>
                              <m:r>
                                <a:rPr lang="en-US" b="0" i="1" baseline="0" smtClean="0">
                                  <a:latin typeface="Cambria Math"/>
                                  <a:ea typeface="Cambria Math"/>
                                </a:rPr>
                                <m:t>𝑥</m:t>
                              </m:r>
                              <m:r>
                                <a:rPr lang="en-US" b="0" i="1" baseline="0" smtClean="0">
                                  <a:latin typeface="Cambria Math"/>
                                  <a:ea typeface="Cambria Math"/>
                                </a:rPr>
                                <m:t>, </m:t>
                              </m:r>
                              <m:r>
                                <a:rPr lang="en-US" b="0" i="1" baseline="0" smtClean="0">
                                  <a:latin typeface="Cambria Math"/>
                                  <a:ea typeface="Cambria Math"/>
                                </a:rPr>
                                <m:t>𝑦</m:t>
                              </m:r>
                              <m:r>
                                <a:rPr lang="en-US" b="0" i="1" baseline="0" smtClean="0">
                                  <a:latin typeface="Cambria Math"/>
                                  <a:ea typeface="Cambria Math"/>
                                </a:rPr>
                                <m:t>}</m:t>
                              </m:r>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b="0" i="1" baseline="0" smtClean="0">
                                    <a:latin typeface="Cambria Math"/>
                                    <a:ea typeface="Cambria Math"/>
                                  </a:rPr>
                                  <m:t>{</m:t>
                                </m:r>
                                <m:r>
                                  <a:rPr lang="en-US" b="0" i="1" baseline="0" smtClean="0">
                                    <a:latin typeface="Cambria Math"/>
                                    <a:ea typeface="Cambria Math"/>
                                  </a:rPr>
                                  <m:t>𝑥</m:t>
                                </m:r>
                                <m:r>
                                  <a:rPr lang="en-US" b="0" i="1" baseline="0" smtClean="0">
                                    <a:latin typeface="Cambria Math"/>
                                    <a:ea typeface="Cambria Math"/>
                                  </a:rPr>
                                  <m:t>, </m:t>
                                </m:r>
                                <m:r>
                                  <a:rPr lang="en-US" b="0" i="1" baseline="0" smtClean="0">
                                    <a:latin typeface="Cambria Math"/>
                                    <a:ea typeface="Cambria Math"/>
                                  </a:rPr>
                                  <m:t>𝑦</m:t>
                                </m:r>
                                <m:r>
                                  <a:rPr lang="en-US" b="0" i="1" baseline="0" smtClean="0">
                                    <a:latin typeface="Cambria Math"/>
                                    <a:ea typeface="Cambria Math"/>
                                  </a:rPr>
                                  <m:t>}</m:t>
                                </m:r>
                              </m:oMath>
                            </m:oMathPara>
                          </a14:m>
                          <a:endParaRPr lang="en-US" dirty="0"/>
                        </a:p>
                      </a:txBody>
                      <a:tcPr/>
                    </a:tc>
                  </a:tr>
                  <a:tr h="381000">
                    <a:tc>
                      <a:txBody>
                        <a:bodyPr/>
                        <a:lstStyle/>
                        <a:p>
                          <a:r>
                            <a:rPr lang="en-US" dirty="0" smtClean="0"/>
                            <a:t>assert2</a:t>
                          </a:r>
                          <a:endParaRPr lang="en-US" dirty="0"/>
                        </a:p>
                      </a:txBody>
                      <a:tcPr/>
                    </a:tc>
                    <a:tc>
                      <a:txBody>
                        <a:bodyPr/>
                        <a:lstStyle/>
                        <a:p>
                          <a:r>
                            <a:rPr lang="en-US" dirty="0" smtClean="0"/>
                            <a:t>none</a:t>
                          </a:r>
                          <a:endParaRPr lang="en-US" dirty="0"/>
                        </a:p>
                      </a:txBody>
                      <a:tcPr/>
                    </a:tc>
                    <a:tc>
                      <a:txBody>
                        <a:bodyPr/>
                        <a:lstStyle/>
                        <a:p>
                          <a:r>
                            <a:rPr lang="en-US" dirty="0" smtClean="0"/>
                            <a:t>impossibility</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058934642"/>
                  </p:ext>
                </p:extLst>
              </p:nvPr>
            </p:nvGraphicFramePr>
            <p:xfrm>
              <a:off x="609600" y="4495800"/>
              <a:ext cx="4114800" cy="1143000"/>
            </p:xfrm>
            <a:graphic>
              <a:graphicData uri="http://schemas.openxmlformats.org/drawingml/2006/table">
                <a:tbl>
                  <a:tblPr firstRow="1" bandRow="1">
                    <a:tableStyleId>{5C22544A-7EE6-4342-B048-85BDC9FD1C3A}</a:tableStyleId>
                  </a:tblPr>
                  <a:tblGrid>
                    <a:gridCol w="985669"/>
                    <a:gridCol w="1632840"/>
                    <a:gridCol w="1496291"/>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c>
                      <a:txBody>
                        <a:bodyPr/>
                        <a:lstStyle/>
                        <a:p>
                          <a:r>
                            <a:rPr lang="en-US" dirty="0" smtClean="0"/>
                            <a:t>Our</a:t>
                          </a:r>
                          <a:r>
                            <a:rPr lang="en-US" baseline="0" dirty="0" smtClean="0"/>
                            <a:t> </a:t>
                          </a:r>
                          <a:r>
                            <a:rPr lang="en-US" dirty="0" smtClean="0"/>
                            <a:t>Goal</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5"/>
                          <a:stretch>
                            <a:fillRect l="-60448" t="-106349" r="-91418" b="-119048"/>
                          </a:stretch>
                        </a:blipFill>
                      </a:tcPr>
                    </a:tc>
                    <a:tc>
                      <a:txBody>
                        <a:bodyPr/>
                        <a:lstStyle/>
                        <a:p>
                          <a:endParaRPr lang="en-US"/>
                        </a:p>
                      </a:txBody>
                      <a:tcPr>
                        <a:blipFill rotWithShape="1">
                          <a:blip r:embed="rId5"/>
                          <a:stretch>
                            <a:fillRect l="-175510" t="-106349" b="-119048"/>
                          </a:stretch>
                        </a:blipFill>
                      </a:tcPr>
                    </a:tc>
                  </a:tr>
                  <a:tr h="381000">
                    <a:tc>
                      <a:txBody>
                        <a:bodyPr/>
                        <a:lstStyle/>
                        <a:p>
                          <a:r>
                            <a:rPr lang="en-US" dirty="0" smtClean="0"/>
                            <a:t>assert2</a:t>
                          </a:r>
                          <a:endParaRPr lang="en-US" dirty="0"/>
                        </a:p>
                      </a:txBody>
                      <a:tcPr/>
                    </a:tc>
                    <a:tc>
                      <a:txBody>
                        <a:bodyPr/>
                        <a:lstStyle/>
                        <a:p>
                          <a:r>
                            <a:rPr lang="en-US" dirty="0" smtClean="0"/>
                            <a:t>none</a:t>
                          </a:r>
                          <a:endParaRPr lang="en-US" dirty="0"/>
                        </a:p>
                      </a:txBody>
                      <a:tcPr/>
                    </a:tc>
                    <a:tc>
                      <a:txBody>
                        <a:bodyPr/>
                        <a:lstStyle/>
                        <a:p>
                          <a:r>
                            <a:rPr lang="en-US" dirty="0" smtClean="0"/>
                            <a:t>impossibility</a:t>
                          </a:r>
                          <a:endParaRPr lang="en-US" dirty="0"/>
                        </a:p>
                      </a:txBody>
                      <a:tcPr/>
                    </a:tc>
                  </a:tr>
                </a:tbl>
              </a:graphicData>
            </a:graphic>
          </p:graphicFrame>
        </mc:Fallback>
      </mc:AlternateContent>
    </p:spTree>
    <p:custDataLst>
      <p:tags r:id="rId1"/>
    </p:custDataLst>
    <p:extLst>
      <p:ext uri="{BB962C8B-B14F-4D97-AF65-F5344CB8AC3E}">
        <p14:creationId xmlns:p14="http://schemas.microsoft.com/office/powerpoint/2010/main" val="1652023491"/>
      </p:ext>
    </p:extLst>
  </p:cSld>
  <p:clrMapOvr>
    <a:masterClrMapping/>
  </p:clrMapOvr>
  <mc:AlternateContent xmlns:mc="http://schemas.openxmlformats.org/markup-compatibility/2006" xmlns:p14="http://schemas.microsoft.com/office/powerpoint/2010/main">
    <mc:Choice Requires="p14">
      <p:transition spd="slow" p14:dur="2000" advTm="30083"/>
    </mc:Choice>
    <mc:Fallback xmlns="">
      <p:transition spd="slow" advTm="300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9600" y="1600199"/>
            <a:ext cx="2971800" cy="2031325"/>
          </a:xfrm>
          <a:prstGeom prst="rect">
            <a:avLst/>
          </a:prstGeom>
          <a:noFill/>
        </p:spPr>
        <p:txBody>
          <a:bodyPr wrap="square" rtlCol="0">
            <a:spAutoFit/>
          </a:bodyPr>
          <a:lstStyle/>
          <a:p>
            <a:r>
              <a:rPr lang="en-US" dirty="0">
                <a:latin typeface="Arial" pitchFamily="34" charset="0"/>
                <a:cs typeface="Arial" pitchFamily="34" charset="0"/>
              </a:rPr>
              <a:t>x = new File</a:t>
            </a:r>
            <a:r>
              <a:rPr lang="en-US" dirty="0" smtClean="0">
                <a:latin typeface="Arial" pitchFamily="34" charset="0"/>
                <a:cs typeface="Arial" pitchFamily="34" charset="0"/>
              </a:rPr>
              <a:t>;</a:t>
            </a:r>
          </a:p>
          <a:p>
            <a:r>
              <a:rPr lang="en-US" dirty="0" smtClean="0">
                <a:latin typeface="Arial" pitchFamily="34" charset="0"/>
                <a:cs typeface="Arial" pitchFamily="34" charset="0"/>
              </a:rPr>
              <a:t>y = x;</a:t>
            </a:r>
          </a:p>
          <a:p>
            <a:r>
              <a:rPr lang="en-US" dirty="0">
                <a:latin typeface="Arial" pitchFamily="34" charset="0"/>
                <a:cs typeface="Arial" pitchFamily="34" charset="0"/>
              </a:rPr>
              <a:t>z</a:t>
            </a:r>
            <a:r>
              <a:rPr lang="en-US" dirty="0" smtClean="0">
                <a:latin typeface="Arial" pitchFamily="34" charset="0"/>
                <a:cs typeface="Arial" pitchFamily="34" charset="0"/>
              </a:rPr>
              <a:t> = </a:t>
            </a:r>
            <a:r>
              <a:rPr lang="en-US" dirty="0">
                <a:latin typeface="Arial" pitchFamily="34" charset="0"/>
                <a:cs typeface="Arial" pitchFamily="34" charset="0"/>
              </a:rPr>
              <a:t>x;</a:t>
            </a:r>
          </a:p>
          <a:p>
            <a:r>
              <a:rPr lang="en-US" dirty="0" err="1">
                <a:latin typeface="Arial" pitchFamily="34" charset="0"/>
                <a:cs typeface="Arial" pitchFamily="34" charset="0"/>
              </a:rPr>
              <a:t>x.open</a:t>
            </a:r>
            <a:r>
              <a:rPr lang="en-US" dirty="0">
                <a:latin typeface="Arial" pitchFamily="34" charset="0"/>
                <a:cs typeface="Arial" pitchFamily="34" charset="0"/>
              </a:rPr>
              <a:t>();</a:t>
            </a:r>
          </a:p>
          <a:p>
            <a:r>
              <a:rPr lang="en-US" dirty="0" err="1" smtClean="0">
                <a:latin typeface="Arial" pitchFamily="34" charset="0"/>
                <a:cs typeface="Arial" pitchFamily="34" charset="0"/>
              </a:rPr>
              <a:t>y.close</a:t>
            </a:r>
            <a:r>
              <a:rPr lang="en-US" dirty="0">
                <a:latin typeface="Arial" pitchFamily="34" charset="0"/>
                <a:cs typeface="Arial" pitchFamily="34" charset="0"/>
              </a:rPr>
              <a:t>();</a:t>
            </a:r>
          </a:p>
          <a:p>
            <a:r>
              <a:rPr lang="en-US" dirty="0" smtClean="0">
                <a:latin typeface="Arial" pitchFamily="34" charset="0"/>
                <a:cs typeface="Arial" pitchFamily="34" charset="0"/>
              </a:rPr>
              <a:t>assert1(x</a:t>
            </a:r>
            <a:r>
              <a:rPr lang="en-US" dirty="0">
                <a:latin typeface="Arial" pitchFamily="34" charset="0"/>
                <a:cs typeface="Arial" pitchFamily="34" charset="0"/>
              </a:rPr>
              <a:t>, closed</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smtClean="0">
                <a:latin typeface="Arial" pitchFamily="34" charset="0"/>
                <a:cs typeface="Arial" pitchFamily="34" charset="0"/>
              </a:rPr>
              <a:t>assert2(x</a:t>
            </a:r>
            <a:r>
              <a:rPr lang="en-US" dirty="0">
                <a:latin typeface="Arial" pitchFamily="34" charset="0"/>
                <a:cs typeface="Arial" pitchFamily="34" charset="0"/>
              </a:rPr>
              <a:t>, </a:t>
            </a:r>
            <a:r>
              <a:rPr lang="en-US" dirty="0" smtClean="0">
                <a:latin typeface="Arial" pitchFamily="34" charset="0"/>
                <a:cs typeface="Arial" pitchFamily="34" charset="0"/>
              </a:rPr>
              <a:t>opened);</a:t>
            </a:r>
            <a:endParaRPr lang="en-US"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p:graphicFrame>
        <p:nvGraphicFramePr>
          <p:cNvPr id="7" name="Table 6"/>
          <p:cNvGraphicFramePr>
            <a:graphicFrameLocks noGrp="1"/>
          </p:cNvGraphicFramePr>
          <p:nvPr>
            <p:extLst>
              <p:ext uri="{D42A27DB-BD31-4B8C-83A1-F6EECF244321}">
                <p14:modId xmlns:p14="http://schemas.microsoft.com/office/powerpoint/2010/main" val="1021738276"/>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dirty="0"/>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810001" y="1371600"/>
                <a:ext cx="5257800" cy="4770537"/>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smtClean="0">
                            <a:solidFill>
                              <a:schemeClr val="tx1"/>
                            </a:solidFill>
                            <a:latin typeface="Cambria Math"/>
                            <a:ea typeface="Cambria Math"/>
                            <a:cs typeface="Arial" pitchFamily="34" charset="0"/>
                          </a:rPr>
                          <m:t>∧</m:t>
                        </m:r>
                        <m:r>
                          <a:rPr lang="en-US" sz="1400" i="1" smtClean="0">
                            <a:solidFill>
                              <a:schemeClr val="tx1"/>
                            </a:solidFill>
                            <a:latin typeface="Cambria Math"/>
                            <a:ea typeface="Cambria Math"/>
                            <a:cs typeface="Arial" pitchFamily="34" charset="0"/>
                          </a:rPr>
                          <m:t>𝑥</m:t>
                        </m:r>
                        <m:r>
                          <a:rPr lang="en-US" sz="1400" i="1" smtClean="0">
                            <a:solidFill>
                              <a:schemeClr val="tx1"/>
                            </a:solidFill>
                            <a:latin typeface="Cambria Math"/>
                            <a:ea typeface="Cambria Math"/>
                            <a:cs typeface="Arial" pitchFamily="34" charset="0"/>
                          </a:rPr>
                          <m:t>∉</m:t>
                        </m:r>
                        <m:r>
                          <a:rPr lang="en-US" sz="1400" b="1" i="1" smtClean="0">
                            <a:solidFill>
                              <a:schemeClr val="tx1"/>
                            </a:solidFill>
                            <a:latin typeface="Cambria Math"/>
                            <a:ea typeface="Cambria Math"/>
                            <a:cs typeface="Arial" pitchFamily="34" charset="0"/>
                          </a:rPr>
                          <m:t>𝒂</m:t>
                        </m:r>
                        <m:r>
                          <a:rPr lang="en-US" sz="1400" i="1">
                            <a:solidFill>
                              <a:schemeClr val="tx1"/>
                            </a:solidFill>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dirty="0">
                  <a:latin typeface="Arial" pitchFamily="34" charset="0"/>
                  <a:ea typeface="Cambria Math"/>
                  <a:cs typeface="Arial" pitchFamily="34" charset="0"/>
                </a:endParaRPr>
              </a:p>
              <a:p>
                <a:r>
                  <a:rPr lang="en-US" sz="1400" dirty="0">
                    <a:latin typeface="Arial" pitchFamily="34" charset="0"/>
                    <a:cs typeface="Arial" pitchFamily="34" charset="0"/>
                  </a:rPr>
                  <a:t> </a:t>
                </a:r>
                <a14:m>
                  <m:oMath xmlns:m="http://schemas.openxmlformats.org/officeDocument/2006/math">
                    <m:r>
                      <a:rPr lang="en-US" sz="1400">
                        <a:latin typeface="Cambria Math"/>
                        <a:cs typeface="Arial" pitchFamily="34" charset="0"/>
                      </a:rPr>
                      <m:t>        </m:t>
                    </m:r>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smtClean="0">
                        <a:solidFill>
                          <a:schemeClr val="tx1"/>
                        </a:solidFill>
                        <a:latin typeface="Cambria Math"/>
                        <a:cs typeface="Arial" pitchFamily="34" charset="0"/>
                      </a:rPr>
                      <m:t>∧</m:t>
                    </m:r>
                    <m:r>
                      <a:rPr lang="en-US" sz="1400" i="1" smtClean="0">
                        <a:solidFill>
                          <a:schemeClr val="tx1"/>
                        </a:solidFill>
                        <a:latin typeface="Cambria Math"/>
                        <a:cs typeface="Arial" pitchFamily="34" charset="0"/>
                      </a:rPr>
                      <m:t>𝑥</m:t>
                    </m:r>
                    <m:r>
                      <a:rPr lang="en-US" sz="1400" i="1" smtClean="0">
                        <a:solidFill>
                          <a:schemeClr val="tx1"/>
                        </a:solidFill>
                        <a:latin typeface="Cambria Math"/>
                        <a:cs typeface="Arial" pitchFamily="34" charset="0"/>
                      </a:rPr>
                      <m:t>∈</m:t>
                    </m:r>
                    <m:r>
                      <a:rPr lang="en-US" sz="1400" b="1" i="1">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𝑦</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a:latin typeface="Cambria Math"/>
                        <a:cs typeface="Arial" pitchFamily="34" charset="0"/>
                      </a:rPr>
                      <m:t>𝑜𝑝𝑒𝑛𝑒𝑑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oMath>
                </a14:m>
                <a:endParaRPr lang="en-US" sz="1400" dirty="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dirty="0">
                  <a:latin typeface="Arial" pitchFamily="34" charset="0"/>
                  <a:ea typeface="Cambria Math"/>
                  <a:cs typeface="Arial" pitchFamily="34" charset="0"/>
                </a:endParaRPr>
              </a:p>
              <a:p>
                <a:r>
                  <a:rPr lang="en-US" sz="1400" dirty="0">
                    <a:latin typeface="Arial" pitchFamily="34" charset="0"/>
                    <a:cs typeface="Arial" pitchFamily="34" charset="0"/>
                  </a:rPr>
                  <a:t> </a:t>
                </a:r>
                <a14:m>
                  <m:oMath xmlns:m="http://schemas.openxmlformats.org/officeDocument/2006/math">
                    <m:r>
                      <a:rPr lang="en-US" sz="1400">
                        <a:latin typeface="Cambria Math"/>
                        <a:cs typeface="Arial" pitchFamily="34" charset="0"/>
                      </a:rPr>
                      <m:t>        </m:t>
                    </m:r>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b="0" i="1" smtClean="0">
                        <a:latin typeface="Cambria Math"/>
                        <a:cs typeface="Arial" pitchFamily="34" charset="0"/>
                      </a:rPr>
                      <m:t>𝑦</m:t>
                    </m:r>
                    <m:r>
                      <a:rPr lang="en-US" sz="1400" i="1">
                        <a:latin typeface="Cambria Math"/>
                        <a:cs typeface="Arial" pitchFamily="34" charset="0"/>
                      </a:rPr>
                      <m:t>∉</m:t>
                    </m:r>
                    <m:r>
                      <a:rPr lang="en-US" sz="1400" b="1" i="1" smtClean="0">
                        <a:latin typeface="Cambria Math"/>
                        <a:cs typeface="Arial" pitchFamily="34" charset="0"/>
                      </a:rPr>
                      <m:t>𝒂</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d>
                      <m:dPr>
                        <m:ctrlPr>
                          <a:rPr lang="en-US" sz="1400" b="0" i="1" smtClean="0">
                            <a:latin typeface="Cambria Math"/>
                            <a:ea typeface="Cambria Math"/>
                            <a:cs typeface="Arial" pitchFamily="34" charset="0"/>
                          </a:rPr>
                        </m:ctrlPr>
                      </m:dPr>
                      <m:e>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b="0" i="1" dirty="0" smtClean="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i="1" dirty="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i="1">
                          <a:latin typeface="Cambria Math"/>
                          <a:cs typeface="Arial" pitchFamily="34" charset="0"/>
                        </a:rPr>
                        <m:t>𝑦</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i="1">
                          <a:latin typeface="Cambria Math"/>
                          <a:cs typeface="Arial" pitchFamily="34" charset="0"/>
                        </a:rPr>
                        <m:t>𝑜𝑝𝑒𝑛𝑒𝑑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m:t>
                    </m:r>
                    <m:r>
                      <a:rPr lang="en-US" sz="1400" i="1">
                        <a:latin typeface="Cambria Math"/>
                        <a:ea typeface="Cambria Math"/>
                        <a:cs typeface="Arial" pitchFamily="34" charset="0"/>
                      </a:rPr>
                      <m:t>𝑜𝑝𝑒𝑛</m:t>
                    </m:r>
                    <m:r>
                      <a:rPr lang="en-US" sz="1400" b="0" i="1" smtClean="0">
                        <a:latin typeface="Cambria Math"/>
                        <a:ea typeface="Cambria Math"/>
                        <a:cs typeface="Arial" pitchFamily="34" charset="0"/>
                      </a:rPr>
                      <m:t>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smtClean="0">
                        <a:latin typeface="Cambria Math"/>
                        <a:ea typeface="Cambria Math"/>
                        <a:cs typeface="Arial" pitchFamily="34" charset="0"/>
                      </a:rPr>
                      <m:t>∧</m:t>
                    </m:r>
                    <m:r>
                      <a:rPr lang="en-US" sz="1400" b="0" i="1" smtClean="0">
                        <a:latin typeface="Cambria Math"/>
                        <a:ea typeface="Cambria Math"/>
                        <a:cs typeface="Arial" pitchFamily="34" charset="0"/>
                      </a:rPr>
                      <m:t>𝑦</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1" y="1371600"/>
                <a:ext cx="5257800" cy="4770537"/>
              </a:xfrm>
              <a:prstGeom prst="rect">
                <a:avLst/>
              </a:prstGeom>
              <a:blipFill rotWithShape="1">
                <a:blip r:embed="rId4"/>
                <a:stretch>
                  <a:fillRect l="-579" t="-128" b="-1277"/>
                </a:stretch>
              </a:blipFill>
            </p:spPr>
            <p:txBody>
              <a:bodyPr/>
              <a:lstStyle/>
              <a:p>
                <a:r>
                  <a:rPr lang="en-US">
                    <a:noFill/>
                  </a:rPr>
                  <a:t> </a:t>
                </a:r>
              </a:p>
            </p:txBody>
          </p:sp>
        </mc:Fallback>
      </mc:AlternateContent>
      <p:sp>
        <p:nvSpPr>
          <p:cNvPr id="3" name="TextBox 2"/>
          <p:cNvSpPr txBox="1"/>
          <p:nvPr/>
        </p:nvSpPr>
        <p:spPr>
          <a:xfrm>
            <a:off x="1295400" y="6096000"/>
            <a:ext cx="6477000" cy="400110"/>
          </a:xfrm>
          <a:prstGeom prst="rect">
            <a:avLst/>
          </a:prstGeom>
          <a:noFill/>
        </p:spPr>
        <p:txBody>
          <a:bodyPr wrap="square" rtlCol="0">
            <a:spAutoFit/>
          </a:bodyPr>
          <a:lstStyle/>
          <a:p>
            <a:r>
              <a:rPr lang="en-US" sz="2000" dirty="0" smtClean="0"/>
              <a:t>Naïve approach: calculating weakest precondition (WP)</a:t>
            </a:r>
            <a:endParaRPr lang="en-US" sz="2000" dirty="0"/>
          </a:p>
        </p:txBody>
      </p:sp>
      <p:sp>
        <p:nvSpPr>
          <p:cNvPr id="17" name="Rectangle 16"/>
          <p:cNvSpPr/>
          <p:nvPr/>
        </p:nvSpPr>
        <p:spPr>
          <a:xfrm>
            <a:off x="609600" y="3048000"/>
            <a:ext cx="2209800" cy="3048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47825" y="4876800"/>
            <a:ext cx="723900" cy="369332"/>
          </a:xfrm>
          <a:prstGeom prst="rect">
            <a:avLst/>
          </a:prstGeom>
          <a:noFill/>
        </p:spPr>
        <p:txBody>
          <a:bodyPr wrap="square" rtlCol="0">
            <a:spAutoFit/>
          </a:bodyPr>
          <a:lstStyle/>
          <a:p>
            <a:r>
              <a:rPr lang="en-US" dirty="0"/>
              <a:t>{}</a:t>
            </a:r>
          </a:p>
        </p:txBody>
      </p:sp>
      <p:sp>
        <p:nvSpPr>
          <p:cNvPr id="10" name="TextBox 9"/>
          <p:cNvSpPr txBox="1"/>
          <p:nvPr/>
        </p:nvSpPr>
        <p:spPr>
          <a:xfrm>
            <a:off x="5753102" y="5802868"/>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sp>
        <p:nvSpPr>
          <p:cNvPr id="11" name="Oval 10"/>
          <p:cNvSpPr/>
          <p:nvPr/>
        </p:nvSpPr>
        <p:spPr>
          <a:xfrm>
            <a:off x="752475" y="6095999"/>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7756570"/>
      </p:ext>
    </p:extLst>
  </p:cSld>
  <p:clrMapOvr>
    <a:masterClrMapping/>
  </p:clrMapOvr>
  <mc:AlternateContent xmlns:mc="http://schemas.openxmlformats.org/markup-compatibility/2006" xmlns:p14="http://schemas.microsoft.com/office/powerpoint/2010/main">
    <mc:Choice Requires="p14">
      <p:transition spd="slow" p14:dur="2000" advTm="95958"/>
    </mc:Choice>
    <mc:Fallback xmlns="">
      <p:transition spd="slow" advTm="959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12">
                                            <p:txEl>
                                              <p:pRg st="6" end="6"/>
                                            </p:txEl>
                                          </p:spTgt>
                                        </p:tgtEl>
                                        <p:attrNameLst>
                                          <p:attrName>style.color</p:attrName>
                                        </p:attrNameLst>
                                      </p:cBhvr>
                                      <p:to>
                                        <a:srgbClr val="808080"/>
                                      </p:to>
                                    </p:animClr>
                                    <p:animClr clrSpc="rgb" dir="cw">
                                      <p:cBhvr>
                                        <p:cTn id="9" dur="500" fill="hold"/>
                                        <p:tgtEl>
                                          <p:spTgt spid="12">
                                            <p:txEl>
                                              <p:pRg st="6" end="6"/>
                                            </p:txEl>
                                          </p:spTgt>
                                        </p:tgtEl>
                                        <p:attrNameLst>
                                          <p:attrName>fillcolor</p:attrName>
                                        </p:attrNameLst>
                                      </p:cBhvr>
                                      <p:to>
                                        <a:srgbClr val="808080"/>
                                      </p:to>
                                    </p:animClr>
                                    <p:set>
                                      <p:cBhvr>
                                        <p:cTn id="10" dur="500" fill="hold"/>
                                        <p:tgtEl>
                                          <p:spTgt spid="12">
                                            <p:txEl>
                                              <p:pRg st="6" end="6"/>
                                            </p:txEl>
                                          </p:spTgt>
                                        </p:tgtEl>
                                        <p:attrNameLst>
                                          <p:attrName>fill.type</p:attrName>
                                        </p:attrNameLst>
                                      </p:cBhvr>
                                      <p:to>
                                        <p:strVal val="solid"/>
                                      </p:to>
                                    </p:set>
                                    <p:set>
                                      <p:cBhvr>
                                        <p:cTn id="11" dur="500" fill="hold"/>
                                        <p:tgtEl>
                                          <p:spTgt spid="12">
                                            <p:txEl>
                                              <p:pRg st="6" end="6"/>
                                            </p:txEl>
                                          </p:spTgt>
                                        </p:tgtEl>
                                        <p:attrNameLst>
                                          <p:attrName>fill.on</p:attrName>
                                        </p:attrNameLst>
                                      </p:cBhvr>
                                      <p:to>
                                        <p:strVal val="true"/>
                                      </p:to>
                                    </p:set>
                                  </p:childTnLst>
                                </p:cTn>
                              </p:par>
                            </p:childTnLst>
                          </p:cTn>
                        </p:par>
                        <p:par>
                          <p:cTn id="12" fill="hold">
                            <p:stCondLst>
                              <p:cond delay="500"/>
                            </p:stCondLst>
                            <p:childTnLst>
                              <p:par>
                                <p:cTn id="13" presetID="1" presetClass="entr" presetSubtype="0" fill="hold" nodeType="afterEffect">
                                  <p:stCondLst>
                                    <p:cond delay="100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nodeType="afterEffect">
                                  <p:stCondLst>
                                    <p:cond delay="1000"/>
                                  </p:stCondLst>
                                  <p:childTnLst>
                                    <p:set>
                                      <p:cBhvr>
                                        <p:cTn id="17" dur="1" fill="hold">
                                          <p:stCondLst>
                                            <p:cond delay="0"/>
                                          </p:stCondLst>
                                        </p:cTn>
                                        <p:tgtEl>
                                          <p:spTgt spid="8">
                                            <p:txEl>
                                              <p:pRg st="7" end="7"/>
                                            </p:txEl>
                                          </p:spTgt>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1000"/>
                                  </p:stCondLst>
                                  <p:childTnLst>
                                    <p:set>
                                      <p:cBhvr>
                                        <p:cTn id="20" dur="1" fill="hold">
                                          <p:stCondLst>
                                            <p:cond delay="0"/>
                                          </p:stCondLst>
                                        </p:cTn>
                                        <p:tgtEl>
                                          <p:spTgt spid="8">
                                            <p:txEl>
                                              <p:pRg st="11" end="11"/>
                                            </p:txEl>
                                          </p:spTgt>
                                        </p:tgtEl>
                                        <p:attrNameLst>
                                          <p:attrName>style.visibility</p:attrName>
                                        </p:attrNameLst>
                                      </p:cBhvr>
                                      <p:to>
                                        <p:strVal val="visible"/>
                                      </p:to>
                                    </p:set>
                                  </p:childTnLst>
                                </p:cTn>
                              </p:par>
                            </p:childTnLst>
                          </p:cTn>
                        </p:par>
                        <p:par>
                          <p:cTn id="21" fill="hold">
                            <p:stCondLst>
                              <p:cond delay="3500"/>
                            </p:stCondLst>
                            <p:childTnLst>
                              <p:par>
                                <p:cTn id="22" presetID="1" presetClass="entr" presetSubtype="0" fill="hold" nodeType="afterEffect">
                                  <p:stCondLst>
                                    <p:cond delay="1000"/>
                                  </p:stCondLst>
                                  <p:childTnLst>
                                    <p:set>
                                      <p:cBhvr>
                                        <p:cTn id="23" dur="1" fill="hold">
                                          <p:stCondLst>
                                            <p:cond delay="0"/>
                                          </p:stCondLst>
                                        </p:cTn>
                                        <p:tgtEl>
                                          <p:spTgt spid="8">
                                            <p:txEl>
                                              <p:pRg st="15" end="15"/>
                                            </p:txEl>
                                          </p:spTgt>
                                        </p:tgtEl>
                                        <p:attrNameLst>
                                          <p:attrName>style.visibility</p:attrName>
                                        </p:attrNameLst>
                                      </p:cBhvr>
                                      <p:to>
                                        <p:strVal val="visible"/>
                                      </p:to>
                                    </p:set>
                                  </p:childTnLst>
                                </p:cTn>
                              </p:par>
                            </p:childTnLst>
                          </p:cTn>
                        </p:par>
                        <p:par>
                          <p:cTn id="24" fill="hold">
                            <p:stCondLst>
                              <p:cond delay="4500"/>
                            </p:stCondLst>
                            <p:childTnLst>
                              <p:par>
                                <p:cTn id="25" presetID="1" presetClass="entr" presetSubtype="0" fill="hold" nodeType="afterEffect">
                                  <p:stCondLst>
                                    <p:cond delay="1000"/>
                                  </p:stCondLst>
                                  <p:childTnLst>
                                    <p:set>
                                      <p:cBhvr>
                                        <p:cTn id="26" dur="1" fill="hold">
                                          <p:stCondLst>
                                            <p:cond delay="0"/>
                                          </p:stCondLst>
                                        </p:cTn>
                                        <p:tgtEl>
                                          <p:spTgt spid="8">
                                            <p:txEl>
                                              <p:pRg st="18" end="18"/>
                                            </p:txEl>
                                          </p:spTgt>
                                        </p:tgtEl>
                                        <p:attrNameLst>
                                          <p:attrName>style.visibility</p:attrName>
                                        </p:attrNameLst>
                                      </p:cBhvr>
                                      <p:to>
                                        <p:strVal val="visible"/>
                                      </p:to>
                                    </p:set>
                                  </p:childTnLst>
                                </p:cTn>
                              </p:par>
                            </p:childTnLst>
                          </p:cTn>
                        </p:par>
                        <p:par>
                          <p:cTn id="27" fill="hold">
                            <p:stCondLst>
                              <p:cond delay="5500"/>
                            </p:stCondLst>
                            <p:childTnLst>
                              <p:par>
                                <p:cTn id="28" presetID="1" presetClass="entr" presetSubtype="0" fill="hold" grpId="0" nodeType="afterEffect">
                                  <p:stCondLst>
                                    <p:cond delay="100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19" end="1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xEl>
                                              <p:pRg st="16" end="16"/>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1000"/>
                                  </p:stCondLst>
                                  <p:childTnLst>
                                    <p:set>
                                      <p:cBhvr>
                                        <p:cTn id="46" dur="1" fill="hold">
                                          <p:stCondLst>
                                            <p:cond delay="0"/>
                                          </p:stCondLst>
                                        </p:cTn>
                                        <p:tgtEl>
                                          <p:spTgt spid="8">
                                            <p:txEl>
                                              <p:pRg st="12" end="12"/>
                                            </p:txEl>
                                          </p:spTgt>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8">
                                            <p:txEl>
                                              <p:pRg st="13" end="13"/>
                                            </p:txEl>
                                          </p:spTgt>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nodeType="afterEffect">
                                  <p:stCondLst>
                                    <p:cond delay="1000"/>
                                  </p:stCondLst>
                                  <p:childTnLst>
                                    <p:set>
                                      <p:cBhvr>
                                        <p:cTn id="52" dur="1" fill="hold">
                                          <p:stCondLst>
                                            <p:cond delay="0"/>
                                          </p:stCondLst>
                                        </p:cTn>
                                        <p:tgtEl>
                                          <p:spTgt spid="8">
                                            <p:txEl>
                                              <p:pRg st="8" end="8"/>
                                            </p:txEl>
                                          </p:spTgt>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childTnLst>
                                </p:cTn>
                              </p:par>
                            </p:childTnLst>
                          </p:cTn>
                        </p:par>
                        <p:par>
                          <p:cTn id="56" fill="hold">
                            <p:stCondLst>
                              <p:cond delay="2000"/>
                            </p:stCondLst>
                            <p:childTnLst>
                              <p:par>
                                <p:cTn id="57" presetID="1" presetClass="entr" presetSubtype="0" fill="hold" nodeType="afterEffect">
                                  <p:stCondLst>
                                    <p:cond delay="100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childTnLst>
                          </p:cTn>
                        </p:par>
                        <p:par>
                          <p:cTn id="59" fill="hold">
                            <p:stCondLst>
                              <p:cond delay="3000"/>
                            </p:stCondLst>
                            <p:childTnLst>
                              <p:par>
                                <p:cTn id="60" presetID="1" presetClass="entr" presetSubtype="0" fill="hold" nodeType="after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childTnLst>
                                </p:cTn>
                              </p:par>
                            </p:childTnLst>
                          </p:cTn>
                        </p:par>
                        <p:par>
                          <p:cTn id="62" fill="hold">
                            <p:stCondLst>
                              <p:cond delay="3000"/>
                            </p:stCondLst>
                            <p:childTnLst>
                              <p:par>
                                <p:cTn id="63" presetID="1" presetClass="entr" presetSubtype="0" fill="hold" nodeType="afterEffect">
                                  <p:stCondLst>
                                    <p:cond delay="1000"/>
                                  </p:stCondLst>
                                  <p:childTnLst>
                                    <p:set>
                                      <p:cBhvr>
                                        <p:cTn id="64" dur="1" fill="hold">
                                          <p:stCondLst>
                                            <p:cond delay="0"/>
                                          </p:stCondLst>
                                        </p:cTn>
                                        <p:tgtEl>
                                          <p:spTgt spid="8">
                                            <p:txEl>
                                              <p:pRg st="0" end="0"/>
                                            </p:txEl>
                                          </p:spTgt>
                                        </p:tgtEl>
                                        <p:attrNameLst>
                                          <p:attrName>style.visibility</p:attrName>
                                        </p:attrNameLst>
                                      </p:cBhvr>
                                      <p:to>
                                        <p:strVal val="visible"/>
                                      </p:to>
                                    </p:set>
                                  </p:childTnLst>
                                </p:cTn>
                              </p:par>
                            </p:childTnLst>
                          </p:cTn>
                        </p:par>
                        <p:par>
                          <p:cTn id="65" fill="hold">
                            <p:stCondLst>
                              <p:cond delay="4000"/>
                            </p:stCondLst>
                            <p:childTnLst>
                              <p:par>
                                <p:cTn id="66" presetID="1" presetClass="entr" presetSubtype="0" fill="hold" nodeType="afterEffect">
                                  <p:stCondLst>
                                    <p:cond delay="0"/>
                                  </p:stCondLst>
                                  <p:childTnLst>
                                    <p:set>
                                      <p:cBhvr>
                                        <p:cTn id="67"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p:graphicFrame>
        <p:nvGraphicFramePr>
          <p:cNvPr id="7" name="Table 6"/>
          <p:cNvGraphicFramePr>
            <a:graphicFrameLocks noGrp="1"/>
          </p:cNvGraphicFramePr>
          <p:nvPr>
            <p:extLst>
              <p:ext uri="{D42A27DB-BD31-4B8C-83A1-F6EECF244321}">
                <p14:modId xmlns:p14="http://schemas.microsoft.com/office/powerpoint/2010/main" val="778778767"/>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dirty="0"/>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810001" y="1371600"/>
                <a:ext cx="5257800" cy="4770537"/>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smtClean="0">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smtClean="0">
                            <a:solidFill>
                              <a:schemeClr val="tx1"/>
                            </a:solidFill>
                            <a:latin typeface="Cambria Math"/>
                            <a:ea typeface="Cambria Math"/>
                            <a:cs typeface="Arial" pitchFamily="34" charset="0"/>
                          </a:rPr>
                          <m:t>𝑥</m:t>
                        </m:r>
                        <m:r>
                          <a:rPr lang="en-US" sz="1400" i="1" smtClean="0">
                            <a:solidFill>
                              <a:schemeClr val="tx1"/>
                            </a:solidFill>
                            <a:latin typeface="Cambria Math"/>
                            <a:ea typeface="Cambria Math"/>
                            <a:cs typeface="Arial" pitchFamily="34" charset="0"/>
                          </a:rPr>
                          <m:t>∉</m:t>
                        </m:r>
                        <m:r>
                          <a:rPr lang="en-US" sz="1400" b="1" i="1" smtClean="0">
                            <a:solidFill>
                              <a:schemeClr val="tx1"/>
                            </a:solidFill>
                            <a:latin typeface="Cambria Math"/>
                            <a:ea typeface="Cambria Math"/>
                            <a:cs typeface="Arial" pitchFamily="34" charset="0"/>
                          </a:rPr>
                          <m:t>𝒂</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dirty="0">
                  <a:solidFill>
                    <a:schemeClr val="tx1"/>
                  </a:solidFill>
                  <a:latin typeface="Arial" pitchFamily="34" charset="0"/>
                  <a:ea typeface="Cambria Math"/>
                  <a:cs typeface="Arial" pitchFamily="34" charset="0"/>
                </a:endParaRPr>
              </a:p>
              <a:p>
                <a:r>
                  <a:rPr lang="en-US" sz="1400" dirty="0">
                    <a:solidFill>
                      <a:schemeClr val="tx1"/>
                    </a:solidFill>
                    <a:latin typeface="Arial" pitchFamily="34" charset="0"/>
                    <a:cs typeface="Arial" pitchFamily="34" charset="0"/>
                  </a:rPr>
                  <a:t> </a:t>
                </a:r>
                <a14:m>
                  <m:oMath xmlns:m="http://schemas.openxmlformats.org/officeDocument/2006/math">
                    <m:r>
                      <a:rPr lang="en-US" sz="1400">
                        <a:solidFill>
                          <a:schemeClr val="tx1"/>
                        </a:solidFill>
                        <a:latin typeface="Cambria Math"/>
                        <a:cs typeface="Arial" pitchFamily="34" charset="0"/>
                      </a:rPr>
                      <m:t>        </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𝑥</m:t>
                    </m:r>
                    <m:r>
                      <a:rPr lang="en-US" sz="1400" i="1">
                        <a:solidFill>
                          <a:schemeClr val="tx1"/>
                        </a:solidFill>
                        <a:latin typeface="Cambria Math"/>
                        <a:cs typeface="Arial" pitchFamily="34" charset="0"/>
                      </a:rPr>
                      <m:t>∈</m:t>
                    </m:r>
                    <m:r>
                      <a:rPr lang="en-US" sz="1400" b="1" i="1">
                        <a:solidFill>
                          <a:schemeClr val="tx1"/>
                        </a:solidFill>
                        <a:latin typeface="Cambria Math"/>
                        <a:cs typeface="Arial" pitchFamily="34" charset="0"/>
                      </a:rPr>
                      <m:t>𝒂</m:t>
                    </m:r>
                    <m:r>
                      <a:rPr lang="en-US" sz="1400" i="1" smtClean="0">
                        <a:solidFill>
                          <a:schemeClr val="tx1"/>
                        </a:solidFill>
                        <a:latin typeface="Cambria Math"/>
                        <a:cs typeface="Arial" pitchFamily="34" charset="0"/>
                      </a:rPr>
                      <m:t>∧</m:t>
                    </m:r>
                    <m:r>
                      <a:rPr lang="en-US" sz="1400" i="1" smtClean="0">
                        <a:solidFill>
                          <a:schemeClr val="tx1"/>
                        </a:solidFill>
                        <a:latin typeface="Cambria Math"/>
                        <a:cs typeface="Arial" pitchFamily="34" charset="0"/>
                      </a:rPr>
                      <m:t>𝑦</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a:latin typeface="Cambria Math"/>
                        <a:cs typeface="Arial" pitchFamily="34" charset="0"/>
                      </a:rPr>
                      <m:t>𝑜𝑝𝑒𝑛𝑒𝑑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oMath>
                </a14:m>
                <a:endParaRPr lang="en-US" sz="1400" dirty="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dirty="0">
                  <a:latin typeface="Arial" pitchFamily="34" charset="0"/>
                  <a:ea typeface="Cambria Math"/>
                  <a:cs typeface="Arial" pitchFamily="34" charset="0"/>
                </a:endParaRPr>
              </a:p>
              <a:p>
                <a:r>
                  <a:rPr lang="en-US" sz="1400" dirty="0">
                    <a:latin typeface="Arial" pitchFamily="34" charset="0"/>
                    <a:cs typeface="Arial" pitchFamily="34" charset="0"/>
                  </a:rPr>
                  <a:t> </a:t>
                </a:r>
                <a14:m>
                  <m:oMath xmlns:m="http://schemas.openxmlformats.org/officeDocument/2006/math">
                    <m:r>
                      <a:rPr lang="en-US" sz="1400">
                        <a:latin typeface="Cambria Math"/>
                        <a:cs typeface="Arial" pitchFamily="34" charset="0"/>
                      </a:rPr>
                      <m:t>        </m:t>
                    </m:r>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b="0" i="1" smtClean="0">
                        <a:latin typeface="Cambria Math"/>
                        <a:cs typeface="Arial" pitchFamily="34" charset="0"/>
                      </a:rPr>
                      <m:t>𝑦</m:t>
                    </m:r>
                    <m:r>
                      <a:rPr lang="en-US" sz="1400" i="1">
                        <a:latin typeface="Cambria Math"/>
                        <a:cs typeface="Arial" pitchFamily="34" charset="0"/>
                      </a:rPr>
                      <m:t>∉</m:t>
                    </m:r>
                    <m:r>
                      <a:rPr lang="en-US" sz="1400" b="1" i="1" smtClean="0">
                        <a:latin typeface="Cambria Math"/>
                        <a:cs typeface="Arial" pitchFamily="34" charset="0"/>
                      </a:rPr>
                      <m:t>𝒂</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𝑜𝑝𝑒𝑛</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d>
                      <m:dPr>
                        <m:ctrlPr>
                          <a:rPr lang="en-US" sz="1400" b="0" i="1" smtClean="0">
                            <a:latin typeface="Cambria Math"/>
                            <a:ea typeface="Cambria Math"/>
                            <a:cs typeface="Arial" pitchFamily="34" charset="0"/>
                          </a:rPr>
                        </m:ctrlPr>
                      </m:dPr>
                      <m:e>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b="0" i="1" dirty="0" smtClean="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𝑜𝑝𝑒𝑛</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b="0" i="1" smtClean="0">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i="1" dirty="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i="1">
                          <a:latin typeface="Cambria Math"/>
                          <a:cs typeface="Arial" pitchFamily="34" charset="0"/>
                        </a:rPr>
                        <m:t>𝑦</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i="1">
                          <a:latin typeface="Cambria Math"/>
                          <a:cs typeface="Arial" pitchFamily="34" charset="0"/>
                        </a:rPr>
                        <m:t>𝑜𝑝𝑒𝑛𝑒𝑑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m:t>
                    </m:r>
                    <m:r>
                      <a:rPr lang="en-US" sz="1400" i="1">
                        <a:latin typeface="Cambria Math"/>
                        <a:ea typeface="Cambria Math"/>
                        <a:cs typeface="Arial" pitchFamily="34" charset="0"/>
                      </a:rPr>
                      <m:t>𝑜𝑝𝑒𝑛</m:t>
                    </m:r>
                    <m:r>
                      <a:rPr lang="en-US" sz="1400" b="0" i="1" smtClean="0">
                        <a:latin typeface="Cambria Math"/>
                        <a:ea typeface="Cambria Math"/>
                        <a:cs typeface="Arial" pitchFamily="34" charset="0"/>
                      </a:rPr>
                      <m:t>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smtClean="0">
                        <a:latin typeface="Cambria Math"/>
                        <a:ea typeface="Cambria Math"/>
                        <a:cs typeface="Arial" pitchFamily="34" charset="0"/>
                      </a:rPr>
                      <m:t>∧</m:t>
                    </m:r>
                    <m:r>
                      <a:rPr lang="en-US" sz="1400" b="0" i="1" smtClean="0">
                        <a:latin typeface="Cambria Math"/>
                        <a:ea typeface="Cambria Math"/>
                        <a:cs typeface="Arial" pitchFamily="34" charset="0"/>
                      </a:rPr>
                      <m:t>𝑦</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1" y="1371600"/>
                <a:ext cx="5257800" cy="4770537"/>
              </a:xfrm>
              <a:prstGeom prst="rect">
                <a:avLst/>
              </a:prstGeom>
              <a:blipFill rotWithShape="1">
                <a:blip r:embed="rId4"/>
                <a:stretch>
                  <a:fillRect l="-579" t="-128" b="-1277"/>
                </a:stretch>
              </a:blipFill>
            </p:spPr>
            <p:txBody>
              <a:bodyPr/>
              <a:lstStyle/>
              <a:p>
                <a:r>
                  <a:rPr lang="en-US">
                    <a:noFill/>
                  </a:rPr>
                  <a:t> </a:t>
                </a:r>
              </a:p>
            </p:txBody>
          </p:sp>
        </mc:Fallback>
      </mc:AlternateContent>
      <p:sp>
        <p:nvSpPr>
          <p:cNvPr id="3" name="TextBox 2"/>
          <p:cNvSpPr txBox="1"/>
          <p:nvPr/>
        </p:nvSpPr>
        <p:spPr>
          <a:xfrm>
            <a:off x="1295400" y="6096000"/>
            <a:ext cx="6477000" cy="400110"/>
          </a:xfrm>
          <a:prstGeom prst="rect">
            <a:avLst/>
          </a:prstGeom>
          <a:noFill/>
        </p:spPr>
        <p:txBody>
          <a:bodyPr wrap="square" rtlCol="0">
            <a:spAutoFit/>
          </a:bodyPr>
          <a:lstStyle/>
          <a:p>
            <a:r>
              <a:rPr lang="en-US" sz="2000" dirty="0" smtClean="0"/>
              <a:t>Naïve approach: calculating weakest precondition (WP)</a:t>
            </a:r>
            <a:endParaRPr lang="en-US" sz="2000" dirty="0"/>
          </a:p>
        </p:txBody>
      </p:sp>
      <p:sp>
        <p:nvSpPr>
          <p:cNvPr id="9" name="TextBox 8"/>
          <p:cNvSpPr txBox="1"/>
          <p:nvPr/>
        </p:nvSpPr>
        <p:spPr>
          <a:xfrm>
            <a:off x="1647825" y="4876800"/>
            <a:ext cx="723900" cy="369332"/>
          </a:xfrm>
          <a:prstGeom prst="rect">
            <a:avLst/>
          </a:prstGeom>
          <a:noFill/>
        </p:spPr>
        <p:txBody>
          <a:bodyPr wrap="square" rtlCol="0">
            <a:spAutoFit/>
          </a:bodyPr>
          <a:lstStyle/>
          <a:p>
            <a:r>
              <a:rPr lang="en-US" dirty="0"/>
              <a:t>{}</a:t>
            </a:r>
          </a:p>
        </p:txBody>
      </p:sp>
      <p:sp>
        <p:nvSpPr>
          <p:cNvPr id="10" name="TextBox 9"/>
          <p:cNvSpPr txBox="1"/>
          <p:nvPr/>
        </p:nvSpPr>
        <p:spPr>
          <a:xfrm>
            <a:off x="5753102" y="5802868"/>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sp>
        <p:nvSpPr>
          <p:cNvPr id="11" name="Oval 10"/>
          <p:cNvSpPr/>
          <p:nvPr/>
        </p:nvSpPr>
        <p:spPr>
          <a:xfrm>
            <a:off x="752475" y="6095999"/>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91675" y="2996625"/>
            <a:ext cx="4733199" cy="634899"/>
          </a:xfrm>
          <a:prstGeom prst="rect">
            <a:avLst/>
          </a:prstGeom>
          <a:solidFill>
            <a:schemeClr val="bg1"/>
          </a:solidFill>
        </p:spPr>
        <p:txBody>
          <a:bodyPr wrap="square" rtlCol="0">
            <a:noAutofit/>
          </a:bodyPr>
          <a:lstStyle/>
          <a:p>
            <a:r>
              <a:rPr lang="en-US" sz="3200" dirty="0" smtClean="0">
                <a:solidFill>
                  <a:srgbClr val="FF0000"/>
                </a:solidFill>
              </a:rPr>
              <a:t>   Exponential Blowup!</a:t>
            </a:r>
            <a:endParaRPr lang="en-US" sz="3200" dirty="0">
              <a:solidFill>
                <a:srgbClr val="FF0000"/>
              </a:solidFill>
            </a:endParaRPr>
          </a:p>
        </p:txBody>
      </p:sp>
      <p:sp>
        <p:nvSpPr>
          <p:cNvPr id="13" name="Rounded Rectangular Callout 12"/>
          <p:cNvSpPr/>
          <p:nvPr/>
        </p:nvSpPr>
        <p:spPr>
          <a:xfrm>
            <a:off x="2286000" y="1752600"/>
            <a:ext cx="1409700" cy="381000"/>
          </a:xfrm>
          <a:prstGeom prst="wedgeRoundRectCallout">
            <a:avLst>
              <a:gd name="adj1" fmla="val 72987"/>
              <a:gd name="adj2" fmla="val -90000"/>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rgbClr val="FF0000"/>
                </a:solidFill>
              </a:rPr>
              <a:t>unreachable</a:t>
            </a:r>
            <a:endParaRPr lang="en-US" sz="1600" dirty="0">
              <a:solidFill>
                <a:srgbClr val="FF0000"/>
              </a:solidFill>
            </a:endParaRPr>
          </a:p>
        </p:txBody>
      </p:sp>
      <p:sp>
        <p:nvSpPr>
          <p:cNvPr id="14" name="Oval 13"/>
          <p:cNvSpPr/>
          <p:nvPr/>
        </p:nvSpPr>
        <p:spPr>
          <a:xfrm>
            <a:off x="3933824" y="1383175"/>
            <a:ext cx="1476376" cy="285748"/>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609600" y="1600199"/>
            <a:ext cx="2971800" cy="2031325"/>
          </a:xfrm>
          <a:prstGeom prst="rect">
            <a:avLst/>
          </a:prstGeom>
          <a:noFill/>
        </p:spPr>
        <p:txBody>
          <a:bodyPr wrap="square" rtlCol="0">
            <a:spAutoFit/>
          </a:bodyPr>
          <a:lstStyle/>
          <a:p>
            <a:r>
              <a:rPr lang="en-US" dirty="0">
                <a:latin typeface="Arial" pitchFamily="34" charset="0"/>
                <a:cs typeface="Arial" pitchFamily="34" charset="0"/>
              </a:rPr>
              <a:t>x = new File</a:t>
            </a:r>
            <a:r>
              <a:rPr lang="en-US" dirty="0" smtClean="0">
                <a:latin typeface="Arial" pitchFamily="34" charset="0"/>
                <a:cs typeface="Arial" pitchFamily="34" charset="0"/>
              </a:rPr>
              <a:t>;</a:t>
            </a:r>
          </a:p>
          <a:p>
            <a:r>
              <a:rPr lang="en-US" dirty="0" smtClean="0">
                <a:latin typeface="Arial" pitchFamily="34" charset="0"/>
                <a:cs typeface="Arial" pitchFamily="34" charset="0"/>
              </a:rPr>
              <a:t>y = x;</a:t>
            </a:r>
          </a:p>
          <a:p>
            <a:r>
              <a:rPr lang="en-US" dirty="0">
                <a:latin typeface="Arial" pitchFamily="34" charset="0"/>
                <a:cs typeface="Arial" pitchFamily="34" charset="0"/>
              </a:rPr>
              <a:t>z</a:t>
            </a:r>
            <a:r>
              <a:rPr lang="en-US" dirty="0" smtClean="0">
                <a:latin typeface="Arial" pitchFamily="34" charset="0"/>
                <a:cs typeface="Arial" pitchFamily="34" charset="0"/>
              </a:rPr>
              <a:t> = </a:t>
            </a:r>
            <a:r>
              <a:rPr lang="en-US" dirty="0">
                <a:latin typeface="Arial" pitchFamily="34" charset="0"/>
                <a:cs typeface="Arial" pitchFamily="34" charset="0"/>
              </a:rPr>
              <a:t>x;</a:t>
            </a:r>
          </a:p>
          <a:p>
            <a:r>
              <a:rPr lang="en-US" dirty="0" err="1">
                <a:latin typeface="Arial" pitchFamily="34" charset="0"/>
                <a:cs typeface="Arial" pitchFamily="34" charset="0"/>
              </a:rPr>
              <a:t>x.open</a:t>
            </a:r>
            <a:r>
              <a:rPr lang="en-US" dirty="0">
                <a:latin typeface="Arial" pitchFamily="34" charset="0"/>
                <a:cs typeface="Arial" pitchFamily="34" charset="0"/>
              </a:rPr>
              <a:t>();</a:t>
            </a:r>
          </a:p>
          <a:p>
            <a:r>
              <a:rPr lang="en-US" dirty="0" err="1" smtClean="0">
                <a:latin typeface="Arial" pitchFamily="34" charset="0"/>
                <a:cs typeface="Arial" pitchFamily="34" charset="0"/>
              </a:rPr>
              <a:t>y.close</a:t>
            </a:r>
            <a:r>
              <a:rPr lang="en-US" dirty="0">
                <a:latin typeface="Arial" pitchFamily="34" charset="0"/>
                <a:cs typeface="Arial" pitchFamily="34" charset="0"/>
              </a:rPr>
              <a:t>();</a:t>
            </a:r>
          </a:p>
          <a:p>
            <a:r>
              <a:rPr lang="en-US" dirty="0" smtClean="0">
                <a:latin typeface="Arial" pitchFamily="34" charset="0"/>
                <a:cs typeface="Arial" pitchFamily="34" charset="0"/>
              </a:rPr>
              <a:t>assert1(x</a:t>
            </a:r>
            <a:r>
              <a:rPr lang="en-US" dirty="0">
                <a:latin typeface="Arial" pitchFamily="34" charset="0"/>
                <a:cs typeface="Arial" pitchFamily="34" charset="0"/>
              </a:rPr>
              <a:t>, closed</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smtClean="0">
                <a:solidFill>
                  <a:schemeClr val="bg1">
                    <a:lumMod val="50000"/>
                  </a:schemeClr>
                </a:solidFill>
                <a:latin typeface="Arial" pitchFamily="34" charset="0"/>
                <a:cs typeface="Arial" pitchFamily="34" charset="0"/>
              </a:rPr>
              <a:t>assert2(x</a:t>
            </a:r>
            <a:r>
              <a:rPr lang="en-US" dirty="0">
                <a:solidFill>
                  <a:schemeClr val="bg1">
                    <a:lumMod val="50000"/>
                  </a:schemeClr>
                </a:solidFill>
                <a:latin typeface="Arial" pitchFamily="34" charset="0"/>
                <a:cs typeface="Arial" pitchFamily="34" charset="0"/>
              </a:rPr>
              <a:t>, </a:t>
            </a:r>
            <a:r>
              <a:rPr lang="en-US" dirty="0" smtClean="0">
                <a:solidFill>
                  <a:schemeClr val="bg1">
                    <a:lumMod val="50000"/>
                  </a:schemeClr>
                </a:solidFill>
                <a:latin typeface="Arial" pitchFamily="34" charset="0"/>
                <a:cs typeface="Arial" pitchFamily="34" charset="0"/>
              </a:rPr>
              <a:t>opened);</a:t>
            </a:r>
            <a:endParaRPr lang="en-US" dirty="0">
              <a:solidFill>
                <a:schemeClr val="bg1">
                  <a:lumMod val="50000"/>
                </a:schemeClr>
              </a:solidFill>
              <a:latin typeface="Arial" pitchFamily="34" charset="0"/>
              <a:cs typeface="Arial" pitchFamily="34" charset="0"/>
            </a:endParaRPr>
          </a:p>
        </p:txBody>
      </p:sp>
      <p:sp>
        <p:nvSpPr>
          <p:cNvPr id="16" name="Rectangle 15"/>
          <p:cNvSpPr/>
          <p:nvPr/>
        </p:nvSpPr>
        <p:spPr>
          <a:xfrm>
            <a:off x="609600" y="3048000"/>
            <a:ext cx="2209800" cy="3048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32410522"/>
      </p:ext>
    </p:extLst>
  </p:cSld>
  <p:clrMapOvr>
    <a:masterClrMapping/>
  </p:clrMapOvr>
  <mc:AlternateContent xmlns:mc="http://schemas.openxmlformats.org/markup-compatibility/2006" xmlns:p14="http://schemas.microsoft.com/office/powerpoint/2010/main">
    <mc:Choice Requires="p14">
      <p:transition spd="slow" p14:dur="2000" advTm="25917"/>
    </mc:Choice>
    <mc:Fallback xmlns="">
      <p:transition spd="slow" advTm="259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sp>
            <p:nvSpPr>
              <p:cNvPr id="8" name="TextBox 7"/>
              <p:cNvSpPr txBox="1"/>
              <p:nvPr/>
            </p:nvSpPr>
            <p:spPr>
              <a:xfrm>
                <a:off x="3810001" y="1371600"/>
                <a:ext cx="5257800" cy="4770537"/>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b="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smtClean="0">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smtClean="0">
                            <a:solidFill>
                              <a:schemeClr val="tx1"/>
                            </a:solidFill>
                            <a:latin typeface="Cambria Math"/>
                            <a:ea typeface="Cambria Math"/>
                            <a:cs typeface="Arial" pitchFamily="34" charset="0"/>
                          </a:rPr>
                          <m:t>𝑥</m:t>
                        </m:r>
                        <m:r>
                          <a:rPr lang="en-US" sz="1400" i="1" smtClean="0">
                            <a:solidFill>
                              <a:schemeClr val="tx1"/>
                            </a:solidFill>
                            <a:latin typeface="Cambria Math"/>
                            <a:ea typeface="Cambria Math"/>
                            <a:cs typeface="Arial" pitchFamily="34" charset="0"/>
                          </a:rPr>
                          <m:t>∉</m:t>
                        </m:r>
                        <m:r>
                          <a:rPr lang="en-US" sz="1400" b="1" i="1" smtClean="0">
                            <a:solidFill>
                              <a:schemeClr val="tx1"/>
                            </a:solidFill>
                            <a:latin typeface="Cambria Math"/>
                            <a:ea typeface="Cambria Math"/>
                            <a:cs typeface="Arial" pitchFamily="34" charset="0"/>
                          </a:rPr>
                          <m:t>𝒂</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dirty="0">
                  <a:solidFill>
                    <a:schemeClr val="tx1"/>
                  </a:solidFill>
                  <a:latin typeface="Arial" pitchFamily="34" charset="0"/>
                  <a:ea typeface="Cambria Math"/>
                  <a:cs typeface="Arial" pitchFamily="34" charset="0"/>
                </a:endParaRPr>
              </a:p>
              <a:p>
                <a:r>
                  <a:rPr lang="en-US" sz="1400" dirty="0">
                    <a:solidFill>
                      <a:schemeClr val="tx1"/>
                    </a:solidFill>
                    <a:latin typeface="Arial" pitchFamily="34" charset="0"/>
                    <a:cs typeface="Arial" pitchFamily="34" charset="0"/>
                  </a:rPr>
                  <a:t> </a:t>
                </a:r>
                <a14:m>
                  <m:oMath xmlns:m="http://schemas.openxmlformats.org/officeDocument/2006/math">
                    <m:r>
                      <a:rPr lang="en-US" sz="1400">
                        <a:solidFill>
                          <a:schemeClr val="tx1"/>
                        </a:solidFill>
                        <a:latin typeface="Cambria Math"/>
                        <a:cs typeface="Arial" pitchFamily="34" charset="0"/>
                      </a:rPr>
                      <m:t>        </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𝑥</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𝑦</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oMath>
                </a14:m>
                <a:endParaRPr lang="en-US" sz="1400" dirty="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dirty="0">
                  <a:latin typeface="Arial" pitchFamily="34" charset="0"/>
                  <a:ea typeface="Cambria Math"/>
                  <a:cs typeface="Arial" pitchFamily="34" charset="0"/>
                </a:endParaRPr>
              </a:p>
              <a:p>
                <a:r>
                  <a:rPr lang="en-US" sz="1400" dirty="0">
                    <a:latin typeface="Arial" pitchFamily="34" charset="0"/>
                    <a:cs typeface="Arial" pitchFamily="34" charset="0"/>
                  </a:rPr>
                  <a:t> </a:t>
                </a:r>
                <a14:m>
                  <m:oMath xmlns:m="http://schemas.openxmlformats.org/officeDocument/2006/math">
                    <m:r>
                      <a:rPr lang="en-US" sz="1400">
                        <a:latin typeface="Cambria Math"/>
                        <a:cs typeface="Arial" pitchFamily="34" charset="0"/>
                      </a:rPr>
                      <m:t>        </m:t>
                    </m:r>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b="0" i="1" smtClean="0">
                        <a:latin typeface="Cambria Math"/>
                        <a:cs typeface="Arial" pitchFamily="34" charset="0"/>
                      </a:rPr>
                      <m:t>𝑦</m:t>
                    </m:r>
                    <m:r>
                      <a:rPr lang="en-US" sz="1400" i="1">
                        <a:latin typeface="Cambria Math"/>
                        <a:cs typeface="Arial" pitchFamily="34" charset="0"/>
                      </a:rPr>
                      <m:t>∉</m:t>
                    </m:r>
                    <m:r>
                      <a:rPr lang="en-US" sz="1400" b="1" i="1" smtClean="0">
                        <a:latin typeface="Cambria Math"/>
                        <a:cs typeface="Arial" pitchFamily="34" charset="0"/>
                      </a:rPr>
                      <m:t>𝒂</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d>
                      <m:dPr>
                        <m:ctrlPr>
                          <a:rPr lang="en-US" sz="1400" b="0" i="1" smtClean="0">
                            <a:latin typeface="Cambria Math"/>
                            <a:ea typeface="Cambria Math"/>
                            <a:cs typeface="Arial" pitchFamily="34" charset="0"/>
                          </a:rPr>
                        </m:ctrlPr>
                      </m:dPr>
                      <m:e>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b="0" i="1" dirty="0" smtClean="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{}&gt;</a:t>
                </a:r>
              </a:p>
              <a:p>
                <a:r>
                  <a:rPr lang="en-US" sz="1400" dirty="0" smtClean="0">
                    <a:solidFill>
                      <a:schemeClr val="tx1"/>
                    </a:solidFill>
                    <a:latin typeface="Arial" pitchFamily="34" charset="0"/>
                    <a:cs typeface="Arial" pitchFamily="34" charset="0"/>
                  </a:rPr>
                  <a:t>↑</a:t>
                </a:r>
                <a14:m>
                  <m:oMath xmlns:m="http://schemas.openxmlformats.org/officeDocument/2006/math">
                    <m:r>
                      <a:rPr lang="en-US" sz="1400" i="1">
                        <a:solidFill>
                          <a:schemeClr val="tx1"/>
                        </a:solidFill>
                        <a:latin typeface="Cambria Math"/>
                        <a:cs typeface="Arial" pitchFamily="34" charset="0"/>
                      </a:rPr>
                      <m:t>𝑒𝑟𝑟</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d>
                      <m:dPr>
                        <m:ctrlPr>
                          <a:rPr lang="en-US" sz="1400" i="1">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𝑥</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𝑚𝑠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i="1" dirty="0">
                  <a:solidFill>
                    <a:schemeClr val="tx1"/>
                  </a:solidFill>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𝑦</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m:oMathPara>
                </a14:m>
                <a:endParaRPr lang="en-US" sz="1400" dirty="0" smtClean="0">
                  <a:solidFill>
                    <a:schemeClr val="tx1"/>
                  </a:solidFill>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smtClean="0">
                    <a:solidFill>
                      <a:srgbClr val="0070C0"/>
                    </a:solidFill>
                    <a:latin typeface="Arial" pitchFamily="34" charset="0"/>
                    <a:cs typeface="Arial" pitchFamily="34" charset="0"/>
                  </a:rPr>
                  <a:t>↑</a:t>
                </a:r>
                <a14:m>
                  <m:oMath xmlns:m="http://schemas.openxmlformats.org/officeDocument/2006/math">
                    <m:r>
                      <a:rPr lang="en-US" sz="1400" i="1">
                        <a:solidFill>
                          <a:srgbClr val="0070C0"/>
                        </a:solidFill>
                        <a:latin typeface="Cambria Math"/>
                        <a:cs typeface="Arial" pitchFamily="34" charset="0"/>
                      </a:rPr>
                      <m:t>𝑒𝑟𝑟</m:t>
                    </m:r>
                    <m:r>
                      <a:rPr lang="en-US" sz="1400" i="1">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𝑡𝑠</m:t>
                    </m:r>
                    <m:r>
                      <a:rPr lang="en-US" sz="1400" i="1">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𝑜𝑝𝑒𝑛</m:t>
                    </m:r>
                    <m:r>
                      <a:rPr lang="en-US" sz="1400" b="0" i="1" smtClean="0">
                        <a:solidFill>
                          <a:srgbClr val="0070C0"/>
                        </a:solidFill>
                        <a:latin typeface="Cambria Math"/>
                        <a:ea typeface="Cambria Math"/>
                        <a:cs typeface="Arial" pitchFamily="34" charset="0"/>
                      </a:rPr>
                      <m:t>𝑒𝑑</m:t>
                    </m:r>
                    <m:r>
                      <a:rPr lang="en-US" sz="1400" i="1">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𝑡𝑠</m:t>
                    </m:r>
                    <m:r>
                      <a:rPr lang="en-US" sz="140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𝑦</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oMath>
                </a14:m>
                <a:endParaRPr lang="en-US" sz="1400" dirty="0" smtClean="0">
                  <a:solidFill>
                    <a:srgbClr val="0070C0"/>
                  </a:solidFill>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1" y="1371600"/>
                <a:ext cx="5257800" cy="4770537"/>
              </a:xfrm>
              <a:prstGeom prst="rect">
                <a:avLst/>
              </a:prstGeom>
              <a:blipFill rotWithShape="1">
                <a:blip r:embed="rId4"/>
                <a:stretch>
                  <a:fillRect l="-579" t="-128" b="-1277"/>
                </a:stretch>
              </a:blipFill>
            </p:spPr>
            <p:txBody>
              <a:bodyPr/>
              <a:lstStyle/>
              <a:p>
                <a:r>
                  <a:rPr lang="en-US">
                    <a:noFill/>
                  </a:rPr>
                  <a:t> </a:t>
                </a:r>
              </a:p>
            </p:txBody>
          </p:sp>
        </mc:Fallback>
      </mc:AlternateContent>
      <p:sp>
        <p:nvSpPr>
          <p:cNvPr id="6" name="Rounded Rectangle 5"/>
          <p:cNvSpPr/>
          <p:nvPr/>
        </p:nvSpPr>
        <p:spPr>
          <a:xfrm>
            <a:off x="457200" y="2763253"/>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Too large?</a:t>
            </a:r>
            <a:endParaRPr lang="en-US" dirty="0"/>
          </a:p>
        </p:txBody>
      </p:sp>
      <p:sp>
        <p:nvSpPr>
          <p:cNvPr id="12" name="Rounded Rectangle 11"/>
          <p:cNvSpPr/>
          <p:nvPr/>
        </p:nvSpPr>
        <p:spPr>
          <a:xfrm>
            <a:off x="457200" y="4114800"/>
            <a:ext cx="2590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Let’s ignore part of it!</a:t>
            </a:r>
            <a:endParaRPr lang="en-US" dirty="0"/>
          </a:p>
        </p:txBody>
      </p:sp>
      <p:cxnSp>
        <p:nvCxnSpPr>
          <p:cNvPr id="30" name="Straight Connector 29"/>
          <p:cNvCxnSpPr>
            <a:stCxn id="6" idx="3"/>
          </p:cNvCxnSpPr>
          <p:nvPr/>
        </p:nvCxnSpPr>
        <p:spPr>
          <a:xfrm>
            <a:off x="3048000" y="3029953"/>
            <a:ext cx="38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29000" y="3029953"/>
            <a:ext cx="0" cy="19992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29000" y="5029200"/>
            <a:ext cx="457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68852695"/>
      </p:ext>
    </p:extLst>
  </p:cSld>
  <p:clrMapOvr>
    <a:masterClrMapping/>
  </p:clrMapOvr>
  <mc:AlternateContent xmlns:mc="http://schemas.openxmlformats.org/markup-compatibility/2006" xmlns:p14="http://schemas.microsoft.com/office/powerpoint/2010/main">
    <mc:Choice Requires="p14">
      <p:transition spd="slow" p14:dur="2000" advTm="35701"/>
    </mc:Choice>
    <mc:Fallback xmlns="">
      <p:transition spd="slow" advTm="357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sp>
            <p:nvSpPr>
              <p:cNvPr id="8" name="TextBox 7"/>
              <p:cNvSpPr txBox="1"/>
              <p:nvPr/>
            </p:nvSpPr>
            <p:spPr>
              <a:xfrm>
                <a:off x="3810001" y="1371600"/>
                <a:ext cx="5257800" cy="4770537"/>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smtClean="0">
                        <a:solidFill>
                          <a:srgbClr val="FF0000"/>
                        </a:solidFill>
                        <a:latin typeface="Cambria Math"/>
                        <a:cs typeface="Arial" pitchFamily="34" charset="0"/>
                      </a:rPr>
                      <m:t>𝑒𝑟𝑟</m:t>
                    </m:r>
                    <m:r>
                      <a:rPr lang="en-US" sz="1400" i="1">
                        <a:solidFill>
                          <a:srgbClr val="FF0000"/>
                        </a:solidFill>
                        <a:latin typeface="Cambria Math"/>
                        <a:ea typeface="Cambria Math"/>
                        <a:cs typeface="Arial" pitchFamily="34" charset="0"/>
                      </a:rPr>
                      <m:t>∨</m:t>
                    </m:r>
                    <m:r>
                      <a:rPr lang="en-US" sz="1400" i="1">
                        <a:solidFill>
                          <a:srgbClr val="FF0000"/>
                        </a:solidFill>
                        <a:latin typeface="Cambria Math"/>
                        <a:ea typeface="Cambria Math"/>
                        <a:cs typeface="Arial" pitchFamily="34" charset="0"/>
                      </a:rPr>
                      <m:t>𝑜𝑝𝑒𝑛𝑒𝑑</m:t>
                    </m:r>
                    <m:r>
                      <a:rPr lang="en-US" sz="1400" i="1">
                        <a:solidFill>
                          <a:srgbClr val="FF0000"/>
                        </a:solidFill>
                        <a:latin typeface="Cambria Math"/>
                        <a:ea typeface="Cambria Math"/>
                        <a:cs typeface="Arial" pitchFamily="34" charset="0"/>
                      </a:rPr>
                      <m:t>∈</m:t>
                    </m:r>
                    <m:r>
                      <a:rPr lang="en-US" sz="1400" i="1">
                        <a:solidFill>
                          <a:srgbClr val="FF0000"/>
                        </a:solidFill>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smtClean="0">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smtClean="0">
                            <a:solidFill>
                              <a:schemeClr val="tx1"/>
                            </a:solidFill>
                            <a:latin typeface="Cambria Math"/>
                            <a:ea typeface="Cambria Math"/>
                            <a:cs typeface="Arial" pitchFamily="34" charset="0"/>
                          </a:rPr>
                          <m:t>𝑥</m:t>
                        </m:r>
                        <m:r>
                          <a:rPr lang="en-US" sz="1400" i="1" smtClean="0">
                            <a:solidFill>
                              <a:schemeClr val="tx1"/>
                            </a:solidFill>
                            <a:latin typeface="Cambria Math"/>
                            <a:ea typeface="Cambria Math"/>
                            <a:cs typeface="Arial" pitchFamily="34" charset="0"/>
                          </a:rPr>
                          <m:t>∉</m:t>
                        </m:r>
                        <m:r>
                          <a:rPr lang="en-US" sz="1400" b="1" i="1" smtClean="0">
                            <a:solidFill>
                              <a:schemeClr val="tx1"/>
                            </a:solidFill>
                            <a:latin typeface="Cambria Math"/>
                            <a:ea typeface="Cambria Math"/>
                            <a:cs typeface="Arial" pitchFamily="34" charset="0"/>
                          </a:rPr>
                          <m:t>𝒂</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dirty="0">
                  <a:solidFill>
                    <a:schemeClr val="tx1"/>
                  </a:solidFill>
                  <a:latin typeface="Arial" pitchFamily="34" charset="0"/>
                  <a:ea typeface="Cambria Math"/>
                  <a:cs typeface="Arial" pitchFamily="34" charset="0"/>
                </a:endParaRPr>
              </a:p>
              <a:p>
                <a:r>
                  <a:rPr lang="en-US" sz="1400" dirty="0">
                    <a:solidFill>
                      <a:schemeClr val="tx1"/>
                    </a:solidFill>
                    <a:latin typeface="Arial" pitchFamily="34" charset="0"/>
                    <a:cs typeface="Arial" pitchFamily="34" charset="0"/>
                  </a:rPr>
                  <a:t> </a:t>
                </a:r>
                <a14:m>
                  <m:oMath xmlns:m="http://schemas.openxmlformats.org/officeDocument/2006/math">
                    <m:r>
                      <a:rPr lang="en-US" sz="1400">
                        <a:solidFill>
                          <a:schemeClr val="tx1"/>
                        </a:solidFill>
                        <a:latin typeface="Cambria Math"/>
                        <a:cs typeface="Arial" pitchFamily="34" charset="0"/>
                      </a:rPr>
                      <m:t>        </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𝑥</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𝑦</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a14:m>
                <a:endParaRPr lang="en-US" sz="1400" dirty="0">
                  <a:solidFill>
                    <a:schemeClr val="tx1"/>
                  </a:solidFill>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smtClean="0">
                        <a:solidFill>
                          <a:srgbClr val="FF0000"/>
                        </a:solidFill>
                        <a:latin typeface="Cambria Math"/>
                        <a:cs typeface="Arial" pitchFamily="34" charset="0"/>
                      </a:rPr>
                      <m:t>𝑒𝑟𝑟</m:t>
                    </m:r>
                    <m:r>
                      <a:rPr lang="en-US" sz="1400" i="1">
                        <a:solidFill>
                          <a:srgbClr val="FF0000"/>
                        </a:solidFill>
                        <a:latin typeface="Cambria Math"/>
                        <a:ea typeface="Cambria Math"/>
                        <a:cs typeface="Arial" pitchFamily="34" charset="0"/>
                      </a:rPr>
                      <m:t>∨</m:t>
                    </m:r>
                    <m:r>
                      <a:rPr lang="en-US" sz="1400" i="1">
                        <a:solidFill>
                          <a:srgbClr val="FF0000"/>
                        </a:solidFill>
                        <a:latin typeface="Cambria Math"/>
                        <a:ea typeface="Cambria Math"/>
                        <a:cs typeface="Arial" pitchFamily="34" charset="0"/>
                      </a:rPr>
                      <m:t>𝑜𝑝𝑒𝑛𝑒𝑑</m:t>
                    </m:r>
                    <m:r>
                      <a:rPr lang="en-US" sz="1400" i="1">
                        <a:solidFill>
                          <a:srgbClr val="FF0000"/>
                        </a:solidFill>
                        <a:latin typeface="Cambria Math"/>
                        <a:ea typeface="Cambria Math"/>
                        <a:cs typeface="Arial" pitchFamily="34" charset="0"/>
                      </a:rPr>
                      <m:t>∈</m:t>
                    </m:r>
                    <m:r>
                      <a:rPr lang="en-US" sz="1400" i="1">
                        <a:solidFill>
                          <a:srgbClr val="FF0000"/>
                        </a:solidFill>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dirty="0">
                  <a:latin typeface="Arial" pitchFamily="34" charset="0"/>
                  <a:ea typeface="Cambria Math"/>
                  <a:cs typeface="Arial" pitchFamily="34" charset="0"/>
                </a:endParaRPr>
              </a:p>
              <a:p>
                <a:r>
                  <a:rPr lang="en-US" sz="1400" dirty="0">
                    <a:latin typeface="Arial" pitchFamily="34" charset="0"/>
                    <a:cs typeface="Arial" pitchFamily="34" charset="0"/>
                  </a:rPr>
                  <a:t> </a:t>
                </a:r>
                <a14:m>
                  <m:oMath xmlns:m="http://schemas.openxmlformats.org/officeDocument/2006/math">
                    <m:r>
                      <a:rPr lang="en-US" sz="1400">
                        <a:latin typeface="Cambria Math"/>
                        <a:cs typeface="Arial" pitchFamily="34" charset="0"/>
                      </a:rPr>
                      <m:t>        </m:t>
                    </m:r>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b="0" i="1" smtClean="0">
                        <a:latin typeface="Cambria Math"/>
                        <a:cs typeface="Arial" pitchFamily="34" charset="0"/>
                      </a:rPr>
                      <m:t>𝑦</m:t>
                    </m:r>
                    <m:r>
                      <a:rPr lang="en-US" sz="1400" i="1">
                        <a:latin typeface="Cambria Math"/>
                        <a:cs typeface="Arial" pitchFamily="34" charset="0"/>
                      </a:rPr>
                      <m:t>∉</m:t>
                    </m:r>
                    <m:r>
                      <a:rPr lang="en-US" sz="1400" b="1" i="1" smtClean="0">
                        <a:latin typeface="Cambria Math"/>
                        <a:cs typeface="Arial" pitchFamily="34" charset="0"/>
                      </a:rPr>
                      <m:t>𝒂</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smtClean="0">
                        <a:solidFill>
                          <a:srgbClr val="FF0000"/>
                        </a:solidFill>
                        <a:latin typeface="Cambria Math"/>
                        <a:cs typeface="Arial" pitchFamily="34" charset="0"/>
                      </a:rPr>
                      <m:t>𝑒𝑟𝑟</m:t>
                    </m:r>
                    <m:r>
                      <a:rPr lang="en-US" sz="1400" i="1">
                        <a:solidFill>
                          <a:srgbClr val="FF0000"/>
                        </a:solidFill>
                        <a:latin typeface="Cambria Math"/>
                        <a:ea typeface="Cambria Math"/>
                        <a:cs typeface="Arial" pitchFamily="34" charset="0"/>
                      </a:rPr>
                      <m:t>∨</m:t>
                    </m:r>
                    <m:r>
                      <a:rPr lang="en-US" sz="1400" b="0" i="1" smtClean="0">
                        <a:solidFill>
                          <a:srgbClr val="FF0000"/>
                        </a:solidFill>
                        <a:latin typeface="Cambria Math"/>
                        <a:ea typeface="Cambria Math"/>
                        <a:cs typeface="Arial" pitchFamily="34" charset="0"/>
                      </a:rPr>
                      <m:t>𝑜𝑝𝑒𝑛𝑒𝑑</m:t>
                    </m:r>
                    <m:r>
                      <a:rPr lang="en-US" sz="1400" b="0" i="1" smtClean="0">
                        <a:solidFill>
                          <a:srgbClr val="FF0000"/>
                        </a:solidFill>
                        <a:latin typeface="Cambria Math"/>
                        <a:ea typeface="Cambria Math"/>
                        <a:cs typeface="Arial" pitchFamily="34" charset="0"/>
                      </a:rPr>
                      <m:t>∈</m:t>
                    </m:r>
                    <m:r>
                      <a:rPr lang="en-US" sz="1400" b="0" i="1" smtClean="0">
                        <a:solidFill>
                          <a:srgbClr val="FF0000"/>
                        </a:solidFill>
                        <a:latin typeface="Cambria Math"/>
                        <a:ea typeface="Cambria Math"/>
                        <a:cs typeface="Arial" pitchFamily="34" charset="0"/>
                      </a:rPr>
                      <m:t>𝑡𝑠</m:t>
                    </m:r>
                    <m:r>
                      <a:rPr lang="en-US" sz="1400" b="0" i="1" smtClean="0">
                        <a:latin typeface="Cambria Math"/>
                        <a:ea typeface="Cambria Math"/>
                        <a:cs typeface="Arial" pitchFamily="34" charset="0"/>
                      </a:rPr>
                      <m:t>∨</m:t>
                    </m:r>
                    <m:d>
                      <m:dPr>
                        <m:ctrlPr>
                          <a:rPr lang="en-US" sz="1400" b="0" i="1" smtClean="0">
                            <a:latin typeface="Cambria Math"/>
                            <a:ea typeface="Cambria Math"/>
                            <a:cs typeface="Arial" pitchFamily="34" charset="0"/>
                          </a:rPr>
                        </m:ctrlPr>
                      </m:dPr>
                      <m:e>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b="0" i="1" dirty="0" smtClean="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{}&gt;</a:t>
                </a:r>
              </a:p>
              <a:p>
                <a:r>
                  <a:rPr lang="en-US" sz="1400" dirty="0" smtClean="0">
                    <a:solidFill>
                      <a:schemeClr val="tx1"/>
                    </a:solidFill>
                    <a:latin typeface="Arial" pitchFamily="34" charset="0"/>
                    <a:cs typeface="Arial" pitchFamily="34" charset="0"/>
                  </a:rPr>
                  <a:t>↑</a:t>
                </a:r>
                <a14:m>
                  <m:oMath xmlns:m="http://schemas.openxmlformats.org/officeDocument/2006/math">
                    <m:r>
                      <a:rPr lang="en-US" sz="1400" i="1">
                        <a:solidFill>
                          <a:srgbClr val="FF0000"/>
                        </a:solidFill>
                        <a:latin typeface="Cambria Math"/>
                        <a:cs typeface="Arial" pitchFamily="34" charset="0"/>
                      </a:rPr>
                      <m:t>𝑒𝑟𝑟</m:t>
                    </m:r>
                    <m:r>
                      <a:rPr lang="en-US" sz="1400" i="1">
                        <a:solidFill>
                          <a:srgbClr val="FF0000"/>
                        </a:solidFill>
                        <a:latin typeface="Cambria Math"/>
                        <a:ea typeface="Cambria Math"/>
                        <a:cs typeface="Arial" pitchFamily="34" charset="0"/>
                      </a:rPr>
                      <m:t>∨</m:t>
                    </m:r>
                    <m:r>
                      <a:rPr lang="en-US" sz="1400" i="1">
                        <a:solidFill>
                          <a:srgbClr val="FF0000"/>
                        </a:solidFill>
                        <a:latin typeface="Cambria Math"/>
                        <a:ea typeface="Cambria Math"/>
                        <a:cs typeface="Arial" pitchFamily="34" charset="0"/>
                      </a:rPr>
                      <m:t>𝑜𝑝𝑒𝑛𝑒𝑑</m:t>
                    </m:r>
                    <m:r>
                      <a:rPr lang="en-US" sz="1400" i="1">
                        <a:solidFill>
                          <a:srgbClr val="FF0000"/>
                        </a:solidFill>
                        <a:latin typeface="Cambria Math"/>
                        <a:ea typeface="Cambria Math"/>
                        <a:cs typeface="Arial" pitchFamily="34" charset="0"/>
                      </a:rPr>
                      <m:t>∈</m:t>
                    </m:r>
                    <m:r>
                      <a:rPr lang="en-US" sz="1400" i="1">
                        <a:solidFill>
                          <a:srgbClr val="FF0000"/>
                        </a:solidFill>
                        <a:latin typeface="Cambria Math"/>
                        <a:ea typeface="Cambria Math"/>
                        <a:cs typeface="Arial" pitchFamily="34" charset="0"/>
                      </a:rPr>
                      <m:t>𝑡𝑠</m:t>
                    </m:r>
                    <m:r>
                      <a:rPr lang="en-US" sz="1400" i="1" smtClean="0">
                        <a:solidFill>
                          <a:schemeClr val="tx1"/>
                        </a:solidFill>
                        <a:latin typeface="Cambria Math"/>
                        <a:ea typeface="Cambria Math"/>
                        <a:cs typeface="Arial" pitchFamily="34" charset="0"/>
                      </a:rPr>
                      <m:t>∨</m:t>
                    </m:r>
                    <m:d>
                      <m:dPr>
                        <m:ctrlPr>
                          <a:rPr lang="en-US" sz="1400" i="1">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𝑥</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𝑚𝑠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i="1" dirty="0">
                  <a:solidFill>
                    <a:schemeClr val="tx1"/>
                  </a:solidFill>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𝑦</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m:oMathPara>
                </a14:m>
                <a:endParaRPr lang="en-US" sz="1400" dirty="0" smtClean="0">
                  <a:solidFill>
                    <a:schemeClr val="tx1"/>
                  </a:solidFill>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smtClean="0">
                    <a:solidFill>
                      <a:srgbClr val="0070C0"/>
                    </a:solidFill>
                    <a:latin typeface="Arial" pitchFamily="34" charset="0"/>
                    <a:cs typeface="Arial" pitchFamily="34" charset="0"/>
                  </a:rPr>
                  <a:t>↑</a:t>
                </a:r>
                <a14:m>
                  <m:oMath xmlns:m="http://schemas.openxmlformats.org/officeDocument/2006/math">
                    <m:r>
                      <a:rPr lang="en-US" sz="1400" i="1" smtClean="0">
                        <a:solidFill>
                          <a:srgbClr val="FF0000"/>
                        </a:solidFill>
                        <a:latin typeface="Cambria Math"/>
                        <a:cs typeface="Arial" pitchFamily="34" charset="0"/>
                      </a:rPr>
                      <m:t>𝑒𝑟𝑟</m:t>
                    </m:r>
                    <m:r>
                      <a:rPr lang="en-US" sz="140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𝑡𝑠</m:t>
                    </m:r>
                    <m:r>
                      <a:rPr lang="en-US" sz="1400" i="1">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𝑜𝑝𝑒𝑛</m:t>
                    </m:r>
                    <m:r>
                      <a:rPr lang="en-US" sz="1400" b="0" i="1" smtClean="0">
                        <a:solidFill>
                          <a:srgbClr val="0070C0"/>
                        </a:solidFill>
                        <a:latin typeface="Cambria Math"/>
                        <a:ea typeface="Cambria Math"/>
                        <a:cs typeface="Arial" pitchFamily="34" charset="0"/>
                      </a:rPr>
                      <m:t>𝑒𝑑</m:t>
                    </m:r>
                    <m:r>
                      <a:rPr lang="en-US" sz="1400" i="1">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𝑡𝑠</m:t>
                    </m:r>
                    <m:r>
                      <a:rPr lang="en-US" sz="140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𝑦</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oMath>
                </a14:m>
                <a:endParaRPr lang="en-US" sz="1400" dirty="0" smtClean="0">
                  <a:solidFill>
                    <a:srgbClr val="0070C0"/>
                  </a:solidFill>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1" y="1371600"/>
                <a:ext cx="5257800" cy="4770537"/>
              </a:xfrm>
              <a:prstGeom prst="rect">
                <a:avLst/>
              </a:prstGeom>
              <a:blipFill rotWithShape="1">
                <a:blip r:embed="rId4"/>
                <a:stretch>
                  <a:fillRect l="-579" t="-128" b="-1277"/>
                </a:stretch>
              </a:blipFill>
            </p:spPr>
            <p:txBody>
              <a:bodyPr/>
              <a:lstStyle/>
              <a:p>
                <a:r>
                  <a:rPr lang="en-US">
                    <a:noFill/>
                  </a:rPr>
                  <a:t> </a:t>
                </a:r>
              </a:p>
            </p:txBody>
          </p:sp>
        </mc:Fallback>
      </mc:AlternateContent>
      <p:sp>
        <p:nvSpPr>
          <p:cNvPr id="6" name="Rounded Rectangle 5"/>
          <p:cNvSpPr/>
          <p:nvPr/>
        </p:nvSpPr>
        <p:spPr>
          <a:xfrm>
            <a:off x="457200" y="2763253"/>
            <a:ext cx="2590800" cy="5334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Unreachable</a:t>
            </a:r>
            <a:endParaRPr lang="en-US" dirty="0">
              <a:solidFill>
                <a:schemeClr val="bg1"/>
              </a:solidFill>
            </a:endParaRPr>
          </a:p>
        </p:txBody>
      </p:sp>
      <p:cxnSp>
        <p:nvCxnSpPr>
          <p:cNvPr id="30" name="Straight Connector 29"/>
          <p:cNvCxnSpPr>
            <a:stCxn id="6" idx="3"/>
          </p:cNvCxnSpPr>
          <p:nvPr/>
        </p:nvCxnSpPr>
        <p:spPr>
          <a:xfrm>
            <a:off x="3048000" y="3029953"/>
            <a:ext cx="38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29000" y="3029953"/>
            <a:ext cx="0" cy="2075447"/>
          </a:xfrm>
          <a:prstGeom prst="line">
            <a:avLst/>
          </a:prstGeom>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cxnSp>
      <p:cxnSp>
        <p:nvCxnSpPr>
          <p:cNvPr id="34" name="Straight Arrow Connector 33"/>
          <p:cNvCxnSpPr/>
          <p:nvPr/>
        </p:nvCxnSpPr>
        <p:spPr>
          <a:xfrm>
            <a:off x="3429000" y="5105400"/>
            <a:ext cx="457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962400" y="5128550"/>
            <a:ext cx="30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62400" y="4251768"/>
            <a:ext cx="144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62400" y="3364375"/>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62400" y="2476983"/>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62400" y="1600200"/>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60106358"/>
      </p:ext>
    </p:extLst>
  </p:cSld>
  <p:clrMapOvr>
    <a:masterClrMapping/>
  </p:clrMapOvr>
  <mc:AlternateContent xmlns:mc="http://schemas.openxmlformats.org/markup-compatibility/2006" xmlns:p14="http://schemas.microsoft.com/office/powerpoint/2010/main">
    <mc:Choice Requires="p14">
      <p:transition spd="slow" p14:dur="2000" advTm="28479"/>
    </mc:Choice>
    <mc:Fallback xmlns="">
      <p:transition spd="slow" advTm="284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sp>
            <p:nvSpPr>
              <p:cNvPr id="8" name="TextBox 7"/>
              <p:cNvSpPr txBox="1"/>
              <p:nvPr/>
            </p:nvSpPr>
            <p:spPr>
              <a:xfrm>
                <a:off x="3810001" y="1371600"/>
                <a:ext cx="5257800" cy="4770537"/>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smtClean="0">
                            <a:solidFill>
                              <a:srgbClr val="00B050"/>
                            </a:solidFill>
                            <a:latin typeface="Cambria Math"/>
                            <a:ea typeface="Cambria Math"/>
                            <a:cs typeface="Arial" pitchFamily="34" charset="0"/>
                          </a:rPr>
                        </m:ctrlPr>
                      </m:dPr>
                      <m:e>
                        <m:r>
                          <a:rPr lang="en-US" sz="1400" i="1">
                            <a:solidFill>
                              <a:srgbClr val="00B050"/>
                            </a:solidFill>
                            <a:latin typeface="Cambria Math"/>
                            <a:ea typeface="Cambria Math"/>
                            <a:cs typeface="Arial" pitchFamily="34" charset="0"/>
                          </a:rPr>
                          <m:t>𝑐𝑙𝑜𝑠𝑒𝑑</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𝑡𝑠</m:t>
                        </m:r>
                        <m:r>
                          <a:rPr lang="en-US" sz="1400" i="1">
                            <a:solidFill>
                              <a:srgbClr val="00B050"/>
                            </a:solidFill>
                            <a:latin typeface="Cambria Math"/>
                            <a:ea typeface="Cambria Math"/>
                            <a:cs typeface="Arial" pitchFamily="34" charset="0"/>
                          </a:rPr>
                          <m:t>∧</m:t>
                        </m:r>
                        <m:r>
                          <a:rPr lang="en-US" sz="1400" i="1" smtClean="0">
                            <a:solidFill>
                              <a:srgbClr val="00B050"/>
                            </a:solidFill>
                            <a:latin typeface="Cambria Math"/>
                            <a:ea typeface="Cambria Math"/>
                            <a:cs typeface="Arial" pitchFamily="34" charset="0"/>
                          </a:rPr>
                          <m:t>𝑥</m:t>
                        </m:r>
                        <m:r>
                          <a:rPr lang="en-US" sz="1400" i="1" smtClean="0">
                            <a:solidFill>
                              <a:srgbClr val="00B050"/>
                            </a:solidFill>
                            <a:latin typeface="Cambria Math"/>
                            <a:ea typeface="Cambria Math"/>
                            <a:cs typeface="Arial" pitchFamily="34" charset="0"/>
                          </a:rPr>
                          <m:t>∉</m:t>
                        </m:r>
                        <m:r>
                          <a:rPr lang="en-US" sz="1400" b="1" i="1" smtClean="0">
                            <a:solidFill>
                              <a:srgbClr val="00B050"/>
                            </a:solidFill>
                            <a:latin typeface="Cambria Math"/>
                            <a:ea typeface="Cambria Math"/>
                            <a:cs typeface="Arial" pitchFamily="34" charset="0"/>
                          </a:rPr>
                          <m:t>𝒂</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𝑜𝑝𝑒𝑛𝑒𝑑</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dirty="0">
                  <a:solidFill>
                    <a:schemeClr val="tx1"/>
                  </a:solidFill>
                  <a:latin typeface="Arial" pitchFamily="34" charset="0"/>
                  <a:ea typeface="Cambria Math"/>
                  <a:cs typeface="Arial" pitchFamily="34" charset="0"/>
                </a:endParaRPr>
              </a:p>
              <a:p>
                <a:r>
                  <a:rPr lang="en-US" sz="1400" dirty="0">
                    <a:solidFill>
                      <a:schemeClr val="tx1"/>
                    </a:solidFill>
                    <a:latin typeface="Arial" pitchFamily="34" charset="0"/>
                    <a:cs typeface="Arial" pitchFamily="34" charset="0"/>
                  </a:rPr>
                  <a:t> </a:t>
                </a:r>
                <a14:m>
                  <m:oMath xmlns:m="http://schemas.openxmlformats.org/officeDocument/2006/math">
                    <m:r>
                      <a:rPr lang="en-US" sz="1400">
                        <a:solidFill>
                          <a:schemeClr val="tx1"/>
                        </a:solidFill>
                        <a:latin typeface="Cambria Math"/>
                        <a:cs typeface="Arial" pitchFamily="34" charset="0"/>
                      </a:rPr>
                      <m:t>        </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𝑥</m:t>
                    </m:r>
                    <m:r>
                      <a:rPr lang="en-US" sz="1400" i="1">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𝑦</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a:latin typeface="Cambria Math"/>
                        <a:cs typeface="Arial" pitchFamily="34" charset="0"/>
                      </a:rPr>
                      <m:t>𝑜𝑝𝑒𝑛</m:t>
                    </m:r>
                    <m:r>
                      <a:rPr lang="en-US" sz="1400" b="0" i="1" smtClean="0">
                        <a:latin typeface="Cambria Math"/>
                        <a:cs typeface="Arial" pitchFamily="34" charset="0"/>
                      </a:rPr>
                      <m:t>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oMath>
                </a14:m>
                <a:endParaRPr lang="en-US" sz="1400" dirty="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d>
                      <m:dPr>
                        <m:ctrlPr>
                          <a:rPr lang="en-US" sz="1400" i="1" smtClean="0">
                            <a:solidFill>
                              <a:srgbClr val="00B050"/>
                            </a:solidFill>
                            <a:latin typeface="Cambria Math"/>
                            <a:ea typeface="Cambria Math"/>
                            <a:cs typeface="Arial" pitchFamily="34" charset="0"/>
                          </a:rPr>
                        </m:ctrlPr>
                      </m:dPr>
                      <m:e>
                        <m:r>
                          <a:rPr lang="en-US" sz="1400" i="1">
                            <a:solidFill>
                              <a:srgbClr val="00B050"/>
                            </a:solidFill>
                            <a:latin typeface="Cambria Math"/>
                            <a:ea typeface="Cambria Math"/>
                            <a:cs typeface="Arial" pitchFamily="34" charset="0"/>
                          </a:rPr>
                          <m:t>𝑐𝑙𝑜𝑠𝑒𝑑</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𝑡𝑠</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𝑥</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𝑚𝑠</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𝑜𝑝𝑒𝑛𝑒𝑑</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𝑡𝑠</m:t>
                        </m:r>
                      </m:e>
                    </m:d>
                    <m:r>
                      <a:rPr lang="en-US" sz="1400" i="1">
                        <a:latin typeface="Cambria Math"/>
                        <a:ea typeface="Cambria Math"/>
                        <a:cs typeface="Arial" pitchFamily="34" charset="0"/>
                      </a:rPr>
                      <m:t>∨</m:t>
                    </m:r>
                  </m:oMath>
                </a14:m>
                <a:endParaRPr lang="en-US" sz="1400" dirty="0">
                  <a:latin typeface="Arial" pitchFamily="34" charset="0"/>
                  <a:ea typeface="Cambria Math"/>
                  <a:cs typeface="Arial" pitchFamily="34" charset="0"/>
                </a:endParaRPr>
              </a:p>
              <a:p>
                <a:r>
                  <a:rPr lang="en-US" sz="1400" dirty="0">
                    <a:latin typeface="Arial" pitchFamily="34" charset="0"/>
                    <a:cs typeface="Arial" pitchFamily="34" charset="0"/>
                  </a:rPr>
                  <a:t> </a:t>
                </a:r>
                <a14:m>
                  <m:oMath xmlns:m="http://schemas.openxmlformats.org/officeDocument/2006/math">
                    <m:r>
                      <a:rPr lang="en-US" sz="1400">
                        <a:latin typeface="Cambria Math"/>
                        <a:cs typeface="Arial" pitchFamily="34" charset="0"/>
                      </a:rPr>
                      <m:t>        </m:t>
                    </m:r>
                    <m:r>
                      <a:rPr lang="en-US" sz="1400" i="1">
                        <a:latin typeface="Cambria Math"/>
                        <a:cs typeface="Arial" pitchFamily="34" charset="0"/>
                      </a:rPr>
                      <m:t>(</m:t>
                    </m:r>
                    <m:r>
                      <a:rPr lang="en-US" sz="1400" i="1">
                        <a:latin typeface="Cambria Math"/>
                        <a:cs typeface="Arial" pitchFamily="34" charset="0"/>
                      </a:rPr>
                      <m:t>𝑐𝑙𝑜𝑠𝑒𝑑</m:t>
                    </m:r>
                    <m:r>
                      <a:rPr lang="en-US" sz="1400" i="1">
                        <a:latin typeface="Cambria Math"/>
                        <a:cs typeface="Arial" pitchFamily="34" charset="0"/>
                      </a:rPr>
                      <m:t>∈</m:t>
                    </m:r>
                    <m:r>
                      <a:rPr lang="en-US" sz="1400" i="1">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latin typeface="Cambria Math"/>
                        <a:cs typeface="Arial" pitchFamily="34" charset="0"/>
                      </a:rPr>
                      <m:t>∧</m:t>
                    </m:r>
                    <m:r>
                      <a:rPr lang="en-US" sz="1400" b="0" i="1" smtClean="0">
                        <a:latin typeface="Cambria Math"/>
                        <a:cs typeface="Arial" pitchFamily="34" charset="0"/>
                      </a:rPr>
                      <m:t>𝑦</m:t>
                    </m:r>
                    <m:r>
                      <a:rPr lang="en-US" sz="1400" i="1">
                        <a:latin typeface="Cambria Math"/>
                        <a:cs typeface="Arial" pitchFamily="34" charset="0"/>
                      </a:rPr>
                      <m:t>∉</m:t>
                    </m:r>
                    <m:r>
                      <a:rPr lang="en-US" sz="1400" b="1" i="1" smtClean="0">
                        <a:latin typeface="Cambria Math"/>
                        <a:cs typeface="Arial" pitchFamily="34" charset="0"/>
                      </a:rPr>
                      <m:t>𝒂</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d>
                      <m:dPr>
                        <m:ctrlPr>
                          <a:rPr lang="en-US" sz="1400" b="0" i="1" smtClean="0">
                            <a:solidFill>
                              <a:srgbClr val="00B050"/>
                            </a:solidFill>
                            <a:latin typeface="Cambria Math"/>
                            <a:ea typeface="Cambria Math"/>
                            <a:cs typeface="Arial" pitchFamily="34" charset="0"/>
                          </a:rPr>
                        </m:ctrlPr>
                      </m:dPr>
                      <m:e>
                        <m:r>
                          <a:rPr lang="en-US" sz="1400" b="0" i="1" smtClean="0">
                            <a:solidFill>
                              <a:srgbClr val="00B050"/>
                            </a:solidFill>
                            <a:latin typeface="Cambria Math"/>
                            <a:ea typeface="Cambria Math"/>
                            <a:cs typeface="Arial" pitchFamily="34" charset="0"/>
                          </a:rPr>
                          <m:t>𝑐𝑙𝑜𝑠𝑒𝑑</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𝑡𝑠</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𝑥</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𝑚𝑠</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𝑜𝑝𝑒𝑛𝑒𝑑</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b="0" i="1" dirty="0" smtClean="0">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oMath>
                  </m:oMathPara>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{}&gt;</a:t>
                </a:r>
              </a:p>
              <a:p>
                <a:r>
                  <a:rPr lang="en-US" sz="1400" dirty="0" smtClean="0">
                    <a:solidFill>
                      <a:schemeClr val="tx1"/>
                    </a:solidFill>
                    <a:latin typeface="Arial" pitchFamily="34" charset="0"/>
                    <a:cs typeface="Arial" pitchFamily="34" charset="0"/>
                  </a:rPr>
                  <a:t>↑</a:t>
                </a:r>
                <a14:m>
                  <m:oMath xmlns:m="http://schemas.openxmlformats.org/officeDocument/2006/math">
                    <m:r>
                      <a:rPr lang="en-US" sz="1400" i="1">
                        <a:solidFill>
                          <a:schemeClr val="tx1"/>
                        </a:solidFill>
                        <a:latin typeface="Cambria Math"/>
                        <a:cs typeface="Arial" pitchFamily="34" charset="0"/>
                      </a:rPr>
                      <m:t>𝑒𝑟𝑟</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d>
                      <m:dPr>
                        <m:ctrlPr>
                          <a:rPr lang="en-US" sz="1400" i="1" smtClean="0">
                            <a:solidFill>
                              <a:srgbClr val="00B050"/>
                            </a:solidFill>
                            <a:latin typeface="Cambria Math"/>
                            <a:ea typeface="Cambria Math"/>
                            <a:cs typeface="Arial" pitchFamily="34" charset="0"/>
                          </a:rPr>
                        </m:ctrlPr>
                      </m:dPr>
                      <m:e>
                        <m:r>
                          <a:rPr lang="en-US" sz="1400" i="1">
                            <a:solidFill>
                              <a:srgbClr val="00B050"/>
                            </a:solidFill>
                            <a:latin typeface="Cambria Math"/>
                            <a:ea typeface="Cambria Math"/>
                            <a:cs typeface="Arial" pitchFamily="34" charset="0"/>
                          </a:rPr>
                          <m:t>𝑐𝑙𝑜𝑠𝑒𝑑</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𝑡𝑠</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𝑥</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𝑚𝑠</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𝑜𝑝𝑒𝑛𝑒𝑑</m:t>
                        </m:r>
                        <m:r>
                          <a:rPr lang="en-US" sz="1400" i="1">
                            <a:solidFill>
                              <a:srgbClr val="00B050"/>
                            </a:solidFill>
                            <a:latin typeface="Cambria Math"/>
                            <a:ea typeface="Cambria Math"/>
                            <a:cs typeface="Arial" pitchFamily="34" charset="0"/>
                          </a:rPr>
                          <m:t>∉</m:t>
                        </m:r>
                        <m:r>
                          <a:rPr lang="en-US" sz="1400" i="1">
                            <a:solidFill>
                              <a:srgbClr val="00B050"/>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i="1" dirty="0">
                  <a:solidFill>
                    <a:schemeClr val="tx1"/>
                  </a:solidFill>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latin typeface="Cambria Math"/>
                          <a:cs typeface="Arial" pitchFamily="34" charset="0"/>
                        </a:rPr>
                        <m:t>∧</m:t>
                      </m:r>
                      <m:r>
                        <a:rPr lang="en-US" sz="1400" i="1">
                          <a:latin typeface="Cambria Math"/>
                          <a:cs typeface="Arial" pitchFamily="34" charset="0"/>
                        </a:rPr>
                        <m:t>𝑥</m:t>
                      </m:r>
                      <m:r>
                        <a:rPr lang="en-US" sz="1400" i="1">
                          <a:latin typeface="Cambria Math"/>
                          <a:cs typeface="Arial" pitchFamily="34" charset="0"/>
                        </a:rPr>
                        <m:t>∈</m:t>
                      </m:r>
                      <m:r>
                        <a:rPr lang="en-US" sz="1400" i="1">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𝑦</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m:oMathPara>
                </a14:m>
                <a:endParaRPr lang="en-US" sz="1400" dirty="0" smtClean="0">
                  <a:solidFill>
                    <a:schemeClr val="tx1"/>
                  </a:solidFill>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smtClean="0">
                    <a:solidFill>
                      <a:srgbClr val="0070C0"/>
                    </a:solidFill>
                    <a:latin typeface="Arial" pitchFamily="34" charset="0"/>
                    <a:cs typeface="Arial" pitchFamily="34" charset="0"/>
                  </a:rPr>
                  <a:t>↑</a:t>
                </a:r>
                <a14:m>
                  <m:oMath xmlns:m="http://schemas.openxmlformats.org/officeDocument/2006/math">
                    <m:r>
                      <a:rPr lang="en-US" sz="1400" i="1" smtClean="0">
                        <a:solidFill>
                          <a:schemeClr val="accent1"/>
                        </a:solidFill>
                        <a:latin typeface="Cambria Math"/>
                        <a:cs typeface="Arial" pitchFamily="34" charset="0"/>
                      </a:rPr>
                      <m:t>𝑒𝑟𝑟</m:t>
                    </m:r>
                    <m:r>
                      <a:rPr lang="en-US" sz="1400" i="1" smtClean="0">
                        <a:solidFill>
                          <a:srgbClr val="0070C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𝑐𝑙𝑜𝑠𝑒𝑑</m:t>
                    </m:r>
                    <m:r>
                      <a:rPr lang="en-US" sz="1400" b="0" i="1" smtClean="0">
                        <a:solidFill>
                          <a:srgbClr val="00B050"/>
                        </a:solidFill>
                        <a:latin typeface="Cambria Math"/>
                        <a:ea typeface="Cambria Math"/>
                        <a:cs typeface="Arial" pitchFamily="34" charset="0"/>
                      </a:rPr>
                      <m:t>∈</m:t>
                    </m:r>
                    <m:r>
                      <a:rPr lang="en-US" sz="1400" b="0" i="1" smtClean="0">
                        <a:solidFill>
                          <a:srgbClr val="00B050"/>
                        </a:solidFill>
                        <a:latin typeface="Cambria Math"/>
                        <a:ea typeface="Cambria Math"/>
                        <a:cs typeface="Arial" pitchFamily="34" charset="0"/>
                      </a:rPr>
                      <m:t>𝑡𝑠</m:t>
                    </m:r>
                    <m:r>
                      <a:rPr lang="en-US" sz="1400" i="1">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𝑜𝑝𝑒𝑛</m:t>
                    </m:r>
                    <m:r>
                      <a:rPr lang="en-US" sz="1400" b="0" i="1" smtClean="0">
                        <a:solidFill>
                          <a:srgbClr val="0070C0"/>
                        </a:solidFill>
                        <a:latin typeface="Cambria Math"/>
                        <a:ea typeface="Cambria Math"/>
                        <a:cs typeface="Arial" pitchFamily="34" charset="0"/>
                      </a:rPr>
                      <m:t>𝑒𝑑</m:t>
                    </m:r>
                    <m:r>
                      <a:rPr lang="en-US" sz="1400" i="1">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𝑡𝑠</m:t>
                    </m:r>
                    <m:r>
                      <a:rPr lang="en-US" sz="140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𝑦</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oMath>
                </a14:m>
                <a:endParaRPr lang="en-US" sz="1400" dirty="0" smtClean="0">
                  <a:solidFill>
                    <a:srgbClr val="0070C0"/>
                  </a:solidFill>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1" y="1371600"/>
                <a:ext cx="5257800" cy="4770537"/>
              </a:xfrm>
              <a:prstGeom prst="rect">
                <a:avLst/>
              </a:prstGeom>
              <a:blipFill rotWithShape="1">
                <a:blip r:embed="rId4"/>
                <a:stretch>
                  <a:fillRect l="-579" t="-128" b="-1277"/>
                </a:stretch>
              </a:blipFill>
            </p:spPr>
            <p:txBody>
              <a:bodyPr/>
              <a:lstStyle/>
              <a:p>
                <a:r>
                  <a:rPr lang="en-US">
                    <a:noFill/>
                  </a:rPr>
                  <a:t> </a:t>
                </a:r>
              </a:p>
            </p:txBody>
          </p:sp>
        </mc:Fallback>
      </mc:AlternateContent>
      <p:sp>
        <p:nvSpPr>
          <p:cNvPr id="6" name="Rounded Rectangle 5"/>
          <p:cNvSpPr/>
          <p:nvPr/>
        </p:nvSpPr>
        <p:spPr>
          <a:xfrm>
            <a:off x="457200" y="2723147"/>
            <a:ext cx="2590800" cy="629653"/>
          </a:xfrm>
          <a:prstGeom prst="roundRect">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Intersect with the forward state</a:t>
            </a:r>
            <a:endParaRPr lang="en-US" dirty="0">
              <a:solidFill>
                <a:schemeClr val="bg1"/>
              </a:solidFill>
            </a:endParaRPr>
          </a:p>
        </p:txBody>
      </p:sp>
      <p:cxnSp>
        <p:nvCxnSpPr>
          <p:cNvPr id="30" name="Straight Connector 29"/>
          <p:cNvCxnSpPr>
            <a:stCxn id="6" idx="3"/>
          </p:cNvCxnSpPr>
          <p:nvPr/>
        </p:nvCxnSpPr>
        <p:spPr>
          <a:xfrm>
            <a:off x="3048000" y="3037974"/>
            <a:ext cx="3810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29000" y="3029953"/>
            <a:ext cx="0" cy="2110172"/>
          </a:xfrm>
          <a:prstGeom prst="line">
            <a:avLst/>
          </a:prstGeom>
          <a:ln w="19050">
            <a:solidFill>
              <a:srgbClr val="00B050"/>
            </a:solidFill>
          </a:ln>
        </p:spPr>
        <p:style>
          <a:lnRef idx="2">
            <a:schemeClr val="accent2">
              <a:shade val="50000"/>
            </a:schemeClr>
          </a:lnRef>
          <a:fillRef idx="1">
            <a:schemeClr val="accent2"/>
          </a:fillRef>
          <a:effectRef idx="0">
            <a:schemeClr val="accent2"/>
          </a:effectRef>
          <a:fontRef idx="minor">
            <a:schemeClr val="lt1"/>
          </a:fontRef>
        </p:style>
      </p:cxnSp>
      <p:cxnSp>
        <p:nvCxnSpPr>
          <p:cNvPr id="34" name="Straight Arrow Connector 33"/>
          <p:cNvCxnSpPr/>
          <p:nvPr/>
        </p:nvCxnSpPr>
        <p:spPr>
          <a:xfrm>
            <a:off x="3429000" y="5140125"/>
            <a:ext cx="9144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19600" y="5131444"/>
            <a:ext cx="9144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800" y="4251768"/>
            <a:ext cx="2857499"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8800" y="3364375"/>
            <a:ext cx="2857499"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38800" y="2490186"/>
            <a:ext cx="2857499"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54387" y="1600200"/>
            <a:ext cx="2597726"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16465157"/>
      </p:ext>
    </p:extLst>
  </p:cSld>
  <p:clrMapOvr>
    <a:masterClrMapping/>
  </p:clrMapOvr>
  <mc:AlternateContent xmlns:mc="http://schemas.openxmlformats.org/markup-compatibility/2006" xmlns:p14="http://schemas.microsoft.com/office/powerpoint/2010/main">
    <mc:Choice Requires="p14">
      <p:transition spd="slow" p14:dur="2000" advTm="46846"/>
    </mc:Choice>
    <mc:Fallback xmlns="">
      <p:transition spd="slow" advTm="46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sp>
            <p:nvSpPr>
              <p:cNvPr id="8" name="TextBox 7"/>
              <p:cNvSpPr txBox="1"/>
              <p:nvPr/>
            </p:nvSpPr>
            <p:spPr>
              <a:xfrm>
                <a:off x="3810001" y="1371600"/>
                <a:ext cx="5257800" cy="4770537"/>
              </a:xfrm>
              <a:prstGeom prst="rect">
                <a:avLst/>
              </a:prstGeom>
              <a:noFill/>
            </p:spPr>
            <p:txBody>
              <a:bodyPr wrap="square" rtlCol="0">
                <a:spAutoFit/>
              </a:bodyPr>
              <a:lstStyle/>
              <a:p>
                <a:r>
                  <a:rPr lang="en-US" sz="1400" dirty="0" smtClean="0">
                    <a:solidFill>
                      <a:schemeClr val="tx1"/>
                    </a:solidFill>
                    <a:latin typeface="Arial" pitchFamily="34" charset="0"/>
                    <a:cs typeface="Arial" pitchFamily="34" charset="0"/>
                  </a:rPr>
                  <a:t>↑</a:t>
                </a:r>
                <a14:m>
                  <m:oMath xmlns:m="http://schemas.openxmlformats.org/officeDocument/2006/math">
                    <m:r>
                      <a:rPr lang="en-US" sz="1400" i="1">
                        <a:solidFill>
                          <a:schemeClr val="tx1"/>
                        </a:solidFill>
                        <a:latin typeface="Cambria Math"/>
                        <a:cs typeface="Arial" pitchFamily="34" charset="0"/>
                      </a:rPr>
                      <m:t>𝑒𝑟𝑟</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d>
                      <m:dPr>
                        <m:ctrlPr>
                          <a:rPr lang="en-US" sz="1400" i="1" smtClean="0">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smtClean="0">
                            <a:solidFill>
                              <a:schemeClr val="tx1"/>
                            </a:solidFill>
                            <a:latin typeface="Cambria Math"/>
                            <a:ea typeface="Cambria Math"/>
                            <a:cs typeface="Arial" pitchFamily="34" charset="0"/>
                          </a:rPr>
                          <m:t>𝑥</m:t>
                        </m:r>
                        <m:r>
                          <a:rPr lang="en-US" sz="1400" i="1" smtClean="0">
                            <a:solidFill>
                              <a:schemeClr val="tx1"/>
                            </a:solidFill>
                            <a:latin typeface="Cambria Math"/>
                            <a:ea typeface="Cambria Math"/>
                            <a:cs typeface="Arial" pitchFamily="34" charset="0"/>
                          </a:rPr>
                          <m:t>∉</m:t>
                        </m:r>
                        <m:r>
                          <a:rPr lang="en-US" sz="1400" b="1" i="1" smtClean="0">
                            <a:solidFill>
                              <a:schemeClr val="tx1"/>
                            </a:solidFill>
                            <a:latin typeface="Cambria Math"/>
                            <a:ea typeface="Cambria Math"/>
                            <a:cs typeface="Arial" pitchFamily="34" charset="0"/>
                          </a:rPr>
                          <m:t>𝒂</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dirty="0">
                  <a:solidFill>
                    <a:schemeClr val="tx1"/>
                  </a:solidFill>
                  <a:latin typeface="Arial" pitchFamily="34" charset="0"/>
                  <a:ea typeface="Cambria Math"/>
                  <a:cs typeface="Arial" pitchFamily="34" charset="0"/>
                </a:endParaRPr>
              </a:p>
              <a:p>
                <a:r>
                  <a:rPr lang="en-US" sz="1400" dirty="0">
                    <a:solidFill>
                      <a:schemeClr val="tx1"/>
                    </a:solidFill>
                    <a:latin typeface="Arial" pitchFamily="34" charset="0"/>
                    <a:cs typeface="Arial" pitchFamily="34" charset="0"/>
                  </a:rPr>
                  <a:t> </a:t>
                </a:r>
                <a14:m>
                  <m:oMath xmlns:m="http://schemas.openxmlformats.org/officeDocument/2006/math">
                    <m:r>
                      <a:rPr lang="en-US" sz="1400">
                        <a:solidFill>
                          <a:schemeClr val="tx1"/>
                        </a:solidFill>
                        <a:latin typeface="Cambria Math"/>
                        <a:cs typeface="Arial" pitchFamily="34" charset="0"/>
                      </a:rPr>
                      <m:t>        </m:t>
                    </m:r>
                    <m:r>
                      <a:rPr lang="en-US" sz="1400" i="1" smtClean="0">
                        <a:solidFill>
                          <a:schemeClr val="tx1"/>
                        </a:solidFill>
                        <a:latin typeface="Cambria Math"/>
                        <a:cs typeface="Arial" pitchFamily="34" charset="0"/>
                      </a:rPr>
                      <m:t>(</m:t>
                    </m:r>
                    <m:r>
                      <a:rPr lang="en-US" sz="1400" i="1" smtClean="0">
                        <a:solidFill>
                          <a:schemeClr val="tx1"/>
                        </a:solidFill>
                        <a:latin typeface="Cambria Math"/>
                        <a:cs typeface="Arial" pitchFamily="34" charset="0"/>
                      </a:rPr>
                      <m:t>𝑐𝑙𝑜𝑠𝑒𝑑</m:t>
                    </m:r>
                    <m:r>
                      <a:rPr lang="en-US" sz="1400" i="1" smtClean="0">
                        <a:solidFill>
                          <a:schemeClr val="tx1"/>
                        </a:solidFill>
                        <a:latin typeface="Cambria Math"/>
                        <a:cs typeface="Arial" pitchFamily="34" charset="0"/>
                      </a:rPr>
                      <m:t>∈</m:t>
                    </m:r>
                    <m:r>
                      <a:rPr lang="en-US" sz="1400" i="1" smtClean="0">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𝑥</m:t>
                    </m:r>
                    <m:r>
                      <a:rPr lang="en-US" sz="1400" i="1">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smtClean="0">
                        <a:solidFill>
                          <a:schemeClr val="tx1"/>
                        </a:solidFill>
                        <a:latin typeface="Cambria Math"/>
                        <a:cs typeface="Arial" pitchFamily="34" charset="0"/>
                      </a:rPr>
                      <m:t>𝑦</m:t>
                    </m:r>
                    <m:r>
                      <a:rPr lang="en-US" sz="1400" i="1" smtClean="0">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a14:m>
                <a:endParaRPr lang="en-US" sz="1400" dirty="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x </a:t>
                </a:r>
                <a:r>
                  <a:rPr lang="en-US" sz="1600" b="1" dirty="0">
                    <a:solidFill>
                      <a:schemeClr val="tx1"/>
                    </a:solidFill>
                    <a:latin typeface="Arial" pitchFamily="34" charset="0"/>
                    <a:cs typeface="Arial" pitchFamily="34" charset="0"/>
                  </a:rPr>
                  <a:t>= new File</a:t>
                </a:r>
                <a:r>
                  <a:rPr lang="en-US" sz="1600" b="1" dirty="0" smtClean="0">
                    <a:solidFill>
                      <a:schemeClr val="tx1"/>
                    </a:solidFill>
                    <a:latin typeface="Arial" pitchFamily="34" charset="0"/>
                    <a:cs typeface="Arial" pitchFamily="34" charset="0"/>
                  </a:rPr>
                  <a:t>;</a:t>
                </a:r>
              </a:p>
              <a:p>
                <a:r>
                  <a:rPr lang="en-US" sz="1400" i="1" dirty="0" smtClean="0">
                    <a:solidFill>
                      <a:schemeClr val="tx1"/>
                    </a:solidFill>
                    <a:latin typeface="Arial" pitchFamily="34" charset="0"/>
                    <a:cs typeface="Arial" pitchFamily="34" charset="0"/>
                  </a:rPr>
                  <a:t>↓&lt;{closed}, {}&gt;</a:t>
                </a:r>
              </a:p>
              <a:p>
                <a:r>
                  <a:rPr lang="en-US" sz="1400" dirty="0">
                    <a:solidFill>
                      <a:schemeClr val="tx1"/>
                    </a:solidFill>
                    <a:latin typeface="Arial" pitchFamily="34" charset="0"/>
                    <a:cs typeface="Arial" pitchFamily="34" charset="0"/>
                  </a:rPr>
                  <a:t>↑</a:t>
                </a:r>
                <a14:m>
                  <m:oMath xmlns:m="http://schemas.openxmlformats.org/officeDocument/2006/math">
                    <m:r>
                      <a:rPr lang="en-US" sz="1400" i="1">
                        <a:solidFill>
                          <a:schemeClr val="tx1"/>
                        </a:solidFill>
                        <a:latin typeface="Cambria Math"/>
                        <a:cs typeface="Arial" pitchFamily="34" charset="0"/>
                      </a:rPr>
                      <m:t>𝑒𝑟𝑟</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d>
                      <m:dPr>
                        <m:ctrlPr>
                          <a:rPr lang="en-US" sz="1400" i="1">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𝑥</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𝑚𝑠</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𝑜𝑝𝑒𝑛𝑒𝑑</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dirty="0">
                  <a:solidFill>
                    <a:schemeClr val="tx1"/>
                  </a:solidFill>
                  <a:latin typeface="Arial" pitchFamily="34" charset="0"/>
                  <a:ea typeface="Cambria Math"/>
                  <a:cs typeface="Arial" pitchFamily="34" charset="0"/>
                </a:endParaRPr>
              </a:p>
              <a:p>
                <a:r>
                  <a:rPr lang="en-US" sz="1400" dirty="0" smtClean="0">
                    <a:solidFill>
                      <a:schemeClr val="tx1"/>
                    </a:solidFill>
                    <a:latin typeface="Arial" pitchFamily="34" charset="0"/>
                    <a:cs typeface="Arial" pitchFamily="34" charset="0"/>
                  </a:rPr>
                  <a:t> </a:t>
                </a:r>
                <a14:m>
                  <m:oMath xmlns:m="http://schemas.openxmlformats.org/officeDocument/2006/math">
                    <m:r>
                      <a:rPr lang="en-US" sz="1400">
                        <a:solidFill>
                          <a:schemeClr val="tx1"/>
                        </a:solidFill>
                        <a:latin typeface="Cambria Math"/>
                        <a:cs typeface="Arial" pitchFamily="34" charset="0"/>
                      </a:rPr>
                      <m:t>        </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𝑐𝑙𝑜𝑠𝑒𝑑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𝑥</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i="1">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𝑦</m:t>
                    </m:r>
                    <m:r>
                      <a:rPr lang="en-US" sz="1400" i="1">
                        <a:solidFill>
                          <a:schemeClr val="tx1"/>
                        </a:solidFill>
                        <a:latin typeface="Cambria Math"/>
                        <a:cs typeface="Arial" pitchFamily="34" charset="0"/>
                      </a:rPr>
                      <m:t>∉</m:t>
                    </m:r>
                    <m:r>
                      <a:rPr lang="en-US" sz="1400" b="1" i="1" smtClean="0">
                        <a:solidFill>
                          <a:schemeClr val="tx1"/>
                        </a:solidFill>
                        <a:latin typeface="Cambria Math"/>
                        <a:cs typeface="Arial" pitchFamily="34" charset="0"/>
                      </a:rPr>
                      <m:t>𝒂</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𝑜𝑝𝑒𝑛𝑒𝑑</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a14:m>
                <a:endParaRPr lang="en-US" sz="1400" dirty="0" smtClean="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y = x;</a:t>
                </a:r>
              </a:p>
              <a:p>
                <a:r>
                  <a:rPr lang="en-US" sz="1400" i="1" dirty="0">
                    <a:solidFill>
                      <a:schemeClr val="tx1"/>
                    </a:solidFill>
                    <a:latin typeface="Arial" pitchFamily="34" charset="0"/>
                    <a:cs typeface="Arial" pitchFamily="34" charset="0"/>
                  </a:rPr>
                  <a:t>↓&lt;{closed}, </a:t>
                </a:r>
                <a:r>
                  <a:rPr lang="en-US" sz="1400" i="1" dirty="0" smtClean="0">
                    <a:solidFill>
                      <a:schemeClr val="tx1"/>
                    </a:solidFill>
                    <a:latin typeface="Arial" pitchFamily="34" charset="0"/>
                    <a:cs typeface="Arial" pitchFamily="34" charset="0"/>
                  </a:rPr>
                  <a:t>{}&gt;</a:t>
                </a:r>
              </a:p>
              <a:p>
                <a:r>
                  <a:rPr lang="en-US" sz="1400" dirty="0">
                    <a:solidFill>
                      <a:schemeClr val="tx1"/>
                    </a:solidFill>
                    <a:latin typeface="Arial" pitchFamily="34" charset="0"/>
                    <a:cs typeface="Arial" pitchFamily="34" charset="0"/>
                  </a:rPr>
                  <a:t>↑</a:t>
                </a:r>
                <a14:m>
                  <m:oMath xmlns:m="http://schemas.openxmlformats.org/officeDocument/2006/math">
                    <m:r>
                      <a:rPr lang="en-US" sz="1400" i="1">
                        <a:solidFill>
                          <a:schemeClr val="tx1"/>
                        </a:solidFill>
                        <a:latin typeface="Cambria Math"/>
                        <a:cs typeface="Arial" pitchFamily="34" charset="0"/>
                      </a:rPr>
                      <m:t>𝑒𝑟𝑟</m:t>
                    </m:r>
                    <m:r>
                      <a:rPr lang="en-US" sz="1400" i="1">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𝑜𝑝𝑒𝑛𝑒𝑑</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𝑡𝑠</m:t>
                    </m:r>
                    <m:r>
                      <a:rPr lang="en-US" sz="1400" b="0" i="1" smtClean="0">
                        <a:solidFill>
                          <a:schemeClr val="tx1"/>
                        </a:solidFill>
                        <a:latin typeface="Cambria Math"/>
                        <a:ea typeface="Cambria Math"/>
                        <a:cs typeface="Arial" pitchFamily="34" charset="0"/>
                      </a:rPr>
                      <m:t>∨</m:t>
                    </m:r>
                    <m:d>
                      <m:dPr>
                        <m:ctrlPr>
                          <a:rPr lang="en-US" sz="1400" b="0" i="1" smtClean="0">
                            <a:solidFill>
                              <a:schemeClr val="tx1"/>
                            </a:solidFill>
                            <a:latin typeface="Cambria Math"/>
                            <a:ea typeface="Cambria Math"/>
                            <a:cs typeface="Arial" pitchFamily="34" charset="0"/>
                          </a:rPr>
                        </m:ctrlPr>
                      </m:dPr>
                      <m:e>
                        <m:r>
                          <a:rPr lang="en-US" sz="1400" b="0" i="1" smtClean="0">
                            <a:solidFill>
                              <a:schemeClr val="tx1"/>
                            </a:solidFill>
                            <a:latin typeface="Cambria Math"/>
                            <a:ea typeface="Cambria Math"/>
                            <a:cs typeface="Arial" pitchFamily="34" charset="0"/>
                          </a:rPr>
                          <m:t>𝑐𝑙𝑜𝑠𝑒𝑑</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𝑡𝑠</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𝑥</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𝑚𝑠</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𝑜𝑝𝑒𝑛𝑒𝑑</m:t>
                        </m:r>
                        <m:r>
                          <a:rPr lang="en-US" sz="1400" b="0" i="1" smtClean="0">
                            <a:solidFill>
                              <a:schemeClr val="tx1"/>
                            </a:solidFill>
                            <a:latin typeface="Cambria Math"/>
                            <a:ea typeface="Cambria Math"/>
                            <a:cs typeface="Arial" pitchFamily="34" charset="0"/>
                          </a:rPr>
                          <m:t>∉</m:t>
                        </m:r>
                        <m:r>
                          <a:rPr lang="en-US" sz="1400" b="0" i="1" smtClean="0">
                            <a:solidFill>
                              <a:schemeClr val="tx1"/>
                            </a:solidFill>
                            <a:latin typeface="Cambria Math"/>
                            <a:ea typeface="Cambria Math"/>
                            <a:cs typeface="Arial" pitchFamily="34" charset="0"/>
                          </a:rPr>
                          <m:t>𝑡𝑠</m:t>
                        </m:r>
                      </m:e>
                    </m:d>
                    <m:r>
                      <a:rPr lang="en-US" sz="1400" b="0" i="1" smtClean="0">
                        <a:solidFill>
                          <a:schemeClr val="tx1"/>
                        </a:solidFill>
                        <a:latin typeface="Cambria Math"/>
                        <a:ea typeface="Cambria Math"/>
                        <a:cs typeface="Arial" pitchFamily="34" charset="0"/>
                      </a:rPr>
                      <m:t>∨</m:t>
                    </m:r>
                  </m:oMath>
                </a14:m>
                <a:endParaRPr lang="en-US" sz="1400" b="0" i="1" dirty="0" smtClean="0">
                  <a:solidFill>
                    <a:schemeClr val="tx1"/>
                  </a:solidFill>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𝑐𝑙𝑜𝑠𝑒𝑑</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𝑥</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𝑦</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𝑚𝑠</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𝑜𝑝𝑒𝑛𝑒𝑑</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𝑡𝑠</m:t>
                      </m:r>
                      <m:r>
                        <a:rPr lang="en-US" sz="1400" b="0" i="1" smtClean="0">
                          <a:solidFill>
                            <a:schemeClr val="tx1"/>
                          </a:solidFill>
                          <a:latin typeface="Cambria Math"/>
                          <a:cs typeface="Arial" pitchFamily="34" charset="0"/>
                        </a:rPr>
                        <m:t>)</m:t>
                      </m:r>
                    </m:oMath>
                  </m:oMathPara>
                </a14:m>
                <a:endParaRPr lang="en-US" sz="1400" dirty="0" smtClean="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z </a:t>
                </a:r>
                <a:r>
                  <a:rPr lang="en-US" sz="1600" b="1" dirty="0">
                    <a:solidFill>
                      <a:schemeClr val="tx1"/>
                    </a:solidFill>
                    <a:latin typeface="Arial" pitchFamily="34" charset="0"/>
                    <a:cs typeface="Arial" pitchFamily="34" charset="0"/>
                  </a:rPr>
                  <a:t>= x;</a:t>
                </a:r>
              </a:p>
              <a:p>
                <a:r>
                  <a:rPr lang="en-US" sz="1400" i="1" dirty="0">
                    <a:solidFill>
                      <a:schemeClr val="tx1"/>
                    </a:solidFill>
                    <a:latin typeface="Arial" pitchFamily="34" charset="0"/>
                    <a:cs typeface="Arial" pitchFamily="34" charset="0"/>
                  </a:rPr>
                  <a:t>↓&lt;{closed}, {}&gt;</a:t>
                </a:r>
              </a:p>
              <a:p>
                <a:r>
                  <a:rPr lang="en-US" sz="1400" dirty="0" smtClean="0">
                    <a:solidFill>
                      <a:schemeClr val="tx1"/>
                    </a:solidFill>
                    <a:latin typeface="Arial" pitchFamily="34" charset="0"/>
                    <a:cs typeface="Arial" pitchFamily="34" charset="0"/>
                  </a:rPr>
                  <a:t>↑</a:t>
                </a:r>
                <a14:m>
                  <m:oMath xmlns:m="http://schemas.openxmlformats.org/officeDocument/2006/math">
                    <m:r>
                      <a:rPr lang="en-US" sz="1400" i="1">
                        <a:solidFill>
                          <a:schemeClr val="tx1"/>
                        </a:solidFill>
                        <a:latin typeface="Cambria Math"/>
                        <a:cs typeface="Arial" pitchFamily="34" charset="0"/>
                      </a:rPr>
                      <m:t>𝑒𝑟𝑟</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d>
                      <m:dPr>
                        <m:ctrlPr>
                          <a:rPr lang="en-US" sz="1400" i="1">
                            <a:solidFill>
                              <a:schemeClr val="tx1"/>
                            </a:solidFill>
                            <a:latin typeface="Cambria Math"/>
                            <a:ea typeface="Cambria Math"/>
                            <a:cs typeface="Arial" pitchFamily="34" charset="0"/>
                          </a:rPr>
                        </m:ctrlPr>
                      </m:dPr>
                      <m:e>
                        <m:r>
                          <a:rPr lang="en-US" sz="1400" i="1">
                            <a:solidFill>
                              <a:schemeClr val="tx1"/>
                            </a:solidFill>
                            <a:latin typeface="Cambria Math"/>
                            <a:ea typeface="Cambria Math"/>
                            <a:cs typeface="Arial" pitchFamily="34" charset="0"/>
                          </a:rPr>
                          <m:t>𝑐𝑙𝑜𝑠𝑒𝑑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𝑥</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𝑚𝑠</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𝑜𝑝𝑒𝑛𝑒𝑑</m:t>
                        </m:r>
                        <m:r>
                          <a:rPr lang="en-US" sz="1400" i="1">
                            <a:solidFill>
                              <a:schemeClr val="tx1"/>
                            </a:solidFill>
                            <a:latin typeface="Cambria Math"/>
                            <a:ea typeface="Cambria Math"/>
                            <a:cs typeface="Arial" pitchFamily="34" charset="0"/>
                          </a:rPr>
                          <m:t>∉</m:t>
                        </m:r>
                        <m:r>
                          <a:rPr lang="en-US" sz="1400" i="1">
                            <a:solidFill>
                              <a:schemeClr val="tx1"/>
                            </a:solidFill>
                            <a:latin typeface="Cambria Math"/>
                            <a:ea typeface="Cambria Math"/>
                            <a:cs typeface="Arial" pitchFamily="34" charset="0"/>
                          </a:rPr>
                          <m:t>𝑡𝑠</m:t>
                        </m:r>
                      </m:e>
                    </m:d>
                    <m:r>
                      <a:rPr lang="en-US" sz="1400" i="1">
                        <a:solidFill>
                          <a:schemeClr val="tx1"/>
                        </a:solidFill>
                        <a:latin typeface="Cambria Math"/>
                        <a:ea typeface="Cambria Math"/>
                        <a:cs typeface="Arial" pitchFamily="34" charset="0"/>
                      </a:rPr>
                      <m:t>∨</m:t>
                    </m:r>
                  </m:oMath>
                </a14:m>
                <a:endParaRPr lang="en-US" sz="1400" i="1" dirty="0">
                  <a:solidFill>
                    <a:schemeClr val="tx1"/>
                  </a:solidFill>
                  <a:latin typeface="Cambria Math"/>
                  <a:ea typeface="Cambria Math"/>
                  <a:cs typeface="Arial" pitchFamily="34" charset="0"/>
                </a:endParaRPr>
              </a:p>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a:cs typeface="Arial" pitchFamily="34" charset="0"/>
                        </a:rPr>
                        <m:t>(</m:t>
                      </m:r>
                      <m:r>
                        <a:rPr lang="en-US" sz="1400" i="1" smtClean="0">
                          <a:solidFill>
                            <a:schemeClr val="tx1"/>
                          </a:solidFill>
                          <a:latin typeface="Cambria Math"/>
                          <a:cs typeface="Arial" pitchFamily="34" charset="0"/>
                        </a:rPr>
                        <m:t>𝑐𝑙𝑜𝑠𝑒𝑑</m:t>
                      </m:r>
                      <m:r>
                        <a:rPr lang="en-US" sz="1400" i="1" smtClean="0">
                          <a:solidFill>
                            <a:schemeClr val="tx1"/>
                          </a:solidFill>
                          <a:latin typeface="Cambria Math"/>
                          <a:cs typeface="Arial" pitchFamily="34" charset="0"/>
                        </a:rPr>
                        <m:t>∈</m:t>
                      </m:r>
                      <m:r>
                        <a:rPr lang="en-US" sz="1400" i="1" smtClean="0">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𝑥</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𝑦</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𝑚𝑠</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𝑜𝑝𝑒𝑛𝑒𝑑</m:t>
                      </m:r>
                      <m:r>
                        <a:rPr lang="en-US" sz="1400" i="1">
                          <a:solidFill>
                            <a:schemeClr val="tx1"/>
                          </a:solidFill>
                          <a:latin typeface="Cambria Math"/>
                          <a:cs typeface="Arial" pitchFamily="34" charset="0"/>
                        </a:rPr>
                        <m:t>∉</m:t>
                      </m:r>
                      <m:r>
                        <a:rPr lang="en-US" sz="1400" i="1">
                          <a:solidFill>
                            <a:schemeClr val="tx1"/>
                          </a:solidFill>
                          <a:latin typeface="Cambria Math"/>
                          <a:cs typeface="Arial" pitchFamily="34" charset="0"/>
                        </a:rPr>
                        <m:t>𝑡𝑠</m:t>
                      </m:r>
                      <m:r>
                        <a:rPr lang="en-US" sz="1400" i="1">
                          <a:solidFill>
                            <a:schemeClr val="tx1"/>
                          </a:solidFill>
                          <a:latin typeface="Cambria Math"/>
                          <a:cs typeface="Arial" pitchFamily="34" charset="0"/>
                        </a:rPr>
                        <m:t>)</m:t>
                      </m:r>
                    </m:oMath>
                  </m:oMathPara>
                </a14:m>
                <a:endParaRPr lang="en-US" sz="1400" dirty="0" smtClean="0">
                  <a:solidFill>
                    <a:schemeClr val="tx1"/>
                  </a:solidFill>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smtClean="0">
                    <a:solidFill>
                      <a:srgbClr val="0070C0"/>
                    </a:solidFill>
                    <a:latin typeface="Arial" pitchFamily="34" charset="0"/>
                    <a:cs typeface="Arial" pitchFamily="34" charset="0"/>
                  </a:rPr>
                  <a:t>↑</a:t>
                </a:r>
                <a14:m>
                  <m:oMath xmlns:m="http://schemas.openxmlformats.org/officeDocument/2006/math">
                    <m:r>
                      <a:rPr lang="en-US" sz="1400" i="1" smtClean="0">
                        <a:solidFill>
                          <a:srgbClr val="0070C0"/>
                        </a:solidFill>
                        <a:latin typeface="Cambria Math"/>
                        <a:cs typeface="Arial" pitchFamily="34" charset="0"/>
                      </a:rPr>
                      <m:t>𝑒𝑟𝑟</m:t>
                    </m:r>
                    <m:r>
                      <a:rPr lang="en-US" sz="140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𝑡𝑠</m:t>
                    </m:r>
                    <m:r>
                      <a:rPr lang="en-US" sz="1400" i="1">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𝑜𝑝𝑒𝑛</m:t>
                    </m:r>
                    <m:r>
                      <a:rPr lang="en-US" sz="1400" b="0" i="1" smtClean="0">
                        <a:solidFill>
                          <a:srgbClr val="0070C0"/>
                        </a:solidFill>
                        <a:latin typeface="Cambria Math"/>
                        <a:ea typeface="Cambria Math"/>
                        <a:cs typeface="Arial" pitchFamily="34" charset="0"/>
                      </a:rPr>
                      <m:t>𝑒𝑑</m:t>
                    </m:r>
                    <m:r>
                      <a:rPr lang="en-US" sz="1400" i="1">
                        <a:solidFill>
                          <a:srgbClr val="0070C0"/>
                        </a:solidFill>
                        <a:latin typeface="Cambria Math"/>
                        <a:ea typeface="Cambria Math"/>
                        <a:cs typeface="Arial" pitchFamily="34" charset="0"/>
                      </a:rPr>
                      <m:t>∈</m:t>
                    </m:r>
                    <m:r>
                      <a:rPr lang="en-US" sz="1400" i="1">
                        <a:solidFill>
                          <a:srgbClr val="0070C0"/>
                        </a:solidFill>
                        <a:latin typeface="Cambria Math"/>
                        <a:ea typeface="Cambria Math"/>
                        <a:cs typeface="Arial" pitchFamily="34" charset="0"/>
                      </a:rPr>
                      <m:t>𝑡𝑠</m:t>
                    </m:r>
                    <m:r>
                      <a:rPr lang="en-US" sz="140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𝑦</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𝑐𝑙𝑜𝑠𝑒𝑑</m:t>
                    </m:r>
                    <m:r>
                      <a:rPr lang="en-US" sz="1400" b="0" i="1" smtClean="0">
                        <a:solidFill>
                          <a:srgbClr val="0070C0"/>
                        </a:solidFill>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𝑚𝑠</m:t>
                    </m:r>
                    <m:r>
                      <a:rPr lang="en-US" sz="1400" b="0" i="1" smtClean="0">
                        <a:solidFill>
                          <a:srgbClr val="0070C0"/>
                        </a:solidFill>
                        <a:latin typeface="Cambria Math"/>
                        <a:ea typeface="Cambria Math"/>
                        <a:cs typeface="Arial" pitchFamily="34" charset="0"/>
                      </a:rPr>
                      <m:t>)</m:t>
                    </m:r>
                  </m:oMath>
                </a14:m>
                <a:endParaRPr lang="en-US" sz="1400" dirty="0" smtClean="0">
                  <a:solidFill>
                    <a:srgbClr val="0070C0"/>
                  </a:solidFill>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1" y="1371600"/>
                <a:ext cx="5257800" cy="4770537"/>
              </a:xfrm>
              <a:prstGeom prst="rect">
                <a:avLst/>
              </a:prstGeom>
              <a:blipFill rotWithShape="1">
                <a:blip r:embed="rId4"/>
                <a:stretch>
                  <a:fillRect l="-579" t="-128" b="-1277"/>
                </a:stretch>
              </a:blipFill>
            </p:spPr>
            <p:txBody>
              <a:bodyPr/>
              <a:lstStyle/>
              <a:p>
                <a:r>
                  <a:rPr lang="en-US">
                    <a:noFill/>
                  </a:rPr>
                  <a:t> </a:t>
                </a:r>
              </a:p>
            </p:txBody>
          </p:sp>
        </mc:Fallback>
      </mc:AlternateContent>
      <p:sp>
        <p:nvSpPr>
          <p:cNvPr id="9" name="Rounded Rectangle 8"/>
          <p:cNvSpPr/>
          <p:nvPr/>
        </p:nvSpPr>
        <p:spPr>
          <a:xfrm>
            <a:off x="304800" y="2057400"/>
            <a:ext cx="3200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Keep as many </a:t>
            </a:r>
            <a:r>
              <a:rPr lang="en-US" dirty="0" err="1" smtClean="0"/>
              <a:t>disjuncts</a:t>
            </a:r>
            <a:r>
              <a:rPr lang="en-US" dirty="0" smtClean="0"/>
              <a:t> as possible</a:t>
            </a:r>
            <a:endParaRPr lang="en-US" dirty="0"/>
          </a:p>
        </p:txBody>
      </p:sp>
      <p:sp>
        <p:nvSpPr>
          <p:cNvPr id="10" name="Rounded Rectangle 9"/>
          <p:cNvSpPr/>
          <p:nvPr/>
        </p:nvSpPr>
        <p:spPr>
          <a:xfrm>
            <a:off x="304800" y="3505200"/>
            <a:ext cx="3200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Intersect with forward state</a:t>
            </a:r>
            <a:endParaRPr lang="en-US" dirty="0"/>
          </a:p>
        </p:txBody>
      </p:sp>
    </p:spTree>
    <p:custDataLst>
      <p:tags r:id="rId1"/>
    </p:custDataLst>
    <p:extLst>
      <p:ext uri="{BB962C8B-B14F-4D97-AF65-F5344CB8AC3E}">
        <p14:creationId xmlns:p14="http://schemas.microsoft.com/office/powerpoint/2010/main" val="756917267"/>
      </p:ext>
    </p:extLst>
  </p:cSld>
  <p:clrMapOvr>
    <a:masterClrMapping/>
  </p:clrMapOvr>
  <mc:AlternateContent xmlns:mc="http://schemas.openxmlformats.org/markup-compatibility/2006" xmlns:p14="http://schemas.microsoft.com/office/powerpoint/2010/main">
    <mc:Choice Requires="p14">
      <p:transition spd="slow" p14:dur="2000" advTm="29905"/>
    </mc:Choice>
    <mc:Fallback xmlns="">
      <p:transition spd="slow" advTm="2990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600199"/>
            <a:ext cx="2971800" cy="2031325"/>
          </a:xfrm>
          <a:prstGeom prst="rect">
            <a:avLst/>
          </a:prstGeom>
          <a:noFill/>
        </p:spPr>
        <p:txBody>
          <a:bodyPr wrap="square" rtlCol="0">
            <a:spAutoFit/>
          </a:bodyPr>
          <a:lstStyle/>
          <a:p>
            <a:r>
              <a:rPr lang="en-US" dirty="0">
                <a:latin typeface="Arial" pitchFamily="34" charset="0"/>
                <a:cs typeface="Arial" pitchFamily="34" charset="0"/>
              </a:rPr>
              <a:t>x = new File</a:t>
            </a:r>
            <a:r>
              <a:rPr lang="en-US" dirty="0" smtClean="0">
                <a:latin typeface="Arial" pitchFamily="34" charset="0"/>
                <a:cs typeface="Arial" pitchFamily="34" charset="0"/>
              </a:rPr>
              <a:t>;</a:t>
            </a:r>
          </a:p>
          <a:p>
            <a:r>
              <a:rPr lang="en-US" dirty="0" smtClean="0">
                <a:latin typeface="Arial" pitchFamily="34" charset="0"/>
                <a:cs typeface="Arial" pitchFamily="34" charset="0"/>
              </a:rPr>
              <a:t>y = x;</a:t>
            </a:r>
          </a:p>
          <a:p>
            <a:r>
              <a:rPr lang="en-US" dirty="0">
                <a:latin typeface="Arial" pitchFamily="34" charset="0"/>
                <a:cs typeface="Arial" pitchFamily="34" charset="0"/>
              </a:rPr>
              <a:t>z</a:t>
            </a:r>
            <a:r>
              <a:rPr lang="en-US" dirty="0" smtClean="0">
                <a:latin typeface="Arial" pitchFamily="34" charset="0"/>
                <a:cs typeface="Arial" pitchFamily="34" charset="0"/>
              </a:rPr>
              <a:t> = </a:t>
            </a:r>
            <a:r>
              <a:rPr lang="en-US" dirty="0">
                <a:latin typeface="Arial" pitchFamily="34" charset="0"/>
                <a:cs typeface="Arial" pitchFamily="34" charset="0"/>
              </a:rPr>
              <a:t>x;</a:t>
            </a:r>
          </a:p>
          <a:p>
            <a:r>
              <a:rPr lang="en-US" dirty="0" err="1">
                <a:latin typeface="Arial" pitchFamily="34" charset="0"/>
                <a:cs typeface="Arial" pitchFamily="34" charset="0"/>
              </a:rPr>
              <a:t>x.open</a:t>
            </a:r>
            <a:r>
              <a:rPr lang="en-US" dirty="0">
                <a:latin typeface="Arial" pitchFamily="34" charset="0"/>
                <a:cs typeface="Arial" pitchFamily="34" charset="0"/>
              </a:rPr>
              <a:t>();</a:t>
            </a:r>
          </a:p>
          <a:p>
            <a:r>
              <a:rPr lang="en-US" dirty="0" err="1" smtClean="0">
                <a:latin typeface="Arial" pitchFamily="34" charset="0"/>
                <a:cs typeface="Arial" pitchFamily="34" charset="0"/>
              </a:rPr>
              <a:t>y.close</a:t>
            </a:r>
            <a:r>
              <a:rPr lang="en-US" dirty="0">
                <a:latin typeface="Arial" pitchFamily="34" charset="0"/>
                <a:cs typeface="Arial" pitchFamily="34" charset="0"/>
              </a:rPr>
              <a:t>();</a:t>
            </a:r>
          </a:p>
          <a:p>
            <a:r>
              <a:rPr lang="en-US" dirty="0" smtClean="0">
                <a:latin typeface="Arial" pitchFamily="34" charset="0"/>
                <a:cs typeface="Arial" pitchFamily="34" charset="0"/>
              </a:rPr>
              <a:t>assert1(x</a:t>
            </a:r>
            <a:r>
              <a:rPr lang="en-US" dirty="0">
                <a:latin typeface="Arial" pitchFamily="34" charset="0"/>
                <a:cs typeface="Arial" pitchFamily="34" charset="0"/>
              </a:rPr>
              <a:t>, closed</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smtClean="0">
                <a:latin typeface="Arial" pitchFamily="34" charset="0"/>
                <a:cs typeface="Arial" pitchFamily="34" charset="0"/>
              </a:rPr>
              <a:t>assert2(x</a:t>
            </a:r>
            <a:r>
              <a:rPr lang="en-US" dirty="0">
                <a:latin typeface="Arial" pitchFamily="34" charset="0"/>
                <a:cs typeface="Arial" pitchFamily="34" charset="0"/>
              </a:rPr>
              <a:t>, </a:t>
            </a:r>
            <a:r>
              <a:rPr lang="en-US" dirty="0" smtClean="0">
                <a:latin typeface="Arial" pitchFamily="34" charset="0"/>
                <a:cs typeface="Arial" pitchFamily="34" charset="0"/>
              </a:rPr>
              <a:t>opened);</a:t>
            </a:r>
            <a:endParaRPr lang="en-US"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Analysis</a:t>
            </a:r>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139952891"/>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39952891"/>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4"/>
                          <a:stretch>
                            <a:fillRect l="-63060" t="-106349" r="-373" b="-119048"/>
                          </a:stretch>
                        </a:blipFill>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031873"/>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b="1" i="1" smtClean="0">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x = new File;</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smtClean="0">
                    <a:latin typeface="Arial" pitchFamily="34" charset="0"/>
                    <a:cs typeface="Arial" pitchFamily="34" charset="0"/>
                  </a:rPr>
                  <a:t>↓</a:t>
                </a:r>
                <a:r>
                  <a:rPr lang="en-US" sz="1400" i="1" dirty="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dirty="0">
                  <a:latin typeface="Arial" pitchFamily="34" charset="0"/>
                  <a:cs typeface="Arial" pitchFamily="34" charset="0"/>
                </a:endParaRPr>
              </a:p>
              <a:p>
                <a:r>
                  <a:rPr lang="en-US" sz="1600" b="1" dirty="0">
                    <a:latin typeface="Arial" pitchFamily="34" charset="0"/>
                    <a:cs typeface="Arial" pitchFamily="34" charset="0"/>
                  </a:rPr>
                  <a:t>z</a:t>
                </a:r>
                <a:r>
                  <a:rPr lang="en-US" sz="1600" b="1" dirty="0" smtClean="0">
                    <a:latin typeface="Arial" pitchFamily="34" charset="0"/>
                    <a:cs typeface="Arial" pitchFamily="34" charset="0"/>
                  </a:rPr>
                  <a:t>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031873"/>
              </a:xfrm>
              <a:prstGeom prst="rect">
                <a:avLst/>
              </a:prstGeom>
              <a:blipFill rotWithShape="1">
                <a:blip r:embed="rId5"/>
                <a:stretch>
                  <a:fillRect l="-701" t="-151"/>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4" name="Oval 3"/>
          <p:cNvSpPr/>
          <p:nvPr/>
        </p:nvSpPr>
        <p:spPr>
          <a:xfrm>
            <a:off x="4352925" y="5017625"/>
            <a:ext cx="381000" cy="228600"/>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4800600" y="4305225"/>
            <a:ext cx="1143000" cy="251901"/>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609600" y="3048000"/>
            <a:ext cx="2209800" cy="3048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62675" y="5158543"/>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spTree>
    <p:custDataLst>
      <p:tags r:id="rId1"/>
    </p:custDataLst>
    <p:extLst>
      <p:ext uri="{BB962C8B-B14F-4D97-AF65-F5344CB8AC3E}">
        <p14:creationId xmlns:p14="http://schemas.microsoft.com/office/powerpoint/2010/main" val="2887010399"/>
      </p:ext>
    </p:extLst>
  </p:cSld>
  <p:clrMapOvr>
    <a:masterClrMapping/>
  </p:clrMapOvr>
  <mc:AlternateContent xmlns:mc="http://schemas.openxmlformats.org/markup-compatibility/2006" xmlns:p14="http://schemas.microsoft.com/office/powerpoint/2010/main">
    <mc:Choice Requires="p14">
      <p:transition spd="slow" p14:dur="2000" advTm="62778"/>
    </mc:Choice>
    <mc:Fallback xmlns="">
      <p:transition spd="slow" advTm="627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16">
                                            <p:txEl>
                                              <p:pRg st="6" end="6"/>
                                            </p:txEl>
                                          </p:spTgt>
                                        </p:tgtEl>
                                        <p:attrNameLst>
                                          <p:attrName>style.color</p:attrName>
                                        </p:attrNameLst>
                                      </p:cBhvr>
                                      <p:to>
                                        <a:srgbClr val="808080"/>
                                      </p:to>
                                    </p:animClr>
                                    <p:animClr clrSpc="rgb" dir="cw">
                                      <p:cBhvr>
                                        <p:cTn id="9" dur="500" fill="hold"/>
                                        <p:tgtEl>
                                          <p:spTgt spid="16">
                                            <p:txEl>
                                              <p:pRg st="6" end="6"/>
                                            </p:txEl>
                                          </p:spTgt>
                                        </p:tgtEl>
                                        <p:attrNameLst>
                                          <p:attrName>fillcolor</p:attrName>
                                        </p:attrNameLst>
                                      </p:cBhvr>
                                      <p:to>
                                        <a:srgbClr val="808080"/>
                                      </p:to>
                                    </p:animClr>
                                    <p:set>
                                      <p:cBhvr>
                                        <p:cTn id="10" dur="500" fill="hold"/>
                                        <p:tgtEl>
                                          <p:spTgt spid="16">
                                            <p:txEl>
                                              <p:pRg st="6" end="6"/>
                                            </p:txEl>
                                          </p:spTgt>
                                        </p:tgtEl>
                                        <p:attrNameLst>
                                          <p:attrName>fill.type</p:attrName>
                                        </p:attrNameLst>
                                      </p:cBhvr>
                                      <p:to>
                                        <p:strVal val="solid"/>
                                      </p:to>
                                    </p:set>
                                    <p:set>
                                      <p:cBhvr>
                                        <p:cTn id="11" dur="500" fill="hold"/>
                                        <p:tgtEl>
                                          <p:spTgt spid="16">
                                            <p:txEl>
                                              <p:pRg st="6" end="6"/>
                                            </p:txEl>
                                          </p:spTgt>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100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1000"/>
                                  </p:stCondLst>
                                  <p:childTnLst>
                                    <p:set>
                                      <p:cBhvr>
                                        <p:cTn id="21" dur="1" fill="hold">
                                          <p:stCondLst>
                                            <p:cond delay="0"/>
                                          </p:stCondLst>
                                        </p:cTn>
                                        <p:tgtEl>
                                          <p:spTgt spid="8">
                                            <p:txEl>
                                              <p:pRg st="8" end="8"/>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1000"/>
                                  </p:stCondLst>
                                  <p:childTnLst>
                                    <p:set>
                                      <p:cBhvr>
                                        <p:cTn id="24" dur="1" fill="hold">
                                          <p:stCondLst>
                                            <p:cond delay="0"/>
                                          </p:stCondLst>
                                        </p:cTn>
                                        <p:tgtEl>
                                          <p:spTgt spid="8">
                                            <p:txEl>
                                              <p:pRg st="11" end="11"/>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1000"/>
                                  </p:stCondLst>
                                  <p:childTnLst>
                                    <p:set>
                                      <p:cBhvr>
                                        <p:cTn id="27" dur="1" fill="hold">
                                          <p:stCondLst>
                                            <p:cond delay="0"/>
                                          </p:stCondLst>
                                        </p:cTn>
                                        <p:tgtEl>
                                          <p:spTgt spid="8">
                                            <p:txEl>
                                              <p:pRg st="14" end="14"/>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Key Challenge for Static Analysis</a:t>
            </a:r>
            <a:endParaRPr lang="en-US" dirty="0"/>
          </a:p>
        </p:txBody>
      </p:sp>
      <p:cxnSp>
        <p:nvCxnSpPr>
          <p:cNvPr id="17" name="Straight Connector 16"/>
          <p:cNvCxnSpPr/>
          <p:nvPr/>
        </p:nvCxnSpPr>
        <p:spPr>
          <a:xfrm>
            <a:off x="1828800" y="4686300"/>
            <a:ext cx="4648200" cy="1752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1600200"/>
            <a:ext cx="5309904" cy="4495800"/>
          </a:xfrm>
          <a:prstGeom prst="rect">
            <a:avLst/>
          </a:prstGeom>
        </p:spPr>
      </p:pic>
      <p:sp>
        <p:nvSpPr>
          <p:cNvPr id="21" name="Oval 20"/>
          <p:cNvSpPr/>
          <p:nvPr/>
        </p:nvSpPr>
        <p:spPr>
          <a:xfrm>
            <a:off x="1219200" y="3733800"/>
            <a:ext cx="1905000" cy="1371600"/>
          </a:xfrm>
          <a:prstGeom prst="ellipse">
            <a:avLst/>
          </a:prstGeom>
          <a:ln w="3810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70C0"/>
                </a:solidFill>
              </a:rPr>
              <a:t>Precision</a:t>
            </a:r>
            <a:endParaRPr lang="en-US" b="1" dirty="0">
              <a:solidFill>
                <a:srgbClr val="0070C0"/>
              </a:solidFill>
            </a:endParaRPr>
          </a:p>
        </p:txBody>
      </p:sp>
      <p:sp>
        <p:nvSpPr>
          <p:cNvPr id="26" name="Oval 25"/>
          <p:cNvSpPr/>
          <p:nvPr/>
        </p:nvSpPr>
        <p:spPr>
          <a:xfrm>
            <a:off x="5867400" y="1524000"/>
            <a:ext cx="1905000" cy="1371600"/>
          </a:xfrm>
          <a:prstGeom prst="ellipse">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70C0"/>
                </a:solidFill>
              </a:rPr>
              <a:t>Scalability</a:t>
            </a:r>
            <a:endParaRPr lang="en-US" b="1" dirty="0">
              <a:solidFill>
                <a:srgbClr val="0070C0"/>
              </a:solidFill>
            </a:endParaRPr>
          </a:p>
        </p:txBody>
      </p:sp>
    </p:spTree>
    <p:extLst>
      <p:ext uri="{BB962C8B-B14F-4D97-AF65-F5344CB8AC3E}">
        <p14:creationId xmlns:p14="http://schemas.microsoft.com/office/powerpoint/2010/main" val="2858214285"/>
      </p:ext>
    </p:extLst>
  </p:cSld>
  <p:clrMapOvr>
    <a:masterClrMapping/>
  </p:clrMapOvr>
  <mc:AlternateContent xmlns:mc="http://schemas.openxmlformats.org/markup-compatibility/2006" xmlns:p14="http://schemas.microsoft.com/office/powerpoint/2010/main">
    <mc:Choice Requires="p14">
      <p:transition spd="slow" p14:dur="2000" advTm="19232"/>
    </mc:Choice>
    <mc:Fallback xmlns="">
      <p:transition spd="slow" advTm="1923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605047641"/>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605047641"/>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4"/>
                          <a:stretch>
                            <a:fillRect l="-63060" t="-106349" r="-373" b="-119048"/>
                          </a:stretch>
                        </a:blipFill>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031873"/>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smtClean="0">
                        <a:solidFill>
                          <a:srgbClr val="0070C0"/>
                        </a:solidFill>
                        <a:latin typeface="Cambria Math"/>
                        <a:ea typeface="Cambria Math"/>
                        <a:cs typeface="Arial" pitchFamily="34" charset="0"/>
                      </a:rPr>
                      <m:t>𝑥</m:t>
                    </m:r>
                    <m:r>
                      <a:rPr lang="en-US" sz="1400" i="1">
                        <a:solidFill>
                          <a:srgbClr val="0070C0"/>
                        </a:solidFill>
                        <a:latin typeface="Cambria Math"/>
                        <a:ea typeface="Cambria Math"/>
                        <a:cs typeface="Arial" pitchFamily="34" charset="0"/>
                      </a:rPr>
                      <m:t>∉</m:t>
                    </m:r>
                    <m:r>
                      <a:rPr lang="en-US" sz="1400" b="1" i="1" smtClean="0">
                        <a:solidFill>
                          <a:srgbClr val="0070C0"/>
                        </a:solidFill>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x = new File;</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smtClean="0">
                    <a:latin typeface="Arial" pitchFamily="34" charset="0"/>
                    <a:cs typeface="Arial" pitchFamily="34" charset="0"/>
                  </a:rPr>
                  <a:t>↓</a:t>
                </a:r>
                <a:r>
                  <a:rPr lang="en-US" sz="1400" i="1" dirty="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dirty="0">
                  <a:latin typeface="Arial" pitchFamily="34" charset="0"/>
                  <a:cs typeface="Arial" pitchFamily="34" charset="0"/>
                </a:endParaRPr>
              </a:p>
              <a:p>
                <a:r>
                  <a:rPr lang="en-US" sz="1600" b="1" dirty="0">
                    <a:latin typeface="Arial" pitchFamily="34" charset="0"/>
                    <a:cs typeface="Arial" pitchFamily="34" charset="0"/>
                  </a:rPr>
                  <a:t>z</a:t>
                </a:r>
                <a:r>
                  <a:rPr lang="en-US" sz="1600" b="1" dirty="0" smtClean="0">
                    <a:latin typeface="Arial" pitchFamily="34" charset="0"/>
                    <a:cs typeface="Arial" pitchFamily="34" charset="0"/>
                  </a:rPr>
                  <a:t>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031873"/>
              </a:xfrm>
              <a:prstGeom prst="rect">
                <a:avLst/>
              </a:prstGeom>
              <a:blipFill rotWithShape="1">
                <a:blip r:embed="rId5"/>
                <a:stretch>
                  <a:fillRect l="-701" t="-151"/>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3" name="Oval 12"/>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352925" y="5017625"/>
            <a:ext cx="381000" cy="228600"/>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p:cNvSpPr/>
          <p:nvPr/>
        </p:nvSpPr>
        <p:spPr>
          <a:xfrm>
            <a:off x="4800600" y="4305225"/>
            <a:ext cx="1143000" cy="251901"/>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6172200" y="5158543"/>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cxnSp>
        <p:nvCxnSpPr>
          <p:cNvPr id="6" name="Straight Arrow Connector 5"/>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3048000" y="2634734"/>
                <a:ext cx="794385"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3048000" y="2634734"/>
                <a:ext cx="79438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9"/>
                <a:stretch>
                  <a:fillRect b="-6557"/>
                </a:stretch>
              </a:blipFill>
            </p:spPr>
            <p:txBody>
              <a:bodyPr/>
              <a:lstStyle/>
              <a:p>
                <a:r>
                  <a:rPr lang="en-US">
                    <a:noFill/>
                  </a:rPr>
                  <a:t> </a:t>
                </a:r>
              </a:p>
            </p:txBody>
          </p:sp>
        </mc:Fallback>
      </mc:AlternateContent>
      <p:sp>
        <p:nvSpPr>
          <p:cNvPr id="23" name="Rectangle 22"/>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64505575"/>
      </p:ext>
    </p:extLst>
  </p:cSld>
  <p:clrMapOvr>
    <a:masterClrMapping/>
  </p:clrMapOvr>
  <mc:AlternateContent xmlns:mc="http://schemas.openxmlformats.org/markup-compatibility/2006" xmlns:p14="http://schemas.microsoft.com/office/powerpoint/2010/main">
    <mc:Choice Requires="p14">
      <p:transition spd="slow" p14:dur="2000" advTm="24143"/>
    </mc:Choice>
    <mc:Fallback xmlns="">
      <p:transition spd="slow" advTm="241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599640943"/>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𝑥</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599640943"/>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4"/>
                          <a:stretch>
                            <a:fillRect l="-63060" t="-106349" r="-373" b="-119048"/>
                          </a:stretch>
                        </a:blipFill>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124206"/>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1" i="1" smtClean="0">
                        <a:latin typeface="Cambria Math"/>
                        <a:ea typeface="Cambria Math"/>
                        <a:cs typeface="Arial" pitchFamily="34" charset="0"/>
                      </a:rPr>
                      <m:t>𝒂</m:t>
                    </m:r>
                    <m:r>
                      <a:rPr lang="en-US" sz="1400" b="0" i="1" smtClean="0">
                        <a:latin typeface="Cambria Math"/>
                        <a:ea typeface="Cambria Math"/>
                        <a:cs typeface="Arial" pitchFamily="34" charset="0"/>
                      </a:rPr>
                      <m:t>∧</m:t>
                    </m:r>
                    <m:r>
                      <m:rPr>
                        <m:sty m:val="p"/>
                      </m:rPr>
                      <a:rPr lang="en-US" sz="1400" b="0" i="0" smtClean="0">
                        <a:latin typeface="Cambria Math"/>
                        <a:ea typeface="Cambria Math"/>
                        <a:cs typeface="Arial" pitchFamily="34" charset="0"/>
                      </a:rPr>
                      <m:t>y</m:t>
                    </m:r>
                    <m:r>
                      <a:rPr lang="en-US" sz="1400" i="1">
                        <a:latin typeface="Cambria Math"/>
                        <a:ea typeface="Cambria Math"/>
                        <a:cs typeface="Arial" pitchFamily="34" charset="0"/>
                      </a:rPr>
                      <m:t>∉</m:t>
                    </m:r>
                    <m:r>
                      <a:rPr lang="en-US" sz="1400" b="1" i="1" smtClean="0">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d>
                      <m:dPr>
                        <m:ctrlPr>
                          <a:rPr lang="en-US" sz="1400" b="0" i="1" smtClean="0">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dirty="0" smtClean="0">
                  <a:latin typeface="Arial" pitchFamily="34" charset="0"/>
                  <a:cs typeface="Arial" pitchFamily="34" charset="0"/>
                </a:endParaRPr>
              </a:p>
              <a:p>
                <a:pPr/>
                <a14:m>
                  <m:oMathPara xmlns:m="http://schemas.openxmlformats.org/officeDocument/2006/math">
                    <m:oMathParaPr>
                      <m:jc m:val="left"/>
                    </m:oMathParaPr>
                    <m:oMath xmlns:m="http://schemas.openxmlformats.org/officeDocument/2006/math">
                      <m:r>
                        <a:rPr lang="en-US" sz="1400" b="0" i="1" smtClean="0">
                          <a:latin typeface="Cambria Math"/>
                          <a:ea typeface="Cambria Math"/>
                          <a:cs typeface="Arial" pitchFamily="34" charset="0"/>
                        </a:rPr>
                        <m:t>  </m:t>
                      </m:r>
                      <m:r>
                        <a:rPr lang="en-US" sz="1400" i="1">
                          <a:latin typeface="Cambria Math"/>
                          <a:ea typeface="Cambria Math"/>
                          <a:cs typeface="Arial" pitchFamily="34" charset="0"/>
                        </a:rPr>
                        <m:t>(</m:t>
                      </m:r>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i="1">
                          <a:latin typeface="Cambria Math"/>
                          <a:ea typeface="Cambria Math"/>
                          <a:cs typeface="Arial" pitchFamily="34" charset="0"/>
                        </a:rPr>
                        <m:t>∧</m:t>
                      </m:r>
                      <m:r>
                        <m:rPr>
                          <m:sty m:val="p"/>
                        </m:rPr>
                        <a:rPr lang="en-US" sz="1400">
                          <a:latin typeface="Cambria Math"/>
                          <a:ea typeface="Cambria Math"/>
                          <a:cs typeface="Arial" pitchFamily="34" charset="0"/>
                        </a:rPr>
                        <m:t>y</m:t>
                      </m:r>
                      <m:r>
                        <a:rPr lang="en-US" sz="1400" i="1">
                          <a:latin typeface="Cambria Math"/>
                          <a:ea typeface="Cambria Math"/>
                          <a:cs typeface="Arial" pitchFamily="34" charset="0"/>
                        </a:rPr>
                        <m:t>∉</m:t>
                      </m:r>
                      <m:r>
                        <a:rPr lang="en-US" sz="1400" b="1" i="1">
                          <a:latin typeface="Cambria Math"/>
                          <a:ea typeface="Cambria Math"/>
                          <a:cs typeface="Arial" pitchFamily="34" charset="0"/>
                        </a:rPr>
                        <m:t>𝒂</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oMath>
                  </m:oMathPara>
                </a14:m>
                <a:endParaRPr lang="en-US" sz="1400" dirty="0">
                  <a:latin typeface="Arial" pitchFamily="34" charset="0"/>
                  <a:cs typeface="Arial" pitchFamily="34" charset="0"/>
                </a:endParaRPr>
              </a:p>
              <a:p>
                <a:r>
                  <a:rPr lang="en-US" sz="1600" b="1" dirty="0">
                    <a:latin typeface="Arial" pitchFamily="34" charset="0"/>
                    <a:cs typeface="Arial" pitchFamily="34" charset="0"/>
                  </a:rPr>
                  <a:t>y</a:t>
                </a:r>
                <a:r>
                  <a:rPr lang="en-US" sz="1600" b="1" dirty="0" smtClean="0">
                    <a:latin typeface="Arial" pitchFamily="34" charset="0"/>
                    <a:cs typeface="Arial" pitchFamily="34" charset="0"/>
                  </a:rPr>
                  <a:t>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{x}&gt;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m:rPr>
                        <m:sty m:val="p"/>
                      </m:rPr>
                      <a:rPr lang="en-US" sz="1400" b="0" i="0" smtClean="0">
                        <a:latin typeface="Cambria Math"/>
                        <a:ea typeface="Cambria Math"/>
                        <a:cs typeface="Arial" pitchFamily="34" charset="0"/>
                      </a:rPr>
                      <m:t>y</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a:latin typeface="Arial" pitchFamily="34" charset="0"/>
                    <a:cs typeface="Arial" pitchFamily="34" charset="0"/>
                  </a:rPr>
                  <a:t>z</a:t>
                </a:r>
                <a:r>
                  <a:rPr lang="en-US" sz="1600" b="1" dirty="0" smtClean="0">
                    <a:latin typeface="Arial" pitchFamily="34" charset="0"/>
                    <a:cs typeface="Arial" pitchFamily="34" charset="0"/>
                  </a:rPr>
                  <a:t>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i="1">
                        <a:latin typeface="Cambria Math"/>
                        <a:ea typeface="Cambria Math"/>
                        <a:cs typeface="Arial" pitchFamily="34" charset="0"/>
                      </a:rPr>
                      <m:t>∧</m:t>
                    </m:r>
                    <m:r>
                      <m:rPr>
                        <m:sty m:val="p"/>
                      </m:rPr>
                      <a:rPr lang="en-US" sz="1400">
                        <a:latin typeface="Cambria Math"/>
                        <a:ea typeface="Cambria Math"/>
                        <a:cs typeface="Arial" pitchFamily="34" charset="0"/>
                      </a:rPr>
                      <m:t>y</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a:t>
                </a:r>
                <a:r>
                  <a:rPr lang="en-US" sz="1400" i="1" dirty="0" smtClean="0">
                    <a:latin typeface="Arial" pitchFamily="34" charset="0"/>
                    <a:cs typeface="Arial" pitchFamily="34" charset="0"/>
                  </a:rPr>
                  <a:t>&lt;{opened},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↓&lt;{opened},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124206"/>
              </a:xfrm>
              <a:prstGeom prst="rect">
                <a:avLst/>
              </a:prstGeom>
              <a:blipFill rotWithShape="1">
                <a:blip r:embed="rId5"/>
                <a:stretch>
                  <a:fillRect l="-701" t="-148" b="-1627"/>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4" name="Oval 3"/>
          <p:cNvSpPr/>
          <p:nvPr/>
        </p:nvSpPr>
        <p:spPr>
          <a:xfrm>
            <a:off x="4876800" y="5216325"/>
            <a:ext cx="1066800" cy="228600"/>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4229100" y="2505919"/>
            <a:ext cx="3848100" cy="304800"/>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Oval 13"/>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72200" y="5375568"/>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cxnSp>
        <p:nvCxnSpPr>
          <p:cNvPr id="13" name="Straight Arrow Connector 12"/>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3048000" y="2634734"/>
                <a:ext cx="794385"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048000" y="2634734"/>
                <a:ext cx="79438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9"/>
                <a:stretch>
                  <a:fillRect b="-6557"/>
                </a:stretch>
              </a:blipFill>
            </p:spPr>
            <p:txBody>
              <a:bodyPr/>
              <a:lstStyle/>
              <a:p>
                <a:r>
                  <a:rPr lang="en-US">
                    <a:noFill/>
                  </a:rPr>
                  <a:t> </a:t>
                </a:r>
              </a:p>
            </p:txBody>
          </p:sp>
        </mc:Fallback>
      </mc:AlternateContent>
      <p:sp>
        <p:nvSpPr>
          <p:cNvPr id="22" name="Rectangle 21"/>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85320114"/>
      </p:ext>
    </p:extLst>
  </p:cSld>
  <p:clrMapOvr>
    <a:masterClrMapping/>
  </p:clrMapOvr>
  <mc:AlternateContent xmlns:mc="http://schemas.openxmlformats.org/markup-compatibility/2006" xmlns:p14="http://schemas.microsoft.com/office/powerpoint/2010/main">
    <mc:Choice Requires="p14">
      <p:transition spd="slow" p14:dur="2000" advTm="36048"/>
    </mc:Choice>
    <mc:Fallback xmlns="">
      <p:transition spd="slow" advTm="360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8">
                                            <p:txEl>
                                              <p:pRg st="6" end="6"/>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8">
                                            <p:txEl>
                                              <p:pRg st="12" end="12"/>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8">
                                            <p:txEl>
                                              <p:pRg st="15" end="15"/>
                                            </p:txEl>
                                          </p:spTgt>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xEl>
                                              <p:pRg st="16" end="1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1000"/>
                                  </p:stCondLst>
                                  <p:childTnLst>
                                    <p:set>
                                      <p:cBhvr>
                                        <p:cTn id="28" dur="1" fill="hold">
                                          <p:stCondLst>
                                            <p:cond delay="0"/>
                                          </p:stCondLst>
                                        </p:cTn>
                                        <p:tgtEl>
                                          <p:spTgt spid="4"/>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1000"/>
                                  </p:stCondLst>
                                  <p:childTnLst>
                                    <p:set>
                                      <p:cBhvr>
                                        <p:cTn id="31" dur="1" fill="hold">
                                          <p:stCondLst>
                                            <p:cond delay="0"/>
                                          </p:stCondLst>
                                        </p:cTn>
                                        <p:tgtEl>
                                          <p:spTgt spid="8">
                                            <p:txEl>
                                              <p:pRg st="13" end="13"/>
                                            </p:txEl>
                                          </p:spTgt>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100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nodeType="afterEffect">
                                  <p:stCondLst>
                                    <p:cond delay="1000"/>
                                  </p:stCondLst>
                                  <p:childTnLst>
                                    <p:set>
                                      <p:cBhvr>
                                        <p:cTn id="37" dur="1" fill="hold">
                                          <p:stCondLst>
                                            <p:cond delay="0"/>
                                          </p:stCondLst>
                                        </p:cTn>
                                        <p:tgtEl>
                                          <p:spTgt spid="8">
                                            <p:txEl>
                                              <p:pRg st="7" end="7"/>
                                            </p:txEl>
                                          </p:spTgt>
                                        </p:tgtEl>
                                        <p:attrNameLst>
                                          <p:attrName>style.visibility</p:attrName>
                                        </p:attrNameLst>
                                      </p:cBhvr>
                                      <p:to>
                                        <p:strVal val="visible"/>
                                      </p:to>
                                    </p:set>
                                  </p:childTnLst>
                                </p:cTn>
                              </p:par>
                            </p:childTnLst>
                          </p:cTn>
                        </p:par>
                        <p:par>
                          <p:cTn id="38" fill="hold">
                            <p:stCondLst>
                              <p:cond delay="4000"/>
                            </p:stCondLst>
                            <p:childTnLst>
                              <p:par>
                                <p:cTn id="39" presetID="1" presetClass="entr" presetSubtype="0" fill="hold" nodeType="afterEffect">
                                  <p:stCondLst>
                                    <p:cond delay="100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nodeType="withEffect">
                                  <p:stCondLst>
                                    <p:cond delay="100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par>
                          <p:cTn id="43" fill="hold">
                            <p:stCondLst>
                              <p:cond delay="5000"/>
                            </p:stCondLst>
                            <p:childTnLst>
                              <p:par>
                                <p:cTn id="44" presetID="1" presetClass="entr" presetSubtype="0" fill="hold" grpId="0" nodeType="afterEffect">
                                  <p:stCondLst>
                                    <p:cond delay="100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6000"/>
                            </p:stCondLst>
                            <p:childTnLst>
                              <p:par>
                                <p:cTn id="47" presetID="1" presetClass="entr" presetSubtype="0" fill="hold" nodeType="afterEffect">
                                  <p:stCondLst>
                                    <p:cond delay="1000"/>
                                  </p:stCondLst>
                                  <p:childTnLst>
                                    <p:set>
                                      <p:cBhvr>
                                        <p:cTn id="4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028242260"/>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𝑥</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028242260"/>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4"/>
                          <a:stretch>
                            <a:fillRect l="-63060" t="-106349" r="-373" b="-119048"/>
                          </a:stretch>
                        </a:blipFill>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124206"/>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𝑥</m:t>
                    </m:r>
                    <m:r>
                      <a:rPr lang="en-US" sz="1400" b="0" i="1" smtClean="0">
                        <a:solidFill>
                          <a:srgbClr val="0070C0"/>
                        </a:solidFill>
                        <a:latin typeface="Cambria Math"/>
                        <a:ea typeface="Cambria Math"/>
                        <a:cs typeface="Arial" pitchFamily="34" charset="0"/>
                      </a:rPr>
                      <m:t>∈</m:t>
                    </m:r>
                    <m:r>
                      <a:rPr lang="en-US" sz="1400" b="1" i="1" smtClean="0">
                        <a:solidFill>
                          <a:srgbClr val="0070C0"/>
                        </a:solidFill>
                        <a:latin typeface="Cambria Math"/>
                        <a:ea typeface="Cambria Math"/>
                        <a:cs typeface="Arial" pitchFamily="34" charset="0"/>
                      </a:rPr>
                      <m:t>𝒂</m:t>
                    </m:r>
                    <m:r>
                      <a:rPr lang="en-US" sz="1400" b="0" i="1" smtClean="0">
                        <a:solidFill>
                          <a:srgbClr val="0070C0"/>
                        </a:solidFill>
                        <a:latin typeface="Cambria Math"/>
                        <a:ea typeface="Cambria Math"/>
                        <a:cs typeface="Arial" pitchFamily="34" charset="0"/>
                      </a:rPr>
                      <m:t>∧</m:t>
                    </m:r>
                    <m:r>
                      <m:rPr>
                        <m:sty m:val="p"/>
                      </m:rPr>
                      <a:rPr lang="en-US" sz="1400" b="0" i="0" smtClean="0">
                        <a:solidFill>
                          <a:srgbClr val="0070C0"/>
                        </a:solidFill>
                        <a:latin typeface="Cambria Math"/>
                        <a:ea typeface="Cambria Math"/>
                        <a:cs typeface="Arial" pitchFamily="34" charset="0"/>
                      </a:rPr>
                      <m:t>y</m:t>
                    </m:r>
                    <m:r>
                      <a:rPr lang="en-US" sz="1400" i="1">
                        <a:solidFill>
                          <a:srgbClr val="0070C0"/>
                        </a:solidFill>
                        <a:latin typeface="Cambria Math"/>
                        <a:ea typeface="Cambria Math"/>
                        <a:cs typeface="Arial" pitchFamily="34" charset="0"/>
                      </a:rPr>
                      <m:t>∉</m:t>
                    </m:r>
                    <m:r>
                      <a:rPr lang="en-US" sz="1400" b="1" i="1" smtClean="0">
                        <a:solidFill>
                          <a:srgbClr val="0070C0"/>
                        </a:solidFill>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d>
                      <m:dPr>
                        <m:ctrlPr>
                          <a:rPr lang="en-US" sz="1400" b="0" i="1" smtClean="0">
                            <a:latin typeface="Cambria Math"/>
                            <a:ea typeface="Cambria Math"/>
                            <a:cs typeface="Arial" pitchFamily="34" charset="0"/>
                          </a:rPr>
                        </m:ctrlPr>
                      </m:dPr>
                      <m:e>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e>
                    </m:d>
                    <m:r>
                      <a:rPr lang="en-US" sz="1400" b="0" i="1" smtClean="0">
                        <a:latin typeface="Cambria Math"/>
                        <a:ea typeface="Cambria Math"/>
                        <a:cs typeface="Arial" pitchFamily="34" charset="0"/>
                      </a:rPr>
                      <m:t>∨</m:t>
                    </m:r>
                  </m:oMath>
                </a14:m>
                <a:endParaRPr lang="en-US" sz="1400" dirty="0" smtClean="0">
                  <a:latin typeface="Arial" pitchFamily="34" charset="0"/>
                  <a:cs typeface="Arial" pitchFamily="34" charset="0"/>
                </a:endParaRPr>
              </a:p>
              <a:p>
                <a:pPr/>
                <a14:m>
                  <m:oMathPara xmlns:m="http://schemas.openxmlformats.org/officeDocument/2006/math">
                    <m:oMathParaPr>
                      <m:jc m:val="left"/>
                    </m:oMathParaPr>
                    <m:oMath xmlns:m="http://schemas.openxmlformats.org/officeDocument/2006/math">
                      <m:r>
                        <a:rPr lang="en-US" sz="1400" b="0" i="1" smtClean="0">
                          <a:latin typeface="Cambria Math"/>
                          <a:ea typeface="Cambria Math"/>
                          <a:cs typeface="Arial" pitchFamily="34" charset="0"/>
                        </a:rPr>
                        <m:t>  </m:t>
                      </m:r>
                      <m:r>
                        <a:rPr lang="en-US" sz="1400" i="1">
                          <a:latin typeface="Cambria Math"/>
                          <a:ea typeface="Cambria Math"/>
                          <a:cs typeface="Arial" pitchFamily="34" charset="0"/>
                        </a:rPr>
                        <m:t>(</m:t>
                      </m:r>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i="1">
                          <a:latin typeface="Cambria Math"/>
                          <a:ea typeface="Cambria Math"/>
                          <a:cs typeface="Arial" pitchFamily="34" charset="0"/>
                        </a:rPr>
                        <m:t>∧</m:t>
                      </m:r>
                      <m:r>
                        <m:rPr>
                          <m:sty m:val="p"/>
                        </m:rPr>
                        <a:rPr lang="en-US" sz="1400">
                          <a:latin typeface="Cambria Math"/>
                          <a:ea typeface="Cambria Math"/>
                          <a:cs typeface="Arial" pitchFamily="34" charset="0"/>
                        </a:rPr>
                        <m:t>y</m:t>
                      </m:r>
                      <m:r>
                        <a:rPr lang="en-US" sz="1400" i="1">
                          <a:latin typeface="Cambria Math"/>
                          <a:ea typeface="Cambria Math"/>
                          <a:cs typeface="Arial" pitchFamily="34" charset="0"/>
                        </a:rPr>
                        <m:t>∉</m:t>
                      </m:r>
                      <m:r>
                        <a:rPr lang="en-US" sz="1400" b="1" i="1">
                          <a:latin typeface="Cambria Math"/>
                          <a:ea typeface="Cambria Math"/>
                          <a:cs typeface="Arial" pitchFamily="34" charset="0"/>
                        </a:rPr>
                        <m:t>𝒂</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oMath>
                  </m:oMathPara>
                </a14:m>
                <a:endParaRPr lang="en-US" sz="1400" dirty="0">
                  <a:latin typeface="Arial" pitchFamily="34" charset="0"/>
                  <a:cs typeface="Arial" pitchFamily="34" charset="0"/>
                </a:endParaRPr>
              </a:p>
              <a:p>
                <a:r>
                  <a:rPr lang="en-US" sz="1600" b="1" dirty="0">
                    <a:latin typeface="Arial" pitchFamily="34" charset="0"/>
                    <a:cs typeface="Arial" pitchFamily="34" charset="0"/>
                  </a:rPr>
                  <a:t>y</a:t>
                </a:r>
                <a:r>
                  <a:rPr lang="en-US" sz="1600" b="1" dirty="0" smtClean="0">
                    <a:latin typeface="Arial" pitchFamily="34" charset="0"/>
                    <a:cs typeface="Arial" pitchFamily="34" charset="0"/>
                  </a:rPr>
                  <a:t>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{x}&gt;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m:rPr>
                        <m:sty m:val="p"/>
                      </m:rPr>
                      <a:rPr lang="en-US" sz="1400" b="0" i="0" smtClean="0">
                        <a:latin typeface="Cambria Math"/>
                        <a:ea typeface="Cambria Math"/>
                        <a:cs typeface="Arial" pitchFamily="34" charset="0"/>
                      </a:rPr>
                      <m:t>y</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a:latin typeface="Arial" pitchFamily="34" charset="0"/>
                    <a:cs typeface="Arial" pitchFamily="34" charset="0"/>
                  </a:rPr>
                  <a:t>z</a:t>
                </a:r>
                <a:r>
                  <a:rPr lang="en-US" sz="1600" b="1" dirty="0" smtClean="0">
                    <a:latin typeface="Arial" pitchFamily="34" charset="0"/>
                    <a:cs typeface="Arial" pitchFamily="34" charset="0"/>
                  </a:rPr>
                  <a:t>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i="1">
                        <a:latin typeface="Cambria Math"/>
                        <a:ea typeface="Cambria Math"/>
                        <a:cs typeface="Arial" pitchFamily="34" charset="0"/>
                      </a:rPr>
                      <m:t>∧</m:t>
                    </m:r>
                    <m:r>
                      <m:rPr>
                        <m:sty m:val="p"/>
                      </m:rPr>
                      <a:rPr lang="en-US" sz="1400">
                        <a:latin typeface="Cambria Math"/>
                        <a:ea typeface="Cambria Math"/>
                        <a:cs typeface="Arial" pitchFamily="34" charset="0"/>
                      </a:rPr>
                      <m:t>y</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a:t>
                </a:r>
                <a:r>
                  <a:rPr lang="en-US" sz="1400" i="1" dirty="0" smtClean="0">
                    <a:latin typeface="Arial" pitchFamily="34" charset="0"/>
                    <a:cs typeface="Arial" pitchFamily="34" charset="0"/>
                  </a:rPr>
                  <a:t>&lt;{opened},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𝑜𝑝𝑒𝑛𝑒𝑑</m:t>
                    </m:r>
                    <m:r>
                      <a:rPr lang="en-US" sz="1400" b="0" i="1" smtClean="0">
                        <a:latin typeface="Cambria Math"/>
                        <a:cs typeface="Arial" pitchFamily="34" charset="0"/>
                      </a:rPr>
                      <m:t>∈</m:t>
                    </m:r>
                    <m:r>
                      <a:rPr lang="en-US" sz="1400" b="0" i="1" smtClean="0">
                        <a:latin typeface="Cambria Math"/>
                        <a:cs typeface="Arial" pitchFamily="34" charset="0"/>
                      </a:rPr>
                      <m:t>𝑡𝑠</m:t>
                    </m:r>
                    <m:r>
                      <a:rPr lang="en-US" sz="1400" b="0" i="1" smtClean="0">
                        <a:latin typeface="Cambria Math"/>
                        <a:cs typeface="Arial" pitchFamily="34" charset="0"/>
                      </a:rPr>
                      <m:t>∧</m:t>
                    </m:r>
                    <m:r>
                      <a:rPr lang="en-US" sz="1400" b="0" i="1" smtClean="0">
                        <a:latin typeface="Cambria Math"/>
                        <a:cs typeface="Arial" pitchFamily="34" charset="0"/>
                      </a:rPr>
                      <m:t>𝑦</m:t>
                    </m:r>
                    <m:r>
                      <a:rPr lang="en-US" sz="1400" b="0" i="1" smtClean="0">
                        <a:latin typeface="Cambria Math"/>
                        <a:cs typeface="Arial" pitchFamily="34" charset="0"/>
                      </a:rPr>
                      <m:t>∉</m:t>
                    </m:r>
                    <m:r>
                      <a:rPr lang="en-US" sz="1400" b="0" i="1" smtClean="0">
                        <a:latin typeface="Cambria Math"/>
                        <a:cs typeface="Arial" pitchFamily="34" charset="0"/>
                      </a:rPr>
                      <m:t>𝑚𝑠</m:t>
                    </m:r>
                    <m:r>
                      <a:rPr lang="en-US" sz="1400" b="0" i="1" smtClean="0">
                        <a:latin typeface="Cambria Math"/>
                        <a:cs typeface="Arial" pitchFamily="34" charset="0"/>
                      </a:rPr>
                      <m:t>∧</m:t>
                    </m:r>
                    <m:r>
                      <a:rPr lang="en-US" sz="1400" b="0" i="1" smtClean="0">
                        <a:latin typeface="Cambria Math"/>
                        <a:cs typeface="Arial" pitchFamily="34" charset="0"/>
                      </a:rPr>
                      <m:t>𝑐𝑙𝑜𝑠𝑒𝑑</m:t>
                    </m:r>
                    <m:r>
                      <a:rPr lang="en-US" sz="1400" b="0" i="1" smtClean="0">
                        <a:latin typeface="Cambria Math"/>
                        <a:cs typeface="Arial" pitchFamily="34" charset="0"/>
                      </a:rPr>
                      <m:t>∉</m:t>
                    </m:r>
                    <m:r>
                      <a:rPr lang="en-US" sz="1400" b="0" i="1" smtClean="0">
                        <a:latin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↓&lt;{opened},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124206"/>
              </a:xfrm>
              <a:prstGeom prst="rect">
                <a:avLst/>
              </a:prstGeom>
              <a:blipFill rotWithShape="1">
                <a:blip r:embed="rId5"/>
                <a:stretch>
                  <a:fillRect l="-701" t="-148" b="-1627"/>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4" name="Oval 13"/>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72200" y="5375568"/>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cxnSp>
        <p:nvCxnSpPr>
          <p:cNvPr id="13" name="Straight Arrow Connector 12"/>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3048000" y="2634734"/>
                <a:ext cx="794385"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048000" y="2634734"/>
                <a:ext cx="79438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9"/>
                <a:stretch>
                  <a:fillRect b="-6557"/>
                </a:stretch>
              </a:blipFill>
            </p:spPr>
            <p:txBody>
              <a:bodyPr/>
              <a:lstStyle/>
              <a:p>
                <a:r>
                  <a:rPr lang="en-US">
                    <a:noFill/>
                  </a:rPr>
                  <a:t> </a:t>
                </a:r>
              </a:p>
            </p:txBody>
          </p:sp>
        </mc:Fallback>
      </mc:AlternateContent>
      <p:sp>
        <p:nvSpPr>
          <p:cNvPr id="22" name="Rectangle 21"/>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67579" y="2844833"/>
            <a:ext cx="875299" cy="792033"/>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29100" y="2505919"/>
            <a:ext cx="3848100" cy="304800"/>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p:cNvSpPr/>
          <p:nvPr/>
        </p:nvSpPr>
        <p:spPr>
          <a:xfrm>
            <a:off x="4876800" y="5216325"/>
            <a:ext cx="1066800" cy="228600"/>
          </a:xfrm>
          <a:prstGeom prst="ellipse">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08276238"/>
      </p:ext>
    </p:extLst>
  </p:cSld>
  <p:clrMapOvr>
    <a:masterClrMapping/>
  </p:clrMapOvr>
  <mc:AlternateContent xmlns:mc="http://schemas.openxmlformats.org/markup-compatibility/2006" xmlns:p14="http://schemas.microsoft.com/office/powerpoint/2010/main">
    <mc:Choice Requires="p14">
      <p:transition spd="slow" p14:dur="2000" advTm="13468"/>
    </mc:Choice>
    <mc:Fallback xmlns="">
      <p:transition spd="slow" advTm="134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p:sp>
        <p:nvSpPr>
          <p:cNvPr id="8" name="TextBox 7"/>
          <p:cNvSpPr txBox="1"/>
          <p:nvPr/>
        </p:nvSpPr>
        <p:spPr>
          <a:xfrm>
            <a:off x="4267200" y="1600200"/>
            <a:ext cx="4343400" cy="3847207"/>
          </a:xfrm>
          <a:prstGeom prst="rect">
            <a:avLst/>
          </a:prstGeom>
          <a:noFill/>
        </p:spPr>
        <p:txBody>
          <a:bodyPr wrap="square" rtlCol="0">
            <a:spAutoFit/>
          </a:bodyPr>
          <a:lstStyle/>
          <a:p>
            <a:r>
              <a:rPr lang="en-US" sz="1600" b="1" dirty="0" smtClean="0">
                <a:latin typeface="Arial" pitchFamily="34" charset="0"/>
                <a:cs typeface="Arial" pitchFamily="34" charset="0"/>
              </a:rPr>
              <a:t>x = new File;</a:t>
            </a:r>
          </a:p>
          <a:p>
            <a:r>
              <a:rPr lang="en-US" sz="1400" i="1" dirty="0" smtClean="0">
                <a:latin typeface="Arial" pitchFamily="34" charset="0"/>
                <a:cs typeface="Arial" pitchFamily="34" charset="0"/>
              </a:rPr>
              <a:t>↓&lt;{closed}, {x}&gt;</a:t>
            </a:r>
          </a:p>
          <a:p>
            <a:endParaRPr lang="en-US" sz="1400" i="1"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{x, y}&gt;</a:t>
            </a:r>
          </a:p>
          <a:p>
            <a:endParaRPr lang="en-US" sz="1400" i="1" dirty="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a:t>
            </a:r>
            <a:r>
              <a:rPr lang="en-US" sz="1600" b="1" dirty="0" smtClean="0">
                <a:latin typeface="Arial" pitchFamily="34" charset="0"/>
                <a:cs typeface="Arial" pitchFamily="34" charset="0"/>
              </a:rPr>
              <a:t>x;</a:t>
            </a:r>
            <a:endParaRPr lang="en-US" sz="1600" b="1" dirty="0">
              <a:latin typeface="Arial" pitchFamily="34" charset="0"/>
              <a:cs typeface="Arial" pitchFamily="34" charset="0"/>
            </a:endParaRPr>
          </a:p>
          <a:p>
            <a:r>
              <a:rPr lang="en-US" sz="1400" i="1" dirty="0">
                <a:latin typeface="Arial" pitchFamily="34" charset="0"/>
                <a:cs typeface="Arial" pitchFamily="34" charset="0"/>
              </a:rPr>
              <a:t>↓&lt;{closed}, {x, y</a:t>
            </a:r>
            <a:r>
              <a:rPr lang="en-US" sz="1400" i="1" dirty="0" smtClean="0">
                <a:latin typeface="Arial" pitchFamily="34" charset="0"/>
                <a:cs typeface="Arial" pitchFamily="34" charset="0"/>
              </a:rPr>
              <a:t>}&gt;</a:t>
            </a:r>
          </a:p>
          <a:p>
            <a:endParaRPr lang="en-US" sz="1400" i="1"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a:t>
            </a:r>
            <a:r>
              <a:rPr lang="en-US" sz="1400" i="1" dirty="0" smtClean="0">
                <a:latin typeface="Arial" pitchFamily="34" charset="0"/>
                <a:cs typeface="Arial" pitchFamily="34" charset="0"/>
              </a:rPr>
              <a:t>&lt;{opened}, {x, y}&gt;</a:t>
            </a:r>
          </a:p>
          <a:p>
            <a:endParaRPr lang="en-US" sz="1400" i="1" dirty="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{x, y}&gt;</a:t>
            </a:r>
          </a:p>
          <a:p>
            <a:endParaRPr lang="en-US" sz="1400" i="1" dirty="0">
              <a:latin typeface="Arial" pitchFamily="34" charset="0"/>
              <a:cs typeface="Arial" pitchFamily="34" charset="0"/>
            </a:endParaRPr>
          </a:p>
          <a:p>
            <a:r>
              <a:rPr lang="en-US" sz="1600" b="1" dirty="0" smtClean="0">
                <a:latin typeface="Arial" pitchFamily="34" charset="0"/>
                <a:cs typeface="Arial" pitchFamily="34" charset="0"/>
              </a:rPr>
              <a:t>assert1(x</a:t>
            </a:r>
            <a:r>
              <a:rPr lang="en-US" sz="1600" b="1" dirty="0">
                <a:latin typeface="Arial" pitchFamily="34" charset="0"/>
                <a:cs typeface="Arial" pitchFamily="34" charset="0"/>
              </a:rPr>
              <a:t>, closed</a:t>
            </a:r>
            <a:r>
              <a:rPr lang="en-US" sz="1600" b="1" dirty="0" smtClean="0">
                <a:latin typeface="Arial" pitchFamily="34" charset="0"/>
                <a:cs typeface="Arial" pitchFamily="34" charset="0"/>
              </a:rPr>
              <a:t>); </a:t>
            </a:r>
            <a:endParaRPr lang="en-US" sz="1600" i="1" dirty="0">
              <a:solidFill>
                <a:srgbClr val="FF0000"/>
              </a:solidFill>
            </a:endParaRPr>
          </a:p>
        </p:txBody>
      </p:sp>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6" name="Oval 15"/>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248400" y="4939784"/>
            <a:ext cx="914400" cy="369332"/>
          </a:xfrm>
          <a:prstGeom prst="rect">
            <a:avLst/>
          </a:prstGeom>
          <a:noFill/>
        </p:spPr>
        <p:txBody>
          <a:bodyPr wrap="square" rtlCol="0">
            <a:spAutoFit/>
          </a:bodyPr>
          <a:lstStyle/>
          <a:p>
            <a:r>
              <a:rPr lang="en-US" i="1" dirty="0">
                <a:solidFill>
                  <a:srgbClr val="0070C0"/>
                </a:solidFill>
                <a:latin typeface="Arial" pitchFamily="34" charset="0"/>
                <a:cs typeface="Arial" pitchFamily="34" charset="0"/>
              </a:rPr>
              <a:t>Proof!</a:t>
            </a:r>
            <a:endParaRPr lang="en-US" i="1" dirty="0">
              <a:solidFill>
                <a:srgbClr val="0070C0"/>
              </a:solidFill>
            </a:endParaRPr>
          </a:p>
        </p:txBody>
      </p:sp>
      <p:cxnSp>
        <p:nvCxnSpPr>
          <p:cNvPr id="13" name="Straight Arrow Connector 12"/>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7"/>
                <a:stretch>
                  <a:fillRect b="-6557"/>
                </a:stretch>
              </a:blipFill>
            </p:spPr>
            <p:txBody>
              <a:bodyPr/>
              <a:lstStyle/>
              <a:p>
                <a:r>
                  <a:rPr lang="en-US">
                    <a:noFill/>
                  </a:rPr>
                  <a:t> </a:t>
                </a:r>
              </a:p>
            </p:txBody>
          </p:sp>
        </mc:Fallback>
      </mc:AlternateContent>
      <p:sp>
        <p:nvSpPr>
          <p:cNvPr id="20" name="Rectangle 19"/>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67579" y="2844833"/>
            <a:ext cx="875299" cy="792033"/>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2230780415"/>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𝑥</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 </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𝑦</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2230780415"/>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a:p>
                      </a:txBody>
                      <a:tcPr>
                        <a:blipFill rotWithShape="1">
                          <a:blip r:embed="rId8"/>
                          <a:stretch>
                            <a:fillRect l="-63060" t="-106349" r="-373" b="-119048"/>
                          </a:stretch>
                        </a:blipFill>
                      </a:tcPr>
                    </a:tc>
                  </a:tr>
                  <a:tr h="381000">
                    <a:tc>
                      <a:txBody>
                        <a:bodyPr/>
                        <a:lstStyle/>
                        <a:p>
                          <a:r>
                            <a:rPr lang="en-US" dirty="0" smtClean="0"/>
                            <a:t>assert2</a:t>
                          </a:r>
                          <a:endParaRPr lang="en-US" dirty="0"/>
                        </a:p>
                      </a:txBody>
                      <a:tcPr/>
                    </a:tc>
                    <a:tc>
                      <a:txBody>
                        <a:bodyPr/>
                        <a:lstStyle/>
                        <a:p>
                          <a:endParaRPr lang="en-US" dirty="0"/>
                        </a:p>
                      </a:txBody>
                      <a:tcPr/>
                    </a:tc>
                  </a:tr>
                </a:tbl>
              </a:graphicData>
            </a:graphic>
          </p:graphicFrame>
        </mc:Fallback>
      </mc:AlternateContent>
    </p:spTree>
    <p:custDataLst>
      <p:tags r:id="rId1"/>
    </p:custDataLst>
    <p:extLst>
      <p:ext uri="{BB962C8B-B14F-4D97-AF65-F5344CB8AC3E}">
        <p14:creationId xmlns:p14="http://schemas.microsoft.com/office/powerpoint/2010/main" val="2219065997"/>
      </p:ext>
    </p:extLst>
  </p:cSld>
  <p:clrMapOvr>
    <a:masterClrMapping/>
  </p:clrMapOvr>
  <mc:AlternateContent xmlns:mc="http://schemas.openxmlformats.org/markup-compatibility/2006" xmlns:p14="http://schemas.microsoft.com/office/powerpoint/2010/main">
    <mc:Choice Requires="p14">
      <p:transition spd="slow" p14:dur="2000" advTm="37799"/>
    </mc:Choice>
    <mc:Fallback xmlns="">
      <p:transition spd="slow" advTm="377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8">
                                            <p:txEl>
                                              <p:pRg st="4" end="4"/>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8">
                                            <p:txEl>
                                              <p:pRg st="10" end="10"/>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8">
                                            <p:txEl>
                                              <p:pRg st="13" end="13"/>
                                            </p:txEl>
                                          </p:spTgt>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p:sp>
        <p:nvSpPr>
          <p:cNvPr id="5" name="TextBox 4"/>
          <p:cNvSpPr txBox="1"/>
          <p:nvPr/>
        </p:nvSpPr>
        <p:spPr>
          <a:xfrm>
            <a:off x="609600" y="1600199"/>
            <a:ext cx="2971800" cy="2031325"/>
          </a:xfrm>
          <a:prstGeom prst="rect">
            <a:avLst/>
          </a:prstGeom>
          <a:noFill/>
        </p:spPr>
        <p:txBody>
          <a:bodyPr wrap="square" rtlCol="0">
            <a:spAutoFit/>
          </a:bodyPr>
          <a:lstStyle/>
          <a:p>
            <a:r>
              <a:rPr lang="en-US" dirty="0">
                <a:latin typeface="Arial" pitchFamily="34" charset="0"/>
                <a:cs typeface="Arial" pitchFamily="34" charset="0"/>
              </a:rPr>
              <a:t>x = new File</a:t>
            </a:r>
            <a:r>
              <a:rPr lang="en-US" dirty="0" smtClean="0">
                <a:latin typeface="Arial" pitchFamily="34" charset="0"/>
                <a:cs typeface="Arial" pitchFamily="34" charset="0"/>
              </a:rPr>
              <a:t>;</a:t>
            </a:r>
          </a:p>
          <a:p>
            <a:r>
              <a:rPr lang="en-US" dirty="0" smtClean="0">
                <a:latin typeface="Arial" pitchFamily="34" charset="0"/>
                <a:cs typeface="Arial" pitchFamily="34" charset="0"/>
              </a:rPr>
              <a:t>y = x;</a:t>
            </a:r>
          </a:p>
          <a:p>
            <a:r>
              <a:rPr lang="en-US" dirty="0">
                <a:latin typeface="Arial" pitchFamily="34" charset="0"/>
                <a:cs typeface="Arial" pitchFamily="34" charset="0"/>
              </a:rPr>
              <a:t>z</a:t>
            </a:r>
            <a:r>
              <a:rPr lang="en-US" dirty="0" smtClean="0">
                <a:latin typeface="Arial" pitchFamily="34" charset="0"/>
                <a:cs typeface="Arial" pitchFamily="34" charset="0"/>
              </a:rPr>
              <a:t> = </a:t>
            </a:r>
            <a:r>
              <a:rPr lang="en-US" dirty="0">
                <a:latin typeface="Arial" pitchFamily="34" charset="0"/>
                <a:cs typeface="Arial" pitchFamily="34" charset="0"/>
              </a:rPr>
              <a:t>x;</a:t>
            </a:r>
          </a:p>
          <a:p>
            <a:r>
              <a:rPr lang="en-US" dirty="0" err="1">
                <a:latin typeface="Arial" pitchFamily="34" charset="0"/>
                <a:cs typeface="Arial" pitchFamily="34" charset="0"/>
              </a:rPr>
              <a:t>x.open</a:t>
            </a:r>
            <a:r>
              <a:rPr lang="en-US" dirty="0">
                <a:latin typeface="Arial" pitchFamily="34" charset="0"/>
                <a:cs typeface="Arial" pitchFamily="34" charset="0"/>
              </a:rPr>
              <a:t>();</a:t>
            </a:r>
          </a:p>
          <a:p>
            <a:r>
              <a:rPr lang="en-US" dirty="0" err="1" smtClean="0">
                <a:latin typeface="Arial" pitchFamily="34" charset="0"/>
                <a:cs typeface="Arial" pitchFamily="34" charset="0"/>
              </a:rPr>
              <a:t>y.close</a:t>
            </a:r>
            <a:r>
              <a:rPr lang="en-US" dirty="0" smtClean="0">
                <a:latin typeface="Arial" pitchFamily="34" charset="0"/>
                <a:cs typeface="Arial" pitchFamily="34" charset="0"/>
              </a:rPr>
              <a:t>();</a:t>
            </a:r>
          </a:p>
          <a:p>
            <a:r>
              <a:rPr lang="en-US" dirty="0" smtClean="0">
                <a:solidFill>
                  <a:schemeClr val="bg1">
                    <a:lumMod val="50000"/>
                  </a:schemeClr>
                </a:solidFill>
                <a:latin typeface="Arial" pitchFamily="34" charset="0"/>
                <a:cs typeface="Arial" pitchFamily="34" charset="0"/>
              </a:rPr>
              <a:t>assert1(x, closed);</a:t>
            </a:r>
            <a:endParaRPr lang="en-US" dirty="0">
              <a:solidFill>
                <a:schemeClr val="bg1">
                  <a:lumMod val="50000"/>
                </a:schemeClr>
              </a:solidFill>
              <a:latin typeface="Arial" pitchFamily="34" charset="0"/>
              <a:cs typeface="Arial" pitchFamily="34" charset="0"/>
            </a:endParaRPr>
          </a:p>
          <a:p>
            <a:r>
              <a:rPr lang="en-US" dirty="0" smtClean="0">
                <a:latin typeface="Arial" pitchFamily="34" charset="0"/>
                <a:cs typeface="Arial" pitchFamily="34" charset="0"/>
              </a:rPr>
              <a:t>assert2(x</a:t>
            </a:r>
            <a:r>
              <a:rPr lang="en-US" dirty="0">
                <a:latin typeface="Arial" pitchFamily="34" charset="0"/>
                <a:cs typeface="Arial" pitchFamily="34" charset="0"/>
              </a:rPr>
              <a:t>, </a:t>
            </a:r>
            <a:r>
              <a:rPr lang="en-US" dirty="0" smtClean="0">
                <a:latin typeface="Arial" pitchFamily="34" charset="0"/>
                <a:cs typeface="Arial" pitchFamily="34" charset="0"/>
              </a:rPr>
              <a:t>opened);</a:t>
            </a:r>
            <a:endParaRPr lang="en-US" dirty="0">
              <a:latin typeface="Arial" pitchFamily="34" charset="0"/>
              <a:cs typeface="Arial" pitchFamily="34"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5910840"/>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dirty="0"/>
                        </a:p>
                      </a:txBody>
                      <a:tcPr/>
                    </a:tc>
                  </a:tr>
                  <a:tr h="381000">
                    <a:tc>
                      <a:txBody>
                        <a:bodyPr/>
                        <a:lstStyle/>
                        <a:p>
                          <a:r>
                            <a:rPr lang="en-US" dirty="0" smtClean="0"/>
                            <a:t>assert2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1" i="1" u="none" strike="noStrike" kern="1200" cap="none" spc="0" normalizeH="0" baseline="0" noProof="0" smtClean="0">
                                    <a:ln>
                                      <a:noFill/>
                                    </a:ln>
                                    <a:solidFill>
                                      <a:prstClr val="black"/>
                                    </a:solidFill>
                                    <a:effectLst/>
                                    <a:uLnTx/>
                                    <a:uFillTx/>
                                    <a:latin typeface="Cambria Math"/>
                                    <a:ea typeface="+mn-ea"/>
                                    <a:cs typeface="+mn-cs"/>
                                  </a:rPr>
                                  <m:t>{}</m:t>
                                </m:r>
                              </m:oMath>
                            </m:oMathPara>
                          </a14:m>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5910840"/>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endParaRPr lang="en-US" dirty="0"/>
                        </a:p>
                      </a:txBody>
                      <a:tcPr/>
                    </a:tc>
                  </a:tr>
                  <a:tr h="381000">
                    <a:tc>
                      <a:txBody>
                        <a:bodyPr/>
                        <a:lstStyle/>
                        <a:p>
                          <a:r>
                            <a:rPr lang="en-US" dirty="0" smtClean="0"/>
                            <a:t>assert2</a:t>
                          </a:r>
                          <a:endParaRPr lang="en-US" dirty="0"/>
                        </a:p>
                      </a:txBody>
                      <a:tcPr/>
                    </a:tc>
                    <a:tc>
                      <a:txBody>
                        <a:bodyPr/>
                        <a:lstStyle/>
                        <a:p>
                          <a:endParaRPr lang="en-US"/>
                        </a:p>
                      </a:txBody>
                      <a:tcPr>
                        <a:blipFill rotWithShape="1">
                          <a:blip r:embed="rId4"/>
                          <a:stretch>
                            <a:fillRect l="-63060" t="-209677" r="-373" b="-20968"/>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031873"/>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b="1" i="1" smtClean="0">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x = new File;</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smtClean="0">
                    <a:latin typeface="Arial" pitchFamily="34" charset="0"/>
                    <a:cs typeface="Arial" pitchFamily="34" charset="0"/>
                  </a:rPr>
                  <a:t>↓</a:t>
                </a:r>
                <a:r>
                  <a:rPr lang="en-US" sz="1400" i="1" dirty="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dirty="0">
                  <a:latin typeface="Arial" pitchFamily="34" charset="0"/>
                  <a:cs typeface="Arial" pitchFamily="34" charset="0"/>
                </a:endParaRPr>
              </a:p>
              <a:p>
                <a:r>
                  <a:rPr lang="en-US" sz="1600" b="1" dirty="0">
                    <a:latin typeface="Arial" pitchFamily="34" charset="0"/>
                    <a:cs typeface="Arial" pitchFamily="34" charset="0"/>
                  </a:rPr>
                  <a:t>z</a:t>
                </a:r>
                <a:r>
                  <a:rPr lang="en-US" sz="1600" b="1" dirty="0" smtClean="0">
                    <a:latin typeface="Arial" pitchFamily="34" charset="0"/>
                    <a:cs typeface="Arial" pitchFamily="34" charset="0"/>
                  </a:rPr>
                  <a:t>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assert2(x</a:t>
                </a:r>
                <a:r>
                  <a:rPr lang="en-US" sz="1600" b="1" dirty="0">
                    <a:latin typeface="Arial" pitchFamily="34" charset="0"/>
                    <a:cs typeface="Arial" pitchFamily="34" charset="0"/>
                  </a:rPr>
                  <a:t>, </a:t>
                </a:r>
                <a:r>
                  <a:rPr lang="en-US" sz="1600" b="1" dirty="0" smtClean="0">
                    <a:latin typeface="Arial" pitchFamily="34" charset="0"/>
                    <a:cs typeface="Arial" pitchFamily="34" charset="0"/>
                  </a:rPr>
                  <a:t>opened);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031873"/>
              </a:xfrm>
              <a:prstGeom prst="rect">
                <a:avLst/>
              </a:prstGeom>
              <a:blipFill rotWithShape="1">
                <a:blip r:embed="rId5"/>
                <a:stretch>
                  <a:fillRect l="-701" t="-151"/>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3" name="Oval 12"/>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3276600"/>
            <a:ext cx="2209800" cy="3048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6" name="TextBox 15"/>
          <p:cNvSpPr txBox="1"/>
          <p:nvPr/>
        </p:nvSpPr>
        <p:spPr>
          <a:xfrm>
            <a:off x="6230075" y="5176175"/>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spTree>
    <p:custDataLst>
      <p:tags r:id="rId1"/>
    </p:custDataLst>
    <p:extLst>
      <p:ext uri="{BB962C8B-B14F-4D97-AF65-F5344CB8AC3E}">
        <p14:creationId xmlns:p14="http://schemas.microsoft.com/office/powerpoint/2010/main" val="2680134460"/>
      </p:ext>
    </p:extLst>
  </p:cSld>
  <p:clrMapOvr>
    <a:masterClrMapping/>
  </p:clrMapOvr>
  <mc:AlternateContent xmlns:mc="http://schemas.openxmlformats.org/markup-compatibility/2006" xmlns:p14="http://schemas.microsoft.com/office/powerpoint/2010/main">
    <mc:Choice Requires="p14">
      <p:transition spd="slow" p14:dur="2000" advTm="21016"/>
    </mc:Choice>
    <mc:Fallback xmlns="">
      <p:transition spd="slow" advTm="210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4" end="1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029954427"/>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1" i="1" u="none" strike="noStrike" kern="1200" cap="none" spc="0" normalizeH="0" baseline="0" noProof="0" smtClean="0">
                                    <a:ln>
                                      <a:noFill/>
                                    </a:ln>
                                    <a:solidFill>
                                      <a:prstClr val="black"/>
                                    </a:solidFill>
                                    <a:effectLst/>
                                    <a:uLnTx/>
                                    <a:uFillTx/>
                                    <a:latin typeface="Cambria Math"/>
                                    <a:ea typeface="+mn-ea"/>
                                    <a:cs typeface="+mn-cs"/>
                                  </a:rPr>
                                  <m:t>{}</m:t>
                                </m:r>
                              </m:oMath>
                            </m:oMathPara>
                          </a14:m>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029954427"/>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a:p>
                      </a:txBody>
                      <a:tcPr>
                        <a:blipFill rotWithShape="1">
                          <a:blip r:embed="rId4"/>
                          <a:stretch>
                            <a:fillRect l="-63060" t="-209677" r="-373" b="-20968"/>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031873"/>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smtClean="0">
                        <a:solidFill>
                          <a:srgbClr val="0070C0"/>
                        </a:solidFill>
                        <a:latin typeface="Cambria Math"/>
                        <a:ea typeface="Cambria Math"/>
                        <a:cs typeface="Arial" pitchFamily="34" charset="0"/>
                      </a:rPr>
                      <m:t>𝑥</m:t>
                    </m:r>
                    <m:r>
                      <a:rPr lang="en-US" sz="1400" i="1">
                        <a:solidFill>
                          <a:srgbClr val="0070C0"/>
                        </a:solidFill>
                        <a:latin typeface="Cambria Math"/>
                        <a:ea typeface="Cambria Math"/>
                        <a:cs typeface="Arial" pitchFamily="34" charset="0"/>
                      </a:rPr>
                      <m:t>∉</m:t>
                    </m:r>
                    <m:r>
                      <a:rPr lang="en-US" sz="1400" b="1" i="1" smtClean="0">
                        <a:solidFill>
                          <a:srgbClr val="0070C0"/>
                        </a:solidFill>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x = new File;</a:t>
                </a:r>
              </a:p>
              <a:p>
                <a:r>
                  <a:rPr lang="en-US" sz="1400" i="1" dirty="0" smtClean="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smtClean="0">
                    <a:latin typeface="Arial" pitchFamily="34" charset="0"/>
                    <a:cs typeface="Arial" pitchFamily="34" charset="0"/>
                  </a:rPr>
                  <a:t>↓</a:t>
                </a:r>
                <a:r>
                  <a:rPr lang="en-US" sz="1400" i="1" dirty="0">
                    <a:latin typeface="Arial" pitchFamily="34" charset="0"/>
                    <a:cs typeface="Arial" pitchFamily="34" charset="0"/>
                  </a:rPr>
                  <a:t>&lt;{closed}, {}&gt;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dirty="0">
                  <a:latin typeface="Arial" pitchFamily="34" charset="0"/>
                  <a:cs typeface="Arial" pitchFamily="34" charset="0"/>
                </a:endParaRPr>
              </a:p>
              <a:p>
                <a:r>
                  <a:rPr lang="en-US" sz="1600" b="1" dirty="0">
                    <a:latin typeface="Arial" pitchFamily="34" charset="0"/>
                    <a:cs typeface="Arial" pitchFamily="34" charset="0"/>
                  </a:rPr>
                  <a:t>z</a:t>
                </a:r>
                <a:r>
                  <a:rPr lang="en-US" sz="1600" b="1" dirty="0" smtClean="0">
                    <a:latin typeface="Arial" pitchFamily="34" charset="0"/>
                    <a:cs typeface="Arial" pitchFamily="34" charset="0"/>
                  </a:rPr>
                  <a:t>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↓&lt;{</a:t>
                </a:r>
                <a:r>
                  <a:rPr lang="en-US" sz="1400" i="1" dirty="0" smtClean="0">
                    <a:latin typeface="Arial" pitchFamily="34" charset="0"/>
                    <a:cs typeface="Arial" pitchFamily="34" charset="0"/>
                  </a:rPr>
                  <a:t>closed, opened}, </a:t>
                </a:r>
                <a:r>
                  <a:rPr lang="en-US" sz="1400" i="1" dirty="0">
                    <a:latin typeface="Arial" pitchFamily="34" charset="0"/>
                    <a:cs typeface="Arial" pitchFamily="34" charset="0"/>
                  </a:rPr>
                  <a:t>{}&gt;</a:t>
                </a:r>
              </a:p>
              <a:p>
                <a:r>
                  <a:rPr lang="en-US" sz="1400" dirty="0">
                    <a:latin typeface="Arial" pitchFamily="34" charset="0"/>
                    <a:cs typeface="Arial" pitchFamily="34" charset="0"/>
                  </a:rPr>
                  <a:t>↑</a:t>
                </a:r>
                <a14:m>
                  <m:oMath xmlns:m="http://schemas.openxmlformats.org/officeDocument/2006/math">
                    <m:r>
                      <a:rPr lang="en-US" sz="1400" i="1">
                        <a:latin typeface="Cambria Math"/>
                        <a:cs typeface="Arial" pitchFamily="34" charset="0"/>
                      </a:rPr>
                      <m:t>𝑒𝑟𝑟</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↓top</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assert2(x</a:t>
                </a:r>
                <a:r>
                  <a:rPr lang="en-US" sz="1600" b="1" dirty="0">
                    <a:latin typeface="Arial" pitchFamily="34" charset="0"/>
                    <a:cs typeface="Arial" pitchFamily="34" charset="0"/>
                  </a:rPr>
                  <a:t>, </a:t>
                </a:r>
                <a:r>
                  <a:rPr lang="en-US" sz="1600" b="1" dirty="0" smtClean="0">
                    <a:latin typeface="Arial" pitchFamily="34" charset="0"/>
                    <a:cs typeface="Arial" pitchFamily="34" charset="0"/>
                  </a:rPr>
                  <a:t>opened);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031873"/>
              </a:xfrm>
              <a:prstGeom prst="rect">
                <a:avLst/>
              </a:prstGeom>
              <a:blipFill rotWithShape="1">
                <a:blip r:embed="rId5"/>
                <a:stretch>
                  <a:fillRect l="-701" t="-151"/>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3" name="Oval 12"/>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230075" y="5164600"/>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cxnSp>
        <p:nvCxnSpPr>
          <p:cNvPr id="18" name="Straight Arrow Connector 17"/>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048000" y="2634734"/>
                <a:ext cx="794385"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3048000" y="2634734"/>
                <a:ext cx="79438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9"/>
                <a:stretch>
                  <a:fillRect b="-6557"/>
                </a:stretch>
              </a:blipFill>
            </p:spPr>
            <p:txBody>
              <a:bodyPr/>
              <a:lstStyle/>
              <a:p>
                <a:r>
                  <a:rPr lang="en-US">
                    <a:noFill/>
                  </a:rPr>
                  <a:t> </a:t>
                </a:r>
              </a:p>
            </p:txBody>
          </p:sp>
        </mc:Fallback>
      </mc:AlternateContent>
      <p:sp>
        <p:nvSpPr>
          <p:cNvPr id="24" name="Rectangle 23"/>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83960046"/>
      </p:ext>
    </p:extLst>
  </p:cSld>
  <p:clrMapOvr>
    <a:masterClrMapping/>
  </p:clrMapOvr>
  <mc:AlternateContent xmlns:mc="http://schemas.openxmlformats.org/markup-compatibility/2006" xmlns:p14="http://schemas.microsoft.com/office/powerpoint/2010/main">
    <mc:Choice Requires="p14">
      <p:transition spd="slow" p14:dur="2000" advTm="1069"/>
    </mc:Choice>
    <mc:Fallback xmlns="">
      <p:transition spd="slow" advTm="10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632454358"/>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𝑥</m:t>
                                </m:r>
                                <m:r>
                                  <a:rPr kumimoji="0" lang="en-US" sz="1800" b="0" i="1" u="none" strike="noStrike" kern="1200" cap="none" spc="0" normalizeH="0" baseline="0" noProof="0" smtClean="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632454358"/>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a:p>
                      </a:txBody>
                      <a:tcPr>
                        <a:blipFill rotWithShape="1">
                          <a:blip r:embed="rId4"/>
                          <a:stretch>
                            <a:fillRect l="-63060" t="-209677" r="-373" b="-20968"/>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062651"/>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1" i="1" smtClean="0">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i="1" dirty="0" smtClean="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i="1">
                        <a:latin typeface="Cambria Math"/>
                        <a:ea typeface="Cambria Math"/>
                        <a:cs typeface="Arial" pitchFamily="34" charset="0"/>
                      </a:rPr>
                      <m:t>𝑜𝑝𝑒𝑛</m:t>
                    </m:r>
                    <m:r>
                      <a:rPr lang="en-US" sz="1400" b="0" i="1" smtClean="0">
                        <a:latin typeface="Cambria Math"/>
                        <a:ea typeface="Cambria Math"/>
                        <a:cs typeface="Arial" pitchFamily="34" charset="0"/>
                      </a:rPr>
                      <m:t>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i="1" dirty="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{x}&gt;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i="1"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i="1"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a:t>
                </a:r>
                <a:r>
                  <a:rPr lang="en-US" sz="1400" i="1" dirty="0" smtClean="0">
                    <a:latin typeface="Arial" pitchFamily="34" charset="0"/>
                    <a:cs typeface="Arial" pitchFamily="34" charset="0"/>
                  </a:rPr>
                  <a:t>&lt;{opened},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i="1"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a:t>
                </a:r>
                <a:r>
                  <a:rPr lang="en-US" sz="1400" i="1" dirty="0" err="1" smtClean="0">
                    <a:latin typeface="Arial" pitchFamily="34" charset="0"/>
                    <a:cs typeface="Arial" pitchFamily="34" charset="0"/>
                  </a:rPr>
                  <a:t>opened,closed</a:t>
                </a:r>
                <a:r>
                  <a:rPr lang="en-US" sz="1400" i="1" dirty="0" smtClean="0">
                    <a:latin typeface="Arial" pitchFamily="34" charset="0"/>
                    <a:cs typeface="Arial" pitchFamily="34" charset="0"/>
                  </a:rPr>
                  <a:t>},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assert2(x</a:t>
                </a:r>
                <a:r>
                  <a:rPr lang="en-US" sz="1600" b="1" dirty="0">
                    <a:latin typeface="Arial" pitchFamily="34" charset="0"/>
                    <a:cs typeface="Arial" pitchFamily="34" charset="0"/>
                  </a:rPr>
                  <a:t>, </a:t>
                </a:r>
                <a:r>
                  <a:rPr lang="en-US" sz="1600" b="1" dirty="0" smtClean="0">
                    <a:latin typeface="Arial" pitchFamily="34" charset="0"/>
                    <a:cs typeface="Arial" pitchFamily="34" charset="0"/>
                  </a:rPr>
                  <a:t>opened);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062651"/>
              </a:xfrm>
              <a:prstGeom prst="rect">
                <a:avLst/>
              </a:prstGeom>
              <a:blipFill rotWithShape="1">
                <a:blip r:embed="rId5"/>
                <a:stretch>
                  <a:fillRect l="-701" t="-150"/>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1" name="TextBox 10"/>
          <p:cNvSpPr txBox="1"/>
          <p:nvPr/>
        </p:nvSpPr>
        <p:spPr>
          <a:xfrm>
            <a:off x="6230075" y="5164600"/>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sp>
        <p:nvSpPr>
          <p:cNvPr id="13" name="Oval 12"/>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3048000" y="2634734"/>
                <a:ext cx="794385"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048000" y="2634734"/>
                <a:ext cx="79438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9"/>
                <a:stretch>
                  <a:fillRect b="-6557"/>
                </a:stretch>
              </a:blipFill>
            </p:spPr>
            <p:txBody>
              <a:bodyPr/>
              <a:lstStyle/>
              <a:p>
                <a:r>
                  <a:rPr lang="en-US">
                    <a:noFill/>
                  </a:rPr>
                  <a:t> </a:t>
                </a:r>
              </a:p>
            </p:txBody>
          </p:sp>
        </mc:Fallback>
      </mc:AlternateContent>
      <p:sp>
        <p:nvSpPr>
          <p:cNvPr id="21" name="Rectangle 20"/>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86126963"/>
      </p:ext>
    </p:extLst>
  </p:cSld>
  <p:clrMapOvr>
    <a:masterClrMapping/>
  </p:clrMapOvr>
  <mc:AlternateContent xmlns:mc="http://schemas.openxmlformats.org/markup-compatibility/2006" xmlns:p14="http://schemas.microsoft.com/office/powerpoint/2010/main">
    <mc:Choice Requires="p14">
      <p:transition spd="slow" p14:dur="2000" advTm="18439"/>
    </mc:Choice>
    <mc:Fallback xmlns="">
      <p:transition spd="slow" advTm="184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4" end="1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Typestate</a:t>
            </a:r>
            <a:r>
              <a:rPr lang="en-US" dirty="0" smtClean="0"/>
              <a:t> </a:t>
            </a:r>
            <a:r>
              <a:rPr lang="en-US" dirty="0"/>
              <a:t>Analysis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501275241"/>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a:ea typeface="+mn-ea"/>
                                    <a:cs typeface="+mn-cs"/>
                                  </a:rPr>
                                  <m:t>𝑥</m:t>
                                </m:r>
                                <m:r>
                                  <a:rPr kumimoji="0" lang="en-US" sz="1800" b="0" i="1" u="none" strike="noStrike" kern="1200" cap="none" spc="0" normalizeH="0" baseline="0" noProof="0" smtClean="0">
                                    <a:ln>
                                      <a:noFill/>
                                    </a:ln>
                                    <a:solidFill>
                                      <a:prstClr val="black"/>
                                    </a:solidFill>
                                    <a:effectLst/>
                                    <a:uLnTx/>
                                    <a:uFillTx/>
                                    <a:latin typeface="Cambria Math"/>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501275241"/>
                  </p:ext>
                </p:extLst>
              </p:nvPr>
            </p:nvGraphicFramePr>
            <p:xfrm>
              <a:off x="609600" y="4495800"/>
              <a:ext cx="2664709" cy="1143000"/>
            </p:xfrm>
            <a:graphic>
              <a:graphicData uri="http://schemas.openxmlformats.org/drawingml/2006/table">
                <a:tbl>
                  <a:tblPr firstRow="1" bandRow="1">
                    <a:tableStyleId>{5C22544A-7EE6-4342-B048-85BDC9FD1C3A}</a:tableStyleId>
                  </a:tblPr>
                  <a:tblGrid>
                    <a:gridCol w="1029914"/>
                    <a:gridCol w="1634795"/>
                  </a:tblGrid>
                  <a:tr h="381000">
                    <a:tc>
                      <a:txBody>
                        <a:bodyPr/>
                        <a:lstStyle/>
                        <a:p>
                          <a:r>
                            <a:rPr lang="en-US" dirty="0" smtClean="0"/>
                            <a:t>Query</a:t>
                          </a:r>
                          <a:endParaRPr lang="en-US" dirty="0"/>
                        </a:p>
                      </a:txBody>
                      <a:tcPr/>
                    </a:tc>
                    <a:tc>
                      <a:txBody>
                        <a:bodyPr/>
                        <a:lstStyle/>
                        <a:p>
                          <a:r>
                            <a:rPr lang="en-US" dirty="0" smtClean="0"/>
                            <a:t>Abstraction</a:t>
                          </a:r>
                          <a:endParaRPr lang="en-US" dirty="0"/>
                        </a:p>
                      </a:txBody>
                      <a:tcPr/>
                    </a:tc>
                  </a:tr>
                  <a:tr h="381000">
                    <a:tc>
                      <a:txBody>
                        <a:bodyPr/>
                        <a:lstStyle/>
                        <a:p>
                          <a:r>
                            <a:rPr lang="en-US" dirty="0" smtClean="0"/>
                            <a:t>assert1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r>
                  <a:tr h="381000">
                    <a:tc>
                      <a:txBody>
                        <a:bodyPr/>
                        <a:lstStyle/>
                        <a:p>
                          <a:r>
                            <a:rPr lang="en-US" dirty="0" smtClean="0"/>
                            <a:t>assert2</a:t>
                          </a:r>
                          <a:endParaRPr lang="en-US" dirty="0"/>
                        </a:p>
                      </a:txBody>
                      <a:tcPr/>
                    </a:tc>
                    <a:tc>
                      <a:txBody>
                        <a:bodyPr/>
                        <a:lstStyle/>
                        <a:p>
                          <a:endParaRPr lang="en-US"/>
                        </a:p>
                      </a:txBody>
                      <a:tcPr>
                        <a:blipFill rotWithShape="1">
                          <a:blip r:embed="rId4"/>
                          <a:stretch>
                            <a:fillRect l="-63060" t="-209677" r="-373" b="-20968"/>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4267200" y="1600200"/>
                <a:ext cx="4343400" cy="4062651"/>
              </a:xfrm>
              <a:prstGeom prst="rect">
                <a:avLst/>
              </a:prstGeom>
              <a:noFill/>
            </p:spPr>
            <p:txBody>
              <a:bodyPr wrap="square" rtlCol="0">
                <a:spAutoFit/>
              </a:bodyPr>
              <a:lstStyle/>
              <a:p>
                <a:r>
                  <a:rPr lang="en-US" sz="1400" dirty="0" smtClean="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solidFill>
                          <a:srgbClr val="0070C0"/>
                        </a:solidFill>
                        <a:latin typeface="Cambria Math"/>
                        <a:ea typeface="Cambria Math"/>
                        <a:cs typeface="Arial" pitchFamily="34" charset="0"/>
                      </a:rPr>
                      <m:t>𝑥</m:t>
                    </m:r>
                    <m:r>
                      <a:rPr lang="en-US" sz="1400" b="0" i="1" smtClean="0">
                        <a:solidFill>
                          <a:srgbClr val="0070C0"/>
                        </a:solidFill>
                        <a:latin typeface="Cambria Math"/>
                        <a:ea typeface="Cambria Math"/>
                        <a:cs typeface="Arial" pitchFamily="34" charset="0"/>
                      </a:rPr>
                      <m:t>∈</m:t>
                    </m:r>
                    <m:r>
                      <a:rPr lang="en-US" sz="1400" b="1" i="1" smtClean="0">
                        <a:solidFill>
                          <a:srgbClr val="0070C0"/>
                        </a:solidFill>
                        <a:latin typeface="Cambria Math"/>
                        <a:ea typeface="Cambria Math"/>
                        <a:cs typeface="Arial" pitchFamily="34" charset="0"/>
                      </a:rPr>
                      <m:t>𝒂</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600" i="1" dirty="0" smtClean="0">
                  <a:latin typeface="Arial" pitchFamily="34" charset="0"/>
                  <a:cs typeface="Arial" pitchFamily="34" charset="0"/>
                </a:endParaRPr>
              </a:p>
              <a:p>
                <a:r>
                  <a:rPr lang="en-US" sz="1600" b="1" dirty="0" smtClean="0">
                    <a:latin typeface="Arial" pitchFamily="34" charset="0"/>
                    <a:cs typeface="Arial" pitchFamily="34" charset="0"/>
                  </a:rPr>
                  <a:t>x </a:t>
                </a:r>
                <a:r>
                  <a:rPr lang="en-US" sz="1600" b="1" dirty="0">
                    <a:latin typeface="Arial" pitchFamily="34" charset="0"/>
                    <a:cs typeface="Arial" pitchFamily="34" charset="0"/>
                  </a:rPr>
                  <a:t>= new File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i="1">
                        <a:latin typeface="Cambria Math"/>
                        <a:ea typeface="Cambria Math"/>
                        <a:cs typeface="Arial" pitchFamily="34" charset="0"/>
                      </a:rPr>
                      <m:t>𝑜𝑝𝑒𝑛</m:t>
                    </m:r>
                    <m:r>
                      <a:rPr lang="en-US" sz="1400" b="0" i="1" smtClean="0">
                        <a:latin typeface="Cambria Math"/>
                        <a:ea typeface="Cambria Math"/>
                        <a:cs typeface="Arial" pitchFamily="34" charset="0"/>
                      </a:rPr>
                      <m:t>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i="1" dirty="0">
                  <a:latin typeface="Arial" pitchFamily="34" charset="0"/>
                  <a:cs typeface="Arial" pitchFamily="34" charset="0"/>
                </a:endParaRPr>
              </a:p>
              <a:p>
                <a:r>
                  <a:rPr lang="en-US" sz="1600" b="1" dirty="0" smtClean="0">
                    <a:latin typeface="Arial" pitchFamily="34" charset="0"/>
                    <a:cs typeface="Arial" pitchFamily="34" charset="0"/>
                  </a:rPr>
                  <a:t>y = x;</a:t>
                </a:r>
              </a:p>
              <a:p>
                <a:r>
                  <a:rPr lang="en-US" sz="1400" i="1" dirty="0">
                    <a:latin typeface="Arial" pitchFamily="34" charset="0"/>
                    <a:cs typeface="Arial" pitchFamily="34" charset="0"/>
                  </a:rPr>
                  <a:t>↓&lt;{closed}, </a:t>
                </a:r>
                <a:r>
                  <a:rPr lang="en-US" sz="1400" i="1" dirty="0" smtClean="0">
                    <a:latin typeface="Arial" pitchFamily="34" charset="0"/>
                    <a:cs typeface="Arial" pitchFamily="34" charset="0"/>
                  </a:rPr>
                  <a:t>{x}&gt;</a:t>
                </a:r>
              </a:p>
              <a:p>
                <a:r>
                  <a:rPr lang="en-US" sz="1400" dirty="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𝑥</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𝑚𝑠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i="1" dirty="0" smtClean="0">
                  <a:latin typeface="Arial" pitchFamily="34" charset="0"/>
                  <a:cs typeface="Arial" pitchFamily="34" charset="0"/>
                </a:endParaRPr>
              </a:p>
              <a:p>
                <a:r>
                  <a:rPr lang="en-US" sz="1600" b="1" dirty="0" smtClean="0">
                    <a:latin typeface="Arial" pitchFamily="34" charset="0"/>
                    <a:cs typeface="Arial" pitchFamily="34" charset="0"/>
                  </a:rPr>
                  <a:t>z </a:t>
                </a:r>
                <a:r>
                  <a:rPr lang="en-US" sz="1600" b="1" dirty="0">
                    <a:latin typeface="Arial" pitchFamily="34" charset="0"/>
                    <a:cs typeface="Arial" pitchFamily="34" charset="0"/>
                  </a:rPr>
                  <a:t>= x;</a:t>
                </a:r>
              </a:p>
              <a:p>
                <a:r>
                  <a:rPr lang="en-US" sz="1400" i="1" dirty="0">
                    <a:latin typeface="Arial" pitchFamily="34" charset="0"/>
                    <a:cs typeface="Arial" pitchFamily="34" charset="0"/>
                  </a:rPr>
                  <a:t>↓&lt;{closed}, {x}&gt;</a:t>
                </a:r>
              </a:p>
              <a:p>
                <a:r>
                  <a:rPr lang="en-US" sz="1400" dirty="0">
                    <a:latin typeface="Arial" pitchFamily="34" charset="0"/>
                    <a:cs typeface="Arial" pitchFamily="34" charset="0"/>
                  </a:rPr>
                  <a:t>↑</a:t>
                </a:r>
                <a14:m>
                  <m:oMath xmlns:m="http://schemas.openxmlformats.org/officeDocument/2006/math">
                    <m:r>
                      <a:rPr lang="en-US" sz="1400" i="1">
                        <a:latin typeface="Cambria Math"/>
                        <a:ea typeface="Cambria Math"/>
                        <a:cs typeface="Arial" pitchFamily="34" charset="0"/>
                      </a:rPr>
                      <m:t>𝑐𝑙𝑜𝑠𝑒𝑑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r>
                      <a:rPr lang="en-US" sz="1400" i="1">
                        <a:latin typeface="Cambria Math"/>
                        <a:ea typeface="Cambria Math"/>
                        <a:cs typeface="Arial" pitchFamily="34" charset="0"/>
                      </a:rPr>
                      <m:t>∧</m:t>
                    </m:r>
                    <m:r>
                      <a:rPr lang="en-US" sz="1400" i="1">
                        <a:latin typeface="Cambria Math"/>
                        <a:ea typeface="Cambria Math"/>
                        <a:cs typeface="Arial" pitchFamily="34" charset="0"/>
                      </a:rPr>
                      <m:t>𝑥</m:t>
                    </m:r>
                    <m:r>
                      <a:rPr lang="en-US" sz="1400" i="1">
                        <a:latin typeface="Cambria Math"/>
                        <a:ea typeface="Cambria Math"/>
                        <a:cs typeface="Arial" pitchFamily="34" charset="0"/>
                      </a:rPr>
                      <m:t>∈</m:t>
                    </m:r>
                    <m:r>
                      <a:rPr lang="en-US" sz="1400" i="1">
                        <a:latin typeface="Cambria Math"/>
                        <a:ea typeface="Cambria Math"/>
                        <a:cs typeface="Arial" pitchFamily="34" charset="0"/>
                      </a:rPr>
                      <m:t>𝑚𝑠</m:t>
                    </m:r>
                    <m:r>
                      <a:rPr lang="en-US" sz="1400" i="1">
                        <a:latin typeface="Cambria Math"/>
                        <a:ea typeface="Cambria Math"/>
                        <a:cs typeface="Arial" pitchFamily="34" charset="0"/>
                      </a:rPr>
                      <m:t>∧</m:t>
                    </m:r>
                    <m:r>
                      <a:rPr lang="en-US" sz="1400" i="1">
                        <a:latin typeface="Cambria Math"/>
                        <a:ea typeface="Cambria Math"/>
                        <a:cs typeface="Arial" pitchFamily="34" charset="0"/>
                      </a:rPr>
                      <m:t>𝑜𝑝𝑒𝑛𝑒𝑑</m:t>
                    </m:r>
                    <m:r>
                      <a:rPr lang="en-US" sz="1400" i="1">
                        <a:latin typeface="Cambria Math"/>
                        <a:ea typeface="Cambria Math"/>
                        <a:cs typeface="Arial" pitchFamily="34" charset="0"/>
                      </a:rPr>
                      <m:t>∉</m:t>
                    </m:r>
                    <m:r>
                      <a:rPr lang="en-US" sz="1400" i="1">
                        <a:latin typeface="Cambria Math"/>
                        <a:ea typeface="Cambria Math"/>
                        <a:cs typeface="Arial" pitchFamily="34" charset="0"/>
                      </a:rPr>
                      <m:t>𝑡𝑠</m:t>
                    </m:r>
                  </m:oMath>
                </a14:m>
                <a:endParaRPr lang="en-US" sz="1400" i="1" dirty="0" smtClean="0">
                  <a:latin typeface="Arial" pitchFamily="34" charset="0"/>
                  <a:cs typeface="Arial" pitchFamily="34" charset="0"/>
                </a:endParaRPr>
              </a:p>
              <a:p>
                <a:r>
                  <a:rPr lang="en-US" sz="1600" b="1" dirty="0" err="1" smtClean="0">
                    <a:latin typeface="Arial" pitchFamily="34" charset="0"/>
                    <a:cs typeface="Arial" pitchFamily="34" charset="0"/>
                  </a:rPr>
                  <a:t>x.open</a:t>
                </a:r>
                <a:r>
                  <a:rPr lang="en-US" sz="1600" b="1" dirty="0" smtClean="0">
                    <a:latin typeface="Arial" pitchFamily="34" charset="0"/>
                    <a:cs typeface="Arial" pitchFamily="34" charset="0"/>
                  </a:rPr>
                  <a:t>();</a:t>
                </a:r>
              </a:p>
              <a:p>
                <a:r>
                  <a:rPr lang="en-US" sz="1400" i="1" dirty="0">
                    <a:latin typeface="Arial" pitchFamily="34" charset="0"/>
                    <a:cs typeface="Arial" pitchFamily="34" charset="0"/>
                  </a:rPr>
                  <a:t>↓</a:t>
                </a:r>
                <a:r>
                  <a:rPr lang="en-US" sz="1400" i="1" dirty="0" smtClean="0">
                    <a:latin typeface="Arial" pitchFamily="34" charset="0"/>
                    <a:cs typeface="Arial" pitchFamily="34" charset="0"/>
                  </a:rPr>
                  <a:t>&lt;{opened},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ea typeface="Cambria Math"/>
                        <a:cs typeface="Arial" pitchFamily="34" charset="0"/>
                      </a:rPr>
                      <m:t>𝑜𝑝𝑒𝑛𝑒𝑑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err="1" smtClean="0">
                    <a:latin typeface="Arial" pitchFamily="34" charset="0"/>
                    <a:cs typeface="Arial" pitchFamily="34" charset="0"/>
                  </a:rPr>
                  <a:t>y.close</a:t>
                </a:r>
                <a:r>
                  <a:rPr lang="en-US" sz="1600" b="1" dirty="0" smtClean="0">
                    <a:latin typeface="Arial" pitchFamily="34" charset="0"/>
                    <a:cs typeface="Arial" pitchFamily="34" charset="0"/>
                  </a:rPr>
                  <a:t>();</a:t>
                </a:r>
              </a:p>
              <a:p>
                <a:r>
                  <a:rPr lang="en-US" sz="1400" i="1" dirty="0" smtClean="0">
                    <a:latin typeface="Arial" pitchFamily="34" charset="0"/>
                    <a:cs typeface="Arial" pitchFamily="34" charset="0"/>
                  </a:rPr>
                  <a:t>↓&lt;{</a:t>
                </a:r>
                <a:r>
                  <a:rPr lang="en-US" sz="1400" i="1" dirty="0" err="1" smtClean="0">
                    <a:latin typeface="Arial" pitchFamily="34" charset="0"/>
                    <a:cs typeface="Arial" pitchFamily="34" charset="0"/>
                  </a:rPr>
                  <a:t>opened,closed</a:t>
                </a:r>
                <a:r>
                  <a:rPr lang="en-US" sz="1400" i="1" dirty="0" smtClean="0">
                    <a:latin typeface="Arial" pitchFamily="34" charset="0"/>
                    <a:cs typeface="Arial" pitchFamily="34" charset="0"/>
                  </a:rPr>
                  <a:t>}, {x}&gt;</a:t>
                </a:r>
                <a:endParaRPr lang="en-US" sz="1400" i="1" dirty="0">
                  <a:latin typeface="Arial" pitchFamily="34" charset="0"/>
                  <a:cs typeface="Arial" pitchFamily="34" charset="0"/>
                </a:endParaRPr>
              </a:p>
              <a:p>
                <a:r>
                  <a:rPr lang="en-US" sz="1400" dirty="0" smtClean="0">
                    <a:latin typeface="Arial" pitchFamily="34" charset="0"/>
                    <a:cs typeface="Arial" pitchFamily="34" charset="0"/>
                  </a:rPr>
                  <a:t>↑</a:t>
                </a:r>
                <a14:m>
                  <m:oMath xmlns:m="http://schemas.openxmlformats.org/officeDocument/2006/math">
                    <m:r>
                      <a:rPr lang="en-US" sz="1400" b="0" i="1" smtClean="0">
                        <a:latin typeface="Cambria Math"/>
                        <a:cs typeface="Arial" pitchFamily="34" charset="0"/>
                      </a:rPr>
                      <m:t>𝑒𝑟𝑟</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𝑐𝑙𝑜𝑠𝑒𝑑</m:t>
                    </m:r>
                    <m:r>
                      <a:rPr lang="en-US" sz="1400" b="0" i="1" smtClean="0">
                        <a:latin typeface="Cambria Math"/>
                        <a:ea typeface="Cambria Math"/>
                        <a:cs typeface="Arial" pitchFamily="34" charset="0"/>
                      </a:rPr>
                      <m:t>∈</m:t>
                    </m:r>
                    <m:r>
                      <a:rPr lang="en-US" sz="1400" b="0" i="1" smtClean="0">
                        <a:latin typeface="Cambria Math"/>
                        <a:ea typeface="Cambria Math"/>
                        <a:cs typeface="Arial" pitchFamily="34" charset="0"/>
                      </a:rPr>
                      <m:t>𝑡𝑠</m:t>
                    </m:r>
                  </m:oMath>
                </a14:m>
                <a:endParaRPr lang="en-US" sz="1400" dirty="0" smtClean="0">
                  <a:latin typeface="Arial" pitchFamily="34" charset="0"/>
                  <a:cs typeface="Arial" pitchFamily="34" charset="0"/>
                </a:endParaRPr>
              </a:p>
              <a:p>
                <a:r>
                  <a:rPr lang="en-US" sz="1600" b="1" dirty="0" smtClean="0">
                    <a:latin typeface="Arial" pitchFamily="34" charset="0"/>
                    <a:cs typeface="Arial" pitchFamily="34" charset="0"/>
                  </a:rPr>
                  <a:t>assert2(x</a:t>
                </a:r>
                <a:r>
                  <a:rPr lang="en-US" sz="1600" b="1" dirty="0">
                    <a:latin typeface="Arial" pitchFamily="34" charset="0"/>
                    <a:cs typeface="Arial" pitchFamily="34" charset="0"/>
                  </a:rPr>
                  <a:t>, </a:t>
                </a:r>
                <a:r>
                  <a:rPr lang="en-US" sz="1600" b="1" dirty="0" smtClean="0">
                    <a:latin typeface="Arial" pitchFamily="34" charset="0"/>
                    <a:cs typeface="Arial" pitchFamily="34" charset="0"/>
                  </a:rPr>
                  <a:t>opened); </a:t>
                </a:r>
                <a:endParaRPr lang="en-US" sz="1600"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67200" y="1600200"/>
                <a:ext cx="4343400" cy="4062651"/>
              </a:xfrm>
              <a:prstGeom prst="rect">
                <a:avLst/>
              </a:prstGeom>
              <a:blipFill rotWithShape="1">
                <a:blip r:embed="rId5"/>
                <a:stretch>
                  <a:fillRect l="-701" t="-150"/>
                </a:stretch>
              </a:blipFill>
            </p:spPr>
            <p:txBody>
              <a:bodyPr/>
              <a:lstStyle/>
              <a:p>
                <a:r>
                  <a:rPr lang="en-US">
                    <a:noFill/>
                  </a:rPr>
                  <a:t> </a:t>
                </a:r>
              </a:p>
            </p:txBody>
          </p:sp>
        </mc:Fallback>
      </mc:AlternateContent>
      <p:sp>
        <p:nvSpPr>
          <p:cNvPr id="3" name="TextBox 2"/>
          <p:cNvSpPr txBox="1"/>
          <p:nvPr/>
        </p:nvSpPr>
        <p:spPr>
          <a:xfrm>
            <a:off x="1600200" y="6032183"/>
            <a:ext cx="6248400" cy="400110"/>
          </a:xfrm>
          <a:prstGeom prst="rect">
            <a:avLst/>
          </a:prstGeom>
          <a:noFill/>
        </p:spPr>
        <p:txBody>
          <a:bodyPr wrap="square" rtlCol="0">
            <a:spAutoFit/>
          </a:bodyPr>
          <a:lstStyle/>
          <a:p>
            <a:r>
              <a:rPr lang="en-US" sz="2000" dirty="0" smtClean="0"/>
              <a:t>Our approach: WP + </a:t>
            </a:r>
            <a:r>
              <a:rPr lang="en-US" sz="2000" dirty="0" err="1" smtClean="0"/>
              <a:t>Underapproximation</a:t>
            </a:r>
            <a:r>
              <a:rPr lang="en-US" sz="2000" dirty="0" smtClean="0"/>
              <a:t> </a:t>
            </a:r>
            <a:endParaRPr lang="en-US" sz="2000" dirty="0"/>
          </a:p>
        </p:txBody>
      </p:sp>
      <p:sp>
        <p:nvSpPr>
          <p:cNvPr id="11" name="TextBox 10"/>
          <p:cNvSpPr txBox="1"/>
          <p:nvPr/>
        </p:nvSpPr>
        <p:spPr>
          <a:xfrm>
            <a:off x="6218500" y="5164600"/>
            <a:ext cx="1143000" cy="369332"/>
          </a:xfrm>
          <a:prstGeom prst="rect">
            <a:avLst/>
          </a:prstGeom>
          <a:noFill/>
        </p:spPr>
        <p:txBody>
          <a:bodyPr wrap="square" rtlCol="0">
            <a:spAutoFit/>
          </a:bodyPr>
          <a:lstStyle/>
          <a:p>
            <a:r>
              <a:rPr lang="en-US" i="1" dirty="0" smtClean="0">
                <a:solidFill>
                  <a:srgbClr val="FF0000"/>
                </a:solidFill>
                <a:latin typeface="Arial" pitchFamily="34" charset="0"/>
                <a:cs typeface="Arial" pitchFamily="34" charset="0"/>
              </a:rPr>
              <a:t>Failed</a:t>
            </a:r>
            <a:endParaRPr lang="en-US" i="1" dirty="0">
              <a:solidFill>
                <a:srgbClr val="FF0000"/>
              </a:solidFill>
            </a:endParaRPr>
          </a:p>
        </p:txBody>
      </p:sp>
      <p:sp>
        <p:nvSpPr>
          <p:cNvPr id="13" name="Oval 12"/>
          <p:cNvSpPr/>
          <p:nvPr/>
        </p:nvSpPr>
        <p:spPr>
          <a:xfrm>
            <a:off x="752475" y="6013132"/>
            <a:ext cx="7772400" cy="5048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ular Callout 14"/>
          <p:cNvSpPr/>
          <p:nvPr/>
        </p:nvSpPr>
        <p:spPr>
          <a:xfrm>
            <a:off x="3494103" y="1524000"/>
            <a:ext cx="3124200" cy="762000"/>
          </a:xfrm>
          <a:prstGeom prst="wedgeRectCallout">
            <a:avLst>
              <a:gd name="adj1" fmla="val -68123"/>
              <a:gd name="adj2" fmla="val 83246"/>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Impossibility!</a:t>
            </a:r>
            <a:endParaRPr lang="en-US" dirty="0">
              <a:solidFill>
                <a:srgbClr val="0070C0"/>
              </a:solidFill>
            </a:endParaRPr>
          </a:p>
        </p:txBody>
      </p:sp>
      <p:cxnSp>
        <p:nvCxnSpPr>
          <p:cNvPr id="16" name="Straight Arrow Connector 15"/>
          <p:cNvCxnSpPr/>
          <p:nvPr/>
        </p:nvCxnSpPr>
        <p:spPr>
          <a:xfrm>
            <a:off x="996617" y="2819400"/>
            <a:ext cx="1905000"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1949117" y="2001932"/>
            <a:ext cx="0" cy="16349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3048000" y="2634734"/>
                <a:ext cx="794385"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3048000" y="2634734"/>
                <a:ext cx="79438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16809" y="2634734"/>
                <a:ext cx="797591"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𝑥</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116809" y="2634734"/>
                <a:ext cx="79759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600200" y="1447800"/>
                <a:ext cx="801823"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600200" y="1447800"/>
                <a:ext cx="801823"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600200" y="3745468"/>
                <a:ext cx="805029" cy="369332"/>
              </a:xfrm>
              <a:prstGeom prst="rect">
                <a:avLst/>
              </a:prstGeom>
            </p:spPr>
            <p:txBody>
              <a:bodyPr wrap="none">
                <a:spAutoFit/>
              </a:bodyPr>
              <a:lstStyle/>
              <a:p>
                <a:pPr lvl="0">
                  <a:defRPr/>
                </a:pPr>
                <a14:m>
                  <m:oMathPara xmlns:m="http://schemas.openxmlformats.org/officeDocument/2006/math">
                    <m:oMathParaPr>
                      <m:jc m:val="left"/>
                    </m:oMathParaPr>
                    <m:oMath xmlns:m="http://schemas.openxmlformats.org/officeDocument/2006/math">
                      <m:r>
                        <a:rPr lang="en-US" b="1" i="1" smtClean="0">
                          <a:solidFill>
                            <a:prstClr val="black"/>
                          </a:solidFill>
                          <a:latin typeface="Cambria Math"/>
                          <a:ea typeface="Cambria Math"/>
                        </a:rPr>
                        <m:t>𝒚</m:t>
                      </m:r>
                      <m:r>
                        <a:rPr lang="en-US" b="1" i="1" smtClean="0">
                          <a:solidFill>
                            <a:prstClr val="black"/>
                          </a:solidFill>
                          <a:latin typeface="Cambria Math"/>
                          <a:ea typeface="Cambria Math"/>
                        </a:rPr>
                        <m:t>∉</m:t>
                      </m:r>
                      <m:r>
                        <a:rPr lang="en-US" b="1" i="1">
                          <a:solidFill>
                            <a:prstClr val="black"/>
                          </a:solidFill>
                          <a:latin typeface="Cambria Math"/>
                          <a:ea typeface="Cambria Math"/>
                        </a:rPr>
                        <m:t>𝒂</m:t>
                      </m:r>
                    </m:oMath>
                  </m:oMathPara>
                </a14:m>
                <a:endParaRPr lang="en-US" b="1" dirty="0">
                  <a:solidFill>
                    <a:prstClr val="black"/>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1600200" y="3745468"/>
                <a:ext cx="805029" cy="369332"/>
              </a:xfrm>
              <a:prstGeom prst="rect">
                <a:avLst/>
              </a:prstGeom>
              <a:blipFill rotWithShape="1">
                <a:blip r:embed="rId9"/>
                <a:stretch>
                  <a:fillRect b="-6557"/>
                </a:stretch>
              </a:blipFill>
            </p:spPr>
            <p:txBody>
              <a:bodyPr/>
              <a:lstStyle/>
              <a:p>
                <a:r>
                  <a:rPr lang="en-US">
                    <a:noFill/>
                  </a:rPr>
                  <a:t> </a:t>
                </a:r>
              </a:p>
            </p:txBody>
          </p:sp>
        </mc:Fallback>
      </mc:AlternateContent>
      <p:sp>
        <p:nvSpPr>
          <p:cNvPr id="23" name="Rectangle 22"/>
          <p:cNvSpPr/>
          <p:nvPr/>
        </p:nvSpPr>
        <p:spPr>
          <a:xfrm>
            <a:off x="990600" y="2001932"/>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943100" y="1996589"/>
            <a:ext cx="952500" cy="1634936"/>
          </a:xfrm>
          <a:prstGeom prst="rect">
            <a:avLst/>
          </a:prstGeom>
          <a:pattFill prst="lt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90600" y="1447800"/>
            <a:ext cx="7086600" cy="2863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In paper: a general framework for parametric dataflow analysis</a:t>
            </a:r>
            <a:endParaRPr lang="en-US" sz="4400" dirty="0"/>
          </a:p>
        </p:txBody>
      </p:sp>
    </p:spTree>
    <p:custDataLst>
      <p:tags r:id="rId1"/>
    </p:custDataLst>
    <p:extLst>
      <p:ext uri="{BB962C8B-B14F-4D97-AF65-F5344CB8AC3E}">
        <p14:creationId xmlns:p14="http://schemas.microsoft.com/office/powerpoint/2010/main" val="3293903798"/>
      </p:ext>
    </p:extLst>
  </p:cSld>
  <p:clrMapOvr>
    <a:masterClrMapping/>
  </p:clrMapOvr>
  <mc:AlternateContent xmlns:mc="http://schemas.openxmlformats.org/markup-compatibility/2006" xmlns:p14="http://schemas.microsoft.com/office/powerpoint/2010/main">
    <mc:Choice Requires="p14">
      <p:transition spd="slow" p14:dur="2000" advTm="26493"/>
    </mc:Choice>
    <mc:Fallback xmlns="">
      <p:transition spd="slow" advTm="264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Implementation in Chord for Java programs</a:t>
            </a:r>
          </a:p>
          <a:p>
            <a:endParaRPr lang="en-US" dirty="0"/>
          </a:p>
          <a:p>
            <a:r>
              <a:rPr lang="en-US" dirty="0" smtClean="0"/>
              <a:t>2 Client Analyses: </a:t>
            </a:r>
            <a:r>
              <a:rPr lang="en-US" dirty="0" err="1" smtClean="0"/>
              <a:t>Typestate</a:t>
            </a:r>
            <a:r>
              <a:rPr lang="en-US" dirty="0" smtClean="0"/>
              <a:t> and Thread-Escape </a:t>
            </a:r>
          </a:p>
          <a:p>
            <a:pPr lvl="1"/>
            <a:r>
              <a:rPr lang="en-US" dirty="0" smtClean="0"/>
              <a:t>Both fully context- and flow-sensitive analyses</a:t>
            </a:r>
          </a:p>
          <a:p>
            <a:pPr lvl="1"/>
            <a:r>
              <a:rPr lang="en-US" dirty="0" smtClean="0"/>
              <a:t>Only scale with sparse parameters</a:t>
            </a:r>
          </a:p>
          <a:p>
            <a:pPr lvl="1"/>
            <a:endParaRPr lang="en-US" dirty="0" smtClean="0"/>
          </a:p>
          <a:p>
            <a:r>
              <a:rPr lang="en-US" dirty="0" smtClean="0"/>
              <a:t>7 Java Benchmarks</a:t>
            </a:r>
          </a:p>
          <a:p>
            <a:pPr marL="0" indent="0">
              <a:buNone/>
            </a:pPr>
            <a:endParaRPr lang="en-US" dirty="0"/>
          </a:p>
        </p:txBody>
      </p:sp>
    </p:spTree>
    <p:extLst>
      <p:ext uri="{BB962C8B-B14F-4D97-AF65-F5344CB8AC3E}">
        <p14:creationId xmlns:p14="http://schemas.microsoft.com/office/powerpoint/2010/main" val="2305288120"/>
      </p:ext>
    </p:extLst>
  </p:cSld>
  <p:clrMapOvr>
    <a:masterClrMapping/>
  </p:clrMapOvr>
  <mc:AlternateContent xmlns:mc="http://schemas.openxmlformats.org/markup-compatibility/2006" xmlns:p14="http://schemas.microsoft.com/office/powerpoint/2010/main">
    <mc:Choice Requires="p14">
      <p:transition spd="slow" p14:dur="2000" advTm="46278"/>
    </mc:Choice>
    <mc:Fallback xmlns="">
      <p:transition spd="slow" advTm="4627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68417656"/>
              </p:ext>
            </p:extLst>
          </p:nvPr>
        </p:nvGraphicFramePr>
        <p:xfrm>
          <a:off x="838200" y="2057400"/>
          <a:ext cx="7772400" cy="3337560"/>
        </p:xfrm>
        <a:graphic>
          <a:graphicData uri="http://schemas.openxmlformats.org/drawingml/2006/table">
            <a:tbl>
              <a:tblPr firstRow="1" bandRow="1">
                <a:tableStyleId>{5C22544A-7EE6-4342-B048-85BDC9FD1C3A}</a:tableStyleId>
              </a:tblPr>
              <a:tblGrid>
                <a:gridCol w="1554480"/>
                <a:gridCol w="1722120"/>
                <a:gridCol w="1524000"/>
                <a:gridCol w="1676400"/>
                <a:gridCol w="1295400"/>
              </a:tblGrid>
              <a:tr h="370840">
                <a:tc rowSpan="2">
                  <a:txBody>
                    <a:bodyPr/>
                    <a:lstStyle/>
                    <a:p>
                      <a:r>
                        <a:rPr lang="en-US" dirty="0" smtClean="0"/>
                        <a:t>name</a:t>
                      </a:r>
                      <a:endParaRPr lang="en-US" dirty="0"/>
                    </a:p>
                  </a:txBody>
                  <a:tcPr/>
                </a:tc>
                <a:tc rowSpan="2">
                  <a:txBody>
                    <a:bodyPr/>
                    <a:lstStyle/>
                    <a:p>
                      <a:pPr algn="ctr"/>
                      <a:r>
                        <a:rPr lang="en-US" dirty="0" err="1" smtClean="0"/>
                        <a:t>bytecode</a:t>
                      </a:r>
                      <a:r>
                        <a:rPr lang="en-US" dirty="0" smtClean="0"/>
                        <a:t>(KB)</a:t>
                      </a:r>
                      <a:endParaRPr lang="en-US" dirty="0"/>
                    </a:p>
                  </a:txBody>
                  <a:tcPr/>
                </a:tc>
                <a:tc rowSpan="2">
                  <a:txBody>
                    <a:bodyPr/>
                    <a:lstStyle/>
                    <a:p>
                      <a:pPr algn="ctr"/>
                      <a:r>
                        <a:rPr lang="en-US" dirty="0" smtClean="0"/>
                        <a:t>KLOC</a:t>
                      </a:r>
                      <a:endParaRPr lang="en-US" dirty="0"/>
                    </a:p>
                  </a:txBody>
                  <a:tcPr/>
                </a:tc>
                <a:tc gridSpan="2">
                  <a:txBody>
                    <a:bodyPr/>
                    <a:lstStyle/>
                    <a:p>
                      <a:pPr algn="ctr"/>
                      <a:r>
                        <a:rPr lang="en-US" dirty="0" err="1" smtClean="0"/>
                        <a:t>log|A</a:t>
                      </a:r>
                      <a:r>
                        <a:rPr lang="en-US" dirty="0" smtClean="0"/>
                        <a:t>|</a:t>
                      </a:r>
                      <a:endParaRPr lang="en-US" dirty="0"/>
                    </a:p>
                  </a:txBody>
                  <a:tcPr/>
                </a:tc>
                <a:tc hMerge="1">
                  <a:txBody>
                    <a:bodyPr/>
                    <a:lstStyle/>
                    <a:p>
                      <a:endParaRPr lang="en-US" dirty="0"/>
                    </a:p>
                  </a:txBody>
                  <a:tcP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smtClean="0"/>
                        <a:t>thread-escape</a:t>
                      </a:r>
                      <a:endParaRPr lang="en-US" dirty="0"/>
                    </a:p>
                  </a:txBody>
                  <a:tcPr/>
                </a:tc>
                <a:tc>
                  <a:txBody>
                    <a:bodyPr/>
                    <a:lstStyle/>
                    <a:p>
                      <a:pPr algn="ctr"/>
                      <a:r>
                        <a:rPr lang="en-US" dirty="0" err="1" smtClean="0"/>
                        <a:t>typestate</a:t>
                      </a:r>
                      <a:endParaRPr lang="en-US" dirty="0"/>
                    </a:p>
                  </a:txBody>
                  <a:tcPr/>
                </a:tc>
              </a:tr>
              <a:tr h="370840">
                <a:tc>
                  <a:txBody>
                    <a:bodyPr/>
                    <a:lstStyle/>
                    <a:p>
                      <a:r>
                        <a:rPr lang="en-US" dirty="0" err="1" smtClean="0"/>
                        <a:t>tsp</a:t>
                      </a:r>
                      <a:endParaRPr lang="en-US" dirty="0"/>
                    </a:p>
                  </a:txBody>
                  <a:tcPr/>
                </a:tc>
                <a:tc>
                  <a:txBody>
                    <a:bodyPr/>
                    <a:lstStyle/>
                    <a:p>
                      <a:pPr algn="ctr"/>
                      <a:r>
                        <a:rPr lang="en-US" dirty="0" smtClean="0"/>
                        <a:t>391</a:t>
                      </a:r>
                      <a:endParaRPr lang="en-US" dirty="0"/>
                    </a:p>
                  </a:txBody>
                  <a:tcPr/>
                </a:tc>
                <a:tc>
                  <a:txBody>
                    <a:bodyPr/>
                    <a:lstStyle/>
                    <a:p>
                      <a:pPr algn="ctr"/>
                      <a:r>
                        <a:rPr lang="en-US" dirty="0" smtClean="0"/>
                        <a:t>269</a:t>
                      </a:r>
                      <a:endParaRPr lang="en-US" dirty="0"/>
                    </a:p>
                  </a:txBody>
                  <a:tcPr/>
                </a:tc>
                <a:tc>
                  <a:txBody>
                    <a:bodyPr/>
                    <a:lstStyle/>
                    <a:p>
                      <a:pPr algn="ctr"/>
                      <a:r>
                        <a:rPr lang="en-US" dirty="0" smtClean="0"/>
                        <a:t>569</a:t>
                      </a:r>
                      <a:endParaRPr lang="en-US" dirty="0"/>
                    </a:p>
                  </a:txBody>
                  <a:tcPr/>
                </a:tc>
                <a:tc>
                  <a:txBody>
                    <a:bodyPr/>
                    <a:lstStyle/>
                    <a:p>
                      <a:pPr algn="ctr"/>
                      <a:r>
                        <a:rPr lang="en-US" dirty="0" smtClean="0"/>
                        <a:t>6,175</a:t>
                      </a:r>
                      <a:endParaRPr lang="en-US" dirty="0"/>
                    </a:p>
                  </a:txBody>
                  <a:tcPr/>
                </a:tc>
              </a:tr>
              <a:tr h="370840">
                <a:tc>
                  <a:txBody>
                    <a:bodyPr/>
                    <a:lstStyle/>
                    <a:p>
                      <a:r>
                        <a:rPr lang="en-US" dirty="0" smtClean="0"/>
                        <a:t>elevator</a:t>
                      </a:r>
                      <a:endParaRPr lang="en-US" dirty="0"/>
                    </a:p>
                  </a:txBody>
                  <a:tcPr/>
                </a:tc>
                <a:tc>
                  <a:txBody>
                    <a:bodyPr/>
                    <a:lstStyle/>
                    <a:p>
                      <a:pPr algn="ctr"/>
                      <a:r>
                        <a:rPr lang="en-US" dirty="0" smtClean="0"/>
                        <a:t>390</a:t>
                      </a:r>
                      <a:endParaRPr lang="en-US" dirty="0"/>
                    </a:p>
                  </a:txBody>
                  <a:tcPr/>
                </a:tc>
                <a:tc>
                  <a:txBody>
                    <a:bodyPr/>
                    <a:lstStyle/>
                    <a:p>
                      <a:pPr algn="ctr"/>
                      <a:r>
                        <a:rPr lang="en-US" dirty="0" smtClean="0"/>
                        <a:t>269</a:t>
                      </a:r>
                      <a:endParaRPr lang="en-US" dirty="0"/>
                    </a:p>
                  </a:txBody>
                  <a:tcPr/>
                </a:tc>
                <a:tc>
                  <a:txBody>
                    <a:bodyPr/>
                    <a:lstStyle/>
                    <a:p>
                      <a:pPr algn="ctr"/>
                      <a:r>
                        <a:rPr lang="en-US" dirty="0" smtClean="0"/>
                        <a:t>352</a:t>
                      </a:r>
                      <a:endParaRPr lang="en-US" dirty="0"/>
                    </a:p>
                  </a:txBody>
                  <a:tcPr/>
                </a:tc>
                <a:tc>
                  <a:txBody>
                    <a:bodyPr/>
                    <a:lstStyle/>
                    <a:p>
                      <a:pPr algn="ctr"/>
                      <a:r>
                        <a:rPr lang="en-US" dirty="0" smtClean="0"/>
                        <a:t>6,180</a:t>
                      </a:r>
                      <a:endParaRPr lang="en-US" dirty="0"/>
                    </a:p>
                  </a:txBody>
                  <a:tcPr/>
                </a:tc>
              </a:tr>
              <a:tr h="370840">
                <a:tc>
                  <a:txBody>
                    <a:bodyPr/>
                    <a:lstStyle/>
                    <a:p>
                      <a:r>
                        <a:rPr lang="en-US" dirty="0" err="1" smtClean="0"/>
                        <a:t>hedc</a:t>
                      </a:r>
                      <a:endParaRPr lang="en-US" dirty="0"/>
                    </a:p>
                  </a:txBody>
                  <a:tcPr/>
                </a:tc>
                <a:tc>
                  <a:txBody>
                    <a:bodyPr/>
                    <a:lstStyle/>
                    <a:p>
                      <a:pPr algn="ctr"/>
                      <a:r>
                        <a:rPr lang="en-US" dirty="0" smtClean="0"/>
                        <a:t>442</a:t>
                      </a:r>
                      <a:endParaRPr lang="en-US" dirty="0"/>
                    </a:p>
                  </a:txBody>
                  <a:tcPr/>
                </a:tc>
                <a:tc>
                  <a:txBody>
                    <a:bodyPr/>
                    <a:lstStyle/>
                    <a:p>
                      <a:pPr algn="ctr"/>
                      <a:r>
                        <a:rPr lang="en-US" dirty="0" smtClean="0"/>
                        <a:t>283</a:t>
                      </a:r>
                      <a:endParaRPr lang="en-US" dirty="0"/>
                    </a:p>
                  </a:txBody>
                  <a:tcPr/>
                </a:tc>
                <a:tc>
                  <a:txBody>
                    <a:bodyPr/>
                    <a:lstStyle/>
                    <a:p>
                      <a:pPr algn="ctr"/>
                      <a:r>
                        <a:rPr lang="en-US" dirty="0" smtClean="0"/>
                        <a:t>1,400</a:t>
                      </a:r>
                      <a:endParaRPr lang="en-US" dirty="0"/>
                    </a:p>
                  </a:txBody>
                  <a:tcPr/>
                </a:tc>
                <a:tc>
                  <a:txBody>
                    <a:bodyPr/>
                    <a:lstStyle/>
                    <a:p>
                      <a:pPr algn="ctr"/>
                      <a:r>
                        <a:rPr lang="en-US" dirty="0" smtClean="0"/>
                        <a:t>7,326</a:t>
                      </a:r>
                      <a:endParaRPr lang="en-US" dirty="0"/>
                    </a:p>
                  </a:txBody>
                  <a:tcPr/>
                </a:tc>
              </a:tr>
              <a:tr h="370840">
                <a:tc>
                  <a:txBody>
                    <a:bodyPr/>
                    <a:lstStyle/>
                    <a:p>
                      <a:r>
                        <a:rPr lang="en-US" dirty="0" err="1" smtClean="0"/>
                        <a:t>weblech</a:t>
                      </a:r>
                      <a:endParaRPr lang="en-US" dirty="0"/>
                    </a:p>
                  </a:txBody>
                  <a:tcPr/>
                </a:tc>
                <a:tc>
                  <a:txBody>
                    <a:bodyPr/>
                    <a:lstStyle/>
                    <a:p>
                      <a:pPr algn="ctr"/>
                      <a:r>
                        <a:rPr lang="en-US" dirty="0" smtClean="0"/>
                        <a:t>504</a:t>
                      </a:r>
                      <a:endParaRPr lang="en-US" dirty="0"/>
                    </a:p>
                  </a:txBody>
                  <a:tcPr/>
                </a:tc>
                <a:tc>
                  <a:txBody>
                    <a:bodyPr/>
                    <a:lstStyle/>
                    <a:p>
                      <a:pPr algn="ctr"/>
                      <a:r>
                        <a:rPr lang="en-US" dirty="0" smtClean="0"/>
                        <a:t>326</a:t>
                      </a:r>
                      <a:endParaRPr lang="en-US" dirty="0"/>
                    </a:p>
                  </a:txBody>
                  <a:tcPr/>
                </a:tc>
                <a:tc>
                  <a:txBody>
                    <a:bodyPr/>
                    <a:lstStyle/>
                    <a:p>
                      <a:pPr algn="ctr"/>
                      <a:r>
                        <a:rPr lang="en-US" dirty="0" smtClean="0"/>
                        <a:t>2,993</a:t>
                      </a:r>
                      <a:endParaRPr lang="en-US" dirty="0"/>
                    </a:p>
                  </a:txBody>
                  <a:tcPr/>
                </a:tc>
                <a:tc>
                  <a:txBody>
                    <a:bodyPr/>
                    <a:lstStyle/>
                    <a:p>
                      <a:pPr algn="ctr"/>
                      <a:r>
                        <a:rPr lang="en-US" dirty="0" smtClean="0"/>
                        <a:t>7,663</a:t>
                      </a:r>
                      <a:endParaRPr lang="en-US" dirty="0"/>
                    </a:p>
                  </a:txBody>
                  <a:tcPr/>
                </a:tc>
              </a:tr>
              <a:tr h="370840">
                <a:tc>
                  <a:txBody>
                    <a:bodyPr/>
                    <a:lstStyle/>
                    <a:p>
                      <a:r>
                        <a:rPr lang="en-US" dirty="0" err="1" smtClean="0"/>
                        <a:t>antlr</a:t>
                      </a:r>
                      <a:endParaRPr lang="en-US" dirty="0"/>
                    </a:p>
                  </a:txBody>
                  <a:tcPr/>
                </a:tc>
                <a:tc>
                  <a:txBody>
                    <a:bodyPr/>
                    <a:lstStyle/>
                    <a:p>
                      <a:pPr algn="ctr"/>
                      <a:r>
                        <a:rPr lang="en-US" dirty="0" smtClean="0"/>
                        <a:t>532</a:t>
                      </a:r>
                      <a:endParaRPr lang="en-US" dirty="0"/>
                    </a:p>
                  </a:txBody>
                  <a:tcPr/>
                </a:tc>
                <a:tc>
                  <a:txBody>
                    <a:bodyPr/>
                    <a:lstStyle/>
                    <a:p>
                      <a:pPr algn="ctr"/>
                      <a:r>
                        <a:rPr lang="en-US" dirty="0" smtClean="0"/>
                        <a:t>303</a:t>
                      </a:r>
                      <a:endParaRPr lang="en-US" dirty="0"/>
                    </a:p>
                  </a:txBody>
                  <a:tcPr/>
                </a:tc>
                <a:tc>
                  <a:txBody>
                    <a:bodyPr/>
                    <a:lstStyle/>
                    <a:p>
                      <a:pPr algn="ctr"/>
                      <a:r>
                        <a:rPr lang="en-US" dirty="0" smtClean="0"/>
                        <a:t>16,563</a:t>
                      </a:r>
                      <a:endParaRPr lang="en-US" dirty="0"/>
                    </a:p>
                  </a:txBody>
                  <a:tcPr/>
                </a:tc>
                <a:tc>
                  <a:txBody>
                    <a:bodyPr/>
                    <a:lstStyle/>
                    <a:p>
                      <a:pPr algn="ctr"/>
                      <a:r>
                        <a:rPr lang="en-US" dirty="0" smtClean="0"/>
                        <a:t>7,748</a:t>
                      </a:r>
                      <a:endParaRPr lang="en-US" dirty="0"/>
                    </a:p>
                  </a:txBody>
                  <a:tcPr/>
                </a:tc>
              </a:tr>
              <a:tr h="370840">
                <a:tc>
                  <a:txBody>
                    <a:bodyPr/>
                    <a:lstStyle/>
                    <a:p>
                      <a:r>
                        <a:rPr lang="en-US" dirty="0" err="1" smtClean="0"/>
                        <a:t>avrora</a:t>
                      </a:r>
                      <a:endParaRPr lang="en-US" dirty="0"/>
                    </a:p>
                  </a:txBody>
                  <a:tcPr/>
                </a:tc>
                <a:tc>
                  <a:txBody>
                    <a:bodyPr/>
                    <a:lstStyle/>
                    <a:p>
                      <a:pPr algn="ctr"/>
                      <a:r>
                        <a:rPr lang="en-US" dirty="0" smtClean="0"/>
                        <a:t>634</a:t>
                      </a:r>
                      <a:endParaRPr lang="en-US" dirty="0"/>
                    </a:p>
                  </a:txBody>
                  <a:tcPr/>
                </a:tc>
                <a:tc>
                  <a:txBody>
                    <a:bodyPr/>
                    <a:lstStyle/>
                    <a:p>
                      <a:pPr algn="ctr"/>
                      <a:r>
                        <a:rPr lang="en-US" dirty="0" smtClean="0"/>
                        <a:t>340</a:t>
                      </a:r>
                      <a:endParaRPr lang="en-US" dirty="0"/>
                    </a:p>
                  </a:txBody>
                  <a:tcPr/>
                </a:tc>
                <a:tc>
                  <a:txBody>
                    <a:bodyPr/>
                    <a:lstStyle/>
                    <a:p>
                      <a:pPr algn="ctr"/>
                      <a:r>
                        <a:rPr lang="en-US" dirty="0" smtClean="0"/>
                        <a:t>37,797</a:t>
                      </a:r>
                      <a:endParaRPr lang="en-US" dirty="0"/>
                    </a:p>
                  </a:txBody>
                  <a:tcPr/>
                </a:tc>
                <a:tc>
                  <a:txBody>
                    <a:bodyPr/>
                    <a:lstStyle/>
                    <a:p>
                      <a:pPr algn="ctr"/>
                      <a:r>
                        <a:rPr lang="en-US" dirty="0" smtClean="0"/>
                        <a:t>10,151</a:t>
                      </a:r>
                      <a:endParaRPr lang="en-US" dirty="0"/>
                    </a:p>
                  </a:txBody>
                  <a:tcPr/>
                </a:tc>
              </a:tr>
              <a:tr h="370840">
                <a:tc>
                  <a:txBody>
                    <a:bodyPr/>
                    <a:lstStyle/>
                    <a:p>
                      <a:r>
                        <a:rPr lang="en-US" dirty="0" err="1" smtClean="0"/>
                        <a:t>lusearch</a:t>
                      </a:r>
                      <a:endParaRPr lang="en-US" dirty="0"/>
                    </a:p>
                  </a:txBody>
                  <a:tcPr/>
                </a:tc>
                <a:tc>
                  <a:txBody>
                    <a:bodyPr/>
                    <a:lstStyle/>
                    <a:p>
                      <a:pPr algn="ctr"/>
                      <a:r>
                        <a:rPr lang="en-US" dirty="0" smtClean="0"/>
                        <a:t>511</a:t>
                      </a:r>
                      <a:endParaRPr lang="en-US" dirty="0"/>
                    </a:p>
                  </a:txBody>
                  <a:tcPr/>
                </a:tc>
                <a:tc>
                  <a:txBody>
                    <a:bodyPr/>
                    <a:lstStyle/>
                    <a:p>
                      <a:pPr algn="ctr"/>
                      <a:r>
                        <a:rPr lang="en-US" dirty="0" smtClean="0"/>
                        <a:t>314</a:t>
                      </a:r>
                      <a:endParaRPr lang="en-US" dirty="0"/>
                    </a:p>
                  </a:txBody>
                  <a:tcPr/>
                </a:tc>
                <a:tc>
                  <a:txBody>
                    <a:bodyPr/>
                    <a:lstStyle/>
                    <a:p>
                      <a:pPr algn="ctr"/>
                      <a:r>
                        <a:rPr lang="en-US" dirty="0" smtClean="0"/>
                        <a:t>14,508</a:t>
                      </a:r>
                      <a:endParaRPr lang="en-US" dirty="0"/>
                    </a:p>
                  </a:txBody>
                  <a:tcPr/>
                </a:tc>
                <a:tc>
                  <a:txBody>
                    <a:bodyPr/>
                    <a:lstStyle/>
                    <a:p>
                      <a:pPr algn="ctr"/>
                      <a:r>
                        <a:rPr lang="en-US" dirty="0" smtClean="0"/>
                        <a:t>7,395</a:t>
                      </a:r>
                      <a:endParaRPr lang="en-US" dirty="0"/>
                    </a:p>
                  </a:txBody>
                  <a:tcPr/>
                </a:tc>
              </a:tr>
            </a:tbl>
          </a:graphicData>
        </a:graphic>
      </p:graphicFrame>
    </p:spTree>
    <p:extLst>
      <p:ext uri="{BB962C8B-B14F-4D97-AF65-F5344CB8AC3E}">
        <p14:creationId xmlns:p14="http://schemas.microsoft.com/office/powerpoint/2010/main" val="1661875802"/>
      </p:ext>
    </p:extLst>
  </p:cSld>
  <p:clrMapOvr>
    <a:masterClrMapping/>
  </p:clrMapOvr>
  <mc:AlternateContent xmlns:mc="http://schemas.openxmlformats.org/markup-compatibility/2006" xmlns:p14="http://schemas.microsoft.com/office/powerpoint/2010/main">
    <mc:Choice Requires="p14">
      <p:transition spd="slow" p14:dur="2000" advTm="39895"/>
    </mc:Choice>
    <mc:Fallback xmlns="">
      <p:transition spd="slow" advTm="3989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setting</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sz="2800" dirty="0"/>
          </a:p>
        </p:txBody>
      </p:sp>
      <p:sp>
        <p:nvSpPr>
          <p:cNvPr id="4" name="Right Arrow 3"/>
          <p:cNvSpPr/>
          <p:nvPr/>
        </p:nvSpPr>
        <p:spPr bwMode="auto">
          <a:xfrm rot="5400000">
            <a:off x="4186318" y="3034339"/>
            <a:ext cx="533400" cy="56072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5" name="Right Arrow 4"/>
          <p:cNvSpPr/>
          <p:nvPr/>
        </p:nvSpPr>
        <p:spPr bwMode="auto">
          <a:xfrm rot="10800000">
            <a:off x="6248400" y="3925066"/>
            <a:ext cx="5100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6" name="Right Arrow 5"/>
          <p:cNvSpPr/>
          <p:nvPr/>
        </p:nvSpPr>
        <p:spPr bwMode="auto">
          <a:xfrm>
            <a:off x="2182368" y="3925066"/>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7" name="AutoShape 15"/>
          <p:cNvSpPr>
            <a:spLocks noChangeArrowheads="1"/>
          </p:cNvSpPr>
          <p:nvPr/>
        </p:nvSpPr>
        <p:spPr bwMode="auto">
          <a:xfrm>
            <a:off x="6854327" y="3860653"/>
            <a:ext cx="1600200"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Query q</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8" name="Right Arrow 7"/>
          <p:cNvSpPr/>
          <p:nvPr/>
        </p:nvSpPr>
        <p:spPr bwMode="auto">
          <a:xfrm rot="8341893">
            <a:off x="3295719" y="4902136"/>
            <a:ext cx="672716" cy="38714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9" name="AutoShape 15"/>
          <p:cNvSpPr>
            <a:spLocks noChangeArrowheads="1"/>
          </p:cNvSpPr>
          <p:nvPr/>
        </p:nvSpPr>
        <p:spPr bwMode="auto">
          <a:xfrm>
            <a:off x="457200" y="3818908"/>
            <a:ext cx="157647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Program p</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0" name="Right Arrow 9"/>
          <p:cNvSpPr/>
          <p:nvPr/>
        </p:nvSpPr>
        <p:spPr bwMode="auto">
          <a:xfrm rot="2625519">
            <a:off x="4804548" y="4911034"/>
            <a:ext cx="687390" cy="401027"/>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11" name="AutoShape 8"/>
          <p:cNvSpPr>
            <a:spLocks noChangeArrowheads="1"/>
          </p:cNvSpPr>
          <p:nvPr/>
        </p:nvSpPr>
        <p:spPr bwMode="auto">
          <a:xfrm>
            <a:off x="2915450" y="3698900"/>
            <a:ext cx="3075136"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Static Analysis S</a:t>
            </a:r>
            <a:endParaRPr lang="en-US" sz="3200" kern="0" baseline="-10000" dirty="0">
              <a:solidFill>
                <a:sysClr val="windowText" lastClr="000000"/>
              </a:solidFill>
              <a:latin typeface="Calibri"/>
            </a:endParaRPr>
          </a:p>
        </p:txBody>
      </p:sp>
      <p:sp>
        <p:nvSpPr>
          <p:cNvPr id="12" name="AutoShape 15"/>
          <p:cNvSpPr>
            <a:spLocks noChangeArrowheads="1"/>
          </p:cNvSpPr>
          <p:nvPr/>
        </p:nvSpPr>
        <p:spPr bwMode="auto">
          <a:xfrm>
            <a:off x="2915450" y="5503314"/>
            <a:ext cx="936889"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3" name="AutoShape 15"/>
          <p:cNvSpPr>
            <a:spLocks noChangeArrowheads="1"/>
          </p:cNvSpPr>
          <p:nvPr/>
        </p:nvSpPr>
        <p:spPr bwMode="auto">
          <a:xfrm>
            <a:off x="4819983" y="5503314"/>
            <a:ext cx="1276016"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msbm10"/>
                <a:ea typeface="msbm10"/>
                <a:cs typeface="msbm10"/>
              </a:rPr>
              <a:t>0</a:t>
            </a:r>
            <a:r>
              <a:rPr kumimoji="0" lang="en-US" sz="2200" b="0" i="0" u="none" strike="noStrike" kern="0" cap="none" spc="0" normalizeH="0" baseline="0" noProof="0" dirty="0" smtClean="0">
                <a:ln>
                  <a:noFill/>
                </a:ln>
                <a:solidFill>
                  <a:sysClr val="windowText" lastClr="000000"/>
                </a:solidFill>
                <a:effectLst/>
                <a:uLnTx/>
                <a:uFillTx/>
                <a:latin typeface="Calibri"/>
              </a:rPr>
              <a:t> q</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4" name="AutoShape 15"/>
          <p:cNvSpPr>
            <a:spLocks noChangeArrowheads="1"/>
          </p:cNvSpPr>
          <p:nvPr/>
        </p:nvSpPr>
        <p:spPr bwMode="auto">
          <a:xfrm>
            <a:off x="3058132" y="2464848"/>
            <a:ext cx="278977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Abstraction a</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5" name="Oval Callout 14"/>
          <p:cNvSpPr/>
          <p:nvPr/>
        </p:nvSpPr>
        <p:spPr>
          <a:xfrm>
            <a:off x="6392662" y="3221049"/>
            <a:ext cx="2209800" cy="476071"/>
          </a:xfrm>
          <a:prstGeom prst="wedgeEllipseCallout">
            <a:avLst>
              <a:gd name="adj1" fmla="val 11306"/>
              <a:gd name="adj2" fmla="val 79283"/>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algn="ctr"/>
            <a:r>
              <a:rPr lang="en-US" sz="1600" dirty="0" smtClean="0"/>
              <a:t>assert(x != null)</a:t>
            </a:r>
            <a:endParaRPr lang="en-US" sz="1600" dirty="0"/>
          </a:p>
        </p:txBody>
      </p:sp>
    </p:spTree>
    <p:custDataLst>
      <p:tags r:id="rId1"/>
    </p:custDataLst>
    <p:extLst>
      <p:ext uri="{BB962C8B-B14F-4D97-AF65-F5344CB8AC3E}">
        <p14:creationId xmlns:p14="http://schemas.microsoft.com/office/powerpoint/2010/main" val="625311663"/>
      </p:ext>
    </p:extLst>
  </p:cSld>
  <p:clrMapOvr>
    <a:masterClrMapping/>
  </p:clrMapOvr>
  <mc:AlternateContent xmlns:mc="http://schemas.openxmlformats.org/markup-compatibility/2006" xmlns:p14="http://schemas.microsoft.com/office/powerpoint/2010/main">
    <mc:Choice Requires="p14">
      <p:transition spd="slow" p14:dur="2000" advTm="24457"/>
    </mc:Choice>
    <mc:Fallback xmlns="">
      <p:transition spd="slow" advTm="2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1189038"/>
          </a:xfrm>
        </p:spPr>
        <p:txBody>
          <a:bodyPr>
            <a:normAutofit fontScale="90000"/>
          </a:bodyPr>
          <a:lstStyle/>
          <a:p>
            <a:r>
              <a:rPr lang="en-US" dirty="0" smtClean="0"/>
              <a:t>Precision: Thread-Escape Analysis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253313798"/>
              </p:ext>
            </p:extLst>
          </p:nvPr>
        </p:nvGraphicFramePr>
        <p:xfrm>
          <a:off x="0" y="1673352"/>
          <a:ext cx="8077200" cy="427024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990600" y="1578373"/>
            <a:ext cx="7239000" cy="338554"/>
          </a:xfrm>
          <a:prstGeom prst="rect">
            <a:avLst/>
          </a:prstGeom>
          <a:noFill/>
        </p:spPr>
        <p:txBody>
          <a:bodyPr wrap="square" rtlCol="0">
            <a:spAutoFit/>
          </a:bodyPr>
          <a:lstStyle/>
          <a:p>
            <a:r>
              <a:rPr lang="en-US" sz="1600" b="1" dirty="0"/>
              <a:t>209    </a:t>
            </a:r>
            <a:r>
              <a:rPr lang="en-US" sz="1600" b="1" dirty="0" smtClean="0"/>
              <a:t>  221      552      658     5857  14322   6726   (</a:t>
            </a:r>
            <a:r>
              <a:rPr lang="en-US" sz="1600" b="1" dirty="0"/>
              <a:t>Total # Queries)</a:t>
            </a:r>
            <a:endParaRPr lang="en-US" sz="1600" dirty="0"/>
          </a:p>
        </p:txBody>
      </p:sp>
      <p:sp>
        <p:nvSpPr>
          <p:cNvPr id="3" name="Rounded Rectangular Callout 2"/>
          <p:cNvSpPr/>
          <p:nvPr/>
        </p:nvSpPr>
        <p:spPr>
          <a:xfrm>
            <a:off x="6629400" y="1916927"/>
            <a:ext cx="1981200" cy="750073"/>
          </a:xfrm>
          <a:prstGeom prst="wedgeRoundRectCallout">
            <a:avLst>
              <a:gd name="adj1" fmla="val -72069"/>
              <a:gd name="adj2" fmla="val 25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t>Resolved: ~90%</a:t>
            </a:r>
          </a:p>
          <a:p>
            <a:pPr algn="ctr"/>
            <a:r>
              <a:rPr lang="en-US" sz="1600" dirty="0" smtClean="0"/>
              <a:t>Previous: ~40% [POPL12]</a:t>
            </a:r>
            <a:endParaRPr lang="en-US" sz="1600" dirty="0"/>
          </a:p>
        </p:txBody>
      </p:sp>
    </p:spTree>
    <p:custDataLst>
      <p:tags r:id="rId1"/>
    </p:custDataLst>
    <p:extLst>
      <p:ext uri="{BB962C8B-B14F-4D97-AF65-F5344CB8AC3E}">
        <p14:creationId xmlns:p14="http://schemas.microsoft.com/office/powerpoint/2010/main" val="1554046925"/>
      </p:ext>
    </p:extLst>
  </p:cSld>
  <p:clrMapOvr>
    <a:masterClrMapping/>
  </p:clrMapOvr>
  <mc:AlternateContent xmlns:mc="http://schemas.openxmlformats.org/markup-compatibility/2006" xmlns:p14="http://schemas.microsoft.com/office/powerpoint/2010/main">
    <mc:Choice Requires="p14">
      <p:transition spd="slow" p14:dur="2000" advTm="68443"/>
    </mc:Choice>
    <mc:Fallback xmlns="">
      <p:transition spd="slow" advTm="684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t>
            </a:r>
            <a:r>
              <a:rPr lang="en-US" dirty="0" err="1" smtClean="0"/>
              <a:t>Typestate</a:t>
            </a:r>
            <a:r>
              <a:rPr lang="en-US" dirty="0" smtClean="0"/>
              <a:t> Analysis</a:t>
            </a:r>
            <a:endParaRPr lang="en-US" dirty="0"/>
          </a:p>
        </p:txBody>
      </p:sp>
      <p:graphicFrame>
        <p:nvGraphicFramePr>
          <p:cNvPr id="16" name="Chart 15"/>
          <p:cNvGraphicFramePr>
            <a:graphicFrameLocks/>
          </p:cNvGraphicFramePr>
          <p:nvPr>
            <p:extLst>
              <p:ext uri="{D42A27DB-BD31-4B8C-83A1-F6EECF244321}">
                <p14:modId xmlns:p14="http://schemas.microsoft.com/office/powerpoint/2010/main" val="381520998"/>
              </p:ext>
            </p:extLst>
          </p:nvPr>
        </p:nvGraphicFramePr>
        <p:xfrm>
          <a:off x="0" y="1676400"/>
          <a:ext cx="8074152" cy="4270248"/>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1066800" y="1566446"/>
            <a:ext cx="7086600" cy="338554"/>
          </a:xfrm>
          <a:prstGeom prst="rect">
            <a:avLst/>
          </a:prstGeom>
          <a:noFill/>
        </p:spPr>
        <p:txBody>
          <a:bodyPr wrap="square" rtlCol="0">
            <a:spAutoFit/>
          </a:bodyPr>
          <a:lstStyle/>
          <a:p>
            <a:r>
              <a:rPr lang="en-US" sz="1600" b="1" dirty="0"/>
              <a:t>12       </a:t>
            </a:r>
            <a:r>
              <a:rPr lang="en-US" sz="1600" b="1" dirty="0" smtClean="0"/>
              <a:t> 72       170      71      7903    </a:t>
            </a:r>
            <a:r>
              <a:rPr lang="en-US" sz="1600" b="1" dirty="0"/>
              <a:t>5052    </a:t>
            </a:r>
            <a:r>
              <a:rPr lang="en-US" sz="1600" b="1" dirty="0" smtClean="0"/>
              <a:t>3644   (</a:t>
            </a:r>
            <a:r>
              <a:rPr lang="en-US" sz="1600" b="1" dirty="0"/>
              <a:t>Total # Queries)</a:t>
            </a:r>
            <a:endParaRPr lang="en-US" sz="1600" dirty="0"/>
          </a:p>
        </p:txBody>
      </p:sp>
    </p:spTree>
    <p:extLst>
      <p:ext uri="{BB962C8B-B14F-4D97-AF65-F5344CB8AC3E}">
        <p14:creationId xmlns:p14="http://schemas.microsoft.com/office/powerpoint/2010/main" val="891022964"/>
      </p:ext>
    </p:extLst>
  </p:cSld>
  <p:clrMapOvr>
    <a:masterClrMapping/>
  </p:clrMapOvr>
  <mc:AlternateContent xmlns:mc="http://schemas.openxmlformats.org/markup-compatibility/2006" xmlns:p14="http://schemas.microsoft.com/office/powerpoint/2010/main">
    <mc:Choice Requires="p14">
      <p:transition spd="slow" p14:dur="2000" advTm="37470"/>
    </mc:Choice>
    <mc:Fallback xmlns="">
      <p:transition spd="slow" advTm="3747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Number of iterations</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2926058633"/>
              </p:ext>
            </p:extLst>
          </p:nvPr>
        </p:nvGraphicFramePr>
        <p:xfrm>
          <a:off x="457200" y="1828800"/>
          <a:ext cx="8191500" cy="4187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1294227"/>
      </p:ext>
    </p:extLst>
  </p:cSld>
  <p:clrMapOvr>
    <a:masterClrMapping/>
  </p:clrMapOvr>
  <mc:AlternateContent xmlns:mc="http://schemas.openxmlformats.org/markup-compatibility/2006" xmlns:p14="http://schemas.microsoft.com/office/powerpoint/2010/main">
    <mc:Choice Requires="p14">
      <p:transition spd="slow" p14:dur="2000" advTm="29395"/>
    </mc:Choice>
    <mc:Fallback xmlns="">
      <p:transition spd="slow" advTm="2939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Number </a:t>
            </a:r>
            <a:r>
              <a:rPr lang="en-US" dirty="0" smtClean="0"/>
              <a:t>of iterations</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3417680152"/>
              </p:ext>
            </p:extLst>
          </p:nvPr>
        </p:nvGraphicFramePr>
        <p:xfrm>
          <a:off x="76200" y="1295400"/>
          <a:ext cx="429768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704406426"/>
              </p:ext>
            </p:extLst>
          </p:nvPr>
        </p:nvGraphicFramePr>
        <p:xfrm>
          <a:off x="4648200" y="1295400"/>
          <a:ext cx="429768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3922715026"/>
              </p:ext>
            </p:extLst>
          </p:nvPr>
        </p:nvGraphicFramePr>
        <p:xfrm>
          <a:off x="2209800" y="3962400"/>
          <a:ext cx="429768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56456372"/>
      </p:ext>
    </p:extLst>
  </p:cSld>
  <p:clrMapOvr>
    <a:masterClrMapping/>
  </p:clrMapOvr>
  <mc:AlternateContent xmlns:mc="http://schemas.openxmlformats.org/markup-compatibility/2006" xmlns:p14="http://schemas.microsoft.com/office/powerpoint/2010/main">
    <mc:Choice Requires="p14">
      <p:transition spd="slow" p14:dur="2000" advTm="8469"/>
    </mc:Choice>
    <mc:Fallback xmlns="">
      <p:transition spd="slow" advTm="8469"/>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Running </a:t>
            </a:r>
            <a:r>
              <a:rPr lang="en-US" dirty="0" smtClean="0"/>
              <a:t>time</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74913947"/>
              </p:ext>
            </p:extLst>
          </p:nvPr>
        </p:nvGraphicFramePr>
        <p:xfrm>
          <a:off x="457200" y="1828800"/>
          <a:ext cx="8193024" cy="4187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165351"/>
      </p:ext>
    </p:extLst>
  </p:cSld>
  <p:clrMapOvr>
    <a:masterClrMapping/>
  </p:clrMapOvr>
  <mc:AlternateContent xmlns:mc="http://schemas.openxmlformats.org/markup-compatibility/2006" xmlns:p14="http://schemas.microsoft.com/office/powerpoint/2010/main">
    <mc:Choice Requires="p14">
      <p:transition spd="slow" p14:dur="2000" advTm="30462"/>
    </mc:Choice>
    <mc:Fallback xmlns="">
      <p:transition spd="slow" advTm="3046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Running </a:t>
            </a:r>
            <a:r>
              <a:rPr lang="en-US" dirty="0" smtClean="0"/>
              <a:t>time</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759339870"/>
              </p:ext>
            </p:extLst>
          </p:nvPr>
        </p:nvGraphicFramePr>
        <p:xfrm>
          <a:off x="0" y="1371600"/>
          <a:ext cx="4480560" cy="2651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891386854"/>
              </p:ext>
            </p:extLst>
          </p:nvPr>
        </p:nvGraphicFramePr>
        <p:xfrm>
          <a:off x="4419600" y="1371600"/>
          <a:ext cx="4480560" cy="2651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3626869256"/>
              </p:ext>
            </p:extLst>
          </p:nvPr>
        </p:nvGraphicFramePr>
        <p:xfrm>
          <a:off x="2133600" y="4038600"/>
          <a:ext cx="4480560" cy="26517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96068255"/>
      </p:ext>
    </p:extLst>
  </p:cSld>
  <p:clrMapOvr>
    <a:masterClrMapping/>
  </p:clrMapOvr>
  <mc:AlternateContent xmlns:mc="http://schemas.openxmlformats.org/markup-compatibility/2006" xmlns:p14="http://schemas.microsoft.com/office/powerpoint/2010/main">
    <mc:Choice Requires="p14">
      <p:transition spd="slow" p14:dur="2000" advTm="5144"/>
    </mc:Choice>
    <mc:Fallback xmlns="">
      <p:transition spd="slow" advTm="51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optimal abstractions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025317636"/>
              </p:ext>
            </p:extLst>
          </p:nvPr>
        </p:nvGraphicFramePr>
        <p:xfrm>
          <a:off x="457200" y="1828800"/>
          <a:ext cx="8193024" cy="4187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2773488"/>
      </p:ext>
    </p:extLst>
  </p:cSld>
  <p:clrMapOvr>
    <a:masterClrMapping/>
  </p:clrMapOvr>
  <mc:AlternateContent xmlns:mc="http://schemas.openxmlformats.org/markup-compatibility/2006" xmlns:p14="http://schemas.microsoft.com/office/powerpoint/2010/main">
    <mc:Choice Requires="p14">
      <p:transition spd="slow" p14:dur="2000" advTm="30895"/>
    </mc:Choice>
    <mc:Fallback xmlns="">
      <p:transition spd="slow" advTm="3089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optimal abstractions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117435841"/>
              </p:ext>
            </p:extLst>
          </p:nvPr>
        </p:nvGraphicFramePr>
        <p:xfrm>
          <a:off x="152400" y="1447800"/>
          <a:ext cx="438912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4258503033"/>
              </p:ext>
            </p:extLst>
          </p:nvPr>
        </p:nvGraphicFramePr>
        <p:xfrm>
          <a:off x="4572000" y="1447800"/>
          <a:ext cx="438912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2073534396"/>
              </p:ext>
            </p:extLst>
          </p:nvPr>
        </p:nvGraphicFramePr>
        <p:xfrm>
          <a:off x="2362200" y="3962400"/>
          <a:ext cx="438912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47806568"/>
      </p:ext>
    </p:extLst>
  </p:cSld>
  <p:clrMapOvr>
    <a:masterClrMapping/>
  </p:clrMapOvr>
  <mc:AlternateContent xmlns:mc="http://schemas.openxmlformats.org/markup-compatibility/2006" xmlns:p14="http://schemas.microsoft.com/office/powerpoint/2010/main">
    <mc:Choice Requires="p14">
      <p:transition spd="slow" p14:dur="2000" advTm="4451"/>
    </mc:Choice>
    <mc:Fallback xmlns="">
      <p:transition spd="slow" advTm="4451"/>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a:bodyPr>
          <a:lstStyle/>
          <a:p>
            <a:r>
              <a:rPr lang="en-US" sz="2400" dirty="0" smtClean="0"/>
              <a:t>Modern pointer analysis</a:t>
            </a:r>
          </a:p>
          <a:p>
            <a:pPr lvl="1"/>
            <a:r>
              <a:rPr lang="en-US" sz="2000" dirty="0" smtClean="0"/>
              <a:t>Demand-driven, query-driven, …</a:t>
            </a:r>
          </a:p>
          <a:p>
            <a:pPr lvl="1"/>
            <a:r>
              <a:rPr lang="en-US" sz="1800" dirty="0" err="1"/>
              <a:t>Heintze</a:t>
            </a:r>
            <a:r>
              <a:rPr lang="en-US" sz="1800" dirty="0"/>
              <a:t> &amp; Tardieu ’01, </a:t>
            </a:r>
            <a:r>
              <a:rPr lang="en-US" sz="1800" dirty="0" err="1"/>
              <a:t>Guyer</a:t>
            </a:r>
            <a:r>
              <a:rPr lang="en-US" sz="1800" dirty="0"/>
              <a:t> &amp; Lin ’03, </a:t>
            </a:r>
            <a:r>
              <a:rPr lang="en-US" sz="1800" dirty="0" err="1"/>
              <a:t>Sridharan</a:t>
            </a:r>
            <a:r>
              <a:rPr lang="en-US" sz="1800" dirty="0"/>
              <a:t> &amp; </a:t>
            </a:r>
            <a:r>
              <a:rPr lang="en-US" sz="1800" dirty="0" err="1"/>
              <a:t>Bodik</a:t>
            </a:r>
            <a:r>
              <a:rPr lang="en-US" sz="1800" dirty="0"/>
              <a:t> </a:t>
            </a:r>
            <a:r>
              <a:rPr lang="en-US" sz="1800" dirty="0" smtClean="0"/>
              <a:t>’06, ...</a:t>
            </a:r>
          </a:p>
          <a:p>
            <a:pPr marL="0" indent="0">
              <a:buNone/>
            </a:pPr>
            <a:endParaRPr lang="en-US" sz="2400" dirty="0"/>
          </a:p>
          <a:p>
            <a:r>
              <a:rPr lang="en-US" sz="2400" dirty="0" smtClean="0"/>
              <a:t>CEGAR </a:t>
            </a:r>
            <a:r>
              <a:rPr lang="en-US" sz="2400" dirty="0"/>
              <a:t>model checkers: SLAM, BLAST, </a:t>
            </a:r>
            <a:r>
              <a:rPr lang="en-US" sz="2400" dirty="0" smtClean="0"/>
              <a:t>YOGI, …</a:t>
            </a:r>
            <a:endParaRPr lang="en-US" sz="2400" dirty="0"/>
          </a:p>
          <a:p>
            <a:pPr lvl="1"/>
            <a:r>
              <a:rPr lang="en-US" sz="2200" dirty="0"/>
              <a:t>Work on concrete counterexamples</a:t>
            </a:r>
          </a:p>
          <a:p>
            <a:pPr lvl="2"/>
            <a:r>
              <a:rPr lang="en-US" sz="1800" dirty="0"/>
              <a:t>Can disprove </a:t>
            </a:r>
            <a:r>
              <a:rPr lang="en-US" sz="1800" dirty="0" smtClean="0"/>
              <a:t>queries</a:t>
            </a:r>
            <a:endParaRPr lang="en-US" sz="1800" dirty="0"/>
          </a:p>
        </p:txBody>
      </p:sp>
      <p:sp>
        <p:nvSpPr>
          <p:cNvPr id="4" name="Rounded Rectangle 3"/>
          <p:cNvSpPr/>
          <p:nvPr/>
        </p:nvSpPr>
        <p:spPr>
          <a:xfrm>
            <a:off x="1676400" y="4444752"/>
            <a:ext cx="5638800" cy="1803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000" dirty="0" smtClean="0"/>
              <a:t>No optimality guarantee – can over-refine</a:t>
            </a:r>
            <a:br>
              <a:rPr lang="en-US" sz="2000" dirty="0" smtClean="0"/>
            </a:br>
            <a:r>
              <a:rPr lang="en-US" sz="2000" dirty="0" smtClean="0"/>
              <a:t>and hurt scalability.</a:t>
            </a:r>
          </a:p>
          <a:p>
            <a:pPr marL="342900" indent="-342900">
              <a:buAutoNum type="arabicPeriod"/>
            </a:pPr>
            <a:endParaRPr lang="en-US" sz="2000" dirty="0" smtClean="0"/>
          </a:p>
          <a:p>
            <a:pPr marL="342900" indent="-342900">
              <a:buAutoNum type="arabicPeriod"/>
            </a:pPr>
            <a:r>
              <a:rPr lang="en-US" sz="2000" dirty="0" smtClean="0"/>
              <a:t>No impossibility - can cause divergence.</a:t>
            </a:r>
            <a:endParaRPr lang="en-US" dirty="0" smtClean="0"/>
          </a:p>
        </p:txBody>
      </p:sp>
    </p:spTree>
    <p:custDataLst>
      <p:tags r:id="rId1"/>
    </p:custDataLst>
    <p:extLst>
      <p:ext uri="{BB962C8B-B14F-4D97-AF65-F5344CB8AC3E}">
        <p14:creationId xmlns:p14="http://schemas.microsoft.com/office/powerpoint/2010/main" val="1492756001"/>
      </p:ext>
    </p:extLst>
  </p:cSld>
  <p:clrMapOvr>
    <a:masterClrMapping/>
  </p:clrMapOvr>
  <mc:AlternateContent xmlns:mc="http://schemas.openxmlformats.org/markup-compatibility/2006" xmlns:p14="http://schemas.microsoft.com/office/powerpoint/2010/main">
    <mc:Choice Requires="p14">
      <p:transition spd="slow" p14:dur="2000" advTm="95960"/>
    </mc:Choice>
    <mc:Fallback xmlns="">
      <p:transition spd="slow" advTm="959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3710226" y="2967335"/>
            <a:ext cx="172354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764186074"/>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5"/>
          <p:cNvSpPr>
            <a:spLocks noChangeArrowheads="1"/>
          </p:cNvSpPr>
          <p:nvPr/>
        </p:nvSpPr>
        <p:spPr bwMode="auto">
          <a:xfrm>
            <a:off x="4343400" y="3978592"/>
            <a:ext cx="622119"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grpSp>
        <p:nvGrpSpPr>
          <p:cNvPr id="2" name="Group 1"/>
          <p:cNvGrpSpPr/>
          <p:nvPr/>
        </p:nvGrpSpPr>
        <p:grpSpPr>
          <a:xfrm>
            <a:off x="127195" y="2342674"/>
            <a:ext cx="4243638" cy="3470218"/>
            <a:chOff x="127195" y="2342674"/>
            <a:chExt cx="4243638" cy="3470218"/>
          </a:xfrm>
        </p:grpSpPr>
        <p:sp>
          <p:nvSpPr>
            <p:cNvPr id="14" name="AutoShape 15"/>
            <p:cNvSpPr>
              <a:spLocks noChangeArrowheads="1"/>
            </p:cNvSpPr>
            <p:nvPr/>
          </p:nvSpPr>
          <p:spPr bwMode="auto">
            <a:xfrm>
              <a:off x="1255146" y="2342674"/>
              <a:ext cx="278977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a1</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1" name="AutoShape 8"/>
            <p:cNvSpPr>
              <a:spLocks noChangeArrowheads="1"/>
            </p:cNvSpPr>
            <p:nvPr/>
          </p:nvSpPr>
          <p:spPr bwMode="auto">
            <a:xfrm>
              <a:off x="1474037" y="3727115"/>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23" name="Right Arrow 22"/>
            <p:cNvSpPr/>
            <p:nvPr/>
          </p:nvSpPr>
          <p:spPr bwMode="auto">
            <a:xfrm rot="10800000">
              <a:off x="3886201" y="4089697"/>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4" name="Right Arrow 23"/>
            <p:cNvSpPr/>
            <p:nvPr/>
          </p:nvSpPr>
          <p:spPr bwMode="auto">
            <a:xfrm>
              <a:off x="862363" y="4068544"/>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5" name="AutoShape 15"/>
            <p:cNvSpPr>
              <a:spLocks noChangeArrowheads="1"/>
            </p:cNvSpPr>
            <p:nvPr/>
          </p:nvSpPr>
          <p:spPr bwMode="auto">
            <a:xfrm>
              <a:off x="127195" y="3989701"/>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q1</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8" name="AutoShape 15"/>
            <p:cNvSpPr>
              <a:spLocks noChangeArrowheads="1"/>
            </p:cNvSpPr>
            <p:nvPr/>
          </p:nvSpPr>
          <p:spPr bwMode="auto">
            <a:xfrm>
              <a:off x="2133600" y="5336166"/>
              <a:ext cx="136083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q1 ?</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9" name="Right Arrow 28"/>
            <p:cNvSpPr/>
            <p:nvPr/>
          </p:nvSpPr>
          <p:spPr bwMode="auto">
            <a:xfrm rot="5400000">
              <a:off x="2395016" y="4907200"/>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0" name="Right Arrow 29"/>
            <p:cNvSpPr/>
            <p:nvPr/>
          </p:nvSpPr>
          <p:spPr bwMode="auto">
            <a:xfrm rot="5400000">
              <a:off x="2373465" y="3052865"/>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grpSp>
      <p:grpSp>
        <p:nvGrpSpPr>
          <p:cNvPr id="3" name="Group 2"/>
          <p:cNvGrpSpPr/>
          <p:nvPr/>
        </p:nvGrpSpPr>
        <p:grpSpPr>
          <a:xfrm>
            <a:off x="4889318" y="2342674"/>
            <a:ext cx="3975087" cy="3470218"/>
            <a:chOff x="4889318" y="2342674"/>
            <a:chExt cx="3975087" cy="3470218"/>
          </a:xfrm>
        </p:grpSpPr>
        <p:sp>
          <p:nvSpPr>
            <p:cNvPr id="5" name="Right Arrow 4"/>
            <p:cNvSpPr/>
            <p:nvPr/>
          </p:nvSpPr>
          <p:spPr bwMode="auto">
            <a:xfrm rot="10800000">
              <a:off x="7872763" y="4054113"/>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6" name="Right Arrow 5"/>
            <p:cNvSpPr/>
            <p:nvPr/>
          </p:nvSpPr>
          <p:spPr bwMode="auto">
            <a:xfrm>
              <a:off x="4889318" y="4074030"/>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7" name="AutoShape 15"/>
            <p:cNvSpPr>
              <a:spLocks noChangeArrowheads="1"/>
            </p:cNvSpPr>
            <p:nvPr/>
          </p:nvSpPr>
          <p:spPr bwMode="auto">
            <a:xfrm>
              <a:off x="8305800" y="3989703"/>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q2</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1" name="AutoShape 8"/>
            <p:cNvSpPr>
              <a:spLocks noChangeArrowheads="1"/>
            </p:cNvSpPr>
            <p:nvPr/>
          </p:nvSpPr>
          <p:spPr bwMode="auto">
            <a:xfrm>
              <a:off x="5410200" y="3727116"/>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12" name="AutoShape 15"/>
            <p:cNvSpPr>
              <a:spLocks noChangeArrowheads="1"/>
            </p:cNvSpPr>
            <p:nvPr/>
          </p:nvSpPr>
          <p:spPr bwMode="auto">
            <a:xfrm>
              <a:off x="6019800" y="5336166"/>
              <a:ext cx="1230808"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q2 ?</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9" name="Right Arrow 18"/>
            <p:cNvSpPr/>
            <p:nvPr/>
          </p:nvSpPr>
          <p:spPr bwMode="auto">
            <a:xfrm rot="5400000">
              <a:off x="6340155" y="4907200"/>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1" name="Right Arrow 30"/>
            <p:cNvSpPr/>
            <p:nvPr/>
          </p:nvSpPr>
          <p:spPr bwMode="auto">
            <a:xfrm rot="5400000">
              <a:off x="6340155" y="3052865"/>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3" name="AutoShape 15"/>
            <p:cNvSpPr>
              <a:spLocks noChangeArrowheads="1"/>
            </p:cNvSpPr>
            <p:nvPr/>
          </p:nvSpPr>
          <p:spPr bwMode="auto">
            <a:xfrm>
              <a:off x="5240318" y="2342674"/>
              <a:ext cx="278977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a2</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grpSp>
      <p:sp>
        <p:nvSpPr>
          <p:cNvPr id="34" name="Title 1"/>
          <p:cNvSpPr>
            <a:spLocks noGrp="1"/>
          </p:cNvSpPr>
          <p:nvPr>
            <p:ph type="title"/>
          </p:nvPr>
        </p:nvSpPr>
        <p:spPr>
          <a:xfrm>
            <a:off x="914400" y="274638"/>
            <a:ext cx="7772400" cy="1143000"/>
          </a:xfrm>
        </p:spPr>
        <p:txBody>
          <a:bodyPr/>
          <a:lstStyle/>
          <a:p>
            <a:r>
              <a:rPr lang="en-US" dirty="0" smtClean="0"/>
              <a:t>Our setting</a:t>
            </a:r>
            <a:endParaRPr lang="en-US" dirty="0"/>
          </a:p>
        </p:txBody>
      </p:sp>
    </p:spTree>
    <p:extLst>
      <p:ext uri="{BB962C8B-B14F-4D97-AF65-F5344CB8AC3E}">
        <p14:creationId xmlns:p14="http://schemas.microsoft.com/office/powerpoint/2010/main" val="2138998699"/>
      </p:ext>
    </p:extLst>
  </p:cSld>
  <p:clrMapOvr>
    <a:masterClrMapping/>
  </p:clrMapOvr>
  <mc:AlternateContent xmlns:mc="http://schemas.openxmlformats.org/markup-compatibility/2006" xmlns:p14="http://schemas.microsoft.com/office/powerpoint/2010/main">
    <mc:Choice Requires="p14">
      <p:transition spd="slow" p14:dur="2000" advTm="18544"/>
    </mc:Choice>
    <mc:Fallback xmlns="">
      <p:transition spd="slow" advTm="1854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bwMode="auto">
          <a:xfrm rot="10800000">
            <a:off x="7872763" y="4054113"/>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6" name="Right Arrow 5"/>
          <p:cNvSpPr/>
          <p:nvPr/>
        </p:nvSpPr>
        <p:spPr bwMode="auto">
          <a:xfrm>
            <a:off x="4889318" y="4074030"/>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7" name="AutoShape 15"/>
          <p:cNvSpPr>
            <a:spLocks noChangeArrowheads="1"/>
          </p:cNvSpPr>
          <p:nvPr/>
        </p:nvSpPr>
        <p:spPr bwMode="auto">
          <a:xfrm>
            <a:off x="8305800" y="3989703"/>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q2</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9" name="AutoShape 15"/>
          <p:cNvSpPr>
            <a:spLocks noChangeArrowheads="1"/>
          </p:cNvSpPr>
          <p:nvPr/>
        </p:nvSpPr>
        <p:spPr bwMode="auto">
          <a:xfrm>
            <a:off x="4343400" y="3978592"/>
            <a:ext cx="622119"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1" name="AutoShape 8"/>
          <p:cNvSpPr>
            <a:spLocks noChangeArrowheads="1"/>
          </p:cNvSpPr>
          <p:nvPr/>
        </p:nvSpPr>
        <p:spPr bwMode="auto">
          <a:xfrm>
            <a:off x="5410200" y="3727116"/>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12" name="AutoShape 15"/>
          <p:cNvSpPr>
            <a:spLocks noChangeArrowheads="1"/>
          </p:cNvSpPr>
          <p:nvPr/>
        </p:nvSpPr>
        <p:spPr bwMode="auto">
          <a:xfrm>
            <a:off x="6019800" y="5336166"/>
            <a:ext cx="1230808"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q2 ?</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9" name="Right Arrow 18"/>
          <p:cNvSpPr/>
          <p:nvPr/>
        </p:nvSpPr>
        <p:spPr bwMode="auto">
          <a:xfrm rot="5400000">
            <a:off x="6340155" y="4907200"/>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1" name="AutoShape 8"/>
          <p:cNvSpPr>
            <a:spLocks noChangeArrowheads="1"/>
          </p:cNvSpPr>
          <p:nvPr/>
        </p:nvSpPr>
        <p:spPr bwMode="auto">
          <a:xfrm>
            <a:off x="1474037" y="3727115"/>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23" name="Right Arrow 22"/>
          <p:cNvSpPr/>
          <p:nvPr/>
        </p:nvSpPr>
        <p:spPr bwMode="auto">
          <a:xfrm rot="10800000">
            <a:off x="3886201" y="4089697"/>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4" name="Right Arrow 23"/>
          <p:cNvSpPr/>
          <p:nvPr/>
        </p:nvSpPr>
        <p:spPr bwMode="auto">
          <a:xfrm>
            <a:off x="862363" y="4068544"/>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5" name="AutoShape 15"/>
          <p:cNvSpPr>
            <a:spLocks noChangeArrowheads="1"/>
          </p:cNvSpPr>
          <p:nvPr/>
        </p:nvSpPr>
        <p:spPr bwMode="auto">
          <a:xfrm>
            <a:off x="127195" y="3989701"/>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q1</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8" name="AutoShape 15"/>
          <p:cNvSpPr>
            <a:spLocks noChangeArrowheads="1"/>
          </p:cNvSpPr>
          <p:nvPr/>
        </p:nvSpPr>
        <p:spPr bwMode="auto">
          <a:xfrm>
            <a:off x="2133600" y="5336166"/>
            <a:ext cx="136083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q1</a:t>
            </a:r>
            <a:r>
              <a:rPr kumimoji="0" lang="en-US" sz="2200" b="0" i="0" u="none" strike="noStrike" kern="0" cap="none" spc="0" normalizeH="0" noProof="0" dirty="0" smtClean="0">
                <a:ln>
                  <a:noFill/>
                </a:ln>
                <a:solidFill>
                  <a:sysClr val="windowText" lastClr="000000"/>
                </a:solidFill>
                <a:effectLst/>
                <a:uLnTx/>
                <a:uFillTx/>
                <a:latin typeface="Calibri"/>
              </a:rPr>
              <a:t> </a:t>
            </a:r>
            <a:r>
              <a:rPr kumimoji="0" lang="en-US" sz="2200" b="0" i="0" u="none" strike="noStrike" kern="0" cap="none" spc="0" normalizeH="0" baseline="0" noProof="0" dirty="0" smtClean="0">
                <a:ln>
                  <a:noFill/>
                </a:ln>
                <a:solidFill>
                  <a:sysClr val="windowText" lastClr="000000"/>
                </a:solidFill>
                <a:effectLst/>
                <a:uLnTx/>
                <a:uFillTx/>
                <a:latin typeface="Calibri"/>
              </a:rPr>
              <a:t>?</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9" name="Right Arrow 28"/>
          <p:cNvSpPr/>
          <p:nvPr/>
        </p:nvSpPr>
        <p:spPr bwMode="auto">
          <a:xfrm rot="5400000">
            <a:off x="2395016" y="4907200"/>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0" name="Right Arrow 29"/>
          <p:cNvSpPr/>
          <p:nvPr/>
        </p:nvSpPr>
        <p:spPr bwMode="auto">
          <a:xfrm rot="5400000">
            <a:off x="2373465" y="3052865"/>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1" name="Right Arrow 30"/>
          <p:cNvSpPr/>
          <p:nvPr/>
        </p:nvSpPr>
        <p:spPr bwMode="auto">
          <a:xfrm rot="5400000">
            <a:off x="6340155" y="3052865"/>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0" name="Title 1"/>
          <p:cNvSpPr>
            <a:spLocks noGrp="1"/>
          </p:cNvSpPr>
          <p:nvPr>
            <p:ph type="title"/>
          </p:nvPr>
        </p:nvSpPr>
        <p:spPr>
          <a:xfrm>
            <a:off x="914400" y="274638"/>
            <a:ext cx="7772400" cy="1143000"/>
          </a:xfrm>
        </p:spPr>
        <p:txBody>
          <a:bodyPr/>
          <a:lstStyle/>
          <a:p>
            <a:r>
              <a:rPr lang="en-US" dirty="0" smtClean="0"/>
              <a:t>Our setting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76275982"/>
              </p:ext>
            </p:extLst>
          </p:nvPr>
        </p:nvGraphicFramePr>
        <p:xfrm>
          <a:off x="1443210" y="2209799"/>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846663506"/>
              </p:ext>
            </p:extLst>
          </p:nvPr>
        </p:nvGraphicFramePr>
        <p:xfrm>
          <a:off x="5413870" y="2209800"/>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Tree>
    <p:extLst>
      <p:ext uri="{BB962C8B-B14F-4D97-AF65-F5344CB8AC3E}">
        <p14:creationId xmlns:p14="http://schemas.microsoft.com/office/powerpoint/2010/main" val="1132419599"/>
      </p:ext>
    </p:extLst>
  </p:cSld>
  <p:clrMapOvr>
    <a:masterClrMapping/>
  </p:clrMapOvr>
  <mc:AlternateContent xmlns:mc="http://schemas.openxmlformats.org/markup-compatibility/2006" xmlns:p14="http://schemas.microsoft.com/office/powerpoint/2010/main">
    <mc:Choice Requires="p14">
      <p:transition spd="slow" p14:dur="2000" advTm="10990"/>
    </mc:Choice>
    <mc:Fallback xmlns="">
      <p:transition spd="slow" advTm="1099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bwMode="auto">
          <a:xfrm rot="10800000">
            <a:off x="7872763" y="4816114"/>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6" name="Right Arrow 5"/>
          <p:cNvSpPr/>
          <p:nvPr/>
        </p:nvSpPr>
        <p:spPr bwMode="auto">
          <a:xfrm>
            <a:off x="4889318" y="4836031"/>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7" name="AutoShape 15"/>
          <p:cNvSpPr>
            <a:spLocks noChangeArrowheads="1"/>
          </p:cNvSpPr>
          <p:nvPr/>
        </p:nvSpPr>
        <p:spPr bwMode="auto">
          <a:xfrm>
            <a:off x="8305800" y="4751704"/>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q2</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9" name="AutoShape 15"/>
          <p:cNvSpPr>
            <a:spLocks noChangeArrowheads="1"/>
          </p:cNvSpPr>
          <p:nvPr/>
        </p:nvSpPr>
        <p:spPr bwMode="auto">
          <a:xfrm>
            <a:off x="4343400" y="4740593"/>
            <a:ext cx="622119"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1" name="AutoShape 8"/>
          <p:cNvSpPr>
            <a:spLocks noChangeArrowheads="1"/>
          </p:cNvSpPr>
          <p:nvPr/>
        </p:nvSpPr>
        <p:spPr bwMode="auto">
          <a:xfrm>
            <a:off x="5410200" y="4489117"/>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12" name="AutoShape 15"/>
          <p:cNvSpPr>
            <a:spLocks noChangeArrowheads="1"/>
          </p:cNvSpPr>
          <p:nvPr/>
        </p:nvSpPr>
        <p:spPr bwMode="auto">
          <a:xfrm>
            <a:off x="6019800" y="6098167"/>
            <a:ext cx="1230808"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q2 ?</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9" name="Right Arrow 18"/>
          <p:cNvSpPr/>
          <p:nvPr/>
        </p:nvSpPr>
        <p:spPr bwMode="auto">
          <a:xfrm rot="5400000">
            <a:off x="6340155" y="5669201"/>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1" name="AutoShape 8"/>
          <p:cNvSpPr>
            <a:spLocks noChangeArrowheads="1"/>
          </p:cNvSpPr>
          <p:nvPr/>
        </p:nvSpPr>
        <p:spPr bwMode="auto">
          <a:xfrm>
            <a:off x="1474037" y="4489116"/>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23" name="Right Arrow 22"/>
          <p:cNvSpPr/>
          <p:nvPr/>
        </p:nvSpPr>
        <p:spPr bwMode="auto">
          <a:xfrm rot="10800000">
            <a:off x="3886201" y="4851698"/>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4" name="Right Arrow 23"/>
          <p:cNvSpPr/>
          <p:nvPr/>
        </p:nvSpPr>
        <p:spPr bwMode="auto">
          <a:xfrm>
            <a:off x="862363" y="4830545"/>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5" name="AutoShape 15"/>
          <p:cNvSpPr>
            <a:spLocks noChangeArrowheads="1"/>
          </p:cNvSpPr>
          <p:nvPr/>
        </p:nvSpPr>
        <p:spPr bwMode="auto">
          <a:xfrm>
            <a:off x="127195" y="4751702"/>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q1</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8" name="AutoShape 15"/>
          <p:cNvSpPr>
            <a:spLocks noChangeArrowheads="1"/>
          </p:cNvSpPr>
          <p:nvPr/>
        </p:nvSpPr>
        <p:spPr bwMode="auto">
          <a:xfrm>
            <a:off x="2133600" y="6098167"/>
            <a:ext cx="136083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q1</a:t>
            </a:r>
            <a:r>
              <a:rPr kumimoji="0" lang="en-US" sz="2200" b="0" i="0" u="none" strike="noStrike" kern="0" cap="none" spc="0" normalizeH="0" noProof="0" dirty="0" smtClean="0">
                <a:ln>
                  <a:noFill/>
                </a:ln>
                <a:solidFill>
                  <a:sysClr val="windowText" lastClr="000000"/>
                </a:solidFill>
                <a:effectLst/>
                <a:uLnTx/>
                <a:uFillTx/>
                <a:latin typeface="Calibri"/>
              </a:rPr>
              <a:t> </a:t>
            </a:r>
            <a:r>
              <a:rPr kumimoji="0" lang="en-US" sz="2200" b="0" i="0" u="none" strike="noStrike" kern="0" cap="none" spc="0" normalizeH="0" baseline="0" noProof="0" dirty="0" smtClean="0">
                <a:ln>
                  <a:noFill/>
                </a:ln>
                <a:solidFill>
                  <a:sysClr val="windowText" lastClr="000000"/>
                </a:solidFill>
                <a:effectLst/>
                <a:uLnTx/>
                <a:uFillTx/>
                <a:latin typeface="Calibri"/>
              </a:rPr>
              <a:t>?</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9" name="Right Arrow 28"/>
          <p:cNvSpPr/>
          <p:nvPr/>
        </p:nvSpPr>
        <p:spPr bwMode="auto">
          <a:xfrm rot="5400000">
            <a:off x="2395016" y="5669201"/>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0" name="Right Arrow 29"/>
          <p:cNvSpPr/>
          <p:nvPr/>
        </p:nvSpPr>
        <p:spPr bwMode="auto">
          <a:xfrm rot="5400000">
            <a:off x="2373465" y="3814866"/>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1" name="Right Arrow 30"/>
          <p:cNvSpPr/>
          <p:nvPr/>
        </p:nvSpPr>
        <p:spPr bwMode="auto">
          <a:xfrm rot="5400000">
            <a:off x="6340155" y="3814866"/>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0" name="Title 1"/>
          <p:cNvSpPr>
            <a:spLocks noGrp="1"/>
          </p:cNvSpPr>
          <p:nvPr>
            <p:ph type="title"/>
          </p:nvPr>
        </p:nvSpPr>
        <p:spPr>
          <a:xfrm>
            <a:off x="914400" y="274638"/>
            <a:ext cx="7772400" cy="1143000"/>
          </a:xfrm>
        </p:spPr>
        <p:txBody>
          <a:bodyPr>
            <a:normAutofit/>
          </a:bodyPr>
          <a:lstStyle/>
          <a:p>
            <a:r>
              <a:rPr lang="en-US" sz="2800" dirty="0" smtClean="0"/>
              <a:t>Example 1: Predicate Abstraction</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1535816825"/>
              </p:ext>
            </p:extLst>
          </p:nvPr>
        </p:nvGraphicFramePr>
        <p:xfrm>
          <a:off x="1443210" y="2971800"/>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216745384"/>
              </p:ext>
            </p:extLst>
          </p:nvPr>
        </p:nvGraphicFramePr>
        <p:xfrm>
          <a:off x="5413870" y="2971801"/>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27" name="Oval Callout 26"/>
          <p:cNvSpPr/>
          <p:nvPr/>
        </p:nvSpPr>
        <p:spPr>
          <a:xfrm>
            <a:off x="2590800" y="1600200"/>
            <a:ext cx="4110218" cy="914400"/>
          </a:xfrm>
          <a:prstGeom prst="wedgeEllipseCallout">
            <a:avLst>
              <a:gd name="adj1" fmla="val 38133"/>
              <a:gd name="adj2" fmla="val 81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Predicates to use in predicate abstraction</a:t>
            </a:r>
          </a:p>
        </p:txBody>
      </p:sp>
      <p:sp>
        <p:nvSpPr>
          <p:cNvPr id="32" name="Oval Callout 31"/>
          <p:cNvSpPr/>
          <p:nvPr/>
        </p:nvSpPr>
        <p:spPr>
          <a:xfrm>
            <a:off x="2370750" y="1600200"/>
            <a:ext cx="4567418" cy="914400"/>
          </a:xfrm>
          <a:prstGeom prst="wedgeEllipseCallout">
            <a:avLst>
              <a:gd name="adj1" fmla="val -29473"/>
              <a:gd name="adj2" fmla="val 828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Predicates to use as abstraction predicates</a:t>
            </a:r>
            <a:endParaRPr lang="en-US" dirty="0"/>
          </a:p>
        </p:txBody>
      </p:sp>
    </p:spTree>
    <p:extLst>
      <p:ext uri="{BB962C8B-B14F-4D97-AF65-F5344CB8AC3E}">
        <p14:creationId xmlns:p14="http://schemas.microsoft.com/office/powerpoint/2010/main" val="2785899347"/>
      </p:ext>
    </p:extLst>
  </p:cSld>
  <p:clrMapOvr>
    <a:masterClrMapping/>
  </p:clrMapOvr>
  <mc:AlternateContent xmlns:mc="http://schemas.openxmlformats.org/markup-compatibility/2006" xmlns:p14="http://schemas.microsoft.com/office/powerpoint/2010/main">
    <mc:Choice Requires="p14">
      <p:transition spd="slow" p14:dur="2000" advTm="13638"/>
    </mc:Choice>
    <mc:Fallback xmlns="">
      <p:transition spd="slow" advTm="1363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bwMode="auto">
          <a:xfrm rot="10800000">
            <a:off x="7872763" y="4816114"/>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6" name="Right Arrow 5"/>
          <p:cNvSpPr/>
          <p:nvPr/>
        </p:nvSpPr>
        <p:spPr bwMode="auto">
          <a:xfrm>
            <a:off x="4889318" y="4836031"/>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7" name="AutoShape 15"/>
          <p:cNvSpPr>
            <a:spLocks noChangeArrowheads="1"/>
          </p:cNvSpPr>
          <p:nvPr/>
        </p:nvSpPr>
        <p:spPr bwMode="auto">
          <a:xfrm>
            <a:off x="8305800" y="4751704"/>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q2</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9" name="AutoShape 15"/>
          <p:cNvSpPr>
            <a:spLocks noChangeArrowheads="1"/>
          </p:cNvSpPr>
          <p:nvPr/>
        </p:nvSpPr>
        <p:spPr bwMode="auto">
          <a:xfrm>
            <a:off x="4343400" y="4740593"/>
            <a:ext cx="622119"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1" name="AutoShape 8"/>
          <p:cNvSpPr>
            <a:spLocks noChangeArrowheads="1"/>
          </p:cNvSpPr>
          <p:nvPr/>
        </p:nvSpPr>
        <p:spPr bwMode="auto">
          <a:xfrm>
            <a:off x="5410200" y="4489117"/>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12" name="AutoShape 15"/>
          <p:cNvSpPr>
            <a:spLocks noChangeArrowheads="1"/>
          </p:cNvSpPr>
          <p:nvPr/>
        </p:nvSpPr>
        <p:spPr bwMode="auto">
          <a:xfrm>
            <a:off x="6019800" y="6098167"/>
            <a:ext cx="1230808"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q2 ?</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19" name="Right Arrow 18"/>
          <p:cNvSpPr/>
          <p:nvPr/>
        </p:nvSpPr>
        <p:spPr bwMode="auto">
          <a:xfrm rot="5400000">
            <a:off x="6340155" y="5669201"/>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1" name="AutoShape 8"/>
          <p:cNvSpPr>
            <a:spLocks noChangeArrowheads="1"/>
          </p:cNvSpPr>
          <p:nvPr/>
        </p:nvSpPr>
        <p:spPr bwMode="auto">
          <a:xfrm>
            <a:off x="1474037" y="4489116"/>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23" name="Right Arrow 22"/>
          <p:cNvSpPr/>
          <p:nvPr/>
        </p:nvSpPr>
        <p:spPr bwMode="auto">
          <a:xfrm rot="10800000">
            <a:off x="3886201" y="4851698"/>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4" name="Right Arrow 23"/>
          <p:cNvSpPr/>
          <p:nvPr/>
        </p:nvSpPr>
        <p:spPr bwMode="auto">
          <a:xfrm>
            <a:off x="862363" y="4830545"/>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5" name="AutoShape 15"/>
          <p:cNvSpPr>
            <a:spLocks noChangeArrowheads="1"/>
          </p:cNvSpPr>
          <p:nvPr/>
        </p:nvSpPr>
        <p:spPr bwMode="auto">
          <a:xfrm>
            <a:off x="127195" y="4751702"/>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q1</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8" name="AutoShape 15"/>
          <p:cNvSpPr>
            <a:spLocks noChangeArrowheads="1"/>
          </p:cNvSpPr>
          <p:nvPr/>
        </p:nvSpPr>
        <p:spPr bwMode="auto">
          <a:xfrm>
            <a:off x="2133600" y="6098167"/>
            <a:ext cx="136083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q1</a:t>
            </a:r>
            <a:r>
              <a:rPr kumimoji="0" lang="en-US" sz="2200" b="0" i="0" u="none" strike="noStrike" kern="0" cap="none" spc="0" normalizeH="0" noProof="0" dirty="0" smtClean="0">
                <a:ln>
                  <a:noFill/>
                </a:ln>
                <a:solidFill>
                  <a:sysClr val="windowText" lastClr="000000"/>
                </a:solidFill>
                <a:effectLst/>
                <a:uLnTx/>
                <a:uFillTx/>
                <a:latin typeface="Calibri"/>
              </a:rPr>
              <a:t> </a:t>
            </a:r>
            <a:r>
              <a:rPr kumimoji="0" lang="en-US" sz="2200" b="0" i="0" u="none" strike="noStrike" kern="0" cap="none" spc="0" normalizeH="0" baseline="0" noProof="0" dirty="0" smtClean="0">
                <a:ln>
                  <a:noFill/>
                </a:ln>
                <a:solidFill>
                  <a:sysClr val="windowText" lastClr="000000"/>
                </a:solidFill>
                <a:effectLst/>
                <a:uLnTx/>
                <a:uFillTx/>
                <a:latin typeface="Calibri"/>
              </a:rPr>
              <a:t>?</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9" name="Right Arrow 28"/>
          <p:cNvSpPr/>
          <p:nvPr/>
        </p:nvSpPr>
        <p:spPr bwMode="auto">
          <a:xfrm rot="5400000">
            <a:off x="2395016" y="5669201"/>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0" name="Right Arrow 29"/>
          <p:cNvSpPr/>
          <p:nvPr/>
        </p:nvSpPr>
        <p:spPr bwMode="auto">
          <a:xfrm rot="5400000">
            <a:off x="2373465" y="3814866"/>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31" name="Right Arrow 30"/>
          <p:cNvSpPr/>
          <p:nvPr/>
        </p:nvSpPr>
        <p:spPr bwMode="auto">
          <a:xfrm rot="5400000">
            <a:off x="6340155" y="3814866"/>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0" name="Title 1"/>
          <p:cNvSpPr>
            <a:spLocks noGrp="1"/>
          </p:cNvSpPr>
          <p:nvPr>
            <p:ph type="title"/>
          </p:nvPr>
        </p:nvSpPr>
        <p:spPr>
          <a:xfrm>
            <a:off x="914400" y="274638"/>
            <a:ext cx="7772400" cy="1143000"/>
          </a:xfrm>
        </p:spPr>
        <p:txBody>
          <a:bodyPr>
            <a:normAutofit/>
          </a:bodyPr>
          <a:lstStyle/>
          <a:p>
            <a:r>
              <a:rPr lang="en-US" sz="2800" dirty="0" smtClean="0"/>
              <a:t>Example 2: Cloning­‐based Pointer Analysis</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827128220"/>
              </p:ext>
            </p:extLst>
          </p:nvPr>
        </p:nvGraphicFramePr>
        <p:xfrm>
          <a:off x="1443210" y="2971800"/>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682111793"/>
              </p:ext>
            </p:extLst>
          </p:nvPr>
        </p:nvGraphicFramePr>
        <p:xfrm>
          <a:off x="5413870" y="2971801"/>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3" name="Oval Callout 2"/>
          <p:cNvSpPr/>
          <p:nvPr/>
        </p:nvSpPr>
        <p:spPr>
          <a:xfrm>
            <a:off x="2590800" y="1600200"/>
            <a:ext cx="4110218" cy="914400"/>
          </a:xfrm>
          <a:prstGeom prst="wedgeEllipseCallout">
            <a:avLst>
              <a:gd name="adj1" fmla="val 38133"/>
              <a:gd name="adj2" fmla="val 81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Predicates to use in predicate abstraction</a:t>
            </a:r>
          </a:p>
        </p:txBody>
      </p:sp>
      <p:sp>
        <p:nvSpPr>
          <p:cNvPr id="22" name="Oval Callout 21"/>
          <p:cNvSpPr/>
          <p:nvPr/>
        </p:nvSpPr>
        <p:spPr>
          <a:xfrm>
            <a:off x="2370750" y="1600200"/>
            <a:ext cx="4567418" cy="914400"/>
          </a:xfrm>
          <a:prstGeom prst="wedgeEllipseCallout">
            <a:avLst>
              <a:gd name="adj1" fmla="val -29473"/>
              <a:gd name="adj2" fmla="val 828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value </a:t>
            </a:r>
            <a:r>
              <a:rPr lang="en-US" dirty="0"/>
              <a:t>t</a:t>
            </a:r>
            <a:r>
              <a:rPr lang="en-US" dirty="0" smtClean="0"/>
              <a:t>o use for each call and each allocation site</a:t>
            </a:r>
            <a:endParaRPr lang="en-US" dirty="0"/>
          </a:p>
        </p:txBody>
      </p:sp>
    </p:spTree>
    <p:extLst>
      <p:ext uri="{BB962C8B-B14F-4D97-AF65-F5344CB8AC3E}">
        <p14:creationId xmlns:p14="http://schemas.microsoft.com/office/powerpoint/2010/main" val="1052027914"/>
      </p:ext>
    </p:extLst>
  </p:cSld>
  <p:clrMapOvr>
    <a:masterClrMapping/>
  </p:clrMapOvr>
  <mc:AlternateContent xmlns:mc="http://schemas.openxmlformats.org/markup-compatibility/2006" xmlns:p14="http://schemas.microsoft.com/office/powerpoint/2010/main">
    <mc:Choice Requires="p14">
      <p:transition spd="slow" p14:dur="2000" advTm="19044"/>
    </mc:Choice>
    <mc:Fallback xmlns="">
      <p:transition spd="slow" advTm="1904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a:ln>
            <a:noFill/>
          </a:ln>
        </p:spPr>
        <p:txBody>
          <a:bodyPr>
            <a:normAutofit fontScale="92500"/>
          </a:bodyPr>
          <a:lstStyle/>
          <a:p>
            <a:pPr lvl="0" defTabSz="457200">
              <a:spcBef>
                <a:spcPct val="20000"/>
              </a:spcBef>
            </a:pPr>
            <a:r>
              <a:rPr lang="en-US" sz="2800" dirty="0">
                <a:solidFill>
                  <a:prstClr val="black"/>
                </a:solidFill>
              </a:rPr>
              <a:t>An efficient algorithm with:</a:t>
            </a:r>
          </a:p>
          <a:p>
            <a:pPr marL="342900" lvl="0" indent="-342900" defTabSz="457200">
              <a:spcBef>
                <a:spcPct val="20000"/>
              </a:spcBef>
              <a:buFont typeface="Arial"/>
              <a:buChar char="•"/>
            </a:pPr>
            <a:endParaRPr lang="en-US" sz="1600" dirty="0">
              <a:solidFill>
                <a:prstClr val="black"/>
              </a:solidFill>
            </a:endParaRPr>
          </a:p>
          <a:p>
            <a:pPr marL="0" indent="0" defTabSz="457200">
              <a:spcBef>
                <a:spcPct val="20000"/>
              </a:spcBef>
              <a:buNone/>
            </a:pPr>
            <a:r>
              <a:rPr lang="en-US" dirty="0">
                <a:solidFill>
                  <a:prstClr val="black"/>
                </a:solidFill>
              </a:rPr>
              <a:t>     INPUTS:</a:t>
            </a:r>
          </a:p>
          <a:p>
            <a:pPr marL="742950" lvl="1" indent="-285750" defTabSz="457200">
              <a:spcBef>
                <a:spcPct val="20000"/>
              </a:spcBef>
              <a:buFont typeface="Arial"/>
              <a:buChar char="–"/>
            </a:pPr>
            <a:r>
              <a:rPr lang="en-US" dirty="0">
                <a:solidFill>
                  <a:prstClr val="black"/>
                </a:solidFill>
              </a:rPr>
              <a:t>program p and property q</a:t>
            </a:r>
          </a:p>
          <a:p>
            <a:pPr marL="742950" lvl="1" indent="-285750" defTabSz="457200">
              <a:spcBef>
                <a:spcPct val="20000"/>
              </a:spcBef>
              <a:buFont typeface="Arial"/>
              <a:buChar char="–"/>
            </a:pPr>
            <a:r>
              <a:rPr lang="en-US" dirty="0">
                <a:solidFill>
                  <a:prstClr val="black"/>
                </a:solidFill>
              </a:rPr>
              <a:t>abstractions A = { a</a:t>
            </a:r>
            <a:r>
              <a:rPr lang="en-US" baseline="-25000" dirty="0">
                <a:solidFill>
                  <a:prstClr val="black"/>
                </a:solidFill>
              </a:rPr>
              <a:t>1</a:t>
            </a:r>
            <a:r>
              <a:rPr lang="en-US" dirty="0">
                <a:solidFill>
                  <a:prstClr val="black"/>
                </a:solidFill>
              </a:rPr>
              <a:t>, …, a</a:t>
            </a:r>
            <a:r>
              <a:rPr lang="en-US" baseline="-25000" dirty="0">
                <a:solidFill>
                  <a:prstClr val="black"/>
                </a:solidFill>
              </a:rPr>
              <a:t>n</a:t>
            </a:r>
            <a:r>
              <a:rPr lang="en-US" dirty="0">
                <a:solidFill>
                  <a:prstClr val="black"/>
                </a:solidFill>
              </a:rPr>
              <a:t> }</a:t>
            </a:r>
          </a:p>
          <a:p>
            <a:pPr marL="742950" lvl="1" indent="-285750" defTabSz="457200">
              <a:spcBef>
                <a:spcPct val="20000"/>
              </a:spcBef>
              <a:buFont typeface="Arial"/>
              <a:buChar char="–"/>
            </a:pPr>
            <a:r>
              <a:rPr lang="en-US" dirty="0" err="1">
                <a:solidFill>
                  <a:prstClr val="black"/>
                </a:solidFill>
              </a:rPr>
              <a:t>boolean</a:t>
            </a:r>
            <a:r>
              <a:rPr lang="en-US" dirty="0">
                <a:solidFill>
                  <a:prstClr val="black"/>
                </a:solidFill>
              </a:rPr>
              <a:t> function S(p, q, a)</a:t>
            </a:r>
          </a:p>
          <a:p>
            <a:pPr marL="342900" lvl="0" indent="-342900" defTabSz="457200">
              <a:spcBef>
                <a:spcPct val="20000"/>
              </a:spcBef>
              <a:buFont typeface="Arial"/>
              <a:buChar char="•"/>
            </a:pPr>
            <a:endParaRPr lang="en-US" sz="1600" dirty="0">
              <a:solidFill>
                <a:prstClr val="black"/>
              </a:solidFill>
            </a:endParaRPr>
          </a:p>
          <a:p>
            <a:pPr marL="0" lvl="0" indent="0" defTabSz="457200">
              <a:spcBef>
                <a:spcPct val="20000"/>
              </a:spcBef>
              <a:buNone/>
            </a:pPr>
            <a:r>
              <a:rPr lang="en-US" sz="2400" dirty="0" smtClean="0">
                <a:solidFill>
                  <a:prstClr val="black"/>
                </a:solidFill>
              </a:rPr>
              <a:t>      OUTPUT:</a:t>
            </a:r>
          </a:p>
          <a:p>
            <a:pPr marL="742950" lvl="1" indent="-285750" defTabSz="457200">
              <a:spcBef>
                <a:spcPct val="20000"/>
              </a:spcBef>
              <a:buFont typeface="Arial"/>
              <a:buChar char="–"/>
            </a:pPr>
            <a:r>
              <a:rPr lang="en-US" dirty="0">
                <a:solidFill>
                  <a:prstClr val="black"/>
                </a:solidFill>
              </a:rPr>
              <a:t>Proof: a </a:t>
            </a:r>
            <a:r>
              <a:rPr lang="en-US" dirty="0">
                <a:solidFill>
                  <a:prstClr val="black"/>
                </a:solidFill>
                <a:latin typeface="cmsy10"/>
                <a:ea typeface="cmsy10"/>
                <a:cs typeface="cmsy10"/>
              </a:rPr>
              <a:t>2</a:t>
            </a:r>
            <a:r>
              <a:rPr lang="en-US" dirty="0">
                <a:solidFill>
                  <a:prstClr val="black"/>
                </a:solidFill>
              </a:rPr>
              <a:t> A: S(p, q, a) = true</a:t>
            </a:r>
          </a:p>
          <a:p>
            <a:pPr marL="228600" lvl="1" indent="0" defTabSz="457200">
              <a:spcBef>
                <a:spcPct val="20000"/>
              </a:spcBef>
              <a:buNone/>
            </a:pPr>
            <a:r>
              <a:rPr lang="en-US" dirty="0">
                <a:solidFill>
                  <a:prstClr val="black"/>
                </a:solidFill>
              </a:rPr>
              <a:t>	</a:t>
            </a:r>
            <a:r>
              <a:rPr lang="en-US" dirty="0">
                <a:solidFill>
                  <a:srgbClr val="0070C0"/>
                </a:solidFill>
              </a:rPr>
              <a:t>                   </a:t>
            </a:r>
            <a:r>
              <a:rPr lang="en-US" dirty="0">
                <a:solidFill>
                  <a:srgbClr val="0070C0"/>
                </a:solidFill>
                <a:latin typeface="cmsy10"/>
                <a:ea typeface="cmsy10"/>
                <a:cs typeface="cmsy10"/>
              </a:rPr>
              <a:t>8</a:t>
            </a:r>
            <a:r>
              <a:rPr lang="en-US" dirty="0">
                <a:solidFill>
                  <a:srgbClr val="0070C0"/>
                </a:solidFill>
              </a:rPr>
              <a:t> a’ </a:t>
            </a:r>
            <a:r>
              <a:rPr lang="en-US" dirty="0">
                <a:solidFill>
                  <a:srgbClr val="0070C0"/>
                </a:solidFill>
                <a:latin typeface="cmsy10"/>
                <a:ea typeface="cmsy10"/>
                <a:cs typeface="cmsy10"/>
              </a:rPr>
              <a:t>2</a:t>
            </a:r>
            <a:r>
              <a:rPr lang="en-US" dirty="0">
                <a:solidFill>
                  <a:srgbClr val="0070C0"/>
                </a:solidFill>
              </a:rPr>
              <a:t> A: (a’ </a:t>
            </a:r>
            <a:r>
              <a:rPr lang="en-US" dirty="0">
                <a:solidFill>
                  <a:srgbClr val="0070C0"/>
                </a:solidFill>
                <a:latin typeface="cmsy10"/>
                <a:ea typeface="cmsy10"/>
                <a:cs typeface="cmsy10"/>
              </a:rPr>
              <a:t>·</a:t>
            </a:r>
            <a:r>
              <a:rPr lang="en-US" dirty="0">
                <a:solidFill>
                  <a:srgbClr val="0070C0"/>
                </a:solidFill>
              </a:rPr>
              <a:t> a </a:t>
            </a:r>
            <a:r>
              <a:rPr lang="en-US" dirty="0">
                <a:solidFill>
                  <a:srgbClr val="0070C0"/>
                </a:solidFill>
                <a:latin typeface="cmsy10"/>
                <a:ea typeface="cmsy10"/>
                <a:cs typeface="cmsy10"/>
              </a:rPr>
              <a:t>Æ</a:t>
            </a:r>
            <a:r>
              <a:rPr lang="en-US" dirty="0">
                <a:solidFill>
                  <a:srgbClr val="0070C0"/>
                </a:solidFill>
              </a:rPr>
              <a:t> S(p, q, a’) = true) </a:t>
            </a:r>
            <a:r>
              <a:rPr lang="en-US" dirty="0">
                <a:solidFill>
                  <a:srgbClr val="0070C0"/>
                </a:solidFill>
                <a:latin typeface="cmsy10"/>
                <a:ea typeface="cmsy10"/>
                <a:cs typeface="cmsy10"/>
              </a:rPr>
              <a:t>)</a:t>
            </a:r>
            <a:r>
              <a:rPr lang="en-US" dirty="0">
                <a:solidFill>
                  <a:srgbClr val="0070C0"/>
                </a:solidFill>
              </a:rPr>
              <a:t> a’ = a</a:t>
            </a:r>
          </a:p>
          <a:p>
            <a:pPr marL="742950" lvl="1" indent="-285750" defTabSz="457200">
              <a:spcBef>
                <a:spcPct val="20000"/>
              </a:spcBef>
              <a:buFont typeface="Arial"/>
              <a:buChar char="–"/>
            </a:pPr>
            <a:r>
              <a:rPr lang="en-US" dirty="0" smtClean="0">
                <a:solidFill>
                  <a:prstClr val="black"/>
                </a:solidFill>
              </a:rPr>
              <a:t>Impossibility</a:t>
            </a:r>
            <a:r>
              <a:rPr lang="en-US" dirty="0">
                <a:solidFill>
                  <a:prstClr val="black"/>
                </a:solidFill>
              </a:rPr>
              <a:t>: </a:t>
            </a:r>
            <a:r>
              <a:rPr lang="en-US" dirty="0">
                <a:solidFill>
                  <a:prstClr val="black"/>
                </a:solidFill>
                <a:latin typeface="msbm10"/>
                <a:ea typeface="msbm10"/>
                <a:cs typeface="msbm10"/>
              </a:rPr>
              <a:t>@</a:t>
            </a:r>
            <a:r>
              <a:rPr lang="en-US" dirty="0">
                <a:solidFill>
                  <a:prstClr val="black"/>
                </a:solidFill>
              </a:rPr>
              <a:t> a </a:t>
            </a:r>
            <a:r>
              <a:rPr lang="en-US" dirty="0">
                <a:solidFill>
                  <a:prstClr val="black"/>
                </a:solidFill>
                <a:latin typeface="cmsy10"/>
                <a:ea typeface="cmsy10"/>
                <a:cs typeface="cmsy10"/>
              </a:rPr>
              <a:t>2</a:t>
            </a:r>
            <a:r>
              <a:rPr lang="en-US" dirty="0">
                <a:solidFill>
                  <a:prstClr val="black"/>
                </a:solidFill>
              </a:rPr>
              <a:t> A: S(p, q, a) = </a:t>
            </a:r>
            <a:r>
              <a:rPr lang="en-US" dirty="0" smtClean="0">
                <a:solidFill>
                  <a:prstClr val="black"/>
                </a:solidFill>
              </a:rPr>
              <a:t>true</a:t>
            </a:r>
          </a:p>
          <a:p>
            <a:pPr marL="228600" lvl="1" indent="0" defTabSz="457200">
              <a:spcBef>
                <a:spcPct val="20000"/>
              </a:spcBef>
              <a:buNone/>
            </a:pPr>
            <a:endParaRPr lang="en-US" sz="1800" dirty="0">
              <a:solidFill>
                <a:prstClr val="black"/>
              </a:solidFill>
            </a:endParaRPr>
          </a:p>
          <a:p>
            <a:pPr marL="228600" lvl="1" indent="0" defTabSz="457200">
              <a:spcBef>
                <a:spcPct val="20000"/>
              </a:spcBef>
              <a:buNone/>
            </a:pPr>
            <a:endParaRPr lang="en-US" sz="1800" dirty="0" smtClean="0">
              <a:solidFill>
                <a:srgbClr val="0000FF"/>
              </a:solidFill>
            </a:endParaRPr>
          </a:p>
          <a:p>
            <a:endParaRPr lang="en-US" dirty="0"/>
          </a:p>
        </p:txBody>
      </p:sp>
      <p:sp>
        <p:nvSpPr>
          <p:cNvPr id="25" name="Rounded Rectangular Callout 24"/>
          <p:cNvSpPr/>
          <p:nvPr/>
        </p:nvSpPr>
        <p:spPr>
          <a:xfrm>
            <a:off x="6776918" y="5562600"/>
            <a:ext cx="2057400" cy="685800"/>
          </a:xfrm>
          <a:prstGeom prst="wedgeRoundRectCallout">
            <a:avLst>
              <a:gd name="adj1" fmla="val -25737"/>
              <a:gd name="adj2" fmla="val -87534"/>
              <a:gd name="adj3" fmla="val 16667"/>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rgbClr val="0070C0"/>
                </a:solidFill>
              </a:rPr>
              <a:t>Optimum </a:t>
            </a:r>
            <a:r>
              <a:rPr lang="en-US" b="1" dirty="0" smtClean="0">
                <a:solidFill>
                  <a:srgbClr val="0070C0"/>
                </a:solidFill>
              </a:rPr>
              <a:t>Abstraction</a:t>
            </a:r>
            <a:endParaRPr lang="en-US" b="1" dirty="0">
              <a:solidFill>
                <a:srgbClr val="0070C0"/>
              </a:solidFill>
            </a:endParaRPr>
          </a:p>
        </p:txBody>
      </p:sp>
      <p:grpSp>
        <p:nvGrpSpPr>
          <p:cNvPr id="16" name="Group 15"/>
          <p:cNvGrpSpPr/>
          <p:nvPr/>
        </p:nvGrpSpPr>
        <p:grpSpPr>
          <a:xfrm>
            <a:off x="4343400" y="3124200"/>
            <a:ext cx="4521005" cy="3450693"/>
            <a:chOff x="4343400" y="3124200"/>
            <a:chExt cx="4521005" cy="3450693"/>
          </a:xfrm>
        </p:grpSpPr>
        <p:sp>
          <p:nvSpPr>
            <p:cNvPr id="17" name="Right Arrow 16"/>
            <p:cNvSpPr/>
            <p:nvPr/>
          </p:nvSpPr>
          <p:spPr bwMode="auto">
            <a:xfrm rot="10800000">
              <a:off x="7872763" y="4816114"/>
              <a:ext cx="433037"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18" name="Right Arrow 17"/>
            <p:cNvSpPr/>
            <p:nvPr/>
          </p:nvSpPr>
          <p:spPr bwMode="auto">
            <a:xfrm>
              <a:off x="4889318" y="4836031"/>
              <a:ext cx="484632"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19" name="AutoShape 15"/>
            <p:cNvSpPr>
              <a:spLocks noChangeArrowheads="1"/>
            </p:cNvSpPr>
            <p:nvPr/>
          </p:nvSpPr>
          <p:spPr bwMode="auto">
            <a:xfrm>
              <a:off x="8305800" y="4751704"/>
              <a:ext cx="558605"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q</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0" name="AutoShape 15"/>
            <p:cNvSpPr>
              <a:spLocks noChangeArrowheads="1"/>
            </p:cNvSpPr>
            <p:nvPr/>
          </p:nvSpPr>
          <p:spPr bwMode="auto">
            <a:xfrm>
              <a:off x="4343400" y="4740593"/>
              <a:ext cx="622119"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1" name="AutoShape 8"/>
            <p:cNvSpPr>
              <a:spLocks noChangeArrowheads="1"/>
            </p:cNvSpPr>
            <p:nvPr/>
          </p:nvSpPr>
          <p:spPr bwMode="auto">
            <a:xfrm>
              <a:off x="5410200" y="4489117"/>
              <a:ext cx="2351991" cy="1001901"/>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smtClean="0">
                  <a:solidFill>
                    <a:sysClr val="windowText" lastClr="000000"/>
                  </a:solidFill>
                  <a:latin typeface="Calibri"/>
                </a:rPr>
                <a:t>S</a:t>
              </a:r>
              <a:endParaRPr lang="en-US" sz="3200" kern="0" baseline="-10000" dirty="0">
                <a:solidFill>
                  <a:sysClr val="windowText" lastClr="000000"/>
                </a:solidFill>
                <a:latin typeface="Calibri"/>
              </a:endParaRPr>
            </a:p>
          </p:txBody>
        </p:sp>
        <p:sp>
          <p:nvSpPr>
            <p:cNvPr id="22" name="AutoShape 15"/>
            <p:cNvSpPr>
              <a:spLocks noChangeArrowheads="1"/>
            </p:cNvSpPr>
            <p:nvPr/>
          </p:nvSpPr>
          <p:spPr bwMode="auto">
            <a:xfrm>
              <a:off x="6019800" y="6098167"/>
              <a:ext cx="1230808"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p </a:t>
              </a:r>
              <a:r>
                <a:rPr kumimoji="0" lang="en-US" sz="2200" b="0" i="0" u="none" strike="noStrike" kern="0" cap="none" spc="0" normalizeH="0" noProof="0" dirty="0" smtClean="0">
                  <a:ln>
                    <a:noFill/>
                  </a:ln>
                  <a:solidFill>
                    <a:sysClr val="windowText" lastClr="000000"/>
                  </a:solidFill>
                  <a:effectLst/>
                  <a:uLnTx/>
                  <a:uFillTx/>
                  <a:latin typeface="cmsy10"/>
                  <a:ea typeface="cmsy10"/>
                  <a:cs typeface="cmsy10"/>
                </a:rPr>
                <a:t>`</a:t>
              </a:r>
              <a:r>
                <a:rPr kumimoji="0" lang="en-US" sz="2200" b="0" i="0" u="none" strike="noStrike" kern="0" cap="none" spc="0" normalizeH="0" baseline="0" noProof="0" dirty="0" smtClean="0">
                  <a:ln>
                    <a:noFill/>
                  </a:ln>
                  <a:solidFill>
                    <a:sysClr val="windowText" lastClr="000000"/>
                  </a:solidFill>
                  <a:effectLst/>
                  <a:uLnTx/>
                  <a:uFillTx/>
                  <a:latin typeface="Calibri"/>
                </a:rPr>
                <a:t> q ?</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sp>
          <p:nvSpPr>
            <p:cNvPr id="23" name="Right Arrow 22"/>
            <p:cNvSpPr/>
            <p:nvPr/>
          </p:nvSpPr>
          <p:spPr bwMode="auto">
            <a:xfrm rot="5400000">
              <a:off x="6340155" y="5669201"/>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4" name="Right Arrow 23"/>
            <p:cNvSpPr/>
            <p:nvPr/>
          </p:nvSpPr>
          <p:spPr bwMode="auto">
            <a:xfrm rot="5400000">
              <a:off x="6340155" y="3814866"/>
              <a:ext cx="510031" cy="347901"/>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defRPr/>
              </a:pPr>
              <a:endParaRPr kumimoji="0" lang="en-US" sz="2200" b="1" i="0" u="none" strike="noStrike" kern="0" cap="none" spc="0" normalizeH="0" baseline="0" noProof="0" dirty="0">
                <a:ln>
                  <a:noFill/>
                </a:ln>
                <a:solidFill>
                  <a:srgbClr val="000000"/>
                </a:solidFill>
                <a:effectLst/>
                <a:uLnTx/>
                <a:uFillTx/>
                <a:latin typeface="Calibri"/>
                <a:ea typeface="ＭＳ Ｐゴシック" charset="0"/>
                <a:cs typeface="Arial" charset="0"/>
              </a:endParaRPr>
            </a:p>
          </p:txBody>
        </p:sp>
        <p:sp>
          <p:nvSpPr>
            <p:cNvPr id="26" name="AutoShape 15"/>
            <p:cNvSpPr>
              <a:spLocks noChangeArrowheads="1"/>
            </p:cNvSpPr>
            <p:nvPr/>
          </p:nvSpPr>
          <p:spPr bwMode="auto">
            <a:xfrm>
              <a:off x="5200284" y="3124200"/>
              <a:ext cx="2789772" cy="476726"/>
            </a:xfrm>
            <a:prstGeom prst="roundRect">
              <a:avLst>
                <a:gd name="adj" fmla="val 16667"/>
              </a:avLst>
            </a:prstGeom>
            <a:noFill/>
            <a:ln>
              <a:noFill/>
            </a:ln>
            <a:effectLst/>
            <a:ex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200" b="0" i="0" u="none" strike="noStrike" kern="0" cap="none" spc="0" normalizeH="0" baseline="0" noProof="0" dirty="0" smtClean="0">
                  <a:ln>
                    <a:noFill/>
                  </a:ln>
                  <a:solidFill>
                    <a:sysClr val="windowText" lastClr="000000"/>
                  </a:solidFill>
                  <a:effectLst/>
                  <a:uLnTx/>
                  <a:uFillTx/>
                  <a:latin typeface="Calibri"/>
                </a:rPr>
                <a:t>a</a:t>
              </a:r>
              <a:endParaRPr kumimoji="0" lang="en-US" sz="2200" b="0" i="0" u="none" strike="noStrike" kern="0" cap="none" spc="0" normalizeH="0" baseline="0" noProof="0" dirty="0">
                <a:ln>
                  <a:noFill/>
                </a:ln>
                <a:solidFill>
                  <a:sysClr val="windowText" lastClr="000000"/>
                </a:solidFill>
                <a:effectLst/>
                <a:uLnTx/>
                <a:uFillTx/>
                <a:latin typeface="Calibri"/>
              </a:endParaRPr>
            </a:p>
          </p:txBody>
        </p:sp>
      </p:grpSp>
    </p:spTree>
    <p:custDataLst>
      <p:tags r:id="rId1"/>
    </p:custDataLst>
    <p:extLst>
      <p:ext uri="{BB962C8B-B14F-4D97-AF65-F5344CB8AC3E}">
        <p14:creationId xmlns:p14="http://schemas.microsoft.com/office/powerpoint/2010/main" val="1296512663"/>
      </p:ext>
    </p:extLst>
  </p:cSld>
  <p:clrMapOvr>
    <a:masterClrMapping/>
  </p:clrMapOvr>
  <mc:AlternateContent xmlns:mc="http://schemas.openxmlformats.org/markup-compatibility/2006" xmlns:p14="http://schemas.microsoft.com/office/powerpoint/2010/main">
    <mc:Choice Requires="p14">
      <p:transition spd="slow" p14:dur="2000" advTm="68111"/>
    </mc:Choice>
    <mc:Fallback xmlns="">
      <p:transition spd="slow" advTm="681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6"/>
                                        </p:tgtEl>
                                      </p:cBhvr>
                                      <p:by x="80000" y="80000"/>
                                    </p:animScale>
                                  </p:childTnLst>
                                </p:cTn>
                              </p:par>
                              <p:par>
                                <p:cTn id="7" presetID="0" presetClass="path" presetSubtype="0" accel="50000" decel="50000" fill="hold" nodeType="withEffect">
                                  <p:stCondLst>
                                    <p:cond delay="0"/>
                                  </p:stCondLst>
                                  <p:childTnLst>
                                    <p:animMotion origin="layout" path="M -2.22222E-6 4.82767E-6 L 0.04445 -0.31807 " pathEditMode="relative" rAng="0" ptsTypes="AA">
                                      <p:cBhvr>
                                        <p:cTn id="8" dur="2000" fill="hold"/>
                                        <p:tgtEl>
                                          <p:spTgt spid="16"/>
                                        </p:tgtEl>
                                        <p:attrNameLst>
                                          <p:attrName>ppt_x</p:attrName>
                                          <p:attrName>ppt_y</p:attrName>
                                        </p:attrNameLst>
                                      </p:cBhvr>
                                      <p:rCtr x="2222" y="-15915"/>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nodeType="afterEffect">
                                  <p:stCondLst>
                                    <p:cond delay="100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par>
                          <p:cTn id="15" fill="hold">
                            <p:stCondLst>
                              <p:cond delay="3000"/>
                            </p:stCondLst>
                            <p:childTnLst>
                              <p:par>
                                <p:cTn id="16" presetID="1" presetClass="entr" presetSubtype="0" fill="hold" nodeType="afterEffect">
                                  <p:stCondLst>
                                    <p:cond delay="100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100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10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100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a:ln>
            <a:noFill/>
          </a:ln>
        </p:spPr>
        <p:txBody>
          <a:bodyPr>
            <a:normAutofit fontScale="92500"/>
          </a:bodyPr>
          <a:lstStyle/>
          <a:p>
            <a:pPr lvl="0" defTabSz="457200">
              <a:spcBef>
                <a:spcPct val="20000"/>
              </a:spcBef>
            </a:pPr>
            <a:r>
              <a:rPr lang="en-US" sz="2800" dirty="0">
                <a:solidFill>
                  <a:prstClr val="black"/>
                </a:solidFill>
              </a:rPr>
              <a:t>An efficient algorithm with:</a:t>
            </a:r>
          </a:p>
          <a:p>
            <a:pPr marL="342900" lvl="0" indent="-342900" defTabSz="457200">
              <a:spcBef>
                <a:spcPct val="20000"/>
              </a:spcBef>
              <a:buFont typeface="Arial"/>
              <a:buChar char="•"/>
            </a:pPr>
            <a:endParaRPr lang="en-US" sz="1600" dirty="0">
              <a:solidFill>
                <a:prstClr val="black"/>
              </a:solidFill>
            </a:endParaRPr>
          </a:p>
          <a:p>
            <a:pPr marL="0" indent="0" defTabSz="457200">
              <a:spcBef>
                <a:spcPct val="20000"/>
              </a:spcBef>
              <a:buNone/>
            </a:pPr>
            <a:r>
              <a:rPr lang="en-US" dirty="0">
                <a:solidFill>
                  <a:prstClr val="black"/>
                </a:solidFill>
              </a:rPr>
              <a:t>     INPUTS:</a:t>
            </a:r>
          </a:p>
          <a:p>
            <a:pPr marL="742950" lvl="1" indent="-285750" defTabSz="457200">
              <a:spcBef>
                <a:spcPct val="20000"/>
              </a:spcBef>
              <a:buFont typeface="Arial"/>
              <a:buChar char="–"/>
            </a:pPr>
            <a:r>
              <a:rPr lang="en-US" dirty="0">
                <a:solidFill>
                  <a:prstClr val="black"/>
                </a:solidFill>
              </a:rPr>
              <a:t>program p and property q</a:t>
            </a:r>
          </a:p>
          <a:p>
            <a:pPr marL="742950" lvl="1" indent="-285750" defTabSz="457200">
              <a:spcBef>
                <a:spcPct val="20000"/>
              </a:spcBef>
              <a:buFont typeface="Arial"/>
              <a:buChar char="–"/>
            </a:pPr>
            <a:r>
              <a:rPr lang="en-US" dirty="0">
                <a:solidFill>
                  <a:prstClr val="black"/>
                </a:solidFill>
              </a:rPr>
              <a:t>abstractions A = { a</a:t>
            </a:r>
            <a:r>
              <a:rPr lang="en-US" baseline="-25000" dirty="0">
                <a:solidFill>
                  <a:prstClr val="black"/>
                </a:solidFill>
              </a:rPr>
              <a:t>1</a:t>
            </a:r>
            <a:r>
              <a:rPr lang="en-US" dirty="0">
                <a:solidFill>
                  <a:prstClr val="black"/>
                </a:solidFill>
              </a:rPr>
              <a:t>, …, a</a:t>
            </a:r>
            <a:r>
              <a:rPr lang="en-US" baseline="-25000" dirty="0">
                <a:solidFill>
                  <a:prstClr val="black"/>
                </a:solidFill>
              </a:rPr>
              <a:t>n</a:t>
            </a:r>
            <a:r>
              <a:rPr lang="en-US" dirty="0">
                <a:solidFill>
                  <a:prstClr val="black"/>
                </a:solidFill>
              </a:rPr>
              <a:t> }</a:t>
            </a:r>
          </a:p>
          <a:p>
            <a:pPr marL="742950" lvl="1" indent="-285750" defTabSz="457200">
              <a:spcBef>
                <a:spcPct val="20000"/>
              </a:spcBef>
              <a:buFont typeface="Arial"/>
              <a:buChar char="–"/>
            </a:pPr>
            <a:r>
              <a:rPr lang="en-US" dirty="0" err="1">
                <a:solidFill>
                  <a:prstClr val="black"/>
                </a:solidFill>
              </a:rPr>
              <a:t>boolean</a:t>
            </a:r>
            <a:r>
              <a:rPr lang="en-US" dirty="0">
                <a:solidFill>
                  <a:prstClr val="black"/>
                </a:solidFill>
              </a:rPr>
              <a:t> function S(p, q, a)</a:t>
            </a:r>
          </a:p>
          <a:p>
            <a:pPr marL="342900" lvl="0" indent="-342900" defTabSz="457200">
              <a:spcBef>
                <a:spcPct val="20000"/>
              </a:spcBef>
              <a:buFont typeface="Arial"/>
              <a:buChar char="•"/>
            </a:pPr>
            <a:endParaRPr lang="en-US" sz="1600" dirty="0">
              <a:solidFill>
                <a:prstClr val="black"/>
              </a:solidFill>
            </a:endParaRPr>
          </a:p>
          <a:p>
            <a:pPr marL="0" lvl="0" indent="0" defTabSz="457200">
              <a:spcBef>
                <a:spcPct val="20000"/>
              </a:spcBef>
              <a:buNone/>
            </a:pPr>
            <a:r>
              <a:rPr lang="en-US" sz="2400" dirty="0" smtClean="0">
                <a:solidFill>
                  <a:prstClr val="black"/>
                </a:solidFill>
              </a:rPr>
              <a:t>      OUTPUT:</a:t>
            </a:r>
          </a:p>
          <a:p>
            <a:pPr marL="742950" lvl="1" indent="-285750" defTabSz="457200">
              <a:spcBef>
                <a:spcPct val="20000"/>
              </a:spcBef>
              <a:buFont typeface="Arial"/>
              <a:buChar char="–"/>
            </a:pPr>
            <a:r>
              <a:rPr lang="en-US" dirty="0">
                <a:solidFill>
                  <a:prstClr val="black"/>
                </a:solidFill>
              </a:rPr>
              <a:t>Proof: a </a:t>
            </a:r>
            <a:r>
              <a:rPr lang="en-US" dirty="0">
                <a:solidFill>
                  <a:prstClr val="black"/>
                </a:solidFill>
                <a:latin typeface="cmsy10"/>
                <a:ea typeface="cmsy10"/>
                <a:cs typeface="cmsy10"/>
              </a:rPr>
              <a:t>2</a:t>
            </a:r>
            <a:r>
              <a:rPr lang="en-US" dirty="0">
                <a:solidFill>
                  <a:prstClr val="black"/>
                </a:solidFill>
              </a:rPr>
              <a:t> A: S(p, q, a) = true</a:t>
            </a:r>
          </a:p>
          <a:p>
            <a:pPr marL="228600" lvl="1" indent="0" defTabSz="457200">
              <a:spcBef>
                <a:spcPct val="20000"/>
              </a:spcBef>
              <a:buNone/>
            </a:pPr>
            <a:r>
              <a:rPr lang="en-US" dirty="0">
                <a:solidFill>
                  <a:prstClr val="black"/>
                </a:solidFill>
              </a:rPr>
              <a:t>	</a:t>
            </a:r>
            <a:r>
              <a:rPr lang="en-US" dirty="0">
                <a:solidFill>
                  <a:srgbClr val="0070C0"/>
                </a:solidFill>
              </a:rPr>
              <a:t>                   </a:t>
            </a:r>
            <a:r>
              <a:rPr lang="en-US" dirty="0">
                <a:solidFill>
                  <a:srgbClr val="0070C0"/>
                </a:solidFill>
                <a:latin typeface="cmsy10"/>
                <a:ea typeface="cmsy10"/>
                <a:cs typeface="cmsy10"/>
              </a:rPr>
              <a:t>8</a:t>
            </a:r>
            <a:r>
              <a:rPr lang="en-US" dirty="0">
                <a:solidFill>
                  <a:srgbClr val="0070C0"/>
                </a:solidFill>
              </a:rPr>
              <a:t> a’ </a:t>
            </a:r>
            <a:r>
              <a:rPr lang="en-US" dirty="0">
                <a:solidFill>
                  <a:srgbClr val="0070C0"/>
                </a:solidFill>
                <a:latin typeface="cmsy10"/>
                <a:ea typeface="cmsy10"/>
                <a:cs typeface="cmsy10"/>
              </a:rPr>
              <a:t>2</a:t>
            </a:r>
            <a:r>
              <a:rPr lang="en-US" dirty="0">
                <a:solidFill>
                  <a:srgbClr val="0070C0"/>
                </a:solidFill>
              </a:rPr>
              <a:t> A: (a’ </a:t>
            </a:r>
            <a:r>
              <a:rPr lang="en-US" dirty="0">
                <a:solidFill>
                  <a:srgbClr val="0070C0"/>
                </a:solidFill>
                <a:latin typeface="cmsy10"/>
                <a:ea typeface="cmsy10"/>
                <a:cs typeface="cmsy10"/>
              </a:rPr>
              <a:t>·</a:t>
            </a:r>
            <a:r>
              <a:rPr lang="en-US" dirty="0">
                <a:solidFill>
                  <a:srgbClr val="0070C0"/>
                </a:solidFill>
              </a:rPr>
              <a:t> a </a:t>
            </a:r>
            <a:r>
              <a:rPr lang="en-US" dirty="0">
                <a:solidFill>
                  <a:srgbClr val="0070C0"/>
                </a:solidFill>
                <a:latin typeface="cmsy10"/>
                <a:ea typeface="cmsy10"/>
                <a:cs typeface="cmsy10"/>
              </a:rPr>
              <a:t>Æ</a:t>
            </a:r>
            <a:r>
              <a:rPr lang="en-US" dirty="0">
                <a:solidFill>
                  <a:srgbClr val="0070C0"/>
                </a:solidFill>
              </a:rPr>
              <a:t> S(p, q, a’) = true) </a:t>
            </a:r>
            <a:r>
              <a:rPr lang="en-US" dirty="0">
                <a:solidFill>
                  <a:srgbClr val="0070C0"/>
                </a:solidFill>
                <a:latin typeface="cmsy10"/>
                <a:ea typeface="cmsy10"/>
                <a:cs typeface="cmsy10"/>
              </a:rPr>
              <a:t>)</a:t>
            </a:r>
            <a:r>
              <a:rPr lang="en-US" dirty="0">
                <a:solidFill>
                  <a:srgbClr val="0070C0"/>
                </a:solidFill>
              </a:rPr>
              <a:t> a’ = a</a:t>
            </a:r>
          </a:p>
          <a:p>
            <a:pPr marL="742950" lvl="1" indent="-285750" defTabSz="457200">
              <a:spcBef>
                <a:spcPct val="20000"/>
              </a:spcBef>
              <a:buFont typeface="Arial"/>
              <a:buChar char="–"/>
            </a:pPr>
            <a:r>
              <a:rPr lang="en-US" dirty="0" smtClean="0">
                <a:solidFill>
                  <a:prstClr val="black"/>
                </a:solidFill>
              </a:rPr>
              <a:t>Impossibility</a:t>
            </a:r>
            <a:r>
              <a:rPr lang="en-US" dirty="0">
                <a:solidFill>
                  <a:prstClr val="black"/>
                </a:solidFill>
              </a:rPr>
              <a:t>: </a:t>
            </a:r>
            <a:r>
              <a:rPr lang="en-US" dirty="0">
                <a:solidFill>
                  <a:prstClr val="black"/>
                </a:solidFill>
                <a:latin typeface="msbm10"/>
                <a:ea typeface="msbm10"/>
                <a:cs typeface="msbm10"/>
              </a:rPr>
              <a:t>@</a:t>
            </a:r>
            <a:r>
              <a:rPr lang="en-US" dirty="0">
                <a:solidFill>
                  <a:prstClr val="black"/>
                </a:solidFill>
              </a:rPr>
              <a:t> a </a:t>
            </a:r>
            <a:r>
              <a:rPr lang="en-US" dirty="0">
                <a:solidFill>
                  <a:prstClr val="black"/>
                </a:solidFill>
                <a:latin typeface="cmsy10"/>
                <a:ea typeface="cmsy10"/>
                <a:cs typeface="cmsy10"/>
              </a:rPr>
              <a:t>2</a:t>
            </a:r>
            <a:r>
              <a:rPr lang="en-US" dirty="0">
                <a:solidFill>
                  <a:prstClr val="black"/>
                </a:solidFill>
              </a:rPr>
              <a:t> A: S(p, q, a) = </a:t>
            </a:r>
            <a:r>
              <a:rPr lang="en-US" dirty="0" smtClean="0">
                <a:solidFill>
                  <a:prstClr val="black"/>
                </a:solidFill>
              </a:rPr>
              <a:t>true</a:t>
            </a:r>
          </a:p>
          <a:p>
            <a:pPr marL="228600" lvl="1" indent="0" defTabSz="457200">
              <a:spcBef>
                <a:spcPct val="20000"/>
              </a:spcBef>
              <a:buNone/>
            </a:pPr>
            <a:endParaRPr lang="en-US" sz="1800" dirty="0">
              <a:solidFill>
                <a:prstClr val="black"/>
              </a:solidFill>
            </a:endParaRPr>
          </a:p>
          <a:p>
            <a:pPr marL="228600" lvl="1" indent="0" defTabSz="457200">
              <a:spcBef>
                <a:spcPct val="20000"/>
              </a:spcBef>
              <a:buNone/>
            </a:pPr>
            <a:endParaRPr lang="en-US" sz="1800" dirty="0" smtClean="0">
              <a:solidFill>
                <a:srgbClr val="0000FF"/>
              </a:solidFill>
            </a:endParaRPr>
          </a:p>
          <a:p>
            <a:endParaRPr lang="en-US" dirty="0"/>
          </a:p>
        </p:txBody>
      </p:sp>
      <p:sp>
        <p:nvSpPr>
          <p:cNvPr id="25" name="Rounded Rectangular Callout 24"/>
          <p:cNvSpPr/>
          <p:nvPr/>
        </p:nvSpPr>
        <p:spPr>
          <a:xfrm>
            <a:off x="6776918" y="5562600"/>
            <a:ext cx="2057400" cy="685800"/>
          </a:xfrm>
          <a:prstGeom prst="wedgeRoundRectCallout">
            <a:avLst>
              <a:gd name="adj1" fmla="val -25737"/>
              <a:gd name="adj2" fmla="val -87534"/>
              <a:gd name="adj3" fmla="val 16667"/>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70C0"/>
                </a:solidFill>
              </a:rPr>
              <a:t>Optimum Abstraction</a:t>
            </a:r>
            <a:endParaRPr lang="en-US" b="1" dirty="0">
              <a:solidFill>
                <a:srgbClr val="0070C0"/>
              </a:solidFill>
            </a:endParaRPr>
          </a:p>
        </p:txBody>
      </p:sp>
      <p:sp>
        <p:nvSpPr>
          <p:cNvPr id="16" name="Diamond 15"/>
          <p:cNvSpPr/>
          <p:nvPr/>
        </p:nvSpPr>
        <p:spPr>
          <a:xfrm>
            <a:off x="5791200" y="1752600"/>
            <a:ext cx="2438400" cy="2362200"/>
          </a:xfrm>
          <a:prstGeom prst="diamond">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114361" y="1740665"/>
            <a:ext cx="1972020" cy="1299990"/>
          </a:xfrm>
          <a:custGeom>
            <a:avLst/>
            <a:gdLst>
              <a:gd name="connsiteX0" fmla="*/ 892367 w 1972020"/>
              <a:gd name="connsiteY0" fmla="*/ 0 h 1299990"/>
              <a:gd name="connsiteX1" fmla="*/ 0 w 1972020"/>
              <a:gd name="connsiteY1" fmla="*/ 870333 h 1299990"/>
              <a:gd name="connsiteX2" fmla="*/ 1255923 w 1972020"/>
              <a:gd name="connsiteY2" fmla="*/ 1299990 h 1299990"/>
              <a:gd name="connsiteX3" fmla="*/ 1972020 w 1972020"/>
              <a:gd name="connsiteY3" fmla="*/ 1057619 h 1299990"/>
              <a:gd name="connsiteX4" fmla="*/ 892367 w 1972020"/>
              <a:gd name="connsiteY4" fmla="*/ 0 h 129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020" h="1299990">
                <a:moveTo>
                  <a:pt x="892367" y="0"/>
                </a:moveTo>
                <a:lnTo>
                  <a:pt x="0" y="870333"/>
                </a:lnTo>
                <a:lnTo>
                  <a:pt x="1255923" y="1299990"/>
                </a:lnTo>
                <a:lnTo>
                  <a:pt x="1972020" y="1057619"/>
                </a:lnTo>
                <a:lnTo>
                  <a:pt x="892367" y="0"/>
                </a:lnTo>
                <a:close/>
              </a:path>
            </a:pathLst>
          </a:cu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98592" y="2390660"/>
            <a:ext cx="1148431" cy="369332"/>
          </a:xfrm>
          <a:prstGeom prst="rect">
            <a:avLst/>
          </a:prstGeom>
          <a:noFill/>
        </p:spPr>
        <p:txBody>
          <a:bodyPr wrap="square" rtlCol="0">
            <a:spAutoFit/>
          </a:bodyPr>
          <a:lstStyle/>
          <a:p>
            <a:r>
              <a:rPr lang="en-US" dirty="0">
                <a:solidFill>
                  <a:prstClr val="black"/>
                </a:solidFill>
              </a:rPr>
              <a:t>S(p, q, a) </a:t>
            </a:r>
            <a:endParaRPr lang="en-US" dirty="0"/>
          </a:p>
        </p:txBody>
      </p:sp>
      <p:sp>
        <p:nvSpPr>
          <p:cNvPr id="19" name="TextBox 18"/>
          <p:cNvSpPr txBox="1"/>
          <p:nvPr/>
        </p:nvSpPr>
        <p:spPr>
          <a:xfrm>
            <a:off x="6444578" y="3124200"/>
            <a:ext cx="1251621" cy="369332"/>
          </a:xfrm>
          <a:prstGeom prst="rect">
            <a:avLst/>
          </a:prstGeom>
          <a:noFill/>
        </p:spPr>
        <p:txBody>
          <a:bodyPr wrap="square" rtlCol="0">
            <a:spAutoFit/>
          </a:bodyPr>
          <a:lstStyle/>
          <a:p>
            <a:r>
              <a:rPr lang="en-US" dirty="0" smtClean="0">
                <a:solidFill>
                  <a:prstClr val="black"/>
                </a:solidFill>
              </a:rPr>
              <a:t>!S(p</a:t>
            </a:r>
            <a:r>
              <a:rPr lang="en-US" dirty="0">
                <a:solidFill>
                  <a:prstClr val="black"/>
                </a:solidFill>
              </a:rPr>
              <a:t>, q, a) </a:t>
            </a:r>
            <a:endParaRPr lang="en-US" dirty="0"/>
          </a:p>
        </p:txBody>
      </p:sp>
      <p:sp>
        <p:nvSpPr>
          <p:cNvPr id="20" name="TextBox 19"/>
          <p:cNvSpPr txBox="1"/>
          <p:nvPr/>
        </p:nvSpPr>
        <p:spPr>
          <a:xfrm>
            <a:off x="5867400" y="1307068"/>
            <a:ext cx="2587701" cy="369332"/>
          </a:xfrm>
          <a:prstGeom prst="rect">
            <a:avLst/>
          </a:prstGeom>
          <a:noFill/>
        </p:spPr>
        <p:txBody>
          <a:bodyPr wrap="square" rtlCol="0">
            <a:spAutoFit/>
          </a:bodyPr>
          <a:lstStyle/>
          <a:p>
            <a:r>
              <a:rPr lang="en-US" dirty="0" smtClean="0"/>
              <a:t>1111 most expensive</a:t>
            </a:r>
            <a:endParaRPr lang="en-US" dirty="0"/>
          </a:p>
        </p:txBody>
      </p:sp>
      <p:sp>
        <p:nvSpPr>
          <p:cNvPr id="21" name="TextBox 20"/>
          <p:cNvSpPr txBox="1"/>
          <p:nvPr/>
        </p:nvSpPr>
        <p:spPr>
          <a:xfrm>
            <a:off x="5768420" y="4154425"/>
            <a:ext cx="2663901" cy="369332"/>
          </a:xfrm>
          <a:prstGeom prst="rect">
            <a:avLst/>
          </a:prstGeom>
          <a:noFill/>
        </p:spPr>
        <p:txBody>
          <a:bodyPr wrap="square" rtlCol="0">
            <a:spAutoFit/>
          </a:bodyPr>
          <a:lstStyle/>
          <a:p>
            <a:r>
              <a:rPr lang="en-US" dirty="0" smtClean="0"/>
              <a:t>0000 least expensive</a:t>
            </a:r>
            <a:endParaRPr lang="en-US" dirty="0"/>
          </a:p>
        </p:txBody>
      </p:sp>
      <p:sp>
        <p:nvSpPr>
          <p:cNvPr id="22" name="TextBox 21"/>
          <p:cNvSpPr txBox="1"/>
          <p:nvPr/>
        </p:nvSpPr>
        <p:spPr>
          <a:xfrm>
            <a:off x="7543800" y="3528419"/>
            <a:ext cx="1670203" cy="369332"/>
          </a:xfrm>
          <a:prstGeom prst="rect">
            <a:avLst/>
          </a:prstGeom>
          <a:noFill/>
        </p:spPr>
        <p:txBody>
          <a:bodyPr wrap="square" rtlCol="0">
            <a:spAutoFit/>
          </a:bodyPr>
          <a:lstStyle/>
          <a:p>
            <a:r>
              <a:rPr lang="en-US" dirty="0" smtClean="0"/>
              <a:t>0110 optimum</a:t>
            </a:r>
            <a:endParaRPr lang="en-US" dirty="0"/>
          </a:p>
        </p:txBody>
      </p:sp>
      <p:cxnSp>
        <p:nvCxnSpPr>
          <p:cNvPr id="23" name="Curved Connector 22"/>
          <p:cNvCxnSpPr/>
          <p:nvPr/>
        </p:nvCxnSpPr>
        <p:spPr>
          <a:xfrm rot="16200000" flipV="1">
            <a:off x="7679369" y="2752687"/>
            <a:ext cx="487764" cy="1063700"/>
          </a:xfrm>
          <a:prstGeom prst="curvedConnector2">
            <a:avLst/>
          </a:prstGeom>
          <a:ln w="28575">
            <a:solidFill>
              <a:srgbClr val="0070C0"/>
            </a:solidFill>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8455101" y="2012619"/>
            <a:ext cx="381000" cy="369332"/>
          </a:xfrm>
          <a:prstGeom prst="rect">
            <a:avLst/>
          </a:prstGeom>
          <a:noFill/>
        </p:spPr>
        <p:txBody>
          <a:bodyPr wrap="square" rtlCol="0">
            <a:spAutoFit/>
          </a:bodyPr>
          <a:lstStyle/>
          <a:p>
            <a:r>
              <a:rPr lang="en-US" dirty="0" smtClean="0"/>
              <a:t>A</a:t>
            </a:r>
            <a:endParaRPr lang="en-US" dirty="0"/>
          </a:p>
        </p:txBody>
      </p:sp>
    </p:spTree>
    <p:custDataLst>
      <p:tags r:id="rId1"/>
    </p:custDataLst>
    <p:extLst>
      <p:ext uri="{BB962C8B-B14F-4D97-AF65-F5344CB8AC3E}">
        <p14:creationId xmlns:p14="http://schemas.microsoft.com/office/powerpoint/2010/main" val="4138724835"/>
      </p:ext>
    </p:extLst>
  </p:cSld>
  <p:clrMapOvr>
    <a:masterClrMapping/>
  </p:clrMapOvr>
  <mc:AlternateContent xmlns:mc="http://schemas.openxmlformats.org/markup-compatibility/2006" xmlns:p14="http://schemas.microsoft.com/office/powerpoint/2010/main">
    <mc:Choice Requires="p14">
      <p:transition spd="slow" p14:dur="2000" advTm="52913"/>
    </mc:Choice>
    <mc:Fallback xmlns="">
      <p:transition spd="slow" advTm="529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FIRSTXIN@IJNTRWZCMFJJHKMR" val="4699"/>
</p:tagLst>
</file>

<file path=ppt/tags/tag10.xml><?xml version="1.0" encoding="utf-8"?>
<p:tagLst xmlns:a="http://schemas.openxmlformats.org/drawingml/2006/main" xmlns:r="http://schemas.openxmlformats.org/officeDocument/2006/relationships" xmlns:p="http://schemas.openxmlformats.org/presentationml/2006/main">
  <p:tag name="TIMING" val="|14.4|2.3"/>
</p:tagLst>
</file>

<file path=ppt/tags/tag11.xml><?xml version="1.0" encoding="utf-8"?>
<p:tagLst xmlns:a="http://schemas.openxmlformats.org/drawingml/2006/main" xmlns:r="http://schemas.openxmlformats.org/officeDocument/2006/relationships" xmlns:p="http://schemas.openxmlformats.org/presentationml/2006/main">
  <p:tag name="TIMING" val="|23.1"/>
</p:tagLst>
</file>

<file path=ppt/tags/tag12.xml><?xml version="1.0" encoding="utf-8"?>
<p:tagLst xmlns:a="http://schemas.openxmlformats.org/drawingml/2006/main" xmlns:r="http://schemas.openxmlformats.org/officeDocument/2006/relationships" xmlns:p="http://schemas.openxmlformats.org/presentationml/2006/main">
  <p:tag name="TIMING" val="|18.5"/>
</p:tagLst>
</file>

<file path=ppt/tags/tag13.xml><?xml version="1.0" encoding="utf-8"?>
<p:tagLst xmlns:a="http://schemas.openxmlformats.org/drawingml/2006/main" xmlns:r="http://schemas.openxmlformats.org/officeDocument/2006/relationships" xmlns:p="http://schemas.openxmlformats.org/presentationml/2006/main">
  <p:tag name="TIMING" val="|6.8"/>
</p:tagLst>
</file>

<file path=ppt/tags/tag14.xml><?xml version="1.0" encoding="utf-8"?>
<p:tagLst xmlns:a="http://schemas.openxmlformats.org/drawingml/2006/main" xmlns:r="http://schemas.openxmlformats.org/officeDocument/2006/relationships" xmlns:p="http://schemas.openxmlformats.org/presentationml/2006/main">
  <p:tag name="TIMING" val="|6.9|8.8|9.4|24.4|1.7|3.6|1.6|0.5|0.4|0.4"/>
</p:tagLst>
</file>

<file path=ppt/tags/tag15.xml><?xml version="1.0" encoding="utf-8"?>
<p:tagLst xmlns:a="http://schemas.openxmlformats.org/drawingml/2006/main" xmlns:r="http://schemas.openxmlformats.org/officeDocument/2006/relationships" xmlns:p="http://schemas.openxmlformats.org/presentationml/2006/main">
  <p:tag name="TIMING" val="|15.7"/>
</p:tagLst>
</file>

<file path=ppt/tags/tag16.xml><?xml version="1.0" encoding="utf-8"?>
<p:tagLst xmlns:a="http://schemas.openxmlformats.org/drawingml/2006/main" xmlns:r="http://schemas.openxmlformats.org/officeDocument/2006/relationships" xmlns:p="http://schemas.openxmlformats.org/presentationml/2006/main">
  <p:tag name="TIMING" val="|7.7|8.7"/>
</p:tagLst>
</file>

<file path=ppt/tags/tag17.xml><?xml version="1.0" encoding="utf-8"?>
<p:tagLst xmlns:a="http://schemas.openxmlformats.org/drawingml/2006/main" xmlns:r="http://schemas.openxmlformats.org/officeDocument/2006/relationships" xmlns:p="http://schemas.openxmlformats.org/presentationml/2006/main">
  <p:tag name="TIMING" val="|6.9"/>
</p:tagLst>
</file>

<file path=ppt/tags/tag18.xml><?xml version="1.0" encoding="utf-8"?>
<p:tagLst xmlns:a="http://schemas.openxmlformats.org/drawingml/2006/main" xmlns:r="http://schemas.openxmlformats.org/officeDocument/2006/relationships" xmlns:p="http://schemas.openxmlformats.org/presentationml/2006/main">
  <p:tag name="TIMING" val="|2.3"/>
</p:tagLst>
</file>

<file path=ppt/tags/tag19.xml><?xml version="1.0" encoding="utf-8"?>
<p:tagLst xmlns:a="http://schemas.openxmlformats.org/drawingml/2006/main" xmlns:r="http://schemas.openxmlformats.org/officeDocument/2006/relationships" xmlns:p="http://schemas.openxmlformats.org/presentationml/2006/main">
  <p:tag name="TIMING" val="|8.5|1.8"/>
</p:tagLst>
</file>

<file path=ppt/tags/tag2.xml><?xml version="1.0" encoding="utf-8"?>
<p:tagLst xmlns:a="http://schemas.openxmlformats.org/drawingml/2006/main" xmlns:r="http://schemas.openxmlformats.org/officeDocument/2006/relationships" xmlns:p="http://schemas.openxmlformats.org/presentationml/2006/main">
  <p:tag name="TIMING" val="|11.5"/>
</p:tagLst>
</file>

<file path=ppt/tags/tag20.xml><?xml version="1.0" encoding="utf-8"?>
<p:tagLst xmlns:a="http://schemas.openxmlformats.org/drawingml/2006/main" xmlns:r="http://schemas.openxmlformats.org/officeDocument/2006/relationships" xmlns:p="http://schemas.openxmlformats.org/presentationml/2006/main">
  <p:tag name="TIMING" val="|0.5"/>
</p:tagLst>
</file>

<file path=ppt/tags/tag21.xml><?xml version="1.0" encoding="utf-8"?>
<p:tagLst xmlns:a="http://schemas.openxmlformats.org/drawingml/2006/main" xmlns:r="http://schemas.openxmlformats.org/officeDocument/2006/relationships" xmlns:p="http://schemas.openxmlformats.org/presentationml/2006/main">
  <p:tag name="TIMING" val="|7.3|1"/>
</p:tagLst>
</file>

<file path=ppt/tags/tag22.xml><?xml version="1.0" encoding="utf-8"?>
<p:tagLst xmlns:a="http://schemas.openxmlformats.org/drawingml/2006/main" xmlns:r="http://schemas.openxmlformats.org/officeDocument/2006/relationships" xmlns:p="http://schemas.openxmlformats.org/presentationml/2006/main">
  <p:tag name="TIMING" val="|1.1|6.8|11.8"/>
</p:tagLst>
</file>

<file path=ppt/tags/tag23.xml><?xml version="1.0" encoding="utf-8"?>
<p:tagLst xmlns:a="http://schemas.openxmlformats.org/drawingml/2006/main" xmlns:r="http://schemas.openxmlformats.org/officeDocument/2006/relationships" xmlns:p="http://schemas.openxmlformats.org/presentationml/2006/main">
  <p:tag name="TIMING" val="|51.3"/>
</p:tagLst>
</file>

<file path=ppt/tags/tag24.xml><?xml version="1.0" encoding="utf-8"?>
<p:tagLst xmlns:a="http://schemas.openxmlformats.org/drawingml/2006/main" xmlns:r="http://schemas.openxmlformats.org/officeDocument/2006/relationships" xmlns:p="http://schemas.openxmlformats.org/presentationml/2006/main">
  <p:tag name="TIMING" val="|51.1"/>
</p:tagLst>
</file>

<file path=ppt/tags/tag3.xml><?xml version="1.0" encoding="utf-8"?>
<p:tagLst xmlns:a="http://schemas.openxmlformats.org/drawingml/2006/main" xmlns:r="http://schemas.openxmlformats.org/officeDocument/2006/relationships" xmlns:p="http://schemas.openxmlformats.org/presentationml/2006/main">
  <p:tag name="TIMING" val="|32.2|1|17.3|4.7"/>
</p:tagLst>
</file>

<file path=ppt/tags/tag4.xml><?xml version="1.0" encoding="utf-8"?>
<p:tagLst xmlns:a="http://schemas.openxmlformats.org/drawingml/2006/main" xmlns:r="http://schemas.openxmlformats.org/officeDocument/2006/relationships" xmlns:p="http://schemas.openxmlformats.org/presentationml/2006/main">
  <p:tag name="TIMING" val="|26.3|12.5|8.5"/>
</p:tagLst>
</file>

<file path=ppt/tags/tag5.xml><?xml version="1.0" encoding="utf-8"?>
<p:tagLst xmlns:a="http://schemas.openxmlformats.org/drawingml/2006/main" xmlns:r="http://schemas.openxmlformats.org/officeDocument/2006/relationships" xmlns:p="http://schemas.openxmlformats.org/presentationml/2006/main">
  <p:tag name="TIMING" val="|38.8|4.6|13.4"/>
</p:tagLst>
</file>

<file path=ppt/tags/tag6.xml><?xml version="1.0" encoding="utf-8"?>
<p:tagLst xmlns:a="http://schemas.openxmlformats.org/drawingml/2006/main" xmlns:r="http://schemas.openxmlformats.org/officeDocument/2006/relationships" xmlns:p="http://schemas.openxmlformats.org/presentationml/2006/main">
  <p:tag name="TIMING" val="|4.2|26.7|19.3"/>
</p:tagLst>
</file>

<file path=ppt/tags/tag7.xml><?xml version="1.0" encoding="utf-8"?>
<p:tagLst xmlns:a="http://schemas.openxmlformats.org/drawingml/2006/main" xmlns:r="http://schemas.openxmlformats.org/officeDocument/2006/relationships" xmlns:p="http://schemas.openxmlformats.org/presentationml/2006/main">
  <p:tag name="TIMING" val="|18.9"/>
</p:tagLst>
</file>

<file path=ppt/tags/tag8.xml><?xml version="1.0" encoding="utf-8"?>
<p:tagLst xmlns:a="http://schemas.openxmlformats.org/drawingml/2006/main" xmlns:r="http://schemas.openxmlformats.org/officeDocument/2006/relationships" xmlns:p="http://schemas.openxmlformats.org/presentationml/2006/main">
  <p:tag name="TIMING" val="|13.3|19.5|12.2|13.4"/>
</p:tagLst>
</file>

<file path=ppt/tags/tag9.xml><?xml version="1.0" encoding="utf-8"?>
<p:tagLst xmlns:a="http://schemas.openxmlformats.org/drawingml/2006/main" xmlns:r="http://schemas.openxmlformats.org/officeDocument/2006/relationships" xmlns:p="http://schemas.openxmlformats.org/presentationml/2006/main">
  <p:tag name="TIMING" val="|1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10993</TotalTime>
  <Words>5979</Words>
  <Application>Microsoft Office PowerPoint</Application>
  <PresentationFormat>On-screen Show (4:3)</PresentationFormat>
  <Paragraphs>837</Paragraphs>
  <Slides>39</Slides>
  <Notes>38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Finding Optimum Abstractions in Parametric Dataflow Analysis</vt:lpstr>
      <vt:lpstr>A Key Challenge for Static Analysis</vt:lpstr>
      <vt:lpstr>Our setting</vt:lpstr>
      <vt:lpstr>Our setting</vt:lpstr>
      <vt:lpstr>Our setting</vt:lpstr>
      <vt:lpstr>Example 1: Predicate Abstraction</vt:lpstr>
      <vt:lpstr>Example 2: Cloning­‐based Pointer Analysis</vt:lpstr>
      <vt:lpstr>Problem Statement</vt:lpstr>
      <vt:lpstr>Problem Statement</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Example: Typestate Analysis</vt:lpstr>
      <vt:lpstr>Experiment</vt:lpstr>
      <vt:lpstr>Benchmarks</vt:lpstr>
      <vt:lpstr>Precision: Thread-Escape Analysis</vt:lpstr>
      <vt:lpstr>Precision: Typestate Analysis</vt:lpstr>
      <vt:lpstr>Scalability: Number of iterations</vt:lpstr>
      <vt:lpstr>Scalability: Number of iterations</vt:lpstr>
      <vt:lpstr>Scalability: Running time</vt:lpstr>
      <vt:lpstr>Scalability: Running time</vt:lpstr>
      <vt:lpstr>Size of optimal abstractions</vt:lpstr>
      <vt:lpstr>Size of optimal abstractions</vt:lpstr>
      <vt:lpstr>Related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Optimum Abstraction in Dataflow Analysis</dc:title>
  <dc:creator>xin</dc:creator>
  <cp:lastModifiedBy>xin</cp:lastModifiedBy>
  <cp:revision>1501</cp:revision>
  <dcterms:created xsi:type="dcterms:W3CDTF">2013-05-07T21:17:52Z</dcterms:created>
  <dcterms:modified xsi:type="dcterms:W3CDTF">2013-06-20T17:08:55Z</dcterms:modified>
</cp:coreProperties>
</file>