
<file path=[Content_Types].xml><?xml version="1.0" encoding="utf-8"?>
<Types xmlns="http://schemas.openxmlformats.org/package/2006/content-types">
  <Default Extension="xml" ContentType="application/xml"/>
  <Default Extension="rels" ContentType="application/vnd.openxmlformats-package.relationships+xml"/>
  <Default Extension="pdf" ContentType="application/pd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df"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df"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df"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df"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df"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df"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df"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fdc.energy.gov/fuels/electricity_locations.html#/find/nearest?fuel=ELEC" TargetMode="External" /><Relationship Id="rId3" Type="http://schemas.openxmlformats.org/officeDocument/2006/relationships/hyperlink" Target="https://developer.nrel.gov/docs/transportation/alt-fuel-stations-v1/all/"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fdc.energy.gov/fuels/electricity_locations.html#/find/nearest?fuel=ELEC"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df"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Final_Pres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Xinqiao</a:t>
            </a:r>
            <a:r>
              <a:rPr/>
              <a:t> </a:t>
            </a:r>
            <a:r>
              <a:rPr/>
              <a:t>Zhang</a:t>
            </a:r>
          </a:p>
        </p:txBody>
      </p:sp>
      <p:sp>
        <p:nvSpPr>
          <p:cNvPr id="4" name="Date Placeholder 3"/>
          <p:cNvSpPr>
            <a:spLocks noGrp="1"/>
          </p:cNvSpPr>
          <p:nvPr>
            <p:ph type="dt" sz="half" idx="10"/>
          </p:nvPr>
        </p:nvSpPr>
        <p:spPr/>
        <p:txBody>
          <a:bodyPr/>
          <a:lstStyle/>
          <a:p>
            <a:pPr lvl="0" marL="0" indent="0">
              <a:buNone/>
            </a:pPr>
            <a:r>
              <a:rPr/>
              <a:t>12/13/2019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By Network</a:t>
            </a:r>
          </a:p>
          <a:p>
            <a:pPr lvl="0" marL="1270000" indent="0">
              <a:buNone/>
            </a:pPr>
            <a:r>
              <a:rPr sz="1800">
                <a:latin typeface="Courier"/>
              </a:rPr>
              <a:t>##       Blink Network ChargePoint Network  Circuit électrique 
##                1186               10392                1385 
##   Electrify America          EV Connect        eVgo Network 
##                 359                 396                 807 
##                 FLO      GE WattStation           Greenlots 
##                 758                 185                 572 
##       Non-Networked           OpConnect  SemaCharge Network 
##                5872                  88                1452 
## Sun Country Highway               Tesla   Tesla Destination 
##                   2                 744                4086 
##               Volta             Webasto 
##                   3                  60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0-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Most of the electric charging stations belong to some network(franchise). ChargePoint Network is the largest network among those. There are also 5,872 charging stations that are Non-Networked. This might be the result of misrecording or some small independent charging stations.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By Ownerships</a:t>
            </a:r>
          </a:p>
          <a:p>
            <a:pPr lvl="0" marL="1270000" indent="0">
              <a:buNone/>
            </a:pPr>
            <a:r>
              <a:rPr sz="1800">
                <a:latin typeface="Courier"/>
              </a:rPr>
              <a:t>##          FG     J    LG     P    SG     T 
## 17142    36     5   879  9837   258   190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1-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From the variable explanation website, we can acquire the information that variable “Owner.Type.Code” represents the owner’s identity of the infrastructure. The one without a header is the variable that was not mentioned from the dataset. Among the explanations, there was not such thing as corporation owned charging station, which might actually be the largest owner of the charging stations nationwide. Besides that, as the second largest category, private owner charging station(P) is all over the country. This might be private commercial charging stations or the owner of electric vehicles.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p>
        </p:txBody>
      </p:sp>
      <p:sp>
        <p:nvSpPr>
          <p:cNvPr id="3" name="Content Placeholder 2"/>
          <p:cNvSpPr>
            <a:spLocks noGrp="1"/>
          </p:cNvSpPr>
          <p:nvPr>
            <p:ph idx="1"/>
          </p:nvPr>
        </p:nvSpPr>
        <p:spPr/>
        <p:txBody>
          <a:bodyPr/>
          <a:lstStyle/>
          <a:p>
            <a:pPr lvl="0" marL="0" indent="0">
              <a:spcBef>
                <a:spcPts val="3000"/>
              </a:spcBef>
              <a:buNone/>
            </a:pPr>
            <a:r>
              <a:rPr b="1"/>
              <a:t>Zoom down to California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2-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From the map, we get a even clearer view on how the electric vehicle charging stations distributed in California. They have two heavy centers at South(Los Angeles and San Diego) and North(San Francisco). And there are more charging stations when it gets closer to the coastal area.</a:t>
            </a:r>
          </a:p>
          <a:p>
            <a:pPr lvl="0" marL="0" indent="0">
              <a:spcBef>
                <a:spcPts val="3000"/>
              </a:spcBef>
              <a:buNone/>
            </a:pPr>
            <a:r>
              <a:rPr b="1"/>
              <a:t>U.S. East Coast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3-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spcBef>
                <a:spcPts val="3000"/>
              </a:spcBef>
              <a:buNone/>
            </a:pPr>
            <a:r>
              <a:rPr b="1"/>
              <a:t>Background</a:t>
            </a:r>
          </a:p>
          <a:p>
            <a:pPr lvl="0" marL="0" indent="0">
              <a:buNone/>
            </a:pPr>
            <a:r>
              <a:rPr/>
              <a:t>Nowadays, we can see more and more electric vehicles in the streets than we used to do. Electric cars have many obvious advantages comparing to gasoline cars. For instance, Tesla, as one of the largest electric vehicle manufacturer, has earned a reputation from customers. It is also important to know that all the models that Tesla has sold were electric vehicles. This means that electric vehicle business has started to get prosper.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From this map we can see that electric vehicle charging stations on the east coast(east of 85 west longitude in U.S.) are actually more than the number of charging stations in California. However, none of those eastern states has charging station as half of the number in California. From my point of view, this is the result of the sizes of the states. States on the east coast are generally smaller than California. On the other hand, we can see that the charging stations on the east coast are distributed more average along the coastal area. Still, the stations get denser when it gets closer to the coast.</a:t>
            </a:r>
          </a:p>
          <a:p>
            <a:pPr lvl="0" marL="0" indent="0">
              <a:spcBef>
                <a:spcPts val="3000"/>
              </a:spcBef>
              <a:buNone/>
            </a:pPr>
            <a:r>
              <a:rPr b="1"/>
              <a:t>Canada Charging Stations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4-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It was not hard to find that the electric vehicle charging stations in Canada also have two centers on East and West coasts respectively. And the stations in Canada are more densed when it gets closer to the U.S. border.</a:t>
            </a:r>
          </a:p>
          <a:p>
            <a:pPr lvl="0" marL="0" indent="0">
              <a:spcBef>
                <a:spcPts val="3000"/>
              </a:spcBef>
              <a:buNone/>
            </a:pPr>
            <a:r>
              <a:rPr b="1"/>
              <a:t>Network of a Charging Station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5-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From the map we can see that Non-Networked charging stations are more likely to be distributed in the east coast area than the west coast.</a:t>
            </a:r>
          </a:p>
          <a:p>
            <a:pPr lvl="0" marL="0" indent="0">
              <a:spcBef>
                <a:spcPts val="3000"/>
              </a:spcBef>
              <a:buNone/>
            </a:pPr>
            <a:r>
              <a:rPr b="1"/>
              <a:t>Charging Stations by Owners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16-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In this map, most of the owner-unrecorded charging stations are densed in coastal areas and big cities. On the other hand, the rest of the charging stations, which are more likely to be owned by the government would sit in the areas between the commercial charging stations.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spcBef>
                <a:spcPts val="3000"/>
              </a:spcBef>
              <a:buNone/>
            </a:pPr>
            <a:r>
              <a:rPr b="1"/>
              <a:t>Implication</a:t>
            </a:r>
          </a:p>
          <a:p>
            <a:pPr lvl="0" marL="0" indent="0">
              <a:buNone/>
            </a:pPr>
            <a:r>
              <a:rPr/>
              <a:t>This project mainly discussed the distribution of the electric vehicle charging stations’ locations and its relationship with other intuitive aspects. We have a clear view that the charging stations are more likely to be distributed closer to the coastal area. Different kinds of charging stations in terms of ownership or network have different patterns of distributions. The reason could be due to economics, road conditions and local sales of electric vehicles. However, there is no proof in the dataset, so we cannot make such conclusion by now.</a:t>
            </a:r>
          </a:p>
          <a:p>
            <a:pPr lvl="0" marL="0" indent="0">
              <a:spcBef>
                <a:spcPts val="3000"/>
              </a:spcBef>
              <a:buNone/>
            </a:pPr>
            <a:r>
              <a:rPr b="1"/>
              <a:t>Limitation</a:t>
            </a:r>
          </a:p>
          <a:p>
            <a:pPr lvl="0" marL="0" indent="0">
              <a:buNone/>
            </a:pPr>
            <a:r>
              <a:rPr/>
              <a:t>The dataset was extracted from the government fuel energy website, which would be accurate but might lack some insightful or interesting variables. The prices of charging stations could be an important subject to study but the dataset only contains “Free”, “Pay to Park” and etc. If we could have specific pricing information on charging stations, then it would make this study more practical.</a:t>
            </a:r>
          </a:p>
          <a:p>
            <a:pPr lvl="0" marL="0" indent="0">
              <a:spcBef>
                <a:spcPts val="3000"/>
              </a:spcBef>
              <a:buNone/>
            </a:pPr>
            <a:r>
              <a:rPr b="1"/>
              <a:t>Future Direction</a:t>
            </a:r>
          </a:p>
          <a:p>
            <a:pPr lvl="0" marL="0" indent="0">
              <a:buNone/>
            </a:pPr>
            <a:r>
              <a:rPr/>
              <a:t>It will be more practical to relate the locations of charging stations to many different kinds of outside resources. If I decided a topic(sales of electric vehicles, road coditions), I would search for outside resources and highly relate them to the dataframe we have right now.</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p>
        </p:txBody>
      </p:sp>
      <p:sp>
        <p:nvSpPr>
          <p:cNvPr id="3" name="Content Placeholder 2"/>
          <p:cNvSpPr>
            <a:spLocks noGrp="1"/>
          </p:cNvSpPr>
          <p:nvPr>
            <p:ph idx="1"/>
          </p:nvPr>
        </p:nvSpPr>
        <p:spPr/>
        <p:txBody>
          <a:bodyPr/>
          <a:lstStyle/>
          <a:p>
            <a:pPr lvl="0" marL="0" indent="0">
              <a:buNone/>
            </a:pPr>
            <a:r>
              <a:rPr/>
              <a:t>[1]Data source: </a:t>
            </a:r>
            <a:r>
              <a:rPr>
                <a:hlinkClick r:id="rId2"/>
              </a:rPr>
              <a:t>https://afdc.energy.gov/fuels/electricity_locations.html#/find/nearest?fuel=ELEC</a:t>
            </a:r>
            <a:r>
              <a:rPr/>
              <a:t>.</a:t>
            </a:r>
            <a:br/>
            <a:r>
              <a:rPr/>
              <a:t>[2]Variable Explanation: </a:t>
            </a:r>
            <a:r>
              <a:rPr>
                <a:hlinkClick r:id="rId3"/>
              </a:rPr>
              <a:t>https://developer.nrel.gov/docs/transportation/alt-fuel-stations-v1/all/</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Task</a:t>
            </a:r>
          </a:p>
          <a:p>
            <a:pPr lvl="0" marL="0" indent="0">
              <a:buNone/>
            </a:pPr>
            <a:r>
              <a:rPr/>
              <a:t>In this report, I would like to use the data of eletric vehicle charging stations in the U.S. and Canada to see if there is a trend in the distribution of electric vehicle charging stations on this continent. Moreover, I will construct maps and a ShinyApp to better examine the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sp>
        <p:nvSpPr>
          <p:cNvPr id="3" name="Content Placeholder 2"/>
          <p:cNvSpPr>
            <a:spLocks noGrp="1"/>
          </p:cNvSpPr>
          <p:nvPr>
            <p:ph idx="1"/>
          </p:nvPr>
        </p:nvSpPr>
        <p:spPr/>
        <p:txBody>
          <a:bodyPr/>
          <a:lstStyle/>
          <a:p>
            <a:pPr lvl="0" marL="0" indent="0">
              <a:buNone/>
            </a:pPr>
            <a:r>
              <a:rPr/>
              <a:t>The data I obtained was from the U.S. Department of Energy, and their website is </a:t>
            </a:r>
            <a:r>
              <a:rPr>
                <a:hlinkClick r:id="rId2"/>
              </a:rPr>
              <a:t>https://afdc.energy.gov/fuels/electricity_locations.html#/find/nearest?fuel=ELEC</a:t>
            </a:r>
            <a:r>
              <a:rPr/>
              <a:t>. From the description, there are 28,347 charging stations and 79,853 chargin outlets in the U.S. and Canada. Hence it would be less effective to process this amount of data through API.</a:t>
            </a:r>
          </a:p>
          <a:p>
            <a:pPr lvl="0" marL="1270000" indent="0">
              <a:buNone/>
            </a:pPr>
            <a:r>
              <a:rPr sz="1800" b="1">
                <a:solidFill>
                  <a:srgbClr val="007020"/>
                </a:solidFill>
                <a:latin typeface="Courier"/>
              </a:rPr>
              <a:t>length</a:t>
            </a:r>
            <a:r>
              <a:rPr sz="1800">
                <a:latin typeface="Courier"/>
              </a:rPr>
              <a:t>(data_raw)</a:t>
            </a:r>
          </a:p>
          <a:p>
            <a:pPr lvl="0" marL="1270000" indent="0">
              <a:buNone/>
            </a:pPr>
            <a:r>
              <a:rPr sz="1800">
                <a:latin typeface="Courier"/>
              </a:rPr>
              <a:t>## [1] 64</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Variables</a:t>
            </a:r>
          </a:p>
          <a:p>
            <a:pPr lvl="0" marL="0" indent="0">
              <a:buNone/>
            </a:pPr>
            <a:r>
              <a:rPr/>
              <a:t>As we can see, there are 64 variables in this dataset but many of them has missing values or even missing columns. Thus we need to clean the data before we carry out any further study.</a:t>
            </a:r>
          </a:p>
          <a:p>
            <a:pPr lvl="0" marL="1270000" indent="0">
              <a:buNone/>
            </a:pPr>
            <a:r>
              <a:rPr sz="1800" b="1">
                <a:solidFill>
                  <a:srgbClr val="007020"/>
                </a:solidFill>
                <a:latin typeface="Courier"/>
              </a:rPr>
              <a:t>length</a:t>
            </a:r>
            <a:r>
              <a:rPr sz="1800">
                <a:latin typeface="Courier"/>
              </a:rPr>
              <a:t>(data_</a:t>
            </a:r>
            <a:r>
              <a:rPr sz="1800">
                <a:solidFill>
                  <a:srgbClr val="40A070"/>
                </a:solidFill>
                <a:latin typeface="Courier"/>
              </a:rPr>
              <a:t>0</a:t>
            </a:r>
            <a:r>
              <a:rPr sz="1800">
                <a:latin typeface="Courier"/>
              </a:rPr>
              <a:t>)</a:t>
            </a:r>
          </a:p>
          <a:p>
            <a:pPr lvl="0" marL="1270000" indent="0">
              <a:buNone/>
            </a:pPr>
            <a:r>
              <a:rPr sz="1800">
                <a:latin typeface="Courier"/>
              </a:rPr>
              <a:t>## [1] 40</a:t>
            </a:r>
          </a:p>
          <a:p>
            <a:pPr lvl="0" marL="0" indent="0">
              <a:spcBef>
                <a:spcPts val="3000"/>
              </a:spcBef>
              <a:buNone/>
            </a:pPr>
            <a:r>
              <a:rPr b="1"/>
              <a:t>Inside U.S.</a:t>
            </a:r>
          </a:p>
          <a:p>
            <a:pPr lvl="0" marL="0" indent="0">
              <a:spcBef>
                <a:spcPts val="3000"/>
              </a:spcBef>
              <a:buNone/>
            </a:pPr>
            <a:r>
              <a:rPr b="1"/>
              <a:t>By States</a:t>
            </a:r>
          </a:p>
          <a:p>
            <a:pPr lvl="0" marL="1270000" indent="0">
              <a:buNone/>
            </a:pPr>
            <a:r>
              <a:rPr sz="1800">
                <a:latin typeface="Courier"/>
              </a:rPr>
              <a:t>##             AB             AK             AL American Samoa             AR 
##              0             19            136              1             84 
##             AZ             BC             CA             CO             CT 
##            465              0           5689            792            351 
##             DC             DE             FL             GA             HI 
##            135             51           1351            795            268 
##             IA             ID             IL             IN             KS 
##            118             76            505            208            206 
##             KY             LA             MA             MB             MD 
##            124             95            707              0            628 
##             ME             MI             MN             MO             MS 
##            176            416            304            423             65 
##             MT             NB             NC             ND             NE 
##             52              0            626             26             89 
##             NH             NJ             NL             NM             NS 
##            113            350              0             81              0 
##             NV             NY             OH             OK             ON 
##            264           1501            478            110              0 
##             OR             PA             PE    Puerto Rico             QC 
##            656            520              0              1              0 
##             RI             SC             SD             SK             TN 
##            104            252             41              0            394 
##             TX             UT             VA             VT             WA 
##           1233            273            593            227            955 
##             WI             WV             WY             YT 
##            236             87             54              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Untitled33_files/figure-pptx/unnamed-chunk-7-1.pdf" id="0" name="Picture 1"/>
          <p:cNvPicPr>
            <a:picLocks noGrp="1" noChangeAspect="1"/>
          </p:cNvPicPr>
          <p:nvPr/>
        </p:nvPicPr>
        <p:blipFill>
          <a:blip r:embed="rId2"/>
          <a:stretch>
            <a:fillRect/>
          </a:stretch>
        </p:blipFill>
        <p:spPr bwMode="auto">
          <a:xfrm>
            <a:off x="1181100" y="1600200"/>
            <a:ext cx="67818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As we could see that inside U.S., California has the most charging stations. This might be due to the weather and the location of headquarter of Tesla, or it might be due to the large size of California.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By Cities</a:t>
            </a:r>
          </a:p>
          <a:p>
            <a:pPr lvl="0" marL="1270000" indent="0">
              <a:buNone/>
            </a:pPr>
            <a:r>
              <a:rPr sz="1800">
                <a:latin typeface="Courier"/>
              </a:rPr>
              <a:t>##   Los Angeles      New York     San Diego       Atlanta        Austin 
##           517           317           290           272           264 
##       Seattle San Francisco     Baltimore   Kansas City        Irvine 
##           191           187           168           168           166</a:t>
            </a:r>
          </a:p>
          <a:p>
            <a:pPr lvl="0" marL="0" indent="0">
              <a:buNone/>
            </a:pPr>
            <a:r>
              <a:rPr/>
              <a:t>As we can see, 10 cities in the U.S. with the most charging stations are listed above. Four our of ten, which are Los Angeles, San Diego, San Francisco and Irvine, are located in California. This would meet up with my notion above.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By ZIP Codes(Counties)</a:t>
            </a:r>
          </a:p>
          <a:p>
            <a:pPr lvl="0" marL="1270000" indent="0">
              <a:buNone/>
            </a:pPr>
            <a:r>
              <a:rPr sz="1800">
                <a:latin typeface="Courier"/>
              </a:rPr>
              <a:t>## 92618 94025 92101 98004 95054 95814 93446 80202 94538 21201 
##    74    60    50    50    46    46    43    42    42    41</a:t>
            </a:r>
          </a:p>
          <a:p>
            <a:pPr lvl="0" marL="0" indent="0">
              <a:buNone/>
            </a:pPr>
            <a:r>
              <a:rPr/>
              <a:t>Furthermore, let’s check on the ZIP code in U.S. The 10 areas/counties with the most charging stations are Orange County/92618(Irvine, California), San Mateo County/94025(Menlo Park, California), San Diego/92101(California), King County/98004(Bellevue, Washington), Santa Clara County/95054(California), Sacramento/95814(California), San Luis Obispo County/93446(Paso Robles, California), Denver/80202(Colorado), Fremont/94538(California), Baltimore/21201(Maryland).</a:t>
            </a:r>
            <a:br/>
            <a:r>
              <a:rPr/>
              <a:t>We can clearly see that, with more detailed locations, 7 out of ten zip code areas with the most charging stations are in California.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Final_Pres</dc:title>
  <dc:creator>Xinqiao Zhang</dc:creator>
  <cp:keywords/>
  <dcterms:created xsi:type="dcterms:W3CDTF">2019-12-17T03:22:52Z</dcterms:created>
  <dcterms:modified xsi:type="dcterms:W3CDTF">2019-12-17T03:22:52Z</dcterms:modified>
</cp:coreProperties>
</file>