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1" r:id="rId3"/>
    <p:sldId id="259" r:id="rId4"/>
    <p:sldId id="260" r:id="rId5"/>
    <p:sldId id="262" r:id="rId6"/>
    <p:sldId id="267" r:id="rId7"/>
    <p:sldId id="264" r:id="rId8"/>
    <p:sldId id="263" r:id="rId9"/>
    <p:sldId id="265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3166-EB68-40E7-AED7-F4BEBC54F2D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68316-22B0-42C5-8E25-37A5F2BE1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municipal bond was issued by the city of New York in 1812 to build a canal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68316-22B0-42C5-8E25-37A5F2BE10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FB0E-6849-4F30-93CC-D6BEDA09E65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6CB7BE6E-55BF-45EF-895E-FB4D7C82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0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FB0E-6849-4F30-93CC-D6BEDA09E65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E6E-55BF-45EF-895E-FB4D7C82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1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FB0E-6849-4F30-93CC-D6BEDA09E65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E6E-55BF-45EF-895E-FB4D7C82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5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FB0E-6849-4F30-93CC-D6BEDA09E65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E6E-55BF-45EF-895E-FB4D7C82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140FB0E-6849-4F30-93CC-D6BEDA09E65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CB7BE6E-55BF-45EF-895E-FB4D7C82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6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FB0E-6849-4F30-93CC-D6BEDA09E65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E6E-55BF-45EF-895E-FB4D7C82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7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FB0E-6849-4F30-93CC-D6BEDA09E65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E6E-55BF-45EF-895E-FB4D7C82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FB0E-6849-4F30-93CC-D6BEDA09E65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E6E-55BF-45EF-895E-FB4D7C82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FB0E-6849-4F30-93CC-D6BEDA09E65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E6E-55BF-45EF-895E-FB4D7C82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5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FB0E-6849-4F30-93CC-D6BEDA09E65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E6E-55BF-45EF-895E-FB4D7C82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8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FB0E-6849-4F30-93CC-D6BEDA09E653}" type="datetimeFigureOut">
              <a:rPr lang="en-US" smtClean="0"/>
              <a:t>10/8/2019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E6E-55BF-45EF-895E-FB4D7C82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2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140FB0E-6849-4F30-93CC-D6BEDA09E65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6CB7BE6E-55BF-45EF-895E-FB4D7C82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mondjames.com/-/media/rj/dotcom/files/wealth-management/market-commentary-and-insights/bond-market-commentary/bond_investor.pdf?la=en" TargetMode="External"/><Relationship Id="rId2" Type="http://schemas.openxmlformats.org/officeDocument/2006/relationships/hyperlink" Target="http://www.msrb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E8B3-AFFA-4C5F-A31E-C5546EBCA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Municipal Bonds</a:t>
            </a:r>
          </a:p>
        </p:txBody>
      </p:sp>
    </p:spTree>
    <p:extLst>
      <p:ext uri="{BB962C8B-B14F-4D97-AF65-F5344CB8AC3E}">
        <p14:creationId xmlns:p14="http://schemas.microsoft.com/office/powerpoint/2010/main" val="3599382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3811-782C-4019-9434-A6D9134E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Pricing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E451-5FD6-44A2-8246-F72782F05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340725" algn="l"/>
              </a:tabLst>
            </a:pPr>
            <a:r>
              <a:rPr lang="en-US" sz="2400" dirty="0"/>
              <a:t>Difficulties arise when issues haven’t been traded in a long time (in some cases 10+ years). For these, we rely on two major pricing services </a:t>
            </a:r>
          </a:p>
          <a:p>
            <a:pPr lvl="1"/>
            <a:r>
              <a:rPr lang="en-US" sz="2000" dirty="0"/>
              <a:t>ICE </a:t>
            </a:r>
          </a:p>
          <a:p>
            <a:pPr lvl="1"/>
            <a:r>
              <a:rPr lang="en-US" sz="2000" dirty="0"/>
              <a:t>Bloomberg BVAL</a:t>
            </a:r>
          </a:p>
          <a:p>
            <a:r>
              <a:rPr lang="en-US" sz="2400" dirty="0"/>
              <a:t>Traders have the ability to contest pricing at any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0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5D83-94C4-443D-AEE8-8F0639D0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Mutual Fund Choice</a:t>
            </a:r>
            <a:br>
              <a:rPr lang="en-US" dirty="0"/>
            </a:br>
            <a:r>
              <a:rPr lang="en-US" sz="3200" dirty="0"/>
              <a:t>Investor Sentiment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A1A2-CCC8-4674-A65F-F15AF35D3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might an investor change from equities to </a:t>
            </a:r>
            <a:r>
              <a:rPr lang="en-US" sz="2800" dirty="0" err="1"/>
              <a:t>munis</a:t>
            </a:r>
            <a:r>
              <a:rPr lang="en-US" sz="2800" dirty="0"/>
              <a:t>? </a:t>
            </a:r>
          </a:p>
          <a:p>
            <a:pPr lvl="1"/>
            <a:r>
              <a:rPr lang="en-US" sz="2400" dirty="0"/>
              <a:t>Based off what we know about </a:t>
            </a:r>
            <a:r>
              <a:rPr lang="en-US" sz="2400" dirty="0" err="1"/>
              <a:t>munis</a:t>
            </a:r>
            <a:r>
              <a:rPr lang="en-US" sz="2400" dirty="0"/>
              <a:t>, what might predict this change in sentiment?</a:t>
            </a:r>
          </a:p>
          <a:p>
            <a:r>
              <a:rPr lang="en-US" sz="2800" dirty="0"/>
              <a:t>When might an investor change from </a:t>
            </a:r>
            <a:r>
              <a:rPr lang="en-US" sz="2800" dirty="0" err="1"/>
              <a:t>munis</a:t>
            </a:r>
            <a:r>
              <a:rPr lang="en-US" sz="2800" dirty="0"/>
              <a:t> to another asset class? </a:t>
            </a:r>
          </a:p>
        </p:txBody>
      </p:sp>
    </p:spTree>
    <p:extLst>
      <p:ext uri="{BB962C8B-B14F-4D97-AF65-F5344CB8AC3E}">
        <p14:creationId xmlns:p14="http://schemas.microsoft.com/office/powerpoint/2010/main" val="78377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6AEE-1330-44CB-B61E-ACB825D9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3B6B-B74A-43C9-BC9E-1C6645D4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MSRB website : </a:t>
            </a:r>
            <a:r>
              <a:rPr lang="en-US" dirty="0">
                <a:hlinkClick r:id="rId2"/>
              </a:rPr>
              <a:t>http://www.msrb.org</a:t>
            </a:r>
            <a:endParaRPr lang="en-US" dirty="0"/>
          </a:p>
          <a:p>
            <a:pPr lvl="1"/>
            <a:r>
              <a:rPr lang="en-US" dirty="0"/>
              <a:t>EMMA – Electronic Municipal Market Access</a:t>
            </a:r>
          </a:p>
          <a:p>
            <a:r>
              <a:rPr lang="en-US" dirty="0"/>
              <a:t>Raymond James Municipal Bond Investor Weekly: </a:t>
            </a:r>
            <a:r>
              <a:rPr lang="en-US" dirty="0">
                <a:hlinkClick r:id="rId3"/>
              </a:rPr>
              <a:t>https://www.raymondjames.com/-/media/rj/dotcom/files/wealth-management/market-commentary-and-insights/bond-market-commentary/bond_investor.pdf?la=en</a:t>
            </a:r>
            <a:endParaRPr lang="en-US" dirty="0"/>
          </a:p>
          <a:p>
            <a:r>
              <a:rPr lang="en-US" dirty="0"/>
              <a:t>Bloomberg Index: LIMBTR (Municipal Bond Index Total Return)</a:t>
            </a:r>
          </a:p>
        </p:txBody>
      </p:sp>
    </p:spTree>
    <p:extLst>
      <p:ext uri="{BB962C8B-B14F-4D97-AF65-F5344CB8AC3E}">
        <p14:creationId xmlns:p14="http://schemas.microsoft.com/office/powerpoint/2010/main" val="369422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9E6B-5012-45BB-AE5E-A087FF91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9A43-9E01-4653-A3FC-7E635298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Muni  –  Municipal Bond </a:t>
            </a:r>
          </a:p>
          <a:p>
            <a:r>
              <a:rPr lang="en-US" sz="2400" dirty="0"/>
              <a:t>MSRB – Municipal Securities Rulemaking Board (EMMA)</a:t>
            </a:r>
          </a:p>
          <a:p>
            <a:r>
              <a:rPr lang="en-US" sz="2400" dirty="0"/>
              <a:t>IG – Investment Grade (BBB or higher) </a:t>
            </a:r>
          </a:p>
          <a:p>
            <a:r>
              <a:rPr lang="en-US" sz="2400" dirty="0"/>
              <a:t>High Yield – ratings below IG minimum</a:t>
            </a:r>
          </a:p>
          <a:p>
            <a:r>
              <a:rPr lang="en-US" sz="2400" dirty="0"/>
              <a:t>Liquidity – a factor describing how easy an investment is to sell</a:t>
            </a:r>
          </a:p>
          <a:p>
            <a:r>
              <a:rPr lang="en-US" sz="2400" dirty="0"/>
              <a:t>Asset class – type of investment</a:t>
            </a:r>
          </a:p>
          <a:p>
            <a:endParaRPr lang="en-US" sz="2400" dirty="0"/>
          </a:p>
          <a:p>
            <a:r>
              <a:rPr lang="en-US" sz="2400" dirty="0"/>
              <a:t>Issues = Securities = Holdings = Positions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3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4247-67E8-4AF4-B735-A214C6C1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Municipal Bond?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BC3C1C-8FAE-4F5D-874D-8741871042C1}"/>
              </a:ext>
            </a:extLst>
          </p:cNvPr>
          <p:cNvSpPr/>
          <p:nvPr/>
        </p:nvSpPr>
        <p:spPr>
          <a:xfrm>
            <a:off x="6485405" y="2826832"/>
            <a:ext cx="1861168" cy="79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Stocks</a:t>
            </a:r>
          </a:p>
          <a:p>
            <a:pPr algn="ctr"/>
            <a:r>
              <a:rPr lang="en-US" dirty="0"/>
              <a:t>(Equity)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C2A2B2-57C8-4BD0-9F2F-0092E109ED88}"/>
              </a:ext>
            </a:extLst>
          </p:cNvPr>
          <p:cNvSpPr/>
          <p:nvPr/>
        </p:nvSpPr>
        <p:spPr>
          <a:xfrm>
            <a:off x="4433399" y="2000097"/>
            <a:ext cx="3375727" cy="503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Investments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20F60B-D625-418F-9031-5137544B95D4}"/>
              </a:ext>
            </a:extLst>
          </p:cNvPr>
          <p:cNvSpPr/>
          <p:nvPr/>
        </p:nvSpPr>
        <p:spPr>
          <a:xfrm>
            <a:off x="3866957" y="2826832"/>
            <a:ext cx="1861168" cy="79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Bonds</a:t>
            </a:r>
          </a:p>
          <a:p>
            <a:pPr algn="ctr"/>
            <a:r>
              <a:rPr lang="en-US" dirty="0"/>
              <a:t>(Fixed Income)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782286-4654-42D3-8B4D-B215BC4C8A9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797541" y="2503151"/>
            <a:ext cx="1323722" cy="323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B9E47D-0BCA-4774-88A9-1B2759EBBCF3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121263" y="2503151"/>
            <a:ext cx="1294726" cy="323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95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4247-67E8-4AF4-B735-A214C6C1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Municipal Bond?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BC3C1C-8FAE-4F5D-874D-8741871042C1}"/>
              </a:ext>
            </a:extLst>
          </p:cNvPr>
          <p:cNvSpPr/>
          <p:nvPr/>
        </p:nvSpPr>
        <p:spPr>
          <a:xfrm>
            <a:off x="6473394" y="2837626"/>
            <a:ext cx="1861168" cy="799088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Stocks</a:t>
            </a:r>
          </a:p>
          <a:p>
            <a:pPr algn="ctr"/>
            <a:r>
              <a:rPr lang="en-US" dirty="0"/>
              <a:t>(Equity)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C2A2B2-57C8-4BD0-9F2F-0092E109ED88}"/>
              </a:ext>
            </a:extLst>
          </p:cNvPr>
          <p:cNvSpPr/>
          <p:nvPr/>
        </p:nvSpPr>
        <p:spPr>
          <a:xfrm>
            <a:off x="4421388" y="2010891"/>
            <a:ext cx="3375727" cy="50305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Investments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20F60B-D625-418F-9031-5137544B95D4}"/>
              </a:ext>
            </a:extLst>
          </p:cNvPr>
          <p:cNvSpPr/>
          <p:nvPr/>
        </p:nvSpPr>
        <p:spPr>
          <a:xfrm>
            <a:off x="3854946" y="2837626"/>
            <a:ext cx="1861168" cy="79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Bonds</a:t>
            </a:r>
          </a:p>
          <a:p>
            <a:pPr algn="ctr"/>
            <a:r>
              <a:rPr lang="en-US" dirty="0"/>
              <a:t>(Fixed Income)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782286-4654-42D3-8B4D-B215BC4C8A9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785530" y="2513945"/>
            <a:ext cx="1323722" cy="323681"/>
          </a:xfrm>
          <a:prstGeom prst="straightConnector1">
            <a:avLst/>
          </a:prstGeom>
          <a:ln w="28575">
            <a:solidFill>
              <a:schemeClr val="accent2">
                <a:alpha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B9E47D-0BCA-4774-88A9-1B2759EBBCF3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109252" y="2513945"/>
            <a:ext cx="1294726" cy="323681"/>
          </a:xfrm>
          <a:prstGeom prst="straightConnector1">
            <a:avLst/>
          </a:prstGeom>
          <a:ln w="28575">
            <a:solidFill>
              <a:schemeClr val="accent2">
                <a:alpha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4A045A-E51D-406D-97C5-2D79C4688294}"/>
              </a:ext>
            </a:extLst>
          </p:cNvPr>
          <p:cNvCxnSpPr>
            <a:cxnSpLocks/>
          </p:cNvCxnSpPr>
          <p:nvPr/>
        </p:nvCxnSpPr>
        <p:spPr>
          <a:xfrm flipH="1">
            <a:off x="3461808" y="3636714"/>
            <a:ext cx="1323722" cy="323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A4EEA0-B16B-484E-88C5-1E86DDA2D1E1}"/>
              </a:ext>
            </a:extLst>
          </p:cNvPr>
          <p:cNvSpPr/>
          <p:nvPr/>
        </p:nvSpPr>
        <p:spPr>
          <a:xfrm>
            <a:off x="2354392" y="3960395"/>
            <a:ext cx="1861168" cy="79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Non-Taxable*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munis</a:t>
            </a:r>
            <a:r>
              <a:rPr lang="en-US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829994-9344-42C6-9CE7-C3390D4D3E1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85530" y="3636714"/>
            <a:ext cx="1397640" cy="323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8663C7-1323-4323-BF6C-4734A7FD2C25}"/>
              </a:ext>
            </a:extLst>
          </p:cNvPr>
          <p:cNvSpPr/>
          <p:nvPr/>
        </p:nvSpPr>
        <p:spPr>
          <a:xfrm>
            <a:off x="5075754" y="3960395"/>
            <a:ext cx="1861168" cy="79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Taxable</a:t>
            </a:r>
          </a:p>
        </p:txBody>
      </p:sp>
    </p:spTree>
    <p:extLst>
      <p:ext uri="{BB962C8B-B14F-4D97-AF65-F5344CB8AC3E}">
        <p14:creationId xmlns:p14="http://schemas.microsoft.com/office/powerpoint/2010/main" val="296625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4247-67E8-4AF4-B735-A214C6C1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What is a Municipal Bond?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BC3C1C-8FAE-4F5D-874D-8741871042C1}"/>
              </a:ext>
            </a:extLst>
          </p:cNvPr>
          <p:cNvSpPr/>
          <p:nvPr/>
        </p:nvSpPr>
        <p:spPr>
          <a:xfrm>
            <a:off x="6473382" y="2828375"/>
            <a:ext cx="1861168" cy="799088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Stocks</a:t>
            </a:r>
          </a:p>
          <a:p>
            <a:pPr algn="ctr"/>
            <a:r>
              <a:rPr lang="en-US" dirty="0"/>
              <a:t>(Equity)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C2A2B2-57C8-4BD0-9F2F-0092E109ED88}"/>
              </a:ext>
            </a:extLst>
          </p:cNvPr>
          <p:cNvSpPr/>
          <p:nvPr/>
        </p:nvSpPr>
        <p:spPr>
          <a:xfrm>
            <a:off x="4421376" y="2001640"/>
            <a:ext cx="3375727" cy="50305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Investments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20F60B-D625-418F-9031-5137544B95D4}"/>
              </a:ext>
            </a:extLst>
          </p:cNvPr>
          <p:cNvSpPr/>
          <p:nvPr/>
        </p:nvSpPr>
        <p:spPr>
          <a:xfrm>
            <a:off x="3854934" y="2828375"/>
            <a:ext cx="1861168" cy="799088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Bonds</a:t>
            </a:r>
          </a:p>
          <a:p>
            <a:pPr algn="ctr"/>
            <a:r>
              <a:rPr lang="en-US" dirty="0"/>
              <a:t>(Fixed Income)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782286-4654-42D3-8B4D-B215BC4C8A9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785518" y="2504694"/>
            <a:ext cx="1323722" cy="323681"/>
          </a:xfrm>
          <a:prstGeom prst="straightConnector1">
            <a:avLst/>
          </a:prstGeom>
          <a:ln w="28575">
            <a:solidFill>
              <a:schemeClr val="accent2">
                <a:alpha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B9E47D-0BCA-4774-88A9-1B2759EBBCF3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109240" y="2504694"/>
            <a:ext cx="1294726" cy="323681"/>
          </a:xfrm>
          <a:prstGeom prst="straightConnector1">
            <a:avLst/>
          </a:prstGeom>
          <a:ln w="28575">
            <a:solidFill>
              <a:schemeClr val="accent2">
                <a:alpha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4A045A-E51D-406D-97C5-2D79C4688294}"/>
              </a:ext>
            </a:extLst>
          </p:cNvPr>
          <p:cNvCxnSpPr>
            <a:cxnSpLocks/>
          </p:cNvCxnSpPr>
          <p:nvPr/>
        </p:nvCxnSpPr>
        <p:spPr>
          <a:xfrm flipH="1">
            <a:off x="3461796" y="3627463"/>
            <a:ext cx="1323722" cy="323681"/>
          </a:xfrm>
          <a:prstGeom prst="straightConnector1">
            <a:avLst/>
          </a:prstGeom>
          <a:ln w="28575">
            <a:solidFill>
              <a:schemeClr val="accent2">
                <a:alpha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A4EEA0-B16B-484E-88C5-1E86DDA2D1E1}"/>
              </a:ext>
            </a:extLst>
          </p:cNvPr>
          <p:cNvSpPr/>
          <p:nvPr/>
        </p:nvSpPr>
        <p:spPr>
          <a:xfrm>
            <a:off x="2354380" y="3951144"/>
            <a:ext cx="1861168" cy="79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Non-Taxable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munis</a:t>
            </a:r>
            <a:r>
              <a:rPr lang="en-US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829994-9344-42C6-9CE7-C3390D4D3E1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85518" y="3627463"/>
            <a:ext cx="1397640" cy="323681"/>
          </a:xfrm>
          <a:prstGeom prst="straightConnector1">
            <a:avLst/>
          </a:prstGeom>
          <a:ln w="28575">
            <a:solidFill>
              <a:schemeClr val="accent2">
                <a:alpha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8663C7-1323-4323-BF6C-4734A7FD2C25}"/>
              </a:ext>
            </a:extLst>
          </p:cNvPr>
          <p:cNvSpPr/>
          <p:nvPr/>
        </p:nvSpPr>
        <p:spPr>
          <a:xfrm>
            <a:off x="5075742" y="3951144"/>
            <a:ext cx="1861168" cy="799088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Taxable</a:t>
            </a:r>
          </a:p>
        </p:txBody>
      </p:sp>
    </p:spTree>
    <p:extLst>
      <p:ext uri="{BB962C8B-B14F-4D97-AF65-F5344CB8AC3E}">
        <p14:creationId xmlns:p14="http://schemas.microsoft.com/office/powerpoint/2010/main" val="322084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D85A-22C4-42DB-8BA2-A2E35562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Municipal Bond?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27743-E2C0-412E-88C3-846C54CAB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111" r="95556">
                        <a14:backgroundMark x1="25556" y1="36444" x2="25556" y2="36444"/>
                        <a14:backgroundMark x1="25556" y1="39111" x2="25556" y2="39111"/>
                        <a14:backgroundMark x1="23889" y1="35333" x2="23889" y2="35333"/>
                        <a14:backgroundMark x1="16000" y1="44444" x2="16000" y2="44444"/>
                        <a14:backgroundMark x1="13667" y1="46000" x2="13667" y2="46000"/>
                        <a14:backgroundMark x1="11556" y1="50000" x2="11556" y2="50000"/>
                        <a14:backgroundMark x1="38444" y1="82000" x2="38444" y2="82000"/>
                        <a14:backgroundMark x1="27556" y1="82667" x2="27556" y2="82667"/>
                        <a14:backgroundMark x1="24000" y1="81556" x2="24000" y2="81556"/>
                        <a14:backgroundMark x1="19889" y1="83111" x2="19889" y2="83111"/>
                        <a14:backgroundMark x1="14889" y1="78667" x2="14889" y2="78667"/>
                        <a14:backgroundMark x1="7778" y1="73778" x2="7778" y2="73778"/>
                        <a14:backgroundMark x1="6111" y1="71111" x2="6111" y2="71111"/>
                        <a14:backgroundMark x1="13667" y1="78222" x2="13667" y2="78222"/>
                        <a14:backgroundMark x1="72222" y1="44222" x2="72222" y2="44222"/>
                        <a14:backgroundMark x1="72222" y1="38222" x2="72222" y2="38222"/>
                        <a14:backgroundMark x1="72333" y1="37111" x2="72333" y2="37111"/>
                        <a14:backgroundMark x1="70667" y1="30889" x2="70667" y2="30889"/>
                        <a14:backgroundMark x1="63222" y1="32000" x2="63222" y2="32000"/>
                        <a14:backgroundMark x1="53444" y1="20889" x2="53444" y2="20889"/>
                        <a14:backgroundMark x1="55000" y1="23778" x2="55000" y2="23778"/>
                        <a14:backgroundMark x1="54333" y1="28222" x2="54333" y2="28222"/>
                        <a14:backgroundMark x1="54333" y1="35556" x2="54333" y2="35556"/>
                        <a14:backgroundMark x1="44222" y1="24444" x2="44222" y2="24444"/>
                        <a14:backgroundMark x1="44444" y1="31333" x2="44444" y2="31333"/>
                        <a14:backgroundMark x1="39222" y1="27111" x2="39222" y2="27111"/>
                        <a14:backgroundMark x1="36444" y1="30444" x2="36444" y2="30444"/>
                        <a14:backgroundMark x1="33778" y1="30444" x2="33778" y2="30444"/>
                        <a14:backgroundMark x1="32000" y1="27778" x2="32000" y2="27778"/>
                        <a14:backgroundMark x1="30333" y1="27778" x2="30333" y2="27778"/>
                        <a14:backgroundMark x1="28667" y1="30889" x2="28667" y2="30889"/>
                        <a14:backgroundMark x1="70000" y1="83556" x2="70000" y2="83556"/>
                        <a14:backgroundMark x1="74889" y1="86444" x2="74889" y2="86444"/>
                        <a14:backgroundMark x1="78222" y1="77111" x2="78222" y2="77111"/>
                        <a14:backgroundMark x1="67111" y1="78667" x2="67111" y2="78667"/>
                        <a14:backgroundMark x1="70111" y1="78222" x2="70111" y2="78222"/>
                        <a14:backgroundMark x1="61556" y1="82222" x2="61556" y2="82222"/>
                        <a14:backgroundMark x1="65111" y1="82444" x2="65111" y2="82444"/>
                        <a14:backgroundMark x1="53889" y1="83111" x2="53889" y2="83111"/>
                        <a14:backgroundMark x1="57111" y1="82444" x2="57111" y2="82444"/>
                        <a14:backgroundMark x1="49778" y1="83111" x2="49778" y2="83111"/>
                        <a14:backgroundMark x1="46444" y1="83111" x2="46444" y2="83111"/>
                        <a14:backgroundMark x1="42333" y1="83111" x2="42333" y2="83111"/>
                        <a14:backgroundMark x1="36556" y1="86667" x2="36556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6" y="3478771"/>
            <a:ext cx="3554993" cy="1777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A7507-FD97-43CD-A467-EF5C9E9E2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437" y="1869064"/>
            <a:ext cx="21431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B2BB4-59E0-4FAD-9997-939514F11F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50" b="90000" l="154" r="100000">
                        <a14:foregroundMark x1="67231" y1="26500" x2="67231" y2="26500"/>
                        <a14:foregroundMark x1="76923" y1="40500" x2="76923" y2="40500"/>
                        <a14:foregroundMark x1="86154" y1="40500" x2="86154" y2="40500"/>
                      </a14:backgroundRemoval>
                    </a14:imgEffect>
                  </a14:imgLayer>
                </a14:imgProps>
              </a:ext>
            </a:extLst>
          </a:blip>
          <a:srcRect b="39364"/>
          <a:stretch/>
        </p:blipFill>
        <p:spPr>
          <a:xfrm flipH="1">
            <a:off x="7336847" y="3626427"/>
            <a:ext cx="4253346" cy="1587122"/>
          </a:xfrm>
          <a:prstGeom prst="rect">
            <a:avLst/>
          </a:prstGeom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D1AF9050-D4F7-4194-9EA5-4A455B2721CE}"/>
              </a:ext>
            </a:extLst>
          </p:cNvPr>
          <p:cNvSpPr/>
          <p:nvPr/>
        </p:nvSpPr>
        <p:spPr>
          <a:xfrm>
            <a:off x="2712027" y="2660073"/>
            <a:ext cx="2143125" cy="9663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5B7EA443-9D95-4746-A4C2-ABF0805C6A18}"/>
              </a:ext>
            </a:extLst>
          </p:cNvPr>
          <p:cNvSpPr/>
          <p:nvPr/>
        </p:nvSpPr>
        <p:spPr>
          <a:xfrm rot="5400000">
            <a:off x="7922063" y="2160057"/>
            <a:ext cx="969264" cy="21396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452A4-FD30-4A84-8CEF-CEE62AE63AB2}"/>
              </a:ext>
            </a:extLst>
          </p:cNvPr>
          <p:cNvSpPr txBox="1"/>
          <p:nvPr/>
        </p:nvSpPr>
        <p:spPr>
          <a:xfrm>
            <a:off x="972200" y="5025434"/>
            <a:ext cx="312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City, town, municipality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1B777-17A6-4515-B941-C3669D51BDB6}"/>
              </a:ext>
            </a:extLst>
          </p:cNvPr>
          <p:cNvSpPr txBox="1"/>
          <p:nvPr/>
        </p:nvSpPr>
        <p:spPr>
          <a:xfrm>
            <a:off x="4532167" y="3771545"/>
            <a:ext cx="312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517A6C-24BE-43EF-A20E-42D7FA95286B}"/>
              </a:ext>
            </a:extLst>
          </p:cNvPr>
          <p:cNvSpPr txBox="1"/>
          <p:nvPr/>
        </p:nvSpPr>
        <p:spPr>
          <a:xfrm>
            <a:off x="7878473" y="5025433"/>
            <a:ext cx="312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Investors</a:t>
            </a:r>
          </a:p>
        </p:txBody>
      </p:sp>
    </p:spTree>
    <p:extLst>
      <p:ext uri="{BB962C8B-B14F-4D97-AF65-F5344CB8AC3E}">
        <p14:creationId xmlns:p14="http://schemas.microsoft.com/office/powerpoint/2010/main" val="344139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5149-8CA1-43D7-ADE0-E4A3649A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invest in Municipal Bonds?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9EB0-39F3-43D3-A15B-E5ECAE6E1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Income from investment is not taxed (city, state, federal) </a:t>
            </a:r>
          </a:p>
          <a:p>
            <a:r>
              <a:rPr lang="en-US" sz="3200" dirty="0" err="1"/>
              <a:t>Munis</a:t>
            </a:r>
            <a:r>
              <a:rPr lang="en-US" sz="3200" dirty="0"/>
              <a:t> are a </a:t>
            </a:r>
            <a:r>
              <a:rPr lang="en-US" sz="3200" i="1" dirty="0"/>
              <a:t>safe </a:t>
            </a:r>
            <a:r>
              <a:rPr lang="en-US" sz="3200" dirty="0"/>
              <a:t>investment</a:t>
            </a:r>
            <a:endParaRPr lang="en-US" sz="3200" i="1" dirty="0"/>
          </a:p>
          <a:p>
            <a:pPr lvl="1"/>
            <a:r>
              <a:rPr lang="en-US" sz="3200" dirty="0"/>
              <a:t> High liquidity</a:t>
            </a:r>
          </a:p>
          <a:p>
            <a:pPr lvl="1"/>
            <a:r>
              <a:rPr lang="en-US" sz="3200" dirty="0"/>
              <a:t> Low default rate (0.18% vs 1.74% for corporates)</a:t>
            </a:r>
          </a:p>
          <a:p>
            <a:pPr marL="274320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7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DB2C-8F7F-4E35-BC6F-A8F40B1A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41903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4BA77-13BB-42CB-B0F4-BBC2E1A1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026152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u="sng" dirty="0"/>
              <a:t>Sectors</a:t>
            </a:r>
            <a:endParaRPr lang="en-US" sz="3600" u="sng" dirty="0"/>
          </a:p>
          <a:p>
            <a:r>
              <a:rPr lang="en-US" sz="2400" dirty="0"/>
              <a:t>Government Obligations</a:t>
            </a:r>
          </a:p>
          <a:p>
            <a:pPr lvl="1"/>
            <a:r>
              <a:rPr lang="en-US" sz="2000" dirty="0"/>
              <a:t>Local</a:t>
            </a:r>
          </a:p>
          <a:p>
            <a:pPr lvl="1"/>
            <a:r>
              <a:rPr lang="en-US" sz="2000" dirty="0"/>
              <a:t>State</a:t>
            </a:r>
          </a:p>
          <a:p>
            <a:r>
              <a:rPr lang="en-US" sz="2400" dirty="0"/>
              <a:t>Revenue</a:t>
            </a:r>
          </a:p>
          <a:p>
            <a:pPr lvl="1"/>
            <a:r>
              <a:rPr lang="en-US" sz="2000" dirty="0"/>
              <a:t>Airports</a:t>
            </a:r>
          </a:p>
          <a:p>
            <a:pPr lvl="1"/>
            <a:r>
              <a:rPr lang="en-US" sz="2000" dirty="0"/>
              <a:t>Education (Like BU!)</a:t>
            </a:r>
          </a:p>
          <a:p>
            <a:pPr lvl="1"/>
            <a:r>
              <a:rPr lang="en-US" sz="2000" dirty="0"/>
              <a:t>Housing </a:t>
            </a:r>
          </a:p>
          <a:p>
            <a:pPr lvl="1"/>
            <a:r>
              <a:rPr lang="en-US" sz="2000" dirty="0"/>
              <a:t>Hospitals</a:t>
            </a:r>
          </a:p>
          <a:p>
            <a:pPr lvl="1"/>
            <a:r>
              <a:rPr lang="en-US" sz="2000" dirty="0"/>
              <a:t>Senior Care Centers</a:t>
            </a:r>
          </a:p>
          <a:p>
            <a:pPr lvl="1"/>
            <a:r>
              <a:rPr lang="en-US" sz="2000" dirty="0"/>
              <a:t>Tolls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D52580-ABC4-4215-824B-2FC31D373F2D}"/>
              </a:ext>
            </a:extLst>
          </p:cNvPr>
          <p:cNvSpPr txBox="1">
            <a:spLocks/>
          </p:cNvSpPr>
          <p:nvPr/>
        </p:nvSpPr>
        <p:spPr>
          <a:xfrm>
            <a:off x="6096000" y="2093816"/>
            <a:ext cx="5026152" cy="40507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200" u="sng" dirty="0"/>
              <a:t>Resulting</a:t>
            </a:r>
            <a:r>
              <a:rPr lang="en-US" sz="3600" u="sng" dirty="0"/>
              <a:t> in:</a:t>
            </a:r>
          </a:p>
          <a:p>
            <a:r>
              <a:rPr lang="en-US" sz="2400" dirty="0"/>
              <a:t>Massive variety in issuance ($1mm vs 30k corporate)</a:t>
            </a:r>
          </a:p>
          <a:p>
            <a:r>
              <a:rPr lang="en-US" sz="2400" dirty="0"/>
              <a:t>A large number of securities (~1 million)</a:t>
            </a:r>
          </a:p>
          <a:p>
            <a:pPr lvl="1"/>
            <a:r>
              <a:rPr lang="en-US" sz="2200" dirty="0"/>
              <a:t>No set tranche structure</a:t>
            </a:r>
          </a:p>
          <a:p>
            <a:pPr lvl="1"/>
            <a:r>
              <a:rPr lang="en-US" sz="2200" dirty="0"/>
              <a:t>Changing municipality definition</a:t>
            </a:r>
          </a:p>
          <a:p>
            <a:r>
              <a:rPr lang="en-US" sz="2400" dirty="0"/>
              <a:t>Ratings agency upkeep</a:t>
            </a:r>
          </a:p>
          <a:p>
            <a:r>
              <a:rPr lang="en-US" sz="2400" dirty="0"/>
              <a:t>Issues that haven’t been traded in YEARS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2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ECA8-1F11-4127-8084-9339D6E7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635F-C1EA-4A4C-82A3-B9B89BF05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Pricing in the market overall is set by demand/supply of issues</a:t>
            </a:r>
          </a:p>
          <a:p>
            <a:r>
              <a:rPr lang="en-US" sz="2400" dirty="0"/>
              <a:t>Demand and supply for most fixed income is tracked to the </a:t>
            </a:r>
            <a:r>
              <a:rPr lang="en-US" sz="2400" u="sng" dirty="0"/>
              <a:t>US Treasury Curve</a:t>
            </a:r>
            <a:r>
              <a:rPr lang="en-US" sz="2400" dirty="0"/>
              <a:t>, </a:t>
            </a:r>
            <a:r>
              <a:rPr lang="en-US" sz="2400" dirty="0" err="1"/>
              <a:t>munis</a:t>
            </a:r>
            <a:r>
              <a:rPr lang="en-US" sz="2400" dirty="0"/>
              <a:t> are tracked to the Thomson Reuters </a:t>
            </a:r>
            <a:r>
              <a:rPr lang="en-US" sz="2400" i="1" dirty="0"/>
              <a:t>Municipal</a:t>
            </a:r>
            <a:r>
              <a:rPr lang="en-US" sz="2400" dirty="0"/>
              <a:t> Market Data (</a:t>
            </a:r>
            <a:r>
              <a:rPr lang="en-US" sz="2400" i="1" dirty="0"/>
              <a:t>MMD</a:t>
            </a:r>
            <a:r>
              <a:rPr lang="en-US" sz="2400" dirty="0"/>
              <a:t>) curve</a:t>
            </a:r>
            <a:endParaRPr lang="en-US" sz="2400" u="sng" dirty="0"/>
          </a:p>
          <a:p>
            <a:pPr marL="274320" lvl="1" indent="0" algn="ctr">
              <a:buNone/>
            </a:pPr>
            <a:r>
              <a:rPr lang="en-US" sz="2400" dirty="0"/>
              <a:t>General</a:t>
            </a:r>
            <a:r>
              <a:rPr lang="en-US" sz="2800" dirty="0"/>
              <a:t> </a:t>
            </a:r>
          </a:p>
          <a:p>
            <a:pPr marL="274320" lvl="1" indent="0" algn="ctr">
              <a:buNone/>
            </a:pPr>
            <a:r>
              <a:rPr lang="en-US" sz="2000" dirty="0"/>
              <a:t>Price ~ Liquidity + Rating (investor sentiment) + Duration (pegged to US Treas.)</a:t>
            </a:r>
          </a:p>
          <a:p>
            <a:pPr marL="274320" lvl="1" indent="0" algn="ctr">
              <a:buNone/>
            </a:pPr>
            <a:endParaRPr lang="en-US" dirty="0"/>
          </a:p>
          <a:p>
            <a:pPr marL="274320" lvl="1" indent="0" algn="ctr">
              <a:buNone/>
            </a:pPr>
            <a:r>
              <a:rPr lang="en-US" sz="2400" dirty="0"/>
              <a:t>Muni</a:t>
            </a:r>
            <a:r>
              <a:rPr lang="en-US" sz="2800" dirty="0"/>
              <a:t> </a:t>
            </a:r>
            <a:r>
              <a:rPr lang="en-US" sz="2400" dirty="0"/>
              <a:t>Specific</a:t>
            </a:r>
            <a:endParaRPr lang="en-US" sz="2800" dirty="0"/>
          </a:p>
          <a:p>
            <a:pPr marL="274320" lvl="1" indent="0" algn="ctr">
              <a:buNone/>
            </a:pPr>
            <a:r>
              <a:rPr lang="en-US" sz="2000" dirty="0"/>
              <a:t>Price ~ Liquidity + Rating + State (tax environment) + Duration (pegged to MMD or BVAL curve)…</a:t>
            </a:r>
          </a:p>
          <a:p>
            <a:endParaRPr lang="en-US" sz="2400" u="sng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4336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3023</TotalTime>
  <Words>483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Cambria</vt:lpstr>
      <vt:lpstr>Wingdings</vt:lpstr>
      <vt:lpstr>Wood Type</vt:lpstr>
      <vt:lpstr>Municipal Bonds</vt:lpstr>
      <vt:lpstr>Terms</vt:lpstr>
      <vt:lpstr>What is a Municipal Bond?</vt:lpstr>
      <vt:lpstr>What is a Municipal Bond?</vt:lpstr>
      <vt:lpstr>What is a Municipal Bond?</vt:lpstr>
      <vt:lpstr>What is a Municipal Bond?</vt:lpstr>
      <vt:lpstr>Why invest in Municipal Bonds? </vt:lpstr>
      <vt:lpstr>Complexity</vt:lpstr>
      <vt:lpstr>Pricing</vt:lpstr>
      <vt:lpstr>Pricing Services</vt:lpstr>
      <vt:lpstr>Mutual Fund Choice Investor Sentiment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Municipal Bonds</dc:title>
  <dc:creator>Alison Turner</dc:creator>
  <cp:lastModifiedBy>Alison Turner</cp:lastModifiedBy>
  <cp:revision>15</cp:revision>
  <dcterms:created xsi:type="dcterms:W3CDTF">2019-10-08T15:57:05Z</dcterms:created>
  <dcterms:modified xsi:type="dcterms:W3CDTF">2019-10-10T18:20:38Z</dcterms:modified>
</cp:coreProperties>
</file>