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Arimo"/>
      <p:regular r:id="rId35"/>
      <p:bold r:id="rId36"/>
      <p:italic r:id="rId37"/>
      <p:boldItalic r:id="rId38"/>
    </p:embeddedFont>
    <p:embeddedFont>
      <p:font typeface="Bebas Neu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BC9AF9-66F0-44AD-BC29-5461157BFC86}">
  <a:tblStyle styleId="{A4BC9AF9-66F0-44AD-BC29-5461157BFC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7.xml"/><Relationship Id="rId35" Type="http://schemas.openxmlformats.org/officeDocument/2006/relationships/font" Target="fonts/Arimo-regular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9.xml"/><Relationship Id="rId37" Type="http://schemas.openxmlformats.org/officeDocument/2006/relationships/font" Target="fonts/Arimo-italic.fntdata"/><Relationship Id="rId14" Type="http://schemas.openxmlformats.org/officeDocument/2006/relationships/slide" Target="slides/slide8.xml"/><Relationship Id="rId36" Type="http://schemas.openxmlformats.org/officeDocument/2006/relationships/font" Target="fonts/Arimo-bold.fntdata"/><Relationship Id="rId17" Type="http://schemas.openxmlformats.org/officeDocument/2006/relationships/slide" Target="slides/slide11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10.xml"/><Relationship Id="rId38" Type="http://schemas.openxmlformats.org/officeDocument/2006/relationships/font" Target="fonts/Arim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ee32072b7_4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bee32072b7_4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ee32072b7_5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bee32072b7_5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c0c4cc939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c0c4cc939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ee32072b7_5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bee32072b7_5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ee32072b7_5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bee32072b7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ee32072b7_5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2bee32072b7_5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ee32072b7_4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2bee32072b7_4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c06cae991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c06cae991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c0ab36ee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c0ab36ee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0c4cc939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0c4cc939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c0c4cc93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c0c4cc93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ee32072b7_4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bee32072b7_4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0c4cc93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0c4cc93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c0c4cc939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c0c4cc939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c0c4cc939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c0c4cc93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c0c4cc93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c0c4cc93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bee32072b7_4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bee32072b7_4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ee32072b7_4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bee32072b7_4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ee32072b7_4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bee32072b7_4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ee32072b7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bee32072b7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ee32072b7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bee32072b7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ee32072b7_5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bee32072b7_5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ee32072b7_5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bee32072b7_5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ee32072b7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bee32072b7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38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3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713225" y="1088400"/>
            <a:ext cx="5118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89523" y="3418115"/>
            <a:ext cx="3902700" cy="39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6044825" y="820750"/>
            <a:ext cx="2224200" cy="33342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125" y="3754191"/>
            <a:ext cx="3213824" cy="338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025" y="-1763325"/>
            <a:ext cx="2921876" cy="307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8027" y="3526650"/>
            <a:ext cx="2533396" cy="26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4570" l="4570" r="4570" t="4570"/>
          <a:stretch/>
        </p:blipFill>
        <p:spPr>
          <a:xfrm>
            <a:off x="-1125250" y="-1002498"/>
            <a:ext cx="2716675" cy="28600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720075" y="1563261"/>
            <a:ext cx="37203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subTitle"/>
          </p:nvPr>
        </p:nvSpPr>
        <p:spPr>
          <a:xfrm>
            <a:off x="4703914" y="1563261"/>
            <a:ext cx="3720300" cy="23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8273923" y="3202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910261" y="4119188"/>
            <a:ext cx="244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subTitle"/>
          </p:nvPr>
        </p:nvSpPr>
        <p:spPr>
          <a:xfrm>
            <a:off x="1910205" y="3116988"/>
            <a:ext cx="244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subTitle"/>
          </p:nvPr>
        </p:nvSpPr>
        <p:spPr>
          <a:xfrm>
            <a:off x="1910161" y="2114788"/>
            <a:ext cx="244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4" type="title"/>
          </p:nvPr>
        </p:nvSpPr>
        <p:spPr>
          <a:xfrm>
            <a:off x="933962" y="1783031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6"/>
          <p:cNvSpPr txBox="1"/>
          <p:nvPr>
            <p:ph idx="5" type="title"/>
          </p:nvPr>
        </p:nvSpPr>
        <p:spPr>
          <a:xfrm>
            <a:off x="935000" y="3797123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6"/>
          <p:cNvSpPr txBox="1"/>
          <p:nvPr>
            <p:ph idx="6" type="title"/>
          </p:nvPr>
        </p:nvSpPr>
        <p:spPr>
          <a:xfrm>
            <a:off x="935188" y="2797039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7" type="subTitle"/>
          </p:nvPr>
        </p:nvSpPr>
        <p:spPr>
          <a:xfrm>
            <a:off x="1910163" y="3748630"/>
            <a:ext cx="2448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8" type="subTitle"/>
          </p:nvPr>
        </p:nvSpPr>
        <p:spPr>
          <a:xfrm>
            <a:off x="1910063" y="1744230"/>
            <a:ext cx="2448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9" type="subTitle"/>
          </p:nvPr>
        </p:nvSpPr>
        <p:spPr>
          <a:xfrm>
            <a:off x="1910107" y="2746430"/>
            <a:ext cx="2448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6"/>
          <p:cNvSpPr/>
          <p:nvPr>
            <p:ph idx="13" type="pic"/>
          </p:nvPr>
        </p:nvSpPr>
        <p:spPr>
          <a:xfrm>
            <a:off x="5418988" y="1651950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19925" y="-1295650"/>
            <a:ext cx="2588800" cy="272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>
            <p:ph idx="3" type="pic"/>
          </p:nvPr>
        </p:nvSpPr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54367" y="3382675"/>
            <a:ext cx="3074366" cy="32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3148" y="-2096325"/>
            <a:ext cx="3074366" cy="32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8300950" y="276425"/>
            <a:ext cx="294600" cy="294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599726" y="46016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01575" y="1651450"/>
            <a:ext cx="2276900" cy="23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16650" y="-1377625"/>
            <a:ext cx="2814350" cy="29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26450" y="1754975"/>
            <a:ext cx="43038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2" type="pic"/>
          </p:nvPr>
        </p:nvSpPr>
        <p:spPr>
          <a:xfrm>
            <a:off x="5649084" y="1394544"/>
            <a:ext cx="2579700" cy="2910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8"/>
          <p:cNvSpPr/>
          <p:nvPr/>
        </p:nvSpPr>
        <p:spPr>
          <a:xfrm>
            <a:off x="614675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8377675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310448" y="6847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458501" y="120486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4800" y="-2967476"/>
            <a:ext cx="4321101" cy="4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4584449" y="1632397"/>
            <a:ext cx="35709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2" type="subTitle"/>
          </p:nvPr>
        </p:nvSpPr>
        <p:spPr>
          <a:xfrm>
            <a:off x="4584425" y="2780188"/>
            <a:ext cx="35709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3" type="subTitle"/>
          </p:nvPr>
        </p:nvSpPr>
        <p:spPr>
          <a:xfrm>
            <a:off x="4584425" y="3929829"/>
            <a:ext cx="35709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4" type="subTitle"/>
          </p:nvPr>
        </p:nvSpPr>
        <p:spPr>
          <a:xfrm>
            <a:off x="4584440" y="1260075"/>
            <a:ext cx="357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5" type="subTitle"/>
          </p:nvPr>
        </p:nvSpPr>
        <p:spPr>
          <a:xfrm>
            <a:off x="4584426" y="3557507"/>
            <a:ext cx="357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6" type="subTitle"/>
          </p:nvPr>
        </p:nvSpPr>
        <p:spPr>
          <a:xfrm>
            <a:off x="4584433" y="2408791"/>
            <a:ext cx="357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9"/>
          <p:cNvSpPr/>
          <p:nvPr>
            <p:ph idx="7" type="pic"/>
          </p:nvPr>
        </p:nvSpPr>
        <p:spPr>
          <a:xfrm>
            <a:off x="1071064" y="1368181"/>
            <a:ext cx="2703900" cy="29859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74200" y="3732075"/>
            <a:ext cx="3330775" cy="350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288031" y="188474"/>
            <a:ext cx="254400" cy="254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2426" y="3951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992725" y="470437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56923" y="3715875"/>
            <a:ext cx="2797825" cy="2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0502" y="-1475725"/>
            <a:ext cx="2797825" cy="29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718863" y="1300300"/>
            <a:ext cx="322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subTitle"/>
          </p:nvPr>
        </p:nvSpPr>
        <p:spPr>
          <a:xfrm>
            <a:off x="718869" y="2810775"/>
            <a:ext cx="3228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718863" y="1652481"/>
            <a:ext cx="3228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4" type="subTitle"/>
          </p:nvPr>
        </p:nvSpPr>
        <p:spPr>
          <a:xfrm>
            <a:off x="718869" y="3162956"/>
            <a:ext cx="3228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5" type="pic"/>
          </p:nvPr>
        </p:nvSpPr>
        <p:spPr>
          <a:xfrm>
            <a:off x="4440225" y="1358625"/>
            <a:ext cx="3859200" cy="283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0"/>
          <p:cNvSpPr/>
          <p:nvPr/>
        </p:nvSpPr>
        <p:spPr>
          <a:xfrm>
            <a:off x="341007" y="5222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493948" y="15675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42001" y="67682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8633400" y="1235675"/>
            <a:ext cx="297300" cy="297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792450" y="10177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8588100" y="1138325"/>
            <a:ext cx="120600" cy="120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719975" y="1918427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2" type="subTitle"/>
          </p:nvPr>
        </p:nvSpPr>
        <p:spPr>
          <a:xfrm>
            <a:off x="3419246" y="1918427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3" type="subTitle"/>
          </p:nvPr>
        </p:nvSpPr>
        <p:spPr>
          <a:xfrm>
            <a:off x="719975" y="34454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4" type="subTitle"/>
          </p:nvPr>
        </p:nvSpPr>
        <p:spPr>
          <a:xfrm>
            <a:off x="3419246" y="34454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5" type="subTitle"/>
          </p:nvPr>
        </p:nvSpPr>
        <p:spPr>
          <a:xfrm>
            <a:off x="6118524" y="1918427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6" type="subTitle"/>
          </p:nvPr>
        </p:nvSpPr>
        <p:spPr>
          <a:xfrm>
            <a:off x="6118524" y="34454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7" type="subTitle"/>
          </p:nvPr>
        </p:nvSpPr>
        <p:spPr>
          <a:xfrm>
            <a:off x="719975" y="160402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8" type="subTitle"/>
          </p:nvPr>
        </p:nvSpPr>
        <p:spPr>
          <a:xfrm>
            <a:off x="3419248" y="160402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9" type="subTitle"/>
          </p:nvPr>
        </p:nvSpPr>
        <p:spPr>
          <a:xfrm>
            <a:off x="6118520" y="160402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3" type="subTitle"/>
          </p:nvPr>
        </p:nvSpPr>
        <p:spPr>
          <a:xfrm>
            <a:off x="719975" y="3131100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4" type="subTitle"/>
          </p:nvPr>
        </p:nvSpPr>
        <p:spPr>
          <a:xfrm>
            <a:off x="3419250" y="3131100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5" type="subTitle"/>
          </p:nvPr>
        </p:nvSpPr>
        <p:spPr>
          <a:xfrm>
            <a:off x="6118525" y="3131100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00775" y="3995138"/>
            <a:ext cx="2305499" cy="2427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17300" y="-1236050"/>
            <a:ext cx="2305499" cy="242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57025" y="3807200"/>
            <a:ext cx="2323823" cy="24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574" y="-977437"/>
            <a:ext cx="2323825" cy="244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166682" y="6356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19623" y="2701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467676" y="7902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8430782" y="447796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8486699" y="4730050"/>
            <a:ext cx="192600" cy="192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8731776" y="46325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492075" y="660975"/>
            <a:ext cx="61599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8" name="Google Shape;158;p23"/>
          <p:cNvSpPr/>
          <p:nvPr>
            <p:ph idx="2" type="pic"/>
          </p:nvPr>
        </p:nvSpPr>
        <p:spPr>
          <a:xfrm>
            <a:off x="1738750" y="1985390"/>
            <a:ext cx="5666400" cy="219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59" name="Google Shape;1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75351" y="3293425"/>
            <a:ext cx="3415301" cy="35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799" y="-2042800"/>
            <a:ext cx="3415301" cy="35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8310448" y="226296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8458501" y="278303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513907" y="5379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6668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13225" y="3910025"/>
            <a:ext cx="7717500" cy="6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9775" y="-1954175"/>
            <a:ext cx="3424462" cy="36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>
            <a:off x="8310448" y="537987"/>
            <a:ext cx="393600" cy="3936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8458501" y="1058063"/>
            <a:ext cx="97500" cy="97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477174" y="796990"/>
            <a:ext cx="145500" cy="1455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4707050" y="2394775"/>
            <a:ext cx="35772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48225" y="1474238"/>
            <a:ext cx="2922888" cy="30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9661" y="-698125"/>
            <a:ext cx="2922888" cy="307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32900" y="4601854"/>
            <a:ext cx="172800" cy="172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52130" y="4774792"/>
            <a:ext cx="137100" cy="13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7575" y="3726800"/>
            <a:ext cx="2450747" cy="25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5904" y="-1263875"/>
            <a:ext cx="2450747" cy="25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/>
          <p:nvPr/>
        </p:nvSpPr>
        <p:spPr>
          <a:xfrm>
            <a:off x="194407" y="46607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347348" y="42952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495401" y="48152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8498257" y="75695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8651199" y="53949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8725301" y="87995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25425" y="-1541150"/>
            <a:ext cx="2298048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605" y="4053675"/>
            <a:ext cx="2298048" cy="24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720000" y="440900"/>
            <a:ext cx="197100" cy="197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8156000" y="486400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82425" y="4206500"/>
            <a:ext cx="2379148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42449" y="1319375"/>
            <a:ext cx="2379148" cy="2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>
            <a:off x="8030398" y="2307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872949" y="320516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hasCustomPrompt="1" type="title"/>
          </p:nvPr>
        </p:nvSpPr>
        <p:spPr>
          <a:xfrm>
            <a:off x="2263750" y="539500"/>
            <a:ext cx="4616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263750" y="1661500"/>
            <a:ext cx="4616400" cy="37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29"/>
          <p:cNvSpPr/>
          <p:nvPr>
            <p:ph idx="2" type="pic"/>
          </p:nvPr>
        </p:nvSpPr>
        <p:spPr>
          <a:xfrm>
            <a:off x="2309200" y="2361550"/>
            <a:ext cx="4525500" cy="2156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05" name="Google Shape;20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06375" y="2112325"/>
            <a:ext cx="2815201" cy="2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450" y="1952850"/>
            <a:ext cx="2815201" cy="2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0375" y="3468750"/>
            <a:ext cx="3194200" cy="33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type="title"/>
          </p:nvPr>
        </p:nvSpPr>
        <p:spPr>
          <a:xfrm>
            <a:off x="3977872" y="1035475"/>
            <a:ext cx="44529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3977850" y="20349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2" type="title"/>
          </p:nvPr>
        </p:nvSpPr>
        <p:spPr>
          <a:xfrm>
            <a:off x="3977872" y="2862212"/>
            <a:ext cx="44529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12" name="Google Shape;212;p30"/>
          <p:cNvSpPr txBox="1"/>
          <p:nvPr>
            <p:ph idx="3" type="subTitle"/>
          </p:nvPr>
        </p:nvSpPr>
        <p:spPr>
          <a:xfrm>
            <a:off x="3977850" y="3861812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0"/>
          <p:cNvSpPr/>
          <p:nvPr>
            <p:ph idx="4" type="pic"/>
          </p:nvPr>
        </p:nvSpPr>
        <p:spPr>
          <a:xfrm>
            <a:off x="1012975" y="886400"/>
            <a:ext cx="2405700" cy="3429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97750" y="987050"/>
            <a:ext cx="2902450" cy="30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6825" y="-2033325"/>
            <a:ext cx="3251750" cy="342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/>
          <p:nvPr/>
        </p:nvSpPr>
        <p:spPr>
          <a:xfrm>
            <a:off x="8430782" y="47822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8583724" y="4564741"/>
            <a:ext cx="245700" cy="245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8657826" y="4905200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17000" y="3787350"/>
            <a:ext cx="2495000" cy="26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8523" y="-1272825"/>
            <a:ext cx="2687626" cy="2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type="title"/>
          </p:nvPr>
        </p:nvSpPr>
        <p:spPr>
          <a:xfrm>
            <a:off x="841823" y="579113"/>
            <a:ext cx="3601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" type="subTitle"/>
          </p:nvPr>
        </p:nvSpPr>
        <p:spPr>
          <a:xfrm>
            <a:off x="841925" y="1681425"/>
            <a:ext cx="3601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/>
        </p:nvSpPr>
        <p:spPr>
          <a:xfrm>
            <a:off x="713225" y="3320450"/>
            <a:ext cx="3858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/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5107001" y="676391"/>
            <a:ext cx="3070200" cy="38001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720000" y="1381075"/>
            <a:ext cx="7704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13" y="-1729900"/>
            <a:ext cx="2609866" cy="27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5509" y="1197937"/>
            <a:ext cx="2609866" cy="27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0000" y="1381075"/>
            <a:ext cx="77040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90575" y="3825075"/>
            <a:ext cx="2464680" cy="25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3846" y="1274362"/>
            <a:ext cx="2464680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 1">
  <p:cSld name="Separator Pag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or Page 2">
  <p:cSld name="Separator Pag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rounakbanik/the-movies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/>
          <p:nvPr/>
        </p:nvSpPr>
        <p:spPr>
          <a:xfrm>
            <a:off x="6247863" y="684250"/>
            <a:ext cx="2251800" cy="329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 txBox="1"/>
          <p:nvPr>
            <p:ph idx="1" type="subTitle"/>
          </p:nvPr>
        </p:nvSpPr>
        <p:spPr>
          <a:xfrm>
            <a:off x="554575" y="3261200"/>
            <a:ext cx="5295900" cy="73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MLDS 421_Data Mining-Final Project Team 14: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Jeansue Wu, Jiayue Tian, Muhammet Ali Buyuknacar, Xinran Wang</a:t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6055950" y="901179"/>
            <a:ext cx="111600" cy="1131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6194535" y="565500"/>
            <a:ext cx="356700" cy="361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6328692" y="1043141"/>
            <a:ext cx="88200" cy="89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0" l="0" r="0" t="-80"/>
          <a:stretch/>
        </p:blipFill>
        <p:spPr>
          <a:xfrm>
            <a:off x="6366114" y="799924"/>
            <a:ext cx="2015400" cy="3062100"/>
          </a:xfrm>
          <a:prstGeom prst="round2SameRect">
            <a:avLst>
              <a:gd fmla="val 49623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7"/>
          <p:cNvSpPr txBox="1"/>
          <p:nvPr>
            <p:ph type="ctrTitle"/>
          </p:nvPr>
        </p:nvSpPr>
        <p:spPr>
          <a:xfrm>
            <a:off x="554575" y="694800"/>
            <a:ext cx="5118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Movie Recommender System </a:t>
            </a:r>
            <a:endParaRPr i="1" sz="3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8326021" y="4106630"/>
            <a:ext cx="88200" cy="89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8379097" y="3862081"/>
            <a:ext cx="247200" cy="244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791925" y="4421225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>
            <a:off x="190150" y="1173450"/>
            <a:ext cx="3861000" cy="279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6044750" y="1518163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0980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6"/>
          <p:cNvSpPr txBox="1"/>
          <p:nvPr>
            <p:ph idx="1" type="subTitle"/>
          </p:nvPr>
        </p:nvSpPr>
        <p:spPr>
          <a:xfrm>
            <a:off x="5239250" y="3630400"/>
            <a:ext cx="3107100" cy="103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 sz="1400"/>
              <a:t>Dimension Reduction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 sz="1400"/>
              <a:t>Text Vectorization + Clustering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</a:pPr>
            <a:r>
              <a:rPr lang="en" sz="1400"/>
              <a:t>Recommender System</a:t>
            </a:r>
            <a:endParaRPr/>
          </a:p>
        </p:txBody>
      </p:sp>
      <p:sp>
        <p:nvSpPr>
          <p:cNvPr id="386" name="Google Shape;386;p46"/>
          <p:cNvSpPr txBox="1"/>
          <p:nvPr>
            <p:ph type="title"/>
          </p:nvPr>
        </p:nvSpPr>
        <p:spPr>
          <a:xfrm>
            <a:off x="4381700" y="2724313"/>
            <a:ext cx="448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Methods &amp; Results</a:t>
            </a:r>
            <a:endParaRPr/>
          </a:p>
        </p:txBody>
      </p:sp>
      <p:sp>
        <p:nvSpPr>
          <p:cNvPr id="387" name="Google Shape;387;p46"/>
          <p:cNvSpPr txBox="1"/>
          <p:nvPr>
            <p:ph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88" name="Google Shape;388;p4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181" l="6276" r="2888" t="1191"/>
          <a:stretch/>
        </p:blipFill>
        <p:spPr>
          <a:xfrm>
            <a:off x="331792" y="1274886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89" name="Google Shape;389;p46"/>
          <p:cNvCxnSpPr/>
          <p:nvPr/>
        </p:nvCxnSpPr>
        <p:spPr>
          <a:xfrm>
            <a:off x="5068100" y="993925"/>
            <a:ext cx="311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0" name="Google Shape;390;p46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4298732" y="44470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4451673" y="4081575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975"/>
            <a:ext cx="9144003" cy="37147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7"/>
          <p:cNvSpPr txBox="1"/>
          <p:nvPr>
            <p:ph type="title"/>
          </p:nvPr>
        </p:nvSpPr>
        <p:spPr>
          <a:xfrm>
            <a:off x="264900" y="2462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Mindmap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type="title"/>
          </p:nvPr>
        </p:nvSpPr>
        <p:spPr>
          <a:xfrm>
            <a:off x="578725" y="450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Dimension Reduction</a:t>
            </a:r>
            <a:endParaRPr sz="2800"/>
          </a:p>
        </p:txBody>
      </p:sp>
      <p:sp>
        <p:nvSpPr>
          <p:cNvPr id="405" name="Google Shape;405;p48"/>
          <p:cNvSpPr txBox="1"/>
          <p:nvPr>
            <p:ph type="title"/>
          </p:nvPr>
        </p:nvSpPr>
        <p:spPr>
          <a:xfrm>
            <a:off x="1004590" y="1343575"/>
            <a:ext cx="32619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/>
              <a:t>62 </a:t>
            </a:r>
            <a:r>
              <a:rPr lang="en" sz="3000"/>
              <a:t>cols</a:t>
            </a:r>
            <a:endParaRPr sz="3000"/>
          </a:p>
        </p:txBody>
      </p:sp>
      <p:sp>
        <p:nvSpPr>
          <p:cNvPr id="406" name="Google Shape;406;p48"/>
          <p:cNvSpPr txBox="1"/>
          <p:nvPr>
            <p:ph idx="1" type="subTitle"/>
          </p:nvPr>
        </p:nvSpPr>
        <p:spPr>
          <a:xfrm>
            <a:off x="1004574" y="2342996"/>
            <a:ext cx="3261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After Feature Engineering</a:t>
            </a:r>
            <a:endParaRPr/>
          </a:p>
        </p:txBody>
      </p:sp>
      <p:sp>
        <p:nvSpPr>
          <p:cNvPr id="407" name="Google Shape;407;p48"/>
          <p:cNvSpPr txBox="1"/>
          <p:nvPr>
            <p:ph idx="4294967295" type="subTitle"/>
          </p:nvPr>
        </p:nvSpPr>
        <p:spPr>
          <a:xfrm>
            <a:off x="1004574" y="4169901"/>
            <a:ext cx="3261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lt1"/>
                </a:solidFill>
              </a:rPr>
              <a:t>After </a:t>
            </a:r>
            <a:r>
              <a:rPr lang="en" sz="1600">
                <a:solidFill>
                  <a:schemeClr val="lt1"/>
                </a:solidFill>
              </a:rPr>
              <a:t>Dimension</a:t>
            </a:r>
            <a:r>
              <a:rPr lang="en" sz="1600">
                <a:solidFill>
                  <a:schemeClr val="lt1"/>
                </a:solidFill>
              </a:rPr>
              <a:t> Reduction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p48"/>
          <p:cNvSpPr txBox="1"/>
          <p:nvPr>
            <p:ph type="title"/>
          </p:nvPr>
        </p:nvSpPr>
        <p:spPr>
          <a:xfrm>
            <a:off x="1004565" y="3041825"/>
            <a:ext cx="32619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/>
              <a:t>2 </a:t>
            </a:r>
            <a:r>
              <a:rPr lang="en" sz="3000"/>
              <a:t>cols</a:t>
            </a:r>
            <a:endParaRPr sz="3000"/>
          </a:p>
        </p:txBody>
      </p:sp>
      <p:sp>
        <p:nvSpPr>
          <p:cNvPr id="409" name="Google Shape;409;p48"/>
          <p:cNvSpPr txBox="1"/>
          <p:nvPr>
            <p:ph idx="4294967295" type="body"/>
          </p:nvPr>
        </p:nvSpPr>
        <p:spPr>
          <a:xfrm>
            <a:off x="5887750" y="1803300"/>
            <a:ext cx="20340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Algorithms</a:t>
            </a:r>
            <a:r>
              <a:rPr b="1" lang="en" sz="2400">
                <a:solidFill>
                  <a:schemeClr val="dk1"/>
                </a:solidFill>
              </a:rPr>
              <a:t>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PCA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t-SNE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en" sz="2400">
                <a:solidFill>
                  <a:schemeClr val="accent1"/>
                </a:solidFill>
              </a:rPr>
              <a:t>UMAP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526500"/>
            <a:ext cx="4610400" cy="29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737" y="1374038"/>
            <a:ext cx="4138875" cy="328587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9"/>
          <p:cNvSpPr txBox="1"/>
          <p:nvPr>
            <p:ph idx="4294967295" type="body"/>
          </p:nvPr>
        </p:nvSpPr>
        <p:spPr>
          <a:xfrm>
            <a:off x="395588" y="851250"/>
            <a:ext cx="171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</a:rPr>
              <a:t>PCA</a:t>
            </a:r>
            <a:r>
              <a:rPr b="1" lang="en" sz="2200" u="sng">
                <a:solidFill>
                  <a:schemeClr val="accent1"/>
                </a:solidFill>
              </a:rPr>
              <a:t>:</a:t>
            </a:r>
            <a:endParaRPr b="1" sz="2200" u="sng">
              <a:solidFill>
                <a:schemeClr val="accent1"/>
              </a:solidFill>
            </a:endParaRPr>
          </a:p>
        </p:txBody>
      </p:sp>
      <p:sp>
        <p:nvSpPr>
          <p:cNvPr id="417" name="Google Shape;417;p49"/>
          <p:cNvSpPr txBox="1"/>
          <p:nvPr>
            <p:ph type="title"/>
          </p:nvPr>
        </p:nvSpPr>
        <p:spPr>
          <a:xfrm>
            <a:off x="720000" y="156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Dimension Reduction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5" y="1479650"/>
            <a:ext cx="4419600" cy="3300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275" y="1534525"/>
            <a:ext cx="4267200" cy="319093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>
            <p:ph idx="4294967295" type="body"/>
          </p:nvPr>
        </p:nvSpPr>
        <p:spPr>
          <a:xfrm>
            <a:off x="331250" y="804400"/>
            <a:ext cx="171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</a:rPr>
              <a:t>t-SNE</a:t>
            </a:r>
            <a:r>
              <a:rPr b="1" lang="en" sz="2200" u="sng">
                <a:solidFill>
                  <a:schemeClr val="accent1"/>
                </a:solidFill>
              </a:rPr>
              <a:t>:</a:t>
            </a:r>
            <a:endParaRPr b="1" sz="2200" u="sng">
              <a:solidFill>
                <a:schemeClr val="accent1"/>
              </a:solidFill>
            </a:endParaRPr>
          </a:p>
        </p:txBody>
      </p:sp>
      <p:sp>
        <p:nvSpPr>
          <p:cNvPr id="425" name="Google Shape;425;p50"/>
          <p:cNvSpPr txBox="1"/>
          <p:nvPr>
            <p:ph idx="4294967295" type="body"/>
          </p:nvPr>
        </p:nvSpPr>
        <p:spPr>
          <a:xfrm>
            <a:off x="5011925" y="804400"/>
            <a:ext cx="171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</a:rPr>
              <a:t>UMAP</a:t>
            </a:r>
            <a:r>
              <a:rPr b="1" lang="en" sz="2200" u="sng">
                <a:solidFill>
                  <a:schemeClr val="accent1"/>
                </a:solidFill>
              </a:rPr>
              <a:t>:</a:t>
            </a:r>
            <a:endParaRPr b="1" sz="2200" u="sng">
              <a:solidFill>
                <a:schemeClr val="accent1"/>
              </a:solidFill>
            </a:endParaRPr>
          </a:p>
        </p:txBody>
      </p:sp>
      <p:sp>
        <p:nvSpPr>
          <p:cNvPr id="426" name="Google Shape;426;p50"/>
          <p:cNvSpPr txBox="1"/>
          <p:nvPr>
            <p:ph type="title"/>
          </p:nvPr>
        </p:nvSpPr>
        <p:spPr>
          <a:xfrm>
            <a:off x="625575" y="107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Dimension Reduction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>
            <p:ph idx="4294967295" type="title"/>
          </p:nvPr>
        </p:nvSpPr>
        <p:spPr>
          <a:xfrm>
            <a:off x="125247" y="2719600"/>
            <a:ext cx="44529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/>
              <a:t>9,099</a:t>
            </a:r>
            <a:endParaRPr/>
          </a:p>
        </p:txBody>
      </p:sp>
      <p:sp>
        <p:nvSpPr>
          <p:cNvPr id="432" name="Google Shape;432;p51"/>
          <p:cNvSpPr txBox="1"/>
          <p:nvPr>
            <p:ph idx="2" type="subTitle"/>
          </p:nvPr>
        </p:nvSpPr>
        <p:spPr>
          <a:xfrm>
            <a:off x="125225" y="37192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Overviews of Movies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1"/>
          <p:cNvSpPr txBox="1"/>
          <p:nvPr>
            <p:ph type="title"/>
          </p:nvPr>
        </p:nvSpPr>
        <p:spPr>
          <a:xfrm>
            <a:off x="625575" y="259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Text Vectorization</a:t>
            </a:r>
            <a:endParaRPr sz="2800"/>
          </a:p>
        </p:txBody>
      </p:sp>
      <p:sp>
        <p:nvSpPr>
          <p:cNvPr id="434" name="Google Shape;434;p51"/>
          <p:cNvSpPr txBox="1"/>
          <p:nvPr>
            <p:ph idx="4294967295" type="body"/>
          </p:nvPr>
        </p:nvSpPr>
        <p:spPr>
          <a:xfrm>
            <a:off x="918750" y="1395825"/>
            <a:ext cx="7335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Combine the overview and tagline of movies together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Transform raw text data into a cleaned, normalized form that can then be converted into a numerical format (TF-IDF)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435" name="Google Shape;435;p51"/>
          <p:cNvSpPr txBox="1"/>
          <p:nvPr>
            <p:ph idx="4294967295" type="title"/>
          </p:nvPr>
        </p:nvSpPr>
        <p:spPr>
          <a:xfrm>
            <a:off x="4621047" y="2719600"/>
            <a:ext cx="44529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"/>
              <a:t>14,630</a:t>
            </a:r>
            <a:endParaRPr/>
          </a:p>
        </p:txBody>
      </p:sp>
      <p:sp>
        <p:nvSpPr>
          <p:cNvPr id="436" name="Google Shape;436;p51"/>
          <p:cNvSpPr txBox="1"/>
          <p:nvPr>
            <p:ph idx="2" type="subTitle"/>
          </p:nvPr>
        </p:nvSpPr>
        <p:spPr>
          <a:xfrm>
            <a:off x="4621025" y="3719200"/>
            <a:ext cx="4452900" cy="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Words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1"/>
          <p:cNvSpPr txBox="1"/>
          <p:nvPr>
            <p:ph idx="4294967295" type="body"/>
          </p:nvPr>
        </p:nvSpPr>
        <p:spPr>
          <a:xfrm>
            <a:off x="125225" y="2861000"/>
            <a:ext cx="2140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tfidf_matrix.shape: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611100" y="164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Clustering </a:t>
            </a:r>
            <a:r>
              <a:rPr lang="en" sz="1800"/>
              <a:t>(Based on Description)</a:t>
            </a:r>
            <a:endParaRPr sz="1800"/>
          </a:p>
        </p:txBody>
      </p:sp>
      <p:graphicFrame>
        <p:nvGraphicFramePr>
          <p:cNvPr id="443" name="Google Shape;443;p52"/>
          <p:cNvGraphicFramePr/>
          <p:nvPr/>
        </p:nvGraphicFramePr>
        <p:xfrm>
          <a:off x="1589350" y="8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{A4BC9AF9-66F0-44AD-BC29-5461157BFC86}</a:tableStyleId>
              </a:tblPr>
              <a:tblGrid>
                <a:gridCol w="3029950"/>
                <a:gridCol w="3029950"/>
              </a:tblGrid>
              <a:tr h="35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Factorization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Clustering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K-means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Spectral Clustering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NMF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(n_components = 100)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K-means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(k=16)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44" name="Google Shape;444;p52"/>
          <p:cNvPicPr preferRelativeResize="0"/>
          <p:nvPr/>
        </p:nvPicPr>
        <p:blipFill rotWithShape="1">
          <a:blip r:embed="rId3">
            <a:alphaModFix/>
          </a:blip>
          <a:srcRect b="0" l="0" r="0" t="6655"/>
          <a:stretch/>
        </p:blipFill>
        <p:spPr>
          <a:xfrm>
            <a:off x="952500" y="2654450"/>
            <a:ext cx="2360900" cy="18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2"/>
          <p:cNvPicPr preferRelativeResize="0"/>
          <p:nvPr/>
        </p:nvPicPr>
        <p:blipFill rotWithShape="1">
          <a:blip r:embed="rId4">
            <a:alphaModFix/>
          </a:blip>
          <a:srcRect b="0" l="0" r="0" t="6646"/>
          <a:stretch/>
        </p:blipFill>
        <p:spPr>
          <a:xfrm>
            <a:off x="3438475" y="2662550"/>
            <a:ext cx="2360900" cy="18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2"/>
          <p:cNvPicPr preferRelativeResize="0"/>
          <p:nvPr/>
        </p:nvPicPr>
        <p:blipFill rotWithShape="1">
          <a:blip r:embed="rId5">
            <a:alphaModFix/>
          </a:blip>
          <a:srcRect b="0" l="0" r="0" t="6507"/>
          <a:stretch/>
        </p:blipFill>
        <p:spPr>
          <a:xfrm>
            <a:off x="5880100" y="2654450"/>
            <a:ext cx="2414024" cy="188427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 txBox="1"/>
          <p:nvPr>
            <p:ph idx="4294967295" type="body"/>
          </p:nvPr>
        </p:nvSpPr>
        <p:spPr>
          <a:xfrm>
            <a:off x="361700" y="4590725"/>
            <a:ext cx="7806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Silhouette Score: 0.033					   0.031					0.164					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611100" y="164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Clustering </a:t>
            </a:r>
            <a:r>
              <a:rPr lang="en" sz="1800"/>
              <a:t>(Based on Description)</a:t>
            </a:r>
            <a:endParaRPr sz="1800"/>
          </a:p>
        </p:txBody>
      </p:sp>
      <p:graphicFrame>
        <p:nvGraphicFramePr>
          <p:cNvPr id="453" name="Google Shape;453;p53"/>
          <p:cNvGraphicFramePr/>
          <p:nvPr/>
        </p:nvGraphicFramePr>
        <p:xfrm>
          <a:off x="1589350" y="8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{A4BC9AF9-66F0-44AD-BC29-5461157BFC86}</a:tableStyleId>
              </a:tblPr>
              <a:tblGrid>
                <a:gridCol w="3020900"/>
                <a:gridCol w="3020900"/>
              </a:tblGrid>
              <a:tr h="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Factorization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Clustering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NMF</a:t>
                      </a:r>
                      <a:r>
                        <a:rPr lang="en"/>
                        <a:t> (n_components = 100)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K-means (k=16)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4" name="Google Shape;454;p53"/>
          <p:cNvSpPr txBox="1"/>
          <p:nvPr>
            <p:ph idx="4294967295" type="body"/>
          </p:nvPr>
        </p:nvSpPr>
        <p:spPr>
          <a:xfrm>
            <a:off x="918750" y="1929225"/>
            <a:ext cx="7335600" cy="3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Factorization: </a:t>
            </a:r>
            <a:r>
              <a:rPr lang="en" sz="1600">
                <a:solidFill>
                  <a:schemeClr val="dk1"/>
                </a:solidFill>
              </a:rPr>
              <a:t>Employed Non-negative Matrix Factorization (NMF) with n_components = 100 to decompose the TF-IDF matrix into lower-dimensional representations, capturing latent semantic features within the document-term space.</a:t>
            </a:r>
            <a:endParaRPr sz="16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Clustering: </a:t>
            </a:r>
            <a:r>
              <a:rPr lang="en" sz="1600">
                <a:solidFill>
                  <a:schemeClr val="dk1"/>
                </a:solidFill>
              </a:rPr>
              <a:t>Utilized K-means clustering algorithm with k=16 clusters to group documents with similar content together based on their TF-IDF representations.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/>
          <p:nvPr>
            <p:ph type="title"/>
          </p:nvPr>
        </p:nvSpPr>
        <p:spPr>
          <a:xfrm>
            <a:off x="611100" y="1640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Clustering </a:t>
            </a:r>
            <a:r>
              <a:rPr lang="en" sz="1800"/>
              <a:t>(Based on Description)</a:t>
            </a:r>
            <a:endParaRPr sz="1800"/>
          </a:p>
        </p:txBody>
      </p:sp>
      <p:sp>
        <p:nvSpPr>
          <p:cNvPr id="460" name="Google Shape;460;p54"/>
          <p:cNvSpPr txBox="1"/>
          <p:nvPr>
            <p:ph type="title"/>
          </p:nvPr>
        </p:nvSpPr>
        <p:spPr>
          <a:xfrm>
            <a:off x="6777725" y="1780050"/>
            <a:ext cx="3778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300"/>
              <a:t>Visualizing the Largest Cluster:</a:t>
            </a:r>
            <a:endParaRPr sz="1300">
              <a:solidFill>
                <a:srgbClr val="181818"/>
              </a:solidFill>
            </a:endParaRPr>
          </a:p>
        </p:txBody>
      </p:sp>
      <p:grpSp>
        <p:nvGrpSpPr>
          <p:cNvPr id="461" name="Google Shape;461;p54"/>
          <p:cNvGrpSpPr/>
          <p:nvPr/>
        </p:nvGrpSpPr>
        <p:grpSpPr>
          <a:xfrm>
            <a:off x="-97350" y="741719"/>
            <a:ext cx="7115654" cy="4052421"/>
            <a:chOff x="-21150" y="1184196"/>
            <a:chExt cx="7465800" cy="4296004"/>
          </a:xfrm>
        </p:grpSpPr>
        <p:sp>
          <p:nvSpPr>
            <p:cNvPr id="462" name="Google Shape;462;p54"/>
            <p:cNvSpPr txBox="1"/>
            <p:nvPr/>
          </p:nvSpPr>
          <p:spPr>
            <a:xfrm>
              <a:off x="345450" y="1489000"/>
              <a:ext cx="7099200" cy="39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0</a:t>
              </a:r>
              <a:r>
                <a:rPr b="1"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:	  5481	life one love man story find world woman new year </a:t>
              </a:r>
              <a:endParaRPr b="1"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1: 	  229		evil battle power stop world monster good must ancient demon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: 	  373		comedy couple romantic relationship love life one new friend two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3:	  53		harry dirty voldemort hogwarts callahan ron hermione dark year time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4:	  264		town small life new girl come one woman texas big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5:	  262		run kill go hit life two new man baby get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6:	  203		john novel based lennon film life adaptation love time man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7:	  258		detective case christmas murder private police santa cop truth eve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8:	  223		road car trip race country hit accident life cross get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9: 	  308		come two friend one life man young world love family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10:	  277		fight art martial master force man hero one must street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11:	  265		adventure ever find world new life greatest two boy way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12:	  55		vampire blood dracula hunter horror hunt force count blade werewolf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13:	  159		rock band music singer star roll tour concert musical life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14:	  208		sister life family brother woman young home year love girl 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15:	  121		los angeles life girlfriend go city get new film day</a:t>
              </a:r>
              <a:endParaRPr sz="13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63" name="Google Shape;463;p54"/>
            <p:cNvSpPr txBox="1"/>
            <p:nvPr/>
          </p:nvSpPr>
          <p:spPr>
            <a:xfrm>
              <a:off x="-21150" y="1184196"/>
              <a:ext cx="6540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u="sng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CLUSTER</a:t>
              </a:r>
              <a:r>
                <a:rPr b="1"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b="1" lang="en" u="sng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SIZE</a:t>
              </a:r>
              <a:r>
                <a:rPr b="1" lang="en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 			</a:t>
              </a:r>
              <a:r>
                <a:rPr b="1" lang="en" u="sng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TOP WORDS</a:t>
              </a:r>
              <a:endParaRPr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pic>
        <p:nvPicPr>
          <p:cNvPr id="464" name="Google Shape;4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250" y="2088151"/>
            <a:ext cx="2659025" cy="13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/>
          <p:nvPr>
            <p:ph idx="3" type="subTitle"/>
          </p:nvPr>
        </p:nvSpPr>
        <p:spPr>
          <a:xfrm>
            <a:off x="91600" y="1220775"/>
            <a:ext cx="62595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significant difference between algorithms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 Item-Based Algorithm: </a:t>
            </a:r>
            <a:r>
              <a:rPr b="1" lang="en"/>
              <a:t>KNNBasic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k=60, min_k=5, shrinkage=10, similarity=msd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MSE: 0.8693</a:t>
            </a:r>
            <a:endParaRPr/>
          </a:p>
        </p:txBody>
      </p:sp>
      <p:sp>
        <p:nvSpPr>
          <p:cNvPr id="470" name="Google Shape;470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SzPts val="3500"/>
              <a:buChar char="❖"/>
            </a:pPr>
            <a:r>
              <a:rPr lang="en"/>
              <a:t>Item-Based Recommender</a:t>
            </a:r>
            <a:endParaRPr/>
          </a:p>
        </p:txBody>
      </p:sp>
      <p:pic>
        <p:nvPicPr>
          <p:cNvPr id="471" name="Google Shape;471;p55"/>
          <p:cNvPicPr preferRelativeResize="0"/>
          <p:nvPr/>
        </p:nvPicPr>
        <p:blipFill rotWithShape="1">
          <a:blip r:embed="rId3">
            <a:alphaModFix/>
          </a:blip>
          <a:srcRect b="0" l="49166" r="0" t="0"/>
          <a:stretch/>
        </p:blipFill>
        <p:spPr>
          <a:xfrm>
            <a:off x="6499250" y="1622950"/>
            <a:ext cx="3010250" cy="3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75" y="2844822"/>
            <a:ext cx="3573900" cy="2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5604588" y="1430375"/>
            <a:ext cx="2853900" cy="3058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781888" y="1969657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0980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781875" y="2971288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0980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781888" y="956201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0980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619500" y="90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38"/>
          <p:cNvSpPr txBox="1"/>
          <p:nvPr>
            <p:ph idx="1" type="subTitle"/>
          </p:nvPr>
        </p:nvSpPr>
        <p:spPr>
          <a:xfrm>
            <a:off x="1788175" y="3279975"/>
            <a:ext cx="348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Dimension Reduction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Text Vectorization + Clustering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Recommender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 txBox="1"/>
          <p:nvPr>
            <p:ph idx="2" type="subTitle"/>
          </p:nvPr>
        </p:nvSpPr>
        <p:spPr>
          <a:xfrm>
            <a:off x="1788130" y="2277776"/>
            <a:ext cx="244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EDA + Feature Engineering</a:t>
            </a:r>
            <a:endParaRPr/>
          </a:p>
        </p:txBody>
      </p:sp>
      <p:sp>
        <p:nvSpPr>
          <p:cNvPr id="269" name="Google Shape;269;p38"/>
          <p:cNvSpPr txBox="1"/>
          <p:nvPr>
            <p:ph idx="3" type="subTitle"/>
          </p:nvPr>
        </p:nvSpPr>
        <p:spPr>
          <a:xfrm>
            <a:off x="1788086" y="1275576"/>
            <a:ext cx="2448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Background</a:t>
            </a:r>
            <a:r>
              <a:rPr lang="en"/>
              <a:t> + Objectives</a:t>
            </a:r>
            <a:endParaRPr/>
          </a:p>
        </p:txBody>
      </p:sp>
      <p:sp>
        <p:nvSpPr>
          <p:cNvPr id="270" name="Google Shape;270;p38"/>
          <p:cNvSpPr txBox="1"/>
          <p:nvPr>
            <p:ph idx="4" type="title"/>
          </p:nvPr>
        </p:nvSpPr>
        <p:spPr>
          <a:xfrm>
            <a:off x="811887" y="943819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38"/>
          <p:cNvSpPr txBox="1"/>
          <p:nvPr>
            <p:ph idx="5" type="title"/>
          </p:nvPr>
        </p:nvSpPr>
        <p:spPr>
          <a:xfrm>
            <a:off x="812925" y="2957910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2" name="Google Shape;272;p38"/>
          <p:cNvSpPr txBox="1"/>
          <p:nvPr>
            <p:ph idx="6" type="title"/>
          </p:nvPr>
        </p:nvSpPr>
        <p:spPr>
          <a:xfrm>
            <a:off x="813113" y="1957827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3" name="Google Shape;273;p38"/>
          <p:cNvSpPr txBox="1"/>
          <p:nvPr>
            <p:ph idx="7" type="subTitle"/>
          </p:nvPr>
        </p:nvSpPr>
        <p:spPr>
          <a:xfrm>
            <a:off x="1788105" y="2909425"/>
            <a:ext cx="3489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Methods &amp; </a:t>
            </a:r>
            <a:r>
              <a:rPr lang="en"/>
              <a:t>Results</a:t>
            </a:r>
            <a:endParaRPr/>
          </a:p>
        </p:txBody>
      </p:sp>
      <p:sp>
        <p:nvSpPr>
          <p:cNvPr id="274" name="Google Shape;274;p38"/>
          <p:cNvSpPr txBox="1"/>
          <p:nvPr>
            <p:ph idx="8" type="subTitle"/>
          </p:nvPr>
        </p:nvSpPr>
        <p:spPr>
          <a:xfrm>
            <a:off x="1787988" y="905017"/>
            <a:ext cx="2448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5" name="Google Shape;275;p38"/>
          <p:cNvSpPr txBox="1"/>
          <p:nvPr>
            <p:ph idx="9" type="subTitle"/>
          </p:nvPr>
        </p:nvSpPr>
        <p:spPr>
          <a:xfrm>
            <a:off x="1788032" y="1907218"/>
            <a:ext cx="2448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276" name="Google Shape;276;p38"/>
          <p:cNvPicPr preferRelativeResize="0"/>
          <p:nvPr>
            <p:ph idx="13" type="pic"/>
          </p:nvPr>
        </p:nvPicPr>
        <p:blipFill rotWithShape="1">
          <a:blip r:embed="rId3">
            <a:alphaModFix/>
          </a:blip>
          <a:srcRect b="0" l="48389" r="0" t="0"/>
          <a:stretch/>
        </p:blipFill>
        <p:spPr>
          <a:xfrm>
            <a:off x="5739588" y="1537125"/>
            <a:ext cx="2583900" cy="2817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7" name="Google Shape;277;p38"/>
          <p:cNvSpPr/>
          <p:nvPr/>
        </p:nvSpPr>
        <p:spPr>
          <a:xfrm>
            <a:off x="8157507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8310448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8458501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811863" y="3985326"/>
            <a:ext cx="793500" cy="79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0980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 txBox="1"/>
          <p:nvPr>
            <p:ph idx="4" type="title"/>
          </p:nvPr>
        </p:nvSpPr>
        <p:spPr>
          <a:xfrm>
            <a:off x="841862" y="3972944"/>
            <a:ext cx="7335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2" name="Google Shape;282;p38"/>
          <p:cNvSpPr txBox="1"/>
          <p:nvPr>
            <p:ph idx="9" type="subTitle"/>
          </p:nvPr>
        </p:nvSpPr>
        <p:spPr>
          <a:xfrm>
            <a:off x="1862182" y="4158268"/>
            <a:ext cx="2448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idx="3" type="subTitle"/>
          </p:nvPr>
        </p:nvSpPr>
        <p:spPr>
          <a:xfrm>
            <a:off x="369625" y="1366725"/>
            <a:ext cx="43092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Matrix-Based Algorithm: </a:t>
            </a:r>
            <a:r>
              <a:rPr b="1" lang="en"/>
              <a:t>SVD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n_factors = 150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lr_all = 0.01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reg_all = 0.1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MSE : 0.7829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❖"/>
            </a:pPr>
            <a:r>
              <a:rPr lang="en"/>
              <a:t>Matrix</a:t>
            </a:r>
            <a:r>
              <a:rPr lang="en"/>
              <a:t>-Based Recommender</a:t>
            </a:r>
            <a:endParaRPr/>
          </a:p>
        </p:txBody>
      </p:sp>
      <p:pic>
        <p:nvPicPr>
          <p:cNvPr id="479" name="Google Shape;479;p56"/>
          <p:cNvPicPr preferRelativeResize="0"/>
          <p:nvPr/>
        </p:nvPicPr>
        <p:blipFill rotWithShape="1">
          <a:blip r:embed="rId3">
            <a:alphaModFix/>
          </a:blip>
          <a:srcRect b="0" l="41656" r="0" t="15390"/>
          <a:stretch/>
        </p:blipFill>
        <p:spPr>
          <a:xfrm>
            <a:off x="4776150" y="1474850"/>
            <a:ext cx="4367849" cy="28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/>
          <p:nvPr>
            <p:ph idx="3" type="subTitle"/>
          </p:nvPr>
        </p:nvSpPr>
        <p:spPr>
          <a:xfrm>
            <a:off x="390800" y="1303225"/>
            <a:ext cx="42564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UMAP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15 Cluster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NearestNeighbors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n_neighbors = 40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algorithm = auto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metric = cosine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Finds 40 similar movies for a given movie</a:t>
            </a:r>
            <a:endParaRPr/>
          </a:p>
        </p:txBody>
      </p:sp>
      <p:sp>
        <p:nvSpPr>
          <p:cNvPr id="485" name="Google Shape;485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SzPts val="3500"/>
              <a:buChar char="❖"/>
            </a:pPr>
            <a:r>
              <a:rPr lang="en"/>
              <a:t>Content</a:t>
            </a:r>
            <a:r>
              <a:rPr lang="en"/>
              <a:t>-Based 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863" y="1113138"/>
            <a:ext cx="300816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>
            <p:ph idx="3" type="subTitle"/>
          </p:nvPr>
        </p:nvSpPr>
        <p:spPr>
          <a:xfrm>
            <a:off x="157950" y="1041900"/>
            <a:ext cx="39705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Experimentations with combining item-based, content-based, matrix-based </a:t>
            </a:r>
            <a:r>
              <a:rPr lang="en"/>
              <a:t>and popularity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Hybrid Recommender: Content-Based + Item-Based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certain user the candidate pool is filtered based on content-based recommender and sorted by item-based recommender to give the top k recommendations.</a:t>
            </a:r>
            <a:endParaRPr/>
          </a:p>
        </p:txBody>
      </p:sp>
      <p:sp>
        <p:nvSpPr>
          <p:cNvPr id="492" name="Google Shape;492;p58"/>
          <p:cNvSpPr txBox="1"/>
          <p:nvPr>
            <p:ph type="title"/>
          </p:nvPr>
        </p:nvSpPr>
        <p:spPr>
          <a:xfrm>
            <a:off x="720000" y="305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ctr">
              <a:spcBef>
                <a:spcPts val="0"/>
              </a:spcBef>
              <a:spcAft>
                <a:spcPts val="0"/>
              </a:spcAft>
              <a:buSzPts val="3500"/>
              <a:buChar char="❖"/>
            </a:pPr>
            <a:r>
              <a:rPr lang="en"/>
              <a:t>Hybrid Recommender</a:t>
            </a:r>
            <a:endParaRPr/>
          </a:p>
        </p:txBody>
      </p:sp>
      <p:pic>
        <p:nvPicPr>
          <p:cNvPr id="493" name="Google Shape;4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63" y="1726000"/>
            <a:ext cx="4891736" cy="281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/>
          <p:cNvSpPr txBox="1"/>
          <p:nvPr>
            <p:ph idx="3" type="subTitle"/>
          </p:nvPr>
        </p:nvSpPr>
        <p:spPr>
          <a:xfrm>
            <a:off x="411950" y="1176225"/>
            <a:ext cx="80121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reach our goals of: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Increasing viewer retention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Enhancing user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Driving platform loyalty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model: </a:t>
            </a:r>
            <a:r>
              <a:rPr b="1" lang="en"/>
              <a:t>Hybrid Recommender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into account of: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content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user-item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9" name="Google Shape;499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500" name="Google Shape;500;p59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0" r="0" t="52349"/>
          <a:stretch/>
        </p:blipFill>
        <p:spPr>
          <a:xfrm>
            <a:off x="4750000" y="1790050"/>
            <a:ext cx="4465800" cy="2127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"/>
          <p:cNvSpPr/>
          <p:nvPr/>
        </p:nvSpPr>
        <p:spPr>
          <a:xfrm>
            <a:off x="4978525" y="545925"/>
            <a:ext cx="3327300" cy="40590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0"/>
          <p:cNvSpPr/>
          <p:nvPr/>
        </p:nvSpPr>
        <p:spPr>
          <a:xfrm>
            <a:off x="2020270" y="2913436"/>
            <a:ext cx="345674" cy="346056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60"/>
          <p:cNvGrpSpPr/>
          <p:nvPr/>
        </p:nvGrpSpPr>
        <p:grpSpPr>
          <a:xfrm>
            <a:off x="2469742" y="2913627"/>
            <a:ext cx="346056" cy="345674"/>
            <a:chOff x="3303268" y="3817349"/>
            <a:chExt cx="346056" cy="345674"/>
          </a:xfrm>
        </p:grpSpPr>
        <p:sp>
          <p:nvSpPr>
            <p:cNvPr id="508" name="Google Shape;508;p60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0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0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0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60"/>
          <p:cNvGrpSpPr/>
          <p:nvPr/>
        </p:nvGrpSpPr>
        <p:grpSpPr>
          <a:xfrm>
            <a:off x="2918831" y="2913627"/>
            <a:ext cx="346056" cy="345674"/>
            <a:chOff x="3752358" y="3817349"/>
            <a:chExt cx="346056" cy="345674"/>
          </a:xfrm>
        </p:grpSpPr>
        <p:sp>
          <p:nvSpPr>
            <p:cNvPr id="513" name="Google Shape;513;p60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0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0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0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7" name="Google Shape;517;p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726" l="0" r="0" t="8717"/>
          <a:stretch/>
        </p:blipFill>
        <p:spPr>
          <a:xfrm>
            <a:off x="5107001" y="676391"/>
            <a:ext cx="3070200" cy="38001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18" name="Google Shape;518;p60"/>
          <p:cNvGrpSpPr/>
          <p:nvPr/>
        </p:nvGrpSpPr>
        <p:grpSpPr>
          <a:xfrm flipH="1">
            <a:off x="705025" y="4389050"/>
            <a:ext cx="3852300" cy="429900"/>
            <a:chOff x="597600" y="4061175"/>
            <a:chExt cx="3852300" cy="429900"/>
          </a:xfrm>
        </p:grpSpPr>
        <p:cxnSp>
          <p:nvCxnSpPr>
            <p:cNvPr id="519" name="Google Shape;519;p60"/>
            <p:cNvCxnSpPr/>
            <p:nvPr/>
          </p:nvCxnSpPr>
          <p:spPr>
            <a:xfrm>
              <a:off x="597600" y="4276125"/>
              <a:ext cx="385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20" name="Google Shape;520;p60"/>
            <p:cNvSpPr/>
            <p:nvPr/>
          </p:nvSpPr>
          <p:spPr>
            <a:xfrm>
              <a:off x="1323650" y="4177525"/>
              <a:ext cx="197100" cy="1971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0"/>
            <p:cNvSpPr/>
            <p:nvPr/>
          </p:nvSpPr>
          <p:spPr>
            <a:xfrm>
              <a:off x="1571450" y="4061175"/>
              <a:ext cx="429900" cy="4299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0"/>
            <p:cNvSpPr/>
            <p:nvPr/>
          </p:nvSpPr>
          <p:spPr>
            <a:xfrm>
              <a:off x="2226400" y="4223025"/>
              <a:ext cx="106200" cy="10620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60"/>
          <p:cNvSpPr/>
          <p:nvPr/>
        </p:nvSpPr>
        <p:spPr>
          <a:xfrm>
            <a:off x="4782832" y="931001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0"/>
          <p:cNvSpPr/>
          <p:nvPr/>
        </p:nvSpPr>
        <p:spPr>
          <a:xfrm>
            <a:off x="4935773" y="565500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0"/>
          <p:cNvSpPr/>
          <p:nvPr/>
        </p:nvSpPr>
        <p:spPr>
          <a:xfrm>
            <a:off x="5083826" y="1085575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0"/>
          <p:cNvSpPr/>
          <p:nvPr/>
        </p:nvSpPr>
        <p:spPr>
          <a:xfrm>
            <a:off x="763025" y="2319875"/>
            <a:ext cx="3968700" cy="19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0"/>
          <p:cNvSpPr/>
          <p:nvPr/>
        </p:nvSpPr>
        <p:spPr>
          <a:xfrm>
            <a:off x="8224450" y="451640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60"/>
          <p:cNvSpPr txBox="1"/>
          <p:nvPr>
            <p:ph type="title"/>
          </p:nvPr>
        </p:nvSpPr>
        <p:spPr>
          <a:xfrm>
            <a:off x="661898" y="1854713"/>
            <a:ext cx="3601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/>
          <p:nvPr/>
        </p:nvSpPr>
        <p:spPr>
          <a:xfrm>
            <a:off x="713225" y="1189025"/>
            <a:ext cx="3861000" cy="279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6044750" y="1518163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0980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9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Background</a:t>
            </a:r>
            <a:r>
              <a:rPr lang="en"/>
              <a:t> </a:t>
            </a:r>
            <a:r>
              <a:rPr lang="en"/>
              <a:t>+ Objectives</a:t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1" name="Google Shape;291;p39"/>
          <p:cNvSpPr txBox="1"/>
          <p:nvPr>
            <p:ph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92" name="Google Shape;292;p3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180" l="6275" r="2888" t="1191"/>
          <a:stretch/>
        </p:blipFill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3" name="Google Shape;293;p39"/>
          <p:cNvCxnSpPr/>
          <p:nvPr/>
        </p:nvCxnSpPr>
        <p:spPr>
          <a:xfrm>
            <a:off x="5068100" y="993925"/>
            <a:ext cx="311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4" name="Google Shape;294;p39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4298732" y="44470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4451673" y="4081575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/>
          <p:nvPr/>
        </p:nvSpPr>
        <p:spPr>
          <a:xfrm>
            <a:off x="5505550" y="1264700"/>
            <a:ext cx="2866800" cy="31704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470" r="20470" t="0"/>
          <a:stretch/>
        </p:blipFill>
        <p:spPr>
          <a:xfrm>
            <a:off x="5649084" y="1394544"/>
            <a:ext cx="2579700" cy="29109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713225" y="1394550"/>
            <a:ext cx="43038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Movie recommendation systems, standing as pivotal tools, guide audiences to cinematic experiences that resonate with their tastes and preferences.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These systems, fueled by advancements in data analytics and machine learning, are </a:t>
            </a:r>
            <a:r>
              <a:rPr lang="en">
                <a:solidFill>
                  <a:schemeClr val="dk1"/>
                </a:solidFill>
              </a:rPr>
              <a:t>important</a:t>
            </a:r>
            <a:r>
              <a:rPr lang="en">
                <a:solidFill>
                  <a:schemeClr val="dk1"/>
                </a:solidFill>
              </a:rPr>
              <a:t> for the commercial success of streaming platforms.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u="sng">
                <a:solidFill>
                  <a:schemeClr val="dk1"/>
                </a:solidFill>
              </a:rPr>
              <a:t>High-level </a:t>
            </a:r>
            <a:r>
              <a:rPr b="1" lang="en" u="sng">
                <a:solidFill>
                  <a:schemeClr val="dk1"/>
                </a:solidFill>
              </a:rPr>
              <a:t>Business</a:t>
            </a:r>
            <a:r>
              <a:rPr b="1" lang="en" u="sng">
                <a:solidFill>
                  <a:schemeClr val="dk1"/>
                </a:solidFill>
              </a:rPr>
              <a:t> Objective: </a:t>
            </a:r>
            <a:r>
              <a:rPr lang="en" u="sng">
                <a:solidFill>
                  <a:schemeClr val="dk1"/>
                </a:solidFill>
              </a:rPr>
              <a:t>developing a recommendation system to increase viewer retention, enhance user experience, and drive platform loyalty.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713225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6465976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8157507" y="1050289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5378950" y="4305450"/>
            <a:ext cx="256500" cy="256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>
            <a:off x="713225" y="1189025"/>
            <a:ext cx="3861000" cy="2796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6044750" y="1518163"/>
            <a:ext cx="1166400" cy="11664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rgbClr val="3120B6">
                  <a:alpha val="30980"/>
                </a:srgbClr>
              </a:gs>
              <a:gs pos="76000">
                <a:srgbClr val="F8F8F8">
                  <a:alpha val="0"/>
                </a:srgbClr>
              </a:gs>
              <a:gs pos="100000">
                <a:srgbClr val="F8F8F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5074400" y="3457630"/>
            <a:ext cx="3107100" cy="55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EDA + Feature Engineering</a:t>
            </a:r>
            <a:endParaRPr/>
          </a:p>
        </p:txBody>
      </p:sp>
      <p:sp>
        <p:nvSpPr>
          <p:cNvPr id="318" name="Google Shape;318;p41"/>
          <p:cNvSpPr txBox="1"/>
          <p:nvPr>
            <p:ph type="title"/>
          </p:nvPr>
        </p:nvSpPr>
        <p:spPr>
          <a:xfrm>
            <a:off x="5074400" y="2596825"/>
            <a:ext cx="3107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19" name="Google Shape;319;p41"/>
          <p:cNvSpPr txBox="1"/>
          <p:nvPr>
            <p:ph idx="2" type="title"/>
          </p:nvPr>
        </p:nvSpPr>
        <p:spPr>
          <a:xfrm>
            <a:off x="5993825" y="1390425"/>
            <a:ext cx="12684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20" name="Google Shape;320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181" l="6276" r="2888" t="1191"/>
          <a:stretch/>
        </p:blipFill>
        <p:spPr>
          <a:xfrm>
            <a:off x="854867" y="1290461"/>
            <a:ext cx="3578100" cy="256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21" name="Google Shape;321;p41"/>
          <p:cNvCxnSpPr/>
          <p:nvPr/>
        </p:nvCxnSpPr>
        <p:spPr>
          <a:xfrm>
            <a:off x="5068100" y="993925"/>
            <a:ext cx="311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2" name="Google Shape;322;p41"/>
          <p:cNvSpPr/>
          <p:nvPr/>
        </p:nvSpPr>
        <p:spPr>
          <a:xfrm>
            <a:off x="8346350" y="696363"/>
            <a:ext cx="106200" cy="106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4298732" y="4447076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4451673" y="4081575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8044675" y="452350"/>
            <a:ext cx="175200" cy="1752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720000" y="161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7884232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8037173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/>
          <p:nvPr/>
        </p:nvSpPr>
        <p:spPr>
          <a:xfrm>
            <a:off x="8185226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713225" y="4604000"/>
            <a:ext cx="5752800" cy="121500"/>
          </a:xfrm>
          <a:prstGeom prst="rect">
            <a:avLst/>
          </a:prstGeom>
          <a:gradFill>
            <a:gsLst>
              <a:gs pos="0">
                <a:schemeClr val="dk2"/>
              </a:gs>
              <a:gs pos="34000">
                <a:schemeClr val="lt2"/>
              </a:gs>
              <a:gs pos="6700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6465976" y="4609100"/>
            <a:ext cx="1951200" cy="11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2"/>
          <p:cNvSpPr txBox="1"/>
          <p:nvPr>
            <p:ph idx="4294967295" type="body"/>
          </p:nvPr>
        </p:nvSpPr>
        <p:spPr>
          <a:xfrm>
            <a:off x="619050" y="1116300"/>
            <a:ext cx="79059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900" u="sng">
                <a:solidFill>
                  <a:schemeClr val="dk1"/>
                </a:solidFill>
              </a:rPr>
              <a:t>The Movies Dataset </a:t>
            </a:r>
            <a:r>
              <a:rPr lang="en" sz="1900">
                <a:solidFill>
                  <a:schemeClr val="dk1"/>
                </a:solidFill>
              </a:rPr>
              <a:t>from Kaggle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The Movies Dataset (kaggle.com)</a:t>
            </a:r>
            <a:r>
              <a:rPr lang="en" sz="1900">
                <a:solidFill>
                  <a:schemeClr val="dk1"/>
                </a:solidFill>
              </a:rPr>
              <a:t>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Collected from </a:t>
            </a:r>
            <a:r>
              <a:rPr i="1" lang="en" sz="1900">
                <a:solidFill>
                  <a:schemeClr val="dk1"/>
                </a:solidFill>
              </a:rPr>
              <a:t>TMDB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i="1" lang="en" sz="1900">
                <a:solidFill>
                  <a:schemeClr val="dk1"/>
                </a:solidFill>
              </a:rPr>
              <a:t>GroupLens</a:t>
            </a:r>
            <a:endParaRPr i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100,000</a:t>
            </a:r>
            <a:r>
              <a:rPr lang="en" sz="1900">
                <a:solidFill>
                  <a:schemeClr val="dk1"/>
                </a:solidFill>
              </a:rPr>
              <a:t> ratings from </a:t>
            </a:r>
            <a:r>
              <a:rPr b="1" lang="en" sz="1900">
                <a:solidFill>
                  <a:schemeClr val="dk1"/>
                </a:solidFill>
              </a:rPr>
              <a:t>700</a:t>
            </a:r>
            <a:r>
              <a:rPr lang="en" sz="1900">
                <a:solidFill>
                  <a:schemeClr val="dk1"/>
                </a:solidFill>
              </a:rPr>
              <a:t> users for a subset of </a:t>
            </a:r>
            <a:r>
              <a:rPr b="1" lang="en" sz="1900">
                <a:solidFill>
                  <a:schemeClr val="dk1"/>
                </a:solidFill>
              </a:rPr>
              <a:t>9,000</a:t>
            </a:r>
            <a:r>
              <a:rPr lang="en" sz="1900">
                <a:solidFill>
                  <a:schemeClr val="dk1"/>
                </a:solidFill>
              </a:rPr>
              <a:t> movies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Movie information about </a:t>
            </a:r>
            <a:r>
              <a:rPr lang="en" sz="1500">
                <a:solidFill>
                  <a:schemeClr val="dk1"/>
                </a:solidFill>
                <a:highlight>
                  <a:schemeClr val="lt2"/>
                </a:highlight>
              </a:rPr>
              <a:t>overview</a:t>
            </a:r>
            <a:r>
              <a:rPr lang="en" sz="1500">
                <a:solidFill>
                  <a:schemeClr val="dk1"/>
                </a:solidFill>
                <a:highlight>
                  <a:schemeClr val="lt2"/>
                </a:highlight>
              </a:rPr>
              <a:t>, budget, revenue, average votes, number of votes, popularity, released year, released month, released day, runtime, language, genres, country, company, cast size, and crew size</a:t>
            </a:r>
            <a:endParaRPr sz="15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Rating information about r</a:t>
            </a:r>
            <a:r>
              <a:rPr lang="en" sz="1500">
                <a:solidFill>
                  <a:schemeClr val="dk1"/>
                </a:solidFill>
                <a:highlight>
                  <a:schemeClr val="lt2"/>
                </a:highlight>
              </a:rPr>
              <a:t>atings from 1 to 5 by </a:t>
            </a:r>
            <a:r>
              <a:rPr lang="en" sz="1500">
                <a:solidFill>
                  <a:schemeClr val="dk1"/>
                </a:solidFill>
                <a:highlight>
                  <a:schemeClr val="lt2"/>
                </a:highlight>
              </a:rPr>
              <a:t>different</a:t>
            </a:r>
            <a:r>
              <a:rPr lang="en" sz="1500">
                <a:solidFill>
                  <a:schemeClr val="dk1"/>
                </a:solidFill>
                <a:highlight>
                  <a:schemeClr val="lt2"/>
                </a:highlight>
              </a:rPr>
              <a:t> user for different movie</a:t>
            </a:r>
            <a:endParaRPr sz="1500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EDA for important features</a:t>
            </a:r>
            <a:endParaRPr/>
          </a:p>
        </p:txBody>
      </p:sp>
      <p:sp>
        <p:nvSpPr>
          <p:cNvPr id="342" name="Google Shape;342;p43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8157507" y="1050289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0" y="1808350"/>
            <a:ext cx="5053375" cy="3026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35750" y="1808350"/>
            <a:ext cx="1606200" cy="3027000"/>
          </a:xfrm>
          <a:prstGeom prst="frame">
            <a:avLst>
              <a:gd fmla="val 4809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75" y="1693039"/>
            <a:ext cx="3371750" cy="226502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/>
          <p:nvPr/>
        </p:nvSpPr>
        <p:spPr>
          <a:xfrm>
            <a:off x="5536200" y="2064475"/>
            <a:ext cx="3607800" cy="793800"/>
          </a:xfrm>
          <a:prstGeom prst="frame">
            <a:avLst>
              <a:gd fmla="val 1909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04675" y="1205875"/>
            <a:ext cx="1951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Country:</a:t>
            </a:r>
            <a:endParaRPr b="1" sz="1900" u="sng">
              <a:solidFill>
                <a:schemeClr val="accent1"/>
              </a:solidFill>
            </a:endParaRPr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5217550" y="1205875"/>
            <a:ext cx="1951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Company:</a:t>
            </a:r>
            <a:endParaRPr b="1" sz="19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EDA for important features</a:t>
            </a:r>
            <a:endParaRPr/>
          </a:p>
        </p:txBody>
      </p:sp>
      <p:sp>
        <p:nvSpPr>
          <p:cNvPr id="355" name="Google Shape;355;p44"/>
          <p:cNvSpPr/>
          <p:nvPr/>
        </p:nvSpPr>
        <p:spPr>
          <a:xfrm>
            <a:off x="967800" y="324550"/>
            <a:ext cx="429900" cy="4299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4"/>
          <p:cNvSpPr/>
          <p:nvPr/>
        </p:nvSpPr>
        <p:spPr>
          <a:xfrm>
            <a:off x="8157507" y="1050289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304675" y="1205875"/>
            <a:ext cx="1951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Language</a:t>
            </a:r>
            <a:r>
              <a:rPr b="1" lang="en" sz="1900" u="sng">
                <a:solidFill>
                  <a:schemeClr val="accent1"/>
                </a:solidFill>
              </a:rPr>
              <a:t>:</a:t>
            </a:r>
            <a:endParaRPr b="1" sz="1900" u="sng">
              <a:solidFill>
                <a:schemeClr val="accent1"/>
              </a:solidFill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00" y="1808339"/>
            <a:ext cx="14859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235750" y="2094250"/>
            <a:ext cx="1951200" cy="572700"/>
          </a:xfrm>
          <a:prstGeom prst="frame">
            <a:avLst>
              <a:gd fmla="val 4809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250" y="1644952"/>
            <a:ext cx="6583325" cy="30223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2443250" y="1205875"/>
            <a:ext cx="1951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Genre</a:t>
            </a:r>
            <a:r>
              <a:rPr b="1" lang="en" sz="1900" u="sng">
                <a:solidFill>
                  <a:schemeClr val="accent1"/>
                </a:solidFill>
              </a:rPr>
              <a:t>:</a:t>
            </a:r>
            <a:endParaRPr b="1" sz="19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578725" y="227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</a:t>
            </a:r>
            <a:r>
              <a:rPr lang="en"/>
              <a:t>eature Engineering</a:t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7884232" y="905014"/>
            <a:ext cx="123000" cy="1230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/>
          <p:nvPr/>
        </p:nvSpPr>
        <p:spPr>
          <a:xfrm>
            <a:off x="8037173" y="539512"/>
            <a:ext cx="393600" cy="3936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/>
          <p:nvPr/>
        </p:nvSpPr>
        <p:spPr>
          <a:xfrm>
            <a:off x="8185226" y="1059588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5"/>
          <p:cNvSpPr txBox="1"/>
          <p:nvPr>
            <p:ph idx="4294967295" type="body"/>
          </p:nvPr>
        </p:nvSpPr>
        <p:spPr>
          <a:xfrm>
            <a:off x="39275" y="1141625"/>
            <a:ext cx="30483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Genres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Production Companies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Country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Language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71" name="Google Shape;371;p45"/>
          <p:cNvSpPr txBox="1"/>
          <p:nvPr>
            <p:ph idx="4294967295" type="body"/>
          </p:nvPr>
        </p:nvSpPr>
        <p:spPr>
          <a:xfrm>
            <a:off x="4637725" y="1133160"/>
            <a:ext cx="44670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is_Animation, is_Comedy…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is_Warner Bros, is_Universal Pictures…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is_US, is_UK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</a:t>
            </a:r>
            <a:r>
              <a:rPr lang="en" sz="1900">
                <a:solidFill>
                  <a:schemeClr val="dk1"/>
                </a:solidFill>
              </a:rPr>
              <a:t>s _English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3523400" y="1908600"/>
            <a:ext cx="90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"/>
          <p:cNvSpPr txBox="1"/>
          <p:nvPr>
            <p:ph idx="4294967295" type="body"/>
          </p:nvPr>
        </p:nvSpPr>
        <p:spPr>
          <a:xfrm>
            <a:off x="3001100" y="2438825"/>
            <a:ext cx="1951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One-hot encoding</a:t>
            </a:r>
            <a:endParaRPr b="1" sz="1900" u="sng">
              <a:solidFill>
                <a:schemeClr val="accent1"/>
              </a:solidFill>
            </a:endParaRPr>
          </a:p>
        </p:txBody>
      </p:sp>
      <p:sp>
        <p:nvSpPr>
          <p:cNvPr id="374" name="Google Shape;374;p45"/>
          <p:cNvSpPr/>
          <p:nvPr/>
        </p:nvSpPr>
        <p:spPr>
          <a:xfrm>
            <a:off x="8145951" y="3411013"/>
            <a:ext cx="97500" cy="975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5"/>
          <p:cNvSpPr txBox="1"/>
          <p:nvPr>
            <p:ph idx="4294967295" type="body"/>
          </p:nvPr>
        </p:nvSpPr>
        <p:spPr>
          <a:xfrm>
            <a:off x="39275" y="3895850"/>
            <a:ext cx="304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Released Date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76" name="Google Shape;376;p45"/>
          <p:cNvSpPr txBox="1"/>
          <p:nvPr>
            <p:ph idx="4294967295" type="body"/>
          </p:nvPr>
        </p:nvSpPr>
        <p:spPr>
          <a:xfrm>
            <a:off x="4865825" y="3410904"/>
            <a:ext cx="30483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Year </a:t>
            </a:r>
            <a:r>
              <a:rPr lang="en" sz="1900">
                <a:solidFill>
                  <a:schemeClr val="accent1"/>
                </a:solidFill>
              </a:rPr>
              <a:t>(numerical)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Month </a:t>
            </a:r>
            <a:r>
              <a:rPr lang="en" sz="1900">
                <a:solidFill>
                  <a:schemeClr val="accent1"/>
                </a:solidFill>
              </a:rPr>
              <a:t>(is_Jan, is_Feb…)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Day </a:t>
            </a:r>
            <a:r>
              <a:rPr lang="en" sz="1900">
                <a:solidFill>
                  <a:schemeClr val="accent1"/>
                </a:solidFill>
              </a:rPr>
              <a:t>(is_Mon, is_Tue…)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377" name="Google Shape;377;p45"/>
          <p:cNvSpPr/>
          <p:nvPr/>
        </p:nvSpPr>
        <p:spPr>
          <a:xfrm>
            <a:off x="3523400" y="3985388"/>
            <a:ext cx="90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5"/>
          <p:cNvSpPr txBox="1"/>
          <p:nvPr>
            <p:ph idx="4294967295" type="body"/>
          </p:nvPr>
        </p:nvSpPr>
        <p:spPr>
          <a:xfrm>
            <a:off x="2948150" y="4285313"/>
            <a:ext cx="205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Split</a:t>
            </a:r>
            <a:endParaRPr b="1" sz="19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