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9" r:id="rId4"/>
  </p:sldMasterIdLst>
  <p:notesMasterIdLst>
    <p:notesMasterId r:id="rId22"/>
  </p:notesMasterIdLst>
  <p:sldIdLst>
    <p:sldId id="303" r:id="rId5"/>
    <p:sldId id="304" r:id="rId6"/>
    <p:sldId id="305" r:id="rId7"/>
    <p:sldId id="275" r:id="rId8"/>
    <p:sldId id="296" r:id="rId9"/>
    <p:sldId id="295" r:id="rId10"/>
    <p:sldId id="309" r:id="rId11"/>
    <p:sldId id="307" r:id="rId12"/>
    <p:sldId id="308" r:id="rId13"/>
    <p:sldId id="299" r:id="rId14"/>
    <p:sldId id="300" r:id="rId15"/>
    <p:sldId id="301" r:id="rId16"/>
    <p:sldId id="302" r:id="rId17"/>
    <p:sldId id="294" r:id="rId18"/>
    <p:sldId id="297" r:id="rId19"/>
    <p:sldId id="271" r:id="rId20"/>
    <p:sldId id="29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0" autoAdjust="0"/>
    <p:restoredTop sz="89352" autoAdjust="0"/>
  </p:normalViewPr>
  <p:slideViewPr>
    <p:cSldViewPr snapToGrid="0" snapToObjects="1">
      <p:cViewPr varScale="1">
        <p:scale>
          <a:sx n="127" d="100"/>
          <a:sy n="127" d="100"/>
        </p:scale>
        <p:origin x="-10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84C41-F1E4-1746-B9EE-6EB23FB69C2C}" type="datetimeFigureOut">
              <a:rPr lang="en-US" smtClean="0"/>
              <a:t>1/21/20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24AD3-3069-BE4F-BC9C-D220061702B3}" type="slidenum">
              <a:rPr lang="en-US" smtClean="0"/>
              <a:t>‹#›</a:t>
            </a:fld>
            <a:endParaRPr lang="en-US"/>
          </a:p>
        </p:txBody>
      </p:sp>
    </p:spTree>
    <p:extLst>
      <p:ext uri="{BB962C8B-B14F-4D97-AF65-F5344CB8AC3E}">
        <p14:creationId xmlns:p14="http://schemas.microsoft.com/office/powerpoint/2010/main" val="4142250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267745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a number of constraints on solutions to this problem, for example, the boat only holds one or two people, you can never have more cannibals than missionaries on either side of the river, etc.  Constraints are generally thought of as making it harder to solve a problem, but could they make it easier?   How? </a:t>
            </a:r>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4</a:t>
            </a:fld>
            <a:endParaRPr lang="en-US"/>
          </a:p>
        </p:txBody>
      </p:sp>
    </p:spTree>
    <p:extLst>
      <p:ext uri="{BB962C8B-B14F-4D97-AF65-F5344CB8AC3E}">
        <p14:creationId xmlns:p14="http://schemas.microsoft.com/office/powerpoint/2010/main" val="2388054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a)DFS G1 (2%) _____ S­A­E­G1 ( 8%) [No partial credit]</a:t>
            </a:r>
          </a:p>
          <a:p>
            <a:endParaRPr lang="en-US" dirty="0"/>
          </a:p>
          <a:p>
            <a:r>
              <a:rPr lang="en-US" dirty="0"/>
              <a:t>b)UCS G3(2%) _____ S­C­D­B­G3( 8%) [No partial credit]</a:t>
            </a:r>
          </a:p>
          <a:p>
            <a:endParaRPr lang="en-US" dirty="0"/>
          </a:p>
          <a:p>
            <a:r>
              <a:rPr lang="en-US" dirty="0"/>
              <a:t>c)A* G3(2%) _____ S­B­C­D­G3 OR S­B­C­D­B­G3 (8%) [No partial credit]</a:t>
            </a:r>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5</a:t>
            </a:fld>
            <a:endParaRPr lang="en-US"/>
          </a:p>
        </p:txBody>
      </p:sp>
    </p:spTree>
    <p:extLst>
      <p:ext uri="{BB962C8B-B14F-4D97-AF65-F5344CB8AC3E}">
        <p14:creationId xmlns:p14="http://schemas.microsoft.com/office/powerpoint/2010/main" val="107910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uFillTx/>
              </a:rPr>
              <a:t>a)DFS G1 (2%) _____ S­A­E­G1 ( 8%) [No partial credit]</a:t>
            </a:r>
          </a:p>
          <a:p>
            <a:endParaRPr lang="en-US" dirty="0">
              <a:uFillTx/>
            </a:endParaRPr>
          </a:p>
          <a:p>
            <a:r>
              <a:rPr lang="en-US" dirty="0">
                <a:uFillTx/>
              </a:rPr>
              <a:t>b)UCS G3(2%) _____ S­C­D­B­G3( 8%) [No partial credit]</a:t>
            </a:r>
          </a:p>
          <a:p>
            <a:endParaRPr lang="en-US" dirty="0">
              <a:uFillTx/>
            </a:endParaRPr>
          </a:p>
          <a:p>
            <a:r>
              <a:rPr lang="en-US" dirty="0">
                <a:uFillTx/>
              </a:rPr>
              <a:t>c)A* G3(2%) _____ S­B­C­D­G3 OR S­B­C­D­B­G3 (8%) [No partial credit]</a:t>
            </a: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9</a:t>
            </a:fld>
            <a:endParaRPr lang="en-US">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14</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http://</a:t>
            </a:r>
            <a:r>
              <a:rPr lang="en-US" dirty="0" err="1"/>
              <a:t>cse.unl.edu</a:t>
            </a:r>
            <a:r>
              <a:rPr lang="en-US" dirty="0"/>
              <a:t>/~</a:t>
            </a:r>
            <a:r>
              <a:rPr lang="en-US" dirty="0" err="1"/>
              <a:t>choueiry</a:t>
            </a:r>
            <a:r>
              <a:rPr lang="en-US" dirty="0"/>
              <a:t>/S03-476-876/</a:t>
            </a:r>
            <a:r>
              <a:rPr lang="en-US" dirty="0" err="1"/>
              <a:t>searchapplet</a:t>
            </a:r>
            <a:r>
              <a:rPr lang="en-US" dirty="0"/>
              <a:t>/</a:t>
            </a:r>
          </a:p>
          <a:p>
            <a:endParaRPr lang="en-US" dirty="0"/>
          </a:p>
          <a:p>
            <a:r>
              <a:rPr lang="en-US" dirty="0"/>
              <a:t>https://</a:t>
            </a:r>
            <a:r>
              <a:rPr lang="en-US" dirty="0" err="1"/>
              <a:t>courses.cs.washington.edu</a:t>
            </a:r>
            <a:r>
              <a:rPr lang="en-US" dirty="0"/>
              <a:t>/courses/cse473/06sp/</a:t>
            </a:r>
            <a:r>
              <a:rPr lang="en-US" dirty="0" err="1"/>
              <a:t>MazeRunnerDemo</a:t>
            </a:r>
            <a:r>
              <a:rPr lang="en-US" dirty="0"/>
              <a:t>/search/</a:t>
            </a:r>
            <a:r>
              <a:rPr lang="en-US" dirty="0" err="1"/>
              <a:t>applet.html</a:t>
            </a:r>
            <a:endParaRPr lang="en-US" dirty="0"/>
          </a:p>
          <a:p>
            <a:endParaRPr lang="en-US" dirty="0"/>
          </a:p>
          <a:p>
            <a:r>
              <a:rPr lang="en-US" dirty="0"/>
              <a:t>http://</a:t>
            </a:r>
            <a:r>
              <a:rPr lang="en-US" dirty="0" err="1"/>
              <a:t>www.briangrinstead.com</a:t>
            </a:r>
            <a:r>
              <a:rPr lang="en-US" dirty="0"/>
              <a:t>/files/</a:t>
            </a:r>
            <a:r>
              <a:rPr lang="en-US" dirty="0" err="1"/>
              <a:t>astar</a:t>
            </a:r>
            <a:r>
              <a:rPr lang="en-US" dirty="0"/>
              <a:t>/</a:t>
            </a:r>
          </a:p>
          <a:p>
            <a:endParaRPr lang="en-US" dirty="0"/>
          </a:p>
          <a:p>
            <a:r>
              <a:rPr lang="en-US" dirty="0"/>
              <a:t>http://</a:t>
            </a:r>
            <a:r>
              <a:rPr lang="en-US" dirty="0" err="1"/>
              <a:t>www.cs.rmit.edu.au</a:t>
            </a:r>
            <a:r>
              <a:rPr lang="en-US" dirty="0"/>
              <a:t>/AI-Search/Product/</a:t>
            </a:r>
          </a:p>
        </p:txBody>
      </p:sp>
      <p:sp>
        <p:nvSpPr>
          <p:cNvPr id="4" name="Slide Number Placeholder 3"/>
          <p:cNvSpPr>
            <a:spLocks noGrp="1"/>
          </p:cNvSpPr>
          <p:nvPr>
            <p:ph type="sldNum" sz="quarter" idx="10"/>
          </p:nvPr>
        </p:nvSpPr>
        <p:spPr/>
        <p:txBody>
          <a:bodyPr/>
          <a:lstStyle/>
          <a:p>
            <a:fld id="{68B24AD3-3069-BE4F-BC9C-D220061702B3}" type="slidenum">
              <a:rPr lang="en-US" smtClean="0"/>
              <a:t>16</a:t>
            </a:fld>
            <a:endParaRPr lang="en-US"/>
          </a:p>
        </p:txBody>
      </p:sp>
    </p:spTree>
    <p:extLst>
      <p:ext uri="{BB962C8B-B14F-4D97-AF65-F5344CB8AC3E}">
        <p14:creationId xmlns:p14="http://schemas.microsoft.com/office/powerpoint/2010/main" val="366327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January 21, 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BC228-650C-5443-AF07-AD394F0FD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6D8AD-7274-E34F-83E9-BD647F63C7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t>1/21/20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7B37-5408-8848-BA1A-2C039AA524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pPr/>
              <a:t>1/21/20</a:t>
            </a:fld>
            <a:endParaRPr lang="en-US"/>
          </a:p>
        </p:txBody>
      </p:sp>
      <p:sp>
        <p:nvSpPr>
          <p:cNvPr id="8" name="Slide Number Placeholder 7"/>
          <p:cNvSpPr>
            <a:spLocks noGrp="1"/>
          </p:cNvSpPr>
          <p:nvPr>
            <p:ph type="sldNum" sz="quarter" idx="11"/>
          </p:nvPr>
        </p:nvSpPr>
        <p:spPr/>
        <p:txBody>
          <a:bodyPr/>
          <a:lstStyle/>
          <a:p>
            <a:fld id="{D7E63A33-8271-4DD0-9C48-789913D7C11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t>1/21/20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BB6B3-B3F2-794E-9B60-14E896EAF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t>1/21/20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8F6DD-179E-DC4B-8B1C-27FA5FCA25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t>1/21/20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DE31AB-598E-8442-AB54-6D4D86C0F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t>1/21/20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6CDD-3BFB-4F4C-AD12-21A48E630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1/21/20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1/21/20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January 21, 2020</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CSCI561 FALL 2014 Discussion  </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pelbaum.wordpress.com/2011/05/05/big-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734" y="2265834"/>
            <a:ext cx="6815425" cy="1204306"/>
          </a:xfrm>
        </p:spPr>
        <p:txBody>
          <a:bodyPr/>
          <a:lstStyle/>
          <a:p>
            <a:pPr algn="ctr"/>
            <a:r>
              <a:rPr lang="en-US" sz="4000" dirty="0" smtClean="0"/>
              <a:t>Discussion Section</a:t>
            </a:r>
            <a:br>
              <a:rPr lang="en-US" sz="4000" dirty="0" smtClean="0"/>
            </a:br>
            <a:r>
              <a:rPr lang="en-US" sz="4000" dirty="0" smtClean="0"/>
              <a:t>(Week 2)</a:t>
            </a:r>
            <a:endParaRPr lang="en-US" sz="4000" dirty="0"/>
          </a:p>
        </p:txBody>
      </p:sp>
      <p:sp>
        <p:nvSpPr>
          <p:cNvPr id="3" name="Subtitle 2"/>
          <p:cNvSpPr>
            <a:spLocks noGrp="1"/>
          </p:cNvSpPr>
          <p:nvPr>
            <p:ph type="subTitle" idx="1"/>
          </p:nvPr>
        </p:nvSpPr>
        <p:spPr>
          <a:xfrm>
            <a:off x="797426" y="4214952"/>
            <a:ext cx="7848600" cy="803768"/>
          </a:xfrm>
          <a:solidFill>
            <a:schemeClr val="bg1"/>
          </a:solidFill>
        </p:spPr>
        <p:txBody>
          <a:bodyPr>
            <a:normAutofit/>
          </a:bodyPr>
          <a:lstStyle/>
          <a:p>
            <a:pPr algn="ctr"/>
            <a:r>
              <a:rPr lang="en-US" sz="2400" dirty="0" smtClean="0"/>
              <a:t>Prof </a:t>
            </a:r>
            <a:r>
              <a:rPr lang="en-US" sz="2400" dirty="0"/>
              <a:t>Wei-min </a:t>
            </a:r>
            <a:r>
              <a:rPr lang="en-US" sz="2400" dirty="0" err="1"/>
              <a:t>shen</a:t>
            </a:r>
            <a:r>
              <a:rPr lang="en-US" sz="2400" dirty="0"/>
              <a:t> </a:t>
            </a:r>
            <a:r>
              <a:rPr lang="en-US" sz="2400" dirty="0">
                <a:hlinkClick r:id="rId3"/>
              </a:rPr>
              <a:t>shen</a:t>
            </a:r>
            <a:r>
              <a:rPr lang="en-US" sz="2400" dirty="0" smtClean="0">
                <a:hlinkClick r:id="rId3"/>
              </a:rPr>
              <a:t>@isi.edu</a:t>
            </a:r>
            <a:endParaRPr lang="en-US" sz="2400" dirty="0">
              <a:ln>
                <a:solidFill>
                  <a:srgbClr val="FFFFFF"/>
                </a:solidFill>
              </a:ln>
              <a:solidFill>
                <a:srgbClr val="FFFFFF"/>
              </a:solidFill>
            </a:endParaRPr>
          </a:p>
          <a:p>
            <a:pPr algn="ctr"/>
            <a:endParaRPr lang="en-US" sz="2400" dirty="0">
              <a:ln>
                <a:solidFill>
                  <a:srgbClr val="FFFFFF"/>
                </a:solidFill>
              </a:ln>
              <a:solidFill>
                <a:srgbClr val="FFFFFF"/>
              </a:solidFill>
            </a:endParaRPr>
          </a:p>
          <a:p>
            <a:pPr algn="ctr"/>
            <a:endParaRPr lang="en-US" sz="2400" dirty="0">
              <a:ln>
                <a:solidFill>
                  <a:srgbClr val="FFFFFF"/>
                </a:solidFill>
              </a:ln>
              <a:solidFill>
                <a:srgbClr val="FFFFFF"/>
              </a:solidFill>
            </a:endParaRPr>
          </a:p>
          <a:p>
            <a:pPr algn="ctr"/>
            <a:endParaRPr lang="en-US" dirty="0"/>
          </a:p>
        </p:txBody>
      </p:sp>
      <p:sp>
        <p:nvSpPr>
          <p:cNvPr id="4" name="Rectangle 2"/>
          <p:cNvSpPr txBox="1">
            <a:spLocks noChangeArrowheads="1"/>
          </p:cNvSpPr>
          <p:nvPr/>
        </p:nvSpPr>
        <p:spPr bwMode="auto">
          <a:xfrm>
            <a:off x="152400" y="152400"/>
            <a:ext cx="8610600" cy="1660922"/>
          </a:xfrm>
          <a:prstGeom prst="rect">
            <a:avLst/>
          </a:prstGeom>
          <a:solidFill>
            <a:srgbClr val="FF6600"/>
          </a:solidFill>
          <a:ln w="12700">
            <a:noFill/>
            <a:miter lim="800000"/>
            <a:headEnd/>
            <a:tailEnd/>
          </a:ln>
        </p:spPr>
        <p:txBody>
          <a:bodyPr vert="horz" wrap="square" lIns="35717" tIns="35717" rIns="76356" bIns="35717" numCol="1" anchor="ctr" anchorCtr="0" compatLnSpc="1">
            <a:prstTxWarp prst="textNoShape">
              <a:avLst/>
            </a:prstTxWarp>
            <a:noAutofit/>
          </a:bodyPr>
          <a:lstStyle>
            <a:lvl1pPr marL="6350" indent="-6350" algn="l" rtl="0" eaLnBrk="0" fontAlgn="base" hangingPunct="0">
              <a:spcBef>
                <a:spcPct val="0"/>
              </a:spcBef>
              <a:spcAft>
                <a:spcPct val="0"/>
              </a:spcAft>
              <a:defRPr sz="3400" b="1">
                <a:solidFill>
                  <a:schemeClr val="tx1"/>
                </a:solidFill>
                <a:latin typeface="+mj-lt"/>
                <a:ea typeface="+mj-ea"/>
                <a:cs typeface="+mj-cs"/>
                <a:sym typeface="Helvetica" charset="0"/>
              </a:defRPr>
            </a:lvl1pPr>
            <a:lvl2pPr marL="6350" indent="-6350" algn="l" rtl="0" eaLnBrk="0" fontAlgn="base" hangingPunct="0">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2pPr>
            <a:lvl3pPr marL="6350" indent="-6350" algn="l" rtl="0" eaLnBrk="0" fontAlgn="base" hangingPunct="0">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3pPr>
            <a:lvl4pPr marL="6350" indent="-6350" algn="l" rtl="0" eaLnBrk="0" fontAlgn="base" hangingPunct="0">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4pPr>
            <a:lvl5pPr marL="6350" indent="-6350" algn="l" rtl="0" eaLnBrk="0" fontAlgn="base" hangingPunct="0">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5pPr>
            <a:lvl6pPr marL="463550" algn="l" rtl="0" fontAlgn="base">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6pPr>
            <a:lvl7pPr marL="920750" algn="l" rtl="0" fontAlgn="base">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7pPr>
            <a:lvl8pPr marL="1377950" algn="l" rtl="0" fontAlgn="base">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8pPr>
            <a:lvl9pPr marL="1835150" algn="l" rtl="0" fontAlgn="base">
              <a:spcBef>
                <a:spcPct val="0"/>
              </a:spcBef>
              <a:spcAft>
                <a:spcPct val="0"/>
              </a:spcAft>
              <a:defRPr sz="3400" b="1">
                <a:solidFill>
                  <a:schemeClr val="tx1"/>
                </a:solidFill>
                <a:latin typeface="Helvetica" charset="0"/>
                <a:ea typeface="ヒラギノ角ゴ ProN W6" charset="-128"/>
                <a:cs typeface="ヒラギノ角ゴ ProN W6" charset="-128"/>
                <a:sym typeface="Helvetica" charset="0"/>
              </a:defRPr>
            </a:lvl9pPr>
          </a:lstStyle>
          <a:p>
            <a:pPr algn="ctr"/>
            <a:r>
              <a:rPr lang="en-US" sz="3600" dirty="0" smtClean="0"/>
              <a:t>CSCI 561 - Foundation </a:t>
            </a:r>
            <a:r>
              <a:rPr lang="en-US" sz="3600" dirty="0"/>
              <a:t>for Artificial </a:t>
            </a:r>
            <a:r>
              <a:rPr lang="en-US" sz="3600" dirty="0" smtClean="0"/>
              <a:t>Intelligence</a:t>
            </a:r>
            <a:endParaRPr lang="en-US" sz="3600" dirty="0"/>
          </a:p>
        </p:txBody>
      </p:sp>
    </p:spTree>
    <p:extLst>
      <p:ext uri="{BB962C8B-B14F-4D97-AF65-F5344CB8AC3E}">
        <p14:creationId xmlns:p14="http://schemas.microsoft.com/office/powerpoint/2010/main" val="17878963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a:xfrm>
            <a:off x="457200" y="152718"/>
            <a:ext cx="8080642" cy="1142682"/>
          </a:xfrm>
        </p:spPr>
        <p:txBody>
          <a:bodyPr>
            <a:normAutofit fontScale="90000"/>
          </a:bodyPr>
          <a:lstStyle/>
          <a:p>
            <a:r>
              <a:rPr lang="en-US" dirty="0"/>
              <a:t>Time complexity of </a:t>
            </a:r>
            <a:br>
              <a:rPr lang="en-US" dirty="0"/>
            </a:br>
            <a:r>
              <a:rPr lang="en-US" dirty="0"/>
              <a:t>breadth-first search</a:t>
            </a:r>
          </a:p>
        </p:txBody>
      </p:sp>
      <p:sp>
        <p:nvSpPr>
          <p:cNvPr id="115715" name="Slide Number Placeholder 4"/>
          <p:cNvSpPr>
            <a:spLocks noGrp="1"/>
          </p:cNvSpPr>
          <p:nvPr>
            <p:ph type="sldNum" sz="quarter" idx="12"/>
          </p:nvPr>
        </p:nvSpPr>
        <p:spPr>
          <a:noFill/>
        </p:spPr>
        <p:txBody>
          <a:bodyPr/>
          <a:lstStyle/>
          <a:p>
            <a:fld id="{84DB4137-6999-3B4C-B1C3-D2B96CB0D6E6}" type="slidenum">
              <a:rPr lang="en-US" smtClean="0"/>
              <a:pPr/>
              <a:t>10</a:t>
            </a:fld>
            <a:endParaRPr lang="en-US"/>
          </a:p>
        </p:txBody>
      </p:sp>
      <p:sp>
        <p:nvSpPr>
          <p:cNvPr id="115717" name="Rectangle 4"/>
          <p:cNvSpPr>
            <a:spLocks noChangeArrowheads="1"/>
          </p:cNvSpPr>
          <p:nvPr/>
        </p:nvSpPr>
        <p:spPr bwMode="auto">
          <a:xfrm>
            <a:off x="457200" y="1524000"/>
            <a:ext cx="8229600" cy="1066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Illustrates when goal check is done when node </a:t>
            </a:r>
            <a:r>
              <a:rPr kumimoji="1" lang="en-US" sz="2000" b="1" dirty="0">
                <a:latin typeface="Tahoma" charset="0"/>
              </a:rPr>
              <a:t>is selected for expansion</a:t>
            </a:r>
          </a:p>
          <a:p>
            <a:pPr marL="342900" indent="-342900">
              <a:spcBef>
                <a:spcPct val="20000"/>
              </a:spcBef>
              <a:buClr>
                <a:schemeClr val="tx1"/>
              </a:buClr>
              <a:buFontTx/>
              <a:buChar char="•"/>
            </a:pPr>
            <a:r>
              <a:rPr kumimoji="1" lang="en-US" sz="2000" dirty="0">
                <a:latin typeface="Tahoma" charset="0"/>
              </a:rPr>
              <a:t>If a goal node is found on depth </a:t>
            </a:r>
            <a:r>
              <a:rPr kumimoji="1" lang="en-US" sz="2000" b="1" dirty="0">
                <a:latin typeface="Tahoma" charset="0"/>
              </a:rPr>
              <a:t>d</a:t>
            </a:r>
            <a:r>
              <a:rPr kumimoji="1" lang="en-US" sz="2000" dirty="0">
                <a:latin typeface="Tahoma" charset="0"/>
              </a:rPr>
              <a:t> of the tree, all nodes up till that depth are created and examined (note: and the children of nodes at depth d are created and queued, but not yet examined). </a:t>
            </a:r>
          </a:p>
          <a:p>
            <a:pPr marL="742950" lvl="1" indent="-285750">
              <a:spcBef>
                <a:spcPct val="20000"/>
              </a:spcBef>
              <a:buClr>
                <a:schemeClr val="tx1"/>
              </a:buClr>
              <a:buFontTx/>
              <a:buChar char="•"/>
            </a:pPr>
            <a:endParaRPr kumimoji="1" lang="en-US" sz="1800" dirty="0">
              <a:latin typeface="Tahoma" charset="0"/>
            </a:endParaRPr>
          </a:p>
        </p:txBody>
      </p:sp>
      <p:grpSp>
        <p:nvGrpSpPr>
          <p:cNvPr id="3" name="Group 2"/>
          <p:cNvGrpSpPr/>
          <p:nvPr/>
        </p:nvGrpSpPr>
        <p:grpSpPr>
          <a:xfrm>
            <a:off x="1524000" y="3366407"/>
            <a:ext cx="5715000" cy="2653393"/>
            <a:chOff x="1524000" y="2667000"/>
            <a:chExt cx="6400800" cy="2971800"/>
          </a:xfrm>
        </p:grpSpPr>
        <p:sp>
          <p:nvSpPr>
            <p:cNvPr id="115718" name="Rectangle 5"/>
            <p:cNvSpPr>
              <a:spLocks noChangeArrowheads="1"/>
            </p:cNvSpPr>
            <p:nvPr/>
          </p:nvSpPr>
          <p:spPr bwMode="auto">
            <a:xfrm>
              <a:off x="1524000" y="2667000"/>
              <a:ext cx="6400800" cy="2971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6"/>
            <p:cNvGrpSpPr>
              <a:grpSpLocks/>
            </p:cNvGrpSpPr>
            <p:nvPr/>
          </p:nvGrpSpPr>
          <p:grpSpPr bwMode="auto">
            <a:xfrm>
              <a:off x="6629400" y="2895600"/>
              <a:ext cx="649288" cy="2362200"/>
              <a:chOff x="4176" y="1440"/>
              <a:chExt cx="409" cy="1488"/>
            </a:xfrm>
          </p:grpSpPr>
          <p:sp>
            <p:nvSpPr>
              <p:cNvPr id="267271" name="AutoShape 7"/>
              <p:cNvSpPr>
                <a:spLocks/>
              </p:cNvSpPr>
              <p:nvPr/>
            </p:nvSpPr>
            <p:spPr bwMode="auto">
              <a:xfrm>
                <a:off x="4176" y="1440"/>
                <a:ext cx="192" cy="1488"/>
              </a:xfrm>
              <a:prstGeom prst="rightBrace">
                <a:avLst>
                  <a:gd name="adj1" fmla="val 64583"/>
                  <a:gd name="adj2" fmla="val 50000"/>
                </a:avLst>
              </a:prstGeom>
              <a:noFill/>
              <a:ln w="28575">
                <a:solidFill>
                  <a:srgbClr val="000099"/>
                </a:solidFill>
                <a:round/>
                <a:headEnd/>
                <a:tailEnd/>
              </a:ln>
              <a:effectLst/>
            </p:spPr>
            <p:txBody>
              <a:bodyPr wrap="none" anchor="ctr">
                <a:prstTxWarp prst="textNoShape">
                  <a:avLst/>
                </a:prstTxWarp>
              </a:bodyPr>
              <a:lstStyle/>
              <a:p>
                <a:pPr algn="ctr"/>
                <a:endParaRPr lang="en-GB" sz="2000">
                  <a:solidFill>
                    <a:srgbClr val="000099"/>
                  </a:solidFill>
                  <a:effectLst>
                    <a:outerShdw blurRad="38100" dist="38100" dir="2700000" algn="tl">
                      <a:srgbClr val="DDDDDD"/>
                    </a:outerShdw>
                  </a:effectLst>
                  <a:latin typeface="Comic Sans MS" charset="0"/>
                </a:endParaRPr>
              </a:p>
            </p:txBody>
          </p:sp>
          <p:sp>
            <p:nvSpPr>
              <p:cNvPr id="267272" name="Text Box 8"/>
              <p:cNvSpPr txBox="1">
                <a:spLocks noChangeArrowheads="1"/>
              </p:cNvSpPr>
              <p:nvPr/>
            </p:nvSpPr>
            <p:spPr bwMode="auto">
              <a:xfrm>
                <a:off x="4320" y="2016"/>
                <a:ext cx="265"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m</a:t>
                </a:r>
                <a:endParaRPr lang="en-US" sz="2000">
                  <a:solidFill>
                    <a:srgbClr val="000099"/>
                  </a:solidFill>
                  <a:effectLst>
                    <a:outerShdw blurRad="38100" dist="38100" dir="2700000" algn="tl">
                      <a:srgbClr val="DDDDDD"/>
                    </a:outerShdw>
                  </a:effectLst>
                  <a:latin typeface="Comic Sans MS" charset="0"/>
                </a:endParaRPr>
              </a:p>
            </p:txBody>
          </p:sp>
        </p:grpSp>
        <p:grpSp>
          <p:nvGrpSpPr>
            <p:cNvPr id="115720" name="Group 9"/>
            <p:cNvGrpSpPr>
              <a:grpSpLocks/>
            </p:cNvGrpSpPr>
            <p:nvPr/>
          </p:nvGrpSpPr>
          <p:grpSpPr bwMode="auto">
            <a:xfrm>
              <a:off x="1752600" y="2735263"/>
              <a:ext cx="4554538" cy="2560637"/>
              <a:chOff x="1104" y="1339"/>
              <a:chExt cx="2869" cy="1613"/>
            </a:xfrm>
          </p:grpSpPr>
          <p:sp>
            <p:nvSpPr>
              <p:cNvPr id="115722" name="Line 10"/>
              <p:cNvSpPr>
                <a:spLocks noChangeShapeType="1"/>
              </p:cNvSpPr>
              <p:nvPr/>
            </p:nvSpPr>
            <p:spPr bwMode="auto">
              <a:xfrm>
                <a:off x="2640" y="1440"/>
                <a:ext cx="864" cy="86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3" name="Line 11"/>
              <p:cNvSpPr>
                <a:spLocks noChangeShapeType="1"/>
              </p:cNvSpPr>
              <p:nvPr/>
            </p:nvSpPr>
            <p:spPr bwMode="auto">
              <a:xfrm>
                <a:off x="2928" y="2338"/>
                <a:ext cx="240"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4" name="Line 12"/>
              <p:cNvSpPr>
                <a:spLocks noChangeShapeType="1"/>
              </p:cNvSpPr>
              <p:nvPr/>
            </p:nvSpPr>
            <p:spPr bwMode="auto">
              <a:xfrm flipH="1">
                <a:off x="2736" y="2289"/>
                <a:ext cx="192" cy="591"/>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5" name="Line 13"/>
              <p:cNvSpPr>
                <a:spLocks noChangeShapeType="1"/>
              </p:cNvSpPr>
              <p:nvPr/>
            </p:nvSpPr>
            <p:spPr bwMode="auto">
              <a:xfrm flipH="1">
                <a:off x="1584" y="2338"/>
                <a:ext cx="192"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6" name="Line 14"/>
              <p:cNvSpPr>
                <a:spLocks noChangeShapeType="1"/>
              </p:cNvSpPr>
              <p:nvPr/>
            </p:nvSpPr>
            <p:spPr bwMode="auto">
              <a:xfrm flipH="1">
                <a:off x="2928" y="1859"/>
                <a:ext cx="144"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7" name="Line 15"/>
              <p:cNvSpPr>
                <a:spLocks noChangeShapeType="1"/>
              </p:cNvSpPr>
              <p:nvPr/>
            </p:nvSpPr>
            <p:spPr bwMode="auto">
              <a:xfrm>
                <a:off x="2304" y="1859"/>
                <a:ext cx="96"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8" name="Line 16"/>
              <p:cNvSpPr>
                <a:spLocks noChangeShapeType="1"/>
              </p:cNvSpPr>
              <p:nvPr/>
            </p:nvSpPr>
            <p:spPr bwMode="auto">
              <a:xfrm flipH="1">
                <a:off x="1248" y="1402"/>
                <a:ext cx="1440" cy="14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5729" name="Oval 17"/>
              <p:cNvSpPr>
                <a:spLocks noChangeArrowheads="1"/>
              </p:cNvSpPr>
              <p:nvPr/>
            </p:nvSpPr>
            <p:spPr bwMode="auto">
              <a:xfrm>
                <a:off x="2544" y="1339"/>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0" name="Oval 18"/>
              <p:cNvSpPr>
                <a:spLocks noChangeArrowheads="1"/>
              </p:cNvSpPr>
              <p:nvPr/>
            </p:nvSpPr>
            <p:spPr bwMode="auto">
              <a:xfrm>
                <a:off x="1680"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1" name="Oval 19"/>
              <p:cNvSpPr>
                <a:spLocks noChangeArrowheads="1"/>
              </p:cNvSpPr>
              <p:nvPr/>
            </p:nvSpPr>
            <p:spPr bwMode="auto">
              <a:xfrm>
                <a:off x="2160" y="1771"/>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2" name="Oval 20"/>
              <p:cNvSpPr>
                <a:spLocks noChangeArrowheads="1"/>
              </p:cNvSpPr>
              <p:nvPr/>
            </p:nvSpPr>
            <p:spPr bwMode="auto">
              <a:xfrm>
                <a:off x="2928" y="1771"/>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3" name="Oval 21"/>
              <p:cNvSpPr>
                <a:spLocks noChangeArrowheads="1"/>
              </p:cNvSpPr>
              <p:nvPr/>
            </p:nvSpPr>
            <p:spPr bwMode="auto">
              <a:xfrm>
                <a:off x="2832"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4" name="Oval 22"/>
              <p:cNvSpPr>
                <a:spLocks noChangeArrowheads="1"/>
              </p:cNvSpPr>
              <p:nvPr/>
            </p:nvSpPr>
            <p:spPr bwMode="auto">
              <a:xfrm>
                <a:off x="2256" y="2227"/>
                <a:ext cx="240" cy="19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15735" name="Oval 23"/>
              <p:cNvSpPr>
                <a:spLocks noChangeArrowheads="1"/>
              </p:cNvSpPr>
              <p:nvPr/>
            </p:nvSpPr>
            <p:spPr bwMode="auto">
              <a:xfrm>
                <a:off x="3024"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36" name="Oval 24"/>
              <p:cNvSpPr>
                <a:spLocks noChangeArrowheads="1"/>
              </p:cNvSpPr>
              <p:nvPr/>
            </p:nvSpPr>
            <p:spPr bwMode="auto">
              <a:xfrm>
                <a:off x="1104"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267289" name="Oval 25"/>
              <p:cNvSpPr>
                <a:spLocks noChangeArrowheads="1"/>
              </p:cNvSpPr>
              <p:nvPr/>
            </p:nvSpPr>
            <p:spPr bwMode="auto">
              <a:xfrm>
                <a:off x="3360" y="2208"/>
                <a:ext cx="240" cy="19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a:solidFill>
                      <a:srgbClr val="000099"/>
                    </a:solidFill>
                    <a:effectLst>
                      <a:outerShdw blurRad="38100" dist="38100" dir="2700000" algn="tl">
                        <a:srgbClr val="000000"/>
                      </a:outerShdw>
                    </a:effectLst>
                    <a:latin typeface="Arial Narrow" charset="0"/>
                  </a:rPr>
                  <a:t>G</a:t>
                </a:r>
                <a:endParaRPr lang="en-US" sz="2000">
                  <a:solidFill>
                    <a:srgbClr val="000099"/>
                  </a:solidFill>
                  <a:effectLst>
                    <a:outerShdw blurRad="38100" dist="38100" dir="2700000" algn="tl">
                      <a:srgbClr val="000000"/>
                    </a:outerShdw>
                  </a:effectLst>
                  <a:latin typeface="Comic Sans MS" charset="0"/>
                </a:endParaRPr>
              </a:p>
            </p:txBody>
          </p:sp>
          <p:sp>
            <p:nvSpPr>
              <p:cNvPr id="115738" name="Oval 26"/>
              <p:cNvSpPr>
                <a:spLocks noChangeArrowheads="1"/>
              </p:cNvSpPr>
              <p:nvPr/>
            </p:nvSpPr>
            <p:spPr bwMode="auto">
              <a:xfrm>
                <a:off x="2640"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39" name="Oval 27"/>
              <p:cNvSpPr>
                <a:spLocks noChangeArrowheads="1"/>
              </p:cNvSpPr>
              <p:nvPr/>
            </p:nvSpPr>
            <p:spPr bwMode="auto">
              <a:xfrm>
                <a:off x="1488" y="2755"/>
                <a:ext cx="240" cy="197"/>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15740" name="AutoShape 28"/>
              <p:cNvSpPr>
                <a:spLocks/>
              </p:cNvSpPr>
              <p:nvPr/>
            </p:nvSpPr>
            <p:spPr bwMode="auto">
              <a:xfrm rot="-5400000">
                <a:off x="2616" y="1608"/>
                <a:ext cx="96" cy="912"/>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7293" name="Text Box 29"/>
              <p:cNvSpPr txBox="1">
                <a:spLocks noChangeArrowheads="1"/>
              </p:cNvSpPr>
              <p:nvPr/>
            </p:nvSpPr>
            <p:spPr bwMode="auto">
              <a:xfrm>
                <a:off x="2582" y="2112"/>
                <a:ext cx="230"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15742" name="AutoShape 30"/>
              <p:cNvSpPr>
                <a:spLocks/>
              </p:cNvSpPr>
              <p:nvPr/>
            </p:nvSpPr>
            <p:spPr bwMode="auto">
              <a:xfrm>
                <a:off x="3648" y="1440"/>
                <a:ext cx="144" cy="960"/>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267295" name="Text Box 31"/>
              <p:cNvSpPr txBox="1">
                <a:spLocks noChangeArrowheads="1"/>
              </p:cNvSpPr>
              <p:nvPr/>
            </p:nvSpPr>
            <p:spPr bwMode="auto">
              <a:xfrm>
                <a:off x="3744" y="1776"/>
                <a:ext cx="229"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grpSp>
      </p:grpSp>
      <p:sp>
        <p:nvSpPr>
          <p:cNvPr id="267296" name="Rectangle 32"/>
          <p:cNvSpPr>
            <a:spLocks noChangeArrowheads="1"/>
          </p:cNvSpPr>
          <p:nvPr/>
        </p:nvSpPr>
        <p:spPr bwMode="auto">
          <a:xfrm>
            <a:off x="457200" y="5839392"/>
            <a:ext cx="8229600" cy="790008"/>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endParaRPr kumimoji="1" lang="en-US" sz="2000" u="sng" dirty="0">
              <a:latin typeface="Tahoma" charset="0"/>
            </a:endParaRPr>
          </a:p>
          <a:p>
            <a:pPr marL="342900" indent="-342900">
              <a:spcBef>
                <a:spcPct val="20000"/>
              </a:spcBef>
              <a:buClr>
                <a:schemeClr val="tx1"/>
              </a:buClr>
              <a:buFontTx/>
              <a:buChar char="•"/>
            </a:pPr>
            <a:r>
              <a:rPr kumimoji="1" lang="en-US" sz="2000" u="sng" dirty="0">
                <a:latin typeface="Tahoma" charset="0"/>
              </a:rPr>
              <a:t>Thus</a:t>
            </a:r>
            <a:r>
              <a:rPr kumimoji="1" lang="en-US" sz="2000" dirty="0">
                <a:latin typeface="Tahoma" charset="0"/>
              </a:rPr>
              <a:t>:  O(b</a:t>
            </a:r>
            <a:r>
              <a:rPr kumimoji="1" lang="en-US" baseline="30000" dirty="0">
                <a:latin typeface="Tahoma" charset="0"/>
              </a:rPr>
              <a:t>d+1</a:t>
            </a:r>
            <a:r>
              <a:rPr kumimoji="1" lang="en-US" sz="2000" dirty="0">
                <a:latin typeface="Tahoma" charset="0"/>
              </a:rPr>
              <a:t>) </a:t>
            </a:r>
          </a:p>
        </p:txBody>
      </p:sp>
    </p:spTree>
    <p:extLst>
      <p:ext uri="{BB962C8B-B14F-4D97-AF65-F5344CB8AC3E}">
        <p14:creationId xmlns:p14="http://schemas.microsoft.com/office/powerpoint/2010/main" val="135211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a:xfrm>
            <a:off x="457200" y="152718"/>
            <a:ext cx="8080642" cy="1142682"/>
          </a:xfrm>
        </p:spPr>
        <p:txBody>
          <a:bodyPr>
            <a:normAutofit fontScale="90000"/>
          </a:bodyPr>
          <a:lstStyle/>
          <a:p>
            <a:r>
              <a:rPr lang="en-US" dirty="0"/>
              <a:t>Space complexity of </a:t>
            </a:r>
            <a:br>
              <a:rPr lang="en-US" dirty="0"/>
            </a:br>
            <a:r>
              <a:rPr lang="en-US" dirty="0"/>
              <a:t>breadth-first search</a:t>
            </a:r>
          </a:p>
        </p:txBody>
      </p:sp>
      <p:sp>
        <p:nvSpPr>
          <p:cNvPr id="116739" name="Slide Number Placeholder 4"/>
          <p:cNvSpPr>
            <a:spLocks noGrp="1"/>
          </p:cNvSpPr>
          <p:nvPr>
            <p:ph type="sldNum" sz="quarter" idx="12"/>
          </p:nvPr>
        </p:nvSpPr>
        <p:spPr>
          <a:noFill/>
        </p:spPr>
        <p:txBody>
          <a:bodyPr/>
          <a:lstStyle/>
          <a:p>
            <a:fld id="{1D53DF26-9D62-B94B-9345-3263E7A479C4}" type="slidenum">
              <a:rPr lang="en-US" smtClean="0"/>
              <a:pPr/>
              <a:t>11</a:t>
            </a:fld>
            <a:endParaRPr lang="en-US"/>
          </a:p>
        </p:txBody>
      </p:sp>
      <p:sp>
        <p:nvSpPr>
          <p:cNvPr id="116742" name="Rectangle 4"/>
          <p:cNvSpPr>
            <a:spLocks noChangeArrowheads="1"/>
          </p:cNvSpPr>
          <p:nvPr/>
        </p:nvSpPr>
        <p:spPr bwMode="auto">
          <a:xfrm>
            <a:off x="457200" y="1524000"/>
            <a:ext cx="79248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Illustrates when goal check is done when node </a:t>
            </a:r>
            <a:r>
              <a:rPr kumimoji="1" lang="en-US" sz="2000" b="1" dirty="0">
                <a:latin typeface="Tahoma" charset="0"/>
              </a:rPr>
              <a:t>is selected for expansion</a:t>
            </a:r>
          </a:p>
          <a:p>
            <a:pPr marL="342900" indent="-342900">
              <a:spcBef>
                <a:spcPct val="20000"/>
              </a:spcBef>
              <a:buClr>
                <a:schemeClr val="tx1"/>
              </a:buClr>
              <a:buFontTx/>
              <a:buChar char="•"/>
            </a:pPr>
            <a:r>
              <a:rPr kumimoji="1" lang="en-US" sz="2000" dirty="0">
                <a:latin typeface="Tahoma" charset="0"/>
              </a:rPr>
              <a:t>Largest number of nodes in FRONTIER is reached on the level d+1 just beyond the goal node.</a:t>
            </a:r>
          </a:p>
          <a:p>
            <a:pPr marL="342900" indent="-342900">
              <a:spcBef>
                <a:spcPct val="20000"/>
              </a:spcBef>
              <a:buClr>
                <a:schemeClr val="tx1"/>
              </a:buClr>
              <a:buFontTx/>
              <a:buChar char="•"/>
            </a:pPr>
            <a:endParaRPr kumimoji="1" lang="en-US" sz="2000" dirty="0">
              <a:latin typeface="Tahoma" charset="0"/>
            </a:endParaRPr>
          </a:p>
        </p:txBody>
      </p:sp>
      <p:grpSp>
        <p:nvGrpSpPr>
          <p:cNvPr id="116743" name="Group 5"/>
          <p:cNvGrpSpPr>
            <a:grpSpLocks/>
          </p:cNvGrpSpPr>
          <p:nvPr/>
        </p:nvGrpSpPr>
        <p:grpSpPr bwMode="auto">
          <a:xfrm>
            <a:off x="1600200" y="3050721"/>
            <a:ext cx="5410200" cy="2511879"/>
            <a:chOff x="912" y="1152"/>
            <a:chExt cx="4032" cy="1872"/>
          </a:xfrm>
        </p:grpSpPr>
        <p:sp>
          <p:nvSpPr>
            <p:cNvPr id="116745" name="Rectangle 6"/>
            <p:cNvSpPr>
              <a:spLocks noChangeArrowheads="1"/>
            </p:cNvSpPr>
            <p:nvPr/>
          </p:nvSpPr>
          <p:spPr bwMode="auto">
            <a:xfrm>
              <a:off x="912" y="1152"/>
              <a:ext cx="4032" cy="187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116746" name="Line 7"/>
            <p:cNvSpPr>
              <a:spLocks noChangeShapeType="1"/>
            </p:cNvSpPr>
            <p:nvPr/>
          </p:nvSpPr>
          <p:spPr bwMode="auto">
            <a:xfrm>
              <a:off x="2592" y="1344"/>
              <a:ext cx="864" cy="864"/>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7" name="Line 8"/>
            <p:cNvSpPr>
              <a:spLocks noChangeShapeType="1"/>
            </p:cNvSpPr>
            <p:nvPr/>
          </p:nvSpPr>
          <p:spPr bwMode="auto">
            <a:xfrm>
              <a:off x="2880" y="2242"/>
              <a:ext cx="240"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8" name="Line 9"/>
            <p:cNvSpPr>
              <a:spLocks noChangeShapeType="1"/>
            </p:cNvSpPr>
            <p:nvPr/>
          </p:nvSpPr>
          <p:spPr bwMode="auto">
            <a:xfrm flipH="1">
              <a:off x="2688" y="2193"/>
              <a:ext cx="192" cy="591"/>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49" name="Line 10"/>
            <p:cNvSpPr>
              <a:spLocks noChangeShapeType="1"/>
            </p:cNvSpPr>
            <p:nvPr/>
          </p:nvSpPr>
          <p:spPr bwMode="auto">
            <a:xfrm flipH="1">
              <a:off x="1536" y="2242"/>
              <a:ext cx="192" cy="54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0" name="Line 11"/>
            <p:cNvSpPr>
              <a:spLocks noChangeShapeType="1"/>
            </p:cNvSpPr>
            <p:nvPr/>
          </p:nvSpPr>
          <p:spPr bwMode="auto">
            <a:xfrm flipH="1">
              <a:off x="2880" y="1763"/>
              <a:ext cx="144"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1" name="Line 12"/>
            <p:cNvSpPr>
              <a:spLocks noChangeShapeType="1"/>
            </p:cNvSpPr>
            <p:nvPr/>
          </p:nvSpPr>
          <p:spPr bwMode="auto">
            <a:xfrm>
              <a:off x="2256" y="1763"/>
              <a:ext cx="96" cy="49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2" name="Line 13"/>
            <p:cNvSpPr>
              <a:spLocks noChangeShapeType="1"/>
            </p:cNvSpPr>
            <p:nvPr/>
          </p:nvSpPr>
          <p:spPr bwMode="auto">
            <a:xfrm flipH="1">
              <a:off x="1200" y="1306"/>
              <a:ext cx="1440" cy="14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16753" name="Oval 14"/>
            <p:cNvSpPr>
              <a:spLocks noChangeArrowheads="1"/>
            </p:cNvSpPr>
            <p:nvPr/>
          </p:nvSpPr>
          <p:spPr bwMode="auto">
            <a:xfrm>
              <a:off x="2496" y="1243"/>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4" name="Oval 15"/>
            <p:cNvSpPr>
              <a:spLocks noChangeArrowheads="1"/>
            </p:cNvSpPr>
            <p:nvPr/>
          </p:nvSpPr>
          <p:spPr bwMode="auto">
            <a:xfrm>
              <a:off x="1632"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5" name="Oval 16"/>
            <p:cNvSpPr>
              <a:spLocks noChangeArrowheads="1"/>
            </p:cNvSpPr>
            <p:nvPr/>
          </p:nvSpPr>
          <p:spPr bwMode="auto">
            <a:xfrm>
              <a:off x="2112" y="1675"/>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6" name="Oval 17"/>
            <p:cNvSpPr>
              <a:spLocks noChangeArrowheads="1"/>
            </p:cNvSpPr>
            <p:nvPr/>
          </p:nvSpPr>
          <p:spPr bwMode="auto">
            <a:xfrm>
              <a:off x="2880" y="1675"/>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7" name="Oval 18"/>
            <p:cNvSpPr>
              <a:spLocks noChangeArrowheads="1"/>
            </p:cNvSpPr>
            <p:nvPr/>
          </p:nvSpPr>
          <p:spPr bwMode="auto">
            <a:xfrm>
              <a:off x="2784"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8" name="Oval 19"/>
            <p:cNvSpPr>
              <a:spLocks noChangeArrowheads="1"/>
            </p:cNvSpPr>
            <p:nvPr/>
          </p:nvSpPr>
          <p:spPr bwMode="auto">
            <a:xfrm>
              <a:off x="2208" y="2131"/>
              <a:ext cx="240" cy="197"/>
            </a:xfrm>
            <a:prstGeom prst="ellipse">
              <a:avLst/>
            </a:prstGeom>
            <a:solidFill>
              <a:srgbClr val="33CC33"/>
            </a:solidFill>
            <a:ln w="9525">
              <a:solidFill>
                <a:schemeClr val="tx1"/>
              </a:solidFill>
              <a:round/>
              <a:headEnd/>
              <a:tailEnd/>
            </a:ln>
          </p:spPr>
          <p:txBody>
            <a:bodyPr wrap="none" anchor="ctr">
              <a:prstTxWarp prst="textNoShape">
                <a:avLst/>
              </a:prstTxWarp>
            </a:bodyPr>
            <a:lstStyle/>
            <a:p>
              <a:endParaRPr lang="en-US"/>
            </a:p>
          </p:txBody>
        </p:sp>
        <p:sp>
          <p:nvSpPr>
            <p:cNvPr id="116759" name="Oval 20"/>
            <p:cNvSpPr>
              <a:spLocks noChangeArrowheads="1"/>
            </p:cNvSpPr>
            <p:nvPr/>
          </p:nvSpPr>
          <p:spPr bwMode="auto">
            <a:xfrm>
              <a:off x="2976"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0" name="Oval 21"/>
            <p:cNvSpPr>
              <a:spLocks noChangeArrowheads="1"/>
            </p:cNvSpPr>
            <p:nvPr/>
          </p:nvSpPr>
          <p:spPr bwMode="auto">
            <a:xfrm>
              <a:off x="1056"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8310" name="Oval 22"/>
            <p:cNvSpPr>
              <a:spLocks noChangeArrowheads="1"/>
            </p:cNvSpPr>
            <p:nvPr/>
          </p:nvSpPr>
          <p:spPr bwMode="auto">
            <a:xfrm>
              <a:off x="3312" y="2112"/>
              <a:ext cx="240" cy="19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a:solidFill>
                    <a:srgbClr val="000099"/>
                  </a:solidFill>
                  <a:effectLst>
                    <a:outerShdw blurRad="38100" dist="38100" dir="2700000" algn="tl">
                      <a:srgbClr val="000000"/>
                    </a:outerShdw>
                  </a:effectLst>
                  <a:latin typeface="Arial Narrow" charset="0"/>
                </a:rPr>
                <a:t>G</a:t>
              </a:r>
              <a:endParaRPr lang="en-US" sz="2000">
                <a:solidFill>
                  <a:srgbClr val="000099"/>
                </a:solidFill>
                <a:effectLst>
                  <a:outerShdw blurRad="38100" dist="38100" dir="2700000" algn="tl">
                    <a:srgbClr val="000000"/>
                  </a:outerShdw>
                </a:effectLst>
                <a:latin typeface="Comic Sans MS" charset="0"/>
              </a:endParaRPr>
            </a:p>
          </p:txBody>
        </p:sp>
        <p:sp>
          <p:nvSpPr>
            <p:cNvPr id="116762" name="Oval 23"/>
            <p:cNvSpPr>
              <a:spLocks noChangeArrowheads="1"/>
            </p:cNvSpPr>
            <p:nvPr/>
          </p:nvSpPr>
          <p:spPr bwMode="auto">
            <a:xfrm>
              <a:off x="2592"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3" name="Oval 24"/>
            <p:cNvSpPr>
              <a:spLocks noChangeArrowheads="1"/>
            </p:cNvSpPr>
            <p:nvPr/>
          </p:nvSpPr>
          <p:spPr bwMode="auto">
            <a:xfrm>
              <a:off x="1440" y="2659"/>
              <a:ext cx="240" cy="197"/>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6764" name="AutoShape 27"/>
            <p:cNvSpPr>
              <a:spLocks/>
            </p:cNvSpPr>
            <p:nvPr/>
          </p:nvSpPr>
          <p:spPr bwMode="auto">
            <a:xfrm rot="-5400000">
              <a:off x="2568" y="1512"/>
              <a:ext cx="96" cy="912"/>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8316" name="Text Box 28"/>
            <p:cNvSpPr txBox="1">
              <a:spLocks noChangeArrowheads="1"/>
            </p:cNvSpPr>
            <p:nvPr/>
          </p:nvSpPr>
          <p:spPr bwMode="auto">
            <a:xfrm>
              <a:off x="2534" y="2016"/>
              <a:ext cx="230"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16766" name="AutoShape 29"/>
            <p:cNvSpPr>
              <a:spLocks/>
            </p:cNvSpPr>
            <p:nvPr/>
          </p:nvSpPr>
          <p:spPr bwMode="auto">
            <a:xfrm>
              <a:off x="3600" y="1344"/>
              <a:ext cx="144" cy="960"/>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268318" name="Text Box 30"/>
            <p:cNvSpPr txBox="1">
              <a:spLocks noChangeArrowheads="1"/>
            </p:cNvSpPr>
            <p:nvPr/>
          </p:nvSpPr>
          <p:spPr bwMode="auto">
            <a:xfrm>
              <a:off x="3696" y="1680"/>
              <a:ext cx="229" cy="288"/>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grpSp>
      <p:grpSp>
        <p:nvGrpSpPr>
          <p:cNvPr id="3" name="Group 2"/>
          <p:cNvGrpSpPr/>
          <p:nvPr/>
        </p:nvGrpSpPr>
        <p:grpSpPr>
          <a:xfrm>
            <a:off x="457200" y="5715000"/>
            <a:ext cx="7924800" cy="990600"/>
            <a:chOff x="457200" y="5410200"/>
            <a:chExt cx="7924800" cy="990600"/>
          </a:xfrm>
        </p:grpSpPr>
        <p:sp>
          <p:nvSpPr>
            <p:cNvPr id="116740" name="Rectangle 34"/>
            <p:cNvSpPr>
              <a:spLocks noChangeArrowheads="1"/>
            </p:cNvSpPr>
            <p:nvPr/>
          </p:nvSpPr>
          <p:spPr bwMode="auto">
            <a:xfrm>
              <a:off x="457200" y="5410200"/>
              <a:ext cx="79248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QUEUE contains all         nodes.  (Thus: 4) .</a:t>
              </a:r>
            </a:p>
            <a:p>
              <a:pPr marL="342900" indent="-342900">
                <a:spcBef>
                  <a:spcPct val="20000"/>
                </a:spcBef>
                <a:buClr>
                  <a:schemeClr val="tx1"/>
                </a:buClr>
                <a:buFontTx/>
                <a:buChar char="•"/>
              </a:pPr>
              <a:r>
                <a:rPr kumimoji="1" lang="en-US" sz="2000" dirty="0">
                  <a:latin typeface="Tahoma" charset="0"/>
                </a:rPr>
                <a:t>In General: b</a:t>
              </a:r>
              <a:r>
                <a:rPr kumimoji="1" lang="en-US" baseline="30000" dirty="0">
                  <a:latin typeface="Tahoma" charset="0"/>
                </a:rPr>
                <a:t>d+1</a:t>
              </a:r>
              <a:r>
                <a:rPr kumimoji="1" lang="en-US" sz="2000" dirty="0">
                  <a:latin typeface="Tahoma" charset="0"/>
                </a:rPr>
                <a:t> – b ~ b</a:t>
              </a:r>
              <a:r>
                <a:rPr kumimoji="1" lang="en-US" baseline="30000" dirty="0">
                  <a:latin typeface="Tahoma" charset="0"/>
                </a:rPr>
                <a:t>d+1</a:t>
              </a:r>
              <a:endParaRPr kumimoji="1" lang="en-US" dirty="0">
                <a:latin typeface="Tahoma" charset="0"/>
              </a:endParaRPr>
            </a:p>
          </p:txBody>
        </p:sp>
        <p:sp>
          <p:nvSpPr>
            <p:cNvPr id="116744" name="Oval 32"/>
            <p:cNvSpPr>
              <a:spLocks noChangeArrowheads="1"/>
            </p:cNvSpPr>
            <p:nvPr/>
          </p:nvSpPr>
          <p:spPr bwMode="auto">
            <a:xfrm>
              <a:off x="3200400" y="5473700"/>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3474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5"/>
          <p:cNvSpPr>
            <a:spLocks noChangeArrowheads="1"/>
          </p:cNvSpPr>
          <p:nvPr/>
        </p:nvSpPr>
        <p:spPr bwMode="auto">
          <a:xfrm>
            <a:off x="1231900" y="2209800"/>
            <a:ext cx="6692900" cy="36576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47" name="Line 7"/>
          <p:cNvSpPr>
            <a:spLocks noChangeShapeType="1"/>
          </p:cNvSpPr>
          <p:nvPr/>
        </p:nvSpPr>
        <p:spPr bwMode="auto">
          <a:xfrm>
            <a:off x="5029200" y="4714421"/>
            <a:ext cx="635000" cy="8862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8" name="Line 8"/>
          <p:cNvSpPr>
            <a:spLocks noChangeShapeType="1"/>
          </p:cNvSpPr>
          <p:nvPr/>
        </p:nvSpPr>
        <p:spPr bwMode="auto">
          <a:xfrm>
            <a:off x="4914900" y="4752522"/>
            <a:ext cx="266700" cy="822323"/>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9" name="Oval 25"/>
          <p:cNvSpPr>
            <a:spLocks noChangeArrowheads="1"/>
          </p:cNvSpPr>
          <p:nvPr/>
        </p:nvSpPr>
        <p:spPr bwMode="auto">
          <a:xfrm>
            <a:off x="5473700" y="5363709"/>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0" name="Oval 28"/>
          <p:cNvSpPr>
            <a:spLocks noChangeArrowheads="1"/>
          </p:cNvSpPr>
          <p:nvPr/>
        </p:nvSpPr>
        <p:spPr bwMode="auto">
          <a:xfrm>
            <a:off x="5029200" y="5363709"/>
            <a:ext cx="381000" cy="312737"/>
          </a:xfrm>
          <a:prstGeom prst="ellipse">
            <a:avLst/>
          </a:prstGeom>
          <a:solidFill>
            <a:srgbClr val="00FF00"/>
          </a:solidFill>
          <a:ln w="9525">
            <a:solidFill>
              <a:srgbClr val="000000"/>
            </a:solidFill>
            <a:round/>
            <a:headEnd/>
            <a:tailEnd/>
          </a:ln>
        </p:spPr>
        <p:txBody>
          <a:bodyPr wrap="none" anchor="ctr">
            <a:prstTxWarp prst="textNoShape">
              <a:avLst/>
            </a:prstTxWarp>
          </a:bodyPr>
          <a:lstStyle/>
          <a:p>
            <a:endParaRPr lang="en-US"/>
          </a:p>
        </p:txBody>
      </p:sp>
      <p:sp>
        <p:nvSpPr>
          <p:cNvPr id="43" name="Line 7"/>
          <p:cNvSpPr>
            <a:spLocks noChangeShapeType="1"/>
          </p:cNvSpPr>
          <p:nvPr/>
        </p:nvSpPr>
        <p:spPr bwMode="auto">
          <a:xfrm>
            <a:off x="2590800" y="4740274"/>
            <a:ext cx="254000" cy="886279"/>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4" name="Line 8"/>
          <p:cNvSpPr>
            <a:spLocks noChangeShapeType="1"/>
          </p:cNvSpPr>
          <p:nvPr/>
        </p:nvSpPr>
        <p:spPr bwMode="auto">
          <a:xfrm flipH="1">
            <a:off x="2362200" y="4740274"/>
            <a:ext cx="1524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5" name="Oval 25"/>
          <p:cNvSpPr>
            <a:spLocks noChangeArrowheads="1"/>
          </p:cNvSpPr>
          <p:nvPr/>
        </p:nvSpPr>
        <p:spPr bwMode="auto">
          <a:xfrm>
            <a:off x="267970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46" name="Oval 28"/>
          <p:cNvSpPr>
            <a:spLocks noChangeArrowheads="1"/>
          </p:cNvSpPr>
          <p:nvPr/>
        </p:nvSpPr>
        <p:spPr bwMode="auto">
          <a:xfrm>
            <a:off x="2209800" y="53768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39" name="Line 7"/>
          <p:cNvSpPr>
            <a:spLocks noChangeShapeType="1"/>
          </p:cNvSpPr>
          <p:nvPr/>
        </p:nvSpPr>
        <p:spPr bwMode="auto">
          <a:xfrm>
            <a:off x="1955800" y="4752522"/>
            <a:ext cx="25400" cy="8862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0" name="Line 8"/>
          <p:cNvSpPr>
            <a:spLocks noChangeShapeType="1"/>
          </p:cNvSpPr>
          <p:nvPr/>
        </p:nvSpPr>
        <p:spPr bwMode="auto">
          <a:xfrm flipH="1">
            <a:off x="1498600" y="4752521"/>
            <a:ext cx="3810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41" name="Oval 25"/>
          <p:cNvSpPr>
            <a:spLocks noChangeArrowheads="1"/>
          </p:cNvSpPr>
          <p:nvPr/>
        </p:nvSpPr>
        <p:spPr bwMode="auto">
          <a:xfrm>
            <a:off x="1790700" y="5389110"/>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42" name="Oval 28"/>
          <p:cNvSpPr>
            <a:spLocks noChangeArrowheads="1"/>
          </p:cNvSpPr>
          <p:nvPr/>
        </p:nvSpPr>
        <p:spPr bwMode="auto">
          <a:xfrm>
            <a:off x="1346200" y="5389110"/>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32" name="Rectangle 2"/>
          <p:cNvSpPr>
            <a:spLocks noGrp="1" noChangeArrowheads="1"/>
          </p:cNvSpPr>
          <p:nvPr>
            <p:ph type="title"/>
          </p:nvPr>
        </p:nvSpPr>
        <p:spPr>
          <a:xfrm>
            <a:off x="457200" y="152718"/>
            <a:ext cx="8080642" cy="1028382"/>
          </a:xfrm>
        </p:spPr>
        <p:txBody>
          <a:bodyPr>
            <a:normAutofit fontScale="90000"/>
          </a:bodyPr>
          <a:lstStyle/>
          <a:p>
            <a:r>
              <a:rPr lang="en-US"/>
              <a:t>Time complexity of </a:t>
            </a:r>
            <a:br>
              <a:rPr lang="en-US"/>
            </a:br>
            <a:r>
              <a:rPr lang="en-US"/>
              <a:t>depth-first search</a:t>
            </a:r>
          </a:p>
        </p:txBody>
      </p:sp>
      <p:sp>
        <p:nvSpPr>
          <p:cNvPr id="150531" name="Slide Number Placeholder 4"/>
          <p:cNvSpPr>
            <a:spLocks noGrp="1"/>
          </p:cNvSpPr>
          <p:nvPr>
            <p:ph type="sldNum" sz="quarter" idx="12"/>
          </p:nvPr>
        </p:nvSpPr>
        <p:spPr>
          <a:noFill/>
        </p:spPr>
        <p:txBody>
          <a:bodyPr/>
          <a:lstStyle/>
          <a:p>
            <a:fld id="{AED2F55F-3E35-754B-9F29-B7AE4D8F8BBF}" type="slidenum">
              <a:rPr lang="en-US" smtClean="0"/>
              <a:pPr/>
              <a:t>12</a:t>
            </a:fld>
            <a:endParaRPr lang="en-US" dirty="0"/>
          </a:p>
        </p:txBody>
      </p:sp>
      <p:sp>
        <p:nvSpPr>
          <p:cNvPr id="150533" name="Rectangle 4"/>
          <p:cNvSpPr>
            <a:spLocks noChangeArrowheads="1"/>
          </p:cNvSpPr>
          <p:nvPr/>
        </p:nvSpPr>
        <p:spPr bwMode="auto">
          <a:xfrm>
            <a:off x="457200" y="1295400"/>
            <a:ext cx="8229600" cy="5410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a:latin typeface="Tahoma" charset="0"/>
              </a:rPr>
              <a:t>In the worst case: </a:t>
            </a:r>
          </a:p>
          <a:p>
            <a:pPr marL="742950" lvl="1" indent="-285750">
              <a:spcBef>
                <a:spcPct val="20000"/>
              </a:spcBef>
              <a:buClr>
                <a:schemeClr val="tx1"/>
              </a:buClr>
              <a:buFontTx/>
              <a:buChar char="•"/>
            </a:pPr>
            <a:r>
              <a:rPr kumimoji="1" lang="en-US" sz="1800">
                <a:latin typeface="Tahoma" charset="0"/>
              </a:rPr>
              <a:t> the (only) goal node may be on the right-most branch, </a:t>
            </a:r>
          </a:p>
        </p:txBody>
      </p:sp>
      <p:sp>
        <p:nvSpPr>
          <p:cNvPr id="150536" name="Line 7"/>
          <p:cNvSpPr>
            <a:spLocks noChangeShapeType="1"/>
          </p:cNvSpPr>
          <p:nvPr/>
        </p:nvSpPr>
        <p:spPr bwMode="auto">
          <a:xfrm>
            <a:off x="4648200" y="3940175"/>
            <a:ext cx="3810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7" name="Line 8"/>
          <p:cNvSpPr>
            <a:spLocks noChangeShapeType="1"/>
          </p:cNvSpPr>
          <p:nvPr/>
        </p:nvSpPr>
        <p:spPr bwMode="auto">
          <a:xfrm flipH="1">
            <a:off x="4343400" y="3862388"/>
            <a:ext cx="304800" cy="9382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8" name="Line 9"/>
          <p:cNvSpPr>
            <a:spLocks noChangeShapeType="1"/>
          </p:cNvSpPr>
          <p:nvPr/>
        </p:nvSpPr>
        <p:spPr bwMode="auto">
          <a:xfrm>
            <a:off x="3733800" y="3940175"/>
            <a:ext cx="762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39" name="Line 10"/>
          <p:cNvSpPr>
            <a:spLocks noChangeShapeType="1"/>
          </p:cNvSpPr>
          <p:nvPr/>
        </p:nvSpPr>
        <p:spPr bwMode="auto">
          <a:xfrm flipH="1">
            <a:off x="3124200" y="3862388"/>
            <a:ext cx="685800" cy="9382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0" name="Line 11"/>
          <p:cNvSpPr>
            <a:spLocks noChangeShapeType="1"/>
          </p:cNvSpPr>
          <p:nvPr/>
        </p:nvSpPr>
        <p:spPr bwMode="auto">
          <a:xfrm flipH="1">
            <a:off x="2514600" y="3940175"/>
            <a:ext cx="3048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1" name="Line 12"/>
          <p:cNvSpPr>
            <a:spLocks noChangeShapeType="1"/>
          </p:cNvSpPr>
          <p:nvPr/>
        </p:nvSpPr>
        <p:spPr bwMode="auto">
          <a:xfrm flipH="1">
            <a:off x="4648200" y="3179763"/>
            <a:ext cx="228600" cy="782637"/>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2" name="Line 13"/>
          <p:cNvSpPr>
            <a:spLocks noChangeShapeType="1"/>
          </p:cNvSpPr>
          <p:nvPr/>
        </p:nvSpPr>
        <p:spPr bwMode="auto">
          <a:xfrm>
            <a:off x="3657600" y="3179763"/>
            <a:ext cx="152400" cy="782637"/>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3" name="Line 14"/>
          <p:cNvSpPr>
            <a:spLocks noChangeShapeType="1"/>
          </p:cNvSpPr>
          <p:nvPr/>
        </p:nvSpPr>
        <p:spPr bwMode="auto">
          <a:xfrm flipH="1">
            <a:off x="1981200" y="2454275"/>
            <a:ext cx="2286000" cy="23463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4" name="Line 15"/>
          <p:cNvSpPr>
            <a:spLocks noChangeShapeType="1"/>
          </p:cNvSpPr>
          <p:nvPr/>
        </p:nvSpPr>
        <p:spPr bwMode="auto">
          <a:xfrm>
            <a:off x="4267200" y="2454275"/>
            <a:ext cx="1220788" cy="15081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0545" name="Oval 16"/>
          <p:cNvSpPr>
            <a:spLocks noChangeArrowheads="1"/>
          </p:cNvSpPr>
          <p:nvPr/>
        </p:nvSpPr>
        <p:spPr bwMode="auto">
          <a:xfrm>
            <a:off x="4038600" y="23542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6" name="Oval 17"/>
          <p:cNvSpPr>
            <a:spLocks noChangeArrowheads="1"/>
          </p:cNvSpPr>
          <p:nvPr/>
        </p:nvSpPr>
        <p:spPr bwMode="auto">
          <a:xfrm>
            <a:off x="26670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7" name="Oval 18"/>
          <p:cNvSpPr>
            <a:spLocks noChangeArrowheads="1"/>
          </p:cNvSpPr>
          <p:nvPr/>
        </p:nvSpPr>
        <p:spPr bwMode="auto">
          <a:xfrm>
            <a:off x="3429000" y="30400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8" name="Oval 19"/>
          <p:cNvSpPr>
            <a:spLocks noChangeArrowheads="1"/>
          </p:cNvSpPr>
          <p:nvPr/>
        </p:nvSpPr>
        <p:spPr bwMode="auto">
          <a:xfrm>
            <a:off x="4648200" y="30400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49" name="Oval 20"/>
          <p:cNvSpPr>
            <a:spLocks noChangeArrowheads="1"/>
          </p:cNvSpPr>
          <p:nvPr/>
        </p:nvSpPr>
        <p:spPr bwMode="auto">
          <a:xfrm>
            <a:off x="53340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0" name="Oval 21"/>
          <p:cNvSpPr>
            <a:spLocks noChangeArrowheads="1"/>
          </p:cNvSpPr>
          <p:nvPr/>
        </p:nvSpPr>
        <p:spPr bwMode="auto">
          <a:xfrm>
            <a:off x="44958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2" name="Oval 23"/>
          <p:cNvSpPr>
            <a:spLocks noChangeArrowheads="1"/>
          </p:cNvSpPr>
          <p:nvPr/>
        </p:nvSpPr>
        <p:spPr bwMode="auto">
          <a:xfrm>
            <a:off x="3581400" y="37639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4" name="Oval 25"/>
          <p:cNvSpPr>
            <a:spLocks noChangeArrowheads="1"/>
          </p:cNvSpPr>
          <p:nvPr/>
        </p:nvSpPr>
        <p:spPr bwMode="auto">
          <a:xfrm>
            <a:off x="48006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5" name="Oval 26"/>
          <p:cNvSpPr>
            <a:spLocks noChangeArrowheads="1"/>
          </p:cNvSpPr>
          <p:nvPr/>
        </p:nvSpPr>
        <p:spPr bwMode="auto">
          <a:xfrm>
            <a:off x="17526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65243" name="Oval 27"/>
          <p:cNvSpPr>
            <a:spLocks noChangeArrowheads="1"/>
          </p:cNvSpPr>
          <p:nvPr/>
        </p:nvSpPr>
        <p:spPr bwMode="auto">
          <a:xfrm>
            <a:off x="5334000" y="3763963"/>
            <a:ext cx="381000" cy="312737"/>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000" dirty="0">
                <a:solidFill>
                  <a:srgbClr val="000099"/>
                </a:solidFill>
                <a:effectLst>
                  <a:outerShdw blurRad="38100" dist="38100" dir="2700000" algn="tl">
                    <a:srgbClr val="000000"/>
                  </a:outerShdw>
                </a:effectLst>
                <a:latin typeface="Arial Narrow" charset="0"/>
              </a:rPr>
              <a:t>G</a:t>
            </a:r>
            <a:endParaRPr lang="en-US" sz="2000" dirty="0">
              <a:solidFill>
                <a:srgbClr val="000099"/>
              </a:solidFill>
              <a:effectLst>
                <a:outerShdw blurRad="38100" dist="38100" dir="2700000" algn="tl">
                  <a:srgbClr val="000000"/>
                </a:outerShdw>
              </a:effectLst>
              <a:latin typeface="Comic Sans MS" charset="0"/>
            </a:endParaRPr>
          </a:p>
        </p:txBody>
      </p:sp>
      <p:sp>
        <p:nvSpPr>
          <p:cNvPr id="150559" name="Oval 30"/>
          <p:cNvSpPr>
            <a:spLocks noChangeArrowheads="1"/>
          </p:cNvSpPr>
          <p:nvPr/>
        </p:nvSpPr>
        <p:spPr bwMode="auto">
          <a:xfrm>
            <a:off x="23622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265247" name="AutoShape 31"/>
          <p:cNvSpPr>
            <a:spLocks/>
          </p:cNvSpPr>
          <p:nvPr/>
        </p:nvSpPr>
        <p:spPr bwMode="auto">
          <a:xfrm>
            <a:off x="6629400" y="2454275"/>
            <a:ext cx="228600" cy="3120570"/>
          </a:xfrm>
          <a:prstGeom prst="rightBrace">
            <a:avLst>
              <a:gd name="adj1" fmla="val 64583"/>
              <a:gd name="adj2" fmla="val 50000"/>
            </a:avLst>
          </a:prstGeom>
          <a:noFill/>
          <a:ln w="28575">
            <a:solidFill>
              <a:srgbClr val="000099"/>
            </a:solidFill>
            <a:round/>
            <a:headEnd/>
            <a:tailEnd/>
          </a:ln>
          <a:effectLst/>
        </p:spPr>
        <p:txBody>
          <a:bodyPr wrap="none" anchor="ctr">
            <a:prstTxWarp prst="textNoShape">
              <a:avLst/>
            </a:prstTxWarp>
          </a:bodyPr>
          <a:lstStyle/>
          <a:p>
            <a:pPr algn="ctr"/>
            <a:endParaRPr lang="en-GB" sz="2000">
              <a:solidFill>
                <a:srgbClr val="000099"/>
              </a:solidFill>
              <a:effectLst>
                <a:outerShdw blurRad="38100" dist="38100" dir="2700000" algn="tl">
                  <a:srgbClr val="DDDDDD"/>
                </a:outerShdw>
              </a:effectLst>
              <a:latin typeface="Comic Sans MS" charset="0"/>
            </a:endParaRPr>
          </a:p>
        </p:txBody>
      </p:sp>
      <p:sp>
        <p:nvSpPr>
          <p:cNvPr id="265248" name="Text Box 32"/>
          <p:cNvSpPr txBox="1">
            <a:spLocks noChangeArrowheads="1"/>
          </p:cNvSpPr>
          <p:nvPr/>
        </p:nvSpPr>
        <p:spPr bwMode="auto">
          <a:xfrm>
            <a:off x="6858000" y="3429000"/>
            <a:ext cx="420688"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m</a:t>
            </a:r>
            <a:endParaRPr lang="en-US" sz="2000">
              <a:solidFill>
                <a:srgbClr val="000099"/>
              </a:solidFill>
              <a:effectLst>
                <a:outerShdw blurRad="38100" dist="38100" dir="2700000" algn="tl">
                  <a:srgbClr val="DDDDDD"/>
                </a:outerShdw>
              </a:effectLst>
              <a:latin typeface="Comic Sans MS" charset="0"/>
            </a:endParaRPr>
          </a:p>
        </p:txBody>
      </p:sp>
      <p:sp>
        <p:nvSpPr>
          <p:cNvPr id="150562" name="AutoShape 33"/>
          <p:cNvSpPr>
            <a:spLocks/>
          </p:cNvSpPr>
          <p:nvPr/>
        </p:nvSpPr>
        <p:spPr bwMode="auto">
          <a:xfrm rot="-5400000">
            <a:off x="4152900" y="2781300"/>
            <a:ext cx="152400" cy="1447800"/>
          </a:xfrm>
          <a:prstGeom prst="leftBrace">
            <a:avLst>
              <a:gd name="adj1" fmla="val 79167"/>
              <a:gd name="adj2" fmla="val 50000"/>
            </a:avLst>
          </a:prstGeom>
          <a:noFill/>
          <a:ln w="28575">
            <a:solidFill>
              <a:srgbClr val="000099"/>
            </a:solidFill>
            <a:round/>
            <a:headEnd/>
            <a:tailEnd/>
          </a:ln>
        </p:spPr>
        <p:txBody>
          <a:bodyPr wrap="none" anchor="ctr">
            <a:prstTxWarp prst="textNoShape">
              <a:avLst/>
            </a:prstTxWarp>
          </a:bodyPr>
          <a:lstStyle/>
          <a:p>
            <a:endParaRPr lang="en-US"/>
          </a:p>
        </p:txBody>
      </p:sp>
      <p:sp>
        <p:nvSpPr>
          <p:cNvPr id="265250" name="Text Box 34"/>
          <p:cNvSpPr txBox="1">
            <a:spLocks noChangeArrowheads="1"/>
          </p:cNvSpPr>
          <p:nvPr/>
        </p:nvSpPr>
        <p:spPr bwMode="auto">
          <a:xfrm>
            <a:off x="4098925" y="3581400"/>
            <a:ext cx="365125"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0099"/>
                </a:solidFill>
                <a:effectLst>
                  <a:outerShdw blurRad="38100" dist="38100" dir="2700000" algn="tl">
                    <a:srgbClr val="DDDDDD"/>
                  </a:outerShdw>
                </a:effectLst>
                <a:latin typeface="Comic Sans MS" charset="0"/>
              </a:rPr>
              <a:t>b</a:t>
            </a:r>
            <a:endParaRPr lang="en-US" sz="2000">
              <a:solidFill>
                <a:srgbClr val="000099"/>
              </a:solidFill>
              <a:effectLst>
                <a:outerShdw blurRad="38100" dist="38100" dir="2700000" algn="tl">
                  <a:srgbClr val="DDDDDD"/>
                </a:outerShdw>
              </a:effectLst>
              <a:latin typeface="Comic Sans MS" charset="0"/>
            </a:endParaRPr>
          </a:p>
        </p:txBody>
      </p:sp>
      <p:sp>
        <p:nvSpPr>
          <p:cNvPr id="150564" name="Rectangle 36"/>
          <p:cNvSpPr>
            <a:spLocks noChangeArrowheads="1"/>
          </p:cNvSpPr>
          <p:nvPr/>
        </p:nvSpPr>
        <p:spPr bwMode="auto">
          <a:xfrm>
            <a:off x="457200" y="5867400"/>
            <a:ext cx="8229600" cy="990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Time complexity  =  </a:t>
            </a:r>
            <a:r>
              <a:rPr kumimoji="1" lang="en-US" sz="2000" dirty="0" err="1">
                <a:latin typeface="Tahoma" charset="0"/>
              </a:rPr>
              <a:t>b</a:t>
            </a:r>
            <a:r>
              <a:rPr kumimoji="1" lang="en-US" b="1" baseline="30000" dirty="0" err="1">
                <a:latin typeface="Tahoma" charset="0"/>
              </a:rPr>
              <a:t>m</a:t>
            </a:r>
            <a:r>
              <a:rPr kumimoji="1" lang="en-US" b="1" baseline="30000" dirty="0">
                <a:latin typeface="Tahoma" charset="0"/>
              </a:rPr>
              <a:t> </a:t>
            </a:r>
            <a:r>
              <a:rPr kumimoji="1" lang="en-US" sz="2000" b="1" dirty="0">
                <a:latin typeface="Tahoma" charset="0"/>
              </a:rPr>
              <a:t>+</a:t>
            </a:r>
            <a:r>
              <a:rPr kumimoji="1" lang="en-US" b="1" baseline="30000" dirty="0">
                <a:latin typeface="Tahoma" charset="0"/>
              </a:rPr>
              <a:t> </a:t>
            </a:r>
            <a:r>
              <a:rPr kumimoji="1" lang="en-US" sz="2000" dirty="0">
                <a:latin typeface="Tahoma" charset="0"/>
              </a:rPr>
              <a:t>b</a:t>
            </a:r>
            <a:r>
              <a:rPr kumimoji="1" lang="en-US" b="1" baseline="30000" dirty="0">
                <a:latin typeface="Tahoma" charset="0"/>
              </a:rPr>
              <a:t>m-1 </a:t>
            </a:r>
            <a:r>
              <a:rPr kumimoji="1" lang="en-US" sz="2000" b="1" dirty="0">
                <a:latin typeface="Tahoma" charset="0"/>
              </a:rPr>
              <a:t>+ … + </a:t>
            </a:r>
            <a:r>
              <a:rPr kumimoji="1" lang="en-US" sz="2000" dirty="0">
                <a:latin typeface="Tahoma" charset="0"/>
              </a:rPr>
              <a:t>1</a:t>
            </a:r>
            <a:r>
              <a:rPr kumimoji="1" lang="en-US" sz="2000" b="1" dirty="0">
                <a:latin typeface="Tahoma" charset="0"/>
              </a:rPr>
              <a:t> = </a:t>
            </a:r>
            <a:r>
              <a:rPr kumimoji="1" lang="en-US" sz="2000" dirty="0">
                <a:latin typeface="Tahoma" charset="0"/>
              </a:rPr>
              <a:t>O(</a:t>
            </a:r>
            <a:r>
              <a:rPr kumimoji="1" lang="en-US" sz="2000" dirty="0" err="1">
                <a:latin typeface="Tahoma" charset="0"/>
              </a:rPr>
              <a:t>b</a:t>
            </a:r>
            <a:r>
              <a:rPr kumimoji="1" lang="en-US" b="1" baseline="30000" dirty="0" err="1">
                <a:latin typeface="Tahoma" charset="0"/>
              </a:rPr>
              <a:t>m</a:t>
            </a:r>
            <a:r>
              <a:rPr kumimoji="1" lang="en-US" sz="2000" b="1" dirty="0">
                <a:latin typeface="Tahoma" charset="0"/>
              </a:rPr>
              <a:t>) </a:t>
            </a:r>
          </a:p>
        </p:txBody>
      </p:sp>
      <p:sp>
        <p:nvSpPr>
          <p:cNvPr id="150565" name="AutoShape 37"/>
          <p:cNvSpPr>
            <a:spLocks noChangeArrowheads="1"/>
          </p:cNvSpPr>
          <p:nvPr/>
        </p:nvSpPr>
        <p:spPr bwMode="auto">
          <a:xfrm rot="5400000">
            <a:off x="7010400" y="4648200"/>
            <a:ext cx="1219200" cy="762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sp>
        <p:nvSpPr>
          <p:cNvPr id="37" name="AutoShape 29"/>
          <p:cNvSpPr>
            <a:spLocks/>
          </p:cNvSpPr>
          <p:nvPr/>
        </p:nvSpPr>
        <p:spPr bwMode="auto">
          <a:xfrm>
            <a:off x="5715000" y="2514600"/>
            <a:ext cx="139700" cy="1710872"/>
          </a:xfrm>
          <a:prstGeom prst="rightBrace">
            <a:avLst>
              <a:gd name="adj1" fmla="val 55556"/>
              <a:gd name="adj2" fmla="val 50000"/>
            </a:avLst>
          </a:prstGeom>
          <a:noFill/>
          <a:ln w="28575">
            <a:solidFill>
              <a:srgbClr val="CC0000"/>
            </a:solidFill>
            <a:round/>
            <a:headEnd/>
            <a:tailEnd/>
          </a:ln>
        </p:spPr>
        <p:txBody>
          <a:bodyPr wrap="none" anchor="ctr">
            <a:prstTxWarp prst="textNoShape">
              <a:avLst/>
            </a:prstTxWarp>
          </a:bodyPr>
          <a:lstStyle/>
          <a:p>
            <a:endParaRPr lang="en-US"/>
          </a:p>
        </p:txBody>
      </p:sp>
      <p:sp>
        <p:nvSpPr>
          <p:cNvPr id="38" name="Text Box 30"/>
          <p:cNvSpPr txBox="1">
            <a:spLocks noChangeArrowheads="1"/>
          </p:cNvSpPr>
          <p:nvPr/>
        </p:nvSpPr>
        <p:spPr bwMode="auto">
          <a:xfrm>
            <a:off x="5843814" y="3388179"/>
            <a:ext cx="307276" cy="386443"/>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d</a:t>
            </a:r>
            <a:endParaRPr lang="en-US" sz="2000">
              <a:solidFill>
                <a:srgbClr val="000099"/>
              </a:solidFill>
              <a:effectLst>
                <a:outerShdw blurRad="38100" dist="38100" dir="2700000" algn="tl">
                  <a:srgbClr val="DDDDDD"/>
                </a:outerShdw>
              </a:effectLst>
              <a:latin typeface="Comic Sans MS" charset="0"/>
            </a:endParaRPr>
          </a:p>
        </p:txBody>
      </p:sp>
      <p:sp>
        <p:nvSpPr>
          <p:cNvPr id="51" name="Line 7"/>
          <p:cNvSpPr>
            <a:spLocks noChangeShapeType="1"/>
          </p:cNvSpPr>
          <p:nvPr/>
        </p:nvSpPr>
        <p:spPr bwMode="auto">
          <a:xfrm>
            <a:off x="4464050" y="4740274"/>
            <a:ext cx="346075" cy="886279"/>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2" name="Line 8"/>
          <p:cNvSpPr>
            <a:spLocks noChangeShapeType="1"/>
          </p:cNvSpPr>
          <p:nvPr/>
        </p:nvSpPr>
        <p:spPr bwMode="auto">
          <a:xfrm flipH="1">
            <a:off x="4251324" y="4714421"/>
            <a:ext cx="168275" cy="84817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3" name="Oval 25"/>
          <p:cNvSpPr>
            <a:spLocks noChangeArrowheads="1"/>
          </p:cNvSpPr>
          <p:nvPr/>
        </p:nvSpPr>
        <p:spPr bwMode="auto">
          <a:xfrm>
            <a:off x="460375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4" name="Oval 28"/>
          <p:cNvSpPr>
            <a:spLocks noChangeArrowheads="1"/>
          </p:cNvSpPr>
          <p:nvPr/>
        </p:nvSpPr>
        <p:spPr bwMode="auto">
          <a:xfrm>
            <a:off x="4133850" y="5364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55" name="Line 7"/>
          <p:cNvSpPr>
            <a:spLocks noChangeShapeType="1"/>
          </p:cNvSpPr>
          <p:nvPr/>
        </p:nvSpPr>
        <p:spPr bwMode="auto">
          <a:xfrm>
            <a:off x="3810000" y="4752521"/>
            <a:ext cx="76200" cy="8604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6" name="Line 8"/>
          <p:cNvSpPr>
            <a:spLocks noChangeShapeType="1"/>
          </p:cNvSpPr>
          <p:nvPr/>
        </p:nvSpPr>
        <p:spPr bwMode="auto">
          <a:xfrm>
            <a:off x="3162300" y="4800600"/>
            <a:ext cx="114299" cy="78649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57" name="Oval 25"/>
          <p:cNvSpPr>
            <a:spLocks noChangeArrowheads="1"/>
          </p:cNvSpPr>
          <p:nvPr/>
        </p:nvSpPr>
        <p:spPr bwMode="auto">
          <a:xfrm>
            <a:off x="3657600" y="5363256"/>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7" name="Oval 28"/>
          <p:cNvSpPr>
            <a:spLocks noChangeArrowheads="1"/>
          </p:cNvSpPr>
          <p:nvPr/>
        </p:nvSpPr>
        <p:spPr bwMode="auto">
          <a:xfrm>
            <a:off x="4238625" y="4592185"/>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8" name="Oval 29"/>
          <p:cNvSpPr>
            <a:spLocks noChangeArrowheads="1"/>
          </p:cNvSpPr>
          <p:nvPr/>
        </p:nvSpPr>
        <p:spPr bwMode="auto">
          <a:xfrm>
            <a:off x="35814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61" name="Oval 25"/>
          <p:cNvSpPr>
            <a:spLocks noChangeArrowheads="1"/>
          </p:cNvSpPr>
          <p:nvPr/>
        </p:nvSpPr>
        <p:spPr bwMode="auto">
          <a:xfrm>
            <a:off x="3149600" y="5363254"/>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0551" name="Oval 22"/>
          <p:cNvSpPr>
            <a:spLocks noChangeArrowheads="1"/>
          </p:cNvSpPr>
          <p:nvPr/>
        </p:nvSpPr>
        <p:spPr bwMode="auto">
          <a:xfrm>
            <a:off x="2971800" y="4602163"/>
            <a:ext cx="381000" cy="312737"/>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75978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7" name="Rectangle 7"/>
          <p:cNvSpPr>
            <a:spLocks noChangeArrowheads="1"/>
          </p:cNvSpPr>
          <p:nvPr/>
        </p:nvSpPr>
        <p:spPr bwMode="auto">
          <a:xfrm>
            <a:off x="803275" y="2472555"/>
            <a:ext cx="7467600" cy="2514600"/>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algn="ctr"/>
            <a:endParaRPr lang="en-US" sz="2200">
              <a:effectLst>
                <a:outerShdw blurRad="38100" dist="38100" dir="2700000" algn="tl">
                  <a:srgbClr val="DDDDDD"/>
                </a:outerShdw>
              </a:effectLst>
              <a:latin typeface="Comic Sans MS" charset="0"/>
            </a:endParaRPr>
          </a:p>
        </p:txBody>
      </p:sp>
      <p:sp>
        <p:nvSpPr>
          <p:cNvPr id="151556" name="Rectangle 2"/>
          <p:cNvSpPr>
            <a:spLocks noGrp="1" noChangeArrowheads="1"/>
          </p:cNvSpPr>
          <p:nvPr>
            <p:ph type="title"/>
          </p:nvPr>
        </p:nvSpPr>
        <p:spPr>
          <a:xfrm>
            <a:off x="457200" y="152718"/>
            <a:ext cx="5791200" cy="1066482"/>
          </a:xfrm>
        </p:spPr>
        <p:txBody>
          <a:bodyPr>
            <a:normAutofit fontScale="90000"/>
          </a:bodyPr>
          <a:lstStyle/>
          <a:p>
            <a:r>
              <a:rPr lang="en-US" dirty="0"/>
              <a:t>Space complexity of depth-first</a:t>
            </a:r>
          </a:p>
        </p:txBody>
      </p:sp>
      <p:sp>
        <p:nvSpPr>
          <p:cNvPr id="151555" name="Slide Number Placeholder 5"/>
          <p:cNvSpPr>
            <a:spLocks noGrp="1"/>
          </p:cNvSpPr>
          <p:nvPr>
            <p:ph type="sldNum" sz="quarter" idx="12"/>
          </p:nvPr>
        </p:nvSpPr>
        <p:spPr>
          <a:noFill/>
        </p:spPr>
        <p:txBody>
          <a:bodyPr/>
          <a:lstStyle/>
          <a:p>
            <a:fld id="{58573C46-057B-EB4D-9733-16E9C13A3E7C}" type="slidenum">
              <a:rPr lang="en-US" smtClean="0"/>
              <a:pPr/>
              <a:t>13</a:t>
            </a:fld>
            <a:endParaRPr lang="en-US"/>
          </a:p>
        </p:txBody>
      </p:sp>
      <p:sp>
        <p:nvSpPr>
          <p:cNvPr id="151557" name="Rectangle 5"/>
          <p:cNvSpPr>
            <a:spLocks noChangeArrowheads="1"/>
          </p:cNvSpPr>
          <p:nvPr/>
        </p:nvSpPr>
        <p:spPr bwMode="auto">
          <a:xfrm>
            <a:off x="457200" y="1219200"/>
            <a:ext cx="7924800" cy="5334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Largest number of nodes </a:t>
            </a:r>
            <a:r>
              <a:rPr kumimoji="1" lang="en-US" sz="2000">
                <a:latin typeface="Tahoma" charset="0"/>
              </a:rPr>
              <a:t>in FRONTIER is </a:t>
            </a:r>
            <a:r>
              <a:rPr kumimoji="1" lang="en-US" sz="2000" dirty="0">
                <a:latin typeface="Tahoma" charset="0"/>
              </a:rPr>
              <a:t>reached in bottom left-most node.</a:t>
            </a:r>
          </a:p>
          <a:p>
            <a:pPr marL="342900" indent="-342900">
              <a:spcBef>
                <a:spcPct val="20000"/>
              </a:spcBef>
              <a:buClr>
                <a:schemeClr val="tx1"/>
              </a:buClr>
              <a:buFontTx/>
              <a:buChar char="•"/>
            </a:pPr>
            <a:r>
              <a:rPr kumimoji="1" lang="en-US" sz="2000" dirty="0">
                <a:latin typeface="Tahoma" charset="0"/>
              </a:rPr>
              <a:t>Example: m = 3,  b = 3 :</a:t>
            </a:r>
          </a:p>
        </p:txBody>
      </p:sp>
      <p:sp>
        <p:nvSpPr>
          <p:cNvPr id="151563" name="Oval 8"/>
          <p:cNvSpPr>
            <a:spLocks noChangeArrowheads="1"/>
          </p:cNvSpPr>
          <p:nvPr/>
        </p:nvSpPr>
        <p:spPr bwMode="auto">
          <a:xfrm>
            <a:off x="4648200" y="2590800"/>
            <a:ext cx="381000" cy="312738"/>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1565" name="Oval 10"/>
          <p:cNvSpPr>
            <a:spLocks noChangeArrowheads="1"/>
          </p:cNvSpPr>
          <p:nvPr/>
        </p:nvSpPr>
        <p:spPr bwMode="auto">
          <a:xfrm>
            <a:off x="2743200" y="3192463"/>
            <a:ext cx="381000" cy="312738"/>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p>
        </p:txBody>
      </p:sp>
      <p:sp>
        <p:nvSpPr>
          <p:cNvPr id="151566" name="Oval 11"/>
          <p:cNvSpPr>
            <a:spLocks noChangeArrowheads="1"/>
          </p:cNvSpPr>
          <p:nvPr/>
        </p:nvSpPr>
        <p:spPr bwMode="auto">
          <a:xfrm>
            <a:off x="4648200" y="31908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67" name="Oval 12"/>
          <p:cNvSpPr>
            <a:spLocks noChangeArrowheads="1"/>
          </p:cNvSpPr>
          <p:nvPr/>
        </p:nvSpPr>
        <p:spPr bwMode="auto">
          <a:xfrm>
            <a:off x="3886200" y="3876675"/>
            <a:ext cx="381000" cy="31273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800" dirty="0">
                <a:latin typeface="+mn-lt"/>
              </a:rPr>
              <a:t>G</a:t>
            </a:r>
          </a:p>
        </p:txBody>
      </p:sp>
      <p:sp>
        <p:nvSpPr>
          <p:cNvPr id="151568" name="Oval 13"/>
          <p:cNvSpPr>
            <a:spLocks noChangeArrowheads="1"/>
          </p:cNvSpPr>
          <p:nvPr/>
        </p:nvSpPr>
        <p:spPr bwMode="auto">
          <a:xfrm>
            <a:off x="3276600" y="38766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69" name="Oval 14"/>
          <p:cNvSpPr>
            <a:spLocks noChangeArrowheads="1"/>
          </p:cNvSpPr>
          <p:nvPr/>
        </p:nvSpPr>
        <p:spPr bwMode="auto">
          <a:xfrm>
            <a:off x="2590800" y="3876675"/>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70" name="Oval 15"/>
          <p:cNvSpPr>
            <a:spLocks noChangeArrowheads="1"/>
          </p:cNvSpPr>
          <p:nvPr/>
        </p:nvSpPr>
        <p:spPr bwMode="auto">
          <a:xfrm>
            <a:off x="6553200" y="3192463"/>
            <a:ext cx="381000" cy="312738"/>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151571" name="Oval 16"/>
          <p:cNvSpPr>
            <a:spLocks noChangeArrowheads="1"/>
          </p:cNvSpPr>
          <p:nvPr/>
        </p:nvSpPr>
        <p:spPr bwMode="auto">
          <a:xfrm>
            <a:off x="64770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2" name="Oval 17"/>
          <p:cNvSpPr>
            <a:spLocks noChangeArrowheads="1"/>
          </p:cNvSpPr>
          <p:nvPr/>
        </p:nvSpPr>
        <p:spPr bwMode="auto">
          <a:xfrm>
            <a:off x="44958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3" name="Oval 18"/>
          <p:cNvSpPr>
            <a:spLocks noChangeArrowheads="1"/>
          </p:cNvSpPr>
          <p:nvPr/>
        </p:nvSpPr>
        <p:spPr bwMode="auto">
          <a:xfrm>
            <a:off x="5181600" y="3878263"/>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4" name="Oval 19"/>
          <p:cNvSpPr>
            <a:spLocks noChangeArrowheads="1"/>
          </p:cNvSpPr>
          <p:nvPr/>
        </p:nvSpPr>
        <p:spPr bwMode="auto">
          <a:xfrm>
            <a:off x="58674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5" name="Oval 20"/>
          <p:cNvSpPr>
            <a:spLocks noChangeArrowheads="1"/>
          </p:cNvSpPr>
          <p:nvPr/>
        </p:nvSpPr>
        <p:spPr bwMode="auto">
          <a:xfrm>
            <a:off x="7086600" y="38766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6" name="Oval 21"/>
          <p:cNvSpPr>
            <a:spLocks noChangeArrowheads="1"/>
          </p:cNvSpPr>
          <p:nvPr/>
        </p:nvSpPr>
        <p:spPr bwMode="auto">
          <a:xfrm>
            <a:off x="1219200" y="4486275"/>
            <a:ext cx="381000" cy="312738"/>
          </a:xfrm>
          <a:prstGeom prst="ellipse">
            <a:avLst/>
          </a:prstGeom>
          <a:solidFill>
            <a:srgbClr val="92D050"/>
          </a:solidFill>
          <a:ln w="9525">
            <a:solidFill>
              <a:schemeClr val="tx1"/>
            </a:solidFill>
            <a:round/>
            <a:headEnd/>
            <a:tailEnd/>
          </a:ln>
        </p:spPr>
        <p:txBody>
          <a:bodyPr wrap="none" anchor="ctr">
            <a:prstTxWarp prst="textNoShape">
              <a:avLst/>
            </a:prstTxWarp>
          </a:bodyPr>
          <a:lstStyle/>
          <a:p>
            <a:endParaRPr lang="en-US"/>
          </a:p>
        </p:txBody>
      </p:sp>
      <p:sp>
        <p:nvSpPr>
          <p:cNvPr id="151577" name="Oval 22"/>
          <p:cNvSpPr>
            <a:spLocks noChangeArrowheads="1"/>
          </p:cNvSpPr>
          <p:nvPr/>
        </p:nvSpPr>
        <p:spPr bwMode="auto">
          <a:xfrm>
            <a:off x="2819400"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78" name="Oval 23"/>
          <p:cNvSpPr>
            <a:spLocks noChangeArrowheads="1"/>
          </p:cNvSpPr>
          <p:nvPr/>
        </p:nvSpPr>
        <p:spPr bwMode="auto">
          <a:xfrm>
            <a:off x="2133600" y="4486275"/>
            <a:ext cx="381000" cy="312738"/>
          </a:xfrm>
          <a:prstGeom prst="ellipse">
            <a:avLst/>
          </a:prstGeom>
          <a:solidFill>
            <a:srgbClr val="C00000"/>
          </a:solidFill>
          <a:ln w="9525">
            <a:solidFill>
              <a:schemeClr val="tx1"/>
            </a:solidFill>
            <a:round/>
            <a:headEnd/>
            <a:tailEnd/>
          </a:ln>
        </p:spPr>
        <p:txBody>
          <a:bodyPr wrap="none" anchor="ctr">
            <a:prstTxWarp prst="textNoShape">
              <a:avLst/>
            </a:prstTxWarp>
          </a:bodyPr>
          <a:lstStyle/>
          <a:p>
            <a:endParaRPr lang="en-US"/>
          </a:p>
        </p:txBody>
      </p:sp>
      <p:sp>
        <p:nvSpPr>
          <p:cNvPr id="151579" name="Oval 24"/>
          <p:cNvSpPr>
            <a:spLocks noChangeArrowheads="1"/>
          </p:cNvSpPr>
          <p:nvPr/>
        </p:nvSpPr>
        <p:spPr bwMode="auto">
          <a:xfrm>
            <a:off x="1676400" y="4486275"/>
            <a:ext cx="381000" cy="312738"/>
          </a:xfrm>
          <a:prstGeom prst="ellipse">
            <a:avLst/>
          </a:prstGeom>
          <a:solidFill>
            <a:srgbClr val="C00000"/>
          </a:solidFill>
          <a:ln w="9525">
            <a:solidFill>
              <a:schemeClr val="tx1"/>
            </a:solidFill>
            <a:round/>
            <a:headEnd/>
            <a:tailEnd/>
          </a:ln>
        </p:spPr>
        <p:txBody>
          <a:bodyPr wrap="none" anchor="ctr">
            <a:prstTxWarp prst="textNoShape">
              <a:avLst/>
            </a:prstTxWarp>
          </a:bodyPr>
          <a:lstStyle/>
          <a:p>
            <a:endParaRPr lang="en-US"/>
          </a:p>
        </p:txBody>
      </p:sp>
      <p:sp>
        <p:nvSpPr>
          <p:cNvPr id="151580" name="Oval 25"/>
          <p:cNvSpPr>
            <a:spLocks noChangeArrowheads="1"/>
          </p:cNvSpPr>
          <p:nvPr/>
        </p:nvSpPr>
        <p:spPr bwMode="auto">
          <a:xfrm>
            <a:off x="48037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1" name="Oval 26"/>
          <p:cNvSpPr>
            <a:spLocks noChangeArrowheads="1"/>
          </p:cNvSpPr>
          <p:nvPr/>
        </p:nvSpPr>
        <p:spPr bwMode="auto">
          <a:xfrm>
            <a:off x="3276600"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2" name="Oval 27"/>
          <p:cNvSpPr>
            <a:spLocks noChangeArrowheads="1"/>
          </p:cNvSpPr>
          <p:nvPr/>
        </p:nvSpPr>
        <p:spPr bwMode="auto">
          <a:xfrm>
            <a:off x="3733800" y="4487863"/>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3" name="Oval 28"/>
          <p:cNvSpPr>
            <a:spLocks noChangeArrowheads="1"/>
          </p:cNvSpPr>
          <p:nvPr/>
        </p:nvSpPr>
        <p:spPr bwMode="auto">
          <a:xfrm>
            <a:off x="43465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51584" name="Oval 29"/>
          <p:cNvSpPr>
            <a:spLocks noChangeArrowheads="1"/>
          </p:cNvSpPr>
          <p:nvPr/>
        </p:nvSpPr>
        <p:spPr bwMode="auto">
          <a:xfrm>
            <a:off x="5260975" y="4486275"/>
            <a:ext cx="381000" cy="31273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cxnSp>
        <p:nvCxnSpPr>
          <p:cNvPr id="151585" name="AutoShape 30"/>
          <p:cNvCxnSpPr>
            <a:cxnSpLocks noChangeShapeType="1"/>
            <a:stCxn id="151563" idx="2"/>
            <a:endCxn id="151565" idx="0"/>
          </p:cNvCxnSpPr>
          <p:nvPr/>
        </p:nvCxnSpPr>
        <p:spPr bwMode="auto">
          <a:xfrm flipH="1">
            <a:off x="2933700" y="2747963"/>
            <a:ext cx="1714500" cy="444500"/>
          </a:xfrm>
          <a:prstGeom prst="straightConnector1">
            <a:avLst/>
          </a:prstGeom>
          <a:noFill/>
          <a:ln w="9525">
            <a:solidFill>
              <a:schemeClr val="tx1"/>
            </a:solidFill>
            <a:round/>
            <a:headEnd/>
            <a:tailEnd/>
          </a:ln>
        </p:spPr>
      </p:cxnSp>
      <p:cxnSp>
        <p:nvCxnSpPr>
          <p:cNvPr id="151586" name="AutoShape 31"/>
          <p:cNvCxnSpPr>
            <a:cxnSpLocks noChangeShapeType="1"/>
            <a:stCxn id="151563" idx="4"/>
            <a:endCxn id="151566" idx="0"/>
          </p:cNvCxnSpPr>
          <p:nvPr/>
        </p:nvCxnSpPr>
        <p:spPr bwMode="auto">
          <a:xfrm>
            <a:off x="4838700" y="2903538"/>
            <a:ext cx="0" cy="287338"/>
          </a:xfrm>
          <a:prstGeom prst="straightConnector1">
            <a:avLst/>
          </a:prstGeom>
          <a:noFill/>
          <a:ln w="9525">
            <a:solidFill>
              <a:schemeClr val="tx1"/>
            </a:solidFill>
            <a:round/>
            <a:headEnd/>
            <a:tailEnd/>
          </a:ln>
        </p:spPr>
      </p:cxnSp>
      <p:cxnSp>
        <p:nvCxnSpPr>
          <p:cNvPr id="151587" name="AutoShape 32"/>
          <p:cNvCxnSpPr>
            <a:cxnSpLocks noChangeShapeType="1"/>
            <a:stCxn id="151563" idx="6"/>
            <a:endCxn id="151570" idx="0"/>
          </p:cNvCxnSpPr>
          <p:nvPr/>
        </p:nvCxnSpPr>
        <p:spPr bwMode="auto">
          <a:xfrm>
            <a:off x="5029200" y="2747963"/>
            <a:ext cx="1714500" cy="444500"/>
          </a:xfrm>
          <a:prstGeom prst="straightConnector1">
            <a:avLst/>
          </a:prstGeom>
          <a:noFill/>
          <a:ln w="9525">
            <a:solidFill>
              <a:schemeClr val="tx1"/>
            </a:solidFill>
            <a:round/>
            <a:headEnd/>
            <a:tailEnd/>
          </a:ln>
        </p:spPr>
      </p:cxnSp>
      <p:cxnSp>
        <p:nvCxnSpPr>
          <p:cNvPr id="151588" name="AutoShape 33"/>
          <p:cNvCxnSpPr>
            <a:cxnSpLocks noChangeShapeType="1"/>
            <a:stCxn id="151565" idx="3"/>
          </p:cNvCxnSpPr>
          <p:nvPr/>
        </p:nvCxnSpPr>
        <p:spPr bwMode="auto">
          <a:xfrm flipH="1">
            <a:off x="2095500" y="3459163"/>
            <a:ext cx="703263" cy="417513"/>
          </a:xfrm>
          <a:prstGeom prst="straightConnector1">
            <a:avLst/>
          </a:prstGeom>
          <a:noFill/>
          <a:ln w="9525">
            <a:solidFill>
              <a:schemeClr val="tx1"/>
            </a:solidFill>
            <a:round/>
            <a:headEnd/>
            <a:tailEnd/>
          </a:ln>
        </p:spPr>
      </p:cxnSp>
      <p:cxnSp>
        <p:nvCxnSpPr>
          <p:cNvPr id="151589" name="AutoShape 34"/>
          <p:cNvCxnSpPr>
            <a:cxnSpLocks noChangeShapeType="1"/>
            <a:stCxn id="151565" idx="4"/>
            <a:endCxn id="151569" idx="0"/>
          </p:cNvCxnSpPr>
          <p:nvPr/>
        </p:nvCxnSpPr>
        <p:spPr bwMode="auto">
          <a:xfrm flipH="1">
            <a:off x="2781300" y="3505200"/>
            <a:ext cx="152400" cy="371475"/>
          </a:xfrm>
          <a:prstGeom prst="straightConnector1">
            <a:avLst/>
          </a:prstGeom>
          <a:noFill/>
          <a:ln w="9525">
            <a:solidFill>
              <a:schemeClr val="tx1"/>
            </a:solidFill>
            <a:round/>
            <a:headEnd/>
            <a:tailEnd/>
          </a:ln>
        </p:spPr>
      </p:cxnSp>
      <p:cxnSp>
        <p:nvCxnSpPr>
          <p:cNvPr id="151590" name="AutoShape 35"/>
          <p:cNvCxnSpPr>
            <a:cxnSpLocks noChangeShapeType="1"/>
            <a:stCxn id="151565" idx="5"/>
            <a:endCxn id="151568" idx="0"/>
          </p:cNvCxnSpPr>
          <p:nvPr/>
        </p:nvCxnSpPr>
        <p:spPr bwMode="auto">
          <a:xfrm>
            <a:off x="3068638" y="3459163"/>
            <a:ext cx="398463" cy="417513"/>
          </a:xfrm>
          <a:prstGeom prst="straightConnector1">
            <a:avLst/>
          </a:prstGeom>
          <a:noFill/>
          <a:ln w="9525">
            <a:solidFill>
              <a:schemeClr val="tx1"/>
            </a:solidFill>
            <a:round/>
            <a:headEnd/>
            <a:tailEnd/>
          </a:ln>
        </p:spPr>
      </p:cxnSp>
      <p:cxnSp>
        <p:nvCxnSpPr>
          <p:cNvPr id="151591" name="AutoShape 36"/>
          <p:cNvCxnSpPr>
            <a:cxnSpLocks noChangeShapeType="1"/>
            <a:stCxn id="151566" idx="3"/>
            <a:endCxn id="151567" idx="0"/>
          </p:cNvCxnSpPr>
          <p:nvPr/>
        </p:nvCxnSpPr>
        <p:spPr bwMode="auto">
          <a:xfrm flipH="1">
            <a:off x="4076700" y="3457575"/>
            <a:ext cx="627063" cy="419100"/>
          </a:xfrm>
          <a:prstGeom prst="straightConnector1">
            <a:avLst/>
          </a:prstGeom>
          <a:noFill/>
          <a:ln w="9525">
            <a:solidFill>
              <a:schemeClr val="tx1"/>
            </a:solidFill>
            <a:round/>
            <a:headEnd/>
            <a:tailEnd/>
          </a:ln>
        </p:spPr>
      </p:cxnSp>
      <p:cxnSp>
        <p:nvCxnSpPr>
          <p:cNvPr id="151592" name="AutoShape 37"/>
          <p:cNvCxnSpPr>
            <a:cxnSpLocks noChangeShapeType="1"/>
            <a:stCxn id="151566" idx="4"/>
            <a:endCxn id="151572" idx="0"/>
          </p:cNvCxnSpPr>
          <p:nvPr/>
        </p:nvCxnSpPr>
        <p:spPr bwMode="auto">
          <a:xfrm flipH="1">
            <a:off x="4686300" y="3503613"/>
            <a:ext cx="152400" cy="373063"/>
          </a:xfrm>
          <a:prstGeom prst="straightConnector1">
            <a:avLst/>
          </a:prstGeom>
          <a:noFill/>
          <a:ln w="9525">
            <a:solidFill>
              <a:schemeClr val="tx1"/>
            </a:solidFill>
            <a:round/>
            <a:headEnd/>
            <a:tailEnd/>
          </a:ln>
        </p:spPr>
      </p:cxnSp>
      <p:cxnSp>
        <p:nvCxnSpPr>
          <p:cNvPr id="151593" name="AutoShape 38"/>
          <p:cNvCxnSpPr>
            <a:cxnSpLocks noChangeShapeType="1"/>
            <a:stCxn id="151566" idx="5"/>
            <a:endCxn id="151573" idx="0"/>
          </p:cNvCxnSpPr>
          <p:nvPr/>
        </p:nvCxnSpPr>
        <p:spPr bwMode="auto">
          <a:xfrm>
            <a:off x="4973638" y="3457575"/>
            <a:ext cx="398463" cy="420688"/>
          </a:xfrm>
          <a:prstGeom prst="straightConnector1">
            <a:avLst/>
          </a:prstGeom>
          <a:noFill/>
          <a:ln w="9525">
            <a:solidFill>
              <a:schemeClr val="tx1"/>
            </a:solidFill>
            <a:round/>
            <a:headEnd/>
            <a:tailEnd/>
          </a:ln>
        </p:spPr>
      </p:cxnSp>
      <p:cxnSp>
        <p:nvCxnSpPr>
          <p:cNvPr id="151594" name="AutoShape 39"/>
          <p:cNvCxnSpPr>
            <a:cxnSpLocks noChangeShapeType="1"/>
            <a:stCxn id="151570" idx="3"/>
            <a:endCxn id="151574" idx="0"/>
          </p:cNvCxnSpPr>
          <p:nvPr/>
        </p:nvCxnSpPr>
        <p:spPr bwMode="auto">
          <a:xfrm flipH="1">
            <a:off x="6057900" y="3459163"/>
            <a:ext cx="550863" cy="417513"/>
          </a:xfrm>
          <a:prstGeom prst="straightConnector1">
            <a:avLst/>
          </a:prstGeom>
          <a:noFill/>
          <a:ln w="9525">
            <a:solidFill>
              <a:schemeClr val="tx1"/>
            </a:solidFill>
            <a:round/>
            <a:headEnd/>
            <a:tailEnd/>
          </a:ln>
        </p:spPr>
      </p:cxnSp>
      <p:cxnSp>
        <p:nvCxnSpPr>
          <p:cNvPr id="151595" name="AutoShape 40"/>
          <p:cNvCxnSpPr>
            <a:cxnSpLocks noChangeShapeType="1"/>
            <a:stCxn id="151570" idx="4"/>
            <a:endCxn id="151571" idx="0"/>
          </p:cNvCxnSpPr>
          <p:nvPr/>
        </p:nvCxnSpPr>
        <p:spPr bwMode="auto">
          <a:xfrm flipH="1">
            <a:off x="6667500" y="3505200"/>
            <a:ext cx="76200" cy="371475"/>
          </a:xfrm>
          <a:prstGeom prst="straightConnector1">
            <a:avLst/>
          </a:prstGeom>
          <a:noFill/>
          <a:ln w="9525">
            <a:solidFill>
              <a:schemeClr val="tx1"/>
            </a:solidFill>
            <a:round/>
            <a:headEnd/>
            <a:tailEnd/>
          </a:ln>
        </p:spPr>
      </p:cxnSp>
      <p:cxnSp>
        <p:nvCxnSpPr>
          <p:cNvPr id="151596" name="AutoShape 41"/>
          <p:cNvCxnSpPr>
            <a:cxnSpLocks noChangeShapeType="1"/>
            <a:stCxn id="151570" idx="5"/>
            <a:endCxn id="151575" idx="7"/>
          </p:cNvCxnSpPr>
          <p:nvPr/>
        </p:nvCxnSpPr>
        <p:spPr bwMode="auto">
          <a:xfrm>
            <a:off x="6878638" y="3459163"/>
            <a:ext cx="533400" cy="463550"/>
          </a:xfrm>
          <a:prstGeom prst="straightConnector1">
            <a:avLst/>
          </a:prstGeom>
          <a:noFill/>
          <a:ln w="9525">
            <a:solidFill>
              <a:schemeClr val="tx1"/>
            </a:solidFill>
            <a:round/>
            <a:headEnd/>
            <a:tailEnd/>
          </a:ln>
        </p:spPr>
      </p:cxnSp>
      <p:sp>
        <p:nvSpPr>
          <p:cNvPr id="266282" name="Text Box 42"/>
          <p:cNvSpPr txBox="1">
            <a:spLocks noChangeArrowheads="1"/>
          </p:cNvSpPr>
          <p:nvPr/>
        </p:nvSpPr>
        <p:spPr bwMode="auto">
          <a:xfrm>
            <a:off x="6083300" y="4413250"/>
            <a:ext cx="546100" cy="427038"/>
          </a:xfrm>
          <a:prstGeom prst="rect">
            <a:avLst/>
          </a:prstGeom>
          <a:noFill/>
          <a:ln w="9525">
            <a:noFill/>
            <a:miter lim="800000"/>
            <a:headEnd/>
            <a:tailEnd/>
          </a:ln>
          <a:effectLst/>
        </p:spPr>
        <p:txBody>
          <a:bodyPr wrap="none">
            <a:prstTxWarp prst="textNoShape">
              <a:avLst/>
            </a:prstTxWarp>
            <a:spAutoFit/>
          </a:bodyPr>
          <a:lstStyle/>
          <a:p>
            <a:r>
              <a:rPr lang="en-US" sz="2200" b="1">
                <a:effectLst>
                  <a:outerShdw blurRad="38100" dist="38100" dir="2700000" algn="tl">
                    <a:srgbClr val="DDDDDD"/>
                  </a:outerShdw>
                </a:effectLst>
                <a:latin typeface="Comic Sans MS" charset="0"/>
              </a:rPr>
              <a:t>...</a:t>
            </a:r>
          </a:p>
        </p:txBody>
      </p:sp>
      <p:cxnSp>
        <p:nvCxnSpPr>
          <p:cNvPr id="151598" name="AutoShape 43"/>
          <p:cNvCxnSpPr>
            <a:cxnSpLocks noChangeShapeType="1"/>
            <a:endCxn id="151576" idx="0"/>
          </p:cNvCxnSpPr>
          <p:nvPr/>
        </p:nvCxnSpPr>
        <p:spPr bwMode="auto">
          <a:xfrm flipH="1">
            <a:off x="1409700" y="4143375"/>
            <a:ext cx="550863" cy="342900"/>
          </a:xfrm>
          <a:prstGeom prst="straightConnector1">
            <a:avLst/>
          </a:prstGeom>
          <a:noFill/>
          <a:ln w="9525">
            <a:solidFill>
              <a:schemeClr val="tx1"/>
            </a:solidFill>
            <a:round/>
            <a:headEnd/>
            <a:tailEnd/>
          </a:ln>
        </p:spPr>
      </p:cxnSp>
      <p:cxnSp>
        <p:nvCxnSpPr>
          <p:cNvPr id="151599" name="AutoShape 44"/>
          <p:cNvCxnSpPr>
            <a:cxnSpLocks noChangeShapeType="1"/>
            <a:endCxn id="151579" idx="0"/>
          </p:cNvCxnSpPr>
          <p:nvPr/>
        </p:nvCxnSpPr>
        <p:spPr bwMode="auto">
          <a:xfrm flipH="1">
            <a:off x="1866900" y="4189413"/>
            <a:ext cx="228600" cy="296863"/>
          </a:xfrm>
          <a:prstGeom prst="straightConnector1">
            <a:avLst/>
          </a:prstGeom>
          <a:noFill/>
          <a:ln w="9525">
            <a:solidFill>
              <a:schemeClr val="tx1"/>
            </a:solidFill>
            <a:round/>
            <a:headEnd/>
            <a:tailEnd/>
          </a:ln>
        </p:spPr>
      </p:cxnSp>
      <p:cxnSp>
        <p:nvCxnSpPr>
          <p:cNvPr id="151600" name="AutoShape 45"/>
          <p:cNvCxnSpPr>
            <a:cxnSpLocks noChangeShapeType="1"/>
            <a:endCxn id="151578" idx="0"/>
          </p:cNvCxnSpPr>
          <p:nvPr/>
        </p:nvCxnSpPr>
        <p:spPr bwMode="auto">
          <a:xfrm>
            <a:off x="2230438" y="4143375"/>
            <a:ext cx="93663" cy="342900"/>
          </a:xfrm>
          <a:prstGeom prst="straightConnector1">
            <a:avLst/>
          </a:prstGeom>
          <a:noFill/>
          <a:ln w="9525">
            <a:solidFill>
              <a:schemeClr val="tx1"/>
            </a:solidFill>
            <a:round/>
            <a:headEnd/>
            <a:tailEnd/>
          </a:ln>
        </p:spPr>
      </p:cxnSp>
      <p:cxnSp>
        <p:nvCxnSpPr>
          <p:cNvPr id="151601" name="AutoShape 46"/>
          <p:cNvCxnSpPr>
            <a:cxnSpLocks noChangeShapeType="1"/>
            <a:stCxn id="151569" idx="4"/>
            <a:endCxn id="151577" idx="0"/>
          </p:cNvCxnSpPr>
          <p:nvPr/>
        </p:nvCxnSpPr>
        <p:spPr bwMode="auto">
          <a:xfrm>
            <a:off x="2781300" y="4189413"/>
            <a:ext cx="228600" cy="296863"/>
          </a:xfrm>
          <a:prstGeom prst="straightConnector1">
            <a:avLst/>
          </a:prstGeom>
          <a:noFill/>
          <a:ln w="9525">
            <a:solidFill>
              <a:schemeClr val="tx1"/>
            </a:solidFill>
            <a:round/>
            <a:headEnd/>
            <a:tailEnd/>
          </a:ln>
        </p:spPr>
      </p:cxnSp>
      <p:cxnSp>
        <p:nvCxnSpPr>
          <p:cNvPr id="151602" name="AutoShape 47"/>
          <p:cNvCxnSpPr>
            <a:cxnSpLocks noChangeShapeType="1"/>
            <a:stCxn id="151569" idx="5"/>
            <a:endCxn id="151581" idx="0"/>
          </p:cNvCxnSpPr>
          <p:nvPr/>
        </p:nvCxnSpPr>
        <p:spPr bwMode="auto">
          <a:xfrm>
            <a:off x="2916238" y="4143375"/>
            <a:ext cx="550863" cy="342900"/>
          </a:xfrm>
          <a:prstGeom prst="straightConnector1">
            <a:avLst/>
          </a:prstGeom>
          <a:noFill/>
          <a:ln w="9525">
            <a:solidFill>
              <a:schemeClr val="tx1"/>
            </a:solidFill>
            <a:round/>
            <a:headEnd/>
            <a:tailEnd/>
          </a:ln>
        </p:spPr>
      </p:cxnSp>
      <p:cxnSp>
        <p:nvCxnSpPr>
          <p:cNvPr id="151603" name="AutoShape 48"/>
          <p:cNvCxnSpPr>
            <a:cxnSpLocks noChangeShapeType="1"/>
            <a:stCxn id="151569" idx="5"/>
            <a:endCxn id="151582" idx="0"/>
          </p:cNvCxnSpPr>
          <p:nvPr/>
        </p:nvCxnSpPr>
        <p:spPr bwMode="auto">
          <a:xfrm>
            <a:off x="2916238" y="4143375"/>
            <a:ext cx="1008063" cy="344488"/>
          </a:xfrm>
          <a:prstGeom prst="straightConnector1">
            <a:avLst/>
          </a:prstGeom>
          <a:noFill/>
          <a:ln w="9525">
            <a:solidFill>
              <a:schemeClr val="tx1"/>
            </a:solidFill>
            <a:round/>
            <a:headEnd/>
            <a:tailEnd/>
          </a:ln>
        </p:spPr>
      </p:cxnSp>
      <p:cxnSp>
        <p:nvCxnSpPr>
          <p:cNvPr id="151604" name="AutoShape 49"/>
          <p:cNvCxnSpPr>
            <a:cxnSpLocks noChangeShapeType="1"/>
            <a:stCxn id="151568" idx="5"/>
            <a:endCxn id="151583" idx="1"/>
          </p:cNvCxnSpPr>
          <p:nvPr/>
        </p:nvCxnSpPr>
        <p:spPr bwMode="auto">
          <a:xfrm>
            <a:off x="3602038" y="4143375"/>
            <a:ext cx="800100" cy="388938"/>
          </a:xfrm>
          <a:prstGeom prst="straightConnector1">
            <a:avLst/>
          </a:prstGeom>
          <a:noFill/>
          <a:ln w="9525">
            <a:solidFill>
              <a:schemeClr val="tx1"/>
            </a:solidFill>
            <a:round/>
            <a:headEnd/>
            <a:tailEnd/>
          </a:ln>
        </p:spPr>
      </p:cxnSp>
      <p:cxnSp>
        <p:nvCxnSpPr>
          <p:cNvPr id="151605" name="AutoShape 50"/>
          <p:cNvCxnSpPr>
            <a:cxnSpLocks noChangeShapeType="1"/>
            <a:stCxn id="151568" idx="5"/>
            <a:endCxn id="151580" idx="1"/>
          </p:cNvCxnSpPr>
          <p:nvPr/>
        </p:nvCxnSpPr>
        <p:spPr bwMode="auto">
          <a:xfrm>
            <a:off x="3602038" y="4143375"/>
            <a:ext cx="1257300" cy="388938"/>
          </a:xfrm>
          <a:prstGeom prst="straightConnector1">
            <a:avLst/>
          </a:prstGeom>
          <a:noFill/>
          <a:ln w="9525">
            <a:solidFill>
              <a:schemeClr val="tx1"/>
            </a:solidFill>
            <a:round/>
            <a:headEnd/>
            <a:tailEnd/>
          </a:ln>
        </p:spPr>
      </p:cxnSp>
      <p:cxnSp>
        <p:nvCxnSpPr>
          <p:cNvPr id="151606" name="AutoShape 51"/>
          <p:cNvCxnSpPr>
            <a:cxnSpLocks noChangeShapeType="1"/>
            <a:stCxn id="151568" idx="5"/>
            <a:endCxn id="151584" idx="0"/>
          </p:cNvCxnSpPr>
          <p:nvPr/>
        </p:nvCxnSpPr>
        <p:spPr bwMode="auto">
          <a:xfrm>
            <a:off x="3602038" y="4143375"/>
            <a:ext cx="1849438" cy="342900"/>
          </a:xfrm>
          <a:prstGeom prst="straightConnector1">
            <a:avLst/>
          </a:prstGeom>
          <a:noFill/>
          <a:ln w="9525">
            <a:solidFill>
              <a:schemeClr val="tx1"/>
            </a:solidFill>
            <a:round/>
            <a:headEnd/>
            <a:tailEnd/>
          </a:ln>
        </p:spPr>
      </p:cxnSp>
      <p:sp>
        <p:nvSpPr>
          <p:cNvPr id="151559" name="Rectangle 53"/>
          <p:cNvSpPr>
            <a:spLocks noChangeArrowheads="1"/>
          </p:cNvSpPr>
          <p:nvPr/>
        </p:nvSpPr>
        <p:spPr bwMode="auto">
          <a:xfrm>
            <a:off x="533400" y="5334000"/>
            <a:ext cx="7924800" cy="1108076"/>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dirty="0">
                <a:latin typeface="Tahoma" charset="0"/>
              </a:rPr>
              <a:t>FRONTIER contains all         nodes.  Thus: 6.</a:t>
            </a:r>
          </a:p>
          <a:p>
            <a:pPr marL="342900" indent="-342900">
              <a:spcBef>
                <a:spcPct val="20000"/>
              </a:spcBef>
              <a:buClr>
                <a:schemeClr val="tx1"/>
              </a:buClr>
              <a:buFontTx/>
              <a:buChar char="•"/>
            </a:pPr>
            <a:r>
              <a:rPr kumimoji="1" lang="en-US" sz="2000" dirty="0">
                <a:latin typeface="Tahoma" charset="0"/>
              </a:rPr>
              <a:t>In General FRONTIER contains ((b-1) * m)</a:t>
            </a:r>
          </a:p>
          <a:p>
            <a:pPr marL="342900" indent="-342900">
              <a:spcBef>
                <a:spcPct val="20000"/>
              </a:spcBef>
              <a:buClr>
                <a:schemeClr val="tx1"/>
              </a:buClr>
              <a:buFontTx/>
              <a:buChar char="•"/>
            </a:pPr>
            <a:r>
              <a:rPr kumimoji="1" lang="en-US" sz="2000" dirty="0">
                <a:latin typeface="Tahoma" charset="0"/>
              </a:rPr>
              <a:t>Order:  </a:t>
            </a:r>
            <a:r>
              <a:rPr kumimoji="1" lang="en-US" sz="2000" dirty="0" err="1">
                <a:latin typeface="Tahoma" charset="0"/>
              </a:rPr>
              <a:t>O(m</a:t>
            </a:r>
            <a:r>
              <a:rPr kumimoji="1" lang="en-US" sz="2000" dirty="0">
                <a:latin typeface="Tahoma" charset="0"/>
              </a:rPr>
              <a:t>*</a:t>
            </a:r>
            <a:r>
              <a:rPr kumimoji="1" lang="en-US" sz="2000" dirty="0" err="1">
                <a:latin typeface="Tahoma" charset="0"/>
              </a:rPr>
              <a:t>b</a:t>
            </a:r>
            <a:r>
              <a:rPr kumimoji="1" lang="en-US" sz="2000" dirty="0">
                <a:latin typeface="Tahoma" charset="0"/>
              </a:rPr>
              <a:t>)</a:t>
            </a:r>
          </a:p>
        </p:txBody>
      </p:sp>
      <p:sp>
        <p:nvSpPr>
          <p:cNvPr id="151560" name="Oval 54"/>
          <p:cNvSpPr>
            <a:spLocks noChangeArrowheads="1"/>
          </p:cNvSpPr>
          <p:nvPr/>
        </p:nvSpPr>
        <p:spPr bwMode="auto">
          <a:xfrm>
            <a:off x="3657600" y="5402263"/>
            <a:ext cx="381000" cy="312737"/>
          </a:xfrm>
          <a:prstGeom prst="ellipse">
            <a:avLst/>
          </a:prstGeom>
          <a:solidFill>
            <a:srgbClr val="CC0000"/>
          </a:solidFill>
          <a:ln w="9525">
            <a:solidFill>
              <a:schemeClr val="tx1"/>
            </a:solidFill>
            <a:round/>
            <a:headEnd/>
            <a:tailEnd/>
          </a:ln>
        </p:spPr>
        <p:txBody>
          <a:bodyPr wrap="none" anchor="ctr">
            <a:prstTxWarp prst="textNoShape">
              <a:avLst/>
            </a:prstTxWarp>
          </a:bodyPr>
          <a:lstStyle/>
          <a:p>
            <a:endParaRPr lang="en-US"/>
          </a:p>
        </p:txBody>
      </p:sp>
      <p:sp>
        <p:nvSpPr>
          <p:cNvPr id="55" name="Oval 9"/>
          <p:cNvSpPr>
            <a:spLocks noChangeArrowheads="1"/>
          </p:cNvSpPr>
          <p:nvPr/>
        </p:nvSpPr>
        <p:spPr bwMode="auto">
          <a:xfrm>
            <a:off x="1905000" y="3876675"/>
            <a:ext cx="381000" cy="312738"/>
          </a:xfrm>
          <a:prstGeom prst="ellipse">
            <a:avLst/>
          </a:prstGeom>
          <a:solidFill>
            <a:srgbClr val="92D05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26598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10600" cy="825182"/>
          </a:xfrm>
        </p:spPr>
        <p:txBody>
          <a:bodyPr/>
          <a:lstStyle/>
          <a:p>
            <a:r>
              <a:rPr lang="en-US" dirty="0"/>
              <a:t>Search in AI applications</a:t>
            </a:r>
          </a:p>
        </p:txBody>
      </p:sp>
      <p:sp>
        <p:nvSpPr>
          <p:cNvPr id="3" name="Content Placeholder 2"/>
          <p:cNvSpPr>
            <a:spLocks noGrp="1"/>
          </p:cNvSpPr>
          <p:nvPr>
            <p:ph idx="1"/>
          </p:nvPr>
        </p:nvSpPr>
        <p:spPr>
          <a:xfrm>
            <a:off x="491067" y="1100628"/>
            <a:ext cx="8412891" cy="4546639"/>
          </a:xfrm>
        </p:spPr>
        <p:txBody>
          <a:bodyPr>
            <a:normAutofit fontScale="92500" lnSpcReduction="20000"/>
          </a:bodyPr>
          <a:lstStyle/>
          <a:p>
            <a:pPr marL="0" lvl="0" indent="0"/>
            <a:r>
              <a:rPr lang="en-US" sz="2800" dirty="0"/>
              <a:t>Is search involved in these AI applications?  If so, in what part or parts of the application?</a:t>
            </a:r>
          </a:p>
          <a:p>
            <a:pPr marL="0" lvl="0" indent="0"/>
            <a:endParaRPr lang="en-US" sz="2800" dirty="0"/>
          </a:p>
          <a:p>
            <a:pPr lvl="1"/>
            <a:r>
              <a:rPr lang="en-US" sz="2800" dirty="0"/>
              <a:t> Building a driverless car that will drive down a roadway.  (Leave aside the search involved in route planning.)</a:t>
            </a:r>
          </a:p>
          <a:p>
            <a:pPr lvl="1"/>
            <a:endParaRPr lang="en-US" sz="2800" dirty="0"/>
          </a:p>
          <a:p>
            <a:pPr lvl="1"/>
            <a:r>
              <a:rPr lang="en-US" sz="2800" dirty="0"/>
              <a:t> Building a system like </a:t>
            </a:r>
            <a:r>
              <a:rPr lang="en-US" sz="2800" dirty="0" err="1"/>
              <a:t>Siri</a:t>
            </a:r>
            <a:r>
              <a:rPr lang="en-US" sz="2800" dirty="0"/>
              <a:t>.</a:t>
            </a:r>
          </a:p>
          <a:p>
            <a:pPr lvl="1"/>
            <a:endParaRPr lang="en-US" sz="2800" dirty="0"/>
          </a:p>
          <a:p>
            <a:pPr lvl="1"/>
            <a:r>
              <a:rPr lang="en-US" sz="2800" dirty="0"/>
              <a:t> Text-to-speech synthesis</a:t>
            </a:r>
            <a:br>
              <a:rPr lang="en-US" sz="2800" dirty="0"/>
            </a:br>
            <a:endParaRPr lang="en-US" sz="2800"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14</a:t>
            </a:fld>
            <a:endParaRPr lang="en-US"/>
          </a:p>
        </p:txBody>
      </p:sp>
      <p:pic>
        <p:nvPicPr>
          <p:cNvPr id="6" name="Picture 5" descr="OJ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3169920"/>
            <a:ext cx="2749296" cy="3688080"/>
          </a:xfrm>
          <a:prstGeom prst="rect">
            <a:avLst/>
          </a:prstGeom>
        </p:spPr>
      </p:pic>
    </p:spTree>
    <p:extLst>
      <p:ext uri="{BB962C8B-B14F-4D97-AF65-F5344CB8AC3E}">
        <p14:creationId xmlns:p14="http://schemas.microsoft.com/office/powerpoint/2010/main" val="349541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utonomousCar.jpg"/>
          <p:cNvPicPr>
            <a:picLocks noGrp="1" noChangeAspect="1"/>
          </p:cNvPicPr>
          <p:nvPr>
            <p:ph idx="1"/>
          </p:nvPr>
        </p:nvPicPr>
        <p:blipFill>
          <a:blip r:embed="rId2">
            <a:extLst>
              <a:ext uri="{28A0092B-C50C-407E-A947-70E740481C1C}">
                <a14:useLocalDpi xmlns:a14="http://schemas.microsoft.com/office/drawing/2010/main" val="0"/>
              </a:ext>
            </a:extLst>
          </a:blip>
          <a:srcRect l="-22899" r="-22899"/>
          <a:stretch>
            <a:fillRect/>
          </a:stretch>
        </p:blipFill>
        <p:spPr>
          <a:xfrm>
            <a:off x="-2119313" y="109538"/>
            <a:ext cx="12939109" cy="6215062"/>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15</a:t>
            </a:fld>
            <a:endParaRPr lang="en-US"/>
          </a:p>
        </p:txBody>
      </p:sp>
    </p:spTree>
    <p:extLst>
      <p:ext uri="{BB962C8B-B14F-4D97-AF65-F5344CB8AC3E}">
        <p14:creationId xmlns:p14="http://schemas.microsoft.com/office/powerpoint/2010/main" val="399965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74" y="-220133"/>
            <a:ext cx="7772400" cy="1143000"/>
          </a:xfrm>
        </p:spPr>
        <p:txBody>
          <a:bodyPr>
            <a:normAutofit/>
          </a:bodyPr>
          <a:lstStyle/>
          <a:p>
            <a:r>
              <a:rPr lang="en-US" dirty="0"/>
              <a:t>What you should </a:t>
            </a:r>
            <a:r>
              <a:rPr lang="en-US" dirty="0" smtClean="0"/>
              <a:t>know</a:t>
            </a:r>
            <a:endParaRPr lang="en-US" sz="2000" dirty="0"/>
          </a:p>
        </p:txBody>
      </p:sp>
      <p:sp>
        <p:nvSpPr>
          <p:cNvPr id="3" name="Content Placeholder 2"/>
          <p:cNvSpPr>
            <a:spLocks noGrp="1"/>
          </p:cNvSpPr>
          <p:nvPr>
            <p:ph idx="1"/>
          </p:nvPr>
        </p:nvSpPr>
        <p:spPr>
          <a:xfrm>
            <a:off x="76200" y="914400"/>
            <a:ext cx="9067800" cy="4546639"/>
          </a:xfrm>
        </p:spPr>
        <p:txBody>
          <a:bodyPr>
            <a:normAutofit/>
          </a:bodyPr>
          <a:lstStyle/>
          <a:p>
            <a:pPr>
              <a:buFont typeface="Arial"/>
              <a:buChar char="•"/>
            </a:pPr>
            <a:r>
              <a:rPr lang="en-US" sz="2800" dirty="0"/>
              <a:t>What is the difference between uninformed and </a:t>
            </a:r>
          </a:p>
          <a:p>
            <a:pPr marL="68580" indent="0">
              <a:buNone/>
            </a:pPr>
            <a:r>
              <a:rPr lang="en-US" sz="2800" dirty="0"/>
              <a:t>   informed search? Which ones are optimal?  </a:t>
            </a:r>
          </a:p>
          <a:p>
            <a:pPr>
              <a:buFont typeface="Arial"/>
              <a:buChar char="•"/>
            </a:pPr>
            <a:r>
              <a:rPr lang="en-US" sz="2800" dirty="0"/>
              <a:t>What are the advantages and disadvantages of depth-first search?</a:t>
            </a:r>
          </a:p>
          <a:p>
            <a:pPr>
              <a:buFont typeface="Arial"/>
              <a:buChar char="•"/>
            </a:pPr>
            <a:r>
              <a:rPr lang="en-US" sz="2800" dirty="0"/>
              <a:t>Be familiar with the differences between search strategies shown in Figure 3.21</a:t>
            </a:r>
          </a:p>
          <a:p>
            <a:pPr>
              <a:buFont typeface="Arial"/>
              <a:buChar char="•"/>
            </a:pPr>
            <a:endParaRPr lang="en-US" sz="2400" dirty="0"/>
          </a:p>
          <a:p>
            <a:endParaRPr lang="en-US" dirty="0"/>
          </a:p>
          <a:p>
            <a:endParaRPr lang="en-US" dirty="0"/>
          </a:p>
        </p:txBody>
      </p:sp>
      <p:sp>
        <p:nvSpPr>
          <p:cNvPr id="5" name="Slide Number Placeholder 4"/>
          <p:cNvSpPr>
            <a:spLocks noGrp="1"/>
          </p:cNvSpPr>
          <p:nvPr>
            <p:ph type="sldNum" sz="quarter" idx="12"/>
          </p:nvPr>
        </p:nvSpPr>
        <p:spPr/>
        <p:txBody>
          <a:bodyPr/>
          <a:lstStyle/>
          <a:p>
            <a:fld id="{68367B37-5408-8848-BA1A-2C039AA52483}" type="slidenum">
              <a:rPr lang="en-US" smtClean="0"/>
              <a:pPr/>
              <a:t>16</a:t>
            </a:fld>
            <a:endParaRPr lang="en-US"/>
          </a:p>
        </p:txBody>
      </p:sp>
      <p:pic>
        <p:nvPicPr>
          <p:cNvPr id="8" name="Picture 7" descr="fig3.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60" y="4529705"/>
            <a:ext cx="6446981" cy="1426791"/>
          </a:xfrm>
          <a:prstGeom prst="rect">
            <a:avLst/>
          </a:prstGeom>
        </p:spPr>
      </p:pic>
    </p:spTree>
    <p:extLst>
      <p:ext uri="{BB962C8B-B14F-4D97-AF65-F5344CB8AC3E}">
        <p14:creationId xmlns:p14="http://schemas.microsoft.com/office/powerpoint/2010/main" val="347231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more?</a:t>
            </a:r>
          </a:p>
        </p:txBody>
      </p:sp>
      <p:sp>
        <p:nvSpPr>
          <p:cNvPr id="3" name="Content Placeholder 2"/>
          <p:cNvSpPr>
            <a:spLocks noGrp="1"/>
          </p:cNvSpPr>
          <p:nvPr>
            <p:ph idx="1"/>
          </p:nvPr>
        </p:nvSpPr>
        <p:spPr>
          <a:xfrm>
            <a:off x="237067" y="1840615"/>
            <a:ext cx="8830733" cy="4936105"/>
          </a:xfrm>
        </p:spPr>
        <p:txBody>
          <a:bodyPr/>
          <a:lstStyle/>
          <a:p>
            <a:pPr marL="68580" indent="0">
              <a:buNone/>
            </a:pPr>
            <a:r>
              <a:rPr lang="en-US" dirty="0" err="1">
                <a:ln>
                  <a:solidFill>
                    <a:srgbClr val="FFFFFF"/>
                  </a:solidFill>
                </a:ln>
              </a:rPr>
              <a:t>BigO</a:t>
            </a:r>
            <a:r>
              <a:rPr lang="en-US" dirty="0">
                <a:ln>
                  <a:solidFill>
                    <a:srgbClr val="FFFFFF"/>
                  </a:solidFill>
                </a:ln>
              </a:rPr>
              <a:t> and complexity:</a:t>
            </a:r>
          </a:p>
          <a:p>
            <a:r>
              <a:rPr lang="en-US" dirty="0">
                <a:ln>
                  <a:solidFill>
                    <a:schemeClr val="tx1"/>
                  </a:solidFill>
                </a:ln>
                <a:hlinkClick r:id="rId2"/>
              </a:rPr>
              <a:t>https://apelbaum.wordpress.com/2011/05/05/big-o/</a:t>
            </a:r>
            <a:endParaRPr lang="en-US" dirty="0">
              <a:ln>
                <a:solidFill>
                  <a:schemeClr val="tx1"/>
                </a:solidFill>
              </a:ln>
            </a:endParaRPr>
          </a:p>
          <a:p>
            <a:endParaRPr lang="en-US" dirty="0">
              <a:ln>
                <a:solidFill>
                  <a:schemeClr val="tx1"/>
                </a:solidFill>
              </a:ln>
            </a:endParaRPr>
          </a:p>
          <a:p>
            <a:endParaRPr lang="en-US" dirty="0"/>
          </a:p>
          <a:p>
            <a:endParaRPr lang="en-US" dirty="0">
              <a:ln>
                <a:solidFill>
                  <a:srgbClr val="FFFFFF"/>
                </a:solidFill>
              </a:ln>
            </a:endParaRPr>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17</a:t>
            </a:fld>
            <a:endParaRPr lang="en-US"/>
          </a:p>
        </p:txBody>
      </p:sp>
    </p:spTree>
    <p:extLst>
      <p:ext uri="{BB962C8B-B14F-4D97-AF65-F5344CB8AC3E}">
        <p14:creationId xmlns:p14="http://schemas.microsoft.com/office/powerpoint/2010/main" val="311737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2489" y="110030"/>
            <a:ext cx="8366539" cy="1074546"/>
          </a:xfrm>
        </p:spPr>
        <p:txBody>
          <a:bodyPr>
            <a:normAutofit fontScale="90000"/>
          </a:bodyPr>
          <a:lstStyle/>
          <a:p>
            <a:r>
              <a:rPr lang="en-US" b="1" dirty="0" smtClean="0">
                <a:solidFill>
                  <a:srgbClr val="0000FF"/>
                </a:solidFill>
                <a:latin typeface="Tahoma" charset="0"/>
              </a:rPr>
              <a:t>What Is “problem solving”?</a:t>
            </a:r>
            <a:br>
              <a:rPr lang="en-US" b="1" dirty="0" smtClean="0">
                <a:solidFill>
                  <a:srgbClr val="0000FF"/>
                </a:solidFill>
                <a:latin typeface="Tahoma" charset="0"/>
              </a:rPr>
            </a:br>
            <a:r>
              <a:rPr lang="en-US" b="1" dirty="0" smtClean="0">
                <a:solidFill>
                  <a:srgbClr val="0000FF"/>
                </a:solidFill>
                <a:latin typeface="Tahoma" charset="0"/>
              </a:rPr>
              <a:t>What is “Search”?</a:t>
            </a:r>
            <a:endParaRPr lang="en-US" b="1" dirty="0">
              <a:solidFill>
                <a:srgbClr val="0000FF"/>
              </a:solidFill>
              <a:latin typeface="Tahoma" charset="0"/>
            </a:endParaRPr>
          </a:p>
        </p:txBody>
      </p:sp>
      <p:sp>
        <p:nvSpPr>
          <p:cNvPr id="28676" name="Oval 4"/>
          <p:cNvSpPr>
            <a:spLocks noChangeArrowheads="1"/>
          </p:cNvSpPr>
          <p:nvPr/>
        </p:nvSpPr>
        <p:spPr bwMode="auto">
          <a:xfrm>
            <a:off x="6051550" y="3406776"/>
            <a:ext cx="1873250" cy="1439863"/>
          </a:xfrm>
          <a:prstGeom prst="ellipse">
            <a:avLst/>
          </a:prstGeom>
          <a:solidFill>
            <a:srgbClr val="99FF33"/>
          </a:solidFill>
          <a:ln w="9525">
            <a:solidFill>
              <a:schemeClr val="tx1"/>
            </a:solidFill>
            <a:round/>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Environment</a:t>
            </a:r>
          </a:p>
        </p:txBody>
      </p:sp>
      <p:sp>
        <p:nvSpPr>
          <p:cNvPr id="28677" name="Oval 5"/>
          <p:cNvSpPr>
            <a:spLocks noChangeArrowheads="1"/>
          </p:cNvSpPr>
          <p:nvPr/>
        </p:nvSpPr>
        <p:spPr bwMode="auto">
          <a:xfrm>
            <a:off x="2019300" y="3479801"/>
            <a:ext cx="2160588" cy="1368425"/>
          </a:xfrm>
          <a:prstGeom prst="ellipse">
            <a:avLst/>
          </a:prstGeom>
          <a:solidFill>
            <a:srgbClr val="F2F6AC"/>
          </a:solidFill>
          <a:ln w="9525">
            <a:solidFill>
              <a:schemeClr val="tx1"/>
            </a:solidFill>
            <a:round/>
            <a:headEnd/>
            <a:tailEnd/>
          </a:ln>
        </p:spPr>
        <p:txBody>
          <a:bodyPr wrap="none" lIns="91435" tIns="45718" rIns="91435" bIns="45718" anchor="ctr">
            <a:prstTxWarp prst="textNoShape">
              <a:avLst/>
            </a:prstTxWarp>
          </a:bodyPr>
          <a:lstStyle/>
          <a:p>
            <a:endParaRPr lang="en-US"/>
          </a:p>
        </p:txBody>
      </p:sp>
      <p:sp>
        <p:nvSpPr>
          <p:cNvPr id="28678" name="Text Box 6"/>
          <p:cNvSpPr txBox="1">
            <a:spLocks noChangeArrowheads="1"/>
          </p:cNvSpPr>
          <p:nvPr/>
        </p:nvSpPr>
        <p:spPr bwMode="auto">
          <a:xfrm>
            <a:off x="2478089" y="4175125"/>
            <a:ext cx="979745" cy="461661"/>
          </a:xfrm>
          <a:prstGeom prst="rect">
            <a:avLst/>
          </a:prstGeom>
          <a:noFill/>
          <a:ln w="9525">
            <a:noFill/>
            <a:miter lim="800000"/>
            <a:headEnd/>
            <a:tailEnd/>
          </a:ln>
        </p:spPr>
        <p:txBody>
          <a:bodyPr wrap="none" lIns="91435" tIns="45718" rIns="91435" bIns="45718">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Agent</a:t>
            </a:r>
          </a:p>
        </p:txBody>
      </p:sp>
      <p:cxnSp>
        <p:nvCxnSpPr>
          <p:cNvPr id="28679" name="AutoShape 7"/>
          <p:cNvCxnSpPr>
            <a:cxnSpLocks noChangeShapeType="1"/>
            <a:stCxn id="28676" idx="1"/>
            <a:endCxn id="28677" idx="7"/>
          </p:cNvCxnSpPr>
          <p:nvPr/>
        </p:nvCxnSpPr>
        <p:spPr bwMode="auto">
          <a:xfrm rot="-5400000" flipH="1" flipV="1">
            <a:off x="5064126" y="2417763"/>
            <a:ext cx="61912" cy="2462213"/>
          </a:xfrm>
          <a:prstGeom prst="curvedConnector3">
            <a:avLst>
              <a:gd name="adj1" fmla="val -710255"/>
            </a:avLst>
          </a:prstGeom>
          <a:noFill/>
          <a:ln w="50800">
            <a:solidFill>
              <a:schemeClr val="tx1"/>
            </a:solidFill>
            <a:round/>
            <a:headEnd/>
            <a:tailEnd type="triangle" w="med" len="med"/>
          </a:ln>
        </p:spPr>
      </p:cxnSp>
      <p:cxnSp>
        <p:nvCxnSpPr>
          <p:cNvPr id="28680" name="AutoShape 8"/>
          <p:cNvCxnSpPr>
            <a:cxnSpLocks noChangeShapeType="1"/>
            <a:stCxn id="28677" idx="5"/>
            <a:endCxn id="28676" idx="3"/>
          </p:cNvCxnSpPr>
          <p:nvPr/>
        </p:nvCxnSpPr>
        <p:spPr bwMode="auto">
          <a:xfrm rot="5400000" flipH="1" flipV="1">
            <a:off x="5088732" y="3410743"/>
            <a:ext cx="12700" cy="2462213"/>
          </a:xfrm>
          <a:prstGeom prst="curvedConnector3">
            <a:avLst>
              <a:gd name="adj1" fmla="val -3375000"/>
            </a:avLst>
          </a:prstGeom>
          <a:noFill/>
          <a:ln w="50800">
            <a:solidFill>
              <a:schemeClr val="tx1"/>
            </a:solidFill>
            <a:round/>
            <a:headEnd/>
            <a:tailEnd type="triangle" w="med" len="med"/>
          </a:ln>
        </p:spPr>
      </p:cxnSp>
      <p:sp>
        <p:nvSpPr>
          <p:cNvPr id="28681" name="Text Box 9"/>
          <p:cNvSpPr txBox="1">
            <a:spLocks noChangeArrowheads="1"/>
          </p:cNvSpPr>
          <p:nvPr/>
        </p:nvSpPr>
        <p:spPr bwMode="auto">
          <a:xfrm>
            <a:off x="4467225" y="3255963"/>
            <a:ext cx="1330325" cy="457200"/>
          </a:xfrm>
          <a:prstGeom prst="rect">
            <a:avLst/>
          </a:prstGeom>
          <a:noFill/>
          <a:ln w="9525">
            <a:noFill/>
            <a:miter lim="800000"/>
            <a:headEnd/>
            <a:tailEnd/>
          </a:ln>
        </p:spPr>
        <p:txBody>
          <a:bodyPr wrap="none" lIns="91435" tIns="45718" rIns="91435" bIns="45718">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percepts</a:t>
            </a:r>
          </a:p>
        </p:txBody>
      </p:sp>
      <p:sp>
        <p:nvSpPr>
          <p:cNvPr id="28682" name="Text Box 10"/>
          <p:cNvSpPr txBox="1">
            <a:spLocks noChangeArrowheads="1"/>
          </p:cNvSpPr>
          <p:nvPr/>
        </p:nvSpPr>
        <p:spPr bwMode="auto">
          <a:xfrm>
            <a:off x="4467226" y="4552950"/>
            <a:ext cx="1146458" cy="461661"/>
          </a:xfrm>
          <a:prstGeom prst="rect">
            <a:avLst/>
          </a:prstGeom>
          <a:noFill/>
          <a:ln w="9525">
            <a:noFill/>
            <a:miter lim="800000"/>
            <a:headEnd/>
            <a:tailEnd/>
          </a:ln>
        </p:spPr>
        <p:txBody>
          <a:bodyPr wrap="none" lIns="91435" tIns="45718" rIns="91435" bIns="45718">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actions</a:t>
            </a:r>
          </a:p>
        </p:txBody>
      </p:sp>
      <p:sp>
        <p:nvSpPr>
          <p:cNvPr id="28683" name="Rectangle 11"/>
          <p:cNvSpPr>
            <a:spLocks noChangeArrowheads="1"/>
          </p:cNvSpPr>
          <p:nvPr/>
        </p:nvSpPr>
        <p:spPr bwMode="auto">
          <a:xfrm>
            <a:off x="2306639" y="3840163"/>
            <a:ext cx="936625" cy="360362"/>
          </a:xfrm>
          <a:prstGeom prst="rect">
            <a:avLst/>
          </a:prstGeom>
          <a:solidFill>
            <a:schemeClr val="accent1"/>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dirty="0" smtClean="0">
                <a:latin typeface="Tahoma" charset="0"/>
                <a:ea typeface="ＭＳ Ｐゴシック" charset="-128"/>
                <a:cs typeface="ＭＳ Ｐゴシック" charset="-128"/>
              </a:rPr>
              <a:t>AI?</a:t>
            </a:r>
            <a:endParaRPr kumimoji="1" lang="en-US" altLang="ja-JP" dirty="0">
              <a:latin typeface="Tahoma" charset="0"/>
              <a:ea typeface="ＭＳ Ｐゴシック" charset="-128"/>
              <a:cs typeface="ＭＳ Ｐゴシック" charset="-128"/>
            </a:endParaRPr>
          </a:p>
        </p:txBody>
      </p:sp>
      <p:pic>
        <p:nvPicPr>
          <p:cNvPr id="28684" name="Picture 12" descr="HM00390_[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59163" y="3767139"/>
            <a:ext cx="498475" cy="446087"/>
          </a:xfrm>
          <a:prstGeom prst="rect">
            <a:avLst/>
          </a:prstGeom>
          <a:noFill/>
          <a:ln w="9525">
            <a:noFill/>
            <a:miter lim="800000"/>
            <a:headEnd/>
            <a:tailEnd/>
          </a:ln>
        </p:spPr>
      </p:pic>
      <p:sp>
        <p:nvSpPr>
          <p:cNvPr id="28685" name="Line 13"/>
          <p:cNvSpPr>
            <a:spLocks noChangeShapeType="1"/>
          </p:cNvSpPr>
          <p:nvPr/>
        </p:nvSpPr>
        <p:spPr bwMode="auto">
          <a:xfrm>
            <a:off x="3171825" y="3121026"/>
            <a:ext cx="431800" cy="576263"/>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pic>
        <p:nvPicPr>
          <p:cNvPr id="28686" name="Picture 14" descr="HM00376_[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847179">
            <a:off x="3993357" y="4039394"/>
            <a:ext cx="576262" cy="558800"/>
          </a:xfrm>
          <a:prstGeom prst="rect">
            <a:avLst/>
          </a:prstGeom>
          <a:noFill/>
          <a:ln w="9525">
            <a:noFill/>
            <a:miter lim="800000"/>
            <a:headEnd/>
            <a:tailEnd/>
          </a:ln>
        </p:spPr>
      </p:pic>
      <p:pic>
        <p:nvPicPr>
          <p:cNvPr id="28687" name="Picture 15" descr="HM00385_[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7862244" flipH="1" flipV="1">
            <a:off x="3120232" y="4607720"/>
            <a:ext cx="533400" cy="598487"/>
          </a:xfrm>
          <a:prstGeom prst="rect">
            <a:avLst/>
          </a:prstGeom>
          <a:noFill/>
          <a:ln w="9525">
            <a:noFill/>
            <a:miter lim="800000"/>
            <a:headEnd/>
            <a:tailEnd/>
          </a:ln>
        </p:spPr>
      </p:pic>
      <p:sp>
        <p:nvSpPr>
          <p:cNvPr id="28688" name="Rectangle 16"/>
          <p:cNvSpPr>
            <a:spLocks noChangeArrowheads="1"/>
          </p:cNvSpPr>
          <p:nvPr/>
        </p:nvSpPr>
        <p:spPr bwMode="auto">
          <a:xfrm>
            <a:off x="2811463" y="2616201"/>
            <a:ext cx="1223962" cy="504825"/>
          </a:xfrm>
          <a:prstGeom prst="rect">
            <a:avLst/>
          </a:prstGeom>
          <a:solidFill>
            <a:schemeClr val="bg1"/>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Sensors</a:t>
            </a:r>
            <a:endParaRPr kumimoji="1" lang="en-GB" altLang="ja-JP">
              <a:latin typeface="Tahoma" charset="0"/>
              <a:ea typeface="ＭＳ Ｐゴシック" charset="-128"/>
              <a:cs typeface="ＭＳ Ｐゴシック" charset="-128"/>
            </a:endParaRPr>
          </a:p>
        </p:txBody>
      </p:sp>
      <p:sp>
        <p:nvSpPr>
          <p:cNvPr id="28689" name="Rectangle 17"/>
          <p:cNvSpPr>
            <a:spLocks noChangeArrowheads="1"/>
          </p:cNvSpPr>
          <p:nvPr/>
        </p:nvSpPr>
        <p:spPr bwMode="auto">
          <a:xfrm>
            <a:off x="2451101" y="5567364"/>
            <a:ext cx="1655763" cy="504825"/>
          </a:xfrm>
          <a:prstGeom prst="rect">
            <a:avLst/>
          </a:prstGeom>
          <a:solidFill>
            <a:schemeClr val="bg1"/>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Effectors</a:t>
            </a:r>
            <a:endParaRPr kumimoji="1" lang="en-GB" altLang="ja-JP">
              <a:latin typeface="Tahoma" charset="0"/>
              <a:ea typeface="ＭＳ Ｐゴシック" charset="-128"/>
              <a:cs typeface="ＭＳ Ｐゴシック" charset="-128"/>
            </a:endParaRPr>
          </a:p>
        </p:txBody>
      </p:sp>
      <p:sp>
        <p:nvSpPr>
          <p:cNvPr id="28690" name="Line 18"/>
          <p:cNvSpPr>
            <a:spLocks noChangeShapeType="1"/>
          </p:cNvSpPr>
          <p:nvPr/>
        </p:nvSpPr>
        <p:spPr bwMode="auto">
          <a:xfrm>
            <a:off x="2235200" y="2255839"/>
            <a:ext cx="503238" cy="1584325"/>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sp>
        <p:nvSpPr>
          <p:cNvPr id="28691" name="Rectangle 19"/>
          <p:cNvSpPr>
            <a:spLocks noChangeArrowheads="1"/>
          </p:cNvSpPr>
          <p:nvPr/>
        </p:nvSpPr>
        <p:spPr bwMode="auto">
          <a:xfrm>
            <a:off x="1227139" y="1752600"/>
            <a:ext cx="2808287" cy="647700"/>
          </a:xfrm>
          <a:prstGeom prst="rect">
            <a:avLst/>
          </a:prstGeom>
          <a:solidFill>
            <a:srgbClr val="FFFF00"/>
          </a:solidFill>
          <a:ln w="9525">
            <a:solidFill>
              <a:schemeClr val="tx1"/>
            </a:solidFill>
            <a:miter lim="800000"/>
            <a:headEnd/>
            <a:tailEnd/>
          </a:ln>
        </p:spPr>
        <p:txBody>
          <a:bodyPr wrap="none" lIns="91435" tIns="45718" rIns="91435" bIns="45718"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How to design this?</a:t>
            </a:r>
            <a:endParaRPr kumimoji="1" lang="en-GB" altLang="ja-JP">
              <a:latin typeface="Tahoma" charset="0"/>
              <a:ea typeface="ＭＳ Ｐゴシック" charset="-128"/>
              <a:cs typeface="ＭＳ Ｐゴシック" charset="-128"/>
            </a:endParaRPr>
          </a:p>
        </p:txBody>
      </p:sp>
      <p:sp>
        <p:nvSpPr>
          <p:cNvPr id="28692" name="Line 20"/>
          <p:cNvSpPr>
            <a:spLocks noChangeShapeType="1"/>
          </p:cNvSpPr>
          <p:nvPr/>
        </p:nvSpPr>
        <p:spPr bwMode="auto">
          <a:xfrm flipV="1">
            <a:off x="3314700" y="4640263"/>
            <a:ext cx="839788" cy="927100"/>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sp>
        <p:nvSpPr>
          <p:cNvPr id="28693" name="Line 21"/>
          <p:cNvSpPr>
            <a:spLocks noChangeShapeType="1"/>
          </p:cNvSpPr>
          <p:nvPr/>
        </p:nvSpPr>
        <p:spPr bwMode="auto">
          <a:xfrm flipH="1" flipV="1">
            <a:off x="3316288" y="5249863"/>
            <a:ext cx="0" cy="304800"/>
          </a:xfrm>
          <a:prstGeom prst="line">
            <a:avLst/>
          </a:prstGeom>
          <a:noFill/>
          <a:ln w="9525">
            <a:solidFill>
              <a:schemeClr val="tx1"/>
            </a:solidFill>
            <a:round/>
            <a:headEnd/>
            <a:tailEnd type="triangle" w="med" len="med"/>
          </a:ln>
        </p:spPr>
        <p:txBody>
          <a:bodyPr wrap="none" lIns="91435" tIns="45718" rIns="91435" bIns="45718">
            <a:prstTxWarp prst="textNoShape">
              <a:avLst/>
            </a:prstTxWarp>
          </a:bodyPr>
          <a:lstStyle/>
          <a:p>
            <a:endParaRPr lang="en-US"/>
          </a:p>
        </p:txBody>
      </p:sp>
      <p:sp>
        <p:nvSpPr>
          <p:cNvPr id="2" name="Cube 1"/>
          <p:cNvSpPr/>
          <p:nvPr/>
        </p:nvSpPr>
        <p:spPr>
          <a:xfrm>
            <a:off x="6830651" y="2849385"/>
            <a:ext cx="1398149" cy="863778"/>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a:off x="6958725" y="3288755"/>
            <a:ext cx="192112" cy="150813"/>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359581" y="3277461"/>
            <a:ext cx="192112" cy="150813"/>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732688" y="3277461"/>
            <a:ext cx="192112" cy="150813"/>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6-Point Star 4"/>
          <p:cNvSpPr/>
          <p:nvPr/>
        </p:nvSpPr>
        <p:spPr>
          <a:xfrm>
            <a:off x="7150837" y="2565323"/>
            <a:ext cx="192112" cy="284062"/>
          </a:xfrm>
          <a:prstGeom prst="star6">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6-Point Star 28"/>
          <p:cNvSpPr/>
          <p:nvPr/>
        </p:nvSpPr>
        <p:spPr>
          <a:xfrm>
            <a:off x="7455637" y="2565323"/>
            <a:ext cx="192112" cy="284062"/>
          </a:xfrm>
          <a:prstGeom prst="star6">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6-Point Star 29"/>
          <p:cNvSpPr/>
          <p:nvPr/>
        </p:nvSpPr>
        <p:spPr>
          <a:xfrm>
            <a:off x="7828744" y="2565323"/>
            <a:ext cx="192112" cy="284062"/>
          </a:xfrm>
          <a:prstGeom prst="star6">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4557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526123" cy="1371600"/>
          </a:xfrm>
        </p:spPr>
        <p:txBody>
          <a:bodyPr/>
          <a:lstStyle/>
          <a:p>
            <a:r>
              <a:rPr lang="en-US" dirty="0" smtClean="0">
                <a:solidFill>
                  <a:srgbClr val="0000FF"/>
                </a:solidFill>
              </a:rPr>
              <a:t>Essentials of Search</a:t>
            </a:r>
            <a:endParaRPr lang="en-US" dirty="0">
              <a:solidFill>
                <a:srgbClr val="0000FF"/>
              </a:solidFill>
            </a:endParaRPr>
          </a:p>
        </p:txBody>
      </p:sp>
      <p:sp>
        <p:nvSpPr>
          <p:cNvPr id="3" name="Content Placeholder 2"/>
          <p:cNvSpPr>
            <a:spLocks noGrp="1"/>
          </p:cNvSpPr>
          <p:nvPr>
            <p:ph idx="1"/>
          </p:nvPr>
        </p:nvSpPr>
        <p:spPr/>
        <p:txBody>
          <a:bodyPr>
            <a:normAutofit/>
          </a:bodyPr>
          <a:lstStyle/>
          <a:p>
            <a:pPr marL="342900" indent="-342900">
              <a:buFont typeface="Arial"/>
              <a:buChar char="•"/>
            </a:pPr>
            <a:r>
              <a:rPr lang="en-US" sz="2400" dirty="0" smtClean="0"/>
              <a:t>How to represent a “problem”?</a:t>
            </a:r>
          </a:p>
          <a:p>
            <a:pPr marL="800100" lvl="1" indent="-342900">
              <a:buFont typeface="Arial"/>
              <a:buChar char="•"/>
            </a:pPr>
            <a:r>
              <a:rPr lang="en-US" sz="2400" dirty="0" smtClean="0"/>
              <a:t>How to construct a Search Tree/Graph?</a:t>
            </a:r>
          </a:p>
          <a:p>
            <a:pPr marL="1485900" lvl="2" indent="-342900">
              <a:buFont typeface="Arial"/>
              <a:buChar char="•"/>
            </a:pPr>
            <a:r>
              <a:rPr lang="en-US" sz="2200" dirty="0" smtClean="0"/>
              <a:t>Nodes, Goals, Initials, Links</a:t>
            </a:r>
          </a:p>
          <a:p>
            <a:pPr marL="342900" indent="-342900">
              <a:buFont typeface="Arial"/>
              <a:buChar char="•"/>
            </a:pPr>
            <a:r>
              <a:rPr lang="en-US" sz="2400" dirty="0" smtClean="0"/>
              <a:t>How to find a solution “systematically” or “optimally” in your representation?</a:t>
            </a:r>
          </a:p>
          <a:p>
            <a:pPr marL="800100" lvl="1" indent="-342900">
              <a:buFont typeface="Arial"/>
              <a:buChar char="•"/>
            </a:pPr>
            <a:r>
              <a:rPr lang="en-US" sz="2400" dirty="0" smtClean="0"/>
              <a:t>Use the </a:t>
            </a:r>
            <a:r>
              <a:rPr lang="en-US" sz="2400" u="sng" dirty="0" smtClean="0"/>
              <a:t>uninformed</a:t>
            </a:r>
            <a:r>
              <a:rPr lang="en-US" sz="2400" dirty="0" smtClean="0"/>
              <a:t> algorithms you learned</a:t>
            </a:r>
          </a:p>
          <a:p>
            <a:pPr marL="800100" lvl="1" indent="-342900">
              <a:buFont typeface="Arial"/>
              <a:buChar char="•"/>
            </a:pPr>
            <a:r>
              <a:rPr lang="en-US" sz="2400" dirty="0"/>
              <a:t>Use the </a:t>
            </a:r>
            <a:r>
              <a:rPr lang="en-US" sz="2400" u="sng" dirty="0" smtClean="0"/>
              <a:t>informed</a:t>
            </a:r>
            <a:r>
              <a:rPr lang="en-US" sz="2400" dirty="0" smtClean="0"/>
              <a:t> </a:t>
            </a:r>
            <a:r>
              <a:rPr lang="en-US" sz="2400" dirty="0"/>
              <a:t>algorithms you </a:t>
            </a:r>
            <a:r>
              <a:rPr lang="en-US" sz="2400" dirty="0" smtClean="0"/>
              <a:t>learned</a:t>
            </a:r>
            <a:endParaRPr lang="en-US" sz="24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3</a:t>
            </a:fld>
            <a:endParaRPr lang="en-US"/>
          </a:p>
        </p:txBody>
      </p:sp>
    </p:spTree>
    <p:extLst>
      <p:ext uri="{BB962C8B-B14F-4D97-AF65-F5344CB8AC3E}">
        <p14:creationId xmlns:p14="http://schemas.microsoft.com/office/powerpoint/2010/main" val="427044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20723" cy="825182"/>
          </a:xfrm>
        </p:spPr>
        <p:txBody>
          <a:bodyPr lIns="64291" tIns="32146" rIns="64291" bIns="32146"/>
          <a:lstStyle/>
          <a:p>
            <a:r>
              <a:rPr lang="en-US" dirty="0"/>
              <a:t>missionaries and </a:t>
            </a:r>
            <a:r>
              <a:rPr lang="en-US" dirty="0" err="1"/>
              <a:t>cannibalS</a:t>
            </a:r>
            <a:endParaRPr lang="en-US" dirty="0"/>
          </a:p>
        </p:txBody>
      </p:sp>
      <p:sp>
        <p:nvSpPr>
          <p:cNvPr id="3" name="Content Placeholder 2"/>
          <p:cNvSpPr>
            <a:spLocks noGrp="1"/>
          </p:cNvSpPr>
          <p:nvPr>
            <p:ph idx="1"/>
          </p:nvPr>
        </p:nvSpPr>
        <p:spPr>
          <a:xfrm>
            <a:off x="234463" y="1114081"/>
            <a:ext cx="8743460" cy="4747458"/>
          </a:xfrm>
        </p:spPr>
        <p:txBody>
          <a:bodyPr lIns="64291" tIns="32146" rIns="64291" bIns="32146">
            <a:normAutofit/>
          </a:bodyPr>
          <a:lstStyle/>
          <a:p>
            <a:pPr marL="0" indent="0"/>
            <a:r>
              <a:rPr lang="en-US" sz="2400" dirty="0"/>
              <a:t> Did you find that there was much search involved in finding a solution?  </a:t>
            </a:r>
            <a:br>
              <a:rPr lang="en-US" sz="2400" dirty="0"/>
            </a:br>
            <a:endParaRPr lang="en-US" sz="2400" dirty="0"/>
          </a:p>
          <a:p>
            <a:pPr marL="0" indent="0"/>
            <a:endParaRPr lang="en-US" sz="2400" dirty="0"/>
          </a:p>
          <a:p>
            <a:pPr marL="0" indent="0"/>
            <a:endParaRPr lang="en-US" sz="2400" dirty="0"/>
          </a:p>
          <a:p>
            <a:pPr marL="0" indent="0"/>
            <a:endParaRPr lang="en-US" sz="2400" dirty="0"/>
          </a:p>
          <a:p>
            <a:pPr marL="0" indent="0"/>
            <a:endParaRPr lang="en-US" sz="2400" dirty="0"/>
          </a:p>
          <a:p>
            <a:pPr marL="0" indent="0"/>
            <a:endParaRPr lang="en-US" sz="2400" dirty="0"/>
          </a:p>
          <a:p>
            <a:pPr marL="0" indent="0"/>
            <a:r>
              <a:rPr lang="en-US" sz="2400" dirty="0"/>
              <a:t> Why do people have a hard time solving this problem? </a:t>
            </a:r>
          </a:p>
          <a:p>
            <a:pPr marL="0" indent="0"/>
            <a:endParaRPr lang="en-US" sz="2400" dirty="0"/>
          </a:p>
          <a:p>
            <a:pPr marL="0" indent="0"/>
            <a:endParaRPr lang="en-US" sz="2400" dirty="0"/>
          </a:p>
          <a:p>
            <a:pPr marL="0" indent="0">
              <a:buNone/>
            </a:pPr>
            <a:endParaRPr lang="en-US" sz="1400" dirty="0"/>
          </a:p>
        </p:txBody>
      </p:sp>
      <p:sp>
        <p:nvSpPr>
          <p:cNvPr id="5" name="TextBox 4"/>
          <p:cNvSpPr txBox="1"/>
          <p:nvPr/>
        </p:nvSpPr>
        <p:spPr>
          <a:xfrm>
            <a:off x="2370667" y="2726267"/>
            <a:ext cx="184666" cy="369332"/>
          </a:xfrm>
          <a:prstGeom prst="rect">
            <a:avLst/>
          </a:prstGeom>
          <a:noFill/>
        </p:spPr>
        <p:txBody>
          <a:bodyPr wrap="none" rtlCol="0">
            <a:spAutoFit/>
          </a:bodyPr>
          <a:lstStyle/>
          <a:p>
            <a:endParaRPr lang="en-US" dirty="0"/>
          </a:p>
        </p:txBody>
      </p:sp>
      <p:pic>
        <p:nvPicPr>
          <p:cNvPr id="8" name="Picture 7" descr="mc-search-spa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11865" y="1879601"/>
            <a:ext cx="5278967" cy="2692273"/>
          </a:xfrm>
          <a:prstGeom prst="rect">
            <a:avLst/>
          </a:prstGeom>
        </p:spPr>
      </p:pic>
    </p:spTree>
    <p:extLst>
      <p:ext uri="{BB962C8B-B14F-4D97-AF65-F5344CB8AC3E}">
        <p14:creationId xmlns:p14="http://schemas.microsoft.com/office/powerpoint/2010/main" val="152334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7162"/>
            <a:ext cx="7772400" cy="1143000"/>
          </a:xfrm>
        </p:spPr>
        <p:txBody>
          <a:bodyPr/>
          <a:lstStyle/>
          <a:p>
            <a:r>
              <a:rPr lang="en-US" dirty="0"/>
              <a:t>Search Graph</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5</a:t>
            </a:fld>
            <a:endParaRPr lang="en-US"/>
          </a:p>
        </p:txBody>
      </p:sp>
      <p:pic>
        <p:nvPicPr>
          <p:cNvPr id="7" name="Content Placeholder 5"/>
          <p:cNvPicPr>
            <a:picLocks/>
          </p:cNvPicPr>
          <p:nvPr/>
        </p:nvPicPr>
        <p:blipFill rotWithShape="1">
          <a:blip r:embed="rId3">
            <a:extLst>
              <a:ext uri="{28A0092B-C50C-407E-A947-70E740481C1C}">
                <a14:useLocalDpi xmlns:a14="http://schemas.microsoft.com/office/drawing/2010/main" val="0"/>
              </a:ext>
            </a:extLst>
          </a:blip>
          <a:srcRect l="-27072" r="-33038" b="3632"/>
          <a:stretch/>
        </p:blipFill>
        <p:spPr bwMode="auto">
          <a:xfrm>
            <a:off x="-2121314" y="0"/>
            <a:ext cx="13386627" cy="6394474"/>
          </a:xfrm>
          <a:prstGeom prst="rect">
            <a:avLst/>
          </a:prstGeom>
          <a:noFill/>
          <a:ln>
            <a:noFill/>
          </a:ln>
        </p:spPr>
      </p:pic>
    </p:spTree>
    <p:extLst>
      <p:ext uri="{BB962C8B-B14F-4D97-AF65-F5344CB8AC3E}">
        <p14:creationId xmlns:p14="http://schemas.microsoft.com/office/powerpoint/2010/main" val="321381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lstStyle/>
          <a:p>
            <a:r>
              <a:rPr lang="en-US" dirty="0"/>
              <a:t>Graph Search</a:t>
            </a:r>
          </a:p>
        </p:txBody>
      </p:sp>
      <p:sp>
        <p:nvSpPr>
          <p:cNvPr id="5" name="Rectangle 4"/>
          <p:cNvSpPr>
            <a:spLocks noChangeArrowheads="1"/>
          </p:cNvSpPr>
          <p:nvPr/>
        </p:nvSpPr>
        <p:spPr bwMode="auto">
          <a:xfrm>
            <a:off x="457200" y="1295400"/>
            <a:ext cx="8061325" cy="4800600"/>
          </a:xfrm>
          <a:prstGeom prst="rect">
            <a:avLst/>
          </a:prstGeom>
          <a:solidFill>
            <a:srgbClr val="FFFFFF"/>
          </a:solidFill>
          <a:ln w="19050">
            <a:solidFill>
              <a:srgbClr val="000000"/>
            </a:solidFill>
            <a:miter lim="800000"/>
            <a:headEnd/>
            <a:tailEnd/>
          </a:ln>
        </p:spPr>
        <p:txBody>
          <a:bodyPr wrap="none" anchor="ctr">
            <a:prstTxWarp prst="textNoShape">
              <a:avLst/>
            </a:prstTxWarp>
          </a:bodyPr>
          <a:lstStyle/>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1" i="0" u="none" strike="noStrike" kern="0" cap="none" spc="0" normalizeH="0" baseline="0" noProof="0" dirty="0">
                <a:ln>
                  <a:noFill/>
                </a:ln>
                <a:solidFill>
                  <a:sysClr val="windowText" lastClr="000000"/>
                </a:solidFill>
                <a:effectLst/>
                <a:uLnTx/>
                <a:uFillTx/>
              </a:rPr>
              <a:t>function</a:t>
            </a:r>
            <a:r>
              <a:rPr kumimoji="1" lang="en-US" sz="2000" b="0" i="0" u="none" strike="noStrike" kern="0" cap="none" spc="0" normalizeH="0" baseline="0" noProof="0" dirty="0">
                <a:ln>
                  <a:noFill/>
                </a:ln>
                <a:solidFill>
                  <a:sysClr val="windowText" lastClr="000000"/>
                </a:solidFill>
                <a:effectLst/>
                <a:uLnTx/>
                <a:uFillTx/>
              </a:rPr>
              <a:t> GRAPH-SEARCH(</a:t>
            </a:r>
            <a:r>
              <a:rPr kumimoji="1" lang="en-US" sz="2000" b="0" i="1" u="none" strike="noStrike" kern="0" cap="none" spc="0" normalizeH="0" baseline="0" noProof="0" dirty="0">
                <a:ln>
                  <a:noFill/>
                </a:ln>
                <a:solidFill>
                  <a:sysClr val="windowText" lastClr="000000"/>
                </a:solidFill>
                <a:effectLst/>
                <a:uLnTx/>
                <a:uFillTx/>
              </a:rPr>
              <a:t>problem</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return</a:t>
            </a:r>
            <a:r>
              <a:rPr kumimoji="1" lang="en-US" sz="2000" b="0" i="0" u="none" strike="noStrike" kern="0" cap="none" spc="0" normalizeH="0" baseline="0" noProof="0" dirty="0">
                <a:ln>
                  <a:noFill/>
                </a:ln>
                <a:solidFill>
                  <a:sysClr val="windowText" lastClr="000000"/>
                </a:solidFill>
                <a:effectLst/>
                <a:uLnTx/>
                <a:uFillTx/>
              </a:rPr>
              <a:t> a solution or 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frontier</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a:ln>
                  <a:noFill/>
                </a:ln>
                <a:solidFill>
                  <a:sysClr val="windowText" lastClr="000000"/>
                </a:solidFill>
                <a:effectLst/>
                <a:uLnTx/>
                <a:uFillTx/>
                <a:sym typeface="Symbol" charset="2"/>
              </a:rPr>
              <a:t> MAKE-QUEUE(</a:t>
            </a:r>
            <a:r>
              <a:rPr kumimoji="1" lang="en-US" sz="2000" b="0" i="0" u="none" strike="noStrike" kern="0" cap="none" spc="0" normalizeH="0" baseline="0" noProof="0" dirty="0">
                <a:ln>
                  <a:noFill/>
                </a:ln>
                <a:solidFill>
                  <a:sysClr val="windowText" lastClr="000000"/>
                </a:solidFill>
                <a:effectLst/>
                <a:uLnTx/>
                <a:uFillTx/>
              </a:rPr>
              <a:t>MAKE-NODE(</a:t>
            </a:r>
            <a:r>
              <a:rPr kumimoji="1" lang="en-US" sz="2000" b="0" i="0" u="none" strike="noStrike" kern="0" cap="none" spc="0" normalizeH="0" baseline="0" noProof="0" dirty="0" err="1">
                <a:ln>
                  <a:noFill/>
                </a:ln>
                <a:solidFill>
                  <a:sysClr val="windowText" lastClr="000000"/>
                </a:solidFill>
                <a:effectLst/>
                <a:uLnTx/>
                <a:uFillTx/>
              </a:rPr>
              <a:t>problem.INITIAL</a:t>
            </a:r>
            <a:r>
              <a:rPr kumimoji="1" lang="en-US" sz="2000" b="0" i="0" u="none" strike="noStrike" kern="0" cap="none" spc="0" normalizeH="0" baseline="0" noProof="0" dirty="0">
                <a:ln>
                  <a:noFill/>
                </a:ln>
                <a:solidFill>
                  <a:sysClr val="windowText" lastClr="000000"/>
                </a:solidFill>
                <a:effectLst/>
                <a:uLnTx/>
                <a:uFillTx/>
              </a:rPr>
              <a:t>-STATE))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a:ln>
                  <a:noFill/>
                </a:ln>
                <a:solidFill>
                  <a:srgbClr val="FF0000"/>
                </a:solidFill>
                <a:effectLst/>
                <a:uLnTx/>
                <a:uFillTx/>
              </a:rPr>
              <a:t> </a:t>
            </a:r>
            <a:r>
              <a:rPr kumimoji="1" lang="en-US" sz="2000" b="0" i="1" u="none" strike="noStrike" kern="0" cap="none" spc="0" normalizeH="0" baseline="0" noProof="0" dirty="0" err="1">
                <a:ln>
                  <a:noFill/>
                </a:ln>
                <a:solidFill>
                  <a:srgbClr val="FF0000"/>
                </a:solidFill>
                <a:effectLst/>
                <a:uLnTx/>
                <a:uFillTx/>
              </a:rPr>
              <a:t>explored_set</a:t>
            </a:r>
            <a:r>
              <a:rPr kumimoji="1" lang="en-US" sz="2000" b="0" i="1" u="none" strike="noStrike" kern="0" cap="none" spc="0" normalizeH="0" baseline="0" noProof="0" dirty="0">
                <a:ln>
                  <a:noFill/>
                </a:ln>
                <a:solidFill>
                  <a:srgbClr val="FF0000"/>
                </a:solidFill>
                <a:effectLst/>
                <a:uLnTx/>
                <a:uFillTx/>
              </a:rPr>
              <a:t> </a:t>
            </a:r>
            <a:r>
              <a:rPr kumimoji="1" lang="en-US" sz="2000" b="0" i="0" u="none" strike="noStrike" kern="0" cap="none" spc="0" normalizeH="0" baseline="0" noProof="0" dirty="0">
                <a:ln>
                  <a:noFill/>
                </a:ln>
                <a:solidFill>
                  <a:srgbClr val="FF0000"/>
                </a:solidFill>
                <a:effectLst/>
                <a:uLnTx/>
                <a:uFillTx/>
                <a:sym typeface="Symbol" charset="2"/>
              </a:rPr>
              <a:t> empty</a:t>
            </a:r>
            <a:endParaRPr kumimoji="1" lang="en-US" sz="2000" b="0" i="0" u="none" strike="noStrike" kern="0" cap="none" spc="0" normalizeH="0" baseline="0" noProof="0" dirty="0">
              <a:ln>
                <a:noFill/>
              </a:ln>
              <a:solidFill>
                <a:srgbClr val="FF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loop do</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if</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rPr>
              <a:t>EMPTY?(</a:t>
            </a:r>
            <a:r>
              <a:rPr kumimoji="1" lang="en-US" sz="2000" b="0" i="1" u="none" strike="noStrike" kern="0" cap="none" spc="0" normalizeH="0" baseline="0" noProof="0" dirty="0" err="1">
                <a:ln>
                  <a:noFill/>
                </a:ln>
                <a:solidFill>
                  <a:sysClr val="windowText" lastClr="000000"/>
                </a:solidFill>
                <a:effectLst/>
                <a:uLnTx/>
                <a:uFillTx/>
              </a:rPr>
              <a:t>frontier</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return </a:t>
            </a:r>
            <a:r>
              <a:rPr kumimoji="1" lang="en-US" sz="2000" b="0" i="0" u="none" strike="noStrike" kern="0" cap="none" spc="0" normalizeH="0" baseline="0" noProof="0" dirty="0">
                <a:ln>
                  <a:noFill/>
                </a:ln>
                <a:solidFill>
                  <a:sysClr val="windowText" lastClr="000000"/>
                </a:solidFill>
                <a:effectLst/>
                <a:uLnTx/>
                <a:uFillTx/>
              </a:rPr>
              <a:t>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sym typeface="Symbol" charset="2"/>
              </a:rPr>
              <a:t></a:t>
            </a:r>
            <a:r>
              <a:rPr kumimoji="1" lang="en-US" sz="2000" b="0" i="0" u="none" strike="noStrike" kern="0" cap="none" spc="0" normalizeH="0" baseline="0" noProof="0" dirty="0">
                <a:ln>
                  <a:noFill/>
                </a:ln>
                <a:solidFill>
                  <a:sysClr val="windowText" lastClr="000000"/>
                </a:solidFill>
                <a:effectLst/>
                <a:uLnTx/>
                <a:uFillTx/>
                <a:sym typeface="Symbol" charset="2"/>
              </a:rPr>
              <a:t> </a:t>
            </a:r>
            <a:r>
              <a:rPr kumimoji="1" lang="en-US" sz="2000" b="0" i="0" u="none" strike="noStrike" kern="0" cap="none" spc="0" normalizeH="0" baseline="0" noProof="0" dirty="0">
                <a:ln>
                  <a:noFill/>
                </a:ln>
                <a:solidFill>
                  <a:sysClr val="windowText" lastClr="000000"/>
                </a:solidFill>
                <a:effectLst/>
                <a:uLnTx/>
                <a:uFillTx/>
              </a:rPr>
              <a:t>REMOVE-</a:t>
            </a:r>
            <a:r>
              <a:rPr kumimoji="1" lang="en-US" sz="2000" b="0" i="0" u="none" strike="noStrike" kern="0" cap="none" spc="0" normalizeH="0" baseline="0" noProof="0" dirty="0" err="1">
                <a:ln>
                  <a:noFill/>
                </a:ln>
                <a:solidFill>
                  <a:sysClr val="windowText" lastClr="000000"/>
                </a:solidFill>
                <a:effectLst/>
                <a:uLnTx/>
                <a:uFillTx/>
              </a:rPr>
              <a:t>FIRST(</a:t>
            </a:r>
            <a:r>
              <a:rPr kumimoji="1" lang="en-US" sz="2000" b="0" i="1" u="none" strike="noStrike" kern="0" cap="none" spc="0" normalizeH="0" baseline="0" noProof="0" dirty="0" err="1">
                <a:ln>
                  <a:noFill/>
                </a:ln>
                <a:solidFill>
                  <a:sysClr val="windowText" lastClr="000000"/>
                </a:solidFill>
                <a:effectLst/>
                <a:uLnTx/>
                <a:uFillTx/>
              </a:rPr>
              <a:t>frontier</a:t>
            </a:r>
            <a:r>
              <a:rPr kumimoji="1" lang="en-US" sz="20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if</a:t>
            </a:r>
            <a:r>
              <a:rPr kumimoji="1" lang="en-US" sz="2000" b="0" i="0" u="none" strike="noStrike" kern="0" cap="none" spc="0" normalizeH="0" baseline="0" noProof="0" dirty="0">
                <a:ln>
                  <a:noFill/>
                </a:ln>
                <a:solidFill>
                  <a:sysClr val="windowText" lastClr="000000"/>
                </a:solidFill>
                <a:effectLst/>
                <a:uLnTx/>
                <a:uFillTx/>
              </a:rPr>
              <a:t> </a:t>
            </a:r>
            <a:r>
              <a:rPr kumimoji="1" lang="en-US" sz="2000" b="0" i="0" u="none" strike="noStrike" kern="0" cap="none" spc="0" normalizeH="0" baseline="0" noProof="0" dirty="0" err="1">
                <a:ln>
                  <a:noFill/>
                </a:ln>
                <a:solidFill>
                  <a:sysClr val="windowText" lastClr="000000"/>
                </a:solidFill>
                <a:effectLst/>
                <a:uLnTx/>
                <a:uFillTx/>
              </a:rPr>
              <a:t>problem.GOAL</a:t>
            </a:r>
            <a:r>
              <a:rPr kumimoji="1" lang="en-US" sz="2000" b="0" i="0" u="none" strike="noStrike" kern="0" cap="none" spc="0" normalizeH="0" baseline="0" noProof="0" dirty="0">
                <a:ln>
                  <a:noFill/>
                </a:ln>
                <a:solidFill>
                  <a:sysClr val="windowText" lastClr="000000"/>
                </a:solidFill>
                <a:effectLst/>
                <a:uLnTx/>
                <a:uFillTx/>
              </a:rPr>
              <a:t>-TEST applied to </a:t>
            </a:r>
            <a:r>
              <a:rPr kumimoji="1" lang="en-US" sz="2000" b="0" i="0" u="none" strike="noStrike" kern="0" cap="none" spc="0" normalizeH="0" baseline="0" noProof="0" dirty="0" err="1">
                <a:ln>
                  <a:noFill/>
                </a:ln>
                <a:solidFill>
                  <a:sysClr val="windowText" lastClr="000000"/>
                </a:solidFill>
                <a:effectLst/>
                <a:uLnTx/>
                <a:uFillTx/>
              </a:rPr>
              <a:t>node.STATE</a:t>
            </a:r>
            <a:r>
              <a:rPr kumimoji="1" lang="en-US" sz="2000" b="0" i="0" u="none" strike="noStrike" kern="0" cap="none" spc="0" normalizeH="0" baseline="0" noProof="0" dirty="0">
                <a:ln>
                  <a:noFill/>
                </a:ln>
                <a:solidFill>
                  <a:sysClr val="windowText" lastClr="000000"/>
                </a:solidFill>
                <a:effectLst/>
                <a:uLnTx/>
                <a:uFillTx/>
              </a:rPr>
              <a:t> succeeds</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return</a:t>
            </a:r>
            <a:r>
              <a:rPr kumimoji="1" lang="en-US" sz="2000" b="0" i="0" u="none" strike="noStrike" kern="0" cap="none" spc="0" normalizeH="0" baseline="0" noProof="0" dirty="0">
                <a:ln>
                  <a:noFill/>
                </a:ln>
                <a:solidFill>
                  <a:sysClr val="windowText" lastClr="000000"/>
                </a:solidFill>
                <a:effectLst/>
                <a:uLnTx/>
                <a:uFillTx/>
              </a:rPr>
              <a:t> SOLUTION(</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err="1">
                <a:ln>
                  <a:noFill/>
                </a:ln>
                <a:solidFill>
                  <a:srgbClr val="FF0000"/>
                </a:solidFill>
                <a:effectLst/>
                <a:uLnTx/>
                <a:uFillTx/>
              </a:rPr>
              <a:t>explored_set</a:t>
            </a:r>
            <a:r>
              <a:rPr kumimoji="1" lang="en-US" sz="2000" b="0" i="1" u="none" strike="noStrike" kern="0" cap="none" spc="0" normalizeH="0" baseline="0" noProof="0" dirty="0">
                <a:ln>
                  <a:noFill/>
                </a:ln>
                <a:solidFill>
                  <a:srgbClr val="FF0000"/>
                </a:solidFill>
                <a:effectLst/>
                <a:uLnTx/>
                <a:uFillTx/>
              </a:rPr>
              <a:t> </a:t>
            </a:r>
            <a:r>
              <a:rPr kumimoji="1" lang="en-US" sz="2000" b="0" i="0" u="none" strike="noStrike" kern="0" cap="none" spc="0" normalizeH="0" baseline="0" noProof="0" dirty="0">
                <a:ln>
                  <a:noFill/>
                </a:ln>
                <a:solidFill>
                  <a:srgbClr val="FF0000"/>
                </a:solidFill>
                <a:effectLst/>
                <a:uLnTx/>
                <a:uFillTx/>
                <a:sym typeface="Symbol" charset="2"/>
              </a:rPr>
              <a:t> INSERT(</a:t>
            </a:r>
            <a:r>
              <a:rPr kumimoji="1" lang="en-US" sz="2000" b="0" i="1" u="none" strike="noStrike" kern="0" cap="none" spc="0" normalizeH="0" baseline="0" noProof="0" dirty="0">
                <a:ln>
                  <a:noFill/>
                </a:ln>
                <a:solidFill>
                  <a:srgbClr val="FF0000"/>
                </a:solidFill>
                <a:effectLst/>
                <a:uLnTx/>
                <a:uFillTx/>
                <a:sym typeface="Symbol" charset="2"/>
              </a:rPr>
              <a:t>node, </a:t>
            </a:r>
            <a:r>
              <a:rPr kumimoji="1" lang="en-US" sz="2000" b="0" i="1" u="none" strike="noStrike" kern="0" cap="none" spc="0" normalizeH="0" baseline="0" noProof="0" dirty="0" err="1">
                <a:ln>
                  <a:noFill/>
                </a:ln>
                <a:solidFill>
                  <a:srgbClr val="FF0000"/>
                </a:solidFill>
                <a:effectLst/>
                <a:uLnTx/>
                <a:uFillTx/>
                <a:sym typeface="Symbol" charset="2"/>
              </a:rPr>
              <a:t>explored_set</a:t>
            </a:r>
            <a:r>
              <a:rPr kumimoji="1" lang="en-US" sz="2000" b="0" i="1" u="none" strike="noStrike" kern="0" cap="none" spc="0" normalizeH="0" baseline="0" noProof="0" dirty="0">
                <a:ln>
                  <a:noFill/>
                </a:ln>
                <a:solidFill>
                  <a:sysClr val="windowText" lastClr="000000"/>
                </a:solidFill>
                <a:effectLst/>
                <a:uLnTx/>
                <a:uFillTx/>
                <a:sym typeface="Symbol" charset="2"/>
              </a:rPr>
              <a:t>)</a:t>
            </a:r>
            <a:br>
              <a:rPr kumimoji="1" lang="en-US" sz="2000" b="0" i="1" u="none" strike="noStrike" kern="0" cap="none" spc="0" normalizeH="0" baseline="0" noProof="0" dirty="0">
                <a:ln>
                  <a:noFill/>
                </a:ln>
                <a:solidFill>
                  <a:sysClr val="windowText" lastClr="000000"/>
                </a:solidFill>
                <a:effectLst/>
                <a:uLnTx/>
                <a:uFillTx/>
                <a:sym typeface="Symbol" charset="2"/>
              </a:rPr>
            </a:br>
            <a:r>
              <a:rPr kumimoji="1" lang="en-US" sz="2000" b="0" i="1" u="none" strike="noStrike" kern="0" cap="none" spc="0" normalizeH="0" baseline="0" noProof="0" dirty="0">
                <a:ln>
                  <a:noFill/>
                </a:ln>
                <a:solidFill>
                  <a:sysClr val="windowText" lastClr="000000"/>
                </a:solidFill>
                <a:effectLst/>
                <a:uLnTx/>
                <a:uFillTx/>
                <a:sym typeface="Symbol" charset="2"/>
              </a:rPr>
              <a:t>	</a:t>
            </a:r>
            <a:r>
              <a:rPr kumimoji="1" lang="en-US" sz="2000" b="1" i="0" u="none" strike="noStrike" kern="0" cap="none" spc="0" normalizeH="0" baseline="0" noProof="0" dirty="0">
                <a:ln>
                  <a:noFill/>
                </a:ln>
                <a:solidFill>
                  <a:sysClr val="windowText" lastClr="000000"/>
                </a:solidFill>
                <a:effectLst/>
                <a:uLnTx/>
                <a:uFillTx/>
                <a:sym typeface="Symbol" charset="2"/>
              </a:rPr>
              <a:t>for each </a:t>
            </a:r>
            <a:r>
              <a:rPr kumimoji="1" lang="en-US" sz="2000" b="0" i="1" u="none" strike="noStrike" kern="0" cap="none" spc="0" normalizeH="0" baseline="0" noProof="0" dirty="0" err="1">
                <a:ln>
                  <a:noFill/>
                </a:ln>
                <a:solidFill>
                  <a:sysClr val="windowText" lastClr="000000"/>
                </a:solidFill>
                <a:effectLst/>
                <a:uLnTx/>
                <a:uFillTx/>
                <a:sym typeface="Symbol" charset="2"/>
              </a:rPr>
              <a:t>new_node</a:t>
            </a:r>
            <a:r>
              <a:rPr kumimoji="1" lang="en-US" sz="2000" b="0" i="1" u="none" strike="noStrike" kern="0" cap="none" spc="0" normalizeH="0" baseline="0" noProof="0" dirty="0">
                <a:ln>
                  <a:noFill/>
                </a:ln>
                <a:solidFill>
                  <a:sysClr val="windowText" lastClr="000000"/>
                </a:solidFill>
                <a:effectLst/>
                <a:uLnTx/>
                <a:uFillTx/>
                <a:sym typeface="Symbol" charset="2"/>
              </a:rPr>
              <a:t> </a:t>
            </a:r>
            <a:r>
              <a:rPr kumimoji="1" lang="en-US" sz="2000" b="1" i="0" u="none" strike="noStrike" kern="0" cap="none" spc="0" normalizeH="0" baseline="0" noProof="0" dirty="0">
                <a:ln>
                  <a:noFill/>
                </a:ln>
                <a:solidFill>
                  <a:sysClr val="windowText" lastClr="000000"/>
                </a:solidFill>
                <a:effectLst/>
                <a:uLnTx/>
                <a:uFillTx/>
                <a:sym typeface="Symbol" charset="2"/>
              </a:rPr>
              <a:t>in </a:t>
            </a:r>
            <a:r>
              <a:rPr kumimoji="1" lang="en-US" sz="2000" b="0" i="0" u="none" strike="noStrike" kern="0" cap="none" spc="0" normalizeH="0" baseline="0" noProof="0" dirty="0">
                <a:ln>
                  <a:noFill/>
                </a:ln>
                <a:solidFill>
                  <a:sysClr val="windowText" lastClr="000000"/>
                </a:solidFill>
                <a:effectLst/>
                <a:uLnTx/>
                <a:uFillTx/>
              </a:rPr>
              <a:t>EXPAND(</a:t>
            </a:r>
            <a:r>
              <a:rPr kumimoji="1" lang="en-US" sz="2000" b="0" i="1" u="none" strike="noStrike" kern="0" cap="none" spc="0" normalizeH="0" baseline="0" noProof="0" dirty="0">
                <a:ln>
                  <a:noFill/>
                </a:ln>
                <a:solidFill>
                  <a:sysClr val="windowText" lastClr="000000"/>
                </a:solidFill>
                <a:effectLst/>
                <a:uLnTx/>
                <a:uFillTx/>
              </a:rPr>
              <a:t>node</a:t>
            </a:r>
            <a:r>
              <a:rPr kumimoji="1" lang="en-US" sz="2000" b="0" i="0" u="none" strike="noStrike" kern="0" cap="none" spc="0" normalizeH="0" baseline="0" noProof="0" dirty="0">
                <a:ln>
                  <a:noFill/>
                </a:ln>
                <a:solidFill>
                  <a:sysClr val="windowText" lastClr="000000"/>
                </a:solidFill>
                <a:effectLst/>
                <a:uLnTx/>
                <a:uFillTx/>
              </a:rPr>
              <a:t>, </a:t>
            </a:r>
            <a:r>
              <a:rPr kumimoji="1" lang="en-US" sz="2000" b="0" i="1" u="none" strike="noStrike" kern="0" cap="none" spc="0" normalizeH="0" baseline="0" noProof="0" dirty="0">
                <a:ln>
                  <a:noFill/>
                </a:ln>
                <a:solidFill>
                  <a:sysClr val="windowText" lastClr="000000"/>
                </a:solidFill>
                <a:effectLst/>
                <a:uLnTx/>
                <a:uFillTx/>
              </a:rPr>
              <a:t>problem</a:t>
            </a: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do</a:t>
            </a:r>
            <a:br>
              <a:rPr kumimoji="1" lang="en-US" sz="2000" b="1" i="0" u="none" strike="noStrike" kern="0" cap="none" spc="0" normalizeH="0" baseline="0" noProof="0" dirty="0">
                <a:ln>
                  <a:noFill/>
                </a:ln>
                <a:solidFill>
                  <a:sysClr val="windowText" lastClr="000000"/>
                </a:solidFill>
                <a:effectLst/>
                <a:uLnTx/>
                <a:uFillTx/>
              </a:rPr>
            </a:br>
            <a:r>
              <a:rPr kumimoji="1" lang="en-US" sz="2000" b="1"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rgbClr val="FF0000"/>
                </a:solidFill>
                <a:effectLst/>
                <a:uLnTx/>
                <a:uFillTx/>
              </a:rPr>
              <a:t>if </a:t>
            </a:r>
            <a:r>
              <a:rPr kumimoji="1" lang="en-US" sz="2000" b="0" i="0" u="none" strike="noStrike" kern="0" cap="none" spc="0" normalizeH="0" baseline="0" noProof="0" dirty="0">
                <a:ln>
                  <a:noFill/>
                </a:ln>
                <a:solidFill>
                  <a:srgbClr val="FF0000"/>
                </a:solidFill>
                <a:effectLst/>
                <a:uLnTx/>
                <a:uFillTx/>
              </a:rPr>
              <a:t>NOT(MEMBER?(</a:t>
            </a:r>
            <a:r>
              <a:rPr kumimoji="1" lang="en-US" sz="2000" b="0" i="1" u="none" strike="noStrike" kern="0" cap="none" spc="0" normalizeH="0" baseline="0" noProof="0" dirty="0" err="1">
                <a:ln>
                  <a:noFill/>
                </a:ln>
                <a:solidFill>
                  <a:srgbClr val="FF0000"/>
                </a:solidFill>
                <a:effectLst/>
                <a:uLnTx/>
                <a:uFillTx/>
              </a:rPr>
              <a:t>new_node</a:t>
            </a:r>
            <a:r>
              <a:rPr kumimoji="1" lang="en-US" sz="2000" b="0" i="1" u="none" strike="noStrike" kern="0" cap="none" spc="0" normalizeH="0" baseline="0" noProof="0" dirty="0">
                <a:ln>
                  <a:noFill/>
                </a:ln>
                <a:solidFill>
                  <a:srgbClr val="FF0000"/>
                </a:solidFill>
                <a:effectLst/>
                <a:uLnTx/>
                <a:uFillTx/>
              </a:rPr>
              <a:t>, frontier</a:t>
            </a:r>
            <a:r>
              <a:rPr kumimoji="1" lang="en-US" sz="2000" b="0" i="0" u="none" strike="noStrike" kern="0" cap="none" spc="0" normalizeH="0" baseline="0" noProof="0" dirty="0">
                <a:ln>
                  <a:noFill/>
                </a:ln>
                <a:solidFill>
                  <a:srgbClr val="FF0000"/>
                </a:solidFill>
                <a:effectLst/>
                <a:uLnTx/>
                <a:uFillTx/>
              </a:rPr>
              <a:t>)) and</a:t>
            </a:r>
            <a:br>
              <a:rPr kumimoji="1" lang="en-US" sz="2000" b="0" i="0" u="none" strike="noStrike" kern="0" cap="none" spc="0" normalizeH="0" baseline="0" noProof="0" dirty="0">
                <a:ln>
                  <a:noFill/>
                </a:ln>
                <a:solidFill>
                  <a:srgbClr val="FF0000"/>
                </a:solidFill>
                <a:effectLst/>
                <a:uLnTx/>
                <a:uFillTx/>
              </a:rPr>
            </a:br>
            <a:r>
              <a:rPr kumimoji="1" lang="en-US" sz="2000" b="0" i="0" u="none" strike="noStrike" kern="0" cap="none" spc="0" normalizeH="0" baseline="0" noProof="0" dirty="0">
                <a:ln>
                  <a:noFill/>
                </a:ln>
                <a:solidFill>
                  <a:srgbClr val="FF0000"/>
                </a:solidFill>
                <a:effectLst/>
                <a:uLnTx/>
                <a:uFillTx/>
              </a:rPr>
              <a:t>		   NOT(MEMBER?(</a:t>
            </a:r>
            <a:r>
              <a:rPr kumimoji="1" lang="en-US" sz="2000" b="0" i="1" u="none" strike="noStrike" kern="0" cap="none" spc="0" normalizeH="0" baseline="0" noProof="0" dirty="0" err="1">
                <a:ln>
                  <a:noFill/>
                </a:ln>
                <a:solidFill>
                  <a:srgbClr val="FF0000"/>
                </a:solidFill>
                <a:effectLst/>
                <a:uLnTx/>
                <a:uFillTx/>
              </a:rPr>
              <a:t>new_node</a:t>
            </a:r>
            <a:r>
              <a:rPr kumimoji="1" lang="en-US" sz="2000" b="0" i="1" u="none" strike="noStrike" kern="0" cap="none" spc="0" normalizeH="0" baseline="0" noProof="0" dirty="0">
                <a:ln>
                  <a:noFill/>
                </a:ln>
                <a:solidFill>
                  <a:srgbClr val="FF0000"/>
                </a:solidFill>
                <a:effectLst/>
                <a:uLnTx/>
                <a:uFillTx/>
              </a:rPr>
              <a:t>, </a:t>
            </a:r>
            <a:r>
              <a:rPr kumimoji="1" lang="en-US" sz="2000" b="0" i="1" u="none" strike="noStrike" kern="0" cap="none" spc="0" normalizeH="0" baseline="0" noProof="0" dirty="0" err="1">
                <a:ln>
                  <a:noFill/>
                </a:ln>
                <a:solidFill>
                  <a:srgbClr val="FF0000"/>
                </a:solidFill>
                <a:effectLst/>
                <a:uLnTx/>
                <a:uFillTx/>
              </a:rPr>
              <a:t>explored_set</a:t>
            </a:r>
            <a:r>
              <a:rPr kumimoji="1" lang="en-US" sz="2000" b="0" i="0" u="none" strike="noStrike" kern="0" cap="none" spc="0" normalizeH="0" baseline="0" noProof="0" dirty="0">
                <a:ln>
                  <a:noFill/>
                </a:ln>
                <a:solidFill>
                  <a:srgbClr val="FF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r>
              <a:rPr kumimoji="1" lang="en-US" sz="2000" b="1" i="0" u="none" strike="noStrike" kern="0" cap="none" spc="0" normalizeH="0" baseline="0" noProof="0" dirty="0">
                <a:ln>
                  <a:noFill/>
                </a:ln>
                <a:solidFill>
                  <a:sysClr val="windowText" lastClr="000000"/>
                </a:solidFill>
                <a:effectLst/>
                <a:uLnTx/>
                <a:uFillTx/>
              </a:rPr>
              <a:t>then </a:t>
            </a:r>
            <a:r>
              <a:rPr kumimoji="1" lang="en-US" sz="2000" b="0" i="1" u="none" strike="noStrike" kern="0" cap="none" spc="0" normalizeH="0" baseline="0" noProof="0" dirty="0">
                <a:ln>
                  <a:noFill/>
                </a:ln>
                <a:solidFill>
                  <a:sysClr val="windowText" lastClr="000000"/>
                </a:solidFill>
                <a:effectLst/>
                <a:uLnTx/>
                <a:uFillTx/>
              </a:rPr>
              <a:t>frontier </a:t>
            </a:r>
            <a:r>
              <a:rPr kumimoji="1" lang="en-US" sz="2000" b="0" i="0" u="none" strike="noStrike" kern="0" cap="none" spc="0" normalizeH="0" baseline="0" noProof="0" dirty="0">
                <a:ln>
                  <a:noFill/>
                </a:ln>
                <a:solidFill>
                  <a:sysClr val="windowText" lastClr="000000"/>
                </a:solidFill>
                <a:effectLst/>
                <a:uLnTx/>
                <a:uFillTx/>
                <a:sym typeface="Symbol" charset="2"/>
              </a:rPr>
              <a:t> INSERT(</a:t>
            </a:r>
            <a:r>
              <a:rPr kumimoji="1" lang="en-US" sz="2000" b="0" i="1" u="none" strike="noStrike" kern="0" cap="none" spc="0" normalizeH="0" baseline="0" noProof="0" dirty="0" err="1">
                <a:ln>
                  <a:noFill/>
                </a:ln>
                <a:solidFill>
                  <a:sysClr val="windowText" lastClr="000000"/>
                </a:solidFill>
                <a:effectLst/>
                <a:uLnTx/>
                <a:uFillTx/>
                <a:sym typeface="Symbol" charset="2"/>
              </a:rPr>
              <a:t>new_node</a:t>
            </a:r>
            <a:r>
              <a:rPr kumimoji="1" lang="en-US" sz="2000" b="0" i="1" u="none" strike="noStrike" kern="0" cap="none" spc="0" normalizeH="0" baseline="0" noProof="0" dirty="0">
                <a:ln>
                  <a:noFill/>
                </a:ln>
                <a:solidFill>
                  <a:sysClr val="windowText" lastClr="000000"/>
                </a:solidFill>
                <a:effectLst/>
                <a:uLnTx/>
                <a:uFillTx/>
                <a:sym typeface="Symbol" charset="2"/>
              </a:rPr>
              <a:t>, frontier)</a:t>
            </a:r>
            <a:r>
              <a:rPr kumimoji="1" lang="en-US" sz="2000" b="0" i="1" u="none" strike="noStrike" kern="0" cap="none" spc="0" normalizeH="0" baseline="0" noProof="0" dirty="0">
                <a:ln>
                  <a:noFill/>
                </a:ln>
                <a:solidFill>
                  <a:sysClr val="windowText" lastClr="000000"/>
                </a:solidFill>
                <a:effectLst/>
                <a:uLnTx/>
                <a:uFillTx/>
              </a:rPr>
              <a:t> </a:t>
            </a:r>
            <a:endParaRPr kumimoji="1" lang="en-US" sz="2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2000" b="0" i="0" u="none" strike="noStrike" kern="0" cap="none" spc="0" normalizeH="0" baseline="0" noProof="0" dirty="0">
                <a:ln>
                  <a:noFill/>
                </a:ln>
                <a:solidFill>
                  <a:sysClr val="windowText" lastClr="000000"/>
                </a:solidFill>
                <a:effectLst/>
                <a:uLnTx/>
                <a:uFillTx/>
              </a:rPr>
              <a:t>	</a:t>
            </a:r>
          </a:p>
        </p:txBody>
      </p:sp>
    </p:spTree>
    <p:extLst>
      <p:ext uri="{BB962C8B-B14F-4D97-AF65-F5344CB8AC3E}">
        <p14:creationId xmlns:p14="http://schemas.microsoft.com/office/powerpoint/2010/main" val="43447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lstStyle/>
          <a:p>
            <a:r>
              <a:rPr lang="en-US" dirty="0"/>
              <a:t>Graph Search</a:t>
            </a:r>
          </a:p>
        </p:txBody>
      </p:sp>
      <p:sp>
        <p:nvSpPr>
          <p:cNvPr id="5" name="Rectangle 4"/>
          <p:cNvSpPr>
            <a:spLocks noChangeArrowheads="1"/>
          </p:cNvSpPr>
          <p:nvPr/>
        </p:nvSpPr>
        <p:spPr bwMode="auto">
          <a:xfrm>
            <a:off x="3267277" y="1280093"/>
            <a:ext cx="5162954" cy="2970216"/>
          </a:xfrm>
          <a:prstGeom prst="rect">
            <a:avLst/>
          </a:prstGeom>
          <a:solidFill>
            <a:srgbClr val="FFFFFF"/>
          </a:solidFill>
          <a:ln w="19050">
            <a:solidFill>
              <a:srgbClr val="000000"/>
            </a:solidFill>
            <a:miter lim="800000"/>
            <a:headEnd/>
            <a:tailEnd/>
          </a:ln>
        </p:spPr>
        <p:txBody>
          <a:bodyPr wrap="none" anchor="ctr">
            <a:prstTxWarp prst="textNoShape">
              <a:avLst/>
            </a:prstTxWarp>
          </a:bodyPr>
          <a:lstStyle/>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1" i="0" u="none" strike="noStrike" kern="0" cap="none" spc="0" normalizeH="0" baseline="0" noProof="0" dirty="0">
                <a:ln>
                  <a:noFill/>
                </a:ln>
                <a:solidFill>
                  <a:sysClr val="windowText" lastClr="000000"/>
                </a:solidFill>
                <a:effectLst/>
                <a:uLnTx/>
                <a:uFillTx/>
              </a:rPr>
              <a:t>function</a:t>
            </a:r>
            <a:r>
              <a:rPr kumimoji="1" lang="en-US" sz="1200" b="0" i="0" u="none" strike="noStrike" kern="0" cap="none" spc="0" normalizeH="0" baseline="0" noProof="0" dirty="0">
                <a:ln>
                  <a:noFill/>
                </a:ln>
                <a:solidFill>
                  <a:sysClr val="windowText" lastClr="000000"/>
                </a:solidFill>
                <a:effectLst/>
                <a:uLnTx/>
                <a:uFillTx/>
              </a:rPr>
              <a:t> GRAPH-SEARCH(</a:t>
            </a:r>
            <a:r>
              <a:rPr kumimoji="1" lang="en-US" sz="1200" b="0" i="1" u="none" strike="noStrike" kern="0" cap="none" spc="0" normalizeH="0" baseline="0" noProof="0" dirty="0">
                <a:ln>
                  <a:noFill/>
                </a:ln>
                <a:solidFill>
                  <a:sysClr val="windowText" lastClr="000000"/>
                </a:solidFill>
                <a:effectLst/>
                <a:uLnTx/>
                <a:uFillTx/>
              </a:rPr>
              <a:t>problem</a:t>
            </a: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return</a:t>
            </a:r>
            <a:r>
              <a:rPr kumimoji="1" lang="en-US" sz="1200" b="0" i="0" u="none" strike="noStrike" kern="0" cap="none" spc="0" normalizeH="0" baseline="0" noProof="0" dirty="0">
                <a:ln>
                  <a:noFill/>
                </a:ln>
                <a:solidFill>
                  <a:sysClr val="windowText" lastClr="000000"/>
                </a:solidFill>
                <a:effectLst/>
                <a:uLnTx/>
                <a:uFillTx/>
              </a:rPr>
              <a:t> a solution or 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0" i="1" u="none" strike="noStrike" kern="0" cap="none" spc="0" normalizeH="0" baseline="0" noProof="0" dirty="0">
                <a:ln>
                  <a:noFill/>
                </a:ln>
                <a:solidFill>
                  <a:sysClr val="windowText" lastClr="000000"/>
                </a:solidFill>
                <a:effectLst/>
                <a:uLnTx/>
                <a:uFillTx/>
              </a:rPr>
              <a:t>frontier</a:t>
            </a:r>
            <a:r>
              <a:rPr kumimoji="1" lang="en-US" sz="1200" b="0" i="0" u="none" strike="noStrike" kern="0" cap="none" spc="0" normalizeH="0" baseline="0" noProof="0" dirty="0">
                <a:ln>
                  <a:noFill/>
                </a:ln>
                <a:solidFill>
                  <a:sysClr val="windowText" lastClr="000000"/>
                </a:solidFill>
                <a:effectLst/>
                <a:uLnTx/>
                <a:uFillTx/>
              </a:rPr>
              <a:t> </a:t>
            </a:r>
            <a:r>
              <a:rPr kumimoji="1" lang="en-US" sz="1200" b="0" i="0" u="none" strike="noStrike" kern="0" cap="none" spc="0" normalizeH="0" baseline="0" noProof="0" dirty="0">
                <a:ln>
                  <a:noFill/>
                </a:ln>
                <a:solidFill>
                  <a:sysClr val="windowText" lastClr="000000"/>
                </a:solidFill>
                <a:effectLst/>
                <a:uLnTx/>
                <a:uFillTx/>
                <a:sym typeface="Symbol" charset="2"/>
              </a:rPr>
              <a:t> MAKE-QUEUE(</a:t>
            </a:r>
            <a:r>
              <a:rPr kumimoji="1" lang="en-US" sz="1200" b="0" i="0" u="none" strike="noStrike" kern="0" cap="none" spc="0" normalizeH="0" baseline="0" noProof="0" dirty="0">
                <a:ln>
                  <a:noFill/>
                </a:ln>
                <a:solidFill>
                  <a:sysClr val="windowText" lastClr="000000"/>
                </a:solidFill>
                <a:effectLst/>
                <a:uLnTx/>
                <a:uFillTx/>
              </a:rPr>
              <a:t>MAKE-NODE(</a:t>
            </a:r>
            <a:r>
              <a:rPr kumimoji="1" lang="en-US" sz="1200" b="0" i="0" u="none" strike="noStrike" kern="0" cap="none" spc="0" normalizeH="0" baseline="0" noProof="0" dirty="0" err="1">
                <a:ln>
                  <a:noFill/>
                </a:ln>
                <a:solidFill>
                  <a:sysClr val="windowText" lastClr="000000"/>
                </a:solidFill>
                <a:effectLst/>
                <a:uLnTx/>
                <a:uFillTx/>
              </a:rPr>
              <a:t>problem.INITIAL</a:t>
            </a:r>
            <a:r>
              <a:rPr kumimoji="1" lang="en-US" sz="1200" b="0" i="0" u="none" strike="noStrike" kern="0" cap="none" spc="0" normalizeH="0" baseline="0" noProof="0" dirty="0">
                <a:ln>
                  <a:noFill/>
                </a:ln>
                <a:solidFill>
                  <a:sysClr val="windowText" lastClr="000000"/>
                </a:solidFill>
                <a:effectLst/>
                <a:uLnTx/>
                <a:uFillTx/>
              </a:rPr>
              <a:t>-STATE))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0" i="0" u="none" strike="noStrike" kern="0" cap="none" spc="0" normalizeH="0" baseline="0" noProof="0" dirty="0">
                <a:ln>
                  <a:noFill/>
                </a:ln>
                <a:solidFill>
                  <a:srgbClr val="FF0000"/>
                </a:solidFill>
                <a:effectLst/>
                <a:uLnTx/>
                <a:uFillTx/>
              </a:rPr>
              <a:t> </a:t>
            </a:r>
            <a:r>
              <a:rPr kumimoji="1" lang="en-US" sz="1200" b="0" i="1" u="none" strike="noStrike" kern="0" cap="none" spc="0" normalizeH="0" baseline="0" noProof="0" dirty="0" err="1">
                <a:ln>
                  <a:noFill/>
                </a:ln>
                <a:solidFill>
                  <a:srgbClr val="FF0000"/>
                </a:solidFill>
                <a:effectLst/>
                <a:uLnTx/>
                <a:uFillTx/>
              </a:rPr>
              <a:t>explored_set</a:t>
            </a:r>
            <a:r>
              <a:rPr kumimoji="1" lang="en-US" sz="1200" b="0" i="1" u="none" strike="noStrike" kern="0" cap="none" spc="0" normalizeH="0" baseline="0" noProof="0" dirty="0">
                <a:ln>
                  <a:noFill/>
                </a:ln>
                <a:solidFill>
                  <a:srgbClr val="FF0000"/>
                </a:solidFill>
                <a:effectLst/>
                <a:uLnTx/>
                <a:uFillTx/>
              </a:rPr>
              <a:t> </a:t>
            </a:r>
            <a:r>
              <a:rPr kumimoji="1" lang="en-US" sz="1200" b="0" i="0" u="none" strike="noStrike" kern="0" cap="none" spc="0" normalizeH="0" baseline="0" noProof="0" dirty="0">
                <a:ln>
                  <a:noFill/>
                </a:ln>
                <a:solidFill>
                  <a:srgbClr val="FF0000"/>
                </a:solidFill>
                <a:effectLst/>
                <a:uLnTx/>
                <a:uFillTx/>
                <a:sym typeface="Symbol" charset="2"/>
              </a:rPr>
              <a:t> empty</a:t>
            </a:r>
            <a:endParaRPr kumimoji="1" lang="en-US" sz="1200" b="0" i="0" u="none" strike="noStrike" kern="0" cap="none" spc="0" normalizeH="0" baseline="0" noProof="0" dirty="0">
              <a:ln>
                <a:noFill/>
              </a:ln>
              <a:solidFill>
                <a:srgbClr val="FF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loop do</a:t>
            </a:r>
            <a:endParaRPr kumimoji="1" lang="en-US" sz="12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if</a:t>
            </a:r>
            <a:r>
              <a:rPr kumimoji="1" lang="en-US" sz="1200" b="0" i="0" u="none" strike="noStrike" kern="0" cap="none" spc="0" normalizeH="0" baseline="0" noProof="0" dirty="0">
                <a:ln>
                  <a:noFill/>
                </a:ln>
                <a:solidFill>
                  <a:sysClr val="windowText" lastClr="000000"/>
                </a:solidFill>
                <a:effectLst/>
                <a:uLnTx/>
                <a:uFillTx/>
              </a:rPr>
              <a:t> </a:t>
            </a:r>
            <a:r>
              <a:rPr kumimoji="1" lang="en-US" sz="1200" b="0" i="0" u="none" strike="noStrike" kern="0" cap="none" spc="0" normalizeH="0" baseline="0" noProof="0" dirty="0" err="1">
                <a:ln>
                  <a:noFill/>
                </a:ln>
                <a:solidFill>
                  <a:sysClr val="windowText" lastClr="000000"/>
                </a:solidFill>
                <a:effectLst/>
                <a:uLnTx/>
                <a:uFillTx/>
              </a:rPr>
              <a:t>EMPTY?(</a:t>
            </a:r>
            <a:r>
              <a:rPr kumimoji="1" lang="en-US" sz="1200" b="0" i="1" u="none" strike="noStrike" kern="0" cap="none" spc="0" normalizeH="0" baseline="0" noProof="0" dirty="0" err="1">
                <a:ln>
                  <a:noFill/>
                </a:ln>
                <a:solidFill>
                  <a:sysClr val="windowText" lastClr="000000"/>
                </a:solidFill>
                <a:effectLst/>
                <a:uLnTx/>
                <a:uFillTx/>
              </a:rPr>
              <a:t>frontier</a:t>
            </a: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then return </a:t>
            </a:r>
            <a:r>
              <a:rPr kumimoji="1" lang="en-US" sz="1200" b="0" i="0" u="none" strike="noStrike" kern="0" cap="none" spc="0" normalizeH="0" baseline="0" noProof="0" dirty="0">
                <a:ln>
                  <a:noFill/>
                </a:ln>
                <a:solidFill>
                  <a:sysClr val="windowText" lastClr="000000"/>
                </a:solidFill>
                <a:effectLst/>
                <a:uLnTx/>
                <a:uFillTx/>
              </a:rPr>
              <a:t>failure</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0" i="1" u="none" strike="noStrike" kern="0" cap="none" spc="0" normalizeH="0" baseline="0" noProof="0" dirty="0">
                <a:ln>
                  <a:noFill/>
                </a:ln>
                <a:solidFill>
                  <a:sysClr val="windowText" lastClr="000000"/>
                </a:solidFill>
                <a:effectLst/>
                <a:uLnTx/>
                <a:uFillTx/>
              </a:rPr>
              <a:t>node</a:t>
            </a:r>
            <a:r>
              <a:rPr kumimoji="1" lang="en-US" sz="1200" b="0" i="0" u="none" strike="noStrike" kern="0" cap="none" spc="0" normalizeH="0" baseline="0" noProof="0" dirty="0">
                <a:ln>
                  <a:noFill/>
                </a:ln>
                <a:solidFill>
                  <a:sysClr val="windowText" lastClr="000000"/>
                </a:solidFill>
                <a:effectLst/>
                <a:uLnTx/>
                <a:uFillTx/>
              </a:rPr>
              <a:t> </a:t>
            </a:r>
            <a:r>
              <a:rPr kumimoji="1" lang="en-US" sz="1200" b="0" i="0" u="none" strike="noStrike" kern="0" cap="none" spc="0" normalizeH="0" baseline="0" noProof="0" dirty="0" err="1">
                <a:ln>
                  <a:noFill/>
                </a:ln>
                <a:solidFill>
                  <a:sysClr val="windowText" lastClr="000000"/>
                </a:solidFill>
                <a:effectLst/>
                <a:uLnTx/>
                <a:uFillTx/>
                <a:sym typeface="Symbol" charset="2"/>
              </a:rPr>
              <a:t></a:t>
            </a:r>
            <a:r>
              <a:rPr kumimoji="1" lang="en-US" sz="1200" b="0" i="0" u="none" strike="noStrike" kern="0" cap="none" spc="0" normalizeH="0" baseline="0" noProof="0" dirty="0">
                <a:ln>
                  <a:noFill/>
                </a:ln>
                <a:solidFill>
                  <a:sysClr val="windowText" lastClr="000000"/>
                </a:solidFill>
                <a:effectLst/>
                <a:uLnTx/>
                <a:uFillTx/>
                <a:sym typeface="Symbol" charset="2"/>
              </a:rPr>
              <a:t> </a:t>
            </a:r>
            <a:r>
              <a:rPr kumimoji="1" lang="en-US" sz="1200" b="0" i="0" u="none" strike="noStrike" kern="0" cap="none" spc="0" normalizeH="0" baseline="0" noProof="0" dirty="0">
                <a:ln>
                  <a:noFill/>
                </a:ln>
                <a:solidFill>
                  <a:sysClr val="windowText" lastClr="000000"/>
                </a:solidFill>
                <a:effectLst/>
                <a:uLnTx/>
                <a:uFillTx/>
              </a:rPr>
              <a:t>REMOVE-</a:t>
            </a:r>
            <a:r>
              <a:rPr kumimoji="1" lang="en-US" sz="1200" b="0" i="0" u="none" strike="noStrike" kern="0" cap="none" spc="0" normalizeH="0" baseline="0" noProof="0" dirty="0" err="1">
                <a:ln>
                  <a:noFill/>
                </a:ln>
                <a:solidFill>
                  <a:sysClr val="windowText" lastClr="000000"/>
                </a:solidFill>
                <a:effectLst/>
                <a:uLnTx/>
                <a:uFillTx/>
              </a:rPr>
              <a:t>FIRST(</a:t>
            </a:r>
            <a:r>
              <a:rPr kumimoji="1" lang="en-US" sz="1200" b="0" i="1" u="none" strike="noStrike" kern="0" cap="none" spc="0" normalizeH="0" baseline="0" noProof="0" dirty="0" err="1">
                <a:ln>
                  <a:noFill/>
                </a:ln>
                <a:solidFill>
                  <a:sysClr val="windowText" lastClr="000000"/>
                </a:solidFill>
                <a:effectLst/>
                <a:uLnTx/>
                <a:uFillTx/>
              </a:rPr>
              <a:t>frontier</a:t>
            </a:r>
            <a:r>
              <a:rPr kumimoji="1" lang="en-US"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if</a:t>
            </a:r>
            <a:r>
              <a:rPr kumimoji="1" lang="en-US" sz="1200" b="0" i="0" u="none" strike="noStrike" kern="0" cap="none" spc="0" normalizeH="0" baseline="0" noProof="0" dirty="0">
                <a:ln>
                  <a:noFill/>
                </a:ln>
                <a:solidFill>
                  <a:sysClr val="windowText" lastClr="000000"/>
                </a:solidFill>
                <a:effectLst/>
                <a:uLnTx/>
                <a:uFillTx/>
              </a:rPr>
              <a:t> </a:t>
            </a:r>
            <a:r>
              <a:rPr kumimoji="1" lang="en-US" sz="1200" b="0" i="0" u="none" strike="noStrike" kern="0" cap="none" spc="0" normalizeH="0" baseline="0" noProof="0" dirty="0" err="1">
                <a:ln>
                  <a:noFill/>
                </a:ln>
                <a:solidFill>
                  <a:sysClr val="windowText" lastClr="000000"/>
                </a:solidFill>
                <a:effectLst/>
                <a:uLnTx/>
                <a:uFillTx/>
              </a:rPr>
              <a:t>problem.GOAL</a:t>
            </a:r>
            <a:r>
              <a:rPr kumimoji="1" lang="en-US" sz="1200" b="0" i="0" u="none" strike="noStrike" kern="0" cap="none" spc="0" normalizeH="0" baseline="0" noProof="0" dirty="0">
                <a:ln>
                  <a:noFill/>
                </a:ln>
                <a:solidFill>
                  <a:sysClr val="windowText" lastClr="000000"/>
                </a:solidFill>
                <a:effectLst/>
                <a:uLnTx/>
                <a:uFillTx/>
              </a:rPr>
              <a:t>-TEST applied to </a:t>
            </a:r>
            <a:r>
              <a:rPr kumimoji="1" lang="en-US" sz="1200" b="0" i="0" u="none" strike="noStrike" kern="0" cap="none" spc="0" normalizeH="0" baseline="0" noProof="0" dirty="0" err="1">
                <a:ln>
                  <a:noFill/>
                </a:ln>
                <a:solidFill>
                  <a:sysClr val="windowText" lastClr="000000"/>
                </a:solidFill>
                <a:effectLst/>
                <a:uLnTx/>
                <a:uFillTx/>
              </a:rPr>
              <a:t>node.STATE</a:t>
            </a:r>
            <a:r>
              <a:rPr kumimoji="1" lang="en-US" sz="1200" b="0" i="0" u="none" strike="noStrike" kern="0" cap="none" spc="0" normalizeH="0" baseline="0" noProof="0" dirty="0">
                <a:ln>
                  <a:noFill/>
                </a:ln>
                <a:solidFill>
                  <a:sysClr val="windowText" lastClr="000000"/>
                </a:solidFill>
                <a:effectLst/>
                <a:uLnTx/>
                <a:uFillTx/>
              </a:rPr>
              <a:t> succeeds</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then return</a:t>
            </a:r>
            <a:r>
              <a:rPr kumimoji="1" lang="en-US" sz="1200" b="0" i="0" u="none" strike="noStrike" kern="0" cap="none" spc="0" normalizeH="0" baseline="0" noProof="0" dirty="0">
                <a:ln>
                  <a:noFill/>
                </a:ln>
                <a:solidFill>
                  <a:sysClr val="windowText" lastClr="000000"/>
                </a:solidFill>
                <a:effectLst/>
                <a:uLnTx/>
                <a:uFillTx/>
              </a:rPr>
              <a:t> SOLUTION(</a:t>
            </a:r>
            <a:r>
              <a:rPr kumimoji="1" lang="en-US" sz="1200" b="0" i="1" u="none" strike="noStrike" kern="0" cap="none" spc="0" normalizeH="0" baseline="0" noProof="0" dirty="0">
                <a:ln>
                  <a:noFill/>
                </a:ln>
                <a:solidFill>
                  <a:sysClr val="windowText" lastClr="000000"/>
                </a:solidFill>
                <a:effectLst/>
                <a:uLnTx/>
                <a:uFillTx/>
              </a:rPr>
              <a:t>node</a:t>
            </a:r>
            <a:r>
              <a:rPr kumimoji="1" lang="en-US"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0" i="1" u="none" strike="noStrike" kern="0" cap="none" spc="0" normalizeH="0" baseline="0" noProof="0" dirty="0" err="1">
                <a:ln>
                  <a:noFill/>
                </a:ln>
                <a:solidFill>
                  <a:srgbClr val="FF0000"/>
                </a:solidFill>
                <a:effectLst/>
                <a:uLnTx/>
                <a:uFillTx/>
              </a:rPr>
              <a:t>explored_set</a:t>
            </a:r>
            <a:r>
              <a:rPr kumimoji="1" lang="en-US" sz="1200" b="0" i="1" u="none" strike="noStrike" kern="0" cap="none" spc="0" normalizeH="0" baseline="0" noProof="0" dirty="0">
                <a:ln>
                  <a:noFill/>
                </a:ln>
                <a:solidFill>
                  <a:srgbClr val="FF0000"/>
                </a:solidFill>
                <a:effectLst/>
                <a:uLnTx/>
                <a:uFillTx/>
              </a:rPr>
              <a:t> </a:t>
            </a:r>
            <a:r>
              <a:rPr kumimoji="1" lang="en-US" sz="1200" b="0" i="0" u="none" strike="noStrike" kern="0" cap="none" spc="0" normalizeH="0" baseline="0" noProof="0" dirty="0">
                <a:ln>
                  <a:noFill/>
                </a:ln>
                <a:solidFill>
                  <a:srgbClr val="FF0000"/>
                </a:solidFill>
                <a:effectLst/>
                <a:uLnTx/>
                <a:uFillTx/>
                <a:sym typeface="Symbol" charset="2"/>
              </a:rPr>
              <a:t> INSERT(</a:t>
            </a:r>
            <a:r>
              <a:rPr kumimoji="1" lang="en-US" sz="1200" b="0" i="1" u="none" strike="noStrike" kern="0" cap="none" spc="0" normalizeH="0" baseline="0" noProof="0" dirty="0">
                <a:ln>
                  <a:noFill/>
                </a:ln>
                <a:solidFill>
                  <a:srgbClr val="FF0000"/>
                </a:solidFill>
                <a:effectLst/>
                <a:uLnTx/>
                <a:uFillTx/>
                <a:sym typeface="Symbol" charset="2"/>
              </a:rPr>
              <a:t>node, </a:t>
            </a:r>
            <a:r>
              <a:rPr kumimoji="1" lang="en-US" sz="1200" b="0" i="1" u="none" strike="noStrike" kern="0" cap="none" spc="0" normalizeH="0" baseline="0" noProof="0" dirty="0" err="1">
                <a:ln>
                  <a:noFill/>
                </a:ln>
                <a:solidFill>
                  <a:srgbClr val="FF0000"/>
                </a:solidFill>
                <a:effectLst/>
                <a:uLnTx/>
                <a:uFillTx/>
                <a:sym typeface="Symbol" charset="2"/>
              </a:rPr>
              <a:t>explored_set</a:t>
            </a:r>
            <a:r>
              <a:rPr kumimoji="1" lang="en-US" sz="1200" b="0" i="1" u="none" strike="noStrike" kern="0" cap="none" spc="0" normalizeH="0" baseline="0" noProof="0" dirty="0">
                <a:ln>
                  <a:noFill/>
                </a:ln>
                <a:solidFill>
                  <a:sysClr val="windowText" lastClr="000000"/>
                </a:solidFill>
                <a:effectLst/>
                <a:uLnTx/>
                <a:uFillTx/>
                <a:sym typeface="Symbol" charset="2"/>
              </a:rPr>
              <a:t>)</a:t>
            </a:r>
            <a:br>
              <a:rPr kumimoji="1" lang="en-US" sz="1200" b="0" i="1" u="none" strike="noStrike" kern="0" cap="none" spc="0" normalizeH="0" baseline="0" noProof="0" dirty="0">
                <a:ln>
                  <a:noFill/>
                </a:ln>
                <a:solidFill>
                  <a:sysClr val="windowText" lastClr="000000"/>
                </a:solidFill>
                <a:effectLst/>
                <a:uLnTx/>
                <a:uFillTx/>
                <a:sym typeface="Symbol" charset="2"/>
              </a:rPr>
            </a:br>
            <a:r>
              <a:rPr kumimoji="1" lang="en-US" sz="1200" b="0" i="1" u="none" strike="noStrike" kern="0" cap="none" spc="0" normalizeH="0" baseline="0" noProof="0" dirty="0">
                <a:ln>
                  <a:noFill/>
                </a:ln>
                <a:solidFill>
                  <a:sysClr val="windowText" lastClr="000000"/>
                </a:solidFill>
                <a:effectLst/>
                <a:uLnTx/>
                <a:uFillTx/>
                <a:sym typeface="Symbol" charset="2"/>
              </a:rPr>
              <a:t>	</a:t>
            </a:r>
            <a:r>
              <a:rPr kumimoji="1" lang="en-US" sz="1200" b="1" i="0" u="none" strike="noStrike" kern="0" cap="none" spc="0" normalizeH="0" baseline="0" noProof="0" dirty="0">
                <a:ln>
                  <a:noFill/>
                </a:ln>
                <a:solidFill>
                  <a:sysClr val="windowText" lastClr="000000"/>
                </a:solidFill>
                <a:effectLst/>
                <a:uLnTx/>
                <a:uFillTx/>
                <a:sym typeface="Symbol" charset="2"/>
              </a:rPr>
              <a:t>for each </a:t>
            </a:r>
            <a:r>
              <a:rPr kumimoji="1" lang="en-US" sz="1200" b="0" i="1" u="none" strike="noStrike" kern="0" cap="none" spc="0" normalizeH="0" baseline="0" noProof="0" dirty="0" err="1">
                <a:ln>
                  <a:noFill/>
                </a:ln>
                <a:solidFill>
                  <a:sysClr val="windowText" lastClr="000000"/>
                </a:solidFill>
                <a:effectLst/>
                <a:uLnTx/>
                <a:uFillTx/>
                <a:sym typeface="Symbol" charset="2"/>
              </a:rPr>
              <a:t>new_node</a:t>
            </a:r>
            <a:r>
              <a:rPr kumimoji="1" lang="en-US" sz="1200" b="0" i="1" u="none" strike="noStrike" kern="0" cap="none" spc="0" normalizeH="0" baseline="0" noProof="0" dirty="0">
                <a:ln>
                  <a:noFill/>
                </a:ln>
                <a:solidFill>
                  <a:sysClr val="windowText" lastClr="000000"/>
                </a:solidFill>
                <a:effectLst/>
                <a:uLnTx/>
                <a:uFillTx/>
                <a:sym typeface="Symbol" charset="2"/>
              </a:rPr>
              <a:t> </a:t>
            </a:r>
            <a:r>
              <a:rPr kumimoji="1" lang="en-US" sz="1200" b="1" i="0" u="none" strike="noStrike" kern="0" cap="none" spc="0" normalizeH="0" baseline="0" noProof="0" dirty="0">
                <a:ln>
                  <a:noFill/>
                </a:ln>
                <a:solidFill>
                  <a:sysClr val="windowText" lastClr="000000"/>
                </a:solidFill>
                <a:effectLst/>
                <a:uLnTx/>
                <a:uFillTx/>
                <a:sym typeface="Symbol" charset="2"/>
              </a:rPr>
              <a:t>in </a:t>
            </a:r>
            <a:r>
              <a:rPr kumimoji="1" lang="en-US" sz="1200" b="0" i="0" u="none" strike="noStrike" kern="0" cap="none" spc="0" normalizeH="0" baseline="0" noProof="0" dirty="0">
                <a:ln>
                  <a:noFill/>
                </a:ln>
                <a:solidFill>
                  <a:sysClr val="windowText" lastClr="000000"/>
                </a:solidFill>
                <a:effectLst/>
                <a:uLnTx/>
                <a:uFillTx/>
              </a:rPr>
              <a:t>EXPAND(</a:t>
            </a:r>
            <a:r>
              <a:rPr kumimoji="1" lang="en-US" sz="1200" b="0" i="1" u="none" strike="noStrike" kern="0" cap="none" spc="0" normalizeH="0" baseline="0" noProof="0" dirty="0">
                <a:ln>
                  <a:noFill/>
                </a:ln>
                <a:solidFill>
                  <a:sysClr val="windowText" lastClr="000000"/>
                </a:solidFill>
                <a:effectLst/>
                <a:uLnTx/>
                <a:uFillTx/>
              </a:rPr>
              <a:t>node</a:t>
            </a:r>
            <a:r>
              <a:rPr kumimoji="1" lang="en-US" sz="1200" b="0" i="0" u="none" strike="noStrike" kern="0" cap="none" spc="0" normalizeH="0" baseline="0" noProof="0" dirty="0">
                <a:ln>
                  <a:noFill/>
                </a:ln>
                <a:solidFill>
                  <a:sysClr val="windowText" lastClr="000000"/>
                </a:solidFill>
                <a:effectLst/>
                <a:uLnTx/>
                <a:uFillTx/>
              </a:rPr>
              <a:t>, </a:t>
            </a:r>
            <a:r>
              <a:rPr kumimoji="1" lang="en-US" sz="1200" b="0" i="1" u="none" strike="noStrike" kern="0" cap="none" spc="0" normalizeH="0" baseline="0" noProof="0" dirty="0">
                <a:ln>
                  <a:noFill/>
                </a:ln>
                <a:solidFill>
                  <a:sysClr val="windowText" lastClr="000000"/>
                </a:solidFill>
                <a:effectLst/>
                <a:uLnTx/>
                <a:uFillTx/>
              </a:rPr>
              <a:t>problem</a:t>
            </a: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do</a:t>
            </a:r>
            <a:br>
              <a:rPr kumimoji="1" lang="en-US" sz="1200" b="1" i="0" u="none" strike="noStrike" kern="0" cap="none" spc="0" normalizeH="0" baseline="0" noProof="0" dirty="0">
                <a:ln>
                  <a:noFill/>
                </a:ln>
                <a:solidFill>
                  <a:sysClr val="windowText" lastClr="000000"/>
                </a:solidFill>
                <a:effectLst/>
                <a:uLnTx/>
                <a:uFillTx/>
              </a:rPr>
            </a:br>
            <a:r>
              <a:rPr kumimoji="1" lang="en-US" sz="1200" b="1"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rgbClr val="FF0000"/>
                </a:solidFill>
                <a:effectLst/>
                <a:uLnTx/>
                <a:uFillTx/>
              </a:rPr>
              <a:t>if </a:t>
            </a:r>
            <a:r>
              <a:rPr kumimoji="1" lang="en-US" sz="1200" b="0" i="0" u="none" strike="noStrike" kern="0" cap="none" spc="0" normalizeH="0" baseline="0" noProof="0" dirty="0">
                <a:ln>
                  <a:noFill/>
                </a:ln>
                <a:solidFill>
                  <a:srgbClr val="FF0000"/>
                </a:solidFill>
                <a:effectLst/>
                <a:uLnTx/>
                <a:uFillTx/>
              </a:rPr>
              <a:t>NOT(MEMBER?(</a:t>
            </a:r>
            <a:r>
              <a:rPr kumimoji="1" lang="en-US" sz="1200" b="0" i="1" u="none" strike="noStrike" kern="0" cap="none" spc="0" normalizeH="0" baseline="0" noProof="0" dirty="0" err="1">
                <a:ln>
                  <a:noFill/>
                </a:ln>
                <a:solidFill>
                  <a:srgbClr val="FF0000"/>
                </a:solidFill>
                <a:effectLst/>
                <a:uLnTx/>
                <a:uFillTx/>
              </a:rPr>
              <a:t>new_node</a:t>
            </a:r>
            <a:r>
              <a:rPr kumimoji="1" lang="en-US" sz="1200" b="0" i="1" u="none" strike="noStrike" kern="0" cap="none" spc="0" normalizeH="0" baseline="0" noProof="0" dirty="0">
                <a:ln>
                  <a:noFill/>
                </a:ln>
                <a:solidFill>
                  <a:srgbClr val="FF0000"/>
                </a:solidFill>
                <a:effectLst/>
                <a:uLnTx/>
                <a:uFillTx/>
              </a:rPr>
              <a:t>, frontier</a:t>
            </a:r>
            <a:r>
              <a:rPr kumimoji="1" lang="en-US" sz="1200" b="0" i="0" u="none" strike="noStrike" kern="0" cap="none" spc="0" normalizeH="0" baseline="0" noProof="0" dirty="0">
                <a:ln>
                  <a:noFill/>
                </a:ln>
                <a:solidFill>
                  <a:srgbClr val="FF0000"/>
                </a:solidFill>
                <a:effectLst/>
                <a:uLnTx/>
                <a:uFillTx/>
              </a:rPr>
              <a:t>)) and</a:t>
            </a:r>
            <a:br>
              <a:rPr kumimoji="1" lang="en-US" sz="1200" b="0" i="0" u="none" strike="noStrike" kern="0" cap="none" spc="0" normalizeH="0" baseline="0" noProof="0" dirty="0">
                <a:ln>
                  <a:noFill/>
                </a:ln>
                <a:solidFill>
                  <a:srgbClr val="FF0000"/>
                </a:solidFill>
                <a:effectLst/>
                <a:uLnTx/>
                <a:uFillTx/>
              </a:rPr>
            </a:br>
            <a:r>
              <a:rPr kumimoji="1" lang="en-US" sz="1200" b="0" i="0" u="none" strike="noStrike" kern="0" cap="none" spc="0" normalizeH="0" baseline="0" noProof="0" dirty="0">
                <a:ln>
                  <a:noFill/>
                </a:ln>
                <a:solidFill>
                  <a:srgbClr val="FF0000"/>
                </a:solidFill>
                <a:effectLst/>
                <a:uLnTx/>
                <a:uFillTx/>
              </a:rPr>
              <a:t>		   NOT(MEMBER?(</a:t>
            </a:r>
            <a:r>
              <a:rPr kumimoji="1" lang="en-US" sz="1200" b="0" i="1" u="none" strike="noStrike" kern="0" cap="none" spc="0" normalizeH="0" baseline="0" noProof="0" dirty="0" err="1">
                <a:ln>
                  <a:noFill/>
                </a:ln>
                <a:solidFill>
                  <a:srgbClr val="FF0000"/>
                </a:solidFill>
                <a:effectLst/>
                <a:uLnTx/>
                <a:uFillTx/>
              </a:rPr>
              <a:t>new_node</a:t>
            </a:r>
            <a:r>
              <a:rPr kumimoji="1" lang="en-US" sz="1200" b="0" i="1" u="none" strike="noStrike" kern="0" cap="none" spc="0" normalizeH="0" baseline="0" noProof="0" dirty="0">
                <a:ln>
                  <a:noFill/>
                </a:ln>
                <a:solidFill>
                  <a:srgbClr val="FF0000"/>
                </a:solidFill>
                <a:effectLst/>
                <a:uLnTx/>
                <a:uFillTx/>
              </a:rPr>
              <a:t>, </a:t>
            </a:r>
            <a:r>
              <a:rPr kumimoji="1" lang="en-US" sz="1200" b="0" i="1" u="none" strike="noStrike" kern="0" cap="none" spc="0" normalizeH="0" baseline="0" noProof="0" dirty="0" err="1">
                <a:ln>
                  <a:noFill/>
                </a:ln>
                <a:solidFill>
                  <a:srgbClr val="FF0000"/>
                </a:solidFill>
                <a:effectLst/>
                <a:uLnTx/>
                <a:uFillTx/>
              </a:rPr>
              <a:t>explored_set</a:t>
            </a:r>
            <a:r>
              <a:rPr kumimoji="1" lang="en-US" sz="1200" b="0" i="0" u="none" strike="noStrike" kern="0" cap="none" spc="0" normalizeH="0" baseline="0" noProof="0" dirty="0">
                <a:ln>
                  <a:noFill/>
                </a:ln>
                <a:solidFill>
                  <a:srgbClr val="FF0000"/>
                </a:solidFill>
                <a:effectLst/>
                <a:uLnTx/>
                <a:uFillTx/>
              </a:rPr>
              <a:t>))</a:t>
            </a: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r>
              <a:rPr kumimoji="1" lang="en-US" sz="1200" b="1" i="0" u="none" strike="noStrike" kern="0" cap="none" spc="0" normalizeH="0" baseline="0" noProof="0" dirty="0">
                <a:ln>
                  <a:noFill/>
                </a:ln>
                <a:solidFill>
                  <a:sysClr val="windowText" lastClr="000000"/>
                </a:solidFill>
                <a:effectLst/>
                <a:uLnTx/>
                <a:uFillTx/>
              </a:rPr>
              <a:t>then </a:t>
            </a:r>
            <a:r>
              <a:rPr kumimoji="1" lang="en-US" sz="1200" b="0" i="1" u="none" strike="noStrike" kern="0" cap="none" spc="0" normalizeH="0" baseline="0" noProof="0" dirty="0">
                <a:ln>
                  <a:noFill/>
                </a:ln>
                <a:solidFill>
                  <a:sysClr val="windowText" lastClr="000000"/>
                </a:solidFill>
                <a:effectLst/>
                <a:uLnTx/>
                <a:uFillTx/>
              </a:rPr>
              <a:t>frontier </a:t>
            </a:r>
            <a:r>
              <a:rPr kumimoji="1" lang="en-US" sz="1200" b="0" i="0" u="none" strike="noStrike" kern="0" cap="none" spc="0" normalizeH="0" baseline="0" noProof="0" dirty="0">
                <a:ln>
                  <a:noFill/>
                </a:ln>
                <a:solidFill>
                  <a:sysClr val="windowText" lastClr="000000"/>
                </a:solidFill>
                <a:effectLst/>
                <a:uLnTx/>
                <a:uFillTx/>
                <a:sym typeface="Symbol" charset="2"/>
              </a:rPr>
              <a:t> INSERT(</a:t>
            </a:r>
            <a:r>
              <a:rPr kumimoji="1" lang="en-US" sz="1200" b="0" i="1" u="none" strike="noStrike" kern="0" cap="none" spc="0" normalizeH="0" baseline="0" noProof="0" dirty="0" err="1">
                <a:ln>
                  <a:noFill/>
                </a:ln>
                <a:solidFill>
                  <a:sysClr val="windowText" lastClr="000000"/>
                </a:solidFill>
                <a:effectLst/>
                <a:uLnTx/>
                <a:uFillTx/>
                <a:sym typeface="Symbol" charset="2"/>
              </a:rPr>
              <a:t>new_node</a:t>
            </a:r>
            <a:r>
              <a:rPr kumimoji="1" lang="en-US" sz="1200" b="0" i="1" u="none" strike="noStrike" kern="0" cap="none" spc="0" normalizeH="0" baseline="0" noProof="0" dirty="0">
                <a:ln>
                  <a:noFill/>
                </a:ln>
                <a:solidFill>
                  <a:sysClr val="windowText" lastClr="000000"/>
                </a:solidFill>
                <a:effectLst/>
                <a:uLnTx/>
                <a:uFillTx/>
                <a:sym typeface="Symbol" charset="2"/>
              </a:rPr>
              <a:t>, frontier)</a:t>
            </a:r>
            <a:r>
              <a:rPr kumimoji="1" lang="en-US" sz="1200" b="0" i="1" u="none" strike="noStrike" kern="0" cap="none" spc="0" normalizeH="0" baseline="0" noProof="0" dirty="0">
                <a:ln>
                  <a:noFill/>
                </a:ln>
                <a:solidFill>
                  <a:sysClr val="windowText" lastClr="000000"/>
                </a:solidFill>
                <a:effectLst/>
                <a:uLnTx/>
                <a:uFillTx/>
              </a:rPr>
              <a:t> </a:t>
            </a:r>
            <a:endParaRPr kumimoji="1" lang="en-US" sz="12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ct val="20000"/>
              </a:spcBef>
              <a:spcAft>
                <a:spcPts val="0"/>
              </a:spcAft>
              <a:buClr>
                <a:srgbClr val="3C0000"/>
              </a:buClr>
              <a:buSzTx/>
              <a:buFont typeface="Wingdings" charset="2"/>
              <a:buNone/>
              <a:tabLst/>
              <a:defRPr/>
            </a:pPr>
            <a:r>
              <a:rPr kumimoji="1" lang="en-US" sz="1200" b="0" i="0" u="none" strike="noStrike" kern="0" cap="none" spc="0" normalizeH="0" baseline="0" noProof="0" dirty="0">
                <a:ln>
                  <a:noFill/>
                </a:ln>
                <a:solidFill>
                  <a:sysClr val="windowText" lastClr="000000"/>
                </a:solidFill>
                <a:effectLst/>
                <a:uLnTx/>
                <a:uFillTx/>
              </a:rPr>
              <a:t>	</a:t>
            </a:r>
          </a:p>
        </p:txBody>
      </p:sp>
      <p:sp>
        <p:nvSpPr>
          <p:cNvPr id="3" name="TextBox 2"/>
          <p:cNvSpPr txBox="1"/>
          <p:nvPr/>
        </p:nvSpPr>
        <p:spPr>
          <a:xfrm>
            <a:off x="330009" y="4380319"/>
            <a:ext cx="5589992" cy="2308324"/>
          </a:xfrm>
          <a:prstGeom prst="rect">
            <a:avLst/>
          </a:prstGeom>
          <a:solidFill>
            <a:schemeClr val="tx2">
              <a:lumMod val="60000"/>
              <a:lumOff val="40000"/>
            </a:schemeClr>
          </a:solidFill>
        </p:spPr>
        <p:txBody>
          <a:bodyPr wrap="none" rtlCol="0">
            <a:spAutoFit/>
          </a:bodyPr>
          <a:lstStyle/>
          <a:p>
            <a:r>
              <a:rPr lang="en-US" sz="2400" dirty="0" smtClean="0"/>
              <a:t>How to modify this algorithm to become </a:t>
            </a:r>
            <a:br>
              <a:rPr lang="en-US" sz="2400" dirty="0" smtClean="0"/>
            </a:br>
            <a:r>
              <a:rPr lang="en-US" sz="2400" dirty="0" smtClean="0"/>
              <a:t>the following algorithms? (important!)</a:t>
            </a:r>
          </a:p>
          <a:p>
            <a:r>
              <a:rPr lang="en-US" sz="2400" dirty="0"/>
              <a:t>	</a:t>
            </a:r>
            <a:r>
              <a:rPr lang="en-US" sz="2400" dirty="0" smtClean="0"/>
              <a:t>BFS</a:t>
            </a:r>
          </a:p>
          <a:p>
            <a:r>
              <a:rPr lang="en-US" sz="2400" dirty="0"/>
              <a:t>	</a:t>
            </a:r>
            <a:r>
              <a:rPr lang="en-US" sz="2400" dirty="0" smtClean="0"/>
              <a:t>DFS</a:t>
            </a:r>
          </a:p>
          <a:p>
            <a:r>
              <a:rPr lang="en-US" sz="2400" dirty="0"/>
              <a:t>	</a:t>
            </a:r>
            <a:r>
              <a:rPr lang="en-US" sz="2400" dirty="0" smtClean="0"/>
              <a:t>UCS</a:t>
            </a:r>
          </a:p>
          <a:p>
            <a:r>
              <a:rPr lang="en-US" sz="2400" dirty="0"/>
              <a:t>	</a:t>
            </a:r>
            <a:r>
              <a:rPr lang="en-US" sz="2400" dirty="0" smtClean="0"/>
              <a:t>A*</a:t>
            </a:r>
            <a:endParaRPr lang="en-US" sz="2400" dirty="0"/>
          </a:p>
        </p:txBody>
      </p:sp>
    </p:spTree>
    <p:extLst>
      <p:ext uri="{BB962C8B-B14F-4D97-AF65-F5344CB8AC3E}">
        <p14:creationId xmlns:p14="http://schemas.microsoft.com/office/powerpoint/2010/main" val="318823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86" y="279467"/>
            <a:ext cx="8206805" cy="722640"/>
          </a:xfrm>
        </p:spPr>
        <p:txBody>
          <a:bodyPr>
            <a:noAutofit/>
          </a:bodyPr>
          <a:lstStyle/>
          <a:p>
            <a:r>
              <a:rPr lang="en-US" sz="2400" dirty="0" smtClean="0">
                <a:solidFill>
                  <a:srgbClr val="3366FF"/>
                </a:solidFill>
              </a:rPr>
              <a:t>A* = Best-First (past + estimated future)</a:t>
            </a:r>
            <a:endParaRPr lang="en-US" sz="2400" dirty="0">
              <a:solidFill>
                <a:srgbClr val="3366FF"/>
              </a:solidFill>
            </a:endParaRPr>
          </a:p>
        </p:txBody>
      </p:sp>
      <p:sp>
        <p:nvSpPr>
          <p:cNvPr id="6" name="Donut 5"/>
          <p:cNvSpPr/>
          <p:nvPr/>
        </p:nvSpPr>
        <p:spPr>
          <a:xfrm>
            <a:off x="513080" y="2832100"/>
            <a:ext cx="622300" cy="622300"/>
          </a:xfrm>
          <a:prstGeom prst="donut">
            <a:avLst>
              <a:gd name="adj" fmla="val 84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a:t>
            </a:r>
            <a:r>
              <a:rPr lang="en-US" baseline="-25000" dirty="0" smtClean="0">
                <a:solidFill>
                  <a:schemeClr val="tx1"/>
                </a:solidFill>
              </a:rPr>
              <a:t>0</a:t>
            </a:r>
            <a:endParaRPr lang="en-US" baseline="-25000" dirty="0">
              <a:solidFill>
                <a:schemeClr val="tx1"/>
              </a:solidFill>
            </a:endParaRPr>
          </a:p>
        </p:txBody>
      </p:sp>
      <p:sp>
        <p:nvSpPr>
          <p:cNvPr id="7" name="Donut 6"/>
          <p:cNvSpPr/>
          <p:nvPr/>
        </p:nvSpPr>
        <p:spPr>
          <a:xfrm>
            <a:off x="2482637" y="2861790"/>
            <a:ext cx="743163" cy="592610"/>
          </a:xfrm>
          <a:prstGeom prst="donut">
            <a:avLst>
              <a:gd name="adj" fmla="val 84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solidFill>
                  <a:schemeClr val="tx1"/>
                </a:solidFill>
              </a:rPr>
              <a:t>n-1</a:t>
            </a:r>
            <a:endParaRPr lang="en-US" i="1" dirty="0">
              <a:solidFill>
                <a:schemeClr val="tx1"/>
              </a:solidFill>
            </a:endParaRPr>
          </a:p>
        </p:txBody>
      </p:sp>
      <p:sp>
        <p:nvSpPr>
          <p:cNvPr id="8" name="Donut 7"/>
          <p:cNvSpPr/>
          <p:nvPr/>
        </p:nvSpPr>
        <p:spPr>
          <a:xfrm>
            <a:off x="7839217" y="5071972"/>
            <a:ext cx="904875" cy="622300"/>
          </a:xfrm>
          <a:prstGeom prst="donut">
            <a:avLst>
              <a:gd name="adj" fmla="val 84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r>
              <a:rPr lang="en-US" baseline="-25000" dirty="0" smtClean="0">
                <a:solidFill>
                  <a:schemeClr val="tx1"/>
                </a:solidFill>
              </a:rPr>
              <a:t>3</a:t>
            </a:r>
            <a:endParaRPr lang="en-US" baseline="-25000" dirty="0">
              <a:solidFill>
                <a:schemeClr val="tx1"/>
              </a:solidFill>
            </a:endParaRPr>
          </a:p>
        </p:txBody>
      </p:sp>
      <p:sp>
        <p:nvSpPr>
          <p:cNvPr id="9" name="Donut 8"/>
          <p:cNvSpPr/>
          <p:nvPr/>
        </p:nvSpPr>
        <p:spPr>
          <a:xfrm>
            <a:off x="5767020" y="2861790"/>
            <a:ext cx="810260" cy="622300"/>
          </a:xfrm>
          <a:prstGeom prst="donut">
            <a:avLst>
              <a:gd name="adj" fmla="val 84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r>
              <a:rPr lang="en-US" baseline="-25000" dirty="0" smtClean="0">
                <a:solidFill>
                  <a:schemeClr val="tx1"/>
                </a:solidFill>
              </a:rPr>
              <a:t>2</a:t>
            </a:r>
            <a:endParaRPr lang="en-US" baseline="-25000" dirty="0">
              <a:solidFill>
                <a:schemeClr val="tx1"/>
              </a:solidFill>
            </a:endParaRPr>
          </a:p>
        </p:txBody>
      </p:sp>
      <p:sp>
        <p:nvSpPr>
          <p:cNvPr id="10" name="Donut 9"/>
          <p:cNvSpPr/>
          <p:nvPr/>
        </p:nvSpPr>
        <p:spPr>
          <a:xfrm>
            <a:off x="6705600" y="1384300"/>
            <a:ext cx="741680" cy="622300"/>
          </a:xfrm>
          <a:prstGeom prst="donut">
            <a:avLst>
              <a:gd name="adj" fmla="val 84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r>
              <a:rPr lang="en-US" baseline="-25000" dirty="0" smtClean="0">
                <a:solidFill>
                  <a:schemeClr val="tx1"/>
                </a:solidFill>
              </a:rPr>
              <a:t>1</a:t>
            </a:r>
            <a:endParaRPr lang="en-US" baseline="-25000" dirty="0">
              <a:solidFill>
                <a:schemeClr val="tx1"/>
              </a:solidFill>
            </a:endParaRPr>
          </a:p>
        </p:txBody>
      </p:sp>
      <p:sp>
        <p:nvSpPr>
          <p:cNvPr id="11" name="TextBox 10"/>
          <p:cNvSpPr txBox="1"/>
          <p:nvPr/>
        </p:nvSpPr>
        <p:spPr>
          <a:xfrm>
            <a:off x="2605117" y="2425700"/>
            <a:ext cx="620683" cy="369332"/>
          </a:xfrm>
          <a:prstGeom prst="rect">
            <a:avLst/>
          </a:prstGeom>
          <a:noFill/>
        </p:spPr>
        <p:txBody>
          <a:bodyPr wrap="none" rtlCol="0">
            <a:spAutoFit/>
          </a:bodyPr>
          <a:lstStyle/>
          <a:p>
            <a:r>
              <a:rPr lang="en-US" dirty="0" smtClean="0">
                <a:solidFill>
                  <a:srgbClr val="FF0000"/>
                </a:solidFill>
              </a:rPr>
              <a:t>now</a:t>
            </a:r>
            <a:endParaRPr lang="en-US" dirty="0">
              <a:solidFill>
                <a:srgbClr val="FF0000"/>
              </a:solidFill>
            </a:endParaRPr>
          </a:p>
        </p:txBody>
      </p:sp>
      <p:cxnSp>
        <p:nvCxnSpPr>
          <p:cNvPr id="13" name="Straight Arrow Connector 12"/>
          <p:cNvCxnSpPr>
            <a:stCxn id="7" idx="6"/>
            <a:endCxn id="32" idx="2"/>
          </p:cNvCxnSpPr>
          <p:nvPr/>
        </p:nvCxnSpPr>
        <p:spPr>
          <a:xfrm flipV="1">
            <a:off x="3225800" y="2477089"/>
            <a:ext cx="930854" cy="681006"/>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6"/>
            <a:endCxn id="33" idx="2"/>
          </p:cNvCxnSpPr>
          <p:nvPr/>
        </p:nvCxnSpPr>
        <p:spPr>
          <a:xfrm flipV="1">
            <a:off x="3225800" y="3108924"/>
            <a:ext cx="930854" cy="49171"/>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6"/>
            <a:endCxn id="34" idx="2"/>
          </p:cNvCxnSpPr>
          <p:nvPr/>
        </p:nvCxnSpPr>
        <p:spPr>
          <a:xfrm>
            <a:off x="3225800" y="3158095"/>
            <a:ext cx="930854" cy="543439"/>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 idx="6"/>
            <a:endCxn id="7" idx="2"/>
          </p:cNvCxnSpPr>
          <p:nvPr/>
        </p:nvCxnSpPr>
        <p:spPr>
          <a:xfrm>
            <a:off x="1135380" y="3143250"/>
            <a:ext cx="1347257" cy="14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5200" y="3437890"/>
            <a:ext cx="2100913" cy="646331"/>
          </a:xfrm>
          <a:prstGeom prst="rect">
            <a:avLst/>
          </a:prstGeom>
          <a:noFill/>
        </p:spPr>
        <p:txBody>
          <a:bodyPr wrap="square" rtlCol="0">
            <a:spAutoFit/>
          </a:bodyPr>
          <a:lstStyle/>
          <a:p>
            <a:r>
              <a:rPr lang="en-US" b="1" dirty="0" smtClean="0"/>
              <a:t>Past Cost </a:t>
            </a:r>
            <a:r>
              <a:rPr lang="en-US" i="1" dirty="0" smtClean="0"/>
              <a:t>g</a:t>
            </a:r>
            <a:r>
              <a:rPr lang="en-US" dirty="0" smtClean="0"/>
              <a:t>(</a:t>
            </a:r>
            <a:r>
              <a:rPr lang="en-US" i="1" dirty="0" smtClean="0"/>
              <a:t>n-1</a:t>
            </a:r>
            <a:r>
              <a:rPr lang="en-US" dirty="0" smtClean="0"/>
              <a:t>)</a:t>
            </a:r>
          </a:p>
          <a:p>
            <a:r>
              <a:rPr lang="en-US" dirty="0" smtClean="0"/>
              <a:t>   you know it</a:t>
            </a:r>
            <a:endParaRPr lang="en-US" dirty="0"/>
          </a:p>
        </p:txBody>
      </p:sp>
      <p:sp>
        <p:nvSpPr>
          <p:cNvPr id="29" name="TextBox 28"/>
          <p:cNvSpPr txBox="1"/>
          <p:nvPr/>
        </p:nvSpPr>
        <p:spPr>
          <a:xfrm>
            <a:off x="4273902" y="4479210"/>
            <a:ext cx="3796495" cy="1754327"/>
          </a:xfrm>
          <a:prstGeom prst="rect">
            <a:avLst/>
          </a:prstGeom>
          <a:noFill/>
        </p:spPr>
        <p:txBody>
          <a:bodyPr wrap="none" rtlCol="0">
            <a:spAutoFit/>
          </a:bodyPr>
          <a:lstStyle/>
          <a:p>
            <a:r>
              <a:rPr lang="en-US" b="1" dirty="0" smtClean="0"/>
              <a:t>Future Cost</a:t>
            </a:r>
          </a:p>
          <a:p>
            <a:r>
              <a:rPr lang="en-US" dirty="0"/>
              <a:t> </a:t>
            </a:r>
            <a:r>
              <a:rPr lang="en-US" dirty="0" smtClean="0"/>
              <a:t>  Unknown</a:t>
            </a:r>
          </a:p>
          <a:p>
            <a:r>
              <a:rPr lang="en-US" dirty="0" smtClean="0"/>
              <a:t>   Can only estimate </a:t>
            </a:r>
            <a:r>
              <a:rPr lang="en-US" i="1" dirty="0" smtClean="0"/>
              <a:t>h</a:t>
            </a:r>
            <a:r>
              <a:rPr lang="en-US" dirty="0" smtClean="0"/>
              <a:t>(</a:t>
            </a:r>
            <a:r>
              <a:rPr lang="en-US" i="1" dirty="0" smtClean="0"/>
              <a:t>n</a:t>
            </a:r>
            <a:r>
              <a:rPr lang="en-US" dirty="0" smtClean="0"/>
              <a:t>)</a:t>
            </a:r>
          </a:p>
          <a:p>
            <a:r>
              <a:rPr lang="en-US" dirty="0" smtClean="0"/>
              <a:t>   Never over-estimate!</a:t>
            </a:r>
          </a:p>
          <a:p>
            <a:endParaRPr lang="en-US" dirty="0"/>
          </a:p>
          <a:p>
            <a:r>
              <a:rPr lang="en-US" dirty="0" smtClean="0"/>
              <a:t>   </a:t>
            </a:r>
            <a:r>
              <a:rPr lang="en-US" dirty="0" smtClean="0">
                <a:solidFill>
                  <a:srgbClr val="0000FF"/>
                </a:solidFill>
              </a:rPr>
              <a:t>Is it good to have h(</a:t>
            </a:r>
            <a:r>
              <a:rPr lang="en-US" i="1" dirty="0" smtClean="0">
                <a:solidFill>
                  <a:srgbClr val="0000FF"/>
                </a:solidFill>
              </a:rPr>
              <a:t>x</a:t>
            </a:r>
            <a:r>
              <a:rPr lang="en-US" dirty="0" smtClean="0">
                <a:solidFill>
                  <a:srgbClr val="0000FF"/>
                </a:solidFill>
              </a:rPr>
              <a:t>)=0 for all </a:t>
            </a:r>
            <a:r>
              <a:rPr lang="en-US" i="1" dirty="0" smtClean="0">
                <a:solidFill>
                  <a:srgbClr val="0000FF"/>
                </a:solidFill>
              </a:rPr>
              <a:t>x</a:t>
            </a:r>
            <a:r>
              <a:rPr lang="en-US" dirty="0" smtClean="0">
                <a:solidFill>
                  <a:srgbClr val="0000FF"/>
                </a:solidFill>
              </a:rPr>
              <a:t>?</a:t>
            </a:r>
            <a:endParaRPr lang="en-US" dirty="0">
              <a:solidFill>
                <a:srgbClr val="0000FF"/>
              </a:solidFill>
            </a:endParaRPr>
          </a:p>
        </p:txBody>
      </p:sp>
      <p:sp>
        <p:nvSpPr>
          <p:cNvPr id="32" name="Oval 31"/>
          <p:cNvSpPr/>
          <p:nvPr/>
        </p:nvSpPr>
        <p:spPr>
          <a:xfrm>
            <a:off x="4156654" y="2229955"/>
            <a:ext cx="658786" cy="4942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solidFill>
                  <a:schemeClr val="tx1"/>
                </a:solidFill>
              </a:rPr>
              <a:t>i</a:t>
            </a:r>
            <a:endParaRPr lang="en-US" sz="1600" i="1" dirty="0">
              <a:solidFill>
                <a:schemeClr val="tx1"/>
              </a:solidFill>
            </a:endParaRPr>
          </a:p>
        </p:txBody>
      </p:sp>
      <p:sp>
        <p:nvSpPr>
          <p:cNvPr id="33" name="Oval 32"/>
          <p:cNvSpPr/>
          <p:nvPr/>
        </p:nvSpPr>
        <p:spPr>
          <a:xfrm>
            <a:off x="4156654" y="2861790"/>
            <a:ext cx="658786" cy="4942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j</a:t>
            </a:r>
            <a:endParaRPr lang="en-US" sz="1600" dirty="0">
              <a:solidFill>
                <a:schemeClr val="tx1"/>
              </a:solidFill>
            </a:endParaRPr>
          </a:p>
        </p:txBody>
      </p:sp>
      <p:sp>
        <p:nvSpPr>
          <p:cNvPr id="34" name="Oval 33"/>
          <p:cNvSpPr/>
          <p:nvPr/>
        </p:nvSpPr>
        <p:spPr>
          <a:xfrm>
            <a:off x="4156654" y="3454400"/>
            <a:ext cx="658786" cy="4942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solidFill>
                  <a:schemeClr val="tx1"/>
                </a:solidFill>
              </a:rPr>
              <a:t>k</a:t>
            </a:r>
            <a:endParaRPr lang="en-US" sz="1600" i="1" dirty="0">
              <a:solidFill>
                <a:schemeClr val="tx1"/>
              </a:solidFill>
            </a:endParaRPr>
          </a:p>
        </p:txBody>
      </p:sp>
      <p:cxnSp>
        <p:nvCxnSpPr>
          <p:cNvPr id="38" name="Straight Arrow Connector 37"/>
          <p:cNvCxnSpPr>
            <a:stCxn id="32" idx="6"/>
            <a:endCxn id="10" idx="2"/>
          </p:cNvCxnSpPr>
          <p:nvPr/>
        </p:nvCxnSpPr>
        <p:spPr>
          <a:xfrm flipV="1">
            <a:off x="4815440" y="1695450"/>
            <a:ext cx="1890160" cy="78163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3" idx="6"/>
            <a:endCxn id="9" idx="2"/>
          </p:cNvCxnSpPr>
          <p:nvPr/>
        </p:nvCxnSpPr>
        <p:spPr>
          <a:xfrm>
            <a:off x="4815440" y="3108924"/>
            <a:ext cx="951580" cy="6401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4" idx="6"/>
            <a:endCxn id="8" idx="1"/>
          </p:cNvCxnSpPr>
          <p:nvPr/>
        </p:nvCxnSpPr>
        <p:spPr>
          <a:xfrm>
            <a:off x="4815440" y="3701534"/>
            <a:ext cx="3156293" cy="146157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228335" y="1809870"/>
            <a:ext cx="612353" cy="369332"/>
          </a:xfrm>
          <a:prstGeom prst="rect">
            <a:avLst/>
          </a:prstGeom>
          <a:noFill/>
        </p:spPr>
        <p:txBody>
          <a:bodyPr wrap="none" rtlCol="0">
            <a:spAutoFit/>
          </a:bodyPr>
          <a:lstStyle/>
          <a:p>
            <a:r>
              <a:rPr lang="en-US" b="1" i="1" dirty="0" smtClean="0">
                <a:solidFill>
                  <a:srgbClr val="FF0000"/>
                </a:solidFill>
              </a:rPr>
              <a:t>n</a:t>
            </a:r>
            <a:r>
              <a:rPr lang="en-US" b="1" dirty="0" smtClean="0">
                <a:solidFill>
                  <a:srgbClr val="FF0000"/>
                </a:solidFill>
              </a:rPr>
              <a:t>=?</a:t>
            </a:r>
            <a:endParaRPr lang="en-US" b="1" dirty="0">
              <a:solidFill>
                <a:srgbClr val="FF0000"/>
              </a:solidFill>
            </a:endParaRPr>
          </a:p>
        </p:txBody>
      </p:sp>
      <p:sp>
        <p:nvSpPr>
          <p:cNvPr id="55" name="TextBox 54"/>
          <p:cNvSpPr txBox="1"/>
          <p:nvPr/>
        </p:nvSpPr>
        <p:spPr>
          <a:xfrm>
            <a:off x="5282538" y="1714084"/>
            <a:ext cx="528946" cy="369332"/>
          </a:xfrm>
          <a:prstGeom prst="rect">
            <a:avLst/>
          </a:prstGeom>
          <a:noFill/>
        </p:spPr>
        <p:txBody>
          <a:bodyPr wrap="none" rtlCol="0">
            <a:spAutoFit/>
          </a:bodyPr>
          <a:lstStyle/>
          <a:p>
            <a:r>
              <a:rPr lang="en-US" i="1" dirty="0"/>
              <a:t>h</a:t>
            </a:r>
            <a:r>
              <a:rPr lang="en-US" dirty="0" smtClean="0"/>
              <a:t>(</a:t>
            </a:r>
            <a:r>
              <a:rPr lang="en-US" i="1" dirty="0"/>
              <a:t>i</a:t>
            </a:r>
            <a:r>
              <a:rPr lang="en-US" dirty="0" smtClean="0"/>
              <a:t>)</a:t>
            </a:r>
            <a:endParaRPr lang="en-US" dirty="0"/>
          </a:p>
        </p:txBody>
      </p:sp>
      <p:sp>
        <p:nvSpPr>
          <p:cNvPr id="56" name="TextBox 55"/>
          <p:cNvSpPr txBox="1"/>
          <p:nvPr/>
        </p:nvSpPr>
        <p:spPr>
          <a:xfrm>
            <a:off x="5019998" y="2755272"/>
            <a:ext cx="528946" cy="369332"/>
          </a:xfrm>
          <a:prstGeom prst="rect">
            <a:avLst/>
          </a:prstGeom>
          <a:noFill/>
        </p:spPr>
        <p:txBody>
          <a:bodyPr wrap="none" rtlCol="0">
            <a:spAutoFit/>
          </a:bodyPr>
          <a:lstStyle/>
          <a:p>
            <a:r>
              <a:rPr lang="en-US" i="1" dirty="0"/>
              <a:t>h</a:t>
            </a:r>
            <a:r>
              <a:rPr lang="en-US" dirty="0" smtClean="0"/>
              <a:t>(</a:t>
            </a:r>
            <a:r>
              <a:rPr lang="en-US" i="1" dirty="0"/>
              <a:t>j</a:t>
            </a:r>
            <a:r>
              <a:rPr lang="en-US" dirty="0" smtClean="0"/>
              <a:t>)</a:t>
            </a:r>
            <a:endParaRPr lang="en-US" dirty="0"/>
          </a:p>
        </p:txBody>
      </p:sp>
      <p:sp>
        <p:nvSpPr>
          <p:cNvPr id="57" name="TextBox 56"/>
          <p:cNvSpPr txBox="1"/>
          <p:nvPr/>
        </p:nvSpPr>
        <p:spPr>
          <a:xfrm>
            <a:off x="6172150" y="4084221"/>
            <a:ext cx="593079" cy="369332"/>
          </a:xfrm>
          <a:prstGeom prst="rect">
            <a:avLst/>
          </a:prstGeom>
          <a:noFill/>
        </p:spPr>
        <p:txBody>
          <a:bodyPr wrap="none" rtlCol="0">
            <a:spAutoFit/>
          </a:bodyPr>
          <a:lstStyle/>
          <a:p>
            <a:r>
              <a:rPr lang="en-US" i="1" dirty="0"/>
              <a:t>h</a:t>
            </a:r>
            <a:r>
              <a:rPr lang="en-US" dirty="0" smtClean="0"/>
              <a:t>(</a:t>
            </a:r>
            <a:r>
              <a:rPr lang="en-US" i="1" dirty="0" smtClean="0"/>
              <a:t>k</a:t>
            </a:r>
            <a:r>
              <a:rPr lang="en-US" dirty="0" smtClean="0"/>
              <a:t>)</a:t>
            </a:r>
            <a:endParaRPr lang="en-US" dirty="0"/>
          </a:p>
        </p:txBody>
      </p:sp>
      <p:sp>
        <p:nvSpPr>
          <p:cNvPr id="61" name="TextBox 60"/>
          <p:cNvSpPr txBox="1"/>
          <p:nvPr/>
        </p:nvSpPr>
        <p:spPr>
          <a:xfrm>
            <a:off x="3512302" y="2334151"/>
            <a:ext cx="334271" cy="369332"/>
          </a:xfrm>
          <a:prstGeom prst="rect">
            <a:avLst/>
          </a:prstGeom>
          <a:noFill/>
        </p:spPr>
        <p:txBody>
          <a:bodyPr wrap="none" rtlCol="0">
            <a:spAutoFit/>
          </a:bodyPr>
          <a:lstStyle/>
          <a:p>
            <a:r>
              <a:rPr lang="en-US" dirty="0" smtClean="0"/>
              <a:t>c</a:t>
            </a:r>
            <a:r>
              <a:rPr lang="en-US" baseline="-25000" dirty="0" smtClean="0"/>
              <a:t>i</a:t>
            </a:r>
            <a:endParaRPr lang="en-US" baseline="-25000" dirty="0"/>
          </a:p>
        </p:txBody>
      </p:sp>
      <p:sp>
        <p:nvSpPr>
          <p:cNvPr id="62" name="TextBox 61"/>
          <p:cNvSpPr txBox="1"/>
          <p:nvPr/>
        </p:nvSpPr>
        <p:spPr>
          <a:xfrm>
            <a:off x="3641820" y="2749717"/>
            <a:ext cx="334271" cy="369332"/>
          </a:xfrm>
          <a:prstGeom prst="rect">
            <a:avLst/>
          </a:prstGeom>
          <a:noFill/>
        </p:spPr>
        <p:txBody>
          <a:bodyPr wrap="none" rtlCol="0">
            <a:spAutoFit/>
          </a:bodyPr>
          <a:lstStyle/>
          <a:p>
            <a:r>
              <a:rPr lang="en-US" dirty="0" err="1" smtClean="0"/>
              <a:t>c</a:t>
            </a:r>
            <a:r>
              <a:rPr lang="en-US" baseline="-25000" dirty="0" err="1" smtClean="0"/>
              <a:t>j</a:t>
            </a:r>
            <a:endParaRPr lang="en-US" baseline="-25000" dirty="0"/>
          </a:p>
        </p:txBody>
      </p:sp>
      <p:sp>
        <p:nvSpPr>
          <p:cNvPr id="63" name="TextBox 62"/>
          <p:cNvSpPr txBox="1"/>
          <p:nvPr/>
        </p:nvSpPr>
        <p:spPr>
          <a:xfrm>
            <a:off x="3485313" y="3291145"/>
            <a:ext cx="377026" cy="369332"/>
          </a:xfrm>
          <a:prstGeom prst="rect">
            <a:avLst/>
          </a:prstGeom>
          <a:noFill/>
        </p:spPr>
        <p:txBody>
          <a:bodyPr wrap="none" rtlCol="0">
            <a:spAutoFit/>
          </a:bodyPr>
          <a:lstStyle/>
          <a:p>
            <a:r>
              <a:rPr lang="en-US" dirty="0" err="1" smtClean="0"/>
              <a:t>c</a:t>
            </a:r>
            <a:r>
              <a:rPr lang="en-US" baseline="-25000" dirty="0" err="1" smtClean="0"/>
              <a:t>k</a:t>
            </a:r>
            <a:endParaRPr lang="en-US" baseline="-25000" dirty="0"/>
          </a:p>
        </p:txBody>
      </p:sp>
      <p:sp>
        <p:nvSpPr>
          <p:cNvPr id="68" name="TextBox 67"/>
          <p:cNvSpPr txBox="1"/>
          <p:nvPr/>
        </p:nvSpPr>
        <p:spPr>
          <a:xfrm>
            <a:off x="1063987" y="4748396"/>
            <a:ext cx="1839265" cy="646331"/>
          </a:xfrm>
          <a:prstGeom prst="rect">
            <a:avLst/>
          </a:prstGeom>
          <a:noFill/>
        </p:spPr>
        <p:txBody>
          <a:bodyPr wrap="none" rtlCol="0">
            <a:spAutoFit/>
          </a:bodyPr>
          <a:lstStyle/>
          <a:p>
            <a:r>
              <a:rPr lang="en-US" b="1" dirty="0" smtClean="0">
                <a:solidFill>
                  <a:srgbClr val="FF0000"/>
                </a:solidFill>
              </a:rPr>
              <a:t>Chose the best </a:t>
            </a:r>
          </a:p>
          <a:p>
            <a:r>
              <a:rPr lang="en-US" dirty="0" smtClean="0">
                <a:solidFill>
                  <a:srgbClr val="FF0000"/>
                </a:solidFill>
              </a:rPr>
              <a:t>    </a:t>
            </a:r>
            <a:r>
              <a:rPr lang="en-US" i="1" dirty="0" smtClean="0">
                <a:solidFill>
                  <a:srgbClr val="FF0000"/>
                </a:solidFill>
              </a:rPr>
              <a:t>g</a:t>
            </a:r>
            <a:r>
              <a:rPr lang="en-US" dirty="0" smtClean="0">
                <a:solidFill>
                  <a:srgbClr val="FF0000"/>
                </a:solidFill>
              </a:rPr>
              <a:t>(</a:t>
            </a:r>
            <a:r>
              <a:rPr lang="en-US" i="1" dirty="0" smtClean="0">
                <a:solidFill>
                  <a:srgbClr val="FF0000"/>
                </a:solidFill>
              </a:rPr>
              <a:t>n</a:t>
            </a:r>
            <a:r>
              <a:rPr lang="en-US" dirty="0" smtClean="0">
                <a:solidFill>
                  <a:srgbClr val="FF0000"/>
                </a:solidFill>
              </a:rPr>
              <a:t>)+</a:t>
            </a:r>
            <a:r>
              <a:rPr lang="en-US" i="1" dirty="0" smtClean="0">
                <a:solidFill>
                  <a:srgbClr val="FF0000"/>
                </a:solidFill>
              </a:rPr>
              <a:t>h</a:t>
            </a:r>
            <a:r>
              <a:rPr lang="en-US" dirty="0" smtClean="0">
                <a:solidFill>
                  <a:srgbClr val="FF0000"/>
                </a:solidFill>
              </a:rPr>
              <a:t>(</a:t>
            </a:r>
            <a:r>
              <a:rPr lang="en-US" i="1" dirty="0" smtClean="0">
                <a:solidFill>
                  <a:srgbClr val="FF0000"/>
                </a:solidFill>
              </a:rPr>
              <a:t>n</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0368410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pic>
        <p:nvPicPr>
          <p:cNvPr id="6" name="Content Placeholder 5"/>
          <p:cNvPicPr>
            <a:picLocks noGrp="1"/>
          </p:cNvPicPr>
          <p:nvPr>
            <p:ph idx="1"/>
          </p:nvPr>
        </p:nvPicPr>
        <p:blipFill rotWithShape="1">
          <a:blip r:embed="rId3"/>
          <a:srcRect l="-27072" r="-33038" b="3632"/>
          <a:stretch/>
        </p:blipFill>
        <p:spPr bwMode="auto">
          <a:xfrm>
            <a:off x="-2557171" y="-721503"/>
            <a:ext cx="13386627" cy="6394474"/>
          </a:xfrm>
          <a:prstGeom prst="rect">
            <a:avLst/>
          </a:prstGeom>
          <a:noFill/>
          <a:ln>
            <a:noFill/>
          </a:ln>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9</a:t>
            </a:fld>
            <a:endParaRPr lang="en-US">
              <a:uFillTx/>
            </a:endParaRPr>
          </a:p>
        </p:txBody>
      </p:sp>
      <p:sp>
        <p:nvSpPr>
          <p:cNvPr id="7" name="TextBox 6"/>
          <p:cNvSpPr txBox="1"/>
          <p:nvPr/>
        </p:nvSpPr>
        <p:spPr>
          <a:xfrm>
            <a:off x="4751581" y="564521"/>
            <a:ext cx="4148830" cy="646331"/>
          </a:xfrm>
          <a:prstGeom prst="rect">
            <a:avLst/>
          </a:prstGeom>
          <a:noFill/>
        </p:spPr>
        <p:txBody>
          <a:bodyPr wrap="none" rtlCol="0">
            <a:spAutoFit/>
          </a:bodyPr>
          <a:lstStyle/>
          <a:p>
            <a:r>
              <a:rPr lang="en-US" dirty="0" smtClean="0">
                <a:solidFill>
                  <a:srgbClr val="0000FF"/>
                </a:solidFill>
              </a:rPr>
              <a:t>“real cost” are shown on edge</a:t>
            </a:r>
          </a:p>
          <a:p>
            <a:r>
              <a:rPr lang="en-US" dirty="0" smtClean="0">
                <a:solidFill>
                  <a:srgbClr val="0000FF"/>
                </a:solidFill>
              </a:rPr>
              <a:t>“estimated future cost” are inside circle</a:t>
            </a:r>
            <a:endParaRPr lang="en-US" dirty="0">
              <a:solidFill>
                <a:srgbClr val="0000FF"/>
              </a:solidFill>
            </a:endParaRPr>
          </a:p>
        </p:txBody>
      </p:sp>
    </p:spTree>
    <p:extLst>
      <p:ext uri="{BB962C8B-B14F-4D97-AF65-F5344CB8AC3E}">
        <p14:creationId xmlns:p14="http://schemas.microsoft.com/office/powerpoint/2010/main" val="88224463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3B8A6B-854F-4761-BDC8-A2628569C4E5}">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1F92A538-F7E1-4D76-AC52-C03A8A9CA09C}">
  <ds:schemaRefs>
    <ds:schemaRef ds:uri="http://schemas.microsoft.com/office/2006/metadata/contentType"/>
    <ds:schemaRef ds:uri="http://schemas.microsoft.com/office/2006/metadata/properties/metaAttributes"/>
    <ds:schemaRef ds:uri="http://www.w3.org/2000/xmlns/"/>
    <ds:schemaRef ds:uri="http://www.w3.org/2001/XMLSchema"/>
    <ds:schemaRef ds:uri="c61f80f0-d072-4069-92ca-a028e99a673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8DD0B1-F4A1-48B2-8C9F-ED7C724F78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Essential.thmx</Template>
  <TotalTime>16768</TotalTime>
  <Words>937</Words>
  <Application>Microsoft Macintosh PowerPoint</Application>
  <PresentationFormat>On-screen Show (4:3)</PresentationFormat>
  <Paragraphs>178</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Essential</vt:lpstr>
      <vt:lpstr>Discussion Section (Week 2)</vt:lpstr>
      <vt:lpstr>What Is “problem solving”? What is “Search”?</vt:lpstr>
      <vt:lpstr>Essentials of Search</vt:lpstr>
      <vt:lpstr>missionaries and cannibalS</vt:lpstr>
      <vt:lpstr>Search Graph</vt:lpstr>
      <vt:lpstr>Graph Search</vt:lpstr>
      <vt:lpstr>Graph Search</vt:lpstr>
      <vt:lpstr>A* = Best-First (past + estimated future)</vt:lpstr>
      <vt:lpstr>PowerPoint Presentation</vt:lpstr>
      <vt:lpstr>Time complexity of  breadth-first search</vt:lpstr>
      <vt:lpstr>Space complexity of  breadth-first search</vt:lpstr>
      <vt:lpstr>Time complexity of  depth-first search</vt:lpstr>
      <vt:lpstr>Space complexity of depth-first</vt:lpstr>
      <vt:lpstr>Search in AI applications</vt:lpstr>
      <vt:lpstr>PowerPoint Presentation</vt:lpstr>
      <vt:lpstr>What you should know</vt:lpstr>
      <vt:lpstr>Want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Wei-Min Shen</cp:lastModifiedBy>
  <cp:revision>129</cp:revision>
  <dcterms:created xsi:type="dcterms:W3CDTF">2014-08-23T20:52:29Z</dcterms:created>
  <dcterms:modified xsi:type="dcterms:W3CDTF">2020-01-21T21:28:22Z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0x010100414A10AA8828C24FA9878178CBCC03B5</vt:lpwstr>
  </property>
  <property fmtid="{D5CDD505-2E9C-101B-9397-08002B2CF9AE}" pid="3" name="IsMyDocuments">
    <vt:bool>true</vt:bool>
  </property>
</Properties>
</file>