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2"/>
  </p:notes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00" r:id="rId11"/>
    <p:sldId id="297" r:id="rId12"/>
    <p:sldId id="316" r:id="rId13"/>
    <p:sldId id="318" r:id="rId14"/>
    <p:sldId id="319" r:id="rId15"/>
    <p:sldId id="260" r:id="rId16"/>
    <p:sldId id="329" r:id="rId17"/>
    <p:sldId id="330" r:id="rId18"/>
    <p:sldId id="331" r:id="rId19"/>
    <p:sldId id="332" r:id="rId20"/>
    <p:sldId id="261" r:id="rId21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3" autoAdjust="0"/>
    <p:restoredTop sz="90892" autoAdjust="0"/>
  </p:normalViewPr>
  <p:slideViewPr>
    <p:cSldViewPr snapToGrid="0" snapToObjects="1">
      <p:cViewPr varScale="1">
        <p:scale>
          <a:sx n="134" d="100"/>
          <a:sy n="134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984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success of hill climbing depends very much on the shape of the state-space land- scape: if there are few local maxima and plateaux, random-restart hill climbing will find a good solution very quickly. On the other hand, many real problems have a landscape that looks more like a widely scattered family of balding porcupines on a flat floor, with miniature porcupines living on the tip of each porcupine needle, </a:t>
            </a:r>
            <a:r>
              <a:rPr i="1"/>
              <a:t>ad infinitum. </a:t>
            </a:r>
            <a:r>
              <a:t>NP-hard problems typi- cally have an exponential number of local maxima to get stuck on. Despite this, a reasonably good local maximum can often be found after a small number of restarts.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 of the previous steps to the model.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Populations are continuously produced, going round the outer loop of this diagram, until the desired amount of optimisation has been achieved.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minimax</a:t>
            </a:r>
            <a:r>
              <a:rPr lang="en-US" baseline="0" dirty="0" smtClean="0"/>
              <a:t> algorithm </a:t>
            </a:r>
            <a:r>
              <a:rPr lang="en-US" dirty="0" smtClean="0"/>
              <a:t>visits the rightmost node on the 2nd level, it </a:t>
            </a:r>
            <a:r>
              <a:rPr lang="en-US" baseline="0" dirty="0" smtClean="0"/>
              <a:t>knows that MAX can already get at least 6 from somewhere else, so when MIN offers a 5 there, the algorithm does not need to care about the rest of the nodes, 25 and -9, so it cuts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3264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http://</a:t>
            </a:r>
            <a:r>
              <a:rPr lang="en-US" dirty="0" err="1">
                <a:uFillTx/>
              </a:rPr>
              <a:t>cse.unl.edu</a:t>
            </a:r>
            <a:r>
              <a:rPr lang="en-US" dirty="0">
                <a:uFillTx/>
              </a:rPr>
              <a:t>/~</a:t>
            </a:r>
            <a:r>
              <a:rPr lang="en-US" dirty="0" err="1">
                <a:uFillTx/>
              </a:rPr>
              <a:t>choueiry</a:t>
            </a:r>
            <a:r>
              <a:rPr lang="en-US" dirty="0">
                <a:uFillTx/>
              </a:rPr>
              <a:t>/S03-476-876/</a:t>
            </a:r>
            <a:r>
              <a:rPr lang="en-US" dirty="0" err="1">
                <a:uFillTx/>
              </a:rPr>
              <a:t>searchapplet</a:t>
            </a:r>
            <a:r>
              <a:rPr lang="en-US" dirty="0">
                <a:uFillTx/>
              </a:rPr>
              <a:t>/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https://</a:t>
            </a:r>
            <a:r>
              <a:rPr lang="en-US" dirty="0" err="1">
                <a:uFillTx/>
              </a:rPr>
              <a:t>courses.cs.washington.edu</a:t>
            </a:r>
            <a:r>
              <a:rPr lang="en-US" dirty="0">
                <a:uFillTx/>
              </a:rPr>
              <a:t>/courses/cse473/06sp/</a:t>
            </a:r>
            <a:r>
              <a:rPr lang="en-US" dirty="0" err="1">
                <a:uFillTx/>
              </a:rPr>
              <a:t>MazeRunnerDemo</a:t>
            </a:r>
            <a:r>
              <a:rPr lang="en-US" dirty="0">
                <a:uFillTx/>
              </a:rPr>
              <a:t>/search/</a:t>
            </a:r>
            <a:r>
              <a:rPr lang="en-US" dirty="0" err="1">
                <a:uFillTx/>
              </a:rPr>
              <a:t>applet.html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http://</a:t>
            </a:r>
            <a:r>
              <a:rPr lang="en-US" dirty="0" err="1">
                <a:uFillTx/>
              </a:rPr>
              <a:t>www.briangrinstead.com</a:t>
            </a:r>
            <a:r>
              <a:rPr lang="en-US" dirty="0">
                <a:uFillTx/>
              </a:rPr>
              <a:t>/files/</a:t>
            </a:r>
            <a:r>
              <a:rPr lang="en-US" dirty="0" err="1">
                <a:uFillTx/>
              </a:rPr>
              <a:t>astar</a:t>
            </a:r>
            <a:r>
              <a:rPr lang="en-US" dirty="0">
                <a:uFillTx/>
              </a:rPr>
              <a:t>/</a:t>
            </a:r>
          </a:p>
          <a:p>
            <a:endParaRPr lang="en-US" dirty="0">
              <a:uFillTx/>
            </a:endParaRPr>
          </a:p>
          <a:p>
            <a:r>
              <a:rPr lang="en-US" dirty="0">
                <a:uFillTx/>
              </a:rPr>
              <a:t>http://</a:t>
            </a:r>
            <a:r>
              <a:rPr lang="en-US" dirty="0" err="1">
                <a:uFillTx/>
              </a:rPr>
              <a:t>www.cs.rmit.edu.au</a:t>
            </a:r>
            <a:r>
              <a:rPr lang="en-US" dirty="0">
                <a:uFillTx/>
              </a:rPr>
              <a:t>/AI-Search/Product/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>
                <a:uFillTx/>
              </a:rPr>
              <a:pPr/>
              <a:t>January 29, 2020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>
                <a:uFillTx/>
              </a:rPr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942120D2-3948-4F8F-BE5D-E7E7D97880B2}" type="datetime4">
              <a:rPr lang="en-US" smtClean="0">
                <a:uFillTx/>
              </a:rPr>
              <a:pPr/>
              <a:t>January 29, 2020</a:t>
            </a:fld>
            <a:endParaRPr lang="en-US" dirty="0" err="1"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  <a:uFillTx/>
              </a:rPr>
              <a:pPr/>
              <a:t>‹#›</a:t>
            </a:fld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>
                <a:uFillTx/>
              </a:rPr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uFillTx/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  <a:uFillTx/>
              </a:defRPr>
            </a:lvl1pPr>
          </a:lstStyle>
          <a:p>
            <a:r>
              <a:rPr lang="en-US" dirty="0">
                <a:uFillTx/>
              </a:rPr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uFillTx/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1/29/20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/>
          </p:cNvSpPr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1/29/20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942120D2-3948-4F8F-BE5D-E7E7D97880B2}" type="datetime4">
              <a:rPr lang="en-US" smtClean="0">
                <a:uFillTx/>
              </a:rPr>
              <a:pPr/>
              <a:t>January 29, 2020</a:t>
            </a:fld>
            <a:endParaRPr lang="en-US" dirty="0" err="1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uFillTx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 lang="en-US">
              <a:solidFill>
                <a:srgbClr val="000000"/>
              </a:solidFill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uFillTx/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  <a:uFillTx/>
              </a:rPr>
              <a:pPr/>
              <a:t>‹#›</a:t>
            </a:fld>
            <a:endParaRPr lang="en-US">
              <a:solidFill>
                <a:srgbClr val="D1282E"/>
              </a:solidFill>
              <a:uFillTx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uFillTx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apsule.com/2010/04/06/simulated-annealing-traveling-salesman/" TargetMode="External"/><Relationship Id="rId4" Type="http://schemas.openxmlformats.org/officeDocument/2006/relationships/hyperlink" Target="http://www.biostat.jhsph.edu/~iruczins/teaching/misc/annealing/animation.html" TargetMode="External"/><Relationship Id="rId5" Type="http://schemas.openxmlformats.org/officeDocument/2006/relationships/hyperlink" Target="http://math.hws.edu/eck/jsdemo/jsGeneticAlgorithm.html" TargetMode="External"/><Relationship Id="rId6" Type="http://schemas.openxmlformats.org/officeDocument/2006/relationships/hyperlink" Target="http://rednuht.org/genetic_walkers/" TargetMode="External"/><Relationship Id="rId7" Type="http://schemas.openxmlformats.org/officeDocument/2006/relationships/hyperlink" Target="http://rednuht.org/genetic_cars_2/" TargetMode="External"/><Relationship Id="rId8" Type="http://schemas.openxmlformats.org/officeDocument/2006/relationships/hyperlink" Target="https://www.yosenspace.com/posts/computer-science-game-trees.html" TargetMode="External"/><Relationship Id="rId9" Type="http://schemas.openxmlformats.org/officeDocument/2006/relationships/hyperlink" Target="http://www.briangrinstead.com/files/asta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dwschneider.com/posts/traveling-salesman-with-simulated-annealing-r-and-shin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dwschneider.com/posts/traveling-salesman-with-simulated-annealing-r-and-shiny/" TargetMode="External"/><Relationship Id="rId3" Type="http://schemas.openxmlformats.org/officeDocument/2006/relationships/image" Target="../media/image4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734" y="2265834"/>
            <a:ext cx="6815425" cy="1204306"/>
          </a:xfrm>
        </p:spPr>
        <p:txBody>
          <a:bodyPr/>
          <a:lstStyle/>
          <a:p>
            <a:pPr algn="ctr"/>
            <a:r>
              <a:rPr lang="en-US" sz="4000" dirty="0" smtClean="0"/>
              <a:t>Discussion Section</a:t>
            </a:r>
            <a:br>
              <a:rPr lang="en-US" sz="4000" dirty="0" smtClean="0"/>
            </a:br>
            <a:r>
              <a:rPr lang="en-US" sz="4000" dirty="0" smtClean="0"/>
              <a:t>(Week 3)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6" y="4214952"/>
            <a:ext cx="7848600" cy="8037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Prof </a:t>
            </a:r>
            <a:r>
              <a:rPr lang="en-US" sz="2400" dirty="0"/>
              <a:t>Wei-min </a:t>
            </a:r>
            <a:r>
              <a:rPr lang="en-US" sz="2400" dirty="0" err="1"/>
              <a:t>shen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shen</a:t>
            </a:r>
            <a:r>
              <a:rPr lang="en-US" sz="2400" dirty="0" smtClean="0">
                <a:hlinkClick r:id="rId3"/>
              </a:rPr>
              <a:t>@isi.edu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</p:spPr>
        <p:txBody>
          <a:bodyPr vert="horz" wrap="square" lIns="35717" tIns="35717" rIns="76356" bIns="35717" numCol="1" anchor="ctr" anchorCtr="0" compatLnSpc="1">
            <a:prstTxWarp prst="textNoShape">
              <a:avLst/>
            </a:prstTxWarp>
            <a:noAutofit/>
          </a:bodyPr>
          <a:lstStyle>
            <a:lvl1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2pPr>
            <a:lvl3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3pPr>
            <a:lvl4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4pPr>
            <a:lvl5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5pPr>
            <a:lvl6pPr marL="4635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6pPr>
            <a:lvl7pPr marL="9207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7pPr>
            <a:lvl8pPr marL="13779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8pPr>
            <a:lvl9pPr marL="18351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9pPr>
          </a:lstStyle>
          <a:p>
            <a:pPr algn="ctr"/>
            <a:r>
              <a:rPr lang="en-US" sz="3600" dirty="0" smtClean="0"/>
              <a:t>CSCI 561 - Foundation </a:t>
            </a:r>
            <a:r>
              <a:rPr lang="en-US" sz="3600" dirty="0"/>
              <a:t>for Artificial </a:t>
            </a:r>
            <a:r>
              <a:rPr lang="en-US" sz="3600" dirty="0" smtClean="0"/>
              <a:t>Intelligence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963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110985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err="1"/>
              <a:t>Minimax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11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E1A7F-5019-C04F-8340-12F6F2760D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1145" name="Text Box 7"/>
          <p:cNvSpPr txBox="1">
            <a:spLocks noChangeArrowheads="1"/>
          </p:cNvSpPr>
          <p:nvPr/>
        </p:nvSpPr>
        <p:spPr bwMode="auto">
          <a:xfrm>
            <a:off x="2387210" y="1275681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91146" name="Text Box 8"/>
          <p:cNvSpPr txBox="1">
            <a:spLocks noChangeArrowheads="1"/>
          </p:cNvSpPr>
          <p:nvPr/>
        </p:nvSpPr>
        <p:spPr bwMode="auto">
          <a:xfrm>
            <a:off x="1091016" y="2599517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91148" name="Line 10"/>
          <p:cNvSpPr>
            <a:spLocks noChangeShapeType="1"/>
          </p:cNvSpPr>
          <p:nvPr/>
        </p:nvSpPr>
        <p:spPr bwMode="auto">
          <a:xfrm flipH="1">
            <a:off x="2683279" y="1580481"/>
            <a:ext cx="1295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49" name="Line 11"/>
          <p:cNvSpPr>
            <a:spLocks noChangeShapeType="1"/>
          </p:cNvSpPr>
          <p:nvPr/>
        </p:nvSpPr>
        <p:spPr bwMode="auto">
          <a:xfrm>
            <a:off x="4063999" y="1580481"/>
            <a:ext cx="93134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0" name="Line 12"/>
          <p:cNvSpPr>
            <a:spLocks noChangeShapeType="1"/>
          </p:cNvSpPr>
          <p:nvPr/>
        </p:nvSpPr>
        <p:spPr bwMode="auto">
          <a:xfrm>
            <a:off x="4063999" y="1580481"/>
            <a:ext cx="1514879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1" name="Line 13"/>
          <p:cNvSpPr>
            <a:spLocks noChangeShapeType="1"/>
          </p:cNvSpPr>
          <p:nvPr/>
        </p:nvSpPr>
        <p:spPr bwMode="auto">
          <a:xfrm flipH="1">
            <a:off x="702079" y="2875881"/>
            <a:ext cx="19050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2" name="Line 14"/>
          <p:cNvSpPr>
            <a:spLocks noChangeShapeType="1"/>
          </p:cNvSpPr>
          <p:nvPr/>
        </p:nvSpPr>
        <p:spPr bwMode="auto">
          <a:xfrm flipH="1">
            <a:off x="1768879" y="2799681"/>
            <a:ext cx="838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3" name="Line 15"/>
          <p:cNvSpPr>
            <a:spLocks noChangeShapeType="1"/>
          </p:cNvSpPr>
          <p:nvPr/>
        </p:nvSpPr>
        <p:spPr bwMode="auto">
          <a:xfrm>
            <a:off x="2607079" y="2799681"/>
            <a:ext cx="228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4" name="Line 16"/>
          <p:cNvSpPr>
            <a:spLocks noChangeShapeType="1"/>
          </p:cNvSpPr>
          <p:nvPr/>
        </p:nvSpPr>
        <p:spPr bwMode="auto">
          <a:xfrm flipH="1">
            <a:off x="3750080" y="2954867"/>
            <a:ext cx="313920" cy="14450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5" name="Line 17"/>
          <p:cNvSpPr>
            <a:spLocks noChangeShapeType="1"/>
          </p:cNvSpPr>
          <p:nvPr/>
        </p:nvSpPr>
        <p:spPr bwMode="auto">
          <a:xfrm>
            <a:off x="4157133" y="2954867"/>
            <a:ext cx="533400" cy="14450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6" name="Line 18"/>
          <p:cNvSpPr>
            <a:spLocks noChangeShapeType="1"/>
          </p:cNvSpPr>
          <p:nvPr/>
        </p:nvSpPr>
        <p:spPr bwMode="auto">
          <a:xfrm>
            <a:off x="4064000" y="2875881"/>
            <a:ext cx="1600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7" name="Oval 19"/>
          <p:cNvSpPr>
            <a:spLocks noChangeArrowheads="1"/>
          </p:cNvSpPr>
          <p:nvPr/>
        </p:nvSpPr>
        <p:spPr bwMode="auto">
          <a:xfrm>
            <a:off x="3842559" y="1351881"/>
            <a:ext cx="381000" cy="381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8" name="Oval 20"/>
          <p:cNvSpPr>
            <a:spLocks noChangeArrowheads="1"/>
          </p:cNvSpPr>
          <p:nvPr/>
        </p:nvSpPr>
        <p:spPr bwMode="auto">
          <a:xfrm>
            <a:off x="2454679" y="26472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59" name="Oval 21"/>
          <p:cNvSpPr>
            <a:spLocks noChangeArrowheads="1"/>
          </p:cNvSpPr>
          <p:nvPr/>
        </p:nvSpPr>
        <p:spPr bwMode="auto">
          <a:xfrm>
            <a:off x="3970212" y="2691062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1" name="Oval 23"/>
          <p:cNvSpPr>
            <a:spLocks noChangeArrowheads="1"/>
          </p:cNvSpPr>
          <p:nvPr/>
        </p:nvSpPr>
        <p:spPr bwMode="auto">
          <a:xfrm>
            <a:off x="473479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2" name="Oval 24"/>
          <p:cNvSpPr>
            <a:spLocks noChangeArrowheads="1"/>
          </p:cNvSpPr>
          <p:nvPr/>
        </p:nvSpPr>
        <p:spPr bwMode="auto">
          <a:xfrm>
            <a:off x="1540279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3" name="Oval 25"/>
          <p:cNvSpPr>
            <a:spLocks noChangeArrowheads="1"/>
          </p:cNvSpPr>
          <p:nvPr/>
        </p:nvSpPr>
        <p:spPr bwMode="auto">
          <a:xfrm>
            <a:off x="2607079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4" name="Oval 26"/>
          <p:cNvSpPr>
            <a:spLocks noChangeArrowheads="1"/>
          </p:cNvSpPr>
          <p:nvPr/>
        </p:nvSpPr>
        <p:spPr bwMode="auto">
          <a:xfrm>
            <a:off x="3597679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5" name="Oval 27"/>
          <p:cNvSpPr>
            <a:spLocks noChangeArrowheads="1"/>
          </p:cNvSpPr>
          <p:nvPr/>
        </p:nvSpPr>
        <p:spPr bwMode="auto">
          <a:xfrm>
            <a:off x="4541713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6" name="Oval 28"/>
          <p:cNvSpPr>
            <a:spLocks noChangeArrowheads="1"/>
          </p:cNvSpPr>
          <p:nvPr/>
        </p:nvSpPr>
        <p:spPr bwMode="auto">
          <a:xfrm>
            <a:off x="5426479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168" name="Text Box 30"/>
          <p:cNvSpPr txBox="1">
            <a:spLocks noChangeArrowheads="1"/>
          </p:cNvSpPr>
          <p:nvPr/>
        </p:nvSpPr>
        <p:spPr bwMode="auto">
          <a:xfrm>
            <a:off x="381403" y="4641570"/>
            <a:ext cx="8203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15                10             6           12            -8           7           5          25         -9</a:t>
            </a:r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664200" y="2954867"/>
            <a:ext cx="696537" cy="14450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5664200" y="2954867"/>
            <a:ext cx="1557211" cy="15212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>
            <a:off x="5536295" y="2828117"/>
            <a:ext cx="2489854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5473700" y="2691062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6222750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6937124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762623" y="4247481"/>
            <a:ext cx="381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05701" y="2658949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176" y="2704331"/>
            <a:ext cx="38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-8 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9243" y="2688832"/>
            <a:ext cx="38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6170" y="135188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" name="Multiply 5"/>
          <p:cNvSpPr/>
          <p:nvPr/>
        </p:nvSpPr>
        <p:spPr>
          <a:xfrm>
            <a:off x="5021165" y="3866231"/>
            <a:ext cx="448078" cy="3812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03750" y="3866231"/>
            <a:ext cx="448078" cy="3812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7466668" y="3866231"/>
            <a:ext cx="448078" cy="38125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15442" y="1409715"/>
            <a:ext cx="3643363" cy="923330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: at least max can get this </a:t>
            </a:r>
            <a:r>
              <a:rPr lang="en-US" dirty="0" smtClean="0">
                <a:solidFill>
                  <a:srgbClr val="FF0000"/>
                </a:solidFill>
              </a:rPr>
              <a:t>much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3366FF"/>
                </a:solidFill>
              </a:rPr>
              <a:t>β: at most min will give this </a:t>
            </a:r>
            <a:r>
              <a:rPr lang="en-US" dirty="0" smtClean="0">
                <a:solidFill>
                  <a:srgbClr val="3366FF"/>
                </a:solidFill>
              </a:rPr>
              <a:t>much</a:t>
            </a:r>
          </a:p>
          <a:p>
            <a:r>
              <a:rPr lang="en-US" dirty="0" smtClean="0"/>
              <a:t>Update </a:t>
            </a:r>
            <a:r>
              <a:rPr lang="en-US" dirty="0"/>
              <a:t>[α, β], </a:t>
            </a:r>
            <a:r>
              <a:rPr lang="en-US" dirty="0" smtClean="0"/>
              <a:t>cut if v is out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2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Callout 1 29"/>
          <p:cNvSpPr/>
          <p:nvPr/>
        </p:nvSpPr>
        <p:spPr>
          <a:xfrm>
            <a:off x="244590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chemeClr val="tx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07756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263" y="5039890"/>
            <a:ext cx="4180244" cy="13767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1024"/>
          <a:stretch/>
        </p:blipFill>
        <p:spPr>
          <a:xfrm>
            <a:off x="105833" y="274638"/>
            <a:ext cx="8915821" cy="4258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663" y="5039890"/>
            <a:ext cx="4193337" cy="140853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835" t="18607" r="17861" b="53536"/>
          <a:stretch/>
        </p:blipFill>
        <p:spPr>
          <a:xfrm>
            <a:off x="351263" y="5039890"/>
            <a:ext cx="4180244" cy="14085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Line Callout 1 14"/>
          <p:cNvSpPr/>
          <p:nvPr/>
        </p:nvSpPr>
        <p:spPr>
          <a:xfrm>
            <a:off x="244590" y="2823314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1059276" y="1349905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8" name="Line Callout 1 17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6215475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+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999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97732" y="5548868"/>
            <a:ext cx="718867" cy="36933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3" name="Multiply 22"/>
          <p:cNvSpPr/>
          <p:nvPr/>
        </p:nvSpPr>
        <p:spPr>
          <a:xfrm>
            <a:off x="2857029" y="3200401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/>
        </p:nvSpPr>
        <p:spPr>
          <a:xfrm>
            <a:off x="2449686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5" name="Line Callout 1 24"/>
          <p:cNvSpPr/>
          <p:nvPr/>
        </p:nvSpPr>
        <p:spPr>
          <a:xfrm>
            <a:off x="3795886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6" name="Multiply 25"/>
          <p:cNvSpPr/>
          <p:nvPr/>
        </p:nvSpPr>
        <p:spPr>
          <a:xfrm>
            <a:off x="5244629" y="203807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Callout 1 26"/>
          <p:cNvSpPr/>
          <p:nvPr/>
        </p:nvSpPr>
        <p:spPr>
          <a:xfrm>
            <a:off x="5895619" y="2889091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8" name="Line Callout 1 27"/>
          <p:cNvSpPr/>
          <p:nvPr/>
        </p:nvSpPr>
        <p:spPr>
          <a:xfrm>
            <a:off x="7098023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-</a:t>
            </a:r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</a:p>
        </p:txBody>
      </p:sp>
      <p:sp>
        <p:nvSpPr>
          <p:cNvPr id="29" name="Multiply 28"/>
          <p:cNvSpPr/>
          <p:nvPr/>
        </p:nvSpPr>
        <p:spPr>
          <a:xfrm>
            <a:off x="8114829" y="3026945"/>
            <a:ext cx="534342" cy="491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Callout 1 30"/>
          <p:cNvSpPr/>
          <p:nvPr/>
        </p:nvSpPr>
        <p:spPr>
          <a:xfrm>
            <a:off x="244590" y="2816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5287"/>
              <a:gd name="adj4" fmla="val 16712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4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2" name="Line Callout 1 31"/>
          <p:cNvSpPr/>
          <p:nvPr/>
        </p:nvSpPr>
        <p:spPr>
          <a:xfrm>
            <a:off x="1059276" y="135361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27581"/>
              <a:gd name="adj4" fmla="val 118417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=-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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1715904" y="2905806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3927"/>
              <a:gd name="adj4" fmla="val 121396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=-</a:t>
            </a:r>
          </a:p>
          <a:p>
            <a:pPr eaLnBrk="1" hangingPunct="1"/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4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6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4" name="Line Callout 1 33"/>
          <p:cNvSpPr/>
          <p:nvPr/>
        </p:nvSpPr>
        <p:spPr>
          <a:xfrm>
            <a:off x="1865496" y="435713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chemeClr val="bg1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4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5" name="Line Callout 1 34"/>
          <p:cNvSpPr/>
          <p:nvPr/>
        </p:nvSpPr>
        <p:spPr>
          <a:xfrm>
            <a:off x="2462857" y="1847480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115739"/>
              <a:gd name="adj4" fmla="val 139063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=9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9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3489209" y="1180569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9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795886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9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2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38" name="Line Callout 1 37"/>
          <p:cNvSpPr/>
          <p:nvPr/>
        </p:nvSpPr>
        <p:spPr>
          <a:xfrm>
            <a:off x="3489681" y="1192738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41189"/>
              <a:gd name="adj4" fmla="val 127052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</a:t>
            </a:r>
            <a:r>
              <a:rPr kumimoji="1" lang="en-US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9</a:t>
            </a:r>
            <a:endParaRPr kumimoji="1" lang="en-US" sz="1800" b="1" i="1" dirty="0">
              <a:solidFill>
                <a:srgbClr val="3366FF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2</a:t>
            </a:r>
          </a:p>
        </p:txBody>
      </p:sp>
      <p:sp>
        <p:nvSpPr>
          <p:cNvPr id="39" name="Line Callout 1 38"/>
          <p:cNvSpPr/>
          <p:nvPr/>
        </p:nvSpPr>
        <p:spPr>
          <a:xfrm>
            <a:off x="5895619" y="2899079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13447"/>
              <a:gd name="adj4" fmla="val 116199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=5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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5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0" name="Line Callout 1 39"/>
          <p:cNvSpPr/>
          <p:nvPr/>
        </p:nvSpPr>
        <p:spPr>
          <a:xfrm>
            <a:off x="6215603" y="1265231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37001"/>
              <a:gd name="adj4" fmla="val 130890"/>
            </a:avLst>
          </a:prstGeom>
          <a:solidFill>
            <a:srgbClr val="FFFFFF"/>
          </a:solidFill>
          <a:ln w="317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eaLnBrk="1" hangingPunct="1">
              <a:buFont typeface="Symbol" charset="0"/>
              <a:buChar char="a"/>
            </a:pPr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4</a:t>
            </a:r>
            <a:endParaRPr kumimoji="1" lang="en-US" sz="1800" b="1" i="1" dirty="0">
              <a:solidFill>
                <a:srgbClr val="00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3366FF"/>
                </a:solidFill>
                <a:latin typeface="Helvetica" charset="0"/>
                <a:sym typeface="Symbol" charset="2"/>
              </a:rPr>
              <a:t> = 5</a:t>
            </a:r>
          </a:p>
          <a:p>
            <a:pPr eaLnBrk="1" hangingPunct="1"/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5</a:t>
            </a:r>
          </a:p>
        </p:txBody>
      </p:sp>
      <p:sp>
        <p:nvSpPr>
          <p:cNvPr id="41" name="Line Callout 1 40"/>
          <p:cNvSpPr/>
          <p:nvPr/>
        </p:nvSpPr>
        <p:spPr>
          <a:xfrm>
            <a:off x="7098632" y="2825272"/>
            <a:ext cx="814686" cy="622620"/>
          </a:xfrm>
          <a:prstGeom prst="borderCallout1">
            <a:avLst>
              <a:gd name="adj1" fmla="val 29370"/>
              <a:gd name="adj2" fmla="val 102354"/>
              <a:gd name="adj3" fmla="val -2568"/>
              <a:gd name="adj4" fmla="val 114121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4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=4</a:t>
            </a:r>
          </a:p>
          <a:p>
            <a:r>
              <a:rPr kumimoji="1" lang="en-US" sz="14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5</a:t>
            </a:r>
          </a:p>
          <a:p>
            <a:r>
              <a:rPr kumimoji="1" lang="en-US" sz="14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7</a:t>
            </a:r>
            <a:endParaRPr kumimoji="1" lang="en-US" sz="1400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42" name="Line Callout 1 41"/>
          <p:cNvSpPr/>
          <p:nvPr/>
        </p:nvSpPr>
        <p:spPr>
          <a:xfrm>
            <a:off x="1865496" y="432840"/>
            <a:ext cx="882420" cy="808885"/>
          </a:xfrm>
          <a:prstGeom prst="borderCallout1">
            <a:avLst>
              <a:gd name="adj1" fmla="val 29370"/>
              <a:gd name="adj2" fmla="val 102354"/>
              <a:gd name="adj3" fmla="val 8741"/>
              <a:gd name="adj4" fmla="val 308394"/>
            </a:avLst>
          </a:prstGeom>
          <a:solidFill>
            <a:srgbClr val="FFFFFF"/>
          </a:solidFill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charset="0"/>
              <a:buChar char="a"/>
            </a:pPr>
            <a:r>
              <a:rPr kumimoji="1" lang="en-US" sz="1800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=</a:t>
            </a:r>
            <a:r>
              <a:rPr kumimoji="1" lang="en-US" b="1" i="1" dirty="0">
                <a:solidFill>
                  <a:srgbClr val="FF0000"/>
                </a:solidFill>
                <a:latin typeface="Helvetica" charset="0"/>
                <a:sym typeface="Symbol" charset="2"/>
              </a:rPr>
              <a:t>5</a:t>
            </a:r>
            <a:endParaRPr kumimoji="1" lang="en-US" sz="1800" b="1" i="1" dirty="0">
              <a:solidFill>
                <a:srgbClr val="FF0000"/>
              </a:solidFill>
              <a:latin typeface="Helvetica" charset="0"/>
              <a:sym typeface="Symbol" charset="2"/>
            </a:endParaRPr>
          </a:p>
          <a:p>
            <a:pPr eaLnBrk="1" hangingPunct="1"/>
            <a:r>
              <a:rPr kumimoji="1" lang="en-US" sz="1800" b="1" i="1" dirty="0">
                <a:solidFill>
                  <a:srgbClr val="434342"/>
                </a:solidFill>
                <a:latin typeface="Helvetica" charset="0"/>
                <a:sym typeface="Symbol" charset="2"/>
              </a:rPr>
              <a:t> = +</a:t>
            </a:r>
          </a:p>
          <a:p>
            <a:r>
              <a:rPr kumimoji="1" lang="en-US" sz="1800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v = </a:t>
            </a:r>
            <a:r>
              <a:rPr kumimoji="1" lang="en-US" b="1" i="1" dirty="0">
                <a:solidFill>
                  <a:srgbClr val="000000"/>
                </a:solidFill>
                <a:latin typeface="Helvetica" charset="0"/>
                <a:sym typeface="Symbol" charset="2"/>
              </a:rPr>
              <a:t>5</a:t>
            </a:r>
            <a:endParaRPr kumimoji="1" lang="en-US" b="1" i="1" dirty="0">
              <a:solidFill>
                <a:srgbClr val="434342"/>
              </a:solidFill>
              <a:latin typeface="Helvetica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8723" y="4638292"/>
            <a:ext cx="1236712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91949" y="4638292"/>
            <a:ext cx="1172579" cy="369332"/>
          </a:xfrm>
          <a:prstGeom prst="rect">
            <a:avLst/>
          </a:prstGeom>
          <a:solidFill>
            <a:srgbClr val="FFFF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Min Node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76950" y="34035"/>
            <a:ext cx="3643363" cy="1077218"/>
          </a:xfrm>
          <a:prstGeom prst="rect">
            <a:avLst/>
          </a:prstGeom>
          <a:solidFill>
            <a:srgbClr val="CCFFCC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α</a:t>
            </a:r>
            <a:r>
              <a:rPr lang="en-US" sz="1600" dirty="0">
                <a:solidFill>
                  <a:srgbClr val="FF0000"/>
                </a:solidFill>
              </a:rPr>
              <a:t>: at least max can get this </a:t>
            </a:r>
            <a:r>
              <a:rPr lang="en-US" sz="1600" dirty="0" smtClean="0">
                <a:solidFill>
                  <a:srgbClr val="FF0000"/>
                </a:solidFill>
              </a:rPr>
              <a:t>much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β: at most min will give this </a:t>
            </a:r>
            <a:r>
              <a:rPr lang="en-US" sz="1600" dirty="0" smtClean="0">
                <a:solidFill>
                  <a:srgbClr val="3366FF"/>
                </a:solidFill>
              </a:rPr>
              <a:t>much</a:t>
            </a:r>
          </a:p>
          <a:p>
            <a:r>
              <a:rPr lang="en-US" sz="1600" dirty="0" smtClean="0"/>
              <a:t>Keep update </a:t>
            </a:r>
            <a:r>
              <a:rPr lang="en-US" sz="1600" dirty="0">
                <a:solidFill>
                  <a:schemeClr val="tx2"/>
                </a:solidFill>
              </a:rPr>
              <a:t>[α</a:t>
            </a:r>
            <a:r>
              <a:rPr lang="en-US" sz="1600" dirty="0" smtClean="0">
                <a:solidFill>
                  <a:schemeClr val="tx2"/>
                </a:solidFill>
              </a:rPr>
              <a:t>,β</a:t>
            </a:r>
            <a:r>
              <a:rPr lang="en-US" sz="1600" dirty="0">
                <a:solidFill>
                  <a:schemeClr val="tx2"/>
                </a:solidFill>
              </a:rPr>
              <a:t>],</a:t>
            </a:r>
            <a:r>
              <a:rPr lang="en-US" sz="1600" dirty="0"/>
              <a:t> </a:t>
            </a:r>
            <a:r>
              <a:rPr lang="en-US" sz="1600" dirty="0" smtClean="0"/>
              <a:t>if </a:t>
            </a:r>
            <a:r>
              <a:rPr lang="en-US" sz="1600" dirty="0" smtClean="0">
                <a:solidFill>
                  <a:srgbClr val="D1282E"/>
                </a:solidFill>
              </a:rPr>
              <a:t>v</a:t>
            </a:r>
            <a:r>
              <a:rPr lang="en-US" sz="1600" dirty="0" smtClean="0"/>
              <a:t> is not in the range, then cut the branches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2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0" y="1083733"/>
            <a:ext cx="8936997" cy="44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38174"/>
            <a:ext cx="891540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8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74" y="156448"/>
            <a:ext cx="7772400" cy="1143000"/>
          </a:xfrm>
        </p:spPr>
        <p:txBody>
          <a:bodyPr/>
          <a:lstStyle/>
          <a:p>
            <a:r>
              <a:rPr lang="en-US" dirty="0">
                <a:uFillTx/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588623"/>
            <a:ext cx="8311821" cy="4546639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900" b="0"/>
            </a:pPr>
            <a:r>
              <a:rPr lang="en-US" sz="2000" dirty="0"/>
              <a:t>What are the characteristics of local search? Is it complete? Optimal? Time and Space complexity?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900" b="0"/>
            </a:pPr>
            <a:r>
              <a:rPr lang="en-US" sz="2000" dirty="0"/>
              <a:t>What problem domains are well-suited to each type of search technique? Ill-suited? Why?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900" b="0"/>
            </a:pPr>
            <a:r>
              <a:rPr lang="en-US" sz="2000" dirty="0"/>
              <a:t>Know how to compare their performance in general and in a specific domain or problem. 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 smtClean="0">
                <a:uFillTx/>
              </a:rPr>
              <a:t>What </a:t>
            </a:r>
            <a:r>
              <a:rPr lang="en-US" sz="2000" b="0" dirty="0">
                <a:uFillTx/>
              </a:rPr>
              <a:t>is the difference between uninformed </a:t>
            </a:r>
            <a:r>
              <a:rPr lang="en-US" sz="2000" b="0" dirty="0" smtClean="0">
                <a:uFillTx/>
              </a:rPr>
              <a:t>and </a:t>
            </a:r>
            <a:r>
              <a:rPr lang="en-US" sz="2000" b="0" dirty="0">
                <a:uFillTx/>
              </a:rPr>
              <a:t>informed search? Which ones are optimal?  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>
                <a:uFillTx/>
              </a:rPr>
              <a:t>What are the advantages and disadvantages of depth-first search?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>
                <a:uFillTx/>
              </a:rPr>
              <a:t>Why does a search heuristic need to be “admissible”?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/>
              <a:t>What are the characteristics of Adversarial Search?  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/>
              <a:t>Why is </a:t>
            </a:r>
            <a:r>
              <a:rPr lang="en-US" sz="2000" b="0" i="1" dirty="0"/>
              <a:t>meta-reasoning </a:t>
            </a:r>
            <a:r>
              <a:rPr lang="en-US" sz="2000" b="0" dirty="0"/>
              <a:t>important in </a:t>
            </a:r>
            <a:r>
              <a:rPr lang="en-US" sz="2000" b="0" dirty="0" smtClean="0"/>
              <a:t>adversarial search</a:t>
            </a:r>
            <a:r>
              <a:rPr lang="en-US" sz="2000" b="0" dirty="0"/>
              <a:t>?</a:t>
            </a:r>
          </a:p>
          <a:p>
            <a:pPr>
              <a:buFont typeface="Arial"/>
              <a:buChar char="•"/>
            </a:pPr>
            <a:endParaRPr lang="en-US" sz="2400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2"/>
          <p:cNvSpPr txBox="1"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813816">
              <a:defRPr sz="3559" spc="-89"/>
            </a:lvl1pPr>
          </a:lstStyle>
          <a:p>
            <a:pPr algn="ctr"/>
            <a:r>
              <a:rPr dirty="0"/>
              <a:t>CSP Example: Map Coloring</a:t>
            </a:r>
          </a:p>
        </p:txBody>
      </p:sp>
      <p:sp>
        <p:nvSpPr>
          <p:cNvPr id="329" name="Text Box 23"/>
          <p:cNvSpPr txBox="1"/>
          <p:nvPr/>
        </p:nvSpPr>
        <p:spPr>
          <a:xfrm>
            <a:off x="838200" y="3996266"/>
            <a:ext cx="7880596" cy="1507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buSzPct val="100000"/>
              <a:buChar char="•"/>
              <a:defRPr sz="2400"/>
            </a:pPr>
            <a:r>
              <a:t> 7 variables </a:t>
            </a:r>
            <a:r>
              <a:rPr sz="1800">
                <a:solidFill>
                  <a:srgbClr val="FF6600"/>
                </a:solidFill>
              </a:rPr>
              <a:t>{WA,NT,SA,Q,NSW,V,T}</a:t>
            </a:r>
          </a:p>
          <a:p>
            <a:pPr>
              <a:buSzPct val="100000"/>
              <a:buChar char="•"/>
              <a:defRPr sz="2400"/>
            </a:pPr>
            <a:r>
              <a:t> Each variable has the same domain </a:t>
            </a:r>
            <a:r>
              <a:rPr>
                <a:solidFill>
                  <a:srgbClr val="FAC810"/>
                </a:solidFill>
              </a:rPr>
              <a:t>{</a:t>
            </a:r>
            <a:r>
              <a:rPr>
                <a:solidFill>
                  <a:srgbClr val="F8808E"/>
                </a:solidFill>
              </a:rPr>
              <a:t>red</a:t>
            </a:r>
            <a:r>
              <a:rPr>
                <a:solidFill>
                  <a:schemeClr val="accent3"/>
                </a:solidFill>
              </a:rPr>
              <a:t>,</a:t>
            </a:r>
            <a:r>
              <a:rPr>
                <a:solidFill>
                  <a:srgbClr val="CC6600"/>
                </a:solidFill>
              </a:rPr>
              <a:t> </a:t>
            </a:r>
            <a:r>
              <a:rPr>
                <a:solidFill>
                  <a:srgbClr val="45D628"/>
                </a:solidFill>
              </a:rPr>
              <a:t>green</a:t>
            </a:r>
            <a:r>
              <a:rPr>
                <a:solidFill>
                  <a:srgbClr val="FAC810"/>
                </a:solidFill>
              </a:rPr>
              <a:t>,</a:t>
            </a:r>
            <a:r>
              <a:rPr>
                <a:solidFill>
                  <a:srgbClr val="CC6600"/>
                </a:solidFill>
              </a:rPr>
              <a:t> </a:t>
            </a:r>
            <a:r>
              <a:rPr>
                <a:solidFill>
                  <a:srgbClr val="7793FF"/>
                </a:solidFill>
              </a:rPr>
              <a:t>blue</a:t>
            </a:r>
            <a:r>
              <a:rPr>
                <a:solidFill>
                  <a:srgbClr val="FAC810"/>
                </a:solidFill>
              </a:rPr>
              <a:t>}</a:t>
            </a:r>
          </a:p>
          <a:p>
            <a:pPr>
              <a:buSzPct val="100000"/>
              <a:buChar char="•"/>
              <a:defRPr sz="2400"/>
            </a:pPr>
            <a:r>
              <a:t> No two adjacent variables have the same value:</a:t>
            </a:r>
          </a:p>
          <a:p>
            <a:pPr>
              <a:defRPr sz="2400">
                <a:solidFill>
                  <a:srgbClr val="FF6600"/>
                </a:solidFill>
              </a:defRPr>
            </a:pPr>
            <a:r>
              <a:t>  </a:t>
            </a:r>
            <a:r>
              <a:rPr sz="1800"/>
              <a:t>WA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NT, WA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SA, NT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SA, NT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Q, SA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Q, SA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NSW, SA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V,Q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NSW, NSW</a:t>
            </a:r>
            <a:r>
              <a:rPr sz="1800">
                <a:latin typeface="Symbol"/>
                <a:ea typeface="Symbol"/>
                <a:cs typeface="Symbol"/>
                <a:sym typeface="Symbol"/>
              </a:rPr>
              <a:t>¹</a:t>
            </a:r>
            <a:r>
              <a:rPr sz="1800"/>
              <a:t>V</a:t>
            </a:r>
          </a:p>
        </p:txBody>
      </p:sp>
      <p:grpSp>
        <p:nvGrpSpPr>
          <p:cNvPr id="345" name="Group 24"/>
          <p:cNvGrpSpPr/>
          <p:nvPr/>
        </p:nvGrpSpPr>
        <p:grpSpPr>
          <a:xfrm>
            <a:off x="2803525" y="1327942"/>
            <a:ext cx="3048000" cy="2449338"/>
            <a:chOff x="0" y="0"/>
            <a:chExt cx="3048000" cy="2449336"/>
          </a:xfrm>
        </p:grpSpPr>
        <p:grpSp>
          <p:nvGrpSpPr>
            <p:cNvPr id="337" name="Group 25"/>
            <p:cNvGrpSpPr/>
            <p:nvPr/>
          </p:nvGrpSpPr>
          <p:grpSpPr>
            <a:xfrm>
              <a:off x="0" y="0"/>
              <a:ext cx="3048000" cy="2438401"/>
              <a:chOff x="0" y="0"/>
              <a:chExt cx="3048000" cy="2438400"/>
            </a:xfrm>
          </p:grpSpPr>
          <p:sp>
            <p:nvSpPr>
              <p:cNvPr id="330" name="Rectangle 26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Freeform 27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Rectangle 28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Freeform 29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Freeform 30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5" name="Freeform 31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6" name="Rectangle 32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38" name="Text Box 33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WA</a:t>
              </a:r>
            </a:p>
          </p:txBody>
        </p:sp>
        <p:sp>
          <p:nvSpPr>
            <p:cNvPr id="339" name="Text Box 34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NT</a:t>
              </a:r>
            </a:p>
          </p:txBody>
        </p:sp>
        <p:sp>
          <p:nvSpPr>
            <p:cNvPr id="340" name="Text Box 35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SA</a:t>
              </a:r>
            </a:p>
          </p:txBody>
        </p:sp>
        <p:sp>
          <p:nvSpPr>
            <p:cNvPr id="341" name="Text Box 36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Q</a:t>
              </a:r>
            </a:p>
          </p:txBody>
        </p:sp>
        <p:sp>
          <p:nvSpPr>
            <p:cNvPr id="342" name="Text Box 37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NSW</a:t>
              </a:r>
            </a:p>
          </p:txBody>
        </p:sp>
        <p:sp>
          <p:nvSpPr>
            <p:cNvPr id="343" name="Text Box 38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V</a:t>
              </a:r>
            </a:p>
          </p:txBody>
        </p:sp>
        <p:sp>
          <p:nvSpPr>
            <p:cNvPr id="344" name="Text Box 39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T</a:t>
              </a:r>
            </a:p>
          </p:txBody>
        </p:sp>
      </p:grpSp>
      <p:grpSp>
        <p:nvGrpSpPr>
          <p:cNvPr id="360" name="Group 41"/>
          <p:cNvGrpSpPr/>
          <p:nvPr/>
        </p:nvGrpSpPr>
        <p:grpSpPr>
          <a:xfrm>
            <a:off x="2803525" y="1327942"/>
            <a:ext cx="3048000" cy="2512838"/>
            <a:chOff x="0" y="0"/>
            <a:chExt cx="3048000" cy="2512836"/>
          </a:xfrm>
        </p:grpSpPr>
        <p:sp>
          <p:nvSpPr>
            <p:cNvPr id="346" name="Rectangle 4"/>
            <p:cNvSpPr/>
            <p:nvPr/>
          </p:nvSpPr>
          <p:spPr>
            <a:xfrm>
              <a:off x="0" y="304800"/>
              <a:ext cx="914400" cy="1219201"/>
            </a:xfrm>
            <a:prstGeom prst="rect">
              <a:avLst/>
            </a:prstGeom>
            <a:solidFill>
              <a:srgbClr val="F81706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7" name="Freeform 6"/>
            <p:cNvSpPr/>
            <p:nvPr/>
          </p:nvSpPr>
          <p:spPr>
            <a:xfrm>
              <a:off x="914400" y="914400"/>
              <a:ext cx="914400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8575" cap="flat">
              <a:solidFill>
                <a:srgbClr val="001A7D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8" name="Rectangle 7"/>
            <p:cNvSpPr/>
            <p:nvPr/>
          </p:nvSpPr>
          <p:spPr>
            <a:xfrm>
              <a:off x="914400" y="0"/>
              <a:ext cx="685800" cy="914401"/>
            </a:xfrm>
            <a:prstGeom prst="rect">
              <a:avLst/>
            </a:prstGeom>
            <a:solidFill>
              <a:srgbClr val="45D628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49" name="Freeform 9"/>
            <p:cNvSpPr/>
            <p:nvPr/>
          </p:nvSpPr>
          <p:spPr>
            <a:xfrm>
              <a:off x="1600200" y="0"/>
              <a:ext cx="1447800" cy="10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3411" y="21600"/>
                  </a:lnTo>
                  <a:lnTo>
                    <a:pt x="3411" y="18514"/>
                  </a:lnTo>
                  <a:lnTo>
                    <a:pt x="0" y="18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Freeform 10"/>
            <p:cNvSpPr/>
            <p:nvPr/>
          </p:nvSpPr>
          <p:spPr>
            <a:xfrm>
              <a:off x="1828800" y="1066800"/>
              <a:ext cx="1219200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2960"/>
                  </a:lnTo>
                  <a:lnTo>
                    <a:pt x="189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Freeform 11"/>
            <p:cNvSpPr/>
            <p:nvPr/>
          </p:nvSpPr>
          <p:spPr>
            <a:xfrm>
              <a:off x="1828800" y="1524000"/>
              <a:ext cx="10668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Rectangle 12"/>
            <p:cNvSpPr/>
            <p:nvPr/>
          </p:nvSpPr>
          <p:spPr>
            <a:xfrm>
              <a:off x="2438400" y="2133600"/>
              <a:ext cx="304800" cy="3048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53" name="Text Box 14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WA</a:t>
              </a:r>
            </a:p>
          </p:txBody>
        </p:sp>
        <p:sp>
          <p:nvSpPr>
            <p:cNvPr id="354" name="Text Box 15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NT</a:t>
              </a:r>
            </a:p>
          </p:txBody>
        </p:sp>
        <p:sp>
          <p:nvSpPr>
            <p:cNvPr id="355" name="Text Box 16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SA</a:t>
              </a:r>
            </a:p>
          </p:txBody>
        </p:sp>
        <p:sp>
          <p:nvSpPr>
            <p:cNvPr id="356" name="Text Box 17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Q</a:t>
              </a:r>
            </a:p>
          </p:txBody>
        </p:sp>
        <p:sp>
          <p:nvSpPr>
            <p:cNvPr id="357" name="Text Box 18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NSW</a:t>
              </a:r>
            </a:p>
          </p:txBody>
        </p:sp>
        <p:sp>
          <p:nvSpPr>
            <p:cNvPr id="358" name="Text Box 19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V</a:t>
              </a:r>
            </a:p>
          </p:txBody>
        </p:sp>
        <p:sp>
          <p:nvSpPr>
            <p:cNvPr id="359" name="Text Box 20"/>
            <p:cNvSpPr txBox="1"/>
            <p:nvPr/>
          </p:nvSpPr>
          <p:spPr>
            <a:xfrm>
              <a:off x="2438400" y="2133600"/>
              <a:ext cx="327025" cy="379237"/>
            </a:xfrm>
            <a:prstGeom prst="rect">
              <a:avLst/>
            </a:prstGeom>
            <a:solidFill>
              <a:schemeClr val="accent2"/>
            </a:solidFill>
            <a:ln w="28575" cap="flat">
              <a:solidFill>
                <a:srgbClr val="001A7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35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6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2"/>
          <p:cNvSpPr txBox="1">
            <a:spLocks noGrp="1"/>
          </p:cNvSpPr>
          <p:nvPr>
            <p:ph type="title"/>
          </p:nvPr>
        </p:nvSpPr>
        <p:spPr>
          <a:xfrm>
            <a:off x="-1" y="-183832"/>
            <a:ext cx="8964250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 algn="ctr"/>
            <a:r>
              <a:rPr dirty="0"/>
              <a:t>Backtracking Search: Map Coloring</a:t>
            </a:r>
          </a:p>
        </p:txBody>
      </p:sp>
      <p:grpSp>
        <p:nvGrpSpPr>
          <p:cNvPr id="371" name="Group 43"/>
          <p:cNvGrpSpPr/>
          <p:nvPr/>
        </p:nvGrpSpPr>
        <p:grpSpPr>
          <a:xfrm>
            <a:off x="914400" y="1055687"/>
            <a:ext cx="6220718" cy="3941587"/>
            <a:chOff x="0" y="0"/>
            <a:chExt cx="6220717" cy="3941586"/>
          </a:xfrm>
        </p:grpSpPr>
        <p:sp>
          <p:nvSpPr>
            <p:cNvPr id="363" name="Text Box 4"/>
            <p:cNvSpPr txBox="1"/>
            <p:nvPr/>
          </p:nvSpPr>
          <p:spPr>
            <a:xfrm>
              <a:off x="3124201" y="0"/>
              <a:ext cx="266363" cy="3601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C6600"/>
                  </a:solidFill>
                </a:defRPr>
              </a:lvl1pPr>
            </a:lstStyle>
            <a:p>
              <a:r>
                <a:t>{}</a:t>
              </a:r>
            </a:p>
          </p:txBody>
        </p:sp>
        <p:sp>
          <p:nvSpPr>
            <p:cNvPr id="364" name="Text Box 5"/>
            <p:cNvSpPr txBox="1"/>
            <p:nvPr/>
          </p:nvSpPr>
          <p:spPr>
            <a:xfrm>
              <a:off x="1219200" y="914400"/>
              <a:ext cx="937318" cy="3601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CC6600"/>
                  </a:solidFill>
                </a:defRPr>
              </a:lvl1pPr>
            </a:lstStyle>
            <a:p>
              <a:r>
                <a:t>WA=red</a:t>
              </a:r>
            </a:p>
          </p:txBody>
        </p:sp>
        <p:sp>
          <p:nvSpPr>
            <p:cNvPr id="365" name="Text Box 6"/>
            <p:cNvSpPr txBox="1"/>
            <p:nvPr/>
          </p:nvSpPr>
          <p:spPr>
            <a:xfrm>
              <a:off x="3048001" y="914400"/>
              <a:ext cx="1191591" cy="3601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08080"/>
                  </a:solidFill>
                </a:defRPr>
              </a:lvl1pPr>
            </a:lstStyle>
            <a:p>
              <a:r>
                <a:t>WA=green</a:t>
              </a:r>
            </a:p>
          </p:txBody>
        </p:sp>
        <p:sp>
          <p:nvSpPr>
            <p:cNvPr id="366" name="Text Box 7"/>
            <p:cNvSpPr txBox="1"/>
            <p:nvPr/>
          </p:nvSpPr>
          <p:spPr>
            <a:xfrm>
              <a:off x="5181601" y="914400"/>
              <a:ext cx="1039117" cy="3601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808080"/>
                  </a:solidFill>
                </a:defRPr>
              </a:lvl1pPr>
            </a:lstStyle>
            <a:p>
              <a:r>
                <a:t>WA=blue</a:t>
              </a:r>
            </a:p>
          </p:txBody>
        </p:sp>
        <p:sp>
          <p:nvSpPr>
            <p:cNvPr id="367" name="Text Box 8"/>
            <p:cNvSpPr txBox="1"/>
            <p:nvPr/>
          </p:nvSpPr>
          <p:spPr>
            <a:xfrm>
              <a:off x="304800" y="1828800"/>
              <a:ext cx="1136561" cy="626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CC6600"/>
                  </a:solidFill>
                </a:defRPr>
              </a:pPr>
              <a:r>
                <a:t>WA=red</a:t>
              </a:r>
            </a:p>
            <a:p>
              <a:pPr>
                <a:defRPr>
                  <a:solidFill>
                    <a:srgbClr val="CC6600"/>
                  </a:solidFill>
                </a:defRPr>
              </a:pPr>
              <a:r>
                <a:t>NT=green</a:t>
              </a:r>
            </a:p>
          </p:txBody>
        </p:sp>
        <p:sp>
          <p:nvSpPr>
            <p:cNvPr id="368" name="Text Box 9"/>
            <p:cNvSpPr txBox="1"/>
            <p:nvPr/>
          </p:nvSpPr>
          <p:spPr>
            <a:xfrm>
              <a:off x="2438400" y="1828800"/>
              <a:ext cx="1000831" cy="626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r>
                <a:t>WA=red</a:t>
              </a:r>
            </a:p>
            <a:p>
              <a:pPr>
                <a:defRPr>
                  <a:solidFill>
                    <a:srgbClr val="808080"/>
                  </a:solidFill>
                </a:defRPr>
              </a:pPr>
              <a:r>
                <a:t>NT=blue</a:t>
              </a:r>
            </a:p>
          </p:txBody>
        </p:sp>
        <p:sp>
          <p:nvSpPr>
            <p:cNvPr id="369" name="Text Box 10"/>
            <p:cNvSpPr txBox="1"/>
            <p:nvPr/>
          </p:nvSpPr>
          <p:spPr>
            <a:xfrm>
              <a:off x="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CC6600"/>
                  </a:solidFill>
                </a:defRPr>
              </a:pPr>
              <a:r>
                <a:t>WA=red</a:t>
              </a:r>
            </a:p>
            <a:p>
              <a:pPr>
                <a:defRPr>
                  <a:solidFill>
                    <a:srgbClr val="CC6600"/>
                  </a:solidFill>
                </a:defRPr>
              </a:pPr>
              <a:r>
                <a:t>NT=green</a:t>
              </a:r>
            </a:p>
            <a:p>
              <a:pPr>
                <a:defRPr>
                  <a:solidFill>
                    <a:srgbClr val="CC6600"/>
                  </a:solidFill>
                </a:defRPr>
              </a:pPr>
              <a:r>
                <a:t>Q=red</a:t>
              </a:r>
            </a:p>
          </p:txBody>
        </p:sp>
        <p:sp>
          <p:nvSpPr>
            <p:cNvPr id="370" name="Text Box 11"/>
            <p:cNvSpPr txBox="1"/>
            <p:nvPr/>
          </p:nvSpPr>
          <p:spPr>
            <a:xfrm>
              <a:off x="213360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chemeClr val="accent2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>
                  <a:solidFill>
                    <a:srgbClr val="808080"/>
                  </a:solidFill>
                </a:defRPr>
              </a:pPr>
              <a:r>
                <a:t>WA=red</a:t>
              </a:r>
            </a:p>
            <a:p>
              <a:pPr>
                <a:defRPr>
                  <a:solidFill>
                    <a:srgbClr val="808080"/>
                  </a:solidFill>
                </a:defRPr>
              </a:pPr>
              <a:r>
                <a:t>NT=green</a:t>
              </a:r>
            </a:p>
            <a:p>
              <a:pPr>
                <a:defRPr>
                  <a:solidFill>
                    <a:srgbClr val="808080"/>
                  </a:solidFill>
                </a:defRPr>
              </a:pPr>
              <a:r>
                <a:t>Q=blue</a:t>
              </a:r>
            </a:p>
          </p:txBody>
        </p:sp>
      </p:grpSp>
      <p:grpSp>
        <p:nvGrpSpPr>
          <p:cNvPr id="387" name="Group 12"/>
          <p:cNvGrpSpPr/>
          <p:nvPr/>
        </p:nvGrpSpPr>
        <p:grpSpPr>
          <a:xfrm>
            <a:off x="5638800" y="3189286"/>
            <a:ext cx="3048000" cy="2449338"/>
            <a:chOff x="0" y="0"/>
            <a:chExt cx="3048000" cy="2449336"/>
          </a:xfrm>
        </p:grpSpPr>
        <p:grpSp>
          <p:nvGrpSpPr>
            <p:cNvPr id="379" name="Group 13"/>
            <p:cNvGrpSpPr/>
            <p:nvPr/>
          </p:nvGrpSpPr>
          <p:grpSpPr>
            <a:xfrm>
              <a:off x="0" y="0"/>
              <a:ext cx="3048000" cy="2438401"/>
              <a:chOff x="0" y="0"/>
              <a:chExt cx="3048000" cy="2438400"/>
            </a:xfrm>
          </p:grpSpPr>
          <p:sp>
            <p:nvSpPr>
              <p:cNvPr id="372" name="Rectangle 14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3" name="Freeform 15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Rectangle 16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Freeform 17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6" name="Freeform 18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7" name="Freeform 19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8" name="Rectangle 20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0" name="Text Box 21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WA</a:t>
              </a:r>
            </a:p>
          </p:txBody>
        </p:sp>
        <p:sp>
          <p:nvSpPr>
            <p:cNvPr id="381" name="Text Box 22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NT</a:t>
              </a:r>
            </a:p>
          </p:txBody>
        </p:sp>
        <p:sp>
          <p:nvSpPr>
            <p:cNvPr id="382" name="Text Box 23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SA</a:t>
              </a:r>
            </a:p>
          </p:txBody>
        </p:sp>
        <p:sp>
          <p:nvSpPr>
            <p:cNvPr id="383" name="Text Box 24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Q</a:t>
              </a:r>
            </a:p>
          </p:txBody>
        </p:sp>
        <p:sp>
          <p:nvSpPr>
            <p:cNvPr id="384" name="Text Box 25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NSW</a:t>
              </a:r>
            </a:p>
          </p:txBody>
        </p:sp>
        <p:sp>
          <p:nvSpPr>
            <p:cNvPr id="385" name="Text Box 26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V</a:t>
              </a:r>
            </a:p>
          </p:txBody>
        </p:sp>
        <p:sp>
          <p:nvSpPr>
            <p:cNvPr id="386" name="Text Box 27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T</a:t>
              </a:r>
            </a:p>
          </p:txBody>
        </p:sp>
      </p:grpSp>
      <p:sp>
        <p:nvSpPr>
          <p:cNvPr id="388" name="Line 44"/>
          <p:cNvSpPr/>
          <p:nvPr/>
        </p:nvSpPr>
        <p:spPr>
          <a:xfrm flipH="1">
            <a:off x="2590800" y="1436687"/>
            <a:ext cx="1676400" cy="5334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9" name="Line 45"/>
          <p:cNvSpPr/>
          <p:nvPr/>
        </p:nvSpPr>
        <p:spPr>
          <a:xfrm flipH="1">
            <a:off x="1828799" y="2351086"/>
            <a:ext cx="838201" cy="5334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0" name="Line 46"/>
          <p:cNvSpPr/>
          <p:nvPr/>
        </p:nvSpPr>
        <p:spPr>
          <a:xfrm flipH="1">
            <a:off x="1523999" y="3570287"/>
            <a:ext cx="304802" cy="533401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1" name="Line 47"/>
          <p:cNvSpPr/>
          <p:nvPr/>
        </p:nvSpPr>
        <p:spPr>
          <a:xfrm>
            <a:off x="1524000" y="5018087"/>
            <a:ext cx="0" cy="381001"/>
          </a:xfrm>
          <a:prstGeom prst="line">
            <a:avLst/>
          </a:prstGeom>
          <a:ln w="28575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2" name="Line 48"/>
          <p:cNvSpPr/>
          <p:nvPr/>
        </p:nvSpPr>
        <p:spPr>
          <a:xfrm>
            <a:off x="4267200" y="1436687"/>
            <a:ext cx="304801" cy="533401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3" name="Line 49"/>
          <p:cNvSpPr/>
          <p:nvPr/>
        </p:nvSpPr>
        <p:spPr>
          <a:xfrm>
            <a:off x="4267200" y="1436686"/>
            <a:ext cx="2362200" cy="533402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4" name="Line 50"/>
          <p:cNvSpPr/>
          <p:nvPr/>
        </p:nvSpPr>
        <p:spPr>
          <a:xfrm>
            <a:off x="1828799" y="3570287"/>
            <a:ext cx="1828802" cy="533400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Line 51"/>
          <p:cNvSpPr/>
          <p:nvPr/>
        </p:nvSpPr>
        <p:spPr>
          <a:xfrm>
            <a:off x="2667000" y="2351086"/>
            <a:ext cx="1143001" cy="533402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6" name="Line 52"/>
          <p:cNvSpPr/>
          <p:nvPr/>
        </p:nvSpPr>
        <p:spPr>
          <a:xfrm>
            <a:off x="3810000" y="3570287"/>
            <a:ext cx="0" cy="381001"/>
          </a:xfrm>
          <a:prstGeom prst="line">
            <a:avLst/>
          </a:prstGeom>
          <a:ln>
            <a:solidFill>
              <a:srgbClr val="80808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7" name="Line 53"/>
          <p:cNvSpPr/>
          <p:nvPr/>
        </p:nvSpPr>
        <p:spPr>
          <a:xfrm>
            <a:off x="4572000" y="2351086"/>
            <a:ext cx="0" cy="381001"/>
          </a:xfrm>
          <a:prstGeom prst="line">
            <a:avLst/>
          </a:prstGeom>
          <a:ln>
            <a:solidFill>
              <a:srgbClr val="80808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8" name="Line 54"/>
          <p:cNvSpPr/>
          <p:nvPr/>
        </p:nvSpPr>
        <p:spPr>
          <a:xfrm>
            <a:off x="3657600" y="5018087"/>
            <a:ext cx="0" cy="381001"/>
          </a:xfrm>
          <a:prstGeom prst="line">
            <a:avLst/>
          </a:prstGeom>
          <a:ln>
            <a:solidFill>
              <a:srgbClr val="80808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9" name="Line 55"/>
          <p:cNvSpPr/>
          <p:nvPr/>
        </p:nvSpPr>
        <p:spPr>
          <a:xfrm>
            <a:off x="6629400" y="2351086"/>
            <a:ext cx="0" cy="381001"/>
          </a:xfrm>
          <a:prstGeom prst="line">
            <a:avLst/>
          </a:prstGeom>
          <a:ln>
            <a:solidFill>
              <a:srgbClr val="80808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108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2"/>
          <p:cNvSpPr txBox="1">
            <a:spLocks noGrp="1"/>
          </p:cNvSpPr>
          <p:nvPr>
            <p:ph type="title"/>
          </p:nvPr>
        </p:nvSpPr>
        <p:spPr>
          <a:xfrm>
            <a:off x="550332" y="0"/>
            <a:ext cx="7772401" cy="1143000"/>
          </a:xfrm>
          <a:prstGeom prst="rect">
            <a:avLst/>
          </a:prstGeom>
        </p:spPr>
        <p:txBody>
          <a:bodyPr/>
          <a:lstStyle>
            <a:lvl1pPr>
              <a:defRPr sz="4000" spc="-100"/>
            </a:lvl1pPr>
          </a:lstStyle>
          <a:p>
            <a:r>
              <a:t>Constraint Propagation</a:t>
            </a:r>
          </a:p>
        </p:txBody>
      </p:sp>
      <p:sp>
        <p:nvSpPr>
          <p:cNvPr id="402" name="Rectangle 3"/>
          <p:cNvSpPr txBox="1">
            <a:spLocks noGrp="1"/>
          </p:cNvSpPr>
          <p:nvPr>
            <p:ph type="body" idx="1"/>
          </p:nvPr>
        </p:nvSpPr>
        <p:spPr>
          <a:xfrm>
            <a:off x="378244" y="1182511"/>
            <a:ext cx="8703734" cy="50461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  <a:endParaRPr dirty="0"/>
          </a:p>
          <a:p>
            <a:pPr marL="364236" lvl="2" indent="-533400">
              <a:lnSpc>
                <a:spcPct val="90000"/>
              </a:lnSpc>
              <a:buClr>
                <a:srgbClr val="D1282E"/>
              </a:buClr>
              <a:buFont typeface="Arial"/>
              <a:defRPr sz="2500" b="0"/>
            </a:pPr>
            <a:r>
              <a:rPr dirty="0"/>
              <a:t>Which variable X should be assigned a value next?</a:t>
            </a:r>
            <a:endParaRPr sz="1600" dirty="0"/>
          </a:p>
          <a:p>
            <a:pPr marL="364236" lvl="2" indent="-533400">
              <a:lnSpc>
                <a:spcPct val="90000"/>
              </a:lnSpc>
              <a:buClr>
                <a:srgbClr val="D1282E"/>
              </a:buClr>
              <a:buFont typeface="Arial"/>
              <a:defRPr sz="2500" b="0"/>
            </a:pPr>
            <a:r>
              <a:rPr dirty="0"/>
              <a:t>In which order should its values be tried?</a:t>
            </a:r>
            <a:endParaRPr sz="1600" dirty="0"/>
          </a:p>
          <a:p>
            <a:pPr marL="533400" indent="-533400">
              <a:lnSpc>
                <a:spcPct val="90000"/>
              </a:lnSpc>
              <a:buSzPct val="100000"/>
              <a:buFont typeface="Arial"/>
              <a:buChar char="•"/>
              <a:defRPr sz="2500"/>
            </a:pPr>
            <a:r>
              <a:rPr dirty="0"/>
              <a:t>Variable Selection:</a:t>
            </a:r>
            <a:endParaRPr sz="2200" dirty="0"/>
          </a:p>
          <a:p>
            <a:pPr marL="821436" lvl="3" indent="-533400">
              <a:lnSpc>
                <a:spcPct val="90000"/>
              </a:lnSpc>
              <a:buClr>
                <a:srgbClr val="D1282E"/>
              </a:buClr>
              <a:buFont typeface="Arial"/>
              <a:defRPr sz="2500" b="0"/>
            </a:pPr>
            <a:r>
              <a:rPr dirty="0"/>
              <a:t>“Most constrained variable” or</a:t>
            </a:r>
            <a:br>
              <a:rPr dirty="0"/>
            </a:br>
            <a:r>
              <a:rPr dirty="0"/>
              <a:t>“Minimum Remaining Values”</a:t>
            </a:r>
            <a:endParaRPr sz="1600" dirty="0"/>
          </a:p>
          <a:p>
            <a:pPr marL="821436" lvl="3" indent="-533400">
              <a:lnSpc>
                <a:spcPct val="90000"/>
              </a:lnSpc>
              <a:buClr>
                <a:srgbClr val="D1282E"/>
              </a:buClr>
              <a:buFont typeface="Arial"/>
              <a:defRPr sz="2500" b="0"/>
            </a:pPr>
            <a:r>
              <a:rPr dirty="0"/>
              <a:t>Degree: variable involved in </a:t>
            </a:r>
            <a:br>
              <a:rPr dirty="0"/>
            </a:br>
            <a:r>
              <a:rPr dirty="0"/>
              <a:t>most constraints on others </a:t>
            </a:r>
            <a:br>
              <a:rPr dirty="0"/>
            </a:br>
            <a:r>
              <a:rPr dirty="0"/>
              <a:t>(tiebreaker)</a:t>
            </a:r>
            <a:endParaRPr sz="1600" dirty="0"/>
          </a:p>
          <a:p>
            <a:pPr marL="457200" indent="-457200">
              <a:lnSpc>
                <a:spcPct val="90000"/>
              </a:lnSpc>
              <a:buSzPct val="100000"/>
              <a:buFont typeface="Arial"/>
              <a:buChar char="•"/>
              <a:defRPr sz="2500"/>
            </a:pPr>
            <a:r>
              <a:rPr dirty="0"/>
              <a:t>Value Selection:</a:t>
            </a:r>
            <a:endParaRPr sz="2200" dirty="0"/>
          </a:p>
          <a:p>
            <a:pPr marL="1143000" lvl="2" indent="-228600">
              <a:lnSpc>
                <a:spcPct val="90000"/>
              </a:lnSpc>
              <a:buClr>
                <a:srgbClr val="D1282E"/>
              </a:buClr>
              <a:buFont typeface="Arial"/>
              <a:defRPr sz="2500" b="0"/>
            </a:pPr>
            <a:r>
              <a:rPr dirty="0"/>
              <a:t>        Least constraining value</a:t>
            </a:r>
          </a:p>
        </p:txBody>
      </p:sp>
      <p:sp>
        <p:nvSpPr>
          <p:cNvPr id="403" name="Rectangle 3"/>
          <p:cNvSpPr txBox="1"/>
          <p:nvPr/>
        </p:nvSpPr>
        <p:spPr>
          <a:xfrm>
            <a:off x="612648" y="1600200"/>
            <a:ext cx="815340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spcBef>
                <a:spcPts val="800"/>
              </a:spcBef>
              <a:defRPr sz="1600" b="1"/>
            </a:lvl1pPr>
          </a:lstStyle>
          <a:p>
            <a:r>
              <a:t> </a:t>
            </a:r>
          </a:p>
        </p:txBody>
      </p:sp>
      <p:sp>
        <p:nvSpPr>
          <p:cNvPr id="404" name="Freeform 30"/>
          <p:cNvSpPr/>
          <p:nvPr/>
        </p:nvSpPr>
        <p:spPr>
          <a:xfrm>
            <a:off x="7286413" y="3389388"/>
            <a:ext cx="1158241" cy="815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8514"/>
                </a:lnTo>
                <a:lnTo>
                  <a:pt x="3411" y="18514"/>
                </a:lnTo>
                <a:lnTo>
                  <a:pt x="3411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81706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7" name="Group 2"/>
          <p:cNvGrpSpPr/>
          <p:nvPr/>
        </p:nvGrpSpPr>
        <p:grpSpPr>
          <a:xfrm>
            <a:off x="6615852" y="4496596"/>
            <a:ext cx="884001" cy="786715"/>
            <a:chOff x="0" y="0"/>
            <a:chExt cx="883999" cy="786713"/>
          </a:xfrm>
        </p:grpSpPr>
        <p:sp>
          <p:nvSpPr>
            <p:cNvPr id="405" name="Text Box 31"/>
            <p:cNvSpPr txBox="1"/>
            <p:nvPr/>
          </p:nvSpPr>
          <p:spPr>
            <a:xfrm>
              <a:off x="0" y="349644"/>
              <a:ext cx="88400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r>
                <a:t>{blue}</a:t>
              </a:r>
            </a:p>
          </p:txBody>
        </p:sp>
        <p:sp>
          <p:nvSpPr>
            <p:cNvPr id="406" name="Line 32"/>
            <p:cNvSpPr/>
            <p:nvPr/>
          </p:nvSpPr>
          <p:spPr>
            <a:xfrm flipH="1">
              <a:off x="182879" y="0"/>
              <a:ext cx="304801" cy="40791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23" name="Group 8"/>
          <p:cNvGrpSpPr/>
          <p:nvPr/>
        </p:nvGrpSpPr>
        <p:grpSpPr>
          <a:xfrm>
            <a:off x="6006253" y="3389388"/>
            <a:ext cx="2438401" cy="1955629"/>
            <a:chOff x="0" y="0"/>
            <a:chExt cx="2438400" cy="1955627"/>
          </a:xfrm>
        </p:grpSpPr>
        <p:grpSp>
          <p:nvGrpSpPr>
            <p:cNvPr id="415" name="Group 9"/>
            <p:cNvGrpSpPr/>
            <p:nvPr/>
          </p:nvGrpSpPr>
          <p:grpSpPr>
            <a:xfrm>
              <a:off x="0" y="0"/>
              <a:ext cx="2438401" cy="1864771"/>
              <a:chOff x="0" y="0"/>
              <a:chExt cx="2438400" cy="1864770"/>
            </a:xfrm>
          </p:grpSpPr>
          <p:sp>
            <p:nvSpPr>
              <p:cNvPr id="408" name="Rectangle 10"/>
              <p:cNvSpPr/>
              <p:nvPr/>
            </p:nvSpPr>
            <p:spPr>
              <a:xfrm>
                <a:off x="-1" y="233096"/>
                <a:ext cx="731521" cy="932386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9" name="Freeform 11"/>
              <p:cNvSpPr/>
              <p:nvPr/>
            </p:nvSpPr>
            <p:spPr>
              <a:xfrm>
                <a:off x="731519" y="699289"/>
                <a:ext cx="731522" cy="699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Rectangle 12"/>
              <p:cNvSpPr/>
              <p:nvPr/>
            </p:nvSpPr>
            <p:spPr>
              <a:xfrm>
                <a:off x="731519" y="0"/>
                <a:ext cx="548641" cy="699290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1" name="Freeform 13"/>
              <p:cNvSpPr/>
              <p:nvPr/>
            </p:nvSpPr>
            <p:spPr>
              <a:xfrm>
                <a:off x="1280159" y="0"/>
                <a:ext cx="1158242" cy="8158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2" name="Freeform 14"/>
              <p:cNvSpPr/>
              <p:nvPr/>
            </p:nvSpPr>
            <p:spPr>
              <a:xfrm>
                <a:off x="1463039" y="815837"/>
                <a:ext cx="975361" cy="582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3" name="Freeform 15"/>
              <p:cNvSpPr/>
              <p:nvPr/>
            </p:nvSpPr>
            <p:spPr>
              <a:xfrm>
                <a:off x="1463039" y="1165482"/>
                <a:ext cx="853442" cy="233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Rectangle 16"/>
              <p:cNvSpPr/>
              <p:nvPr/>
            </p:nvSpPr>
            <p:spPr>
              <a:xfrm>
                <a:off x="1950720" y="1631674"/>
                <a:ext cx="243841" cy="233097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16" name="Text Box 17"/>
            <p:cNvSpPr txBox="1"/>
            <p:nvPr/>
          </p:nvSpPr>
          <p:spPr>
            <a:xfrm>
              <a:off x="109220" y="548747"/>
              <a:ext cx="46389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WA</a:t>
              </a:r>
            </a:p>
          </p:txBody>
        </p:sp>
        <p:sp>
          <p:nvSpPr>
            <p:cNvPr id="417" name="Text Box 18"/>
            <p:cNvSpPr txBox="1"/>
            <p:nvPr/>
          </p:nvSpPr>
          <p:spPr>
            <a:xfrm>
              <a:off x="853440" y="174822"/>
              <a:ext cx="4088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NT</a:t>
              </a:r>
            </a:p>
          </p:txBody>
        </p:sp>
        <p:sp>
          <p:nvSpPr>
            <p:cNvPr id="418" name="Text Box 19"/>
            <p:cNvSpPr txBox="1"/>
            <p:nvPr/>
          </p:nvSpPr>
          <p:spPr>
            <a:xfrm>
              <a:off x="975360" y="874111"/>
              <a:ext cx="40908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SA</a:t>
              </a:r>
            </a:p>
          </p:txBody>
        </p:sp>
        <p:sp>
          <p:nvSpPr>
            <p:cNvPr id="419" name="Text Box 20"/>
            <p:cNvSpPr txBox="1"/>
            <p:nvPr/>
          </p:nvSpPr>
          <p:spPr>
            <a:xfrm>
              <a:off x="1463040" y="349644"/>
              <a:ext cx="281953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Q</a:t>
              </a:r>
            </a:p>
          </p:txBody>
        </p:sp>
        <p:sp>
          <p:nvSpPr>
            <p:cNvPr id="420" name="Text Box 21"/>
            <p:cNvSpPr txBox="1"/>
            <p:nvPr/>
          </p:nvSpPr>
          <p:spPr>
            <a:xfrm>
              <a:off x="1706880" y="932385"/>
              <a:ext cx="637466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NSW</a:t>
              </a:r>
            </a:p>
          </p:txBody>
        </p:sp>
        <p:sp>
          <p:nvSpPr>
            <p:cNvPr id="421" name="Text Box 22"/>
            <p:cNvSpPr txBox="1"/>
            <p:nvPr/>
          </p:nvSpPr>
          <p:spPr>
            <a:xfrm>
              <a:off x="1405890" y="1129060"/>
              <a:ext cx="25661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V</a:t>
              </a:r>
            </a:p>
          </p:txBody>
        </p:sp>
        <p:sp>
          <p:nvSpPr>
            <p:cNvPr id="422" name="Text Box 23"/>
            <p:cNvSpPr txBox="1"/>
            <p:nvPr/>
          </p:nvSpPr>
          <p:spPr>
            <a:xfrm>
              <a:off x="1950720" y="1604965"/>
              <a:ext cx="24377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r>
                <a:t>T</a:t>
              </a:r>
            </a:p>
          </p:txBody>
        </p:sp>
      </p:grpSp>
      <p:grpSp>
        <p:nvGrpSpPr>
          <p:cNvPr id="428" name="Group 24"/>
          <p:cNvGrpSpPr/>
          <p:nvPr/>
        </p:nvGrpSpPr>
        <p:grpSpPr>
          <a:xfrm>
            <a:off x="6006253" y="3389388"/>
            <a:ext cx="1280161" cy="1165483"/>
            <a:chOff x="0" y="0"/>
            <a:chExt cx="1280160" cy="1165481"/>
          </a:xfrm>
        </p:grpSpPr>
        <p:sp>
          <p:nvSpPr>
            <p:cNvPr id="424" name="Rectangle 25"/>
            <p:cNvSpPr/>
            <p:nvPr/>
          </p:nvSpPr>
          <p:spPr>
            <a:xfrm>
              <a:off x="-1" y="233096"/>
              <a:ext cx="731522" cy="932386"/>
            </a:xfrm>
            <a:prstGeom prst="rect">
              <a:avLst/>
            </a:prstGeom>
            <a:solidFill>
              <a:srgbClr val="F81706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5" name="Rectangle 26"/>
            <p:cNvSpPr/>
            <p:nvPr/>
          </p:nvSpPr>
          <p:spPr>
            <a:xfrm>
              <a:off x="731520" y="-1"/>
              <a:ext cx="548641" cy="699290"/>
            </a:xfrm>
            <a:prstGeom prst="rect">
              <a:avLst/>
            </a:prstGeom>
            <a:solidFill>
              <a:srgbClr val="45D628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26" name="Text Box 27"/>
            <p:cNvSpPr txBox="1"/>
            <p:nvPr/>
          </p:nvSpPr>
          <p:spPr>
            <a:xfrm>
              <a:off x="109220" y="548747"/>
              <a:ext cx="46389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WA</a:t>
              </a:r>
            </a:p>
          </p:txBody>
        </p:sp>
        <p:sp>
          <p:nvSpPr>
            <p:cNvPr id="427" name="Text Box 28"/>
            <p:cNvSpPr txBox="1"/>
            <p:nvPr/>
          </p:nvSpPr>
          <p:spPr>
            <a:xfrm>
              <a:off x="853440" y="174822"/>
              <a:ext cx="408866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68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tangle 2"/>
          <p:cNvSpPr txBox="1">
            <a:spLocks noGrp="1"/>
          </p:cNvSpPr>
          <p:nvPr>
            <p:ph type="title"/>
          </p:nvPr>
        </p:nvSpPr>
        <p:spPr>
          <a:xfrm>
            <a:off x="571500" y="-76200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When to </a:t>
            </a:r>
            <a:r>
              <a:rPr lang="en-US" dirty="0"/>
              <a:t>u</a:t>
            </a:r>
            <a:r>
              <a:rPr dirty="0"/>
              <a:t>se CSP Techniques?</a:t>
            </a:r>
          </a:p>
        </p:txBody>
      </p:sp>
      <p:sp>
        <p:nvSpPr>
          <p:cNvPr id="431" name="Rectangle 3"/>
          <p:cNvSpPr txBox="1">
            <a:spLocks noGrp="1"/>
          </p:cNvSpPr>
          <p:nvPr>
            <p:ph type="body" idx="1"/>
          </p:nvPr>
        </p:nvSpPr>
        <p:spPr>
          <a:xfrm>
            <a:off x="138753" y="1310587"/>
            <a:ext cx="8826481" cy="5029201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r>
              <a:rPr dirty="0"/>
              <a:t>When the problem can be expressed by a set of variables with constraints on their values</a:t>
            </a:r>
          </a:p>
          <a:p>
            <a:pPr marL="457200" indent="-4572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r>
              <a:rPr dirty="0"/>
              <a:t> When constraints are relatively simple (e.g., binary)</a:t>
            </a:r>
          </a:p>
          <a:p>
            <a:pPr marL="457200" indent="-4572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r>
              <a:rPr dirty="0"/>
              <a:t> When constraints propagate well (AC3 eliminates many values)</a:t>
            </a:r>
          </a:p>
          <a:p>
            <a:pPr marL="457200" indent="-457200">
              <a:spcBef>
                <a:spcPts val="700"/>
              </a:spcBef>
              <a:buSzPct val="100000"/>
              <a:buFont typeface="Arial"/>
              <a:buChar char="•"/>
              <a:defRPr sz="3200" b="0"/>
            </a:pPr>
            <a:r>
              <a:rPr dirty="0"/>
              <a:t> Local Search: when the solutions are “densely” distributed in the space of possible assignments</a:t>
            </a:r>
          </a:p>
        </p:txBody>
      </p:sp>
    </p:spTree>
    <p:extLst>
      <p:ext uri="{BB962C8B-B14F-4D97-AF65-F5344CB8AC3E}">
        <p14:creationId xmlns:p14="http://schemas.microsoft.com/office/powerpoint/2010/main" val="244201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"/>
            <a:ext cx="7772400" cy="1143000"/>
          </a:xfrm>
        </p:spPr>
        <p:txBody>
          <a:bodyPr/>
          <a:lstStyle/>
          <a:p>
            <a:r>
              <a:rPr lang="en-US" dirty="0">
                <a:uFillTx/>
              </a:rPr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42" y="1249304"/>
            <a:ext cx="8259233" cy="5156200"/>
          </a:xfrm>
        </p:spPr>
        <p:txBody>
          <a:bodyPr>
            <a:normAutofit fontScale="25000" lnSpcReduction="20000"/>
          </a:bodyPr>
          <a:lstStyle/>
          <a:p>
            <a:pPr indent="68580">
              <a:lnSpc>
                <a:spcPct val="80000"/>
              </a:lnSpc>
              <a:defRPr sz="1600"/>
            </a:pPr>
            <a:r>
              <a:rPr lang="en-US" sz="7200" dirty="0" smtClean="0"/>
              <a:t>Check </a:t>
            </a:r>
            <a:r>
              <a:rPr lang="en-US" sz="7200" dirty="0"/>
              <a:t>out these demos: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5600" u="sng" dirty="0" smtClean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http</a:t>
            </a:r>
            <a:r>
              <a:rPr lang="en-US" sz="56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://toddwschneider.com/posts/traveling-salesman-with-simulated-annealing-r-and-shiny/</a:t>
            </a:r>
            <a:r>
              <a:rPr lang="en-US" sz="5600" dirty="0"/>
              <a:t> 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56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/>
              </a:rPr>
              <a:t>http://codecapsule.com/2010/04/06/simulated-annealing-traveling-salesman/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56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4"/>
              </a:rPr>
              <a:t>http://www.biostat.jhsph.edu/~iruczins/teaching/misc/annealing/animation.html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endParaRPr lang="en-US" sz="7200" u="sng" dirty="0">
              <a:ln w="9525">
                <a:solidFill>
                  <a:schemeClr val="accent2"/>
                </a:solidFill>
              </a:ln>
              <a:solidFill>
                <a:schemeClr val="accent2"/>
              </a:solidFill>
              <a:uFill>
                <a:solidFill>
                  <a:schemeClr val="accent2"/>
                </a:solidFill>
              </a:uFill>
              <a:hlinkClick r:id="rId4"/>
            </a:endParaRP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72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/>
              </a:rPr>
              <a:t>http://math.hws.edu/eck/jsdemo/jsGeneticAlgorithm.html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72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6"/>
              </a:rPr>
              <a:t>http://rednuht.org/genetic_walkers/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r>
              <a:rPr lang="en-US" sz="7200" u="sng" dirty="0">
                <a:ln w="9525">
                  <a:solidFill>
                    <a:schemeClr val="accent2"/>
                  </a:solidFill>
                </a:ln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7"/>
              </a:rPr>
              <a:t>http://rednuht.org/genetic_cars_2/</a:t>
            </a:r>
          </a:p>
          <a:p>
            <a:pPr>
              <a:lnSpc>
                <a:spcPct val="80000"/>
              </a:lnSpc>
              <a:defRPr sz="1600">
                <a:ln w="9525">
                  <a:solidFill>
                    <a:srgbClr val="FFFFFF"/>
                  </a:solidFill>
                </a:ln>
              </a:defRPr>
            </a:pPr>
            <a:endParaRPr lang="en-US" sz="7200" u="sng" dirty="0">
              <a:ln w="9525">
                <a:solidFill>
                  <a:schemeClr val="accent2"/>
                </a:solidFill>
              </a:ln>
              <a:solidFill>
                <a:schemeClr val="accent2"/>
              </a:solidFill>
              <a:uFill>
                <a:solidFill>
                  <a:schemeClr val="accent2"/>
                </a:solidFill>
              </a:uFill>
              <a:hlinkClick r:id="rId7"/>
            </a:endParaRPr>
          </a:p>
          <a:p>
            <a:pPr indent="68580">
              <a:lnSpc>
                <a:spcPct val="80000"/>
              </a:lnSpc>
              <a:defRPr sz="1600"/>
            </a:pPr>
            <a:r>
              <a:rPr lang="en-US" sz="7200" dirty="0"/>
              <a:t>Alpha-beta search demo: </a:t>
            </a:r>
          </a:p>
          <a:p>
            <a:pPr indent="68580">
              <a:lnSpc>
                <a:spcPct val="80000"/>
              </a:lnSpc>
              <a:defRPr sz="1600"/>
            </a:pPr>
            <a:r>
              <a:rPr lang="en-US" sz="7200" u="sng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8"/>
              </a:rPr>
              <a:t>https://www.yosenspace.com/posts/computer-science-game-trees.html</a:t>
            </a:r>
          </a:p>
          <a:p>
            <a:endParaRPr lang="en-US" sz="7200" dirty="0" smtClean="0">
              <a:uFillTx/>
            </a:endParaRPr>
          </a:p>
          <a:p>
            <a:r>
              <a:rPr lang="en-US" sz="7200" dirty="0" smtClean="0">
                <a:uFillTx/>
              </a:rPr>
              <a:t>A</a:t>
            </a:r>
            <a:r>
              <a:rPr lang="en-US" sz="7200" dirty="0">
                <a:uFillTx/>
              </a:rPr>
              <a:t>* and heuristics:</a:t>
            </a:r>
          </a:p>
          <a:p>
            <a:r>
              <a:rPr lang="en-US" sz="7200" dirty="0">
                <a:uFillTx/>
                <a:hlinkClick r:id="rId9"/>
              </a:rPr>
              <a:t>http://www.briangrinstead.com/files/astar/</a:t>
            </a:r>
            <a:endParaRPr lang="en-US" sz="7200" dirty="0">
              <a:uFillTx/>
            </a:endParaRPr>
          </a:p>
          <a:p>
            <a:pPr marL="68580" indent="0">
              <a:buNone/>
            </a:pPr>
            <a:endParaRPr lang="en-US" sz="7200" dirty="0">
              <a:uFillTx/>
            </a:endParaRPr>
          </a:p>
          <a:p>
            <a:r>
              <a:rPr lang="en-US" sz="7200" dirty="0">
                <a:uFillTx/>
              </a:rPr>
              <a:t>Practice Exercises</a:t>
            </a:r>
            <a:r>
              <a:rPr lang="en-US" sz="7200" dirty="0" smtClean="0">
                <a:uFillTx/>
              </a:rPr>
              <a:t>:</a:t>
            </a:r>
            <a:r>
              <a:rPr lang="en-US" sz="7200" dirty="0">
                <a:uFillTx/>
              </a:rPr>
              <a:t>	Chapter 4: # </a:t>
            </a:r>
            <a:r>
              <a:rPr lang="en-US" sz="7200" dirty="0" smtClean="0">
                <a:uFillTx/>
              </a:rPr>
              <a:t>4.1, </a:t>
            </a:r>
            <a:r>
              <a:rPr lang="en-US" sz="7200" dirty="0"/>
              <a:t> </a:t>
            </a:r>
            <a:r>
              <a:rPr lang="en-US" sz="7200" dirty="0" smtClean="0">
                <a:uFillTx/>
              </a:rPr>
              <a:t>Chapter </a:t>
            </a:r>
            <a:r>
              <a:rPr lang="en-US" sz="7200" dirty="0">
                <a:uFillTx/>
              </a:rPr>
              <a:t>6: # 6.1, 6.5</a:t>
            </a: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 Techniques</a:t>
            </a:r>
          </a:p>
          <a:p>
            <a:r>
              <a:rPr lang="en-US" dirty="0"/>
              <a:t>	</a:t>
            </a:r>
            <a:r>
              <a:rPr lang="en-US" dirty="0" smtClean="0"/>
              <a:t>Local search </a:t>
            </a:r>
          </a:p>
          <a:p>
            <a:r>
              <a:rPr lang="en-US" dirty="0"/>
              <a:t>	</a:t>
            </a:r>
            <a:r>
              <a:rPr lang="en-US" dirty="0" smtClean="0"/>
              <a:t>	Hill-Climbing. Gradient-Descendent</a:t>
            </a:r>
          </a:p>
          <a:p>
            <a:r>
              <a:rPr lang="en-US" dirty="0"/>
              <a:t>	</a:t>
            </a:r>
            <a:r>
              <a:rPr lang="en-US" dirty="0" smtClean="0"/>
              <a:t>Simulated Annealing</a:t>
            </a:r>
          </a:p>
          <a:p>
            <a:r>
              <a:rPr lang="en-US" dirty="0"/>
              <a:t>	</a:t>
            </a:r>
            <a:r>
              <a:rPr lang="en-US" dirty="0" smtClean="0"/>
              <a:t>Genetic Algorithm</a:t>
            </a:r>
          </a:p>
          <a:p>
            <a:r>
              <a:rPr lang="en-US" dirty="0" smtClean="0"/>
              <a:t>	</a:t>
            </a:r>
            <a:r>
              <a:rPr lang="mr-IN" dirty="0" smtClean="0"/>
              <a:t>…</a:t>
            </a:r>
            <a:endParaRPr lang="en-US" dirty="0"/>
          </a:p>
          <a:p>
            <a:r>
              <a:rPr lang="en-US" dirty="0" smtClean="0"/>
              <a:t>Game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366"/>
            <a:ext cx="7754368" cy="7226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Optimization </a:t>
            </a:r>
            <a:br>
              <a:rPr lang="en-US" dirty="0" smtClean="0"/>
            </a:br>
            <a:r>
              <a:rPr lang="en-US" sz="2700" dirty="0" smtClean="0"/>
              <a:t>One of the most fundamental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097"/>
            <a:ext cx="7620000" cy="1298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optimization?</a:t>
            </a:r>
          </a:p>
          <a:p>
            <a:r>
              <a:rPr lang="en-US" dirty="0" smtClean="0"/>
              <a:t>All (almost) engineering/AI problems are optimizations! Why?</a:t>
            </a:r>
            <a:endParaRPr lang="en-US" dirty="0"/>
          </a:p>
        </p:txBody>
      </p:sp>
      <p:grpSp>
        <p:nvGrpSpPr>
          <p:cNvPr id="4" name="Picture 5"/>
          <p:cNvGrpSpPr/>
          <p:nvPr/>
        </p:nvGrpSpPr>
        <p:grpSpPr>
          <a:xfrm>
            <a:off x="583124" y="3064874"/>
            <a:ext cx="7628444" cy="3139582"/>
            <a:chOff x="0" y="0"/>
            <a:chExt cx="4993859" cy="2252131"/>
          </a:xfrm>
        </p:grpSpPr>
        <p:sp>
          <p:nvSpPr>
            <p:cNvPr id="5" name="Rectangle"/>
            <p:cNvSpPr/>
            <p:nvPr/>
          </p:nvSpPr>
          <p:spPr>
            <a:xfrm>
              <a:off x="0" y="0"/>
              <a:ext cx="4993860" cy="22521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6" name="image7.tif" descr="image7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93860" cy="2252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0402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Hill Climbing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6400" y="986327"/>
            <a:ext cx="8382000" cy="45466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SzPct val="100000"/>
              <a:buChar char="▪"/>
              <a:defRPr sz="3200" b="0"/>
            </a:pPr>
            <a:r>
              <a:rPr sz="2800" dirty="0"/>
              <a:t>What are the advantages and disadvantages of classical hill-climbing?  </a:t>
            </a:r>
          </a:p>
          <a:p>
            <a:pPr>
              <a:spcBef>
                <a:spcPts val="700"/>
              </a:spcBef>
              <a:buSzPct val="100000"/>
              <a:buChar char="▪"/>
              <a:defRPr sz="3200" b="0"/>
            </a:pPr>
            <a:r>
              <a:rPr sz="2800" dirty="0"/>
              <a:t>Can you think of real-world examples where hill-climbing would be particularly good?  </a:t>
            </a:r>
          </a:p>
          <a:p>
            <a:pPr>
              <a:buSzPct val="100000"/>
              <a:buChar char="▪"/>
              <a:defRPr sz="3200" b="0"/>
            </a:pPr>
            <a:endParaRPr sz="2800" dirty="0"/>
          </a:p>
          <a:p>
            <a:pPr>
              <a:spcBef>
                <a:spcPts val="700"/>
              </a:spcBef>
              <a:buSzPct val="100000"/>
              <a:buChar char="▪"/>
              <a:defRPr sz="3200" b="0"/>
            </a:pPr>
            <a:r>
              <a:rPr sz="2800" dirty="0"/>
              <a:t>What about bad? </a:t>
            </a:r>
          </a:p>
        </p:txBody>
      </p:sp>
      <p:sp>
        <p:nvSpPr>
          <p:cNvPr id="282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Rectangle 6"/>
          <p:cNvSpPr/>
          <p:nvPr/>
        </p:nvSpPr>
        <p:spPr>
          <a:xfrm>
            <a:off x="3910098" y="3496735"/>
            <a:ext cx="4993861" cy="22521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n w="9524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6" name="Picture 5"/>
          <p:cNvGrpSpPr/>
          <p:nvPr/>
        </p:nvGrpSpPr>
        <p:grpSpPr>
          <a:xfrm>
            <a:off x="3910098" y="3496735"/>
            <a:ext cx="4993861" cy="2252132"/>
            <a:chOff x="0" y="0"/>
            <a:chExt cx="4993859" cy="2252131"/>
          </a:xfrm>
        </p:grpSpPr>
        <p:sp>
          <p:nvSpPr>
            <p:cNvPr id="284" name="Rectangle"/>
            <p:cNvSpPr/>
            <p:nvPr/>
          </p:nvSpPr>
          <p:spPr>
            <a:xfrm>
              <a:off x="0" y="0"/>
              <a:ext cx="4993860" cy="22521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85" name="image7.tif" descr="image7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93860" cy="2252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7425" y="4272036"/>
            <a:ext cx="2311400" cy="2311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18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big is your step?</a:t>
            </a:r>
          </a:p>
          <a:p>
            <a:endParaRPr lang="en-US" dirty="0" smtClean="0"/>
          </a:p>
          <a:p>
            <a:r>
              <a:rPr lang="en-US" dirty="0"/>
              <a:t>Y</a:t>
            </a:r>
            <a:r>
              <a:rPr lang="en-US" dirty="0" smtClean="0"/>
              <a:t>ou “walk”, but do you “jump”? When? How far?</a:t>
            </a:r>
          </a:p>
          <a:p>
            <a:endParaRPr lang="en-US" dirty="0"/>
          </a:p>
          <a:p>
            <a:r>
              <a:rPr lang="en-US" dirty="0" smtClean="0"/>
              <a:t>When do you stop?</a:t>
            </a:r>
          </a:p>
          <a:p>
            <a:endParaRPr lang="en-US" dirty="0"/>
          </a:p>
          <a:p>
            <a:r>
              <a:rPr lang="en-US" dirty="0" smtClean="0"/>
              <a:t>Is you technique deterministic and complete?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dirty="0"/>
              <a:t>Simulated </a:t>
            </a:r>
            <a:r>
              <a:rPr lang="en-US" dirty="0"/>
              <a:t>A</a:t>
            </a:r>
            <a:r>
              <a:rPr dirty="0"/>
              <a:t>nnealing</a:t>
            </a:r>
          </a:p>
        </p:txBody>
      </p:sp>
      <p:sp>
        <p:nvSpPr>
          <p:cNvPr id="29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11666" y="960927"/>
            <a:ext cx="8412893" cy="454664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sz="3200"/>
            </a:pPr>
            <a:r>
              <a:rPr sz="2800" dirty="0"/>
              <a:t>The AIMA book says that simulated annealing is </a:t>
            </a:r>
            <a:r>
              <a:rPr sz="2800" u="sng" dirty="0"/>
              <a:t>complete</a:t>
            </a:r>
            <a:r>
              <a:rPr sz="2800" dirty="0"/>
              <a:t> (page 125).  </a:t>
            </a:r>
          </a:p>
          <a:p>
            <a:pPr>
              <a:lnSpc>
                <a:spcPct val="90000"/>
              </a:lnSpc>
              <a:defRPr sz="3200"/>
            </a:pPr>
            <a:endParaRPr sz="2800" dirty="0"/>
          </a:p>
          <a:p>
            <a:pPr marL="457200" indent="-4572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rPr sz="2800" dirty="0"/>
              <a:t>In real-world applications will that be true?  </a:t>
            </a:r>
          </a:p>
          <a:p>
            <a:pPr marL="457200" indent="-457200">
              <a:lnSpc>
                <a:spcPct val="90000"/>
              </a:lnSpc>
              <a:buSzPct val="100000"/>
              <a:buFont typeface="Arial"/>
              <a:buChar char="•"/>
              <a:defRPr sz="3200"/>
            </a:pPr>
            <a:endParaRPr sz="2800" dirty="0"/>
          </a:p>
          <a:p>
            <a:pPr marL="457200" indent="-4572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rPr sz="2800" dirty="0"/>
              <a:t>Why or why not?</a:t>
            </a:r>
            <a:br>
              <a:rPr sz="2800" dirty="0"/>
            </a:br>
            <a:endParaRPr sz="2800" dirty="0"/>
          </a:p>
        </p:txBody>
      </p:sp>
      <p:sp>
        <p:nvSpPr>
          <p:cNvPr id="293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94" name="Rectangle 5"/>
          <p:cNvSpPr/>
          <p:nvPr/>
        </p:nvSpPr>
        <p:spPr>
          <a:xfrm>
            <a:off x="4056269" y="3406475"/>
            <a:ext cx="4993860" cy="225213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ln w="9524">
                  <a:solidFill>
                    <a:srgbClr val="FFFFFF"/>
                  </a:solidFill>
                </a:ln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7" name="Picture 6"/>
          <p:cNvGrpSpPr/>
          <p:nvPr/>
        </p:nvGrpSpPr>
        <p:grpSpPr>
          <a:xfrm>
            <a:off x="4056269" y="3395853"/>
            <a:ext cx="4993860" cy="2252133"/>
            <a:chOff x="0" y="0"/>
            <a:chExt cx="4993859" cy="2252131"/>
          </a:xfrm>
        </p:grpSpPr>
        <p:sp>
          <p:nvSpPr>
            <p:cNvPr id="295" name="Rectangle"/>
            <p:cNvSpPr/>
            <p:nvPr/>
          </p:nvSpPr>
          <p:spPr>
            <a:xfrm>
              <a:off x="0" y="0"/>
              <a:ext cx="4993860" cy="225213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96" name="image7.tif" descr="image7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993860" cy="2252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8" name="Oval 7"/>
          <p:cNvSpPr/>
          <p:nvPr/>
        </p:nvSpPr>
        <p:spPr>
          <a:xfrm>
            <a:off x="6519333" y="4909139"/>
            <a:ext cx="101601" cy="8376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777777"/>
            </a:solidFill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3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01" name="Picture 5" descr="Picture 5">
            <a:hlinkClick r:id="rId2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671" y="139783"/>
            <a:ext cx="6483424" cy="6483424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 7"/>
          <p:cNvSpPr txBox="1"/>
          <p:nvPr/>
        </p:nvSpPr>
        <p:spPr>
          <a:xfrm>
            <a:off x="365125" y="6480137"/>
            <a:ext cx="8702675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rPr dirty="0"/>
              <a:t>http://toddwschneider.com/posts/traveling-salesman-with-simulated-annealing-r-and-shiny/</a:t>
            </a:r>
          </a:p>
        </p:txBody>
      </p:sp>
    </p:spTree>
    <p:extLst>
      <p:ext uri="{BB962C8B-B14F-4D97-AF65-F5344CB8AC3E}">
        <p14:creationId xmlns:p14="http://schemas.microsoft.com/office/powerpoint/2010/main" val="21526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The Genetic Algorithm Cycle</a:t>
            </a:r>
          </a:p>
        </p:txBody>
      </p:sp>
      <p:sp>
        <p:nvSpPr>
          <p:cNvPr id="305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318" name="Group 15"/>
          <p:cNvGrpSpPr/>
          <p:nvPr/>
        </p:nvGrpSpPr>
        <p:grpSpPr>
          <a:xfrm>
            <a:off x="1600199" y="1544413"/>
            <a:ext cx="5730982" cy="4020569"/>
            <a:chOff x="0" y="0"/>
            <a:chExt cx="6409267" cy="4550569"/>
          </a:xfrm>
        </p:grpSpPr>
        <p:pic>
          <p:nvPicPr>
            <p:cNvPr id="306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92156" y="-1"/>
              <a:ext cx="1656328" cy="1395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7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72726" y="-1"/>
              <a:ext cx="1728342" cy="14450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Picture 5" descr="Picture 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680925" y="1921259"/>
              <a:ext cx="1728343" cy="14174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6" descr="Picture 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76469" y="3113765"/>
              <a:ext cx="1759849" cy="1436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0" name="Picture 7" descr="Picture 7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1855009"/>
              <a:ext cx="1728343" cy="1421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1" name="Picture 8" descr="Picture 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76469" y="1391256"/>
              <a:ext cx="1714840" cy="1382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Line 9"/>
            <p:cNvSpPr/>
            <p:nvPr/>
          </p:nvSpPr>
          <p:spPr>
            <a:xfrm flipV="1">
              <a:off x="792156" y="1325007"/>
              <a:ext cx="216043" cy="39750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Line 10"/>
            <p:cNvSpPr/>
            <p:nvPr/>
          </p:nvSpPr>
          <p:spPr>
            <a:xfrm>
              <a:off x="2376469" y="530002"/>
              <a:ext cx="1152228" cy="6625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Line 11"/>
            <p:cNvSpPr/>
            <p:nvPr/>
          </p:nvSpPr>
          <p:spPr>
            <a:xfrm>
              <a:off x="4896968" y="1457507"/>
              <a:ext cx="216043" cy="46375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Line 12"/>
            <p:cNvSpPr/>
            <p:nvPr/>
          </p:nvSpPr>
          <p:spPr>
            <a:xfrm flipH="1">
              <a:off x="4032797" y="3312516"/>
              <a:ext cx="936186" cy="33125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Line 13"/>
            <p:cNvSpPr/>
            <p:nvPr/>
          </p:nvSpPr>
          <p:spPr>
            <a:xfrm flipH="1" flipV="1">
              <a:off x="1512299" y="3246266"/>
              <a:ext cx="792157" cy="33125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Line 14"/>
            <p:cNvSpPr/>
            <p:nvPr/>
          </p:nvSpPr>
          <p:spPr>
            <a:xfrm>
              <a:off x="1656327" y="1523757"/>
              <a:ext cx="648129" cy="265002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9" name="TextBox 18"/>
          <p:cNvSpPr txBox="1"/>
          <p:nvPr/>
        </p:nvSpPr>
        <p:spPr>
          <a:xfrm>
            <a:off x="6858000" y="1295400"/>
            <a:ext cx="8409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Fitness</a:t>
            </a:r>
          </a:p>
        </p:txBody>
      </p:sp>
      <p:sp>
        <p:nvSpPr>
          <p:cNvPr id="320" name="TextBox 19"/>
          <p:cNvSpPr txBox="1"/>
          <p:nvPr/>
        </p:nvSpPr>
        <p:spPr>
          <a:xfrm>
            <a:off x="7550349" y="4302781"/>
            <a:ext cx="104454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Selection</a:t>
            </a:r>
          </a:p>
        </p:txBody>
      </p:sp>
      <p:sp>
        <p:nvSpPr>
          <p:cNvPr id="321" name="TextBox 21"/>
          <p:cNvSpPr txBox="1"/>
          <p:nvPr/>
        </p:nvSpPr>
        <p:spPr>
          <a:xfrm>
            <a:off x="5807180" y="5103017"/>
            <a:ext cx="152400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Crossover</a:t>
            </a:r>
          </a:p>
        </p:txBody>
      </p:sp>
      <p:sp>
        <p:nvSpPr>
          <p:cNvPr id="322" name="TextBox 22"/>
          <p:cNvSpPr txBox="1"/>
          <p:nvPr/>
        </p:nvSpPr>
        <p:spPr>
          <a:xfrm>
            <a:off x="1736718" y="4449205"/>
            <a:ext cx="131127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Mutation</a:t>
            </a:r>
          </a:p>
        </p:txBody>
      </p:sp>
      <p:sp>
        <p:nvSpPr>
          <p:cNvPr id="323" name="TextBox 23"/>
          <p:cNvSpPr txBox="1"/>
          <p:nvPr/>
        </p:nvSpPr>
        <p:spPr>
          <a:xfrm>
            <a:off x="304800" y="1219200"/>
            <a:ext cx="170534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New Population</a:t>
            </a:r>
          </a:p>
        </p:txBody>
      </p:sp>
      <p:pic>
        <p:nvPicPr>
          <p:cNvPr id="324" name="Picture 1" descr="Picture 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572" y="5611441"/>
            <a:ext cx="3747992" cy="10918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200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667292" y="12171"/>
            <a:ext cx="7772400" cy="1143000"/>
          </a:xfrm>
        </p:spPr>
        <p:txBody>
          <a:bodyPr/>
          <a:lstStyle/>
          <a:p>
            <a:r>
              <a:rPr lang="en-US" dirty="0"/>
              <a:t>Adversarial </a:t>
            </a:r>
            <a:r>
              <a:rPr lang="en-US" dirty="0" smtClean="0"/>
              <a:t>Search </a:t>
            </a:r>
            <a:endParaRPr lang="en-US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C4483-FC93-F141-8CC9-82FF593F8D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 flipH="1">
            <a:off x="3418507" y="2095443"/>
            <a:ext cx="90805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4453557" y="209544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4612307" y="2114493"/>
            <a:ext cx="71120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 flipH="1">
            <a:off x="2275507" y="3447993"/>
            <a:ext cx="90805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 flipH="1">
            <a:off x="3113707" y="3467043"/>
            <a:ext cx="889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 flipH="1">
            <a:off x="3999532" y="3384493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4532932" y="3384493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3" name="Line 11"/>
          <p:cNvSpPr>
            <a:spLocks noChangeShapeType="1"/>
          </p:cNvSpPr>
          <p:nvPr/>
        </p:nvSpPr>
        <p:spPr bwMode="auto">
          <a:xfrm>
            <a:off x="5371132" y="3384493"/>
            <a:ext cx="1524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>
            <a:off x="5371132" y="3384493"/>
            <a:ext cx="533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>
            <a:off x="2246932" y="452749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6" name="Line 15"/>
          <p:cNvSpPr>
            <a:spLocks noChangeShapeType="1"/>
          </p:cNvSpPr>
          <p:nvPr/>
        </p:nvSpPr>
        <p:spPr bwMode="auto">
          <a:xfrm>
            <a:off x="4151932" y="452749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>
            <a:off x="6056932" y="452749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8" name="Line 17"/>
          <p:cNvSpPr>
            <a:spLocks noChangeShapeType="1"/>
          </p:cNvSpPr>
          <p:nvPr/>
        </p:nvSpPr>
        <p:spPr bwMode="auto">
          <a:xfrm>
            <a:off x="6971332" y="452749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59" name="AutoShape 18"/>
          <p:cNvSpPr>
            <a:spLocks noChangeArrowheads="1"/>
          </p:cNvSpPr>
          <p:nvPr/>
        </p:nvSpPr>
        <p:spPr bwMode="auto">
          <a:xfrm>
            <a:off x="7352332" y="1790643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0" name="AutoShape 19"/>
          <p:cNvSpPr>
            <a:spLocks noChangeArrowheads="1"/>
          </p:cNvSpPr>
          <p:nvPr/>
        </p:nvSpPr>
        <p:spPr bwMode="auto">
          <a:xfrm>
            <a:off x="7428532" y="2247843"/>
            <a:ext cx="228600" cy="3048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1" name="AutoShape 20"/>
          <p:cNvSpPr>
            <a:spLocks noChangeArrowheads="1"/>
          </p:cNvSpPr>
          <p:nvPr/>
        </p:nvSpPr>
        <p:spPr bwMode="auto">
          <a:xfrm>
            <a:off x="7428532" y="2693931"/>
            <a:ext cx="228600" cy="228600"/>
          </a:xfrm>
          <a:custGeom>
            <a:avLst/>
            <a:gdLst>
              <a:gd name="T0" fmla="*/ 1209675 w 21600"/>
              <a:gd name="T1" fmla="*/ 0 h 21600"/>
              <a:gd name="T2" fmla="*/ 354277 w 21600"/>
              <a:gd name="T3" fmla="*/ 354277 h 21600"/>
              <a:gd name="T4" fmla="*/ 0 w 21600"/>
              <a:gd name="T5" fmla="*/ 1209675 h 21600"/>
              <a:gd name="T6" fmla="*/ 354277 w 21600"/>
              <a:gd name="T7" fmla="*/ 2065073 h 21600"/>
              <a:gd name="T8" fmla="*/ 1209675 w 21600"/>
              <a:gd name="T9" fmla="*/ 2419350 h 21600"/>
              <a:gd name="T10" fmla="*/ 2065073 w 21600"/>
              <a:gd name="T11" fmla="*/ 2065073 h 21600"/>
              <a:gd name="T12" fmla="*/ 2419350 w 21600"/>
              <a:gd name="T13" fmla="*/ 1209675 h 21600"/>
              <a:gd name="T14" fmla="*/ 2065073 w 21600"/>
              <a:gd name="T15" fmla="*/ 3542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7872490" y="1785351"/>
            <a:ext cx="56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win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7872490" y="2243611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lose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7845490" y="2628843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</a:rPr>
              <a:t>draw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6950707" y="5709651"/>
            <a:ext cx="228600" cy="228600"/>
          </a:xfrm>
          <a:custGeom>
            <a:avLst/>
            <a:gdLst>
              <a:gd name="T0" fmla="*/ 1209675 w 21600"/>
              <a:gd name="T1" fmla="*/ 0 h 21600"/>
              <a:gd name="T2" fmla="*/ 354277 w 21600"/>
              <a:gd name="T3" fmla="*/ 354277 h 21600"/>
              <a:gd name="T4" fmla="*/ 0 w 21600"/>
              <a:gd name="T5" fmla="*/ 1209675 h 21600"/>
              <a:gd name="T6" fmla="*/ 354277 w 21600"/>
              <a:gd name="T7" fmla="*/ 2065073 h 21600"/>
              <a:gd name="T8" fmla="*/ 1209675 w 21600"/>
              <a:gd name="T9" fmla="*/ 2419350 h 21600"/>
              <a:gd name="T10" fmla="*/ 2065073 w 21600"/>
              <a:gd name="T11" fmla="*/ 2065073 h 21600"/>
              <a:gd name="T12" fmla="*/ 2419350 w 21600"/>
              <a:gd name="T13" fmla="*/ 1209675 h 21600"/>
              <a:gd name="T14" fmla="*/ 2065073 w 21600"/>
              <a:gd name="T15" fmla="*/ 3542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>
            <a:off x="4075732" y="5687955"/>
            <a:ext cx="228600" cy="228600"/>
          </a:xfrm>
          <a:custGeom>
            <a:avLst/>
            <a:gdLst>
              <a:gd name="T0" fmla="*/ 1209675 w 21600"/>
              <a:gd name="T1" fmla="*/ 0 h 21600"/>
              <a:gd name="T2" fmla="*/ 354277 w 21600"/>
              <a:gd name="T3" fmla="*/ 354277 h 21600"/>
              <a:gd name="T4" fmla="*/ 0 w 21600"/>
              <a:gd name="T5" fmla="*/ 1209675 h 21600"/>
              <a:gd name="T6" fmla="*/ 354277 w 21600"/>
              <a:gd name="T7" fmla="*/ 2065073 h 21600"/>
              <a:gd name="T8" fmla="*/ 1209675 w 21600"/>
              <a:gd name="T9" fmla="*/ 2419350 h 21600"/>
              <a:gd name="T10" fmla="*/ 2065073 w 21600"/>
              <a:gd name="T11" fmla="*/ 2065073 h 21600"/>
              <a:gd name="T12" fmla="*/ 2419350 w 21600"/>
              <a:gd name="T13" fmla="*/ 1209675 h 21600"/>
              <a:gd name="T14" fmla="*/ 2065073 w 21600"/>
              <a:gd name="T15" fmla="*/ 3542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2046907" y="5667318"/>
            <a:ext cx="228600" cy="228600"/>
          </a:xfrm>
          <a:custGeom>
            <a:avLst/>
            <a:gdLst>
              <a:gd name="T0" fmla="*/ 1209675 w 21600"/>
              <a:gd name="T1" fmla="*/ 0 h 21600"/>
              <a:gd name="T2" fmla="*/ 354277 w 21600"/>
              <a:gd name="T3" fmla="*/ 354277 h 21600"/>
              <a:gd name="T4" fmla="*/ 0 w 21600"/>
              <a:gd name="T5" fmla="*/ 1209675 h 21600"/>
              <a:gd name="T6" fmla="*/ 354277 w 21600"/>
              <a:gd name="T7" fmla="*/ 2065073 h 21600"/>
              <a:gd name="T8" fmla="*/ 1209675 w 21600"/>
              <a:gd name="T9" fmla="*/ 2419350 h 21600"/>
              <a:gd name="T10" fmla="*/ 2065073 w 21600"/>
              <a:gd name="T11" fmla="*/ 2065073 h 21600"/>
              <a:gd name="T12" fmla="*/ 2419350 w 21600"/>
              <a:gd name="T13" fmla="*/ 1209675 h 21600"/>
              <a:gd name="T14" fmla="*/ 2065073 w 21600"/>
              <a:gd name="T15" fmla="*/ 3542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3999532" y="1257243"/>
            <a:ext cx="844550" cy="936625"/>
            <a:chOff x="1920" y="960"/>
            <a:chExt cx="542" cy="628"/>
          </a:xfrm>
        </p:grpSpPr>
        <p:sp>
          <p:nvSpPr>
            <p:cNvPr id="61700" name="Rectangle 29"/>
            <p:cNvSpPr>
              <a:spLocks noChangeArrowheads="1"/>
            </p:cNvSpPr>
            <p:nvPr/>
          </p:nvSpPr>
          <p:spPr bwMode="auto">
            <a:xfrm>
              <a:off x="2256" y="960"/>
              <a:ext cx="198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701" name="Rectangle 30"/>
            <p:cNvSpPr>
              <a:spLocks noChangeArrowheads="1"/>
            </p:cNvSpPr>
            <p:nvPr/>
          </p:nvSpPr>
          <p:spPr bwMode="auto">
            <a:xfrm>
              <a:off x="1920" y="960"/>
              <a:ext cx="198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702" name="Group 31"/>
            <p:cNvGrpSpPr>
              <a:grpSpLocks/>
            </p:cNvGrpSpPr>
            <p:nvPr/>
          </p:nvGrpSpPr>
          <p:grpSpPr bwMode="auto">
            <a:xfrm>
              <a:off x="1958" y="971"/>
              <a:ext cx="504" cy="617"/>
              <a:chOff x="1958" y="971"/>
              <a:chExt cx="504" cy="617"/>
            </a:xfrm>
          </p:grpSpPr>
          <p:grpSp>
            <p:nvGrpSpPr>
              <p:cNvPr id="61703" name="Group 32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708" name="Group 33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71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71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709" name="Group 36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71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71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704" name="Rectangle 39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5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705" name="Rectangle 40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6" cy="24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706" name="Rectangle 41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5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707" name="Rectangle 42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200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grpSp>
        <p:nvGrpSpPr>
          <p:cNvPr id="61469" name="Group 43"/>
          <p:cNvGrpSpPr>
            <a:grpSpLocks/>
          </p:cNvGrpSpPr>
          <p:nvPr/>
        </p:nvGrpSpPr>
        <p:grpSpPr bwMode="auto">
          <a:xfrm>
            <a:off x="5066332" y="2487555"/>
            <a:ext cx="854075" cy="973138"/>
            <a:chOff x="1920" y="960"/>
            <a:chExt cx="538" cy="613"/>
          </a:xfrm>
        </p:grpSpPr>
        <p:sp>
          <p:nvSpPr>
            <p:cNvPr id="61686" name="Rectangle 44"/>
            <p:cNvSpPr>
              <a:spLocks noChangeArrowheads="1"/>
            </p:cNvSpPr>
            <p:nvPr/>
          </p:nvSpPr>
          <p:spPr bwMode="auto">
            <a:xfrm>
              <a:off x="2256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687" name="Rectangle 45"/>
            <p:cNvSpPr>
              <a:spLocks noChangeArrowheads="1"/>
            </p:cNvSpPr>
            <p:nvPr/>
          </p:nvSpPr>
          <p:spPr bwMode="auto">
            <a:xfrm>
              <a:off x="1920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688" name="Group 46"/>
            <p:cNvGrpSpPr>
              <a:grpSpLocks/>
            </p:cNvGrpSpPr>
            <p:nvPr/>
          </p:nvGrpSpPr>
          <p:grpSpPr bwMode="auto">
            <a:xfrm>
              <a:off x="1958" y="971"/>
              <a:ext cx="500" cy="602"/>
              <a:chOff x="1958" y="971"/>
              <a:chExt cx="500" cy="602"/>
            </a:xfrm>
          </p:grpSpPr>
          <p:grpSp>
            <p:nvGrpSpPr>
              <p:cNvPr id="61689" name="Group 47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694" name="Group 48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69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9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695" name="Group 51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69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69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90" name="Rectangle 54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691" name="Rectangle 55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692" name="Rectangle 56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693" name="Rectangle 57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grpSp>
        <p:nvGrpSpPr>
          <p:cNvPr id="61470" name="Group 58"/>
          <p:cNvGrpSpPr>
            <a:grpSpLocks/>
          </p:cNvGrpSpPr>
          <p:nvPr/>
        </p:nvGrpSpPr>
        <p:grpSpPr bwMode="auto">
          <a:xfrm>
            <a:off x="2856532" y="2487555"/>
            <a:ext cx="854075" cy="973138"/>
            <a:chOff x="1200" y="1824"/>
            <a:chExt cx="538" cy="613"/>
          </a:xfrm>
        </p:grpSpPr>
        <p:grpSp>
          <p:nvGrpSpPr>
            <p:cNvPr id="61670" name="Group 59"/>
            <p:cNvGrpSpPr>
              <a:grpSpLocks/>
            </p:cNvGrpSpPr>
            <p:nvPr/>
          </p:nvGrpSpPr>
          <p:grpSpPr bwMode="auto">
            <a:xfrm>
              <a:off x="1200" y="1824"/>
              <a:ext cx="538" cy="613"/>
              <a:chOff x="1920" y="960"/>
              <a:chExt cx="538" cy="613"/>
            </a:xfrm>
          </p:grpSpPr>
          <p:sp>
            <p:nvSpPr>
              <p:cNvPr id="61672" name="Rectangle 60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673" name="Rectangle 61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674" name="Group 62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675" name="Group 63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80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84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85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8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8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8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676" name="Rectangle 7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77" name="Rectangle 7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78" name="Rectangle 72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79" name="Rectangle 73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671" name="Rectangle 74"/>
            <p:cNvSpPr>
              <a:spLocks noChangeArrowheads="1"/>
            </p:cNvSpPr>
            <p:nvPr/>
          </p:nvSpPr>
          <p:spPr bwMode="auto">
            <a:xfrm>
              <a:off x="1200" y="201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grpSp>
        <p:nvGrpSpPr>
          <p:cNvPr id="61471" name="Group 75"/>
          <p:cNvGrpSpPr>
            <a:grpSpLocks/>
          </p:cNvGrpSpPr>
          <p:nvPr/>
        </p:nvGrpSpPr>
        <p:grpSpPr bwMode="auto">
          <a:xfrm>
            <a:off x="3961432" y="2487555"/>
            <a:ext cx="854075" cy="973138"/>
            <a:chOff x="1896" y="1824"/>
            <a:chExt cx="538" cy="613"/>
          </a:xfrm>
        </p:grpSpPr>
        <p:grpSp>
          <p:nvGrpSpPr>
            <p:cNvPr id="61654" name="Group 76"/>
            <p:cNvGrpSpPr>
              <a:grpSpLocks/>
            </p:cNvGrpSpPr>
            <p:nvPr/>
          </p:nvGrpSpPr>
          <p:grpSpPr bwMode="auto">
            <a:xfrm>
              <a:off x="1896" y="1824"/>
              <a:ext cx="538" cy="613"/>
              <a:chOff x="1920" y="960"/>
              <a:chExt cx="538" cy="613"/>
            </a:xfrm>
          </p:grpSpPr>
          <p:sp>
            <p:nvSpPr>
              <p:cNvPr id="61656" name="Rectangle 77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657" name="Rectangle 78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658" name="Group 79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659" name="Group 80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64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68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69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65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66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67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660" name="Rectangle 87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61" name="Rectangle 88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62" name="Rectangle 89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63" name="Rectangle 90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655" name="Rectangle 91"/>
            <p:cNvSpPr>
              <a:spLocks noChangeArrowheads="1"/>
            </p:cNvSpPr>
            <p:nvPr/>
          </p:nvSpPr>
          <p:spPr bwMode="auto">
            <a:xfrm>
              <a:off x="1918" y="22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sp>
        <p:nvSpPr>
          <p:cNvPr id="61472" name="Rectangle 92"/>
          <p:cNvSpPr>
            <a:spLocks noChangeArrowheads="1"/>
          </p:cNvSpPr>
          <p:nvPr/>
        </p:nvSpPr>
        <p:spPr bwMode="auto">
          <a:xfrm>
            <a:off x="5371132" y="309715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grpSp>
        <p:nvGrpSpPr>
          <p:cNvPr id="61473" name="Group 93"/>
          <p:cNvGrpSpPr>
            <a:grpSpLocks/>
          </p:cNvGrpSpPr>
          <p:nvPr/>
        </p:nvGrpSpPr>
        <p:grpSpPr bwMode="auto">
          <a:xfrm>
            <a:off x="2704132" y="3630555"/>
            <a:ext cx="854075" cy="973138"/>
            <a:chOff x="1200" y="1824"/>
            <a:chExt cx="538" cy="613"/>
          </a:xfrm>
        </p:grpSpPr>
        <p:grpSp>
          <p:nvGrpSpPr>
            <p:cNvPr id="61638" name="Group 94"/>
            <p:cNvGrpSpPr>
              <a:grpSpLocks/>
            </p:cNvGrpSpPr>
            <p:nvPr/>
          </p:nvGrpSpPr>
          <p:grpSpPr bwMode="auto">
            <a:xfrm>
              <a:off x="1200" y="1824"/>
              <a:ext cx="538" cy="613"/>
              <a:chOff x="1920" y="960"/>
              <a:chExt cx="538" cy="613"/>
            </a:xfrm>
          </p:grpSpPr>
          <p:sp>
            <p:nvSpPr>
              <p:cNvPr id="61640" name="Rectangle 95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641" name="Rectangle 96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642" name="Group 97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643" name="Group 98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48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52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53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49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50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51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644" name="Rectangle 105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45" name="Rectangle 106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46" name="Rectangle 107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47" name="Rectangle 108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639" name="Rectangle 109"/>
            <p:cNvSpPr>
              <a:spLocks noChangeArrowheads="1"/>
            </p:cNvSpPr>
            <p:nvPr/>
          </p:nvSpPr>
          <p:spPr bwMode="auto">
            <a:xfrm>
              <a:off x="1200" y="201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grpSp>
        <p:nvGrpSpPr>
          <p:cNvPr id="61474" name="Group 110"/>
          <p:cNvGrpSpPr>
            <a:grpSpLocks/>
          </p:cNvGrpSpPr>
          <p:nvPr/>
        </p:nvGrpSpPr>
        <p:grpSpPr bwMode="auto">
          <a:xfrm>
            <a:off x="1713532" y="3630555"/>
            <a:ext cx="854075" cy="973138"/>
            <a:chOff x="1200" y="1824"/>
            <a:chExt cx="538" cy="613"/>
          </a:xfrm>
        </p:grpSpPr>
        <p:grpSp>
          <p:nvGrpSpPr>
            <p:cNvPr id="61622" name="Group 111"/>
            <p:cNvGrpSpPr>
              <a:grpSpLocks/>
            </p:cNvGrpSpPr>
            <p:nvPr/>
          </p:nvGrpSpPr>
          <p:grpSpPr bwMode="auto">
            <a:xfrm>
              <a:off x="1200" y="1824"/>
              <a:ext cx="538" cy="613"/>
              <a:chOff x="1920" y="960"/>
              <a:chExt cx="538" cy="613"/>
            </a:xfrm>
          </p:grpSpPr>
          <p:sp>
            <p:nvSpPr>
              <p:cNvPr id="61624" name="Rectangle 112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625" name="Rectangle 113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626" name="Group 114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627" name="Group 115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32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36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37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3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34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35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628" name="Rectangle 122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29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30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31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623" name="Rectangle 126"/>
            <p:cNvSpPr>
              <a:spLocks noChangeArrowheads="1"/>
            </p:cNvSpPr>
            <p:nvPr/>
          </p:nvSpPr>
          <p:spPr bwMode="auto">
            <a:xfrm>
              <a:off x="1200" y="2016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grpSp>
        <p:nvGrpSpPr>
          <p:cNvPr id="61475" name="Group 127"/>
          <p:cNvGrpSpPr>
            <a:grpSpLocks/>
          </p:cNvGrpSpPr>
          <p:nvPr/>
        </p:nvGrpSpPr>
        <p:grpSpPr bwMode="auto">
          <a:xfrm>
            <a:off x="4532932" y="3630555"/>
            <a:ext cx="854075" cy="973138"/>
            <a:chOff x="1896" y="1824"/>
            <a:chExt cx="538" cy="613"/>
          </a:xfrm>
        </p:grpSpPr>
        <p:grpSp>
          <p:nvGrpSpPr>
            <p:cNvPr id="61606" name="Group 128"/>
            <p:cNvGrpSpPr>
              <a:grpSpLocks/>
            </p:cNvGrpSpPr>
            <p:nvPr/>
          </p:nvGrpSpPr>
          <p:grpSpPr bwMode="auto">
            <a:xfrm>
              <a:off x="1896" y="1824"/>
              <a:ext cx="538" cy="613"/>
              <a:chOff x="1920" y="960"/>
              <a:chExt cx="538" cy="613"/>
            </a:xfrm>
          </p:grpSpPr>
          <p:sp>
            <p:nvSpPr>
              <p:cNvPr id="61608" name="Rectangle 129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609" name="Rectangle 130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610" name="Group 131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611" name="Group 132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16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2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21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17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18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19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612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13" name="Rectangle 140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14" name="Rectangle 141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615" name="Rectangle 142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607" name="Rectangle 143"/>
            <p:cNvSpPr>
              <a:spLocks noChangeArrowheads="1"/>
            </p:cNvSpPr>
            <p:nvPr/>
          </p:nvSpPr>
          <p:spPr bwMode="auto">
            <a:xfrm>
              <a:off x="1918" y="22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grpSp>
        <p:nvGrpSpPr>
          <p:cNvPr id="61476" name="Group 144"/>
          <p:cNvGrpSpPr>
            <a:grpSpLocks/>
          </p:cNvGrpSpPr>
          <p:nvPr/>
        </p:nvGrpSpPr>
        <p:grpSpPr bwMode="auto">
          <a:xfrm>
            <a:off x="3542332" y="3630555"/>
            <a:ext cx="854075" cy="973138"/>
            <a:chOff x="1896" y="1824"/>
            <a:chExt cx="538" cy="613"/>
          </a:xfrm>
        </p:grpSpPr>
        <p:grpSp>
          <p:nvGrpSpPr>
            <p:cNvPr id="61590" name="Group 145"/>
            <p:cNvGrpSpPr>
              <a:grpSpLocks/>
            </p:cNvGrpSpPr>
            <p:nvPr/>
          </p:nvGrpSpPr>
          <p:grpSpPr bwMode="auto">
            <a:xfrm>
              <a:off x="1896" y="1824"/>
              <a:ext cx="538" cy="613"/>
              <a:chOff x="1920" y="960"/>
              <a:chExt cx="538" cy="613"/>
            </a:xfrm>
          </p:grpSpPr>
          <p:sp>
            <p:nvSpPr>
              <p:cNvPr id="61592" name="Rectangle 146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593" name="Rectangle 147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594" name="Group 148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595" name="Group 149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600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604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05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601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602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603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59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9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9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9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591" name="Rectangle 160"/>
            <p:cNvSpPr>
              <a:spLocks noChangeArrowheads="1"/>
            </p:cNvSpPr>
            <p:nvPr/>
          </p:nvSpPr>
          <p:spPr bwMode="auto">
            <a:xfrm>
              <a:off x="1918" y="22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grpSp>
        <p:nvGrpSpPr>
          <p:cNvPr id="61477" name="Group 161"/>
          <p:cNvGrpSpPr>
            <a:grpSpLocks/>
          </p:cNvGrpSpPr>
          <p:nvPr/>
        </p:nvGrpSpPr>
        <p:grpSpPr bwMode="auto">
          <a:xfrm>
            <a:off x="5507657" y="3571818"/>
            <a:ext cx="854075" cy="973137"/>
            <a:chOff x="1920" y="960"/>
            <a:chExt cx="538" cy="613"/>
          </a:xfrm>
        </p:grpSpPr>
        <p:sp>
          <p:nvSpPr>
            <p:cNvPr id="61576" name="Rectangle 162"/>
            <p:cNvSpPr>
              <a:spLocks noChangeArrowheads="1"/>
            </p:cNvSpPr>
            <p:nvPr/>
          </p:nvSpPr>
          <p:spPr bwMode="auto">
            <a:xfrm>
              <a:off x="2256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577" name="Rectangle 163"/>
            <p:cNvSpPr>
              <a:spLocks noChangeArrowheads="1"/>
            </p:cNvSpPr>
            <p:nvPr/>
          </p:nvSpPr>
          <p:spPr bwMode="auto">
            <a:xfrm>
              <a:off x="1920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578" name="Group 164"/>
            <p:cNvGrpSpPr>
              <a:grpSpLocks/>
            </p:cNvGrpSpPr>
            <p:nvPr/>
          </p:nvGrpSpPr>
          <p:grpSpPr bwMode="auto">
            <a:xfrm>
              <a:off x="1958" y="971"/>
              <a:ext cx="500" cy="602"/>
              <a:chOff x="1958" y="971"/>
              <a:chExt cx="500" cy="602"/>
            </a:xfrm>
          </p:grpSpPr>
          <p:grpSp>
            <p:nvGrpSpPr>
              <p:cNvPr id="61579" name="Group 165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584" name="Group 166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588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89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585" name="Group 169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586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87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80" name="Rectangle 172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81" name="Rectangle 173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82" name="Rectangle 174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83" name="Rectangle 175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sp>
        <p:nvSpPr>
          <p:cNvPr id="61478" name="Rectangle 176"/>
          <p:cNvSpPr>
            <a:spLocks noChangeArrowheads="1"/>
          </p:cNvSpPr>
          <p:nvPr/>
        </p:nvSpPr>
        <p:spPr bwMode="auto">
          <a:xfrm>
            <a:off x="5812457" y="418141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grpSp>
        <p:nvGrpSpPr>
          <p:cNvPr id="61479" name="Group 177"/>
          <p:cNvGrpSpPr>
            <a:grpSpLocks/>
          </p:cNvGrpSpPr>
          <p:nvPr/>
        </p:nvGrpSpPr>
        <p:grpSpPr bwMode="auto">
          <a:xfrm>
            <a:off x="6437932" y="3554355"/>
            <a:ext cx="854075" cy="973138"/>
            <a:chOff x="1920" y="960"/>
            <a:chExt cx="538" cy="613"/>
          </a:xfrm>
        </p:grpSpPr>
        <p:sp>
          <p:nvSpPr>
            <p:cNvPr id="61562" name="Rectangle 178"/>
            <p:cNvSpPr>
              <a:spLocks noChangeArrowheads="1"/>
            </p:cNvSpPr>
            <p:nvPr/>
          </p:nvSpPr>
          <p:spPr bwMode="auto">
            <a:xfrm>
              <a:off x="2256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563" name="Rectangle 179"/>
            <p:cNvSpPr>
              <a:spLocks noChangeArrowheads="1"/>
            </p:cNvSpPr>
            <p:nvPr/>
          </p:nvSpPr>
          <p:spPr bwMode="auto">
            <a:xfrm>
              <a:off x="1920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564" name="Group 180"/>
            <p:cNvGrpSpPr>
              <a:grpSpLocks/>
            </p:cNvGrpSpPr>
            <p:nvPr/>
          </p:nvGrpSpPr>
          <p:grpSpPr bwMode="auto">
            <a:xfrm>
              <a:off x="1958" y="971"/>
              <a:ext cx="500" cy="602"/>
              <a:chOff x="1958" y="971"/>
              <a:chExt cx="500" cy="602"/>
            </a:xfrm>
          </p:grpSpPr>
          <p:grpSp>
            <p:nvGrpSpPr>
              <p:cNvPr id="61565" name="Group 181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570" name="Group 182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574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75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571" name="Group 185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572" name="Line 186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73" name="Line 187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66" name="Rectangle 188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67" name="Rectangle 189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68" name="Rectangle 190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69" name="Rectangle 191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sp>
        <p:nvSpPr>
          <p:cNvPr id="61480" name="Rectangle 192"/>
          <p:cNvSpPr>
            <a:spLocks noChangeArrowheads="1"/>
          </p:cNvSpPr>
          <p:nvPr/>
        </p:nvSpPr>
        <p:spPr bwMode="auto">
          <a:xfrm>
            <a:off x="6742732" y="416395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481" name="Rectangle 193"/>
          <p:cNvSpPr>
            <a:spLocks noChangeArrowheads="1"/>
          </p:cNvSpPr>
          <p:nvPr/>
        </p:nvSpPr>
        <p:spPr bwMode="auto">
          <a:xfrm>
            <a:off x="5523532" y="38591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2" name="Rectangle 194"/>
          <p:cNvSpPr>
            <a:spLocks noChangeArrowheads="1"/>
          </p:cNvSpPr>
          <p:nvPr/>
        </p:nvSpPr>
        <p:spPr bwMode="auto">
          <a:xfrm>
            <a:off x="6437932" y="41639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3" name="Rectangle 195"/>
          <p:cNvSpPr>
            <a:spLocks noChangeArrowheads="1"/>
          </p:cNvSpPr>
          <p:nvPr/>
        </p:nvSpPr>
        <p:spPr bwMode="auto">
          <a:xfrm>
            <a:off x="1713532" y="42401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4" name="Rectangle 196"/>
          <p:cNvSpPr>
            <a:spLocks noChangeArrowheads="1"/>
          </p:cNvSpPr>
          <p:nvPr/>
        </p:nvSpPr>
        <p:spPr bwMode="auto">
          <a:xfrm>
            <a:off x="3008932" y="42401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5" name="Rectangle 197"/>
          <p:cNvSpPr>
            <a:spLocks noChangeArrowheads="1"/>
          </p:cNvSpPr>
          <p:nvPr/>
        </p:nvSpPr>
        <p:spPr bwMode="auto">
          <a:xfrm>
            <a:off x="3542332" y="39353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6" name="Rectangle 198"/>
          <p:cNvSpPr>
            <a:spLocks noChangeArrowheads="1"/>
          </p:cNvSpPr>
          <p:nvPr/>
        </p:nvSpPr>
        <p:spPr bwMode="auto">
          <a:xfrm>
            <a:off x="4837732" y="42401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87" name="AutoShape 199"/>
          <p:cNvSpPr>
            <a:spLocks noChangeArrowheads="1"/>
          </p:cNvSpPr>
          <p:nvPr/>
        </p:nvSpPr>
        <p:spPr bwMode="auto">
          <a:xfrm>
            <a:off x="4837732" y="4544955"/>
            <a:ext cx="228600" cy="3048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8" name="Rectangle 200"/>
          <p:cNvSpPr>
            <a:spLocks noChangeArrowheads="1"/>
          </p:cNvSpPr>
          <p:nvPr/>
        </p:nvSpPr>
        <p:spPr bwMode="auto">
          <a:xfrm>
            <a:off x="2246932" y="4726724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489" name="Rectangle 201"/>
          <p:cNvSpPr>
            <a:spLocks noChangeArrowheads="1"/>
          </p:cNvSpPr>
          <p:nvPr/>
        </p:nvSpPr>
        <p:spPr bwMode="auto">
          <a:xfrm>
            <a:off x="1713532" y="4726724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grpSp>
        <p:nvGrpSpPr>
          <p:cNvPr id="61490" name="Group 202"/>
          <p:cNvGrpSpPr>
            <a:grpSpLocks/>
          </p:cNvGrpSpPr>
          <p:nvPr/>
        </p:nvGrpSpPr>
        <p:grpSpPr bwMode="auto">
          <a:xfrm>
            <a:off x="1773857" y="4707145"/>
            <a:ext cx="793750" cy="955675"/>
            <a:chOff x="1958" y="971"/>
            <a:chExt cx="500" cy="602"/>
          </a:xfrm>
        </p:grpSpPr>
        <p:grpSp>
          <p:nvGrpSpPr>
            <p:cNvPr id="61551" name="Group 203"/>
            <p:cNvGrpSpPr>
              <a:grpSpLocks/>
            </p:cNvGrpSpPr>
            <p:nvPr/>
          </p:nvGrpSpPr>
          <p:grpSpPr bwMode="auto">
            <a:xfrm>
              <a:off x="1958" y="1061"/>
              <a:ext cx="448" cy="448"/>
              <a:chOff x="2368" y="1264"/>
              <a:chExt cx="448" cy="448"/>
            </a:xfrm>
          </p:grpSpPr>
          <p:grpSp>
            <p:nvGrpSpPr>
              <p:cNvPr id="61556" name="Group 204"/>
              <p:cNvGrpSpPr>
                <a:grpSpLocks/>
              </p:cNvGrpSpPr>
              <p:nvPr/>
            </p:nvGrpSpPr>
            <p:grpSpPr bwMode="auto">
              <a:xfrm>
                <a:off x="2368" y="1380"/>
                <a:ext cx="448" cy="192"/>
                <a:chOff x="2368" y="1380"/>
                <a:chExt cx="448" cy="192"/>
              </a:xfrm>
            </p:grpSpPr>
            <p:sp>
              <p:nvSpPr>
                <p:cNvPr id="61560" name="Line 205"/>
                <p:cNvSpPr>
                  <a:spLocks noChangeShapeType="1"/>
                </p:cNvSpPr>
                <p:nvPr/>
              </p:nvSpPr>
              <p:spPr bwMode="auto">
                <a:xfrm>
                  <a:off x="2368" y="1380"/>
                  <a:ext cx="4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561" name="Line 206"/>
                <p:cNvSpPr>
                  <a:spLocks noChangeShapeType="1"/>
                </p:cNvSpPr>
                <p:nvPr/>
              </p:nvSpPr>
              <p:spPr bwMode="auto">
                <a:xfrm>
                  <a:off x="2368" y="1572"/>
                  <a:ext cx="4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1557" name="Group 207"/>
              <p:cNvGrpSpPr>
                <a:grpSpLocks/>
              </p:cNvGrpSpPr>
              <p:nvPr/>
            </p:nvGrpSpPr>
            <p:grpSpPr bwMode="auto">
              <a:xfrm>
                <a:off x="2508" y="1264"/>
                <a:ext cx="192" cy="448"/>
                <a:chOff x="2508" y="1264"/>
                <a:chExt cx="192" cy="448"/>
              </a:xfrm>
            </p:grpSpPr>
            <p:sp>
              <p:nvSpPr>
                <p:cNvPr id="61558" name="Line 208"/>
                <p:cNvSpPr>
                  <a:spLocks noChangeShapeType="1"/>
                </p:cNvSpPr>
                <p:nvPr/>
              </p:nvSpPr>
              <p:spPr bwMode="auto">
                <a:xfrm>
                  <a:off x="2700" y="1264"/>
                  <a:ext cx="0" cy="4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559" name="Line 209"/>
                <p:cNvSpPr>
                  <a:spLocks noChangeShapeType="1"/>
                </p:cNvSpPr>
                <p:nvPr/>
              </p:nvSpPr>
              <p:spPr bwMode="auto">
                <a:xfrm>
                  <a:off x="2508" y="1264"/>
                  <a:ext cx="0" cy="4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61552" name="Rectangle 210"/>
            <p:cNvSpPr>
              <a:spLocks noChangeArrowheads="1"/>
            </p:cNvSpPr>
            <p:nvPr/>
          </p:nvSpPr>
          <p:spPr bwMode="auto">
            <a:xfrm>
              <a:off x="2112" y="1152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o</a:t>
              </a:r>
            </a:p>
          </p:txBody>
        </p:sp>
        <p:sp>
          <p:nvSpPr>
            <p:cNvPr id="61553" name="Rectangle 211"/>
            <p:cNvSpPr>
              <a:spLocks noChangeArrowheads="1"/>
            </p:cNvSpPr>
            <p:nvPr/>
          </p:nvSpPr>
          <p:spPr bwMode="auto">
            <a:xfrm>
              <a:off x="2256" y="1344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 dirty="0">
                  <a:latin typeface="Arial" charset="0"/>
                  <a:ea typeface="Gulim" pitchFamily="34" charset="-128"/>
                  <a:cs typeface="Gulim" pitchFamily="34" charset="-128"/>
                </a:rPr>
                <a:t>o</a:t>
              </a:r>
            </a:p>
          </p:txBody>
        </p:sp>
        <p:sp>
          <p:nvSpPr>
            <p:cNvPr id="61554" name="Rectangle 212"/>
            <p:cNvSpPr>
              <a:spLocks noChangeArrowheads="1"/>
            </p:cNvSpPr>
            <p:nvPr/>
          </p:nvSpPr>
          <p:spPr bwMode="auto">
            <a:xfrm>
              <a:off x="2064" y="971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o</a:t>
              </a:r>
            </a:p>
          </p:txBody>
        </p:sp>
        <p:sp>
          <p:nvSpPr>
            <p:cNvPr id="61555" name="Rectangle 213"/>
            <p:cNvSpPr>
              <a:spLocks noChangeArrowheads="1"/>
            </p:cNvSpPr>
            <p:nvPr/>
          </p:nvSpPr>
          <p:spPr bwMode="auto">
            <a:xfrm>
              <a:off x="2256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  <a:endParaRPr kumimoji="1" lang="en-US" sz="1800" b="1">
                <a:latin typeface="Arial" charset="0"/>
                <a:ea typeface="Gulim" pitchFamily="34" charset="-128"/>
                <a:cs typeface="Gulim" pitchFamily="34" charset="-128"/>
              </a:endParaRPr>
            </a:p>
          </p:txBody>
        </p:sp>
      </p:grpSp>
      <p:sp>
        <p:nvSpPr>
          <p:cNvPr id="61491" name="Rectangle 214"/>
          <p:cNvSpPr>
            <a:spLocks noChangeArrowheads="1"/>
          </p:cNvSpPr>
          <p:nvPr/>
        </p:nvSpPr>
        <p:spPr bwMode="auto">
          <a:xfrm>
            <a:off x="1713532" y="5031524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492" name="Rectangle 215"/>
          <p:cNvSpPr>
            <a:spLocks noChangeArrowheads="1"/>
          </p:cNvSpPr>
          <p:nvPr/>
        </p:nvSpPr>
        <p:spPr bwMode="auto">
          <a:xfrm>
            <a:off x="1713532" y="530378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 dirty="0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493" name="Rectangle 216"/>
          <p:cNvSpPr>
            <a:spLocks noChangeArrowheads="1"/>
          </p:cNvSpPr>
          <p:nvPr/>
        </p:nvSpPr>
        <p:spPr bwMode="auto">
          <a:xfrm>
            <a:off x="2018332" y="5303780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 dirty="0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494" name="Rectangle 217"/>
          <p:cNvSpPr>
            <a:spLocks noChangeArrowheads="1"/>
          </p:cNvSpPr>
          <p:nvPr/>
        </p:nvSpPr>
        <p:spPr bwMode="auto">
          <a:xfrm>
            <a:off x="5523532" y="538315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495" name="Rectangle 218"/>
          <p:cNvSpPr>
            <a:spLocks noChangeArrowheads="1"/>
          </p:cNvSpPr>
          <p:nvPr/>
        </p:nvSpPr>
        <p:spPr bwMode="auto">
          <a:xfrm>
            <a:off x="4072557" y="538315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grpSp>
        <p:nvGrpSpPr>
          <p:cNvPr id="61496" name="Group 238"/>
          <p:cNvGrpSpPr>
            <a:grpSpLocks/>
          </p:cNvGrpSpPr>
          <p:nvPr/>
        </p:nvGrpSpPr>
        <p:grpSpPr bwMode="auto">
          <a:xfrm>
            <a:off x="3755057" y="4773555"/>
            <a:ext cx="854075" cy="973138"/>
            <a:chOff x="1896" y="1824"/>
            <a:chExt cx="538" cy="613"/>
          </a:xfrm>
        </p:grpSpPr>
        <p:grpSp>
          <p:nvGrpSpPr>
            <p:cNvPr id="61535" name="Group 239"/>
            <p:cNvGrpSpPr>
              <a:grpSpLocks/>
            </p:cNvGrpSpPr>
            <p:nvPr/>
          </p:nvGrpSpPr>
          <p:grpSpPr bwMode="auto">
            <a:xfrm>
              <a:off x="1896" y="1824"/>
              <a:ext cx="538" cy="613"/>
              <a:chOff x="1920" y="960"/>
              <a:chExt cx="538" cy="613"/>
            </a:xfrm>
          </p:grpSpPr>
          <p:sp>
            <p:nvSpPr>
              <p:cNvPr id="61537" name="Rectangle 240"/>
              <p:cNvSpPr>
                <a:spLocks noChangeArrowheads="1"/>
              </p:cNvSpPr>
              <p:nvPr/>
            </p:nvSpPr>
            <p:spPr bwMode="auto">
              <a:xfrm>
                <a:off x="2256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sp>
            <p:nvSpPr>
              <p:cNvPr id="61538" name="Rectangle 241"/>
              <p:cNvSpPr>
                <a:spLocks noChangeArrowheads="1"/>
              </p:cNvSpPr>
              <p:nvPr/>
            </p:nvSpPr>
            <p:spPr bwMode="auto">
              <a:xfrm>
                <a:off x="1920" y="960"/>
                <a:ext cx="19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</a:p>
            </p:txBody>
          </p:sp>
          <p:grpSp>
            <p:nvGrpSpPr>
              <p:cNvPr id="61539" name="Group 242"/>
              <p:cNvGrpSpPr>
                <a:grpSpLocks/>
              </p:cNvGrpSpPr>
              <p:nvPr/>
            </p:nvGrpSpPr>
            <p:grpSpPr bwMode="auto">
              <a:xfrm>
                <a:off x="1958" y="971"/>
                <a:ext cx="500" cy="602"/>
                <a:chOff x="1958" y="971"/>
                <a:chExt cx="500" cy="602"/>
              </a:xfrm>
            </p:grpSpPr>
            <p:grpSp>
              <p:nvGrpSpPr>
                <p:cNvPr id="61540" name="Group 243"/>
                <p:cNvGrpSpPr>
                  <a:grpSpLocks/>
                </p:cNvGrpSpPr>
                <p:nvPr/>
              </p:nvGrpSpPr>
              <p:grpSpPr bwMode="auto">
                <a:xfrm>
                  <a:off x="1958" y="1061"/>
                  <a:ext cx="448" cy="448"/>
                  <a:chOff x="2368" y="1264"/>
                  <a:chExt cx="448" cy="448"/>
                </a:xfrm>
              </p:grpSpPr>
              <p:grpSp>
                <p:nvGrpSpPr>
                  <p:cNvPr id="61545" name="Group 244"/>
                  <p:cNvGrpSpPr>
                    <a:grpSpLocks/>
                  </p:cNvGrpSpPr>
                  <p:nvPr/>
                </p:nvGrpSpPr>
                <p:grpSpPr bwMode="auto">
                  <a:xfrm>
                    <a:off x="2368" y="1380"/>
                    <a:ext cx="448" cy="192"/>
                    <a:chOff x="2368" y="1380"/>
                    <a:chExt cx="448" cy="192"/>
                  </a:xfrm>
                </p:grpSpPr>
                <p:sp>
                  <p:nvSpPr>
                    <p:cNvPr id="61549" name="Line 2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380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50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8" y="1572"/>
                      <a:ext cx="44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546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2508" y="1264"/>
                    <a:ext cx="192" cy="448"/>
                    <a:chOff x="2508" y="1264"/>
                    <a:chExt cx="192" cy="448"/>
                  </a:xfrm>
                </p:grpSpPr>
                <p:sp>
                  <p:nvSpPr>
                    <p:cNvPr id="61547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0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548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8" y="1264"/>
                      <a:ext cx="0" cy="44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541" name="Rectangle 25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42" name="Rectangle 25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43" name="Rectangle 252"/>
                <p:cNvSpPr>
                  <a:spLocks noChangeArrowheads="1"/>
                </p:cNvSpPr>
                <p:nvPr/>
              </p:nvSpPr>
              <p:spPr bwMode="auto">
                <a:xfrm>
                  <a:off x="2064" y="971"/>
                  <a:ext cx="202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o</a:t>
                  </a:r>
                </a:p>
              </p:txBody>
            </p:sp>
            <p:sp>
              <p:nvSpPr>
                <p:cNvPr id="61544" name="Rectangle 253"/>
                <p:cNvSpPr>
                  <a:spLocks noChangeArrowheads="1"/>
                </p:cNvSpPr>
                <p:nvPr/>
              </p:nvSpPr>
              <p:spPr bwMode="auto">
                <a:xfrm>
                  <a:off x="2256" y="1152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1" hangingPunct="1"/>
                  <a:r>
                    <a:rPr kumimoji="1" lang="en-US" altLang="ko-KR" sz="1800" b="1">
                      <a:latin typeface="Arial" charset="0"/>
                      <a:ea typeface="Gulim" pitchFamily="34" charset="-128"/>
                      <a:cs typeface="Gulim" pitchFamily="34" charset="-128"/>
                    </a:rPr>
                    <a:t>x</a:t>
                  </a:r>
                  <a:endParaRPr kumimoji="1" lang="en-US" sz="1800" b="1">
                    <a:latin typeface="Arial" charset="0"/>
                    <a:ea typeface="Gulim" pitchFamily="34" charset="-128"/>
                    <a:cs typeface="Gulim" pitchFamily="34" charset="-128"/>
                  </a:endParaRPr>
                </a:p>
              </p:txBody>
            </p:sp>
          </p:grpSp>
        </p:grpSp>
        <p:sp>
          <p:nvSpPr>
            <p:cNvPr id="61536" name="Rectangle 254"/>
            <p:cNvSpPr>
              <a:spLocks noChangeArrowheads="1"/>
            </p:cNvSpPr>
            <p:nvPr/>
          </p:nvSpPr>
          <p:spPr bwMode="auto">
            <a:xfrm>
              <a:off x="1918" y="2208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</p:grpSp>
      <p:sp>
        <p:nvSpPr>
          <p:cNvPr id="61497" name="Rectangle 255"/>
          <p:cNvSpPr>
            <a:spLocks noChangeArrowheads="1"/>
          </p:cNvSpPr>
          <p:nvPr/>
        </p:nvSpPr>
        <p:spPr bwMode="auto">
          <a:xfrm>
            <a:off x="3755057" y="5078355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grpSp>
        <p:nvGrpSpPr>
          <p:cNvPr id="61498" name="Group 256"/>
          <p:cNvGrpSpPr>
            <a:grpSpLocks/>
          </p:cNvGrpSpPr>
          <p:nvPr/>
        </p:nvGrpSpPr>
        <p:grpSpPr bwMode="auto">
          <a:xfrm>
            <a:off x="5523532" y="4773555"/>
            <a:ext cx="854075" cy="973138"/>
            <a:chOff x="1920" y="960"/>
            <a:chExt cx="538" cy="613"/>
          </a:xfrm>
        </p:grpSpPr>
        <p:sp>
          <p:nvSpPr>
            <p:cNvPr id="61521" name="Rectangle 257"/>
            <p:cNvSpPr>
              <a:spLocks noChangeArrowheads="1"/>
            </p:cNvSpPr>
            <p:nvPr/>
          </p:nvSpPr>
          <p:spPr bwMode="auto">
            <a:xfrm>
              <a:off x="2256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522" name="Rectangle 258"/>
            <p:cNvSpPr>
              <a:spLocks noChangeArrowheads="1"/>
            </p:cNvSpPr>
            <p:nvPr/>
          </p:nvSpPr>
          <p:spPr bwMode="auto">
            <a:xfrm>
              <a:off x="1920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523" name="Group 259"/>
            <p:cNvGrpSpPr>
              <a:grpSpLocks/>
            </p:cNvGrpSpPr>
            <p:nvPr/>
          </p:nvGrpSpPr>
          <p:grpSpPr bwMode="auto">
            <a:xfrm>
              <a:off x="1958" y="971"/>
              <a:ext cx="500" cy="602"/>
              <a:chOff x="1958" y="971"/>
              <a:chExt cx="500" cy="602"/>
            </a:xfrm>
          </p:grpSpPr>
          <p:grpSp>
            <p:nvGrpSpPr>
              <p:cNvPr id="61524" name="Group 260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529" name="Group 261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533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34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530" name="Group 264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531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32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25" name="Rectangle 267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26" name="Rectangle 26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27" name="Rectangle 269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28" name="Rectangle 270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sp>
        <p:nvSpPr>
          <p:cNvPr id="61499" name="Rectangle 271"/>
          <p:cNvSpPr>
            <a:spLocks noChangeArrowheads="1"/>
          </p:cNvSpPr>
          <p:nvPr/>
        </p:nvSpPr>
        <p:spPr bwMode="auto">
          <a:xfrm>
            <a:off x="5828332" y="5383155"/>
            <a:ext cx="307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500" name="Rectangle 272"/>
          <p:cNvSpPr>
            <a:spLocks noChangeArrowheads="1"/>
          </p:cNvSpPr>
          <p:nvPr/>
        </p:nvSpPr>
        <p:spPr bwMode="auto">
          <a:xfrm>
            <a:off x="5539407" y="506089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501" name="Rectangle 273"/>
          <p:cNvSpPr>
            <a:spLocks noChangeArrowheads="1"/>
          </p:cNvSpPr>
          <p:nvPr/>
        </p:nvSpPr>
        <p:spPr bwMode="auto">
          <a:xfrm>
            <a:off x="6590332" y="509581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502" name="AutoShape 274"/>
          <p:cNvSpPr>
            <a:spLocks noChangeArrowheads="1"/>
          </p:cNvSpPr>
          <p:nvPr/>
        </p:nvSpPr>
        <p:spPr bwMode="auto">
          <a:xfrm>
            <a:off x="5828332" y="5687955"/>
            <a:ext cx="228600" cy="228600"/>
          </a:xfrm>
          <a:custGeom>
            <a:avLst/>
            <a:gdLst>
              <a:gd name="T0" fmla="*/ 1209675 w 21600"/>
              <a:gd name="T1" fmla="*/ 0 h 21600"/>
              <a:gd name="T2" fmla="*/ 354277 w 21600"/>
              <a:gd name="T3" fmla="*/ 354277 h 21600"/>
              <a:gd name="T4" fmla="*/ 0 w 21600"/>
              <a:gd name="T5" fmla="*/ 1209675 h 21600"/>
              <a:gd name="T6" fmla="*/ 354277 w 21600"/>
              <a:gd name="T7" fmla="*/ 2065073 h 21600"/>
              <a:gd name="T8" fmla="*/ 1209675 w 21600"/>
              <a:gd name="T9" fmla="*/ 2419350 h 21600"/>
              <a:gd name="T10" fmla="*/ 2065073 w 21600"/>
              <a:gd name="T11" fmla="*/ 2065073 h 21600"/>
              <a:gd name="T12" fmla="*/ 2419350 w 21600"/>
              <a:gd name="T13" fmla="*/ 1209675 h 21600"/>
              <a:gd name="T14" fmla="*/ 2065073 w 21600"/>
              <a:gd name="T15" fmla="*/ 35427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503" name="Group 275"/>
          <p:cNvGrpSpPr>
            <a:grpSpLocks/>
          </p:cNvGrpSpPr>
          <p:nvPr/>
        </p:nvGrpSpPr>
        <p:grpSpPr bwMode="auto">
          <a:xfrm>
            <a:off x="6590332" y="4791018"/>
            <a:ext cx="854075" cy="973137"/>
            <a:chOff x="1920" y="960"/>
            <a:chExt cx="538" cy="613"/>
          </a:xfrm>
        </p:grpSpPr>
        <p:sp>
          <p:nvSpPr>
            <p:cNvPr id="61507" name="Rectangle 276"/>
            <p:cNvSpPr>
              <a:spLocks noChangeArrowheads="1"/>
            </p:cNvSpPr>
            <p:nvPr/>
          </p:nvSpPr>
          <p:spPr bwMode="auto">
            <a:xfrm>
              <a:off x="2256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sp>
          <p:nvSpPr>
            <p:cNvPr id="61508" name="Rectangle 277"/>
            <p:cNvSpPr>
              <a:spLocks noChangeArrowheads="1"/>
            </p:cNvSpPr>
            <p:nvPr/>
          </p:nvSpPr>
          <p:spPr bwMode="auto">
            <a:xfrm>
              <a:off x="1920" y="960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ko-KR" sz="1800" b="1">
                  <a:latin typeface="Arial" charset="0"/>
                  <a:ea typeface="Gulim" pitchFamily="34" charset="-128"/>
                  <a:cs typeface="Gulim" pitchFamily="34" charset="-128"/>
                </a:rPr>
                <a:t>x</a:t>
              </a:r>
            </a:p>
          </p:txBody>
        </p:sp>
        <p:grpSp>
          <p:nvGrpSpPr>
            <p:cNvPr id="61509" name="Group 278"/>
            <p:cNvGrpSpPr>
              <a:grpSpLocks/>
            </p:cNvGrpSpPr>
            <p:nvPr/>
          </p:nvGrpSpPr>
          <p:grpSpPr bwMode="auto">
            <a:xfrm>
              <a:off x="1958" y="971"/>
              <a:ext cx="500" cy="602"/>
              <a:chOff x="1958" y="971"/>
              <a:chExt cx="500" cy="602"/>
            </a:xfrm>
          </p:grpSpPr>
          <p:grpSp>
            <p:nvGrpSpPr>
              <p:cNvPr id="61510" name="Group 279"/>
              <p:cNvGrpSpPr>
                <a:grpSpLocks/>
              </p:cNvGrpSpPr>
              <p:nvPr/>
            </p:nvGrpSpPr>
            <p:grpSpPr bwMode="auto">
              <a:xfrm>
                <a:off x="1958" y="1061"/>
                <a:ext cx="448" cy="448"/>
                <a:chOff x="2368" y="1264"/>
                <a:chExt cx="448" cy="448"/>
              </a:xfrm>
            </p:grpSpPr>
            <p:grpSp>
              <p:nvGrpSpPr>
                <p:cNvPr id="61515" name="Group 280"/>
                <p:cNvGrpSpPr>
                  <a:grpSpLocks/>
                </p:cNvGrpSpPr>
                <p:nvPr/>
              </p:nvGrpSpPr>
              <p:grpSpPr bwMode="auto">
                <a:xfrm>
                  <a:off x="2368" y="1380"/>
                  <a:ext cx="448" cy="192"/>
                  <a:chOff x="2368" y="1380"/>
                  <a:chExt cx="448" cy="192"/>
                </a:xfrm>
              </p:grpSpPr>
              <p:sp>
                <p:nvSpPr>
                  <p:cNvPr id="61519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380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20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2368" y="1572"/>
                    <a:ext cx="4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516" name="Group 283"/>
                <p:cNvGrpSpPr>
                  <a:grpSpLocks/>
                </p:cNvGrpSpPr>
                <p:nvPr/>
              </p:nvGrpSpPr>
              <p:grpSpPr bwMode="auto">
                <a:xfrm>
                  <a:off x="2508" y="1264"/>
                  <a:ext cx="192" cy="448"/>
                  <a:chOff x="2508" y="1264"/>
                  <a:chExt cx="192" cy="448"/>
                </a:xfrm>
              </p:grpSpPr>
              <p:sp>
                <p:nvSpPr>
                  <p:cNvPr id="61517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2700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518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2508" y="1264"/>
                    <a:ext cx="0" cy="44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11" name="Rectangle 286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12" name="Rectangle 287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13" name="Rectangle 288"/>
              <p:cNvSpPr>
                <a:spLocks noChangeArrowheads="1"/>
              </p:cNvSpPr>
              <p:nvPr/>
            </p:nvSpPr>
            <p:spPr bwMode="auto">
              <a:xfrm>
                <a:off x="2064" y="971"/>
                <a:ext cx="20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o</a:t>
                </a:r>
              </a:p>
            </p:txBody>
          </p:sp>
          <p:sp>
            <p:nvSpPr>
              <p:cNvPr id="61514" name="Rectangle 289"/>
              <p:cNvSpPr>
                <a:spLocks noChangeArrowheads="1"/>
              </p:cNvSpPr>
              <p:nvPr/>
            </p:nvSpPr>
            <p:spPr bwMode="auto">
              <a:xfrm>
                <a:off x="2256" y="1152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kumimoji="1" lang="en-US" altLang="ko-KR" sz="1800" b="1">
                    <a:latin typeface="Arial" charset="0"/>
                    <a:ea typeface="Gulim" pitchFamily="34" charset="-128"/>
                    <a:cs typeface="Gulim" pitchFamily="34" charset="-128"/>
                  </a:rPr>
                  <a:t>x</a:t>
                </a:r>
                <a:endParaRPr kumimoji="1" lang="en-US" sz="1800" b="1">
                  <a:latin typeface="Arial" charset="0"/>
                  <a:ea typeface="Gulim" pitchFamily="34" charset="-128"/>
                  <a:cs typeface="Gulim" pitchFamily="34" charset="-128"/>
                </a:endParaRPr>
              </a:p>
            </p:txBody>
          </p:sp>
        </p:grpSp>
      </p:grpSp>
      <p:sp>
        <p:nvSpPr>
          <p:cNvPr id="61504" name="Rectangle 290"/>
          <p:cNvSpPr>
            <a:spLocks noChangeArrowheads="1"/>
          </p:cNvSpPr>
          <p:nvPr/>
        </p:nvSpPr>
        <p:spPr bwMode="auto">
          <a:xfrm>
            <a:off x="6895132" y="5400618"/>
            <a:ext cx="3079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x</a:t>
            </a:r>
          </a:p>
        </p:txBody>
      </p:sp>
      <p:sp>
        <p:nvSpPr>
          <p:cNvPr id="61505" name="Rectangle 291"/>
          <p:cNvSpPr>
            <a:spLocks noChangeArrowheads="1"/>
          </p:cNvSpPr>
          <p:nvPr/>
        </p:nvSpPr>
        <p:spPr bwMode="auto">
          <a:xfrm>
            <a:off x="6590332" y="5400618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kumimoji="1" lang="en-US" altLang="ko-KR" sz="1800" b="1">
                <a:latin typeface="Arial" charset="0"/>
                <a:ea typeface="Gulim" pitchFamily="34" charset="-128"/>
                <a:cs typeface="Gulim" pitchFamily="34" charset="-128"/>
              </a:rPr>
              <a:t>o</a:t>
            </a:r>
          </a:p>
        </p:txBody>
      </p:sp>
      <p:sp>
        <p:nvSpPr>
          <p:cNvPr id="61506" name="AutoShape 293"/>
          <p:cNvSpPr>
            <a:spLocks noChangeArrowheads="1"/>
          </p:cNvSpPr>
          <p:nvPr/>
        </p:nvSpPr>
        <p:spPr bwMode="auto">
          <a:xfrm>
            <a:off x="3085132" y="4652905"/>
            <a:ext cx="228600" cy="3048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Text Box 5"/>
          <p:cNvSpPr txBox="1">
            <a:spLocks noChangeArrowheads="1"/>
          </p:cNvSpPr>
          <p:nvPr/>
        </p:nvSpPr>
        <p:spPr bwMode="auto">
          <a:xfrm>
            <a:off x="255665" y="1372756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75" name="Text Box 6"/>
          <p:cNvSpPr txBox="1">
            <a:spLocks noChangeArrowheads="1"/>
          </p:cNvSpPr>
          <p:nvPr/>
        </p:nvSpPr>
        <p:spPr bwMode="auto">
          <a:xfrm>
            <a:off x="255665" y="2668156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276" name="Text Box 7"/>
          <p:cNvSpPr txBox="1">
            <a:spLocks noChangeArrowheads="1"/>
          </p:cNvSpPr>
          <p:nvPr/>
        </p:nvSpPr>
        <p:spPr bwMode="auto">
          <a:xfrm>
            <a:off x="255665" y="3822643"/>
            <a:ext cx="89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298122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9727</TotalTime>
  <Words>1384</Words>
  <Application>Microsoft Macintosh PowerPoint</Application>
  <PresentationFormat>On-screen Show (4:3)</PresentationFormat>
  <Paragraphs>365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cs561</vt:lpstr>
      <vt:lpstr>1_AI Spring 2015</vt:lpstr>
      <vt:lpstr>Discussion Section (Week 3)</vt:lpstr>
      <vt:lpstr>Outline</vt:lpstr>
      <vt:lpstr>Optimization  One of the most fundamental Problems</vt:lpstr>
      <vt:lpstr>Hill Climbing</vt:lpstr>
      <vt:lpstr>Key Questions</vt:lpstr>
      <vt:lpstr>Simulated Annealing</vt:lpstr>
      <vt:lpstr>PowerPoint Presentation</vt:lpstr>
      <vt:lpstr>The Genetic Algorithm Cycle</vt:lpstr>
      <vt:lpstr>Adversarial Search </vt:lpstr>
      <vt:lpstr>Minimax Algorithm</vt:lpstr>
      <vt:lpstr>PowerPoint Presentation</vt:lpstr>
      <vt:lpstr>PowerPoint Presentation</vt:lpstr>
      <vt:lpstr>PowerPoint Presentation</vt:lpstr>
      <vt:lpstr>What you should know</vt:lpstr>
      <vt:lpstr>CSP Example: Map Coloring</vt:lpstr>
      <vt:lpstr>Backtracking Search: Map Coloring</vt:lpstr>
      <vt:lpstr>Constraint Propagation</vt:lpstr>
      <vt:lpstr>When to use CSP Techniques?</vt:lpstr>
      <vt:lpstr>Want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Wei-Min Shen</cp:lastModifiedBy>
  <cp:revision>110</cp:revision>
  <dcterms:created xsi:type="dcterms:W3CDTF">2014-08-23T20:52:29Z</dcterms:created>
  <dcterms:modified xsi:type="dcterms:W3CDTF">2020-01-29T19:27:05Z</dcterms:modified>
</cp:coreProperties>
</file>