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287" r:id="rId4"/>
    <p:sldId id="279" r:id="rId5"/>
    <p:sldId id="281" r:id="rId6"/>
    <p:sldId id="304" r:id="rId7"/>
    <p:sldId id="324" r:id="rId8"/>
    <p:sldId id="325" r:id="rId9"/>
    <p:sldId id="323" r:id="rId10"/>
    <p:sldId id="283" r:id="rId11"/>
    <p:sldId id="310" r:id="rId12"/>
    <p:sldId id="326" r:id="rId13"/>
    <p:sldId id="294" r:id="rId14"/>
  </p:sldIdLst>
  <p:sldSz cx="9144000" cy="6858000" type="screen4x3"/>
  <p:notesSz cx="6797675" cy="9928225"/>
  <p:defaultTextStyle>
    <a:defPPr>
      <a:defRPr lang="zh-CN"/>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zongyi" initials="zz" lastIdx="1" clrIdx="0">
    <p:extLst>
      <p:ext uri="{19B8F6BF-5375-455C-9EA6-DF929625EA0E}">
        <p15:presenceInfo xmlns:p15="http://schemas.microsoft.com/office/powerpoint/2012/main" userId="zhao zongy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5050"/>
    <a:srgbClr val="0033FF"/>
    <a:srgbClr val="922E4D"/>
    <a:srgbClr val="FF0000"/>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85031" autoAdjust="0"/>
  </p:normalViewPr>
  <p:slideViewPr>
    <p:cSldViewPr>
      <p:cViewPr varScale="1">
        <p:scale>
          <a:sx n="94" d="100"/>
          <a:sy n="94" d="100"/>
        </p:scale>
        <p:origin x="2168"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5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31747" name="Rectangle 3"/>
          <p:cNvSpPr>
            <a:spLocks noGrp="1" noChangeArrowheads="1"/>
          </p:cNvSpPr>
          <p:nvPr>
            <p:ph type="dt"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79450" y="4716463"/>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49688"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F86116D-AF6E-4ECE-A7ED-04D05D72002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A9C3D42-2B64-4E09-9E97-3E84EDB6ADF0}" type="slidenum">
              <a:rPr lang="en-US" altLang="zh-CN" sz="1200" smtClean="0">
                <a:latin typeface="Arial" panose="020B0604020202020204" pitchFamily="34" charset="0"/>
              </a:rPr>
              <a:pPr/>
              <a:t>1</a:t>
            </a:fld>
            <a:endParaRPr lang="en-US" altLang="zh-CN" sz="1200">
              <a:latin typeface="Arial" panose="020B0604020202020204" pitchFamily="34" charset="0"/>
            </a:endParaRPr>
          </a:p>
        </p:txBody>
      </p:sp>
      <p:sp>
        <p:nvSpPr>
          <p:cNvPr id="4099" name="Rectangle 2"/>
          <p:cNvSpPr>
            <a:spLocks noGrp="1" noRot="1" noChangeAspect="1" noChangeArrowheads="1" noTextEdit="1"/>
          </p:cNvSpPr>
          <p:nvPr>
            <p:ph type="sldImg"/>
          </p:nvPr>
        </p:nvSpPr>
        <p:spPr>
          <a:xfrm>
            <a:off x="917575" y="744538"/>
            <a:ext cx="4962525" cy="3722687"/>
          </a:xfrm>
          <a:ln/>
        </p:spPr>
      </p:sp>
      <p:sp>
        <p:nvSpPr>
          <p:cNvPr id="4100" name="Rectangle 3"/>
          <p:cNvSpPr>
            <a:spLocks noGrp="1" noChangeArrowheads="1"/>
          </p:cNvSpPr>
          <p:nvPr>
            <p:ph type="body" idx="1"/>
          </p:nvPr>
        </p:nvSpPr>
        <p:spPr>
          <a:noFill/>
        </p:spPr>
        <p:txBody>
          <a:bodyPr/>
          <a:lstStyle/>
          <a:p>
            <a:pPr eaLnBrk="1" hangingPunct="1"/>
            <a:r>
              <a:rPr lang="en-US" altLang="zh-CN" sz="1200" kern="1200" dirty="0">
                <a:solidFill>
                  <a:schemeClr val="tx1"/>
                </a:solidFill>
                <a:latin typeface="Arial" panose="020B0604020202020204" pitchFamily="34" charset="0"/>
                <a:ea typeface="宋体" panose="02010600030101010101" pitchFamily="2" charset="-122"/>
                <a:cs typeface="+mn-cs"/>
              </a:rPr>
              <a:t>Hello, everyone, my name is Zhao </a:t>
            </a:r>
            <a:r>
              <a:rPr lang="en-US" altLang="zh-CN" sz="1200" kern="1200" dirty="0" err="1">
                <a:solidFill>
                  <a:schemeClr val="tx1"/>
                </a:solidFill>
                <a:latin typeface="Arial" panose="020B0604020202020204" pitchFamily="34" charset="0"/>
                <a:ea typeface="宋体" panose="02010600030101010101" pitchFamily="2" charset="-122"/>
                <a:cs typeface="+mn-cs"/>
              </a:rPr>
              <a:t>Zongyi</a:t>
            </a:r>
            <a:r>
              <a:rPr lang="en-US" altLang="zh-CN" sz="1200" kern="1200" dirty="0">
                <a:solidFill>
                  <a:schemeClr val="tx1"/>
                </a:solidFill>
                <a:latin typeface="Arial" panose="020B0604020202020204" pitchFamily="34" charset="0"/>
                <a:ea typeface="宋体" panose="02010600030101010101" pitchFamily="2" charset="-122"/>
                <a:cs typeface="+mn-cs"/>
              </a:rPr>
              <a:t>, I am from Tsinghua University of China. I am very glad to present my paper to you.</a:t>
            </a:r>
            <a:endParaRPr lang="zh-CN" altLang="en-US" sz="1200" kern="1200" dirty="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4F86116D-AF6E-4ECE-A7ED-04D05D720026}" type="slidenum">
              <a:rPr lang="en-US" altLang="zh-CN" smtClean="0"/>
              <a:pPr>
                <a:defRPr/>
              </a:pPr>
              <a:t>11</a:t>
            </a:fld>
            <a:endParaRPr lang="en-US" altLang="zh-CN"/>
          </a:p>
        </p:txBody>
      </p:sp>
    </p:spTree>
    <p:extLst>
      <p:ext uri="{BB962C8B-B14F-4D97-AF65-F5344CB8AC3E}">
        <p14:creationId xmlns:p14="http://schemas.microsoft.com/office/powerpoint/2010/main" val="255388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altLang="zh-CN" dirty="0"/>
              <a:t>Thank you!</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13</a:t>
            </a:fld>
            <a:endParaRPr lang="en-US" altLang="zh-CN"/>
          </a:p>
        </p:txBody>
      </p:sp>
    </p:spTree>
    <p:extLst>
      <p:ext uri="{BB962C8B-B14F-4D97-AF65-F5344CB8AC3E}">
        <p14:creationId xmlns:p14="http://schemas.microsoft.com/office/powerpoint/2010/main" val="194888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altLang="zh-CN" dirty="0"/>
              <a:t>  As we all know, the network traffic usually follows a skewed distribution, so that the elephant flows, although they are a small portion of the flows, will contribute a large part of the traffic. </a:t>
            </a:r>
          </a:p>
          <a:p>
            <a:r>
              <a:rPr lang="en-US" altLang="zh-CN" dirty="0"/>
              <a:t>  For example, we define a flow with no less than 10 packets as an elephant flow. In the trace from the campus network of Tsinghua University in 2014, 6.3% of the flows are elephant flows but the elephant flows contribute 84.2% of the traffic.</a:t>
            </a:r>
          </a:p>
          <a:p>
            <a:r>
              <a:rPr lang="en-US" altLang="zh-CN" dirty="0"/>
              <a:t>  In the trace from CAIDA in 2018, 2.3% of the flows are elephant flows, but the elephant flows contribute 50.3% of the traffic.</a:t>
            </a:r>
          </a:p>
          <a:p>
            <a:r>
              <a:rPr lang="en-US" altLang="zh-CN" dirty="0"/>
              <a:t>  So we consider the elephant flows more important, and record the elephant flows preferentially.  </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a:t>
            </a:fld>
            <a:endParaRPr lang="en-US" altLang="zh-CN"/>
          </a:p>
        </p:txBody>
      </p:sp>
    </p:spTree>
    <p:extLst>
      <p:ext uri="{BB962C8B-B14F-4D97-AF65-F5344CB8AC3E}">
        <p14:creationId xmlns:p14="http://schemas.microsoft.com/office/powerpoint/2010/main" val="287621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altLang="zh-CN" dirty="0"/>
              <a:t>  We designed an algorithm, </a:t>
            </a:r>
            <a:r>
              <a:rPr lang="en-US" altLang="zh-CN" dirty="0" err="1"/>
              <a:t>HashFlow</a:t>
            </a:r>
            <a:r>
              <a:rPr lang="en-US" altLang="zh-CN" dirty="0"/>
              <a:t>.</a:t>
            </a:r>
          </a:p>
          <a:p>
            <a:r>
              <a:rPr lang="en-US" altLang="zh-CN" dirty="0"/>
              <a:t>  The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of </a:t>
            </a:r>
            <a:r>
              <a:rPr lang="en-US" altLang="zh-CN" dirty="0" err="1"/>
              <a:t>HashFlow</a:t>
            </a:r>
            <a:r>
              <a:rPr lang="en-US" altLang="zh-CN" dirty="0"/>
              <a:t> consists of a main table and an ancillary table. Each bucket of the main table consists of a flow ID and a packet counter. Each bucket of the ancillary table consists of a digest and a temporary counter. In our implementation, the size of a flow ID is 13 bytes, and the size of counter is 4 bytes. So each bucket in main table occupies 17 bytes. On the other hand, each digest and temporary counter occupies 1 byte, so each bucket of the ancillary table occupies 2 bytes.</a:t>
            </a:r>
          </a:p>
          <a:p>
            <a:r>
              <a:rPr lang="en-US" altLang="zh-CN" dirty="0"/>
              <a:t>  We have d hash functions associated with the main table, and another hash function associated with the ancillary table. Each hash function can map a packet to a bucket in the main table or ancillary table randomly.</a:t>
            </a:r>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3</a:t>
            </a:fld>
            <a:endParaRPr lang="en-US" altLang="zh-CN"/>
          </a:p>
        </p:txBody>
      </p:sp>
    </p:spTree>
    <p:extLst>
      <p:ext uri="{BB962C8B-B14F-4D97-AF65-F5344CB8AC3E}">
        <p14:creationId xmlns:p14="http://schemas.microsoft.com/office/powerpoint/2010/main" val="916579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altLang="zh-CN" dirty="0"/>
              <a:t>  When a packet arrives, we will map it to the main table and try to find a bucket for it there. If we fail to find a suitable bucket for the packet, we will map the packet to the ancillary table. When certain condition is met we will promote a flow from the ancillary table back into the main table.</a:t>
            </a:r>
          </a:p>
          <a:p>
            <a:r>
              <a:rPr lang="en-US" altLang="zh-CN" dirty="0"/>
              <a:t>  In this figure, when a packet f1 arrives, we will map it to the main table. Since the bucket has the same flow ID as the packet, we simply increment the counter value by 1.</a:t>
            </a:r>
          </a:p>
          <a:p>
            <a:r>
              <a:rPr lang="en-US" altLang="zh-CN" dirty="0"/>
              <a:t>  When a packet f2 arrives, since the corresponding bucket is empty, we write the flow ID into this bucket and set the counter value to 1.</a:t>
            </a:r>
          </a:p>
          <a:p>
            <a:r>
              <a:rPr lang="en-US" altLang="zh-CN" dirty="0"/>
              <a:t>  When a packet f5 arrives, we firstly try to map the packet to the main table. Since collision occurs in both buckets, we map the packet to the ancillary table. Collision occurs again in the ancillary table, but we discard the existing record in the bucket and update it with the new arrival packet.</a:t>
            </a:r>
          </a:p>
          <a:p>
            <a:r>
              <a:rPr lang="en-US" altLang="zh-CN" dirty="0"/>
              <a:t>  When a packet f8 arrives, and collision occurs at both buckets of the main table, we map the packet to the ancillary table. In the process we record the bucket with the smallest counter value. Since the bucket in ancillary table has the same digest as the new arrival packet, we increment the temporary counter by 1. We noticed that the temporary counter has larger value than the bucket in the main table we have just recorded. So we promote this record back into the main table and replace the bucket with the least counter value. </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4</a:t>
            </a:fld>
            <a:endParaRPr lang="en-US" altLang="zh-CN"/>
          </a:p>
        </p:txBody>
      </p:sp>
    </p:spTree>
    <p:extLst>
      <p:ext uri="{BB962C8B-B14F-4D97-AF65-F5344CB8AC3E}">
        <p14:creationId xmlns:p14="http://schemas.microsoft.com/office/powerpoint/2010/main" val="766753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altLang="zh-CN" dirty="0"/>
              <a:t>  The advantage of </a:t>
            </a:r>
            <a:r>
              <a:rPr lang="en-US" altLang="zh-CN" dirty="0" err="1"/>
              <a:t>HashFlow</a:t>
            </a:r>
            <a:r>
              <a:rPr lang="en-US" altLang="zh-CN" dirty="0"/>
              <a:t> is that it records specific information for the elephant flows while maintaining summary information for the mouse flows, which enable us to estimate the number of mouse flows.</a:t>
            </a:r>
          </a:p>
          <a:p>
            <a:r>
              <a:rPr lang="en-US" altLang="zh-CN" dirty="0"/>
              <a:t>  It will promote a flow from the ancillary table back into the main table, when the flow grows to be large enough.</a:t>
            </a:r>
          </a:p>
          <a:p>
            <a:r>
              <a:rPr lang="en-US" altLang="zh-CN" dirty="0"/>
              <a:t>  The utilization of memory is relatively high compared with other similar algorithms.</a:t>
            </a:r>
          </a:p>
          <a:p>
            <a:r>
              <a:rPr lang="en-US" altLang="zh-CN" dirty="0"/>
              <a:t>  We will illustrate the advantages in the following.</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5</a:t>
            </a:fld>
            <a:endParaRPr lang="en-US" altLang="zh-CN"/>
          </a:p>
        </p:txBody>
      </p:sp>
    </p:spTree>
    <p:extLst>
      <p:ext uri="{BB962C8B-B14F-4D97-AF65-F5344CB8AC3E}">
        <p14:creationId xmlns:p14="http://schemas.microsoft.com/office/powerpoint/2010/main" val="419778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altLang="zh-CN" dirty="0"/>
              <a:t>As there are multiple hash functions associated with the main table, we have two methods to organize the main table. Suppose that the main table consists of n buckets and we have m flows to be processed. We have d hash functions associated with the main table. The first method is that we map a flow to one of the n buckets independently. The second method is to divide the main table into d </a:t>
            </a:r>
            <a:r>
              <a:rPr lang="en-US" altLang="zh-CN" dirty="0" err="1"/>
              <a:t>subtables</a:t>
            </a:r>
            <a:r>
              <a:rPr lang="en-US" altLang="zh-CN" dirty="0"/>
              <a:t>, and associate a hash function with each of the </a:t>
            </a:r>
            <a:r>
              <a:rPr lang="en-US" altLang="zh-CN" dirty="0" err="1"/>
              <a:t>subtables</a:t>
            </a:r>
            <a:r>
              <a:rPr lang="en-US" altLang="zh-CN" dirty="0"/>
              <a:t>. Moreover, we decrease the size of the </a:t>
            </a:r>
            <a:r>
              <a:rPr lang="en-US" altLang="zh-CN" dirty="0" err="1"/>
              <a:t>subtables</a:t>
            </a:r>
            <a:r>
              <a:rPr lang="en-US" altLang="zh-CN" dirty="0"/>
              <a:t> proportionally with a factor alpha. We can calculate the memory utilization when the number of flows is large enough. Analysis shows that the pipelined table method can improve the memory utilization by around 5%.</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6</a:t>
            </a:fld>
            <a:endParaRPr lang="en-US" altLang="zh-CN"/>
          </a:p>
        </p:txBody>
      </p:sp>
    </p:spTree>
    <p:extLst>
      <p:ext uri="{BB962C8B-B14F-4D97-AF65-F5344CB8AC3E}">
        <p14:creationId xmlns:p14="http://schemas.microsoft.com/office/powerpoint/2010/main" val="2470223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We implement the </a:t>
            </a:r>
            <a:r>
              <a:rPr lang="en-US" altLang="zh-CN" dirty="0" err="1"/>
              <a:t>HashFlow</a:t>
            </a:r>
            <a:r>
              <a:rPr lang="en-US" altLang="zh-CN" dirty="0"/>
              <a:t> in BMv2 as well as the hardware P4 switch, but the primary results are from the BMv2 platform. We take </a:t>
            </a:r>
            <a:r>
              <a:rPr lang="en-US" altLang="zh-CN" dirty="0" err="1"/>
              <a:t>FlowRadar</a:t>
            </a:r>
            <a:r>
              <a:rPr lang="en-US" altLang="zh-CN" dirty="0"/>
              <a:t>, </a:t>
            </a:r>
            <a:r>
              <a:rPr lang="en-US" altLang="zh-CN" dirty="0" err="1"/>
              <a:t>HashPipe</a:t>
            </a:r>
            <a:r>
              <a:rPr lang="en-US" altLang="zh-CN" dirty="0"/>
              <a:t> and </a:t>
            </a:r>
            <a:r>
              <a:rPr lang="en-US" altLang="zh-CN" dirty="0" err="1"/>
              <a:t>ElasticSketch</a:t>
            </a:r>
            <a:r>
              <a:rPr lang="en-US" altLang="zh-CN" dirty="0"/>
              <a:t> as benchmark to evaluate the performance of </a:t>
            </a:r>
            <a:r>
              <a:rPr lang="en-US" altLang="zh-CN" dirty="0" err="1"/>
              <a:t>HashFlow</a:t>
            </a:r>
            <a:r>
              <a:rPr lang="en-US" altLang="zh-CN" dirty="0"/>
              <a:t>. Our traces are from the campus network of Tsinghua University, CAIDA datasets, China Telecom and Hongkong Global Communication respectively.</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7</a:t>
            </a:fld>
            <a:endParaRPr lang="en-US" altLang="zh-CN"/>
          </a:p>
        </p:txBody>
      </p:sp>
    </p:spTree>
    <p:extLst>
      <p:ext uri="{BB962C8B-B14F-4D97-AF65-F5344CB8AC3E}">
        <p14:creationId xmlns:p14="http://schemas.microsoft.com/office/powerpoint/2010/main" val="1856412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dirty="0"/>
              <a:t>Our evaluation metrics include the number of recorded flows, the average relative error of the recorded flows, the F1 score of the heavy hitter detection, the average relative error of the heavy hitter detection, the accuracy of the flow number estimation and the throughput of the system.</a:t>
            </a:r>
            <a:endParaRPr kumimoji="1" lang="zh-CN" altLang="en-US" dirty="0"/>
          </a:p>
        </p:txBody>
      </p:sp>
      <p:sp>
        <p:nvSpPr>
          <p:cNvPr id="4" name="灯片编号占位符 3"/>
          <p:cNvSpPr>
            <a:spLocks noGrp="1"/>
          </p:cNvSpPr>
          <p:nvPr>
            <p:ph type="sldNum" sz="quarter" idx="5"/>
          </p:nvPr>
        </p:nvSpPr>
        <p:spPr/>
        <p:txBody>
          <a:bodyPr/>
          <a:lstStyle/>
          <a:p>
            <a:pPr>
              <a:defRPr/>
            </a:pPr>
            <a:fld id="{4F86116D-AF6E-4ECE-A7ED-04D05D720026}" type="slidenum">
              <a:rPr lang="en-US" altLang="zh-CN" smtClean="0"/>
              <a:pPr>
                <a:defRPr/>
              </a:pPr>
              <a:t>8</a:t>
            </a:fld>
            <a:endParaRPr lang="en-US" altLang="zh-CN"/>
          </a:p>
        </p:txBody>
      </p:sp>
    </p:spTree>
    <p:extLst>
      <p:ext uri="{BB962C8B-B14F-4D97-AF65-F5344CB8AC3E}">
        <p14:creationId xmlns:p14="http://schemas.microsoft.com/office/powerpoint/2010/main" val="3250702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altLang="zh-CN" dirty="0"/>
              <a:t>This is the results of the evaluation.</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9</a:t>
            </a:fld>
            <a:endParaRPr lang="en-US" altLang="zh-CN"/>
          </a:p>
        </p:txBody>
      </p:sp>
    </p:spTree>
    <p:extLst>
      <p:ext uri="{BB962C8B-B14F-4D97-AF65-F5344CB8AC3E}">
        <p14:creationId xmlns:p14="http://schemas.microsoft.com/office/powerpoint/2010/main" val="3072164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64F21E-D796-40DD-B464-F03B622F4B3E}" type="slidenum">
              <a:rPr lang="en-US" altLang="zh-CN"/>
              <a:pPr>
                <a:defRPr/>
              </a:pPr>
              <a:t>‹#›</a:t>
            </a:fld>
            <a:endParaRPr lang="en-US" altLang="zh-CN"/>
          </a:p>
        </p:txBody>
      </p:sp>
    </p:spTree>
    <p:extLst>
      <p:ext uri="{BB962C8B-B14F-4D97-AF65-F5344CB8AC3E}">
        <p14:creationId xmlns:p14="http://schemas.microsoft.com/office/powerpoint/2010/main" val="372739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B3CA89-3383-4391-B7A9-07CFBF12C794}" type="slidenum">
              <a:rPr lang="en-US" altLang="zh-CN"/>
              <a:pPr>
                <a:defRPr/>
              </a:pPr>
              <a:t>‹#›</a:t>
            </a:fld>
            <a:endParaRPr lang="en-US" altLang="zh-CN"/>
          </a:p>
        </p:txBody>
      </p:sp>
    </p:spTree>
    <p:extLst>
      <p:ext uri="{BB962C8B-B14F-4D97-AF65-F5344CB8AC3E}">
        <p14:creationId xmlns:p14="http://schemas.microsoft.com/office/powerpoint/2010/main" val="231991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F32872-43F3-4C75-BFF8-EC76F9A78034}" type="slidenum">
              <a:rPr lang="en-US" altLang="zh-CN"/>
              <a:pPr>
                <a:defRPr/>
              </a:pPr>
              <a:t>‹#›</a:t>
            </a:fld>
            <a:endParaRPr lang="en-US" altLang="zh-CN"/>
          </a:p>
        </p:txBody>
      </p:sp>
    </p:spTree>
    <p:extLst>
      <p:ext uri="{BB962C8B-B14F-4D97-AF65-F5344CB8AC3E}">
        <p14:creationId xmlns:p14="http://schemas.microsoft.com/office/powerpoint/2010/main" val="258810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C56094AC-0691-4438-B674-0CF199F09081}" type="slidenum">
              <a:rPr lang="en-US" altLang="zh-CN"/>
              <a:pPr>
                <a:defRPr/>
              </a:pPr>
              <a:t>‹#›</a:t>
            </a:fld>
            <a:endParaRPr lang="en-US" altLang="zh-CN"/>
          </a:p>
        </p:txBody>
      </p:sp>
    </p:spTree>
    <p:extLst>
      <p:ext uri="{BB962C8B-B14F-4D97-AF65-F5344CB8AC3E}">
        <p14:creationId xmlns:p14="http://schemas.microsoft.com/office/powerpoint/2010/main" val="3819527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DA87F3-4885-403A-A253-F5CD1084C4D5}" type="slidenum">
              <a:rPr lang="en-US" altLang="zh-CN"/>
              <a:pPr>
                <a:defRPr/>
              </a:pPr>
              <a:t>‹#›</a:t>
            </a:fld>
            <a:endParaRPr lang="en-US" altLang="zh-CN"/>
          </a:p>
        </p:txBody>
      </p:sp>
    </p:spTree>
    <p:extLst>
      <p:ext uri="{BB962C8B-B14F-4D97-AF65-F5344CB8AC3E}">
        <p14:creationId xmlns:p14="http://schemas.microsoft.com/office/powerpoint/2010/main" val="178939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5BB3B0-2EBE-4754-BC59-EF567E9E37AD}" type="slidenum">
              <a:rPr lang="en-US" altLang="zh-CN"/>
              <a:pPr>
                <a:defRPr/>
              </a:pPr>
              <a:t>‹#›</a:t>
            </a:fld>
            <a:endParaRPr lang="en-US" altLang="zh-CN"/>
          </a:p>
        </p:txBody>
      </p:sp>
    </p:spTree>
    <p:extLst>
      <p:ext uri="{BB962C8B-B14F-4D97-AF65-F5344CB8AC3E}">
        <p14:creationId xmlns:p14="http://schemas.microsoft.com/office/powerpoint/2010/main" val="193275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2B22A1-C9C0-42B6-9032-B10677CBCB69}" type="slidenum">
              <a:rPr lang="en-US" altLang="zh-CN"/>
              <a:pPr>
                <a:defRPr/>
              </a:pPr>
              <a:t>‹#›</a:t>
            </a:fld>
            <a:endParaRPr lang="en-US" altLang="zh-CN"/>
          </a:p>
        </p:txBody>
      </p:sp>
    </p:spTree>
    <p:extLst>
      <p:ext uri="{BB962C8B-B14F-4D97-AF65-F5344CB8AC3E}">
        <p14:creationId xmlns:p14="http://schemas.microsoft.com/office/powerpoint/2010/main" val="283865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6446D1-E024-4F65-B97B-EF4A1B570973}" type="slidenum">
              <a:rPr lang="en-US" altLang="zh-CN"/>
              <a:pPr>
                <a:defRPr/>
              </a:pPr>
              <a:t>‹#›</a:t>
            </a:fld>
            <a:endParaRPr lang="en-US" altLang="zh-CN"/>
          </a:p>
        </p:txBody>
      </p:sp>
    </p:spTree>
    <p:extLst>
      <p:ext uri="{BB962C8B-B14F-4D97-AF65-F5344CB8AC3E}">
        <p14:creationId xmlns:p14="http://schemas.microsoft.com/office/powerpoint/2010/main" val="278551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41662A5-7990-48B7-8F02-5144B6E97FA1}" type="slidenum">
              <a:rPr lang="en-US" altLang="zh-CN"/>
              <a:pPr>
                <a:defRPr/>
              </a:pPr>
              <a:t>‹#›</a:t>
            </a:fld>
            <a:endParaRPr lang="en-US" altLang="zh-CN"/>
          </a:p>
        </p:txBody>
      </p:sp>
    </p:spTree>
    <p:extLst>
      <p:ext uri="{BB962C8B-B14F-4D97-AF65-F5344CB8AC3E}">
        <p14:creationId xmlns:p14="http://schemas.microsoft.com/office/powerpoint/2010/main" val="80723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AF91A5-DDCF-46B5-898F-F987FC08B57F}" type="slidenum">
              <a:rPr lang="en-US" altLang="zh-CN"/>
              <a:pPr>
                <a:defRPr/>
              </a:pPr>
              <a:t>‹#›</a:t>
            </a:fld>
            <a:endParaRPr lang="en-US" altLang="zh-CN"/>
          </a:p>
        </p:txBody>
      </p:sp>
    </p:spTree>
    <p:extLst>
      <p:ext uri="{BB962C8B-B14F-4D97-AF65-F5344CB8AC3E}">
        <p14:creationId xmlns:p14="http://schemas.microsoft.com/office/powerpoint/2010/main" val="272559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A8A38B2-E30E-4CFA-9598-2F8E429B7E15}" type="slidenum">
              <a:rPr lang="en-US" altLang="zh-CN"/>
              <a:pPr>
                <a:defRPr/>
              </a:pPr>
              <a:t>‹#›</a:t>
            </a:fld>
            <a:endParaRPr lang="en-US" altLang="zh-CN"/>
          </a:p>
        </p:txBody>
      </p:sp>
    </p:spTree>
    <p:extLst>
      <p:ext uri="{BB962C8B-B14F-4D97-AF65-F5344CB8AC3E}">
        <p14:creationId xmlns:p14="http://schemas.microsoft.com/office/powerpoint/2010/main" val="138465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D28D5B-D19F-4B7D-A308-E76997843D2F}" type="slidenum">
              <a:rPr lang="en-US" altLang="zh-CN"/>
              <a:pPr>
                <a:defRPr/>
              </a:pPr>
              <a:t>‹#›</a:t>
            </a:fld>
            <a:endParaRPr lang="en-US" altLang="zh-CN"/>
          </a:p>
        </p:txBody>
      </p:sp>
    </p:spTree>
    <p:extLst>
      <p:ext uri="{BB962C8B-B14F-4D97-AF65-F5344CB8AC3E}">
        <p14:creationId xmlns:p14="http://schemas.microsoft.com/office/powerpoint/2010/main" val="261378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973C99-60D3-4C6F-9708-BB575DFB5B6E}" type="slidenum">
              <a:rPr lang="en-US" altLang="zh-CN"/>
              <a:pPr>
                <a:defRPr/>
              </a:pPr>
              <a:t>‹#›</a:t>
            </a:fld>
            <a:endParaRPr lang="en-US" altLang="zh-CN"/>
          </a:p>
        </p:txBody>
      </p:sp>
    </p:spTree>
    <p:extLst>
      <p:ext uri="{BB962C8B-B14F-4D97-AF65-F5344CB8AC3E}">
        <p14:creationId xmlns:p14="http://schemas.microsoft.com/office/powerpoint/2010/main" val="150529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C3C87227-288F-4804-913C-597E0B9257A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916113"/>
            <a:ext cx="9144000" cy="1470025"/>
          </a:xfrm>
        </p:spPr>
        <p:txBody>
          <a:bodyPr anchor="ctr"/>
          <a:lstStyle/>
          <a:p>
            <a:pPr eaLnBrk="1" hangingPunct="1">
              <a:defRPr/>
            </a:pPr>
            <a:r>
              <a:rPr lang="en" altLang="zh-CN" sz="5400" b="1" dirty="0" err="1">
                <a:solidFill>
                  <a:srgbClr val="FF0000"/>
                </a:solidFill>
                <a:effectLst>
                  <a:outerShdw blurRad="38100" dist="38100" dir="2700000" algn="tl">
                    <a:srgbClr val="C0C0C0"/>
                  </a:outerShdw>
                </a:effectLst>
              </a:rPr>
              <a:t>HashFlow</a:t>
            </a:r>
            <a:r>
              <a:rPr lang="en" altLang="zh-CN" sz="5400" b="1" dirty="0">
                <a:solidFill>
                  <a:srgbClr val="FF0000"/>
                </a:solidFill>
                <a:effectLst>
                  <a:outerShdw blurRad="38100" dist="38100" dir="2700000" algn="tl">
                    <a:srgbClr val="C0C0C0"/>
                  </a:outerShdw>
                </a:effectLst>
              </a:rPr>
              <a:t> for Better Flow Record Collection</a:t>
            </a:r>
            <a:endParaRPr lang="zh-CN" altLang="en-US" sz="5400" b="1" dirty="0">
              <a:solidFill>
                <a:srgbClr val="FF0000"/>
              </a:solidFill>
              <a:effectLst>
                <a:outerShdw blurRad="38100" dist="38100" dir="2700000" algn="tl">
                  <a:srgbClr val="C0C0C0"/>
                </a:outerShdw>
              </a:effectLst>
            </a:endParaRPr>
          </a:p>
        </p:txBody>
      </p:sp>
      <p:sp>
        <p:nvSpPr>
          <p:cNvPr id="2051" name="Rectangle 3"/>
          <p:cNvSpPr>
            <a:spLocks noGrp="1" noChangeArrowheads="1"/>
          </p:cNvSpPr>
          <p:nvPr>
            <p:ph type="subTitle" idx="1"/>
          </p:nvPr>
        </p:nvSpPr>
        <p:spPr>
          <a:xfrm>
            <a:off x="1371600" y="3716338"/>
            <a:ext cx="6400800" cy="3141662"/>
          </a:xfrm>
        </p:spPr>
        <p:txBody>
          <a:bodyPr/>
          <a:lstStyle/>
          <a:p>
            <a:pPr eaLnBrk="1" hangingPunct="1">
              <a:lnSpc>
                <a:spcPct val="80000"/>
              </a:lnSpc>
              <a:defRPr/>
            </a:pPr>
            <a:endParaRPr lang="zh-CN" altLang="en-US" sz="2800" dirty="0"/>
          </a:p>
          <a:p>
            <a:pPr eaLnBrk="1" hangingPunct="1">
              <a:lnSpc>
                <a:spcPct val="80000"/>
              </a:lnSpc>
              <a:defRPr/>
            </a:pPr>
            <a:r>
              <a:rPr lang="en-US" altLang="zh-CN" sz="2800" b="1" dirty="0"/>
              <a:t>Zhao </a:t>
            </a:r>
            <a:r>
              <a:rPr lang="en-US" altLang="zh-CN" sz="2800" b="1" dirty="0" err="1"/>
              <a:t>Zongyi</a:t>
            </a:r>
            <a:r>
              <a:rPr lang="en-US" altLang="zh-CN" sz="2800" dirty="0"/>
              <a:t>, Shi Xingang, et al</a:t>
            </a:r>
          </a:p>
          <a:p>
            <a:pPr eaLnBrk="1" hangingPunct="1">
              <a:lnSpc>
                <a:spcPct val="80000"/>
              </a:lnSpc>
              <a:defRPr/>
            </a:pPr>
            <a:endParaRPr lang="en-US" altLang="zh-CN" sz="2800" dirty="0"/>
          </a:p>
          <a:p>
            <a:pPr eaLnBrk="1" hangingPunct="1">
              <a:lnSpc>
                <a:spcPct val="80000"/>
              </a:lnSpc>
              <a:defRPr/>
            </a:pPr>
            <a:r>
              <a:rPr lang="en-US" altLang="zh-CN" sz="2800" dirty="0"/>
              <a:t>Tsinghua University</a:t>
            </a:r>
          </a:p>
          <a:p>
            <a:pPr eaLnBrk="1" hangingPunct="1">
              <a:lnSpc>
                <a:spcPct val="80000"/>
              </a:lnSpc>
              <a:defRPr/>
            </a:pPr>
            <a:endParaRPr lang="en-US" altLang="zh-CN" sz="2800" dirty="0"/>
          </a:p>
          <a:p>
            <a:pPr eaLnBrk="1" hangingPunct="1">
              <a:lnSpc>
                <a:spcPct val="80000"/>
              </a:lnSpc>
              <a:defRPr/>
            </a:pPr>
            <a:r>
              <a:rPr lang="en-US" altLang="zh-CN" sz="2800" dirty="0"/>
              <a:t>July 6</a:t>
            </a:r>
            <a:r>
              <a:rPr lang="en-US" altLang="zh-CN" sz="2800" baseline="30000" dirty="0"/>
              <a:t>th</a:t>
            </a:r>
            <a:r>
              <a:rPr lang="en-US" altLang="zh-CN" sz="2800" dirty="0"/>
              <a:t>, 2019</a:t>
            </a:r>
          </a:p>
          <a:p>
            <a:pPr eaLnBrk="1" hangingPunct="1">
              <a:lnSpc>
                <a:spcPct val="80000"/>
              </a:lnSpc>
              <a:defRPr/>
            </a:pPr>
            <a:endParaRPr lang="zh-CN" altLang="en-US" sz="2800" b="1" dirty="0"/>
          </a:p>
        </p:txBody>
      </p:sp>
      <p:pic>
        <p:nvPicPr>
          <p:cNvPr id="3076" name="Picture 35" descr="未命名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275" y="47625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zh-CN" dirty="0"/>
              <a:t>Evaluation (cont.)</a:t>
            </a:r>
            <a:endParaRPr lang="zh-CN" altLang="en-US" dirty="0">
              <a:latin typeface="黑体" panose="02010609060101010101" pitchFamily="49" charset="-122"/>
              <a:ea typeface="黑体" panose="02010609060101010101" pitchFamily="49" charset="-122"/>
            </a:endParaRPr>
          </a:p>
        </p:txBody>
      </p:sp>
      <p:pic>
        <p:nvPicPr>
          <p:cNvPr id="4" name="Picture 3"/>
          <p:cNvPicPr>
            <a:picLocks noChangeAspect="1"/>
          </p:cNvPicPr>
          <p:nvPr/>
        </p:nvPicPr>
        <p:blipFill>
          <a:blip r:embed="rId2"/>
          <a:stretch>
            <a:fillRect/>
          </a:stretch>
        </p:blipFill>
        <p:spPr>
          <a:xfrm>
            <a:off x="3798" y="1474398"/>
            <a:ext cx="9140202" cy="2674683"/>
          </a:xfrm>
          <a:prstGeom prst="rect">
            <a:avLst/>
          </a:prstGeom>
        </p:spPr>
      </p:pic>
      <p:pic>
        <p:nvPicPr>
          <p:cNvPr id="6" name="Picture 5"/>
          <p:cNvPicPr>
            <a:picLocks noChangeAspect="1"/>
          </p:cNvPicPr>
          <p:nvPr/>
        </p:nvPicPr>
        <p:blipFill>
          <a:blip r:embed="rId3"/>
          <a:stretch>
            <a:fillRect/>
          </a:stretch>
        </p:blipFill>
        <p:spPr>
          <a:xfrm>
            <a:off x="-1" y="4196911"/>
            <a:ext cx="9144001" cy="2616465"/>
          </a:xfrm>
          <a:prstGeom prst="rect">
            <a:avLst/>
          </a:prstGeom>
        </p:spPr>
      </p:pic>
    </p:spTree>
    <p:extLst>
      <p:ext uri="{BB962C8B-B14F-4D97-AF65-F5344CB8AC3E}">
        <p14:creationId xmlns:p14="http://schemas.microsoft.com/office/powerpoint/2010/main" val="280295429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zh-CN" dirty="0"/>
              <a:t>Evaluation (cont.)</a:t>
            </a:r>
            <a:endParaRPr lang="zh-CN" altLang="en-US" dirty="0">
              <a:latin typeface="黑体" panose="02010609060101010101" pitchFamily="49" charset="-122"/>
              <a:ea typeface="黑体" panose="02010609060101010101" pitchFamily="49" charset="-122"/>
            </a:endParaRPr>
          </a:p>
        </p:txBody>
      </p:sp>
      <p:pic>
        <p:nvPicPr>
          <p:cNvPr id="8" name="Picture 7"/>
          <p:cNvPicPr>
            <a:picLocks noChangeAspect="1"/>
          </p:cNvPicPr>
          <p:nvPr/>
        </p:nvPicPr>
        <p:blipFill>
          <a:blip r:embed="rId3"/>
          <a:stretch>
            <a:fillRect/>
          </a:stretch>
        </p:blipFill>
        <p:spPr>
          <a:xfrm>
            <a:off x="0" y="1400448"/>
            <a:ext cx="9144000" cy="2676624"/>
          </a:xfrm>
          <a:prstGeom prst="rect">
            <a:avLst/>
          </a:prstGeom>
        </p:spPr>
      </p:pic>
      <p:pic>
        <p:nvPicPr>
          <p:cNvPr id="3" name="图片 2">
            <a:extLst>
              <a:ext uri="{FF2B5EF4-FFF2-40B4-BE49-F238E27FC236}">
                <a16:creationId xmlns:a16="http://schemas.microsoft.com/office/drawing/2014/main" id="{1D405815-0421-1E47-B71C-88CB2C751AD6}"/>
              </a:ext>
            </a:extLst>
          </p:cNvPr>
          <p:cNvPicPr>
            <a:picLocks noChangeAspect="1"/>
          </p:cNvPicPr>
          <p:nvPr/>
        </p:nvPicPr>
        <p:blipFill>
          <a:blip r:embed="rId4"/>
          <a:stretch>
            <a:fillRect/>
          </a:stretch>
        </p:blipFill>
        <p:spPr>
          <a:xfrm>
            <a:off x="0" y="4149080"/>
            <a:ext cx="9144000" cy="2697978"/>
          </a:xfrm>
          <a:prstGeom prst="rect">
            <a:avLst/>
          </a:prstGeom>
        </p:spPr>
      </p:pic>
    </p:spTree>
    <p:extLst>
      <p:ext uri="{BB962C8B-B14F-4D97-AF65-F5344CB8AC3E}">
        <p14:creationId xmlns:p14="http://schemas.microsoft.com/office/powerpoint/2010/main" val="85181250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7B9C1-715A-DF40-8028-E1600CF8C7CB}"/>
              </a:ext>
            </a:extLst>
          </p:cNvPr>
          <p:cNvSpPr>
            <a:spLocks noGrp="1"/>
          </p:cNvSpPr>
          <p:nvPr>
            <p:ph type="title"/>
          </p:nvPr>
        </p:nvSpPr>
        <p:spPr/>
        <p:txBody>
          <a:bodyPr/>
          <a:lstStyle/>
          <a:p>
            <a:r>
              <a:rPr kumimoji="1" lang="en-US" altLang="zh-CN" dirty="0"/>
              <a:t>Summary of Evaluation</a:t>
            </a:r>
            <a:endParaRPr kumimoji="1" lang="zh-CN" altLang="en-US" dirty="0"/>
          </a:p>
        </p:txBody>
      </p:sp>
      <p:sp>
        <p:nvSpPr>
          <p:cNvPr id="3" name="内容占位符 2">
            <a:extLst>
              <a:ext uri="{FF2B5EF4-FFF2-40B4-BE49-F238E27FC236}">
                <a16:creationId xmlns:a16="http://schemas.microsoft.com/office/drawing/2014/main" id="{DA74BE37-6EA3-324A-8766-5289865F4A90}"/>
              </a:ext>
            </a:extLst>
          </p:cNvPr>
          <p:cNvSpPr>
            <a:spLocks noGrp="1"/>
          </p:cNvSpPr>
          <p:nvPr>
            <p:ph idx="1"/>
          </p:nvPr>
        </p:nvSpPr>
        <p:spPr>
          <a:xfrm>
            <a:off x="0" y="1600200"/>
            <a:ext cx="9144000" cy="4525963"/>
          </a:xfrm>
        </p:spPr>
        <p:txBody>
          <a:bodyPr/>
          <a:lstStyle/>
          <a:p>
            <a:r>
              <a:rPr kumimoji="1" lang="en" altLang="zh-CN" sz="2800" dirty="0" err="1"/>
              <a:t>HashFlow</a:t>
            </a:r>
            <a:r>
              <a:rPr kumimoji="1" lang="en" altLang="zh-CN" sz="2800" dirty="0"/>
              <a:t> accurately record around 55K flows with 1MB of memory, which is 12.5% higher than the others.</a:t>
            </a:r>
          </a:p>
          <a:p>
            <a:r>
              <a:rPr kumimoji="1" lang="en" altLang="zh-CN" sz="2800" dirty="0" err="1"/>
              <a:t>HashFlow</a:t>
            </a:r>
            <a:r>
              <a:rPr kumimoji="1" lang="en" altLang="zh-CN" sz="2800" dirty="0"/>
              <a:t> achieves a relative error of around 11.6% for the size estimation of 50K flows, while the estimation error of the best competitor is 42.9% higher. </a:t>
            </a:r>
          </a:p>
          <a:p>
            <a:r>
              <a:rPr kumimoji="1" lang="en" altLang="zh-CN" sz="2800" dirty="0" err="1"/>
              <a:t>HashFlow</a:t>
            </a:r>
            <a:r>
              <a:rPr kumimoji="1" lang="en" altLang="zh-CN" sz="2800" dirty="0"/>
              <a:t> detects 96.1% of the heavy hitters out of 250K flows with a size estimation error of 5.6%, which is 11.3% and 73.7% better than the best competitor respectively. </a:t>
            </a:r>
          </a:p>
          <a:p>
            <a:r>
              <a:rPr kumimoji="1" lang="en" altLang="zh-CN" sz="2800" dirty="0"/>
              <a:t>The resubmit rate of </a:t>
            </a:r>
            <a:r>
              <a:rPr kumimoji="1" lang="en" altLang="zh-CN" sz="2800" dirty="0" err="1"/>
              <a:t>HashFlow</a:t>
            </a:r>
            <a:r>
              <a:rPr kumimoji="1" lang="en" altLang="zh-CN" sz="2800" dirty="0"/>
              <a:t> is normally smaller than 2%.</a:t>
            </a:r>
            <a:endParaRPr kumimoji="1" lang="zh-CN" altLang="en-US" sz="2800" dirty="0"/>
          </a:p>
        </p:txBody>
      </p:sp>
    </p:spTree>
    <p:extLst>
      <p:ext uri="{BB962C8B-B14F-4D97-AF65-F5344CB8AC3E}">
        <p14:creationId xmlns:p14="http://schemas.microsoft.com/office/powerpoint/2010/main" val="196875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467544" y="2708920"/>
            <a:ext cx="8229600" cy="1143000"/>
          </a:xfrm>
        </p:spPr>
        <p:txBody>
          <a:bodyPr/>
          <a:lstStyle/>
          <a:p>
            <a:r>
              <a:rPr lang="en-US" altLang="zh-CN" dirty="0">
                <a:latin typeface="Tekton Pro Ext" panose="020F0605020208020904" pitchFamily="34" charset="0"/>
                <a:ea typeface="华文行楷" panose="02010800040101010101" pitchFamily="2" charset="-122"/>
              </a:rPr>
              <a:t>Q&amp;A</a:t>
            </a:r>
            <a:endParaRPr lang="zh-CN" altLang="en-US" dirty="0">
              <a:latin typeface="Tekton Pro Ext" panose="020F0605020208020904" pitchFamily="34" charset="0"/>
              <a:ea typeface="华文行楷" panose="02010800040101010101" pitchFamily="2" charset="-122"/>
            </a:endParaRPr>
          </a:p>
        </p:txBody>
      </p:sp>
    </p:spTree>
    <p:extLst>
      <p:ext uri="{BB962C8B-B14F-4D97-AF65-F5344CB8AC3E}">
        <p14:creationId xmlns:p14="http://schemas.microsoft.com/office/powerpoint/2010/main" val="201388503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zh-CN" dirty="0"/>
              <a:t>Skewed Flow Size Distribution in Network</a:t>
            </a:r>
            <a:endParaRPr lang="zh-CN" altLang="en-US" dirty="0"/>
          </a:p>
        </p:txBody>
      </p:sp>
      <p:sp>
        <p:nvSpPr>
          <p:cNvPr id="3" name="Content Placeholder 2"/>
          <p:cNvSpPr>
            <a:spLocks noGrp="1"/>
          </p:cNvSpPr>
          <p:nvPr>
            <p:ph idx="1"/>
          </p:nvPr>
        </p:nvSpPr>
        <p:spPr>
          <a:xfrm>
            <a:off x="457200" y="1600200"/>
            <a:ext cx="8229600" cy="2152049"/>
          </a:xfrm>
        </p:spPr>
        <p:txBody>
          <a:bodyPr/>
          <a:lstStyle/>
          <a:p>
            <a:r>
              <a:rPr lang="en-US" altLang="zh-CN" sz="2800" dirty="0"/>
              <a:t>A small portion of flows (elephant flows) contribute a large part of the network traffic.</a:t>
            </a:r>
            <a:endParaRPr lang="en-US" altLang="zh-CN" sz="2400" dirty="0"/>
          </a:p>
          <a:p>
            <a:r>
              <a:rPr lang="en-US" altLang="zh-CN" sz="2800" dirty="0"/>
              <a:t>Campus network of Tsinghua Univ. in 2014:</a:t>
            </a:r>
          </a:p>
          <a:p>
            <a:pPr lvl="1"/>
            <a:r>
              <a:rPr lang="en-US" altLang="zh-CN" sz="2000" dirty="0"/>
              <a:t>6.3% of the flows are larger than 10 packets but contribute  84.2% of the traffic.</a:t>
            </a:r>
            <a:endParaRPr lang="en-US" altLang="zh-CN"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478" y="3573016"/>
            <a:ext cx="3925521" cy="3281653"/>
          </a:xfrm>
          <a:prstGeom prst="rect">
            <a:avLst/>
          </a:prstGeom>
        </p:spPr>
      </p:pic>
      <p:sp>
        <p:nvSpPr>
          <p:cNvPr id="5" name="Content Placeholder 2"/>
          <p:cNvSpPr txBox="1">
            <a:spLocks/>
          </p:cNvSpPr>
          <p:nvPr/>
        </p:nvSpPr>
        <p:spPr bwMode="auto">
          <a:xfrm>
            <a:off x="457200" y="3755580"/>
            <a:ext cx="4761278" cy="3102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t>CAIDA in 2018:</a:t>
            </a:r>
          </a:p>
          <a:p>
            <a:pPr lvl="1"/>
            <a:r>
              <a:rPr lang="en-US" altLang="zh-CN" sz="2400" dirty="0"/>
              <a:t>2.3% of the flows are larger than 10 packet but contribute 50.3% of the traffic. </a:t>
            </a:r>
          </a:p>
          <a:p>
            <a:r>
              <a:rPr lang="en-US" altLang="zh-CN" sz="2800" dirty="0"/>
              <a:t>Usually elephant flows are more important than the mouse flows.</a:t>
            </a:r>
          </a:p>
        </p:txBody>
      </p:sp>
    </p:spTree>
    <p:extLst>
      <p:ext uri="{BB962C8B-B14F-4D97-AF65-F5344CB8AC3E}">
        <p14:creationId xmlns:p14="http://schemas.microsoft.com/office/powerpoint/2010/main" val="141979865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zh-CN" dirty="0"/>
              <a:t>Data Structure of </a:t>
            </a:r>
            <a:r>
              <a:rPr lang="en-US" altLang="zh-CN" dirty="0" err="1"/>
              <a:t>HashFlow</a:t>
            </a:r>
            <a:endParaRPr lang="zh-CN" altLang="en-US" dirty="0"/>
          </a:p>
        </p:txBody>
      </p:sp>
      <p:sp>
        <p:nvSpPr>
          <p:cNvPr id="3" name="Content Placeholder 2"/>
          <p:cNvSpPr>
            <a:spLocks noGrp="1"/>
          </p:cNvSpPr>
          <p:nvPr>
            <p:ph idx="1"/>
          </p:nvPr>
        </p:nvSpPr>
        <p:spPr>
          <a:xfrm>
            <a:off x="457200" y="1600201"/>
            <a:ext cx="4391253" cy="2827338"/>
          </a:xfrm>
        </p:spPr>
        <p:txBody>
          <a:bodyPr/>
          <a:lstStyle/>
          <a:p>
            <a:r>
              <a:rPr lang="en-US" altLang="zh-CN" sz="2400" dirty="0"/>
              <a:t>The data structure consists of a main table (M) and an ancillary table (A).</a:t>
            </a:r>
          </a:p>
          <a:p>
            <a:r>
              <a:rPr lang="en-US" altLang="zh-CN" sz="2400" dirty="0"/>
              <a:t>The content of buckets in M is in the form of (</a:t>
            </a:r>
            <a:r>
              <a:rPr lang="en-US" altLang="zh-CN" sz="2400" dirty="0" err="1"/>
              <a:t>FlowID</a:t>
            </a:r>
            <a:r>
              <a:rPr lang="en-US" altLang="zh-CN" sz="2400" dirty="0"/>
              <a:t>, count).</a:t>
            </a:r>
          </a:p>
          <a:p>
            <a:r>
              <a:rPr lang="en-US" altLang="zh-CN" sz="2400" dirty="0"/>
              <a:t>The content of buckets in A is in the form of (digest, count).</a:t>
            </a:r>
          </a:p>
        </p:txBody>
      </p:sp>
      <mc:AlternateContent xmlns:mc="http://schemas.openxmlformats.org/markup-compatibility/2006" xmlns:a14="http://schemas.microsoft.com/office/drawing/2010/main">
        <mc:Choice Requires="a14">
          <p:sp>
            <p:nvSpPr>
              <p:cNvPr id="6" name="Content Placeholder 2"/>
              <p:cNvSpPr txBox="1">
                <a:spLocks/>
              </p:cNvSpPr>
              <p:nvPr/>
            </p:nvSpPr>
            <p:spPr bwMode="auto">
              <a:xfrm>
                <a:off x="457199" y="4365104"/>
                <a:ext cx="8229601" cy="249289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buChar char="•"/>
                </a:pPr>
                <a:r>
                  <a:rPr lang="en-US" altLang="zh-CN" sz="2400" dirty="0"/>
                  <a:t>Record the detailed information of the elephant flows in M.</a:t>
                </a:r>
              </a:p>
              <a:p>
                <a:pPr marL="342900" lvl="1" indent="-342900">
                  <a:buChar char="•"/>
                </a:pPr>
                <a:r>
                  <a:rPr lang="en-US" altLang="zh-CN" sz="2400" dirty="0"/>
                  <a:t>Record the summary information of the mouse flows in A.</a:t>
                </a:r>
              </a:p>
              <a:p>
                <a:pPr marL="342900" lvl="1" indent="-342900">
                  <a:buChar char="•"/>
                </a:pPr>
                <a:r>
                  <a:rPr lang="en-US" altLang="zh-CN" sz="2400" dirty="0"/>
                  <a:t>We have </a:t>
                </a:r>
                <a14:m>
                  <m:oMath xmlns:m="http://schemas.openxmlformats.org/officeDocument/2006/math">
                    <m:r>
                      <a:rPr lang="en-US" altLang="zh-CN" sz="2400">
                        <a:latin typeface="Cambria Math" panose="02040503050406030204" pitchFamily="18" charset="0"/>
                      </a:rPr>
                      <m:t>𝑑</m:t>
                    </m:r>
                  </m:oMath>
                </a14:m>
                <a:r>
                  <a:rPr lang="en-US" altLang="zh-CN" sz="2400" dirty="0"/>
                  <a:t> hash functions which can map a flow ID into </a:t>
                </a:r>
                <a14:m>
                  <m:oMath xmlns:m="http://schemas.openxmlformats.org/officeDocument/2006/math">
                    <m:r>
                      <a:rPr lang="en-US" altLang="zh-CN" sz="2400">
                        <a:latin typeface="Cambria Math" panose="02040503050406030204" pitchFamily="18" charset="0"/>
                      </a:rPr>
                      <m:t>𝑑</m:t>
                    </m:r>
                  </m:oMath>
                </a14:m>
                <a:r>
                  <a:rPr lang="en-US" altLang="zh-CN" sz="2400" dirty="0"/>
                  <a:t> buckets of M.</a:t>
                </a:r>
              </a:p>
              <a:p>
                <a:pPr marL="342900" lvl="1" indent="-342900">
                  <a:buChar char="•"/>
                </a:pPr>
                <a:r>
                  <a:rPr lang="en-US" altLang="zh-CN" sz="2400" dirty="0"/>
                  <a:t>We have another one hash function which can map a flow ID into a bucket of A.</a:t>
                </a:r>
              </a:p>
            </p:txBody>
          </p:sp>
        </mc:Choice>
        <mc:Fallback xmlns="">
          <p:sp>
            <p:nvSpPr>
              <p:cNvPr id="6" name="Content Placeholder 2"/>
              <p:cNvSpPr txBox="1">
                <a:spLocks noRot="1" noChangeAspect="1" noMove="1" noResize="1" noEditPoints="1" noAdjustHandles="1" noChangeArrowheads="1" noChangeShapeType="1" noTextEdit="1"/>
              </p:cNvSpPr>
              <p:nvPr/>
            </p:nvSpPr>
            <p:spPr bwMode="auto">
              <a:xfrm>
                <a:off x="457199" y="4365104"/>
                <a:ext cx="8229601" cy="2492896"/>
              </a:xfrm>
              <a:prstGeom prst="rect">
                <a:avLst/>
              </a:prstGeom>
              <a:blipFill>
                <a:blip r:embed="rId3"/>
                <a:stretch>
                  <a:fillRect l="-1080" t="-2030" b="-60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453" y="1417638"/>
            <a:ext cx="4276725" cy="3009900"/>
          </a:xfrm>
          <a:prstGeom prst="rect">
            <a:avLst/>
          </a:prstGeom>
        </p:spPr>
      </p:pic>
      <p:sp>
        <p:nvSpPr>
          <p:cNvPr id="7" name="矩形 6">
            <a:extLst>
              <a:ext uri="{FF2B5EF4-FFF2-40B4-BE49-F238E27FC236}">
                <a16:creationId xmlns:a16="http://schemas.microsoft.com/office/drawing/2014/main" id="{8A1BC929-1863-E742-ACF4-5E99647A29F3}"/>
              </a:ext>
            </a:extLst>
          </p:cNvPr>
          <p:cNvSpPr/>
          <p:nvPr/>
        </p:nvSpPr>
        <p:spPr>
          <a:xfrm>
            <a:off x="5004048" y="1417637"/>
            <a:ext cx="1296144" cy="261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rPr>
              <a:t>main table</a:t>
            </a:r>
            <a:endParaRPr kumimoji="1" lang="zh-CN" altLang="en-US" sz="2000" dirty="0">
              <a:solidFill>
                <a:schemeClr val="tx1"/>
              </a:solidFill>
            </a:endParaRPr>
          </a:p>
        </p:txBody>
      </p:sp>
      <p:sp>
        <p:nvSpPr>
          <p:cNvPr id="8" name="矩形 7">
            <a:extLst>
              <a:ext uri="{FF2B5EF4-FFF2-40B4-BE49-F238E27FC236}">
                <a16:creationId xmlns:a16="http://schemas.microsoft.com/office/drawing/2014/main" id="{B37F3319-887C-414C-B096-20007A59F981}"/>
              </a:ext>
            </a:extLst>
          </p:cNvPr>
          <p:cNvSpPr/>
          <p:nvPr/>
        </p:nvSpPr>
        <p:spPr>
          <a:xfrm>
            <a:off x="7596336" y="1454616"/>
            <a:ext cx="1656184" cy="2248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rPr>
              <a:t>ancillary table</a:t>
            </a:r>
            <a:endParaRPr kumimoji="1" lang="zh-CN" altLang="en-US" sz="2000" dirty="0">
              <a:solidFill>
                <a:schemeClr val="tx1"/>
              </a:solidFill>
            </a:endParaRPr>
          </a:p>
        </p:txBody>
      </p:sp>
    </p:spTree>
    <p:extLst>
      <p:ext uri="{BB962C8B-B14F-4D97-AF65-F5344CB8AC3E}">
        <p14:creationId xmlns:p14="http://schemas.microsoft.com/office/powerpoint/2010/main" val="113464704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zh-CN" dirty="0"/>
              <a:t>Description of </a:t>
            </a:r>
            <a:r>
              <a:rPr lang="en-US" altLang="zh-CN" dirty="0" err="1"/>
              <a:t>HashFlow</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7638"/>
                <a:ext cx="8229600" cy="4708525"/>
              </a:xfrm>
            </p:spPr>
            <p:txBody>
              <a:bodyPr/>
              <a:lstStyle/>
              <a:p>
                <a:r>
                  <a:rPr lang="en-US" altLang="zh-CN" sz="2400" dirty="0"/>
                  <a:t>Map the packet into main table using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i="1">
                            <a:latin typeface="Cambria Math" panose="02040503050406030204" pitchFamily="18" charset="0"/>
                          </a:rPr>
                          <m:t>𝑑</m:t>
                        </m:r>
                      </m:sub>
                    </m:sSub>
                  </m:oMath>
                </a14:m>
                <a:r>
                  <a:rPr lang="en-US" altLang="zh-CN" sz="2400" dirty="0"/>
                  <a:t> in turn.</a:t>
                </a:r>
              </a:p>
              <a:p>
                <a:r>
                  <a:rPr lang="en-US" altLang="zh-CN" sz="2400" dirty="0"/>
                  <a:t>If an suitable bucket is found in main table, update it and finish the processing.</a:t>
                </a:r>
              </a:p>
              <a:p>
                <a:r>
                  <a:rPr lang="en-US" altLang="zh-CN" sz="2400" dirty="0"/>
                  <a:t>Otherwise map the packet into the ancillary table using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1</m:t>
                        </m:r>
                      </m:sub>
                    </m:sSub>
                  </m:oMath>
                </a14:m>
                <a:r>
                  <a:rPr lang="en-US" altLang="zh-CN" sz="2400" dirty="0"/>
                  <a:t>. </a:t>
                </a:r>
              </a:p>
              <a:p>
                <a:r>
                  <a:rPr lang="en-US" altLang="zh-CN" sz="2400" dirty="0"/>
                  <a:t>Promote a flow record from the ancillary table back into the main table when certain condition is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7638"/>
                <a:ext cx="8229600" cy="4708525"/>
              </a:xfrm>
              <a:blipFill>
                <a:blip r:embed="rId3"/>
                <a:stretch>
                  <a:fillRect l="-1080" t="-1078" r="-2006"/>
                </a:stretch>
              </a:blipFill>
            </p:spPr>
            <p:txBody>
              <a:bodyPr/>
              <a:lstStyle/>
              <a:p>
                <a:r>
                  <a:rPr lang="zh-CN" altLang="en-US">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2061" y="3898027"/>
            <a:ext cx="6779878" cy="2959973"/>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6300192" y="3841884"/>
                <a:ext cx="11602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𝑑</m:t>
                      </m:r>
                      <m:r>
                        <a:rPr lang="en-US" altLang="zh-CN" b="0" i="1" smtClean="0">
                          <a:solidFill>
                            <a:srgbClr val="00B050"/>
                          </a:solidFill>
                          <a:latin typeface="Cambria Math" panose="02040503050406030204" pitchFamily="18" charset="0"/>
                        </a:rPr>
                        <m:t>=2</m:t>
                      </m:r>
                    </m:oMath>
                  </m:oMathPara>
                </a14:m>
                <a:endParaRPr lang="zh-CN" altLang="en-US" dirty="0">
                  <a:solidFill>
                    <a:srgbClr val="00B05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300192" y="3841884"/>
                <a:ext cx="1160254" cy="523220"/>
              </a:xfrm>
              <a:prstGeom prst="rect">
                <a:avLst/>
              </a:prstGeom>
              <a:blipFill>
                <a:blip r:embed="rId5"/>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F92855D-29FE-984E-B001-1CF30C999EFB}"/>
              </a:ext>
            </a:extLst>
          </p:cNvPr>
          <p:cNvSpPr/>
          <p:nvPr/>
        </p:nvSpPr>
        <p:spPr>
          <a:xfrm>
            <a:off x="2339752" y="3933056"/>
            <a:ext cx="1296144" cy="261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rPr>
              <a:t>main table</a:t>
            </a:r>
            <a:endParaRPr kumimoji="1" lang="zh-CN" altLang="en-US" sz="2000" dirty="0">
              <a:solidFill>
                <a:schemeClr val="tx1"/>
              </a:solidFill>
            </a:endParaRPr>
          </a:p>
        </p:txBody>
      </p:sp>
      <p:sp>
        <p:nvSpPr>
          <p:cNvPr id="8" name="矩形 7">
            <a:extLst>
              <a:ext uri="{FF2B5EF4-FFF2-40B4-BE49-F238E27FC236}">
                <a16:creationId xmlns:a16="http://schemas.microsoft.com/office/drawing/2014/main" id="{F1E06113-D620-5247-86D7-0D0E9A425790}"/>
              </a:ext>
            </a:extLst>
          </p:cNvPr>
          <p:cNvSpPr/>
          <p:nvPr/>
        </p:nvSpPr>
        <p:spPr>
          <a:xfrm>
            <a:off x="4644008" y="3924212"/>
            <a:ext cx="1656184" cy="2248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rPr>
              <a:t>ancillary table</a:t>
            </a:r>
            <a:endParaRPr kumimoji="1" lang="zh-CN" altLang="en-US" sz="2000" dirty="0">
              <a:solidFill>
                <a:schemeClr val="tx1"/>
              </a:solidFill>
            </a:endParaRPr>
          </a:p>
        </p:txBody>
      </p:sp>
      <p:sp>
        <p:nvSpPr>
          <p:cNvPr id="9" name="矩形 8">
            <a:extLst>
              <a:ext uri="{FF2B5EF4-FFF2-40B4-BE49-F238E27FC236}">
                <a16:creationId xmlns:a16="http://schemas.microsoft.com/office/drawing/2014/main" id="{78DC46DC-E111-EE4C-851C-F9FF1F7610AD}"/>
              </a:ext>
            </a:extLst>
          </p:cNvPr>
          <p:cNvSpPr/>
          <p:nvPr/>
        </p:nvSpPr>
        <p:spPr>
          <a:xfrm>
            <a:off x="6444207" y="4459974"/>
            <a:ext cx="1517731" cy="1849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dirty="0">
              <a:solidFill>
                <a:schemeClr val="tx1"/>
              </a:solidFill>
            </a:endParaRPr>
          </a:p>
        </p:txBody>
      </p:sp>
    </p:spTree>
    <p:extLst>
      <p:ext uri="{BB962C8B-B14F-4D97-AF65-F5344CB8AC3E}">
        <p14:creationId xmlns:p14="http://schemas.microsoft.com/office/powerpoint/2010/main" val="23474170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zh-CN" dirty="0"/>
              <a:t>Advantages of </a:t>
            </a:r>
            <a:r>
              <a:rPr lang="en-US" altLang="zh-CN" dirty="0" err="1"/>
              <a:t>HashFlow</a:t>
            </a:r>
            <a:endParaRPr lang="zh-CN" altLang="en-US"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p:txBody>
          <a:bodyPr/>
          <a:lstStyle/>
          <a:p>
            <a:r>
              <a:rPr lang="en-US" altLang="zh-CN" sz="2800" dirty="0"/>
              <a:t>It records the specific information of elephant flows.</a:t>
            </a:r>
          </a:p>
          <a:p>
            <a:pPr lvl="1"/>
            <a:r>
              <a:rPr lang="en-US" altLang="zh-CN" sz="2400" dirty="0"/>
              <a:t>This information consists of flow ID and packet count.</a:t>
            </a:r>
          </a:p>
          <a:p>
            <a:r>
              <a:rPr lang="en-US" altLang="zh-CN" sz="2800" dirty="0"/>
              <a:t>It records the summary information of mouse flows.</a:t>
            </a:r>
          </a:p>
          <a:p>
            <a:pPr lvl="1"/>
            <a:r>
              <a:rPr lang="en-US" altLang="zh-CN" sz="2400" dirty="0"/>
              <a:t>We can estimate the number of mouse flows by ancillary table.</a:t>
            </a:r>
          </a:p>
          <a:p>
            <a:r>
              <a:rPr lang="en-US" altLang="zh-CN" sz="2800" dirty="0"/>
              <a:t>Promote a flow from ancillary table back into the main table automatically when it is large enough. </a:t>
            </a:r>
          </a:p>
          <a:p>
            <a:r>
              <a:rPr lang="en-US" altLang="zh-CN" sz="2800" dirty="0"/>
              <a:t>The utilization of memory is relatively high.</a:t>
            </a:r>
            <a:endParaRPr lang="zh-CN" altLang="en-US" sz="2800" dirty="0"/>
          </a:p>
        </p:txBody>
      </p:sp>
    </p:spTree>
    <p:extLst>
      <p:ext uri="{BB962C8B-B14F-4D97-AF65-F5344CB8AC3E}">
        <p14:creationId xmlns:p14="http://schemas.microsoft.com/office/powerpoint/2010/main" val="30140292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zh-CN" dirty="0"/>
              <a:t>Restructure the Main Table</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24744"/>
                <a:ext cx="5410944" cy="2304256"/>
              </a:xfrm>
            </p:spPr>
            <p:txBody>
              <a:bodyPr/>
              <a:lstStyle/>
              <a:p>
                <a:r>
                  <a:rPr lang="en-US" altLang="zh-CN" sz="2400" dirty="0"/>
                  <a:t>The main table consists of </a:t>
                </a:r>
                <a14:m>
                  <m:oMath xmlns:m="http://schemas.openxmlformats.org/officeDocument/2006/math">
                    <m:r>
                      <a:rPr lang="en-US" altLang="zh-CN" sz="2400" i="1">
                        <a:latin typeface="Cambria Math" panose="02040503050406030204" pitchFamily="18" charset="0"/>
                      </a:rPr>
                      <m:t>𝑛</m:t>
                    </m:r>
                  </m:oMath>
                </a14:m>
                <a:r>
                  <a:rPr lang="en-US" altLang="zh-CN" sz="2400" dirty="0"/>
                  <a:t> buckets, and there are </a:t>
                </a:r>
                <a14:m>
                  <m:oMath xmlns:m="http://schemas.openxmlformats.org/officeDocument/2006/math">
                    <m:r>
                      <a:rPr lang="en-US" altLang="zh-CN" sz="2400" i="1">
                        <a:latin typeface="Cambria Math" panose="02040503050406030204" pitchFamily="18" charset="0"/>
                      </a:rPr>
                      <m:t>𝑚</m:t>
                    </m:r>
                  </m:oMath>
                </a14:m>
                <a:r>
                  <a:rPr lang="en-US" altLang="zh-CN" sz="2400" dirty="0"/>
                  <a:t> flows to be processed.</a:t>
                </a:r>
              </a:p>
              <a:p>
                <a:r>
                  <a:rPr lang="en-US" altLang="zh-CN" sz="2400" dirty="0"/>
                  <a:t>The memory utilization of </a:t>
                </a:r>
                <a:r>
                  <a:rPr lang="en-US" altLang="zh-CN" sz="2400" dirty="0" err="1"/>
                  <a:t>muti</a:t>
                </a:r>
                <a:r>
                  <a:rPr lang="en-US" altLang="zh-CN" sz="2400" dirty="0"/>
                  <a:t>-hash table is </a:t>
                </a:r>
                <a14:m>
                  <m:oMath xmlns:m="http://schemas.openxmlformats.org/officeDocument/2006/math">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𝑑</m:t>
                        </m:r>
                      </m:sub>
                    </m:sSub>
                  </m:oMath>
                </a14:m>
                <a:r>
                  <a:rPr lang="zh-CN" altLang="en-US" sz="2400" dirty="0"/>
                  <a:t>，</a:t>
                </a:r>
                <a:r>
                  <a:rPr lang="en-US" altLang="zh-CN" sz="2400" dirty="0"/>
                  <a:t>where</a:t>
                </a:r>
              </a:p>
              <a:p>
                <a:pPr marL="0" indent="0" algn="ctr">
                  <a:buNone/>
                </a:pP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num>
                          <m:den>
                            <m:r>
                              <a:rPr lang="en-US" altLang="zh-CN" sz="2400" i="1">
                                <a:latin typeface="Cambria Math" panose="02040503050406030204" pitchFamily="18" charset="0"/>
                              </a:rPr>
                              <m:t>𝑛</m:t>
                            </m:r>
                          </m:den>
                        </m:f>
                      </m:sup>
                    </m:sSup>
                  </m:oMath>
                </a14:m>
                <a:r>
                  <a:rPr lang="zh-CN" altLang="en-US" sz="2400" dirty="0"/>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𝑘</m:t>
                        </m:r>
                        <m:r>
                          <a:rPr lang="en-US" altLang="zh-CN" sz="2400" i="1">
                            <a:latin typeface="Cambria Math" panose="02040503050406030204" pitchFamily="18" charset="0"/>
                          </a:rPr>
                          <m:t>−1</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1−</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num>
                          <m:den>
                            <m:r>
                              <a:rPr lang="en-US" altLang="zh-CN" sz="2400" i="1">
                                <a:latin typeface="Cambria Math" panose="02040503050406030204" pitchFamily="18" charset="0"/>
                              </a:rPr>
                              <m:t>𝑛</m:t>
                            </m:r>
                          </m:den>
                        </m:f>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𝑘</m:t>
                            </m:r>
                            <m:r>
                              <a:rPr lang="en-US" altLang="zh-CN" sz="2400" i="1">
                                <a:latin typeface="Cambria Math" panose="02040503050406030204" pitchFamily="18" charset="0"/>
                              </a:rPr>
                              <m:t>−1</m:t>
                            </m:r>
                          </m:sub>
                        </m:sSub>
                      </m:sup>
                    </m:sSup>
                  </m:oMath>
                </a14:m>
                <a:endParaRPr lang="en-US" altLang="zh-CN" sz="2400" dirty="0"/>
              </a:p>
              <a:p>
                <a:pPr lvl="1"/>
                <a:endParaRPr lang="zh-CN" altLang="en-US" sz="2400" dirty="0"/>
              </a:p>
              <a:p>
                <a:endParaRPr lang="en-US" altLang="zh-C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24744"/>
                <a:ext cx="5410944" cy="2304256"/>
              </a:xfrm>
              <a:blipFill>
                <a:blip r:embed="rId3"/>
                <a:stretch>
                  <a:fillRect l="-1643" t="-2198" b="-549"/>
                </a:stretch>
              </a:blipFill>
            </p:spPr>
            <p:txBody>
              <a:bodyPr/>
              <a:lstStyle/>
              <a:p>
                <a:r>
                  <a:rPr lang="zh-CN" alt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160" y="1097194"/>
            <a:ext cx="3111242" cy="251606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607" y="3578045"/>
            <a:ext cx="4543425" cy="2371235"/>
          </a:xfrm>
          <a:prstGeom prst="rect">
            <a:avLst/>
          </a:prstGeom>
        </p:spPr>
      </p:pic>
      <mc:AlternateContent xmlns:mc="http://schemas.openxmlformats.org/markup-compatibility/2006" xmlns:a14="http://schemas.microsoft.com/office/drawing/2010/main">
        <mc:Choice Requires="a14">
          <p:sp>
            <p:nvSpPr>
              <p:cNvPr id="7" name="Content Placeholder 2"/>
              <p:cNvSpPr txBox="1">
                <a:spLocks/>
              </p:cNvSpPr>
              <p:nvPr/>
            </p:nvSpPr>
            <p:spPr bwMode="auto">
              <a:xfrm>
                <a:off x="4716017" y="3501008"/>
                <a:ext cx="4464496" cy="33569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t>The memory utilization of pipelined tables is:</a:t>
                </a:r>
              </a:p>
              <a:p>
                <a:pPr marL="0" indent="0">
                  <a:buNone/>
                </a:pPr>
                <a:r>
                  <a:rPr lang="en-US" altLang="zh-CN" sz="2400" dirty="0"/>
                  <a:t> </a:t>
                </a:r>
                <a14:m>
                  <m:oMath xmlns:m="http://schemas.openxmlformats.org/officeDocument/2006/math">
                    <m:r>
                      <a:rPr lang="en-US" altLang="zh-CN" sz="2400" i="1">
                        <a:latin typeface="Cambria Math" panose="02040503050406030204" pitchFamily="18" charset="0"/>
                      </a:rPr>
                      <m:t>1−</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r>
                          <a:rPr lang="en-US" altLang="zh-CN" sz="2400" i="1">
                            <a:latin typeface="Cambria Math" panose="02040503050406030204" pitchFamily="18" charset="0"/>
                          </a:rPr>
                          <m:t>𝛼</m:t>
                        </m:r>
                      </m:num>
                      <m:den>
                        <m:r>
                          <a:rPr lang="en-US" altLang="zh-CN" sz="2400" i="1">
                            <a:latin typeface="Cambria Math" panose="02040503050406030204" pitchFamily="18" charset="0"/>
                          </a:rPr>
                          <m:t>1−</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𝛼</m:t>
                            </m:r>
                          </m:e>
                          <m:sup>
                            <m:r>
                              <a:rPr lang="en-US" altLang="zh-CN" sz="2400" i="1">
                                <a:latin typeface="Cambria Math" panose="02040503050406030204" pitchFamily="18" charset="0"/>
                              </a:rPr>
                              <m:t>𝑑</m:t>
                            </m:r>
                          </m:sup>
                        </m:sSup>
                      </m:den>
                    </m:f>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𝑘</m:t>
                        </m:r>
                        <m:r>
                          <a:rPr lang="en-US" altLang="zh-CN" sz="2400" i="1">
                            <a:latin typeface="Cambria Math" panose="02040503050406030204" pitchFamily="18" charset="0"/>
                          </a:rPr>
                          <m:t>=1</m:t>
                        </m:r>
                      </m:sub>
                      <m:sup>
                        <m:r>
                          <a:rPr lang="en-US" altLang="zh-CN" sz="2400" i="1">
                            <a:latin typeface="Cambria Math" panose="02040503050406030204" pitchFamily="18" charset="0"/>
                          </a:rPr>
                          <m:t>𝑑</m:t>
                        </m:r>
                      </m:sup>
                      <m:e>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𝛼</m:t>
                            </m:r>
                          </m:e>
                          <m:sup>
                            <m:r>
                              <a:rPr lang="en-US" altLang="zh-CN" sz="2400" i="1">
                                <a:latin typeface="Cambria Math" panose="02040503050406030204" pitchFamily="18" charset="0"/>
                              </a:rPr>
                              <m:t>𝑘</m:t>
                            </m:r>
                            <m:r>
                              <a:rPr lang="en-US" altLang="zh-CN" sz="2400" i="1">
                                <a:latin typeface="Cambria Math" panose="02040503050406030204" pitchFamily="18" charset="0"/>
                              </a:rPr>
                              <m:t>−1</m:t>
                            </m:r>
                          </m:sup>
                        </m:s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e>
                    </m:nary>
                  </m:oMath>
                </a14:m>
                <a:endParaRPr lang="en-US" altLang="zh-CN" sz="2400" dirty="0"/>
              </a:p>
              <a:p>
                <a:pPr marL="0" indent="0">
                  <a:buFontTx/>
                  <a:buNone/>
                </a:pPr>
                <a:r>
                  <a:rPr lang="en-US" altLang="zh-CN" sz="2400" dirty="0"/>
                  <a:t>where</a:t>
                </a:r>
                <a14:m>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p</m:t>
                        </m:r>
                      </m:e>
                      <m:sub>
                        <m:r>
                          <a:rPr lang="en-US" altLang="zh-CN" sz="2400">
                            <a:latin typeface="Cambria Math" panose="02040503050406030204" pitchFamily="18" charset="0"/>
                          </a:rPr>
                          <m:t>1</m:t>
                        </m:r>
                      </m:sub>
                    </m:sSub>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𝑚</m:t>
                            </m:r>
                          </m:num>
                          <m:den>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1</m:t>
                                </m:r>
                              </m:sub>
                            </m:sSub>
                          </m:den>
                        </m:f>
                      </m:sup>
                    </m:sSup>
                  </m:oMath>
                </a14:m>
                <a:r>
                  <a:rPr lang="zh-CN" altLang="en-US" sz="2400" dirty="0"/>
                  <a:t>，</a:t>
                </a:r>
                <a:r>
                  <a:rPr lang="zh-CN" altLang="zh-CN" sz="2400" dirty="0"/>
                  <a:t> </a:t>
                </a:r>
                <a14:m>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p</m:t>
                        </m:r>
                      </m:e>
                      <m:sub>
                        <m:r>
                          <m:rPr>
                            <m:sty m:val="p"/>
                          </m:rPr>
                          <a:rPr lang="en-US" altLang="zh-CN" sz="2400">
                            <a:latin typeface="Cambria Math" panose="02040503050406030204" pitchFamily="18" charset="0"/>
                          </a:rPr>
                          <m:t>k</m:t>
                        </m:r>
                        <m:r>
                          <a:rPr lang="en-US" altLang="zh-CN" sz="2400">
                            <a:latin typeface="Cambria Math" panose="02040503050406030204" pitchFamily="18" charset="0"/>
                          </a:rPr>
                          <m:t>+1</m:t>
                        </m:r>
                      </m:sub>
                    </m:sSub>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𝑘</m:t>
                                </m:r>
                              </m:sub>
                            </m:sSub>
                          </m:e>
                        </m:d>
                      </m:e>
                      <m:sup>
                        <m:f>
                          <m:fPr>
                            <m:ctrlPr>
                              <a:rPr lang="zh-CN"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𝛼</m:t>
                            </m:r>
                          </m:den>
                        </m:f>
                      </m:sup>
                    </m:sSup>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f>
                          <m:fPr>
                            <m:ctrlPr>
                              <a:rPr lang="zh-CN" altLang="zh-CN" sz="2400" i="1">
                                <a:latin typeface="Cambria Math" panose="02040503050406030204" pitchFamily="18" charset="0"/>
                              </a:rPr>
                            </m:ctrlPr>
                          </m:fPr>
                          <m:num>
                            <m:r>
                              <a:rPr lang="en-US" altLang="zh-CN" sz="2400" i="1">
                                <a:latin typeface="Cambria Math" panose="02040503050406030204" pitchFamily="18" charset="0"/>
                              </a:rPr>
                              <m:t>1−</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𝑘</m:t>
                                </m:r>
                              </m:sub>
                            </m:sSub>
                          </m:num>
                          <m:den>
                            <m:r>
                              <a:rPr lang="en-US" altLang="zh-CN" sz="2400" i="1">
                                <a:latin typeface="Cambria Math" panose="02040503050406030204" pitchFamily="18" charset="0"/>
                              </a:rPr>
                              <m:t>𝛼</m:t>
                            </m:r>
                          </m:den>
                        </m:f>
                      </m:sup>
                    </m:sSup>
                  </m:oMath>
                </a14:m>
                <a:endParaRPr lang="en-US" altLang="zh-CN" sz="2400" dirty="0"/>
              </a:p>
              <a:p>
                <a:pPr marL="0" indent="0">
                  <a:buFontTx/>
                  <a:buNone/>
                </a:pPr>
                <a:r>
                  <a:rPr lang="en-US" altLang="zh-CN" sz="2400" dirty="0">
                    <a:solidFill>
                      <a:srgbClr val="FF0000"/>
                    </a:solidFill>
                  </a:rPr>
                  <a:t>Pipelined table can improve the memory utilization by around 5%.</a:t>
                </a:r>
              </a:p>
            </p:txBody>
          </p:sp>
        </mc:Choice>
        <mc:Fallback xmlns="">
          <p:sp>
            <p:nvSpPr>
              <p:cNvPr id="7" name="Content Placeholder 2"/>
              <p:cNvSpPr txBox="1">
                <a:spLocks noRot="1" noChangeAspect="1" noMove="1" noResize="1" noEditPoints="1" noAdjustHandles="1" noChangeArrowheads="1" noChangeShapeType="1" noTextEdit="1"/>
              </p:cNvSpPr>
              <p:nvPr/>
            </p:nvSpPr>
            <p:spPr bwMode="auto">
              <a:xfrm>
                <a:off x="4716017" y="3501008"/>
                <a:ext cx="4464496" cy="3356992"/>
              </a:xfrm>
              <a:prstGeom prst="rect">
                <a:avLst/>
              </a:prstGeom>
              <a:blipFill>
                <a:blip r:embed="rId6"/>
                <a:stretch>
                  <a:fillRect l="-1983" t="-1894" b="-530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bwMode="auto">
              <a:xfrm>
                <a:off x="50762" y="5760640"/>
                <a:ext cx="4665255" cy="119675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t>Pipelined table: </a:t>
                </a:r>
                <a14:m>
                  <m:oMath xmlns:m="http://schemas.openxmlformats.org/officeDocument/2006/math">
                    <m:r>
                      <a:rPr lang="en-US" altLang="zh-CN" sz="2400" i="1" smtClean="0">
                        <a:latin typeface="Cambria Math" panose="02040503050406030204" pitchFamily="18" charset="0"/>
                      </a:rPr>
                      <m:t>𝑑</m:t>
                    </m:r>
                  </m:oMath>
                </a14:m>
                <a:r>
                  <a:rPr lang="en-US" altLang="zh-CN" sz="2400" dirty="0"/>
                  <a:t> tables</a:t>
                </a:r>
                <a:r>
                  <a:rPr lang="zh-CN" altLang="en-US" sz="2400" dirty="0"/>
                  <a:t>，</a:t>
                </a: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𝑛</m:t>
                        </m:r>
                      </m:e>
                      <m:sub>
                        <m:r>
                          <a:rPr lang="en-US" altLang="zh-CN" sz="2400" i="1" smtClean="0">
                            <a:latin typeface="Cambria Math" panose="02040503050406030204" pitchFamily="18" charset="0"/>
                          </a:rPr>
                          <m:t>𝑘</m:t>
                        </m:r>
                        <m:r>
                          <a:rPr lang="en-US" altLang="zh-CN" sz="2400" i="1" smtClean="0">
                            <a:latin typeface="Cambria Math" panose="02040503050406030204" pitchFamily="18" charset="0"/>
                          </a:rPr>
                          <m:t>+1</m:t>
                        </m:r>
                      </m:sub>
                    </m:sSub>
                    <m:r>
                      <a:rPr lang="en-US" altLang="zh-CN" sz="2400" i="1" smtClean="0">
                        <a:latin typeface="Cambria Math" panose="02040503050406030204" pitchFamily="18" charset="0"/>
                      </a:rPr>
                      <m:t>=</m:t>
                    </m:r>
                    <m:r>
                      <a:rPr lang="en-US" altLang="zh-CN" sz="2400" i="1" smtClean="0">
                        <a:latin typeface="Cambria Math" panose="02040503050406030204" pitchFamily="18" charset="0"/>
                      </a:rPr>
                      <m:t>𝛼</m:t>
                    </m:r>
                    <m:r>
                      <a:rPr lang="en-US" altLang="zh-CN" sz="240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𝑛</m:t>
                        </m:r>
                      </m:e>
                      <m:sub>
                        <m:r>
                          <a:rPr lang="en-US" altLang="zh-CN" sz="2400" i="1" smtClean="0">
                            <a:latin typeface="Cambria Math" panose="02040503050406030204" pitchFamily="18" charset="0"/>
                          </a:rPr>
                          <m:t>𝑘</m:t>
                        </m:r>
                      </m:sub>
                    </m:sSub>
                  </m:oMath>
                </a14:m>
                <a:r>
                  <a:rPr lang="zh-CN" altLang="en-US" sz="2400" dirty="0"/>
                  <a:t>，</a:t>
                </a:r>
                <a:r>
                  <a:rPr lang="en-US" altLang="zh-CN" sz="2400" dirty="0"/>
                  <a:t>where </a:t>
                </a:r>
                <a14:m>
                  <m:oMath xmlns:m="http://schemas.openxmlformats.org/officeDocument/2006/math">
                    <m:r>
                      <a:rPr lang="en-US" altLang="zh-CN" sz="2400" i="1" smtClean="0">
                        <a:latin typeface="Cambria Math" panose="02040503050406030204" pitchFamily="18" charset="0"/>
                      </a:rPr>
                      <m:t>0&lt;</m:t>
                    </m:r>
                    <m:r>
                      <a:rPr lang="en-US" altLang="zh-CN" sz="2400" i="1" smtClean="0">
                        <a:latin typeface="Cambria Math" panose="02040503050406030204" pitchFamily="18" charset="0"/>
                      </a:rPr>
                      <m:t>𝛼</m:t>
                    </m:r>
                    <m:r>
                      <a:rPr lang="en-US" altLang="zh-CN" sz="2400" i="1" smtClean="0">
                        <a:latin typeface="Cambria Math" panose="02040503050406030204" pitchFamily="18" charset="0"/>
                      </a:rPr>
                      <m:t>&lt;1</m:t>
                    </m:r>
                  </m:oMath>
                </a14:m>
                <a:r>
                  <a:rPr lang="zh-CN" altLang="en-US" sz="2400" dirty="0"/>
                  <a:t>，</a:t>
                </a: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𝑛</m:t>
                        </m:r>
                      </m:e>
                      <m:sub>
                        <m:r>
                          <a:rPr lang="en-US" altLang="zh-CN" sz="2400" i="1" smtClean="0">
                            <a:latin typeface="Cambria Math" panose="02040503050406030204" pitchFamily="18" charset="0"/>
                          </a:rPr>
                          <m:t>𝑘</m:t>
                        </m:r>
                      </m:sub>
                    </m:sSub>
                  </m:oMath>
                </a14:m>
                <a:r>
                  <a:rPr lang="en-US" altLang="zh-CN" sz="2400" dirty="0"/>
                  <a:t> is the size of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i="1" smtClean="0">
                            <a:latin typeface="Cambria Math" panose="02040503050406030204" pitchFamily="18" charset="0"/>
                          </a:rPr>
                          <m:t>𝑘</m:t>
                        </m:r>
                      </m:e>
                      <m:sup>
                        <m:r>
                          <a:rPr lang="en-US" altLang="zh-CN" sz="2400" b="0" i="1" smtClean="0">
                            <a:latin typeface="Cambria Math" panose="02040503050406030204" pitchFamily="18" charset="0"/>
                          </a:rPr>
                          <m:t>𝑡h</m:t>
                        </m:r>
                      </m:sup>
                    </m:sSup>
                  </m:oMath>
                </a14:m>
                <a:r>
                  <a:rPr lang="en-US" altLang="zh-CN" sz="2400" dirty="0"/>
                  <a:t> table</a:t>
                </a:r>
              </a:p>
            </p:txBody>
          </p:sp>
        </mc:Choice>
        <mc:Fallback xmlns="">
          <p:sp>
            <p:nvSpPr>
              <p:cNvPr id="8" name="Content Placeholder 2"/>
              <p:cNvSpPr txBox="1">
                <a:spLocks noRot="1" noChangeAspect="1" noMove="1" noResize="1" noEditPoints="1" noAdjustHandles="1" noChangeArrowheads="1" noChangeShapeType="1" noTextEdit="1"/>
              </p:cNvSpPr>
              <p:nvPr/>
            </p:nvSpPr>
            <p:spPr bwMode="auto">
              <a:xfrm>
                <a:off x="50762" y="5760640"/>
                <a:ext cx="4665255" cy="1196752"/>
              </a:xfrm>
              <a:prstGeom prst="rect">
                <a:avLst/>
              </a:prstGeom>
              <a:blipFill>
                <a:blip r:embed="rId7"/>
                <a:stretch>
                  <a:fillRect l="-1630" t="-6316" b="-105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cxnSp>
        <p:nvCxnSpPr>
          <p:cNvPr id="12" name="直线连接符 11">
            <a:extLst>
              <a:ext uri="{FF2B5EF4-FFF2-40B4-BE49-F238E27FC236}">
                <a16:creationId xmlns:a16="http://schemas.microsoft.com/office/drawing/2014/main" id="{A7F69ED6-5F8D-5648-A39F-15630035D9CB}"/>
              </a:ext>
            </a:extLst>
          </p:cNvPr>
          <p:cNvCxnSpPr>
            <a:cxnSpLocks/>
          </p:cNvCxnSpPr>
          <p:nvPr/>
        </p:nvCxnSpPr>
        <p:spPr>
          <a:xfrm>
            <a:off x="0" y="3573016"/>
            <a:ext cx="918051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02237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zh-CN" dirty="0"/>
              <a:t>Experiment Setup</a:t>
            </a:r>
            <a:endParaRPr lang="zh-CN" altLang="en-US"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971600" y="1415909"/>
            <a:ext cx="7200800" cy="5374432"/>
          </a:xfrm>
        </p:spPr>
        <p:txBody>
          <a:bodyPr/>
          <a:lstStyle/>
          <a:p>
            <a:r>
              <a:rPr lang="en-US" altLang="zh-CN" sz="2800" dirty="0"/>
              <a:t>Counterparts:</a:t>
            </a:r>
          </a:p>
          <a:p>
            <a:pPr lvl="1"/>
            <a:r>
              <a:rPr lang="en-US" altLang="zh-CN" sz="2400" dirty="0" err="1"/>
              <a:t>FlowRadar</a:t>
            </a:r>
            <a:r>
              <a:rPr lang="en-US" altLang="zh-CN" sz="2400" dirty="0"/>
              <a:t> [NSDI’16] </a:t>
            </a:r>
          </a:p>
          <a:p>
            <a:pPr lvl="1"/>
            <a:r>
              <a:rPr lang="en-US" altLang="zh-CN" sz="2400" dirty="0" err="1"/>
              <a:t>HashPipe</a:t>
            </a:r>
            <a:r>
              <a:rPr lang="en-US" altLang="zh-CN" sz="2400" dirty="0"/>
              <a:t> [SOSR’17]</a:t>
            </a:r>
          </a:p>
          <a:p>
            <a:pPr lvl="1"/>
            <a:r>
              <a:rPr lang="en-US" altLang="zh-CN" sz="2400" dirty="0" err="1"/>
              <a:t>ElasticSketch</a:t>
            </a:r>
            <a:r>
              <a:rPr lang="en-US" altLang="zh-CN" sz="2400" dirty="0"/>
              <a:t> [SIGCOMM’18]</a:t>
            </a:r>
          </a:p>
          <a:p>
            <a:r>
              <a:rPr lang="en-US" altLang="zh-CN" sz="2800" dirty="0"/>
              <a:t>Experiment platform:</a:t>
            </a:r>
          </a:p>
          <a:p>
            <a:pPr lvl="1"/>
            <a:r>
              <a:rPr lang="en-US" altLang="zh-CN" sz="2400" dirty="0"/>
              <a:t>Software P4 switch: bmv2</a:t>
            </a:r>
          </a:p>
          <a:p>
            <a:r>
              <a:rPr lang="en-US" altLang="zh-CN" sz="2800" dirty="0"/>
              <a:t>Traces:</a:t>
            </a:r>
          </a:p>
          <a:p>
            <a:pPr lvl="1"/>
            <a:r>
              <a:rPr lang="en-US" altLang="zh-CN" sz="2400" dirty="0"/>
              <a:t>Campus network of Tsinghua Univ., 2014</a:t>
            </a:r>
          </a:p>
          <a:p>
            <a:pPr lvl="1"/>
            <a:r>
              <a:rPr lang="en-US" altLang="zh-CN" sz="2400" dirty="0"/>
              <a:t>CAIDA, 2018</a:t>
            </a:r>
          </a:p>
          <a:p>
            <a:pPr lvl="1"/>
            <a:r>
              <a:rPr lang="en-US" altLang="zh-CN" sz="2400" dirty="0"/>
              <a:t>China Telecom, 2016.</a:t>
            </a:r>
          </a:p>
          <a:p>
            <a:pPr lvl="1"/>
            <a:r>
              <a:rPr lang="en-US" altLang="zh-CN" sz="2400" dirty="0"/>
              <a:t>Hongkong Global Communication, 2008</a:t>
            </a:r>
            <a:endParaRPr lang="zh-CN" altLang="en-US" sz="2400" dirty="0"/>
          </a:p>
        </p:txBody>
      </p:sp>
    </p:spTree>
    <p:extLst>
      <p:ext uri="{BB962C8B-B14F-4D97-AF65-F5344CB8AC3E}">
        <p14:creationId xmlns:p14="http://schemas.microsoft.com/office/powerpoint/2010/main" val="270250793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162F7-A02C-B64E-B61F-E10069F597AF}"/>
              </a:ext>
            </a:extLst>
          </p:cNvPr>
          <p:cNvSpPr>
            <a:spLocks noGrp="1"/>
          </p:cNvSpPr>
          <p:nvPr>
            <p:ph type="title"/>
          </p:nvPr>
        </p:nvSpPr>
        <p:spPr/>
        <p:txBody>
          <a:bodyPr/>
          <a:lstStyle/>
          <a:p>
            <a:r>
              <a:rPr kumimoji="1" lang="en-US" altLang="zh-CN" dirty="0"/>
              <a:t>Experiment Setup (cont.)</a:t>
            </a:r>
            <a:endParaRPr kumimoji="1" lang="zh-CN" altLang="en-US" dirty="0"/>
          </a:p>
        </p:txBody>
      </p:sp>
      <p:sp>
        <p:nvSpPr>
          <p:cNvPr id="3" name="内容占位符 2">
            <a:extLst>
              <a:ext uri="{FF2B5EF4-FFF2-40B4-BE49-F238E27FC236}">
                <a16:creationId xmlns:a16="http://schemas.microsoft.com/office/drawing/2014/main" id="{A55A9266-EB36-1840-8394-0DC60E18C37A}"/>
              </a:ext>
            </a:extLst>
          </p:cNvPr>
          <p:cNvSpPr>
            <a:spLocks noGrp="1"/>
          </p:cNvSpPr>
          <p:nvPr>
            <p:ph idx="1"/>
          </p:nvPr>
        </p:nvSpPr>
        <p:spPr/>
        <p:txBody>
          <a:bodyPr/>
          <a:lstStyle/>
          <a:p>
            <a:r>
              <a:rPr lang="en-US" altLang="zh-CN" sz="2800" dirty="0"/>
              <a:t>Metrics:</a:t>
            </a:r>
          </a:p>
          <a:p>
            <a:pPr lvl="1"/>
            <a:r>
              <a:rPr lang="en-US" altLang="zh-CN" sz="2400" dirty="0"/>
              <a:t>The number of recorded flows</a:t>
            </a:r>
          </a:p>
          <a:p>
            <a:pPr lvl="1"/>
            <a:r>
              <a:rPr lang="en-US" altLang="zh-CN" sz="2400" dirty="0"/>
              <a:t>The Average Relative Error (ARE) of the recorded flows</a:t>
            </a:r>
          </a:p>
          <a:p>
            <a:pPr lvl="1"/>
            <a:r>
              <a:rPr lang="en-US" altLang="zh-CN" sz="2400" dirty="0"/>
              <a:t>The F1 Score of heavy hitter detection</a:t>
            </a:r>
          </a:p>
          <a:p>
            <a:pPr lvl="1"/>
            <a:r>
              <a:rPr lang="en-US" altLang="zh-CN" sz="2400" dirty="0"/>
              <a:t>The ARE of heavy hitter detection</a:t>
            </a:r>
          </a:p>
          <a:p>
            <a:pPr lvl="1"/>
            <a:r>
              <a:rPr lang="en-US" altLang="zh-CN" sz="2400" dirty="0"/>
              <a:t>The accuracy of flow number estimation</a:t>
            </a:r>
          </a:p>
          <a:p>
            <a:pPr lvl="1"/>
            <a:r>
              <a:rPr lang="en-US" altLang="zh-CN" sz="2400" dirty="0"/>
              <a:t>Throughput</a:t>
            </a:r>
            <a:endParaRPr lang="zh-CN" altLang="en-US" sz="2400" dirty="0"/>
          </a:p>
          <a:p>
            <a:endParaRPr kumimoji="1" lang="zh-CN" altLang="en-US" dirty="0"/>
          </a:p>
        </p:txBody>
      </p:sp>
    </p:spTree>
    <p:extLst>
      <p:ext uri="{BB962C8B-B14F-4D97-AF65-F5344CB8AC3E}">
        <p14:creationId xmlns:p14="http://schemas.microsoft.com/office/powerpoint/2010/main" val="145039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zh-CN" dirty="0"/>
              <a:t>Evaluation</a:t>
            </a:r>
            <a:endParaRPr lang="zh-CN" altLang="en-US" dirty="0">
              <a:latin typeface="黑体" panose="02010609060101010101" pitchFamily="49" charset="-122"/>
              <a:ea typeface="黑体" panose="02010609060101010101" pitchFamily="49" charset="-122"/>
            </a:endParaRPr>
          </a:p>
        </p:txBody>
      </p:sp>
      <p:pic>
        <p:nvPicPr>
          <p:cNvPr id="5" name="Picture 4"/>
          <p:cNvPicPr>
            <a:picLocks noChangeAspect="1"/>
          </p:cNvPicPr>
          <p:nvPr/>
        </p:nvPicPr>
        <p:blipFill>
          <a:blip r:embed="rId3"/>
          <a:stretch>
            <a:fillRect/>
          </a:stretch>
        </p:blipFill>
        <p:spPr>
          <a:xfrm>
            <a:off x="3281" y="1484784"/>
            <a:ext cx="9140719" cy="2617477"/>
          </a:xfrm>
          <a:prstGeom prst="rect">
            <a:avLst/>
          </a:prstGeom>
        </p:spPr>
      </p:pic>
      <p:pic>
        <p:nvPicPr>
          <p:cNvPr id="6" name="Picture 5"/>
          <p:cNvPicPr>
            <a:picLocks noChangeAspect="1"/>
          </p:cNvPicPr>
          <p:nvPr/>
        </p:nvPicPr>
        <p:blipFill>
          <a:blip r:embed="rId4"/>
          <a:stretch>
            <a:fillRect/>
          </a:stretch>
        </p:blipFill>
        <p:spPr>
          <a:xfrm>
            <a:off x="0" y="4206021"/>
            <a:ext cx="9144000" cy="2607355"/>
          </a:xfrm>
          <a:prstGeom prst="rect">
            <a:avLst/>
          </a:prstGeom>
        </p:spPr>
      </p:pic>
    </p:spTree>
    <p:extLst>
      <p:ext uri="{BB962C8B-B14F-4D97-AF65-F5344CB8AC3E}">
        <p14:creationId xmlns:p14="http://schemas.microsoft.com/office/powerpoint/2010/main" val="738317624"/>
      </p:ext>
    </p:extLst>
  </p:cSld>
  <p:clrMapOvr>
    <a:masterClrMapping/>
  </p:clrMapOvr>
  <p:transition spd="med">
    <p:pull/>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35100</TotalTime>
  <Words>1645</Words>
  <Application>Microsoft Macintosh PowerPoint</Application>
  <PresentationFormat>全屏显示(4:3)</PresentationFormat>
  <Paragraphs>110</Paragraphs>
  <Slides>13</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黑体</vt:lpstr>
      <vt:lpstr>Tekton Pro Ext</vt:lpstr>
      <vt:lpstr>Arial</vt:lpstr>
      <vt:lpstr>Cambria Math</vt:lpstr>
      <vt:lpstr>Times New Roman</vt:lpstr>
      <vt:lpstr>默认设计模板</vt:lpstr>
      <vt:lpstr>HashFlow for Better Flow Record Collection</vt:lpstr>
      <vt:lpstr>Skewed Flow Size Distribution in Network</vt:lpstr>
      <vt:lpstr>Data Structure of HashFlow</vt:lpstr>
      <vt:lpstr>Description of HashFlow</vt:lpstr>
      <vt:lpstr>Advantages of HashFlow</vt:lpstr>
      <vt:lpstr>Restructure the Main Table</vt:lpstr>
      <vt:lpstr>Experiment Setup</vt:lpstr>
      <vt:lpstr>Experiment Setup (cont.)</vt:lpstr>
      <vt:lpstr>Evaluation</vt:lpstr>
      <vt:lpstr>Evaluation (cont.)</vt:lpstr>
      <vt:lpstr>Evaluation (cont.)</vt:lpstr>
      <vt:lpstr>Summary of Evaluation</vt:lpstr>
      <vt:lpstr>Q&amp;A</vt:lpstr>
    </vt:vector>
  </TitlesOfParts>
  <Company>THU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域间路由系统的安全检测与防范</dc:title>
  <dc:creator>XiangYang</dc:creator>
  <cp:lastModifiedBy>Microsoft Office User</cp:lastModifiedBy>
  <cp:revision>3241</cp:revision>
  <dcterms:created xsi:type="dcterms:W3CDTF">2010-09-06T13:20:00Z</dcterms:created>
  <dcterms:modified xsi:type="dcterms:W3CDTF">2019-07-07T18:55:27Z</dcterms:modified>
</cp:coreProperties>
</file>