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462" r:id="rId4"/>
    <p:sldId id="460" r:id="rId5"/>
    <p:sldId id="461" r:id="rId6"/>
    <p:sldId id="463" r:id="rId7"/>
    <p:sldId id="428" r:id="rId8"/>
    <p:sldId id="429" r:id="rId9"/>
    <p:sldId id="430" r:id="rId10"/>
    <p:sldId id="457" r:id="rId11"/>
    <p:sldId id="458" r:id="rId12"/>
    <p:sldId id="420" r:id="rId13"/>
    <p:sldId id="421" r:id="rId14"/>
    <p:sldId id="422" r:id="rId15"/>
    <p:sldId id="423" r:id="rId16"/>
    <p:sldId id="424" r:id="rId17"/>
    <p:sldId id="425" r:id="rId18"/>
    <p:sldId id="426" r:id="rId19"/>
    <p:sldId id="427" r:id="rId20"/>
    <p:sldId id="474" r:id="rId21"/>
    <p:sldId id="464" r:id="rId22"/>
    <p:sldId id="432" r:id="rId23"/>
    <p:sldId id="433" r:id="rId24"/>
    <p:sldId id="434" r:id="rId25"/>
    <p:sldId id="431" r:id="rId26"/>
    <p:sldId id="435" r:id="rId27"/>
    <p:sldId id="436" r:id="rId28"/>
    <p:sldId id="441" r:id="rId29"/>
    <p:sldId id="438" r:id="rId30"/>
    <p:sldId id="439" r:id="rId31"/>
    <p:sldId id="440" r:id="rId32"/>
    <p:sldId id="442" r:id="rId33"/>
    <p:sldId id="443" r:id="rId34"/>
    <p:sldId id="444" r:id="rId35"/>
    <p:sldId id="445" r:id="rId36"/>
    <p:sldId id="446" r:id="rId37"/>
    <p:sldId id="447" r:id="rId38"/>
    <p:sldId id="448" r:id="rId39"/>
    <p:sldId id="475" r:id="rId40"/>
    <p:sldId id="465" r:id="rId41"/>
    <p:sldId id="456" r:id="rId42"/>
    <p:sldId id="449" r:id="rId43"/>
    <p:sldId id="450" r:id="rId44"/>
    <p:sldId id="451" r:id="rId45"/>
    <p:sldId id="452" r:id="rId46"/>
    <p:sldId id="453" r:id="rId47"/>
    <p:sldId id="454" r:id="rId48"/>
    <p:sldId id="455" r:id="rId49"/>
    <p:sldId id="473" r:id="rId50"/>
    <p:sldId id="466" r:id="rId51"/>
    <p:sldId id="467" r:id="rId52"/>
    <p:sldId id="468" r:id="rId53"/>
    <p:sldId id="469" r:id="rId54"/>
    <p:sldId id="470" r:id="rId55"/>
    <p:sldId id="471" r:id="rId56"/>
  </p:sldIdLst>
  <p:sldSz cx="9144000" cy="6858000" type="screen4x3"/>
  <p:notesSz cx="6797675" cy="9928225"/>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zongyi" initials="zz" lastIdx="1" clrIdx="0">
    <p:extLst>
      <p:ext uri="{19B8F6BF-5375-455C-9EA6-DF929625EA0E}">
        <p15:presenceInfo xmlns:p15="http://schemas.microsoft.com/office/powerpoint/2012/main" userId="zhao zongy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FF"/>
    <a:srgbClr val="FF0000"/>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58" autoAdjust="0"/>
    <p:restoredTop sz="85000" autoAdjust="0"/>
  </p:normalViewPr>
  <p:slideViewPr>
    <p:cSldViewPr>
      <p:cViewPr varScale="1">
        <p:scale>
          <a:sx n="77" d="100"/>
          <a:sy n="77" d="100"/>
        </p:scale>
        <p:origin x="191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F86116D-AF6E-4ECE-A7ED-04D05D72002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A9C3D42-2B64-4E09-9E97-3E84EDB6ADF0}" type="slidenum">
              <a:rPr lang="en-US" altLang="zh-CN" sz="1200" smtClean="0">
                <a:latin typeface="Arial" panose="020B0604020202020204" pitchFamily="34" charset="0"/>
              </a:rPr>
              <a:pPr/>
              <a:t>1</a:t>
            </a:fld>
            <a:endParaRPr lang="en-US" altLang="zh-CN" sz="1200" smtClean="0">
              <a:latin typeface="Arial" panose="020B0604020202020204" pitchFamily="34" charset="0"/>
            </a:endParaRPr>
          </a:p>
        </p:txBody>
      </p:sp>
      <p:sp>
        <p:nvSpPr>
          <p:cNvPr id="4099" name="Rectangle 2"/>
          <p:cNvSpPr>
            <a:spLocks noGrp="1" noRot="1" noChangeAspect="1" noChangeArrowheads="1" noTextEdit="1"/>
          </p:cNvSpPr>
          <p:nvPr>
            <p:ph type="sldImg"/>
          </p:nvPr>
        </p:nvSpPr>
        <p:spPr>
          <a:xfrm>
            <a:off x="917575" y="744538"/>
            <a:ext cx="4962525" cy="3722687"/>
          </a:xfrm>
          <a:ln/>
        </p:spPr>
      </p:sp>
      <p:sp>
        <p:nvSpPr>
          <p:cNvPr id="4100"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a:t>
            </a:fld>
            <a:endParaRPr lang="en-US" altLang="zh-CN"/>
          </a:p>
        </p:txBody>
      </p:sp>
    </p:spTree>
    <p:extLst>
      <p:ext uri="{BB962C8B-B14F-4D97-AF65-F5344CB8AC3E}">
        <p14:creationId xmlns:p14="http://schemas.microsoft.com/office/powerpoint/2010/main" val="457196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EE4A364-D5B0-4748-BCC9-70663DD38478}" type="slidenum">
              <a:rPr lang="en-US" altLang="zh-CN" sz="1200" smtClean="0">
                <a:latin typeface="Arial" panose="020B0604020202020204" pitchFamily="34" charset="0"/>
              </a:rPr>
              <a:pPr/>
              <a:t>50</a:t>
            </a:fld>
            <a:endParaRPr lang="en-US" altLang="zh-CN" sz="1200"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xfrm>
            <a:off x="917575" y="744538"/>
            <a:ext cx="4962525" cy="3722687"/>
          </a:xfrm>
          <a:ln/>
        </p:spPr>
      </p:sp>
      <p:sp>
        <p:nvSpPr>
          <p:cNvPr id="870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3040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6324CDA-4568-48E7-BA30-A29ED5EE7616}" type="slidenum">
              <a:rPr lang="en-US" altLang="zh-CN" sz="1200" smtClean="0">
                <a:latin typeface="Arial" panose="020B0604020202020204" pitchFamily="34" charset="0"/>
              </a:rPr>
              <a:pPr/>
              <a:t>51</a:t>
            </a:fld>
            <a:endParaRPr lang="en-US" altLang="zh-CN" sz="1200" smtClean="0">
              <a:latin typeface="Arial" panose="020B0604020202020204" pitchFamily="34" charset="0"/>
            </a:endParaRPr>
          </a:p>
        </p:txBody>
      </p:sp>
      <p:sp>
        <p:nvSpPr>
          <p:cNvPr id="89091" name="Rectangle 2"/>
          <p:cNvSpPr>
            <a:spLocks noGrp="1" noRot="1" noChangeAspect="1" noChangeArrowheads="1" noTextEdit="1"/>
          </p:cNvSpPr>
          <p:nvPr>
            <p:ph type="sldImg"/>
          </p:nvPr>
        </p:nvSpPr>
        <p:spPr>
          <a:xfrm>
            <a:off x="917575" y="744538"/>
            <a:ext cx="4962525" cy="3722687"/>
          </a:xfrm>
          <a:ln/>
        </p:spPr>
      </p:sp>
      <p:sp>
        <p:nvSpPr>
          <p:cNvPr id="8909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5120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6A62330-2C5A-4634-8BBA-2678029941D4}" type="slidenum">
              <a:rPr lang="en-US" altLang="zh-CN" sz="1200" smtClean="0">
                <a:latin typeface="Arial" panose="020B0604020202020204" pitchFamily="34" charset="0"/>
              </a:rPr>
              <a:pPr/>
              <a:t>52</a:t>
            </a:fld>
            <a:endParaRPr lang="en-US" altLang="zh-CN" sz="1200"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a:xfrm>
            <a:off x="917575" y="744538"/>
            <a:ext cx="4962525" cy="3722687"/>
          </a:xfrm>
          <a:ln/>
        </p:spPr>
      </p:sp>
      <p:sp>
        <p:nvSpPr>
          <p:cNvPr id="9114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79194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35D934C-8772-4260-BB84-D151AAB04CA9}" type="slidenum">
              <a:rPr lang="en-US" altLang="zh-CN" sz="1200" smtClean="0">
                <a:latin typeface="Arial" panose="020B0604020202020204" pitchFamily="34" charset="0"/>
              </a:rPr>
              <a:pPr/>
              <a:t>53</a:t>
            </a:fld>
            <a:endParaRPr lang="en-US" altLang="zh-CN" sz="1200" smtClean="0">
              <a:latin typeface="Arial" panose="020B0604020202020204" pitchFamily="34" charset="0"/>
            </a:endParaRPr>
          </a:p>
        </p:txBody>
      </p:sp>
      <p:sp>
        <p:nvSpPr>
          <p:cNvPr id="93187" name="Rectangle 2"/>
          <p:cNvSpPr>
            <a:spLocks noGrp="1" noRot="1" noChangeAspect="1" noChangeArrowheads="1" noTextEdit="1"/>
          </p:cNvSpPr>
          <p:nvPr>
            <p:ph type="sldImg"/>
          </p:nvPr>
        </p:nvSpPr>
        <p:spPr>
          <a:xfrm>
            <a:off x="917575" y="744538"/>
            <a:ext cx="4962525" cy="3722687"/>
          </a:xfrm>
          <a:ln/>
        </p:spPr>
      </p:sp>
      <p:sp>
        <p:nvSpPr>
          <p:cNvPr id="931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28497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EC0D705-272E-4C0A-AD39-23C9BAACF33B}" type="slidenum">
              <a:rPr lang="en-US" altLang="zh-CN" sz="1200" smtClean="0">
                <a:latin typeface="Arial" panose="020B0604020202020204" pitchFamily="34" charset="0"/>
              </a:rPr>
              <a:pPr/>
              <a:t>54</a:t>
            </a:fld>
            <a:endParaRPr lang="en-US" altLang="zh-CN" sz="1200" smtClean="0">
              <a:latin typeface="Arial" panose="020B0604020202020204" pitchFamily="34" charset="0"/>
            </a:endParaRPr>
          </a:p>
        </p:txBody>
      </p:sp>
      <p:sp>
        <p:nvSpPr>
          <p:cNvPr id="95235" name="Rectangle 2"/>
          <p:cNvSpPr>
            <a:spLocks noGrp="1" noRot="1" noChangeAspect="1" noChangeArrowheads="1" noTextEdit="1"/>
          </p:cNvSpPr>
          <p:nvPr>
            <p:ph type="sldImg"/>
          </p:nvPr>
        </p:nvSpPr>
        <p:spPr>
          <a:xfrm>
            <a:off x="917575" y="744538"/>
            <a:ext cx="4962525" cy="3722687"/>
          </a:xfrm>
          <a:ln/>
        </p:spPr>
      </p:sp>
      <p:sp>
        <p:nvSpPr>
          <p:cNvPr id="9523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27928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64F21E-D796-40DD-B464-F03B622F4B3E}" type="slidenum">
              <a:rPr lang="en-US" altLang="zh-CN"/>
              <a:pPr>
                <a:defRPr/>
              </a:pPr>
              <a:t>‹#›</a:t>
            </a:fld>
            <a:endParaRPr lang="en-US" altLang="zh-CN"/>
          </a:p>
        </p:txBody>
      </p:sp>
    </p:spTree>
    <p:extLst>
      <p:ext uri="{BB962C8B-B14F-4D97-AF65-F5344CB8AC3E}">
        <p14:creationId xmlns:p14="http://schemas.microsoft.com/office/powerpoint/2010/main" val="372739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B3CA89-3383-4391-B7A9-07CFBF12C794}" type="slidenum">
              <a:rPr lang="en-US" altLang="zh-CN"/>
              <a:pPr>
                <a:defRPr/>
              </a:pPr>
              <a:t>‹#›</a:t>
            </a:fld>
            <a:endParaRPr lang="en-US" altLang="zh-CN"/>
          </a:p>
        </p:txBody>
      </p:sp>
    </p:spTree>
    <p:extLst>
      <p:ext uri="{BB962C8B-B14F-4D97-AF65-F5344CB8AC3E}">
        <p14:creationId xmlns:p14="http://schemas.microsoft.com/office/powerpoint/2010/main" val="231991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F32872-43F3-4C75-BFF8-EC76F9A78034}" type="slidenum">
              <a:rPr lang="en-US" altLang="zh-CN"/>
              <a:pPr>
                <a:defRPr/>
              </a:pPr>
              <a:t>‹#›</a:t>
            </a:fld>
            <a:endParaRPr lang="en-US" altLang="zh-CN"/>
          </a:p>
        </p:txBody>
      </p:sp>
    </p:spTree>
    <p:extLst>
      <p:ext uri="{BB962C8B-B14F-4D97-AF65-F5344CB8AC3E}">
        <p14:creationId xmlns:p14="http://schemas.microsoft.com/office/powerpoint/2010/main" val="2588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56094AC-0691-4438-B674-0CF199F09081}" type="slidenum">
              <a:rPr lang="en-US" altLang="zh-CN"/>
              <a:pPr>
                <a:defRPr/>
              </a:pPr>
              <a:t>‹#›</a:t>
            </a:fld>
            <a:endParaRPr lang="en-US" altLang="zh-CN"/>
          </a:p>
        </p:txBody>
      </p:sp>
    </p:spTree>
    <p:extLst>
      <p:ext uri="{BB962C8B-B14F-4D97-AF65-F5344CB8AC3E}">
        <p14:creationId xmlns:p14="http://schemas.microsoft.com/office/powerpoint/2010/main" val="3819527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DA87F3-4885-403A-A253-F5CD1084C4D5}" type="slidenum">
              <a:rPr lang="en-US" altLang="zh-CN"/>
              <a:pPr>
                <a:defRPr/>
              </a:pPr>
              <a:t>‹#›</a:t>
            </a:fld>
            <a:endParaRPr lang="en-US" altLang="zh-CN"/>
          </a:p>
        </p:txBody>
      </p:sp>
    </p:spTree>
    <p:extLst>
      <p:ext uri="{BB962C8B-B14F-4D97-AF65-F5344CB8AC3E}">
        <p14:creationId xmlns:p14="http://schemas.microsoft.com/office/powerpoint/2010/main" val="178939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5BB3B0-2EBE-4754-BC59-EF567E9E37AD}" type="slidenum">
              <a:rPr lang="en-US" altLang="zh-CN"/>
              <a:pPr>
                <a:defRPr/>
              </a:pPr>
              <a:t>‹#›</a:t>
            </a:fld>
            <a:endParaRPr lang="en-US" altLang="zh-CN"/>
          </a:p>
        </p:txBody>
      </p:sp>
    </p:spTree>
    <p:extLst>
      <p:ext uri="{BB962C8B-B14F-4D97-AF65-F5344CB8AC3E}">
        <p14:creationId xmlns:p14="http://schemas.microsoft.com/office/powerpoint/2010/main" val="193275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2B22A1-C9C0-42B6-9032-B10677CBCB69}" type="slidenum">
              <a:rPr lang="en-US" altLang="zh-CN"/>
              <a:pPr>
                <a:defRPr/>
              </a:pPr>
              <a:t>‹#›</a:t>
            </a:fld>
            <a:endParaRPr lang="en-US" altLang="zh-CN"/>
          </a:p>
        </p:txBody>
      </p:sp>
    </p:spTree>
    <p:extLst>
      <p:ext uri="{BB962C8B-B14F-4D97-AF65-F5344CB8AC3E}">
        <p14:creationId xmlns:p14="http://schemas.microsoft.com/office/powerpoint/2010/main" val="283865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6446D1-E024-4F65-B97B-EF4A1B570973}" type="slidenum">
              <a:rPr lang="en-US" altLang="zh-CN"/>
              <a:pPr>
                <a:defRPr/>
              </a:pPr>
              <a:t>‹#›</a:t>
            </a:fld>
            <a:endParaRPr lang="en-US" altLang="zh-CN"/>
          </a:p>
        </p:txBody>
      </p:sp>
    </p:spTree>
    <p:extLst>
      <p:ext uri="{BB962C8B-B14F-4D97-AF65-F5344CB8AC3E}">
        <p14:creationId xmlns:p14="http://schemas.microsoft.com/office/powerpoint/2010/main" val="278551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41662A5-7990-48B7-8F02-5144B6E97FA1}" type="slidenum">
              <a:rPr lang="en-US" altLang="zh-CN"/>
              <a:pPr>
                <a:defRPr/>
              </a:pPr>
              <a:t>‹#›</a:t>
            </a:fld>
            <a:endParaRPr lang="en-US" altLang="zh-CN"/>
          </a:p>
        </p:txBody>
      </p:sp>
    </p:spTree>
    <p:extLst>
      <p:ext uri="{BB962C8B-B14F-4D97-AF65-F5344CB8AC3E}">
        <p14:creationId xmlns:p14="http://schemas.microsoft.com/office/powerpoint/2010/main" val="80723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AF91A5-DDCF-46B5-898F-F987FC08B57F}" type="slidenum">
              <a:rPr lang="en-US" altLang="zh-CN"/>
              <a:pPr>
                <a:defRPr/>
              </a:pPr>
              <a:t>‹#›</a:t>
            </a:fld>
            <a:endParaRPr lang="en-US" altLang="zh-CN"/>
          </a:p>
        </p:txBody>
      </p:sp>
    </p:spTree>
    <p:extLst>
      <p:ext uri="{BB962C8B-B14F-4D97-AF65-F5344CB8AC3E}">
        <p14:creationId xmlns:p14="http://schemas.microsoft.com/office/powerpoint/2010/main" val="272559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A8A38B2-E30E-4CFA-9598-2F8E429B7E15}" type="slidenum">
              <a:rPr lang="en-US" altLang="zh-CN"/>
              <a:pPr>
                <a:defRPr/>
              </a:pPr>
              <a:t>‹#›</a:t>
            </a:fld>
            <a:endParaRPr lang="en-US" altLang="zh-CN"/>
          </a:p>
        </p:txBody>
      </p:sp>
    </p:spTree>
    <p:extLst>
      <p:ext uri="{BB962C8B-B14F-4D97-AF65-F5344CB8AC3E}">
        <p14:creationId xmlns:p14="http://schemas.microsoft.com/office/powerpoint/2010/main" val="138465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D28D5B-D19F-4B7D-A308-E76997843D2F}" type="slidenum">
              <a:rPr lang="en-US" altLang="zh-CN"/>
              <a:pPr>
                <a:defRPr/>
              </a:pPr>
              <a:t>‹#›</a:t>
            </a:fld>
            <a:endParaRPr lang="en-US" altLang="zh-CN"/>
          </a:p>
        </p:txBody>
      </p:sp>
    </p:spTree>
    <p:extLst>
      <p:ext uri="{BB962C8B-B14F-4D97-AF65-F5344CB8AC3E}">
        <p14:creationId xmlns:p14="http://schemas.microsoft.com/office/powerpoint/2010/main" val="261378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973C99-60D3-4C6F-9708-BB575DFB5B6E}" type="slidenum">
              <a:rPr lang="en-US" altLang="zh-CN"/>
              <a:pPr>
                <a:defRPr/>
              </a:pPr>
              <a:t>‹#›</a:t>
            </a:fld>
            <a:endParaRPr lang="en-US" altLang="zh-CN"/>
          </a:p>
        </p:txBody>
      </p:sp>
    </p:spTree>
    <p:extLst>
      <p:ext uri="{BB962C8B-B14F-4D97-AF65-F5344CB8AC3E}">
        <p14:creationId xmlns:p14="http://schemas.microsoft.com/office/powerpoint/2010/main" val="150529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C3C87227-288F-4804-913C-597E0B9257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916113"/>
            <a:ext cx="9144000" cy="1470025"/>
          </a:xfrm>
        </p:spPr>
        <p:txBody>
          <a:bodyPr anchor="ctr"/>
          <a:lstStyle/>
          <a:p>
            <a:pPr eaLnBrk="1" hangingPunct="1">
              <a:defRPr/>
            </a:pPr>
            <a:r>
              <a:rPr lang="zh-CN" altLang="en-US" sz="5400" b="1" dirty="0">
                <a:solidFill>
                  <a:srgbClr val="FF0000"/>
                </a:solidFill>
                <a:effectLst>
                  <a:outerShdw blurRad="38100" dist="38100" dir="2700000" algn="tl">
                    <a:srgbClr val="C0C0C0"/>
                  </a:outerShdw>
                </a:effectLst>
              </a:rPr>
              <a:t>基于</a:t>
            </a:r>
            <a:r>
              <a:rPr lang="en-US" altLang="zh-CN" sz="5400" b="1" dirty="0" err="1" smtClean="0">
                <a:solidFill>
                  <a:srgbClr val="FF0000"/>
                </a:solidFill>
                <a:effectLst>
                  <a:outerShdw blurRad="38100" dist="38100" dir="2700000" algn="tl">
                    <a:srgbClr val="C0C0C0"/>
                  </a:outerShdw>
                </a:effectLst>
              </a:rPr>
              <a:t>NetFlow</a:t>
            </a:r>
            <a:r>
              <a:rPr lang="zh-CN" altLang="en-US" sz="5400" b="1" dirty="0" smtClean="0">
                <a:solidFill>
                  <a:srgbClr val="FF0000"/>
                </a:solidFill>
                <a:effectLst>
                  <a:outerShdw blurRad="38100" dist="38100" dir="2700000" algn="tl">
                    <a:srgbClr val="C0C0C0"/>
                  </a:outerShdw>
                </a:effectLst>
              </a:rPr>
              <a:t>扩展的</a:t>
            </a:r>
            <a:r>
              <a:rPr lang="zh-CN" altLang="en-US" sz="5400" b="1" dirty="0" smtClean="0">
                <a:solidFill>
                  <a:srgbClr val="FF0000"/>
                </a:solidFill>
                <a:effectLst>
                  <a:outerShdw blurRad="38100" dist="38100" dir="2700000" algn="tl">
                    <a:srgbClr val="C0C0C0"/>
                  </a:outerShdw>
                </a:effectLst>
              </a:rPr>
              <a:t>网络</a:t>
            </a:r>
            <a:r>
              <a:rPr lang="zh-CN" altLang="en-US" sz="5400" b="1" dirty="0" smtClean="0">
                <a:solidFill>
                  <a:srgbClr val="FF0000"/>
                </a:solidFill>
                <a:effectLst>
                  <a:outerShdw blurRad="38100" dist="38100" dir="2700000" algn="tl">
                    <a:srgbClr val="C0C0C0"/>
                  </a:outerShdw>
                </a:effectLst>
              </a:rPr>
              <a:t>测量算法研究</a:t>
            </a:r>
          </a:p>
        </p:txBody>
      </p:sp>
      <p:sp>
        <p:nvSpPr>
          <p:cNvPr id="2051" name="Rectangle 3"/>
          <p:cNvSpPr>
            <a:spLocks noGrp="1" noChangeArrowheads="1"/>
          </p:cNvSpPr>
          <p:nvPr>
            <p:ph type="subTitle" idx="1"/>
          </p:nvPr>
        </p:nvSpPr>
        <p:spPr>
          <a:xfrm>
            <a:off x="1371600" y="3716338"/>
            <a:ext cx="6400800" cy="3141662"/>
          </a:xfrm>
        </p:spPr>
        <p:txBody>
          <a:bodyPr/>
          <a:lstStyle/>
          <a:p>
            <a:pPr eaLnBrk="1" hangingPunct="1">
              <a:lnSpc>
                <a:spcPct val="80000"/>
              </a:lnSpc>
              <a:defRPr/>
            </a:pPr>
            <a:r>
              <a:rPr lang="zh-CN" altLang="en-US" sz="2800" b="1" dirty="0" smtClean="0">
                <a:effectLst>
                  <a:outerShdw blurRad="38100" dist="38100" dir="2700000" algn="tl">
                    <a:srgbClr val="C0C0C0"/>
                  </a:outerShdw>
                </a:effectLst>
              </a:rPr>
              <a:t>博士生开题报告</a:t>
            </a:r>
            <a:endParaRPr lang="zh-CN" altLang="en-US" sz="2800" b="1" dirty="0" smtClean="0">
              <a:solidFill>
                <a:srgbClr val="FF0000"/>
              </a:solidFill>
              <a:effectLst>
                <a:outerShdw blurRad="38100" dist="38100" dir="2700000" algn="tl">
                  <a:srgbClr val="C0C0C0"/>
                </a:outerShdw>
              </a:effectLst>
            </a:endParaRPr>
          </a:p>
          <a:p>
            <a:pPr eaLnBrk="1" hangingPunct="1">
              <a:lnSpc>
                <a:spcPct val="80000"/>
              </a:lnSpc>
              <a:defRPr/>
            </a:pPr>
            <a:endParaRPr lang="zh-CN" altLang="en-US" sz="2800" dirty="0" smtClean="0"/>
          </a:p>
          <a:p>
            <a:pPr eaLnBrk="1" hangingPunct="1">
              <a:lnSpc>
                <a:spcPct val="80000"/>
              </a:lnSpc>
              <a:defRPr/>
            </a:pPr>
            <a:r>
              <a:rPr lang="zh-CN" altLang="en-US" sz="2800" dirty="0" smtClean="0"/>
              <a:t>导</a:t>
            </a:r>
            <a:r>
              <a:rPr lang="zh-CN" altLang="en-US" sz="2800" dirty="0" smtClean="0">
                <a:solidFill>
                  <a:schemeClr val="bg1"/>
                </a:solidFill>
              </a:rPr>
              <a:t>一一</a:t>
            </a:r>
            <a:r>
              <a:rPr lang="zh-CN" altLang="en-US" sz="2800" dirty="0" smtClean="0"/>
              <a:t>师：</a:t>
            </a:r>
            <a:r>
              <a:rPr lang="zh-CN" altLang="en-US" sz="2800" b="1" dirty="0" smtClean="0"/>
              <a:t>尹    霞</a:t>
            </a:r>
            <a:r>
              <a:rPr lang="zh-CN" altLang="en-US" sz="2800" dirty="0" smtClean="0">
                <a:solidFill>
                  <a:schemeClr val="bg1"/>
                </a:solidFill>
              </a:rPr>
              <a:t>一</a:t>
            </a:r>
            <a:r>
              <a:rPr lang="zh-CN" altLang="en-US" sz="2800" dirty="0" smtClean="0"/>
              <a:t>教</a:t>
            </a:r>
            <a:r>
              <a:rPr lang="zh-CN" altLang="en-US" sz="2800" dirty="0" smtClean="0">
                <a:solidFill>
                  <a:schemeClr val="bg1"/>
                </a:solidFill>
              </a:rPr>
              <a:t>一</a:t>
            </a:r>
            <a:r>
              <a:rPr lang="zh-CN" altLang="en-US" sz="2800" dirty="0" smtClean="0"/>
              <a:t>授</a:t>
            </a:r>
            <a:endParaRPr lang="zh-CN" altLang="en-US" sz="2800" dirty="0" smtClean="0">
              <a:solidFill>
                <a:schemeClr val="bg1"/>
              </a:solidFill>
            </a:endParaRPr>
          </a:p>
          <a:p>
            <a:pPr eaLnBrk="1" hangingPunct="1">
              <a:lnSpc>
                <a:spcPct val="80000"/>
              </a:lnSpc>
              <a:defRPr/>
            </a:pPr>
            <a:endParaRPr lang="en-US" altLang="zh-CN" sz="1100" dirty="0" smtClean="0"/>
          </a:p>
          <a:p>
            <a:pPr eaLnBrk="1" hangingPunct="1">
              <a:lnSpc>
                <a:spcPct val="80000"/>
              </a:lnSpc>
              <a:defRPr/>
            </a:pPr>
            <a:r>
              <a:rPr lang="zh-CN" altLang="en-US" sz="2800" dirty="0" smtClean="0"/>
              <a:t>研</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究</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生：</a:t>
            </a:r>
            <a:r>
              <a:rPr lang="zh-CN" altLang="en-US" sz="2800" b="1" dirty="0"/>
              <a:t>赵宗义</a:t>
            </a:r>
            <a:r>
              <a:rPr lang="zh-CN" altLang="en-US" sz="2800" dirty="0" smtClean="0">
                <a:solidFill>
                  <a:schemeClr val="bg1"/>
                </a:solidFill>
              </a:rPr>
              <a:t>一一一一</a:t>
            </a:r>
          </a:p>
          <a:p>
            <a:pPr eaLnBrk="1" hangingPunct="1">
              <a:lnSpc>
                <a:spcPct val="80000"/>
              </a:lnSpc>
              <a:defRPr/>
            </a:pPr>
            <a:endParaRPr lang="zh-CN" altLang="en-US" sz="2800" dirty="0" smtClean="0"/>
          </a:p>
          <a:p>
            <a:pPr eaLnBrk="1" hangingPunct="1">
              <a:lnSpc>
                <a:spcPct val="80000"/>
              </a:lnSpc>
              <a:defRPr/>
            </a:pPr>
            <a:r>
              <a:rPr lang="en-US" altLang="zh-CN" sz="2800" dirty="0" smtClean="0"/>
              <a:t>2018</a:t>
            </a:r>
            <a:r>
              <a:rPr lang="zh-CN" altLang="en-US" sz="2800" dirty="0" smtClean="0"/>
              <a:t>年</a:t>
            </a:r>
            <a:r>
              <a:rPr lang="en-US" altLang="zh-CN" sz="2800" dirty="0"/>
              <a:t>9</a:t>
            </a:r>
            <a:r>
              <a:rPr lang="zh-CN" altLang="en-US" sz="2800" dirty="0" smtClean="0"/>
              <a:t>月</a:t>
            </a:r>
          </a:p>
        </p:txBody>
      </p:sp>
      <p:pic>
        <p:nvPicPr>
          <p:cNvPr id="3076" name="Picture 35" descr="未命名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275" y="47625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现有</a:t>
            </a:r>
            <a:r>
              <a:rPr lang="zh-CN" altLang="en-US" dirty="0" smtClean="0"/>
              <a:t>解决方案</a:t>
            </a:r>
            <a:endParaRPr lang="zh-CN" altLang="en-US" dirty="0"/>
          </a:p>
        </p:txBody>
      </p:sp>
      <p:sp>
        <p:nvSpPr>
          <p:cNvPr id="3" name="Content Placeholder 2"/>
          <p:cNvSpPr>
            <a:spLocks noGrp="1"/>
          </p:cNvSpPr>
          <p:nvPr>
            <p:ph idx="1"/>
          </p:nvPr>
        </p:nvSpPr>
        <p:spPr/>
        <p:txBody>
          <a:bodyPr/>
          <a:lstStyle/>
          <a:p>
            <a:r>
              <a:rPr lang="en-US" altLang="zh-CN" sz="2800" dirty="0" err="1" smtClean="0"/>
              <a:t>HashFlow</a:t>
            </a:r>
            <a:r>
              <a:rPr lang="en-US" altLang="zh-CN" sz="2800" dirty="0" smtClean="0"/>
              <a:t>[SOSR’17]</a:t>
            </a:r>
          </a:p>
          <a:p>
            <a:pPr lvl="1"/>
            <a:r>
              <a:rPr lang="zh-CN" altLang="en-US" sz="2400" dirty="0" smtClean="0"/>
              <a:t>包含若干小表，每个表项记录一个流的大小</a:t>
            </a:r>
            <a:endParaRPr lang="en-US" altLang="zh-CN" sz="2400" dirty="0" smtClean="0"/>
          </a:p>
          <a:p>
            <a:pPr lvl="1"/>
            <a:r>
              <a:rPr lang="zh-CN" altLang="en-US" sz="2400" dirty="0" smtClean="0"/>
              <a:t>第一个小表优先记录新流，之后的小表优先记录大流</a:t>
            </a:r>
            <a:endParaRPr lang="zh-CN" altLang="en-US" sz="2400" dirty="0"/>
          </a:p>
        </p:txBody>
      </p:sp>
      <p:pic>
        <p:nvPicPr>
          <p:cNvPr id="4" name="Picture 3"/>
          <p:cNvPicPr>
            <a:picLocks noChangeAspect="1"/>
          </p:cNvPicPr>
          <p:nvPr/>
        </p:nvPicPr>
        <p:blipFill>
          <a:blip r:embed="rId2"/>
          <a:stretch>
            <a:fillRect/>
          </a:stretch>
        </p:blipFill>
        <p:spPr>
          <a:xfrm>
            <a:off x="632979" y="3018330"/>
            <a:ext cx="7878042" cy="3814368"/>
          </a:xfrm>
          <a:prstGeom prst="rect">
            <a:avLst/>
          </a:prstGeom>
        </p:spPr>
      </p:pic>
    </p:spTree>
    <p:extLst>
      <p:ext uri="{BB962C8B-B14F-4D97-AF65-F5344CB8AC3E}">
        <p14:creationId xmlns:p14="http://schemas.microsoft.com/office/powerpoint/2010/main" val="1170225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现有解决方案（续）</a:t>
            </a:r>
            <a:endParaRPr lang="zh-CN" altLang="en-US" dirty="0"/>
          </a:p>
        </p:txBody>
      </p:sp>
      <p:sp>
        <p:nvSpPr>
          <p:cNvPr id="3" name="Content Placeholder 2"/>
          <p:cNvSpPr>
            <a:spLocks noGrp="1"/>
          </p:cNvSpPr>
          <p:nvPr>
            <p:ph idx="1"/>
          </p:nvPr>
        </p:nvSpPr>
        <p:spPr/>
        <p:txBody>
          <a:bodyPr/>
          <a:lstStyle/>
          <a:p>
            <a:r>
              <a:rPr lang="en-US" altLang="zh-CN" sz="2800" dirty="0" err="1" smtClean="0"/>
              <a:t>ElasticSketch</a:t>
            </a:r>
            <a:r>
              <a:rPr lang="en-US" altLang="zh-CN" sz="2800" dirty="0" smtClean="0"/>
              <a:t>[SIGCOMM’18]</a:t>
            </a:r>
          </a:p>
          <a:p>
            <a:pPr lvl="1"/>
            <a:r>
              <a:rPr lang="zh-CN" altLang="en-US" sz="2400" dirty="0" smtClean="0"/>
              <a:t>包含若干小表，每个小表的包含匹配的包数目和不匹配的包数目</a:t>
            </a:r>
            <a:endParaRPr lang="en-US" altLang="zh-CN" sz="2400" dirty="0" smtClean="0"/>
          </a:p>
          <a:p>
            <a:pPr lvl="1"/>
            <a:r>
              <a:rPr lang="zh-CN" altLang="en-US" sz="2400" dirty="0" smtClean="0"/>
              <a:t>当不匹配的包数目和匹配的包数目比值超过一定阈值以后替换表项</a:t>
            </a:r>
            <a:endParaRPr lang="en-US" altLang="zh-CN" sz="2400" dirty="0" smtClean="0"/>
          </a:p>
          <a:p>
            <a:pPr lvl="1"/>
            <a:r>
              <a:rPr lang="en-US" altLang="zh-CN" sz="2400" dirty="0" smtClean="0"/>
              <a:t>Light part</a:t>
            </a:r>
            <a:r>
              <a:rPr lang="zh-CN" altLang="en-US" sz="2400" dirty="0" smtClean="0"/>
              <a:t>表可辅助计算流的大小</a:t>
            </a:r>
            <a:endParaRPr lang="zh-CN" altLang="en-US" sz="2400" dirty="0"/>
          </a:p>
        </p:txBody>
      </p:sp>
      <p:pic>
        <p:nvPicPr>
          <p:cNvPr id="4" name="Picture 3"/>
          <p:cNvPicPr>
            <a:picLocks noChangeAspect="1"/>
          </p:cNvPicPr>
          <p:nvPr/>
        </p:nvPicPr>
        <p:blipFill>
          <a:blip r:embed="rId2"/>
          <a:stretch>
            <a:fillRect/>
          </a:stretch>
        </p:blipFill>
        <p:spPr>
          <a:xfrm>
            <a:off x="1" y="4797152"/>
            <a:ext cx="9144000" cy="2042425"/>
          </a:xfrm>
          <a:prstGeom prst="rect">
            <a:avLst/>
          </a:prstGeom>
        </p:spPr>
      </p:pic>
    </p:spTree>
    <p:extLst>
      <p:ext uri="{BB962C8B-B14F-4D97-AF65-F5344CB8AC3E}">
        <p14:creationId xmlns:p14="http://schemas.microsoft.com/office/powerpoint/2010/main" val="4118459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HashFlow</a:t>
            </a:r>
            <a:r>
              <a:rPr lang="zh-CN" altLang="en-US" dirty="0"/>
              <a:t>的架构</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365104"/>
                <a:ext cx="8229600" cy="2420888"/>
              </a:xfrm>
            </p:spPr>
            <p:txBody>
              <a:bodyPr/>
              <a:lstStyle/>
              <a:p>
                <a:pPr marL="457200" indent="-457200">
                  <a:buFont typeface="Arial" panose="020B0604020202020204" pitchFamily="34" charset="0"/>
                  <a:buChar char="•"/>
                </a:pPr>
                <a:r>
                  <a:rPr lang="en-US" altLang="zh-CN" sz="2400" dirty="0" smtClean="0"/>
                  <a:t>HashFlow</a:t>
                </a:r>
                <a:r>
                  <a:rPr lang="zh-CN" altLang="en-US" sz="2400" dirty="0"/>
                  <a:t>的数据结构包括一个主</a:t>
                </a:r>
                <a:r>
                  <a:rPr lang="zh-CN" altLang="en-US" sz="2400" dirty="0" smtClean="0"/>
                  <a:t>表</a:t>
                </a:r>
                <a:r>
                  <a:rPr lang="en-US" altLang="zh-CN" sz="2400" dirty="0" smtClean="0"/>
                  <a:t>(M)</a:t>
                </a:r>
                <a:r>
                  <a:rPr lang="zh-CN" altLang="en-US" sz="2400" dirty="0" smtClean="0"/>
                  <a:t>和</a:t>
                </a:r>
                <a:r>
                  <a:rPr lang="zh-CN" altLang="en-US" sz="2400" dirty="0"/>
                  <a:t>一个辅助</a:t>
                </a:r>
                <a:r>
                  <a:rPr lang="zh-CN" altLang="en-US" sz="2400" dirty="0" smtClean="0"/>
                  <a:t>表</a:t>
                </a:r>
                <a:r>
                  <a:rPr lang="en-US" altLang="zh-CN" sz="2400" dirty="0" smtClean="0"/>
                  <a:t>(A)</a:t>
                </a:r>
                <a:endParaRPr lang="en-US" altLang="zh-CN" sz="2400" dirty="0"/>
              </a:p>
              <a:p>
                <a:pPr marL="457200" indent="-457200">
                  <a:buFont typeface="Arial" panose="020B0604020202020204" pitchFamily="34" charset="0"/>
                  <a:buChar char="•"/>
                </a:pPr>
                <a:r>
                  <a:rPr lang="zh-CN" altLang="en-US" sz="2400" dirty="0"/>
                  <a:t>主表和辅助表中的桶的内容分别是</a:t>
                </a:r>
                <a:r>
                  <a:rPr lang="en-US" altLang="zh-CN" sz="2400" dirty="0"/>
                  <a:t>(</a:t>
                </a:r>
                <a:r>
                  <a:rPr lang="en-US" altLang="zh-CN" sz="2400" dirty="0" err="1"/>
                  <a:t>flowID</a:t>
                </a:r>
                <a:r>
                  <a:rPr lang="en-US" altLang="zh-CN" sz="2400" dirty="0"/>
                  <a:t>, count)</a:t>
                </a:r>
                <a:r>
                  <a:rPr lang="zh-CN" altLang="en-US" sz="2400" dirty="0"/>
                  <a:t>和</a:t>
                </a:r>
                <a:r>
                  <a:rPr lang="en-US" altLang="zh-CN" sz="2400" dirty="0"/>
                  <a:t>(digest, count)</a:t>
                </a:r>
                <a:r>
                  <a:rPr lang="zh-CN" altLang="en-US" sz="2400" dirty="0"/>
                  <a:t>的</a:t>
                </a:r>
                <a:r>
                  <a:rPr lang="zh-CN" altLang="en-US" sz="2400" dirty="0" smtClean="0"/>
                  <a:t>形式</a:t>
                </a:r>
                <a:endParaRPr lang="en-US" altLang="zh-CN" sz="2400" dirty="0" smtClean="0"/>
              </a:p>
              <a:p>
                <a:pPr marL="457200" indent="-457200">
                  <a:buFont typeface="Arial" panose="020B0604020202020204" pitchFamily="34" charset="0"/>
                  <a:buChar char="•"/>
                </a:pPr>
                <a14:m>
                  <m:oMath xmlns:m="http://schemas.openxmlformats.org/officeDocument/2006/math">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+1</m:t>
                    </m:r>
                  </m:oMath>
                </a14:m>
                <a:r>
                  <a:rPr lang="zh-CN" altLang="en-US" sz="2400" dirty="0" smtClean="0"/>
                  <a:t>个哈希函数，其中</a:t>
                </a:r>
                <a14:m>
                  <m:oMath xmlns:m="http://schemas.openxmlformats.org/officeDocument/2006/math">
                    <m:r>
                      <a:rPr lang="en-US" altLang="zh-CN" sz="2400" i="1">
                        <a:latin typeface="Cambria Math" panose="02040503050406030204" pitchFamily="18" charset="0"/>
                      </a:rPr>
                      <m:t>𝑑</m:t>
                    </m:r>
                  </m:oMath>
                </a14:m>
                <a:r>
                  <a:rPr lang="zh-CN" altLang="en-US" sz="2400" dirty="0" smtClean="0"/>
                  <a:t>称为主表的深度</a:t>
                </a:r>
                <a:endParaRPr lang="en-US" altLang="zh-CN" sz="2400" dirty="0" smtClean="0"/>
              </a:p>
              <a:p>
                <a:pPr marL="457200" indent="-457200">
                  <a:buFont typeface="Arial" panose="020B0604020202020204" pitchFamily="34" charset="0"/>
                  <a:buChar char="•"/>
                </a:pPr>
                <a:r>
                  <a:rPr lang="zh-CN" altLang="en-US" sz="2400" dirty="0" smtClean="0"/>
                  <a:t>在主表中记录大流的详细信息，而在辅助表中记录小流的总结性信息</a:t>
                </a:r>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365104"/>
                <a:ext cx="8229600" cy="2420888"/>
              </a:xfrm>
              <a:blipFill>
                <a:blip r:embed="rId2"/>
                <a:stretch>
                  <a:fillRect l="-963" t="-2771" b="-8564"/>
                </a:stretch>
              </a:blipFill>
            </p:spPr>
            <p:txBody>
              <a:bodyPr/>
              <a:lstStyle/>
              <a:p>
                <a:r>
                  <a:rPr lang="zh-CN" alt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887" y="1124744"/>
            <a:ext cx="3324225" cy="3295650"/>
          </a:xfrm>
          <a:prstGeom prst="rect">
            <a:avLst/>
          </a:prstGeom>
        </p:spPr>
      </p:pic>
    </p:spTree>
    <p:extLst>
      <p:ext uri="{BB962C8B-B14F-4D97-AF65-F5344CB8AC3E}">
        <p14:creationId xmlns:p14="http://schemas.microsoft.com/office/powerpoint/2010/main" val="1759474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HashFlow</a:t>
            </a:r>
            <a:r>
              <a:rPr lang="zh-CN" altLang="en-US" dirty="0" smtClean="0"/>
              <a:t>的算法描述</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17638"/>
                <a:ext cx="4651062" cy="4708525"/>
              </a:xfrm>
            </p:spPr>
            <p:txBody>
              <a:bodyPr/>
              <a:lstStyle/>
              <a:p>
                <a:r>
                  <a:rPr lang="zh-CN" altLang="en-US" sz="2400" dirty="0" smtClean="0"/>
                  <a:t>依次使用</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𝑑</m:t>
                        </m:r>
                      </m:sub>
                    </m:sSub>
                  </m:oMath>
                </a14:m>
                <a:r>
                  <a:rPr lang="zh-CN" altLang="en-US" sz="2400" dirty="0" smtClean="0"/>
                  <a:t>将数据包映射到主表中</a:t>
                </a:r>
                <a:endParaRPr lang="en-US" altLang="zh-CN" sz="2000" dirty="0" smtClean="0"/>
              </a:p>
              <a:p>
                <a:r>
                  <a:rPr lang="zh-CN" altLang="en-US" sz="2400" dirty="0" smtClean="0"/>
                  <a:t>如果在主表中找到合适的桶就对其进行更新，算法停止</a:t>
                </a:r>
                <a:endParaRPr lang="en-US" altLang="zh-CN" sz="2400" dirty="0" smtClean="0"/>
              </a:p>
              <a:p>
                <a:r>
                  <a:rPr lang="zh-CN" altLang="en-US" sz="2400" dirty="0" smtClean="0"/>
                  <a:t>否则用</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i="1">
                            <a:latin typeface="Cambria Math" panose="02040503050406030204" pitchFamily="18" charset="0"/>
                          </a:rPr>
                          <m:t>1</m:t>
                        </m:r>
                      </m:sub>
                    </m:sSub>
                  </m:oMath>
                </a14:m>
                <a:r>
                  <a:rPr lang="zh-CN" altLang="en-US" sz="2400" dirty="0" smtClean="0"/>
                  <a:t>将数据包映射到辅助表中</a:t>
                </a:r>
                <a:endParaRPr lang="en-US" altLang="zh-CN" sz="2400" dirty="0" smtClean="0"/>
              </a:p>
              <a:p>
                <a:r>
                  <a:rPr lang="zh-CN" altLang="en-US" sz="2400" dirty="0" smtClean="0"/>
                  <a:t>满足条件时将辅助表中的数据流写回主表</a:t>
                </a:r>
                <a:endParaRPr lang="en-US" altLang="zh-CN"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17638"/>
                <a:ext cx="4651062" cy="4708525"/>
              </a:xfrm>
              <a:blipFill>
                <a:blip r:embed="rId2"/>
                <a:stretch>
                  <a:fillRect l="-1704" t="-1425"/>
                </a:stretch>
              </a:blipFill>
            </p:spPr>
            <p:txBody>
              <a:bodyPr/>
              <a:lstStyle/>
              <a:p>
                <a:r>
                  <a:rPr lang="zh-CN" altLang="en-US">
                    <a:noFill/>
                  </a:rPr>
                  <a:t> </a:t>
                </a:r>
              </a:p>
            </p:txBody>
          </p:sp>
        </mc:Fallback>
      </mc:AlternateContent>
      <p:pic>
        <p:nvPicPr>
          <p:cNvPr id="5" name="Picture 4"/>
          <p:cNvPicPr>
            <a:picLocks noChangeAspect="1"/>
          </p:cNvPicPr>
          <p:nvPr/>
        </p:nvPicPr>
        <p:blipFill>
          <a:blip r:embed="rId3"/>
          <a:stretch>
            <a:fillRect/>
          </a:stretch>
        </p:blipFill>
        <p:spPr>
          <a:xfrm>
            <a:off x="4651062" y="1417638"/>
            <a:ext cx="4483426" cy="5440362"/>
          </a:xfrm>
          <a:prstGeom prst="rect">
            <a:avLst/>
          </a:prstGeom>
        </p:spPr>
      </p:pic>
    </p:spTree>
    <p:extLst>
      <p:ext uri="{BB962C8B-B14F-4D97-AF65-F5344CB8AC3E}">
        <p14:creationId xmlns:p14="http://schemas.microsoft.com/office/powerpoint/2010/main" val="517479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dirty="0" err="1" smtClean="0"/>
              <a:t>HashFlow</a:t>
            </a:r>
            <a:r>
              <a:rPr lang="zh-CN" altLang="en-US" dirty="0" smtClean="0"/>
              <a:t>的</a:t>
            </a:r>
            <a:r>
              <a:rPr lang="zh-CN" altLang="en-US" dirty="0"/>
              <a:t>信息</a:t>
            </a:r>
            <a:r>
              <a:rPr lang="zh-CN" altLang="en-US" dirty="0" smtClean="0"/>
              <a:t>流</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468" y="2215646"/>
            <a:ext cx="6491064" cy="366162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991873" y="6021288"/>
                <a:ext cx="11602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=2</m:t>
                      </m:r>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991873" y="6021288"/>
                <a:ext cx="1160254" cy="52322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1861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HashFlow</a:t>
            </a:r>
            <a:r>
              <a:rPr lang="zh-CN" altLang="en-US" dirty="0" smtClean="0"/>
              <a:t>的优势</a:t>
            </a:r>
            <a:endParaRPr lang="zh-CN" altLang="en-US" dirty="0"/>
          </a:p>
        </p:txBody>
      </p:sp>
      <p:sp>
        <p:nvSpPr>
          <p:cNvPr id="3" name="Content Placeholder 2"/>
          <p:cNvSpPr>
            <a:spLocks noGrp="1"/>
          </p:cNvSpPr>
          <p:nvPr>
            <p:ph idx="1"/>
          </p:nvPr>
        </p:nvSpPr>
        <p:spPr/>
        <p:txBody>
          <a:bodyPr/>
          <a:lstStyle/>
          <a:p>
            <a:r>
              <a:rPr lang="zh-CN" altLang="en-US" sz="2800" dirty="0" smtClean="0"/>
              <a:t>能够详细记录大流的信息</a:t>
            </a:r>
            <a:endParaRPr lang="en-US" altLang="zh-CN" sz="2800" dirty="0" smtClean="0"/>
          </a:p>
          <a:p>
            <a:pPr lvl="1"/>
            <a:r>
              <a:rPr lang="zh-CN" altLang="en-US" sz="2400" dirty="0" smtClean="0"/>
              <a:t>适用于流量计费、流量工程等应用</a:t>
            </a:r>
            <a:endParaRPr lang="en-US" altLang="zh-CN" sz="2400" dirty="0" smtClean="0"/>
          </a:p>
          <a:p>
            <a:r>
              <a:rPr lang="zh-CN" altLang="en-US" sz="2800" dirty="0" smtClean="0"/>
              <a:t>能够记录小流的总结性信息</a:t>
            </a:r>
            <a:endParaRPr lang="en-US" altLang="zh-CN" sz="2800" dirty="0" smtClean="0"/>
          </a:p>
          <a:p>
            <a:r>
              <a:rPr lang="zh-CN" altLang="en-US" sz="2800" dirty="0" smtClean="0"/>
              <a:t>自动检测大流，当小流逐渐成长为大流时将小流从辅助表移回主表</a:t>
            </a:r>
            <a:endParaRPr lang="en-US" altLang="zh-CN" sz="2800" dirty="0" smtClean="0"/>
          </a:p>
          <a:p>
            <a:r>
              <a:rPr lang="zh-CN" altLang="en-US" sz="2800" dirty="0" smtClean="0"/>
              <a:t>对网络测量算法的影响较小</a:t>
            </a:r>
            <a:endParaRPr lang="zh-CN" altLang="en-US" sz="2800" dirty="0"/>
          </a:p>
        </p:txBody>
      </p:sp>
    </p:spTree>
    <p:extLst>
      <p:ext uri="{BB962C8B-B14F-4D97-AF65-F5344CB8AC3E}">
        <p14:creationId xmlns:p14="http://schemas.microsoft.com/office/powerpoint/2010/main" val="56673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HashFlow</a:t>
            </a:r>
            <a:r>
              <a:rPr lang="zh-CN" altLang="en-US" dirty="0" smtClean="0"/>
              <a:t>的性能优化</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lstStyle/>
              <a:p>
                <a:r>
                  <a:rPr lang="zh-CN" altLang="en-US" sz="2400" dirty="0" smtClean="0"/>
                  <a:t>主表的组织形式：</a:t>
                </a:r>
                <a:endParaRPr lang="en-US" altLang="zh-CN" sz="2400" dirty="0" smtClean="0"/>
              </a:p>
              <a:p>
                <a:pPr lvl="1"/>
                <a:r>
                  <a:rPr lang="zh-CN" altLang="en-US" sz="2000" dirty="0" smtClean="0"/>
                  <a:t>单一的大表</a:t>
                </a:r>
                <a:endParaRPr lang="en-US" altLang="zh-CN" sz="2000" dirty="0" smtClean="0"/>
              </a:p>
              <a:p>
                <a:pPr lvl="1"/>
                <a14:m>
                  <m:oMath xmlns:m="http://schemas.openxmlformats.org/officeDocument/2006/math">
                    <m:r>
                      <a:rPr lang="en-US" altLang="zh-CN" sz="2000" b="0" i="1" smtClean="0">
                        <a:latin typeface="Cambria Math" panose="02040503050406030204" pitchFamily="18" charset="0"/>
                      </a:rPr>
                      <m:t>𝑑</m:t>
                    </m:r>
                  </m:oMath>
                </a14:m>
                <a:r>
                  <a:rPr lang="zh-CN" altLang="en-US" sz="2000" dirty="0" smtClean="0"/>
                  <a:t>个小表，</a:t>
                </a:r>
                <a:r>
                  <a:rPr lang="en-US" altLang="zh-CN"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𝛼</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𝑘</m:t>
                        </m:r>
                      </m:sub>
                    </m:sSub>
                  </m:oMath>
                </a14:m>
                <a:r>
                  <a:rPr lang="zh-CN" altLang="en-US" sz="2000" dirty="0" smtClean="0"/>
                  <a:t>，其中</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−1</m:t>
                    </m:r>
                  </m:oMath>
                </a14:m>
                <a:r>
                  <a:rPr lang="zh-CN" altLang="en-US" sz="2000" dirty="0" smtClean="0"/>
                  <a:t>，</a:t>
                </a:r>
                <a14:m>
                  <m:oMath xmlns:m="http://schemas.openxmlformats.org/officeDocument/2006/math">
                    <m:r>
                      <a:rPr lang="en-US" altLang="zh-CN" sz="2000" b="0" i="1" smtClean="0">
                        <a:latin typeface="Cambria Math" panose="02040503050406030204" pitchFamily="18" charset="0"/>
                      </a:rPr>
                      <m:t>0&lt;</m:t>
                    </m:r>
                    <m:r>
                      <a:rPr lang="en-US" altLang="zh-CN" sz="2000" b="0" i="1" smtClean="0">
                        <a:latin typeface="Cambria Math" panose="02040503050406030204" pitchFamily="18" charset="0"/>
                      </a:rPr>
                      <m:t>𝛼</m:t>
                    </m:r>
                    <m:r>
                      <a:rPr lang="en-US" altLang="zh-CN" sz="2000" b="0" i="1" smtClean="0">
                        <a:latin typeface="Cambria Math" panose="02040503050406030204" pitchFamily="18" charset="0"/>
                      </a:rPr>
                      <m:t>&lt;1</m:t>
                    </m:r>
                  </m:oMath>
                </a14:m>
                <a:r>
                  <a:rPr lang="zh-CN" altLang="en-US" sz="2000" dirty="0" smtClean="0"/>
                  <a:t>，</a:t>
                </a:r>
                <a:r>
                  <a:rPr lang="en-US" altLang="zh-CN"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𝑘</m:t>
                        </m:r>
                      </m:sub>
                    </m:sSub>
                  </m:oMath>
                </a14:m>
                <a:r>
                  <a:rPr lang="zh-CN" altLang="en-US" sz="2000" dirty="0" smtClean="0"/>
                  <a:t>是第</a:t>
                </a:r>
                <a14:m>
                  <m:oMath xmlns:m="http://schemas.openxmlformats.org/officeDocument/2006/math">
                    <m:r>
                      <a:rPr lang="en-US" altLang="zh-CN" sz="2000" b="0" i="1" smtClean="0">
                        <a:latin typeface="Cambria Math" panose="02040503050406030204" pitchFamily="18" charset="0"/>
                      </a:rPr>
                      <m:t>𝑘</m:t>
                    </m:r>
                  </m:oMath>
                </a14:m>
                <a:r>
                  <a:rPr lang="zh-CN" altLang="en-US" sz="2000" dirty="0" smtClean="0"/>
                  <a:t>个小表的容量</a:t>
                </a:r>
                <a:endParaRPr lang="en-US" altLang="zh-CN" sz="2000" dirty="0" smtClean="0"/>
              </a:p>
              <a:p>
                <a:r>
                  <a:rPr lang="zh-CN" altLang="en-US" sz="2400" dirty="0" smtClean="0"/>
                  <a:t>假设主表容量为</a:t>
                </a:r>
                <a14:m>
                  <m:oMath xmlns:m="http://schemas.openxmlformats.org/officeDocument/2006/math">
                    <m:r>
                      <a:rPr lang="en-US" altLang="zh-CN" sz="2400" b="0" i="1" smtClean="0">
                        <a:latin typeface="Cambria Math" panose="02040503050406030204" pitchFamily="18" charset="0"/>
                      </a:rPr>
                      <m:t>𝑛</m:t>
                    </m:r>
                  </m:oMath>
                </a14:m>
                <a:r>
                  <a:rPr lang="zh-CN" altLang="en-US" sz="2400" dirty="0" smtClean="0"/>
                  <a:t>，需要插入</a:t>
                </a:r>
                <a14:m>
                  <m:oMath xmlns:m="http://schemas.openxmlformats.org/officeDocument/2006/math">
                    <m:r>
                      <a:rPr lang="en-US" altLang="zh-CN" sz="2400" i="1">
                        <a:latin typeface="Cambria Math" panose="02040503050406030204" pitchFamily="18" charset="0"/>
                      </a:rPr>
                      <m:t>𝑚</m:t>
                    </m:r>
                  </m:oMath>
                </a14:m>
                <a:r>
                  <a:rPr lang="zh-CN" altLang="en-US" sz="2400" dirty="0"/>
                  <a:t>个数据流</a:t>
                </a:r>
                <a:endParaRPr lang="en-US" altLang="zh-CN" sz="2400" dirty="0" smtClean="0"/>
              </a:p>
              <a:p>
                <a:r>
                  <a:rPr lang="zh-CN" altLang="en-US" sz="2400" dirty="0" smtClean="0"/>
                  <a:t>单一大表的空间利用率为</a:t>
                </a:r>
                <a14:m>
                  <m:oMath xmlns:m="http://schemas.openxmlformats.org/officeDocument/2006/math">
                    <m:r>
                      <a:rPr lang="en-US" altLang="zh-CN" sz="2400" b="0" i="1" smtClean="0">
                        <a:latin typeface="Cambria Math" panose="02040503050406030204" pitchFamily="18" charset="0"/>
                      </a:rPr>
                      <m:t>1−</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𝑑</m:t>
                        </m:r>
                      </m:sub>
                    </m:sSub>
                  </m:oMath>
                </a14:m>
                <a:r>
                  <a:rPr lang="zh-CN" altLang="en-US" sz="2400" dirty="0" smtClean="0"/>
                  <a:t>，其中</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𝑚</m:t>
                            </m:r>
                          </m:num>
                          <m:den>
                            <m:r>
                              <a:rPr lang="en-US" altLang="zh-CN" sz="2400" b="0" i="1" smtClean="0">
                                <a:latin typeface="Cambria Math" panose="02040503050406030204" pitchFamily="18" charset="0"/>
                              </a:rPr>
                              <m:t>𝑛</m:t>
                            </m:r>
                          </m:den>
                        </m:f>
                      </m:sup>
                    </m:sSup>
                  </m:oMath>
                </a14:m>
                <a:r>
                  <a:rPr lang="zh-CN" altLang="en-US" sz="2400" dirty="0" smtClean="0"/>
                  <a:t>，</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1−</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𝑚</m:t>
                              </m:r>
                            </m:num>
                            <m:den>
                              <m:r>
                                <a:rPr lang="en-US" altLang="zh-CN" sz="2000" i="1">
                                  <a:latin typeface="Cambria Math" panose="02040503050406030204" pitchFamily="18" charset="0"/>
                                </a:rPr>
                                <m:t>𝑛</m:t>
                              </m:r>
                            </m:den>
                          </m:f>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𝑘</m:t>
                              </m:r>
                              <m:r>
                                <a:rPr lang="en-US" altLang="zh-CN" sz="2000" b="0" i="1" smtClean="0">
                                  <a:latin typeface="Cambria Math" panose="02040503050406030204" pitchFamily="18" charset="0"/>
                                </a:rPr>
                                <m:t>−1</m:t>
                              </m:r>
                            </m:sub>
                          </m:sSub>
                        </m:sup>
                      </m:sSup>
                    </m:oMath>
                  </m:oMathPara>
                </a14:m>
                <a:endParaRPr lang="en-US" altLang="zh-CN" sz="2000" dirty="0" smtClean="0"/>
              </a:p>
              <a:p>
                <a:r>
                  <a:rPr lang="zh-CN" altLang="en-US" sz="2400" dirty="0"/>
                  <a:t>分层大表的空间利用率</a:t>
                </a:r>
                <a:r>
                  <a:rPr lang="zh-CN" altLang="en-US" sz="2400" dirty="0" smtClean="0"/>
                  <a:t>为</a:t>
                </a: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1−</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𝛼</m:t>
                          </m:r>
                        </m:num>
                        <m:den>
                          <m:r>
                            <a:rPr lang="en-US" altLang="zh-CN" sz="2000" b="0" i="1" smtClean="0">
                              <a:latin typeface="Cambria Math" panose="02040503050406030204" pitchFamily="18" charset="0"/>
                            </a:rPr>
                            <m:t>1−</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𝑑</m:t>
                              </m:r>
                            </m:sup>
                          </m:sSup>
                        </m:den>
                      </m:f>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𝑑</m:t>
                          </m:r>
                        </m:sup>
                        <m:e>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e>
                      </m:nary>
                    </m:oMath>
                  </m:oMathPara>
                </a14:m>
                <a:endParaRPr lang="en-US" altLang="zh-CN" sz="2000" dirty="0" smtClean="0"/>
              </a:p>
              <a:p>
                <a:pPr marL="0" indent="0">
                  <a:buNone/>
                </a:pPr>
                <a:r>
                  <a:rPr lang="zh-CN" altLang="en-US" sz="2000" dirty="0" smtClean="0"/>
                  <a:t>其中</a:t>
                </a:r>
                <a14:m>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p</m:t>
                        </m:r>
                      </m:e>
                      <m:sub>
                        <m:r>
                          <a:rPr lang="en-US" altLang="zh-CN" sz="2000">
                            <a:latin typeface="Cambria Math" panose="02040503050406030204" pitchFamily="18" charset="0"/>
                          </a:rPr>
                          <m:t>1</m:t>
                        </m:r>
                      </m:sub>
                    </m:sSub>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𝑚</m:t>
                            </m:r>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1</m:t>
                                </m:r>
                              </m:sub>
                            </m:sSub>
                          </m:den>
                        </m:f>
                      </m:sup>
                    </m:sSup>
                  </m:oMath>
                </a14:m>
                <a:r>
                  <a:rPr lang="zh-CN" altLang="en-US" sz="2000" dirty="0" smtClean="0"/>
                  <a:t>，</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p</m:t>
                        </m:r>
                      </m:e>
                      <m:sub>
                        <m:r>
                          <m:rPr>
                            <m:sty m:val="p"/>
                          </m:rPr>
                          <a:rPr lang="en-US" altLang="zh-CN" sz="2000">
                            <a:latin typeface="Cambria Math" panose="02040503050406030204" pitchFamily="18" charset="0"/>
                          </a:rPr>
                          <m:t>k</m:t>
                        </m:r>
                        <m:r>
                          <a:rPr lang="en-US" altLang="zh-CN" sz="2000">
                            <a:latin typeface="Cambria Math" panose="02040503050406030204" pitchFamily="18" charset="0"/>
                          </a:rPr>
                          <m:t>+1</m:t>
                        </m:r>
                      </m:sub>
                    </m:sSub>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𝑘</m:t>
                                </m:r>
                              </m:sub>
                            </m:sSub>
                          </m:e>
                        </m:d>
                      </m:e>
                      <m:sup>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𝛼</m:t>
                            </m:r>
                          </m:den>
                        </m:f>
                      </m:sup>
                    </m:sSup>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𝑒</m:t>
                        </m:r>
                      </m:e>
                      <m:sup>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𝑘</m:t>
                                </m:r>
                              </m:sub>
                            </m:sSub>
                          </m:num>
                          <m:den>
                            <m:r>
                              <a:rPr lang="en-US" altLang="zh-CN" sz="2000" i="1">
                                <a:latin typeface="Cambria Math" panose="02040503050406030204" pitchFamily="18" charset="0"/>
                              </a:rPr>
                              <m:t>𝛼</m:t>
                            </m:r>
                          </m:den>
                        </m:f>
                      </m:sup>
                    </m:sSup>
                  </m:oMath>
                </a14:m>
                <a:endParaRPr lang="en-US" altLang="zh-CN" sz="2000" dirty="0" smtClean="0"/>
              </a:p>
              <a:p>
                <a:r>
                  <a:rPr lang="zh-CN" altLang="en-US" sz="2000" dirty="0" smtClean="0"/>
                  <a:t>可以证明，采用分层的形式可以将主表的利用率提高</a:t>
                </a:r>
                <a:r>
                  <a:rPr lang="en-US" altLang="zh-CN" sz="2000" dirty="0" smtClean="0"/>
                  <a:t>5%</a:t>
                </a:r>
                <a:r>
                  <a:rPr lang="zh-CN" altLang="en-US" sz="2000" dirty="0" smtClean="0"/>
                  <a:t>左右</a:t>
                </a:r>
                <a:endParaRPr lang="en-US" altLang="zh-C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a:blip r:embed="rId2"/>
                <a:stretch>
                  <a:fillRect l="-963" t="-12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6484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HashFlow</a:t>
            </a:r>
            <a:r>
              <a:rPr lang="zh-CN" altLang="en-US" dirty="0" smtClean="0"/>
              <a:t>的性能（一）</a:t>
            </a:r>
            <a:endParaRPr lang="zh-CN" altLang="en-US" dirty="0"/>
          </a:p>
        </p:txBody>
      </p:sp>
      <p:pic>
        <p:nvPicPr>
          <p:cNvPr id="4" name="Picture 3"/>
          <p:cNvPicPr>
            <a:picLocks noChangeAspect="1"/>
          </p:cNvPicPr>
          <p:nvPr/>
        </p:nvPicPr>
        <p:blipFill>
          <a:blip r:embed="rId2"/>
          <a:stretch>
            <a:fillRect/>
          </a:stretch>
        </p:blipFill>
        <p:spPr>
          <a:xfrm>
            <a:off x="3798" y="1474398"/>
            <a:ext cx="9140202" cy="2674683"/>
          </a:xfrm>
          <a:prstGeom prst="rect">
            <a:avLst/>
          </a:prstGeom>
        </p:spPr>
      </p:pic>
      <p:pic>
        <p:nvPicPr>
          <p:cNvPr id="5" name="Picture 4"/>
          <p:cNvPicPr>
            <a:picLocks noChangeAspect="1"/>
          </p:cNvPicPr>
          <p:nvPr/>
        </p:nvPicPr>
        <p:blipFill>
          <a:blip r:embed="rId3"/>
          <a:stretch>
            <a:fillRect/>
          </a:stretch>
        </p:blipFill>
        <p:spPr>
          <a:xfrm>
            <a:off x="0" y="4136752"/>
            <a:ext cx="9144000" cy="2676624"/>
          </a:xfrm>
          <a:prstGeom prst="rect">
            <a:avLst/>
          </a:prstGeom>
        </p:spPr>
      </p:pic>
    </p:spTree>
    <p:extLst>
      <p:ext uri="{BB962C8B-B14F-4D97-AF65-F5344CB8AC3E}">
        <p14:creationId xmlns:p14="http://schemas.microsoft.com/office/powerpoint/2010/main" val="3734519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HashFlow</a:t>
            </a:r>
            <a:r>
              <a:rPr lang="zh-CN" altLang="en-US" dirty="0"/>
              <a:t>的性能</a:t>
            </a:r>
            <a:r>
              <a:rPr lang="zh-CN" altLang="en-US" dirty="0" smtClean="0"/>
              <a:t>（二）</a:t>
            </a:r>
            <a:endParaRPr lang="zh-CN" altLang="en-US" dirty="0"/>
          </a:p>
        </p:txBody>
      </p:sp>
      <p:pic>
        <p:nvPicPr>
          <p:cNvPr id="4" name="Picture 3"/>
          <p:cNvPicPr>
            <a:picLocks noChangeAspect="1"/>
          </p:cNvPicPr>
          <p:nvPr/>
        </p:nvPicPr>
        <p:blipFill>
          <a:blip r:embed="rId2"/>
          <a:stretch>
            <a:fillRect/>
          </a:stretch>
        </p:blipFill>
        <p:spPr>
          <a:xfrm>
            <a:off x="-1" y="1532615"/>
            <a:ext cx="9144001" cy="2616465"/>
          </a:xfrm>
          <a:prstGeom prst="rect">
            <a:avLst/>
          </a:prstGeom>
        </p:spPr>
      </p:pic>
      <p:pic>
        <p:nvPicPr>
          <p:cNvPr id="5" name="Picture 4"/>
          <p:cNvPicPr>
            <a:picLocks noChangeAspect="1"/>
          </p:cNvPicPr>
          <p:nvPr/>
        </p:nvPicPr>
        <p:blipFill>
          <a:blip r:embed="rId3"/>
          <a:stretch>
            <a:fillRect/>
          </a:stretch>
        </p:blipFill>
        <p:spPr>
          <a:xfrm>
            <a:off x="3281" y="4240522"/>
            <a:ext cx="9140719" cy="2617477"/>
          </a:xfrm>
          <a:prstGeom prst="rect">
            <a:avLst/>
          </a:prstGeom>
        </p:spPr>
      </p:pic>
    </p:spTree>
    <p:extLst>
      <p:ext uri="{BB962C8B-B14F-4D97-AF65-F5344CB8AC3E}">
        <p14:creationId xmlns:p14="http://schemas.microsoft.com/office/powerpoint/2010/main" val="3665744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HashFlow</a:t>
            </a:r>
            <a:r>
              <a:rPr lang="zh-CN" altLang="en-US" dirty="0" smtClean="0"/>
              <a:t>的性能（三）</a:t>
            </a:r>
            <a:endParaRPr lang="zh-CN" altLang="en-US" dirty="0"/>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0" y="1368333"/>
            <a:ext cx="9144000" cy="5517051"/>
          </a:xfrm>
          <a:prstGeom prst="rect">
            <a:avLst/>
          </a:prstGeom>
        </p:spPr>
      </p:pic>
    </p:spTree>
    <p:extLst>
      <p:ext uri="{BB962C8B-B14F-4D97-AF65-F5344CB8AC3E}">
        <p14:creationId xmlns:p14="http://schemas.microsoft.com/office/powerpoint/2010/main" val="2370058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a:solidFill>
                  <a:schemeClr val="accent2"/>
                </a:solidFill>
              </a:rPr>
              <a:t>一</a:t>
            </a:r>
            <a:r>
              <a:rPr lang="en-US" altLang="zh-CN" dirty="0">
                <a:solidFill>
                  <a:schemeClr val="accent2"/>
                </a:solidFill>
              </a:rPr>
              <a:t>. </a:t>
            </a:r>
            <a:r>
              <a:rPr lang="zh-CN" altLang="en-US" dirty="0">
                <a:solidFill>
                  <a:schemeClr val="accent2"/>
                </a:solidFill>
              </a:rPr>
              <a:t>选题背景</a:t>
            </a:r>
            <a:endParaRPr lang="en-US" altLang="zh-CN" dirty="0">
              <a:solidFill>
                <a:schemeClr val="accent2"/>
              </a:solidFill>
            </a:endParaRPr>
          </a:p>
          <a:p>
            <a:pPr eaLnBrk="1" hangingPunct="1">
              <a:lnSpc>
                <a:spcPct val="90000"/>
              </a:lnSpc>
            </a:pPr>
            <a:r>
              <a:rPr lang="zh-CN" altLang="en-US" dirty="0">
                <a:solidFill>
                  <a:schemeClr val="accent2"/>
                </a:solidFill>
              </a:rPr>
              <a:t>二</a:t>
            </a:r>
            <a:r>
              <a:rPr lang="en-US" altLang="zh-CN" dirty="0">
                <a:solidFill>
                  <a:schemeClr val="accent2"/>
                </a:solidFill>
              </a:rPr>
              <a:t>. </a:t>
            </a:r>
            <a:r>
              <a:rPr lang="zh-CN" altLang="en-US" dirty="0">
                <a:solidFill>
                  <a:schemeClr val="accent2"/>
                </a:solidFill>
              </a:rPr>
              <a:t>总体框架</a:t>
            </a:r>
          </a:p>
          <a:p>
            <a:pPr eaLnBrk="1" hangingPunct="1">
              <a:lnSpc>
                <a:spcPct val="90000"/>
              </a:lnSpc>
            </a:pPr>
            <a:r>
              <a:rPr lang="zh-CN" altLang="en-US" dirty="0">
                <a:solidFill>
                  <a:schemeClr val="accent2"/>
                </a:solidFill>
              </a:rPr>
              <a:t>三</a:t>
            </a:r>
            <a:r>
              <a:rPr lang="en-US" altLang="zh-CN" dirty="0" smtClean="0">
                <a:solidFill>
                  <a:schemeClr val="accent2"/>
                </a:solidFill>
              </a:rPr>
              <a:t>. </a:t>
            </a:r>
            <a:r>
              <a:rPr lang="zh-CN" altLang="en-US" dirty="0" smtClean="0">
                <a:solidFill>
                  <a:schemeClr val="accent2"/>
                </a:solidFill>
              </a:rPr>
              <a:t>研究内容及拟解决的主要问题</a:t>
            </a:r>
            <a:endParaRPr lang="en-US" altLang="zh-CN" dirty="0" smtClean="0">
              <a:solidFill>
                <a:schemeClr val="accent2"/>
              </a:solidFill>
            </a:endParaRPr>
          </a:p>
          <a:p>
            <a:pPr lvl="1" eaLnBrk="1" hangingPunct="1">
              <a:lnSpc>
                <a:spcPct val="90000"/>
              </a:lnSpc>
            </a:pPr>
            <a:r>
              <a:rPr lang="zh-CN" altLang="en-US" dirty="0" smtClean="0">
                <a:solidFill>
                  <a:schemeClr val="accent2"/>
                </a:solidFill>
              </a:rPr>
              <a:t>针对</a:t>
            </a:r>
            <a:r>
              <a:rPr lang="en-US" altLang="zh-CN" dirty="0" smtClean="0">
                <a:solidFill>
                  <a:schemeClr val="accent2"/>
                </a:solidFill>
              </a:rPr>
              <a:t>HH</a:t>
            </a:r>
            <a:r>
              <a:rPr lang="zh-CN" altLang="en-US" dirty="0" smtClean="0">
                <a:solidFill>
                  <a:schemeClr val="accent2"/>
                </a:solidFill>
              </a:rPr>
              <a:t>检测的网络测量</a:t>
            </a:r>
            <a:endParaRPr lang="en-US" altLang="zh-CN" dirty="0" smtClean="0">
              <a:solidFill>
                <a:schemeClr val="accent2"/>
              </a:solidFill>
            </a:endParaRPr>
          </a:p>
          <a:p>
            <a:pPr lvl="1" eaLnBrk="1" hangingPunct="1">
              <a:lnSpc>
                <a:spcPct val="90000"/>
              </a:lnSpc>
            </a:pPr>
            <a:r>
              <a:rPr lang="zh-CN" altLang="en-US" dirty="0" smtClean="0">
                <a:solidFill>
                  <a:schemeClr val="accent2"/>
                </a:solidFill>
              </a:rPr>
              <a:t>针对</a:t>
            </a:r>
            <a:r>
              <a:rPr lang="en-US" altLang="zh-CN" dirty="0" smtClean="0">
                <a:solidFill>
                  <a:schemeClr val="accent2"/>
                </a:solidFill>
              </a:rPr>
              <a:t>HHH</a:t>
            </a:r>
            <a:r>
              <a:rPr lang="zh-CN" altLang="en-US" dirty="0" smtClean="0">
                <a:solidFill>
                  <a:schemeClr val="accent2"/>
                </a:solidFill>
              </a:rPr>
              <a:t>检测的网络测量</a:t>
            </a:r>
            <a:endParaRPr lang="en-US" altLang="zh-CN" dirty="0" smtClean="0">
              <a:solidFill>
                <a:schemeClr val="accent2"/>
              </a:solidFill>
            </a:endParaRPr>
          </a:p>
          <a:p>
            <a:pPr lvl="1" eaLnBrk="1" hangingPunct="1">
              <a:lnSpc>
                <a:spcPct val="90000"/>
              </a:lnSpc>
            </a:pPr>
            <a:r>
              <a:rPr lang="zh-CN" altLang="en-US" dirty="0" smtClean="0">
                <a:solidFill>
                  <a:schemeClr val="accent2"/>
                </a:solidFill>
              </a:rPr>
              <a:t>分布式网络测量</a:t>
            </a:r>
          </a:p>
          <a:p>
            <a:pPr eaLnBrk="1" hangingPunct="1">
              <a:lnSpc>
                <a:spcPct val="90000"/>
              </a:lnSpc>
            </a:pPr>
            <a:r>
              <a:rPr lang="zh-CN" altLang="en-US" dirty="0" smtClean="0">
                <a:solidFill>
                  <a:schemeClr val="accent2"/>
                </a:solidFill>
              </a:rPr>
              <a:t>四</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五</a:t>
            </a:r>
            <a:r>
              <a:rPr lang="en-US" altLang="zh-CN" dirty="0" smtClean="0">
                <a:solidFill>
                  <a:schemeClr val="accent2"/>
                </a:solidFill>
              </a:rPr>
              <a:t>. </a:t>
            </a:r>
            <a:r>
              <a:rPr lang="zh-CN" altLang="en-US" dirty="0" smtClean="0">
                <a:solidFill>
                  <a:schemeClr val="accent2"/>
                </a:solidFill>
              </a:rPr>
              <a:t>参考文献</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下一步工作</a:t>
            </a:r>
            <a:endParaRPr lang="zh-CN" altLang="en-US" dirty="0"/>
          </a:p>
        </p:txBody>
      </p:sp>
      <p:sp>
        <p:nvSpPr>
          <p:cNvPr id="3" name="Content Placeholder 2"/>
          <p:cNvSpPr>
            <a:spLocks noGrp="1"/>
          </p:cNvSpPr>
          <p:nvPr>
            <p:ph idx="1"/>
          </p:nvPr>
        </p:nvSpPr>
        <p:spPr/>
        <p:txBody>
          <a:bodyPr/>
          <a:lstStyle/>
          <a:p>
            <a:r>
              <a:rPr lang="zh-CN" altLang="en-US" sz="2800" dirty="0" smtClean="0"/>
              <a:t>克服大流在表中的位置不变的问题</a:t>
            </a:r>
            <a:endParaRPr lang="en-US" altLang="zh-CN" sz="2800" dirty="0" smtClean="0"/>
          </a:p>
          <a:p>
            <a:pPr lvl="1"/>
            <a:r>
              <a:rPr lang="zh-CN" altLang="en-US" sz="2400" dirty="0" smtClean="0"/>
              <a:t>大流的数据包可能需要多次哈希才能到达目标位置</a:t>
            </a:r>
            <a:endParaRPr lang="en-US" altLang="zh-CN" sz="2400" dirty="0" smtClean="0"/>
          </a:p>
          <a:p>
            <a:pPr lvl="1"/>
            <a:r>
              <a:rPr lang="zh-CN" altLang="en-US" sz="2400" dirty="0" smtClean="0"/>
              <a:t>动态改变大流的位置可以减少处理开销</a:t>
            </a:r>
            <a:endParaRPr lang="en-US" altLang="zh-CN" sz="2400" dirty="0" smtClean="0"/>
          </a:p>
          <a:p>
            <a:r>
              <a:rPr lang="zh-CN" altLang="en-US" sz="2800" dirty="0" smtClean="0"/>
              <a:t>如果被</a:t>
            </a:r>
            <a:r>
              <a:rPr lang="en-US" altLang="zh-CN" sz="2800" dirty="0" smtClean="0"/>
              <a:t>INFOCOM</a:t>
            </a:r>
            <a:r>
              <a:rPr lang="zh-CN" altLang="en-US" sz="2800" dirty="0" smtClean="0"/>
              <a:t>拒收可能要考虑投下一个会议</a:t>
            </a:r>
            <a:endParaRPr lang="en-US" altLang="zh-CN" sz="2800" dirty="0" smtClean="0"/>
          </a:p>
        </p:txBody>
      </p:sp>
    </p:spTree>
    <p:extLst>
      <p:ext uri="{BB962C8B-B14F-4D97-AF65-F5344CB8AC3E}">
        <p14:creationId xmlns:p14="http://schemas.microsoft.com/office/powerpoint/2010/main" val="2827672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6080"/>
            <a:ext cx="8229600" cy="1143000"/>
          </a:xfrm>
        </p:spPr>
        <p:txBody>
          <a:bodyPr/>
          <a:lstStyle/>
          <a:p>
            <a:r>
              <a:rPr lang="zh-CN" altLang="en-US" dirty="0" smtClean="0"/>
              <a:t>针对</a:t>
            </a:r>
            <a:r>
              <a:rPr lang="en-US" altLang="zh-CN" dirty="0" smtClean="0"/>
              <a:t>HHH</a:t>
            </a:r>
            <a:r>
              <a:rPr lang="zh-CN" altLang="en-US" dirty="0" smtClean="0"/>
              <a:t>检测的测量算法研究</a:t>
            </a:r>
            <a:endParaRPr lang="zh-CN" altLang="en-US" dirty="0"/>
          </a:p>
        </p:txBody>
      </p:sp>
    </p:spTree>
    <p:extLst>
      <p:ext uri="{BB962C8B-B14F-4D97-AF65-F5344CB8AC3E}">
        <p14:creationId xmlns:p14="http://schemas.microsoft.com/office/powerpoint/2010/main" val="934232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HHH</a:t>
            </a:r>
            <a:r>
              <a:rPr lang="zh-CN" altLang="en-US" dirty="0" smtClean="0"/>
              <a:t>检测的相关定义</a:t>
            </a:r>
            <a:endParaRPr lang="zh-CN" altLang="en-US" dirty="0"/>
          </a:p>
        </p:txBody>
      </p:sp>
      <p:sp>
        <p:nvSpPr>
          <p:cNvPr id="3" name="Content Placeholder 2"/>
          <p:cNvSpPr>
            <a:spLocks noGrp="1"/>
          </p:cNvSpPr>
          <p:nvPr>
            <p:ph idx="1"/>
          </p:nvPr>
        </p:nvSpPr>
        <p:spPr>
          <a:xfrm>
            <a:off x="323528" y="1351309"/>
            <a:ext cx="8363272" cy="4525963"/>
          </a:xfrm>
        </p:spPr>
        <p:txBody>
          <a:bodyPr/>
          <a:lstStyle/>
          <a:p>
            <a:r>
              <a:rPr lang="en-US" altLang="zh-CN" dirty="0" smtClean="0"/>
              <a:t>HHH: Hierarchical Heavy Hitter</a:t>
            </a:r>
          </a:p>
          <a:p>
            <a:r>
              <a:rPr lang="en-US" altLang="zh-CN" dirty="0" smtClean="0"/>
              <a:t>HH</a:t>
            </a:r>
            <a:r>
              <a:rPr lang="zh-CN" altLang="en-US" dirty="0" smtClean="0"/>
              <a:t>：数据流中频率超过一定阈值的数据项</a:t>
            </a:r>
            <a:endParaRPr lang="en-US" altLang="zh-CN" dirty="0" smtClean="0"/>
          </a:p>
          <a:p>
            <a:r>
              <a:rPr lang="en-US" altLang="zh-CN" dirty="0" smtClean="0"/>
              <a:t>HHH</a:t>
            </a:r>
            <a:r>
              <a:rPr lang="zh-CN" altLang="en-US" dirty="0" smtClean="0"/>
              <a:t>：数据流中频率超过一定阈值的前缀，该频率不包括本身是</a:t>
            </a:r>
            <a:r>
              <a:rPr lang="en-US" altLang="zh-CN" dirty="0" smtClean="0"/>
              <a:t>HHH</a:t>
            </a:r>
            <a:r>
              <a:rPr lang="zh-CN" altLang="en-US" dirty="0" smtClean="0"/>
              <a:t>的子前缀的频率</a:t>
            </a:r>
            <a:endParaRPr lang="zh-CN" altLang="en-US" dirty="0"/>
          </a:p>
        </p:txBody>
      </p:sp>
      <p:pic>
        <p:nvPicPr>
          <p:cNvPr id="4" name="Picture 3"/>
          <p:cNvPicPr>
            <a:picLocks noChangeAspect="1"/>
          </p:cNvPicPr>
          <p:nvPr/>
        </p:nvPicPr>
        <p:blipFill>
          <a:blip r:embed="rId2"/>
          <a:stretch>
            <a:fillRect/>
          </a:stretch>
        </p:blipFill>
        <p:spPr>
          <a:xfrm>
            <a:off x="2051720" y="3602224"/>
            <a:ext cx="5065018" cy="3271533"/>
          </a:xfrm>
          <a:prstGeom prst="rect">
            <a:avLst/>
          </a:prstGeom>
        </p:spPr>
      </p:pic>
      <p:sp>
        <p:nvSpPr>
          <p:cNvPr id="5" name="TextBox 4"/>
          <p:cNvSpPr txBox="1"/>
          <p:nvPr/>
        </p:nvSpPr>
        <p:spPr>
          <a:xfrm>
            <a:off x="7164288" y="4851157"/>
            <a:ext cx="1656184" cy="954107"/>
          </a:xfrm>
          <a:prstGeom prst="rect">
            <a:avLst/>
          </a:prstGeom>
          <a:noFill/>
        </p:spPr>
        <p:txBody>
          <a:bodyPr wrap="square" rtlCol="0">
            <a:spAutoFit/>
          </a:bodyPr>
          <a:lstStyle/>
          <a:p>
            <a:r>
              <a:rPr lang="en-US" altLang="zh-CN" dirty="0" smtClean="0"/>
              <a:t>HHH</a:t>
            </a:r>
            <a:r>
              <a:rPr lang="zh-CN" altLang="en-US" dirty="0" smtClean="0"/>
              <a:t>的阈值为</a:t>
            </a:r>
            <a:r>
              <a:rPr lang="en-US" altLang="zh-CN" dirty="0" smtClean="0"/>
              <a:t>10</a:t>
            </a:r>
            <a:endParaRPr lang="zh-CN" altLang="en-US" dirty="0"/>
          </a:p>
        </p:txBody>
      </p:sp>
    </p:spTree>
    <p:extLst>
      <p:ext uri="{BB962C8B-B14F-4D97-AF65-F5344CB8AC3E}">
        <p14:creationId xmlns:p14="http://schemas.microsoft.com/office/powerpoint/2010/main" val="4013943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HHH</a:t>
            </a:r>
            <a:r>
              <a:rPr lang="zh-CN" altLang="en-US" dirty="0" smtClean="0"/>
              <a:t>检测的应用</a:t>
            </a:r>
            <a:endParaRPr lang="zh-CN" altLang="en-US" dirty="0"/>
          </a:p>
        </p:txBody>
      </p:sp>
      <p:sp>
        <p:nvSpPr>
          <p:cNvPr id="3" name="Content Placeholder 2"/>
          <p:cNvSpPr>
            <a:spLocks noGrp="1"/>
          </p:cNvSpPr>
          <p:nvPr>
            <p:ph idx="1"/>
          </p:nvPr>
        </p:nvSpPr>
        <p:spPr/>
        <p:txBody>
          <a:bodyPr/>
          <a:lstStyle/>
          <a:p>
            <a:r>
              <a:rPr lang="zh-CN" altLang="en-US" dirty="0" smtClean="0"/>
              <a:t>单个</a:t>
            </a:r>
            <a:r>
              <a:rPr lang="en-US" altLang="zh-CN" dirty="0" smtClean="0"/>
              <a:t>AS</a:t>
            </a:r>
            <a:r>
              <a:rPr lang="zh-CN" altLang="en-US" dirty="0" smtClean="0"/>
              <a:t>中的用户的流量较少，但是总流量却非常庞大</a:t>
            </a:r>
            <a:endParaRPr lang="en-US" altLang="zh-CN" dirty="0" smtClean="0"/>
          </a:p>
          <a:p>
            <a:r>
              <a:rPr lang="zh-CN" altLang="en-US" dirty="0" smtClean="0"/>
              <a:t>单个用户流量较少，使用常规方法容易被忽略</a:t>
            </a:r>
            <a:endParaRPr lang="en-US" altLang="zh-CN" dirty="0" smtClean="0"/>
          </a:p>
          <a:p>
            <a:r>
              <a:rPr lang="en-US" altLang="zh-CN" dirty="0" err="1" smtClean="0"/>
              <a:t>DoS</a:t>
            </a:r>
            <a:r>
              <a:rPr lang="zh-CN" altLang="en-US" dirty="0" smtClean="0"/>
              <a:t>攻击时会有大量的用户用较小的流量访问目标服务器，但是总流量仍然十分可观</a:t>
            </a:r>
            <a:endParaRPr lang="en-US" altLang="zh-CN" dirty="0" smtClean="0"/>
          </a:p>
          <a:p>
            <a:r>
              <a:rPr lang="en-US" altLang="zh-CN" dirty="0" smtClean="0"/>
              <a:t>HHH</a:t>
            </a:r>
            <a:r>
              <a:rPr lang="zh-CN" altLang="en-US" dirty="0" smtClean="0"/>
              <a:t>检测有利于找到对网络流量贡献最大的前缀，而不是单个流</a:t>
            </a:r>
            <a:endParaRPr lang="en-US" altLang="zh-CN" dirty="0" smtClean="0"/>
          </a:p>
          <a:p>
            <a:endParaRPr lang="zh-CN" altLang="en-US" dirty="0"/>
          </a:p>
        </p:txBody>
      </p:sp>
    </p:spTree>
    <p:extLst>
      <p:ext uri="{BB962C8B-B14F-4D97-AF65-F5344CB8AC3E}">
        <p14:creationId xmlns:p14="http://schemas.microsoft.com/office/powerpoint/2010/main" val="85691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HHH</a:t>
            </a:r>
            <a:r>
              <a:rPr lang="zh-CN" altLang="en-US" dirty="0" smtClean="0"/>
              <a:t>检测的分类</a:t>
            </a:r>
            <a:endParaRPr lang="zh-CN" altLang="en-US" dirty="0"/>
          </a:p>
        </p:txBody>
      </p:sp>
      <p:sp>
        <p:nvSpPr>
          <p:cNvPr id="3" name="Content Placeholder 2"/>
          <p:cNvSpPr>
            <a:spLocks noGrp="1"/>
          </p:cNvSpPr>
          <p:nvPr>
            <p:ph idx="1"/>
          </p:nvPr>
        </p:nvSpPr>
        <p:spPr/>
        <p:txBody>
          <a:bodyPr/>
          <a:lstStyle/>
          <a:p>
            <a:r>
              <a:rPr lang="zh-CN" altLang="en-US" dirty="0"/>
              <a:t>一</a:t>
            </a:r>
            <a:r>
              <a:rPr lang="zh-CN" altLang="en-US" dirty="0" smtClean="0"/>
              <a:t>维</a:t>
            </a:r>
            <a:r>
              <a:rPr lang="en-US" altLang="zh-CN" dirty="0" smtClean="0"/>
              <a:t>HHH</a:t>
            </a:r>
            <a:r>
              <a:rPr lang="zh-CN" altLang="en-US" dirty="0" smtClean="0"/>
              <a:t>检测</a:t>
            </a:r>
            <a:endParaRPr lang="en-US" altLang="zh-CN" dirty="0" smtClean="0"/>
          </a:p>
          <a:p>
            <a:pPr lvl="1"/>
            <a:r>
              <a:rPr lang="zh-CN" altLang="en-US" dirty="0" smtClean="0"/>
              <a:t>针对源</a:t>
            </a:r>
            <a:r>
              <a:rPr lang="en-US" altLang="zh-CN" dirty="0" smtClean="0"/>
              <a:t>IP</a:t>
            </a:r>
            <a:r>
              <a:rPr lang="zh-CN" altLang="en-US" dirty="0" smtClean="0"/>
              <a:t>地址进行检测</a:t>
            </a:r>
            <a:endParaRPr lang="en-US" altLang="zh-CN" dirty="0" smtClean="0"/>
          </a:p>
          <a:p>
            <a:pPr lvl="1"/>
            <a:r>
              <a:rPr lang="zh-CN" altLang="en-US" dirty="0" smtClean="0"/>
              <a:t>针对目的</a:t>
            </a:r>
            <a:r>
              <a:rPr lang="en-US" altLang="zh-CN" dirty="0" smtClean="0"/>
              <a:t>IP</a:t>
            </a:r>
            <a:r>
              <a:rPr lang="zh-CN" altLang="en-US" dirty="0" smtClean="0"/>
              <a:t>地址进行检测</a:t>
            </a:r>
            <a:endParaRPr lang="en-US" altLang="zh-CN" dirty="0" smtClean="0"/>
          </a:p>
          <a:p>
            <a:r>
              <a:rPr lang="zh-CN" altLang="en-US" dirty="0" smtClean="0"/>
              <a:t>多维</a:t>
            </a:r>
            <a:r>
              <a:rPr lang="en-US" altLang="zh-CN" dirty="0" smtClean="0"/>
              <a:t>HHH</a:t>
            </a:r>
            <a:r>
              <a:rPr lang="zh-CN" altLang="en-US" dirty="0" smtClean="0"/>
              <a:t>检测</a:t>
            </a:r>
            <a:endParaRPr lang="en-US" altLang="zh-CN" dirty="0" smtClean="0"/>
          </a:p>
          <a:p>
            <a:pPr lvl="1"/>
            <a:r>
              <a:rPr lang="zh-CN" altLang="en-US" dirty="0" smtClean="0"/>
              <a:t>针对源和目的</a:t>
            </a:r>
            <a:r>
              <a:rPr lang="en-US" altLang="zh-CN" dirty="0" smtClean="0"/>
              <a:t>IP</a:t>
            </a:r>
            <a:r>
              <a:rPr lang="zh-CN" altLang="en-US" dirty="0" smtClean="0"/>
              <a:t>地址进行检测</a:t>
            </a:r>
            <a:endParaRPr lang="en-US" altLang="zh-CN" dirty="0" smtClean="0"/>
          </a:p>
          <a:p>
            <a:pPr lvl="1"/>
            <a:r>
              <a:rPr lang="zh-CN" altLang="en-US" dirty="0" smtClean="0"/>
              <a:t>针对源、目的</a:t>
            </a:r>
            <a:r>
              <a:rPr lang="en-US" altLang="zh-CN" dirty="0" smtClean="0"/>
              <a:t>IP</a:t>
            </a:r>
            <a:r>
              <a:rPr lang="zh-CN" altLang="en-US" dirty="0" smtClean="0"/>
              <a:t>地址和源、目的端口号进行检测（端口号可分为</a:t>
            </a:r>
            <a:r>
              <a:rPr lang="en-US" altLang="zh-CN" dirty="0" smtClean="0"/>
              <a:t>0~1023</a:t>
            </a:r>
            <a:r>
              <a:rPr lang="zh-CN" altLang="en-US" dirty="0" smtClean="0"/>
              <a:t>和</a:t>
            </a:r>
            <a:r>
              <a:rPr lang="en-US" altLang="zh-CN" dirty="0" smtClean="0"/>
              <a:t>1024~65535</a:t>
            </a:r>
            <a:r>
              <a:rPr lang="zh-CN" altLang="en-US" dirty="0" smtClean="0"/>
              <a:t>两类）</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2484981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Hierarchical Heavy Hitters</a:t>
            </a:r>
            <a:r>
              <a:rPr lang="zh-CN" altLang="en-US" dirty="0" smtClean="0"/>
              <a:t>检测</a:t>
            </a:r>
            <a:endParaRPr lang="zh-CN" altLang="en-US" dirty="0"/>
          </a:p>
        </p:txBody>
      </p:sp>
      <p:cxnSp>
        <p:nvCxnSpPr>
          <p:cNvPr id="9" name="Straight Arrow Connector 8"/>
          <p:cNvCxnSpPr/>
          <p:nvPr/>
        </p:nvCxnSpPr>
        <p:spPr>
          <a:xfrm>
            <a:off x="1034386" y="2538482"/>
            <a:ext cx="7858094" cy="0"/>
          </a:xfrm>
          <a:prstGeom prst="straightConnector1">
            <a:avLst/>
          </a:prstGeom>
          <a:ln w="31750">
            <a:solidFill>
              <a:srgbClr val="FF0000"/>
            </a:solidFill>
            <a:tailEnd type="stealth" w="lg" len="med"/>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1043608" y="1556792"/>
            <a:ext cx="2123638" cy="954107"/>
          </a:xfrm>
          <a:prstGeom prst="rect">
            <a:avLst/>
          </a:prstGeom>
          <a:noFill/>
        </p:spPr>
        <p:txBody>
          <a:bodyPr wrap="square" rtlCol="0">
            <a:spAutoFit/>
          </a:bodyPr>
          <a:lstStyle/>
          <a:p>
            <a:pPr algn="ctr"/>
            <a:r>
              <a:rPr lang="en-US" altLang="zh-CN" dirty="0" smtClean="0"/>
              <a:t>Space Saving</a:t>
            </a:r>
          </a:p>
          <a:p>
            <a:pPr algn="ctr"/>
            <a:r>
              <a:rPr lang="en-US" altLang="zh-CN" dirty="0" smtClean="0"/>
              <a:t>(ICTD’05)</a:t>
            </a:r>
            <a:endParaRPr lang="zh-CN" altLang="en-US" dirty="0"/>
          </a:p>
        </p:txBody>
      </p:sp>
      <p:sp>
        <p:nvSpPr>
          <p:cNvPr id="11" name="TextBox 10"/>
          <p:cNvSpPr txBox="1"/>
          <p:nvPr/>
        </p:nvSpPr>
        <p:spPr>
          <a:xfrm>
            <a:off x="3059832" y="2510899"/>
            <a:ext cx="1584176" cy="523220"/>
          </a:xfrm>
          <a:prstGeom prst="rect">
            <a:avLst/>
          </a:prstGeom>
          <a:noFill/>
        </p:spPr>
        <p:txBody>
          <a:bodyPr wrap="square" rtlCol="0">
            <a:spAutoFit/>
          </a:bodyPr>
          <a:lstStyle/>
          <a:p>
            <a:pPr algn="ctr"/>
            <a:r>
              <a:rPr lang="en-US" altLang="zh-CN" dirty="0" smtClean="0"/>
              <a:t>TODS’10</a:t>
            </a:r>
            <a:endParaRPr lang="zh-CN" altLang="en-US" dirty="0"/>
          </a:p>
        </p:txBody>
      </p:sp>
      <p:sp>
        <p:nvSpPr>
          <p:cNvPr id="12" name="TextBox 11"/>
          <p:cNvSpPr txBox="1"/>
          <p:nvPr/>
        </p:nvSpPr>
        <p:spPr>
          <a:xfrm>
            <a:off x="4788024" y="2006843"/>
            <a:ext cx="2139894" cy="523220"/>
          </a:xfrm>
          <a:prstGeom prst="rect">
            <a:avLst/>
          </a:prstGeom>
          <a:noFill/>
        </p:spPr>
        <p:txBody>
          <a:bodyPr wrap="square" rtlCol="0">
            <a:spAutoFit/>
          </a:bodyPr>
          <a:lstStyle/>
          <a:p>
            <a:pPr algn="ctr"/>
            <a:r>
              <a:rPr lang="en-US" altLang="zh-CN" dirty="0" smtClean="0"/>
              <a:t>ALENEX’12</a:t>
            </a:r>
            <a:endParaRPr lang="zh-CN" altLang="en-US" dirty="0"/>
          </a:p>
        </p:txBody>
      </p:sp>
      <p:sp>
        <p:nvSpPr>
          <p:cNvPr id="13" name="TextBox 12"/>
          <p:cNvSpPr txBox="1"/>
          <p:nvPr/>
        </p:nvSpPr>
        <p:spPr>
          <a:xfrm>
            <a:off x="6405060" y="2510899"/>
            <a:ext cx="2631436" cy="954107"/>
          </a:xfrm>
          <a:prstGeom prst="rect">
            <a:avLst/>
          </a:prstGeom>
          <a:noFill/>
        </p:spPr>
        <p:txBody>
          <a:bodyPr wrap="square" rtlCol="0">
            <a:spAutoFit/>
          </a:bodyPr>
          <a:lstStyle/>
          <a:p>
            <a:pPr algn="ctr"/>
            <a:r>
              <a:rPr lang="en-US" altLang="zh-CN" dirty="0" smtClean="0"/>
              <a:t>RHHH</a:t>
            </a:r>
          </a:p>
          <a:p>
            <a:pPr algn="ctr"/>
            <a:r>
              <a:rPr lang="en-US" altLang="zh-CN" dirty="0" smtClean="0"/>
              <a:t>(SIGCOMM’17)</a:t>
            </a:r>
            <a:endParaRPr lang="zh-CN" altLang="en-US" dirty="0"/>
          </a:p>
        </p:txBody>
      </p:sp>
      <p:cxnSp>
        <p:nvCxnSpPr>
          <p:cNvPr id="16" name="Straight Arrow Connector 15"/>
          <p:cNvCxnSpPr/>
          <p:nvPr/>
        </p:nvCxnSpPr>
        <p:spPr>
          <a:xfrm>
            <a:off x="1034386" y="4463376"/>
            <a:ext cx="8002110" cy="0"/>
          </a:xfrm>
          <a:prstGeom prst="straightConnector1">
            <a:avLst/>
          </a:prstGeom>
          <a:ln w="31750">
            <a:solidFill>
              <a:srgbClr val="00B050"/>
            </a:solidFill>
            <a:tailEnd type="stealth" w="lg" len="med"/>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1034386" y="5994866"/>
            <a:ext cx="2528380" cy="0"/>
          </a:xfrm>
          <a:prstGeom prst="straightConnector1">
            <a:avLst/>
          </a:prstGeom>
          <a:ln w="31750">
            <a:solidFill>
              <a:srgbClr val="0033FF"/>
            </a:solidFill>
            <a:tailEnd type="stealth" w="lg"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1043608" y="3483005"/>
            <a:ext cx="2520280" cy="954107"/>
          </a:xfrm>
          <a:prstGeom prst="rect">
            <a:avLst/>
          </a:prstGeom>
          <a:noFill/>
        </p:spPr>
        <p:txBody>
          <a:bodyPr wrap="square" rtlCol="0">
            <a:spAutoFit/>
          </a:bodyPr>
          <a:lstStyle/>
          <a:p>
            <a:pPr algn="ctr"/>
            <a:r>
              <a:rPr lang="en-US" altLang="zh-CN" dirty="0" err="1" smtClean="0"/>
              <a:t>Lossy</a:t>
            </a:r>
            <a:r>
              <a:rPr lang="en-US" altLang="zh-CN" dirty="0" smtClean="0"/>
              <a:t> Counting</a:t>
            </a:r>
          </a:p>
          <a:p>
            <a:pPr algn="ctr"/>
            <a:r>
              <a:rPr lang="en-US" altLang="zh-CN" dirty="0" smtClean="0"/>
              <a:t>(VLDB’02)</a:t>
            </a:r>
            <a:endParaRPr lang="zh-CN" altLang="en-US" dirty="0"/>
          </a:p>
        </p:txBody>
      </p:sp>
      <p:sp>
        <p:nvSpPr>
          <p:cNvPr id="19" name="TextBox 18"/>
          <p:cNvSpPr txBox="1"/>
          <p:nvPr/>
        </p:nvSpPr>
        <p:spPr>
          <a:xfrm>
            <a:off x="3562766" y="4417948"/>
            <a:ext cx="1657306" cy="523220"/>
          </a:xfrm>
          <a:prstGeom prst="rect">
            <a:avLst/>
          </a:prstGeom>
          <a:noFill/>
        </p:spPr>
        <p:txBody>
          <a:bodyPr wrap="square" rtlCol="0">
            <a:spAutoFit/>
          </a:bodyPr>
          <a:lstStyle/>
          <a:p>
            <a:pPr algn="ctr"/>
            <a:r>
              <a:rPr lang="en-US" altLang="zh-CN" dirty="0" smtClean="0"/>
              <a:t>VLDB’03</a:t>
            </a:r>
            <a:endParaRPr lang="zh-CN" altLang="en-US" dirty="0"/>
          </a:p>
        </p:txBody>
      </p:sp>
      <p:sp>
        <p:nvSpPr>
          <p:cNvPr id="20" name="TextBox 19"/>
          <p:cNvSpPr txBox="1"/>
          <p:nvPr/>
        </p:nvSpPr>
        <p:spPr>
          <a:xfrm>
            <a:off x="5076056" y="3483005"/>
            <a:ext cx="2376264" cy="954107"/>
          </a:xfrm>
          <a:prstGeom prst="rect">
            <a:avLst/>
          </a:prstGeom>
          <a:noFill/>
        </p:spPr>
        <p:txBody>
          <a:bodyPr wrap="square" rtlCol="0">
            <a:spAutoFit/>
          </a:bodyPr>
          <a:lstStyle/>
          <a:p>
            <a:pPr algn="ctr"/>
            <a:r>
              <a:rPr lang="en-US" altLang="zh-CN" dirty="0" smtClean="0"/>
              <a:t>Diamond</a:t>
            </a:r>
          </a:p>
          <a:p>
            <a:pPr algn="ctr"/>
            <a:r>
              <a:rPr lang="en-US" altLang="zh-CN" dirty="0" smtClean="0"/>
              <a:t>(SIGMOD’04)</a:t>
            </a:r>
            <a:endParaRPr lang="zh-CN" altLang="en-US" dirty="0"/>
          </a:p>
        </p:txBody>
      </p:sp>
      <p:sp>
        <p:nvSpPr>
          <p:cNvPr id="21" name="TextBox 20"/>
          <p:cNvSpPr txBox="1"/>
          <p:nvPr/>
        </p:nvSpPr>
        <p:spPr>
          <a:xfrm>
            <a:off x="7524328" y="4419109"/>
            <a:ext cx="1368152" cy="523220"/>
          </a:xfrm>
          <a:prstGeom prst="rect">
            <a:avLst/>
          </a:prstGeom>
          <a:noFill/>
        </p:spPr>
        <p:txBody>
          <a:bodyPr wrap="square" rtlCol="0">
            <a:spAutoFit/>
          </a:bodyPr>
          <a:lstStyle/>
          <a:p>
            <a:pPr algn="ctr"/>
            <a:r>
              <a:rPr lang="en-US" altLang="zh-CN" dirty="0" smtClean="0"/>
              <a:t>IMC’04</a:t>
            </a:r>
            <a:endParaRPr lang="zh-CN" altLang="en-US" dirty="0"/>
          </a:p>
        </p:txBody>
      </p:sp>
      <p:sp>
        <p:nvSpPr>
          <p:cNvPr id="22" name="TextBox 21"/>
          <p:cNvSpPr txBox="1"/>
          <p:nvPr/>
        </p:nvSpPr>
        <p:spPr>
          <a:xfrm>
            <a:off x="1043608" y="5498068"/>
            <a:ext cx="1882552" cy="523220"/>
          </a:xfrm>
          <a:prstGeom prst="rect">
            <a:avLst/>
          </a:prstGeom>
          <a:noFill/>
        </p:spPr>
        <p:txBody>
          <a:bodyPr wrap="square" rtlCol="0">
            <a:spAutoFit/>
          </a:bodyPr>
          <a:lstStyle/>
          <a:p>
            <a:pPr algn="ctr"/>
            <a:r>
              <a:rPr lang="en-US" altLang="zh-CN" dirty="0" smtClean="0"/>
              <a:t>Hot-ICE’11</a:t>
            </a:r>
            <a:endParaRPr lang="zh-CN" altLang="en-US" dirty="0"/>
          </a:p>
        </p:txBody>
      </p:sp>
      <p:sp>
        <p:nvSpPr>
          <p:cNvPr id="24" name="TextBox 23"/>
          <p:cNvSpPr txBox="1"/>
          <p:nvPr/>
        </p:nvSpPr>
        <p:spPr>
          <a:xfrm>
            <a:off x="467544" y="2276872"/>
            <a:ext cx="648072" cy="523220"/>
          </a:xfrm>
          <a:prstGeom prst="rect">
            <a:avLst/>
          </a:prstGeom>
          <a:noFill/>
        </p:spPr>
        <p:txBody>
          <a:bodyPr wrap="square" rtlCol="0">
            <a:spAutoFit/>
          </a:bodyPr>
          <a:lstStyle/>
          <a:p>
            <a:r>
              <a:rPr lang="en-US" altLang="zh-CN" dirty="0" smtClean="0"/>
              <a:t>(1)</a:t>
            </a:r>
            <a:endParaRPr lang="zh-CN" altLang="en-US" dirty="0"/>
          </a:p>
        </p:txBody>
      </p:sp>
      <p:sp>
        <p:nvSpPr>
          <p:cNvPr id="25" name="TextBox 24"/>
          <p:cNvSpPr txBox="1"/>
          <p:nvPr/>
        </p:nvSpPr>
        <p:spPr>
          <a:xfrm>
            <a:off x="467544" y="4201766"/>
            <a:ext cx="648072" cy="523220"/>
          </a:xfrm>
          <a:prstGeom prst="rect">
            <a:avLst/>
          </a:prstGeom>
          <a:noFill/>
        </p:spPr>
        <p:txBody>
          <a:bodyPr wrap="square" rtlCol="0">
            <a:spAutoFit/>
          </a:bodyPr>
          <a:lstStyle/>
          <a:p>
            <a:r>
              <a:rPr lang="en-US" altLang="zh-CN" dirty="0" smtClean="0"/>
              <a:t>(2)</a:t>
            </a:r>
            <a:endParaRPr lang="zh-CN" altLang="en-US" dirty="0"/>
          </a:p>
        </p:txBody>
      </p:sp>
      <p:sp>
        <p:nvSpPr>
          <p:cNvPr id="26" name="TextBox 25"/>
          <p:cNvSpPr txBox="1"/>
          <p:nvPr/>
        </p:nvSpPr>
        <p:spPr>
          <a:xfrm>
            <a:off x="467544" y="5733256"/>
            <a:ext cx="648072" cy="523220"/>
          </a:xfrm>
          <a:prstGeom prst="rect">
            <a:avLst/>
          </a:prstGeom>
          <a:noFill/>
        </p:spPr>
        <p:txBody>
          <a:bodyPr wrap="squar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674092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Space Saving</a:t>
            </a:r>
            <a:r>
              <a:rPr lang="zh-CN" altLang="en-US" dirty="0" smtClean="0"/>
              <a:t>算法简介</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906888" cy="4997152"/>
              </a:xfrm>
            </p:spPr>
            <p:txBody>
              <a:bodyPr/>
              <a:lstStyle/>
              <a:p>
                <a:r>
                  <a:rPr lang="zh-CN" altLang="en-US" sz="2800" dirty="0" smtClean="0"/>
                  <a:t>建立一个包含</a:t>
                </a:r>
                <a14:m>
                  <m:oMath xmlns:m="http://schemas.openxmlformats.org/officeDocument/2006/math">
                    <m:r>
                      <a:rPr lang="en-US" altLang="zh-CN" sz="2800" b="0" i="1" smtClean="0">
                        <a:latin typeface="Cambria Math" panose="02040503050406030204" pitchFamily="18" charset="0"/>
                      </a:rPr>
                      <m:t>𝑚</m:t>
                    </m:r>
                  </m:oMath>
                </a14:m>
                <a:r>
                  <a:rPr lang="zh-CN" altLang="en-US" sz="2800" dirty="0" smtClean="0"/>
                  <a:t>个桶的数组，每个桶中包含计数器</a:t>
                </a:r>
                <a14:m>
                  <m:oMath xmlns:m="http://schemas.openxmlformats.org/officeDocument/2006/math">
                    <m:r>
                      <a:rPr lang="en-US" altLang="zh-CN" sz="2800" b="0" i="1" smtClean="0">
                        <a:latin typeface="Cambria Math" panose="02040503050406030204" pitchFamily="18" charset="0"/>
                      </a:rPr>
                      <m:t>𝐶</m:t>
                    </m:r>
                  </m:oMath>
                </a14:m>
                <a:r>
                  <a:rPr lang="zh-CN" altLang="en-US" sz="2800" dirty="0" smtClean="0"/>
                  <a:t>和误差值</a:t>
                </a:r>
                <a14:m>
                  <m:oMath xmlns:m="http://schemas.openxmlformats.org/officeDocument/2006/math">
                    <m:r>
                      <a:rPr lang="en-US" altLang="zh-CN" sz="2800" b="0" i="1" dirty="0" smtClean="0">
                        <a:latin typeface="Cambria Math" panose="02040503050406030204" pitchFamily="18" charset="0"/>
                      </a:rPr>
                      <m:t>𝐸</m:t>
                    </m:r>
                  </m:oMath>
                </a14:m>
                <a:endParaRPr lang="en-US" altLang="zh-CN" sz="2800" b="0" dirty="0" smtClean="0"/>
              </a:p>
              <a:p>
                <a:r>
                  <a:rPr lang="zh-CN" altLang="en-US" sz="2800" dirty="0" smtClean="0"/>
                  <a:t>当一个数据项到达时：</a:t>
                </a:r>
                <a:endParaRPr lang="en-US" altLang="zh-CN" sz="2800" dirty="0" smtClean="0"/>
              </a:p>
              <a:p>
                <a:pPr lvl="1"/>
                <a:r>
                  <a:rPr lang="zh-CN" altLang="en-US" sz="2400" dirty="0" smtClean="0"/>
                  <a:t>如果对应的记录已经存在，则更新相应的计数器</a:t>
                </a:r>
                <a:endParaRPr lang="en-US" altLang="zh-CN" sz="2400" dirty="0" smtClean="0"/>
              </a:p>
              <a:p>
                <a:pPr lvl="1"/>
                <a:r>
                  <a:rPr lang="zh-CN" altLang="en-US" sz="2400" dirty="0" smtClean="0"/>
                  <a:t>否则替换计数值最小的桶，将计数值设为原计数值加</a:t>
                </a:r>
                <a:r>
                  <a:rPr lang="en-US" altLang="zh-CN" sz="2400" dirty="0" smtClean="0"/>
                  <a:t>1</a:t>
                </a:r>
                <a:r>
                  <a:rPr lang="zh-CN" altLang="en-US" sz="2400" dirty="0" smtClean="0"/>
                  <a:t>，误差值设为原计数值</a:t>
                </a:r>
                <a:endParaRPr lang="en-US" altLang="zh-CN"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906888" cy="4997152"/>
              </a:xfrm>
              <a:blipFill>
                <a:blip r:embed="rId2"/>
                <a:stretch>
                  <a:fillRect l="-2236" t="-1587" r="-1491"/>
                </a:stretch>
              </a:blipFill>
            </p:spPr>
            <p:txBody>
              <a:bodyPr/>
              <a:lstStyle/>
              <a:p>
                <a:r>
                  <a:rPr lang="zh-CN" alt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036" y="1891955"/>
            <a:ext cx="3891498" cy="3942451"/>
          </a:xfrm>
          <a:prstGeom prst="rect">
            <a:avLst/>
          </a:prstGeom>
        </p:spPr>
      </p:pic>
    </p:spTree>
    <p:extLst>
      <p:ext uri="{BB962C8B-B14F-4D97-AF65-F5344CB8AC3E}">
        <p14:creationId xmlns:p14="http://schemas.microsoft.com/office/powerpoint/2010/main" val="4132608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Space Saving</a:t>
            </a:r>
            <a:r>
              <a:rPr lang="zh-CN" altLang="en-US" dirty="0" smtClean="0"/>
              <a:t>的数学性质</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800" dirty="0" smtClean="0"/>
                  <a:t>一个数据项的真实</a:t>
                </a:r>
                <a:r>
                  <a:rPr lang="zh-CN" altLang="en-US" sz="2800" dirty="0"/>
                  <a:t>频数为</a:t>
                </a:r>
                <a14:m>
                  <m:oMath xmlns:m="http://schemas.openxmlformats.org/officeDocument/2006/math">
                    <m:r>
                      <a:rPr lang="en-US" altLang="zh-CN" sz="2800" i="1">
                        <a:latin typeface="Cambria Math" panose="02040503050406030204" pitchFamily="18" charset="0"/>
                      </a:rPr>
                      <m:t>𝑓</m:t>
                    </m:r>
                  </m:oMath>
                </a14:m>
                <a:r>
                  <a:rPr lang="zh-CN" altLang="en-US" sz="2800" dirty="0"/>
                  <a:t>，则</a:t>
                </a:r>
                <a14:m>
                  <m:oMath xmlns:m="http://schemas.openxmlformats.org/officeDocument/2006/math">
                    <m:r>
                      <a:rPr lang="en-US" altLang="zh-CN" sz="2800" i="1">
                        <a:latin typeface="Cambria Math" panose="02040503050406030204" pitchFamily="18" charset="0"/>
                      </a:rPr>
                      <m:t>𝐶</m:t>
                    </m:r>
                    <m:r>
                      <a:rPr lang="en-US" altLang="zh-CN" sz="2800" i="1">
                        <a:latin typeface="Cambria Math" panose="02040503050406030204" pitchFamily="18" charset="0"/>
                      </a:rPr>
                      <m:t>−</m:t>
                    </m:r>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𝑓</m:t>
                    </m:r>
                    <m:r>
                      <a:rPr lang="en-US" altLang="zh-CN" sz="2800" i="1">
                        <a:latin typeface="Cambria Math" panose="02040503050406030204" pitchFamily="18" charset="0"/>
                      </a:rPr>
                      <m:t>≤</m:t>
                    </m:r>
                    <m:r>
                      <a:rPr lang="en-US" altLang="zh-CN" sz="2800" i="1">
                        <a:latin typeface="Cambria Math" panose="02040503050406030204" pitchFamily="18" charset="0"/>
                      </a:rPr>
                      <m:t>𝐶</m:t>
                    </m:r>
                  </m:oMath>
                </a14:m>
                <a:endParaRPr lang="en-US" altLang="zh-CN" sz="2800" dirty="0" smtClean="0"/>
              </a:p>
              <a:p>
                <a:r>
                  <a:rPr lang="zh-CN" altLang="en-US" sz="2800" dirty="0" smtClean="0"/>
                  <a:t>假设数组中最小的计数值为</a:t>
                </a:r>
                <a14:m>
                  <m:oMath xmlns:m="http://schemas.openxmlformats.org/officeDocument/2006/math">
                    <m:r>
                      <a:rPr lang="en-US" altLang="zh-CN" sz="2800" b="0" i="1" smtClean="0">
                        <a:latin typeface="Cambria Math" panose="02040503050406030204" pitchFamily="18" charset="0"/>
                      </a:rPr>
                      <m:t>𝑚𝑖𝑛</m:t>
                    </m:r>
                  </m:oMath>
                </a14:m>
                <a:r>
                  <a:rPr lang="zh-CN" altLang="en-US" sz="2800" dirty="0" smtClean="0"/>
                  <a:t>，</a:t>
                </a:r>
                <a:r>
                  <a:rPr lang="en-US" altLang="zh-CN" sz="2800" dirty="0"/>
                  <a:t>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𝑖</m:t>
                        </m:r>
                      </m:sub>
                    </m:sSub>
                  </m:oMath>
                </a14:m>
                <a:r>
                  <a:rPr lang="zh-CN" altLang="en-US" sz="2800" dirty="0" smtClean="0"/>
                  <a:t>为数据结构中任意一个数据项的误差，则</a:t>
                </a:r>
                <a14:m>
                  <m:oMath xmlns:m="http://schemas.openxmlformats.org/officeDocument/2006/math">
                    <m:r>
                      <a:rPr lang="en-US" altLang="zh-CN" sz="2800" b="0" i="1" smtClean="0">
                        <a:latin typeface="Cambria Math" panose="02040503050406030204" pitchFamily="18" charset="0"/>
                      </a:rPr>
                      <m:t>0≤</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𝑚𝑖𝑛</m:t>
                    </m:r>
                  </m:oMath>
                </a14:m>
                <a:endParaRPr lang="en-US" altLang="zh-CN" sz="2800" dirty="0" smtClean="0"/>
              </a:p>
              <a:p>
                <a:r>
                  <a:rPr lang="zh-CN" altLang="en-US" sz="2800" dirty="0" smtClean="0"/>
                  <a:t>如果一个数据项的频数大于</a:t>
                </a:r>
                <a14:m>
                  <m:oMath xmlns:m="http://schemas.openxmlformats.org/officeDocument/2006/math">
                    <m:r>
                      <a:rPr lang="en-US" altLang="zh-CN" sz="2800" b="0" i="1" smtClean="0">
                        <a:latin typeface="Cambria Math" panose="02040503050406030204" pitchFamily="18" charset="0"/>
                      </a:rPr>
                      <m:t>𝑚𝑖𝑛</m:t>
                    </m:r>
                  </m:oMath>
                </a14:m>
                <a:r>
                  <a:rPr lang="zh-CN" altLang="en-US" sz="2800" dirty="0" smtClean="0"/>
                  <a:t>，那么它肯定在数据结构中</a:t>
                </a:r>
                <a:endParaRPr lang="en-US" altLang="zh-CN" sz="2800" dirty="0" smtClean="0"/>
              </a:p>
              <a:p>
                <a:r>
                  <a:rPr lang="zh-CN" altLang="en-US" sz="2800" dirty="0" smtClean="0"/>
                  <a:t>假设数据流中共有</a:t>
                </a:r>
                <a14:m>
                  <m:oMath xmlns:m="http://schemas.openxmlformats.org/officeDocument/2006/math">
                    <m:r>
                      <a:rPr lang="en-US" altLang="zh-CN" sz="2800" b="0" i="1" smtClean="0">
                        <a:latin typeface="Cambria Math" panose="02040503050406030204" pitchFamily="18" charset="0"/>
                      </a:rPr>
                      <m:t>𝑁</m:t>
                    </m:r>
                  </m:oMath>
                </a14:m>
                <a:r>
                  <a:rPr lang="zh-CN" altLang="en-US" sz="2800" dirty="0" smtClean="0"/>
                  <a:t>个数据项，则</a:t>
                </a:r>
                <a14:m>
                  <m:oMath xmlns:m="http://schemas.openxmlformats.org/officeDocument/2006/math">
                    <m:r>
                      <a:rPr lang="en-US" altLang="zh-CN" sz="2800" b="0" i="1" smtClean="0">
                        <a:latin typeface="Cambria Math" panose="02040503050406030204" pitchFamily="18" charset="0"/>
                      </a:rPr>
                      <m:t>𝑚𝑖𝑛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oMath>
                </a14:m>
                <a:endParaRPr lang="en-US" altLang="zh-CN" sz="2800" dirty="0" smtClean="0"/>
              </a:p>
              <a:p>
                <a:r>
                  <a:rPr lang="zh-CN" altLang="en-US" sz="2800" dirty="0" smtClean="0"/>
                  <a:t>假设</a:t>
                </a:r>
                <a14:m>
                  <m:oMath xmlns:m="http://schemas.openxmlformats.org/officeDocument/2006/math">
                    <m:r>
                      <a:rPr lang="en-US" altLang="zh-CN" sz="2800" b="0" i="1" smtClean="0">
                        <a:latin typeface="Cambria Math" panose="02040503050406030204" pitchFamily="18" charset="0"/>
                      </a:rPr>
                      <m:t>𝑓</m:t>
                    </m:r>
                  </m:oMath>
                </a14:m>
                <a:r>
                  <a:rPr lang="zh-CN" altLang="en-US" sz="2800" dirty="0" smtClean="0"/>
                  <a:t>和</a:t>
                </a:r>
                <a14:m>
                  <m:oMath xmlns:m="http://schemas.openxmlformats.org/officeDocument/2006/math">
                    <m:sSup>
                      <m:sSupPr>
                        <m:ctrlPr>
                          <a:rPr lang="en-US" altLang="zh-CN" sz="2800" b="0" i="1" dirty="0" smtClean="0">
                            <a:latin typeface="Cambria Math" panose="02040503050406030204" pitchFamily="18" charset="0"/>
                          </a:rPr>
                        </m:ctrlPr>
                      </m:sSupPr>
                      <m:e>
                        <m:r>
                          <a:rPr lang="en-US" altLang="zh-CN" sz="2800" b="0" i="1" dirty="0" smtClean="0">
                            <a:latin typeface="Cambria Math" panose="02040503050406030204" pitchFamily="18" charset="0"/>
                          </a:rPr>
                          <m:t>𝑓</m:t>
                        </m:r>
                      </m:e>
                      <m:sup>
                        <m:r>
                          <a:rPr lang="en-US" altLang="zh-CN" sz="2800" b="0" i="1" dirty="0" smtClean="0">
                            <a:latin typeface="Cambria Math" panose="02040503050406030204" pitchFamily="18" charset="0"/>
                          </a:rPr>
                          <m:t>′</m:t>
                        </m:r>
                      </m:sup>
                    </m:sSup>
                  </m:oMath>
                </a14:m>
                <a:r>
                  <a:rPr lang="zh-CN" altLang="en-US" sz="2800" dirty="0" smtClean="0"/>
                  <a:t>分别是数组中某个数据项的真实频数和估计频数，则</a:t>
                </a:r>
                <a14:m>
                  <m:oMath xmlns:m="http://schemas.openxmlformats.org/officeDocument/2006/math">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𝑁</m:t>
                        </m:r>
                      </m:num>
                      <m:den>
                        <m:r>
                          <a:rPr lang="en-US" altLang="zh-CN" sz="2800" b="0" i="1" smtClean="0">
                            <a:latin typeface="Cambria Math" panose="02040503050406030204" pitchFamily="18" charset="0"/>
                          </a:rPr>
                          <m:t>𝑚</m:t>
                        </m:r>
                      </m:den>
                    </m:f>
                  </m:oMath>
                </a14:m>
                <a:endParaRPr lang="zh-CN" alt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1887"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4350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d>
                      <m:dPr>
                        <m:ctrlPr>
                          <a:rPr lang="en-US" altLang="zh-CN" i="1" smtClean="0">
                            <a:latin typeface="Cambria Math" panose="02040503050406030204" pitchFamily="18" charset="0"/>
                          </a:rPr>
                        </m:ctrlPr>
                      </m:dPr>
                      <m:e>
                        <m:r>
                          <a:rPr lang="en-US" altLang="zh-CN" i="1">
                            <a:latin typeface="Cambria Math" panose="02040503050406030204" pitchFamily="18" charset="0"/>
                          </a:rPr>
                          <m:t>𝜖</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oMath>
                </a14:m>
                <a:r>
                  <a:rPr lang="en-US" altLang="zh-CN" dirty="0" smtClean="0"/>
                  <a:t>-HHH </a:t>
                </a:r>
                <a:r>
                  <a:rPr lang="zh-CN" altLang="en-US" dirty="0" smtClean="0"/>
                  <a:t>检测问题</a:t>
                </a:r>
                <a:endParaRPr lang="en-US" altLang="zh-CN"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95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41168"/>
              </a:xfrm>
            </p:spPr>
            <p:txBody>
              <a:bodyPr/>
              <a:lstStyle/>
              <a:p>
                <a14:m>
                  <m:oMath xmlns:m="http://schemas.openxmlformats.org/officeDocument/2006/math">
                    <m:r>
                      <a:rPr lang="en-US" altLang="zh-CN" sz="2800" b="0" i="1" smtClean="0">
                        <a:latin typeface="Cambria Math" panose="02040503050406030204" pitchFamily="18" charset="0"/>
                      </a:rPr>
                      <m:t>0&lt;</m:t>
                    </m:r>
                    <m:r>
                      <a:rPr lang="en-US" altLang="zh-CN" sz="2800" b="0" i="1" smtClean="0">
                        <a:latin typeface="Cambria Math" panose="02040503050406030204" pitchFamily="18" charset="0"/>
                      </a:rPr>
                      <m:t>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𝜃</m:t>
                    </m:r>
                    <m:r>
                      <a:rPr lang="en-US" altLang="zh-CN" sz="2800" b="0" i="1" smtClean="0">
                        <a:latin typeface="Cambria Math" panose="02040503050406030204" pitchFamily="18" charset="0"/>
                      </a:rPr>
                      <m:t>&lt;1</m:t>
                    </m:r>
                  </m:oMath>
                </a14:m>
                <a:r>
                  <a:rPr lang="zh-CN" altLang="en-US" sz="2800" dirty="0" smtClean="0"/>
                  <a:t>，数据流中共有</a:t>
                </a:r>
                <a14:m>
                  <m:oMath xmlns:m="http://schemas.openxmlformats.org/officeDocument/2006/math">
                    <m:r>
                      <a:rPr lang="en-US" altLang="zh-CN" sz="2800" b="0" i="1" smtClean="0">
                        <a:latin typeface="Cambria Math" panose="02040503050406030204" pitchFamily="18" charset="0"/>
                      </a:rPr>
                      <m:t>𝑁</m:t>
                    </m:r>
                  </m:oMath>
                </a14:m>
                <a:r>
                  <a:rPr lang="zh-CN" altLang="en-US" sz="2800" dirty="0" smtClean="0"/>
                  <a:t>个数据项，</a:t>
                </a:r>
                <a:r>
                  <a:rPr lang="en-US" altLang="zh-CN" sz="2800" dirty="0"/>
                  <a:t> </a:t>
                </a:r>
                <a14:m>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e>
                    </m:d>
                  </m:oMath>
                </a14:m>
                <a:r>
                  <a:rPr lang="zh-CN" altLang="en-US" sz="2800" dirty="0" smtClean="0"/>
                  <a:t>、</a:t>
                </a:r>
                <a14:m>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f</m:t>
                        </m:r>
                      </m:e>
                      <m:sub>
                        <m:r>
                          <m:rPr>
                            <m:sty m:val="p"/>
                          </m:rPr>
                          <a:rPr lang="en-US" altLang="zh-CN" sz="2800" b="0" i="0" smtClean="0">
                            <a:latin typeface="Cambria Math" panose="02040503050406030204" pitchFamily="18" charset="0"/>
                          </a:rPr>
                          <m:t>min</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oMath>
                </a14:m>
                <a:r>
                  <a:rPr lang="zh-CN" altLang="en-US" sz="2800" dirty="0" smtClean="0"/>
                  <a:t>和</a:t>
                </a:r>
                <a14:m>
                  <m:oMath xmlns:m="http://schemas.openxmlformats.org/officeDocument/2006/math">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𝑓</m:t>
                        </m:r>
                      </m:e>
                      <m:sub>
                        <m:r>
                          <a:rPr lang="en-US" altLang="zh-CN" sz="2800" b="0" i="1" dirty="0" smtClean="0">
                            <a:latin typeface="Cambria Math" panose="02040503050406030204" pitchFamily="18" charset="0"/>
                          </a:rPr>
                          <m:t>𝑚𝑎𝑥</m:t>
                        </m:r>
                      </m:sub>
                    </m:sSub>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𝑝</m:t>
                    </m:r>
                    <m:r>
                      <a:rPr lang="en-US" altLang="zh-CN" sz="2800" b="0" i="1" dirty="0" smtClean="0">
                        <a:latin typeface="Cambria Math" panose="02040503050406030204" pitchFamily="18" charset="0"/>
                      </a:rPr>
                      <m:t>)</m:t>
                    </m:r>
                  </m:oMath>
                </a14:m>
                <a:r>
                  <a:rPr lang="zh-CN" altLang="en-US" sz="2800" dirty="0" smtClean="0"/>
                  <a:t>分别是前缀</a:t>
                </a:r>
                <a14:m>
                  <m:oMath xmlns:m="http://schemas.openxmlformats.org/officeDocument/2006/math">
                    <m:r>
                      <a:rPr lang="en-US" altLang="zh-CN" sz="2800" b="0" i="1" smtClean="0">
                        <a:latin typeface="Cambria Math" panose="02040503050406030204" pitchFamily="18" charset="0"/>
                      </a:rPr>
                      <m:t>𝑝</m:t>
                    </m:r>
                  </m:oMath>
                </a14:m>
                <a:r>
                  <a:rPr lang="zh-CN" altLang="en-US" sz="2800" dirty="0" smtClean="0"/>
                  <a:t>的真实频数和估计频数的上下限</a:t>
                </a:r>
                <a:endParaRPr lang="en-US" altLang="zh-CN" sz="2800" dirty="0" smtClean="0"/>
              </a:p>
              <a:p>
                <a:r>
                  <a:rPr lang="zh-CN" altLang="en-US" sz="2800" b="0" dirty="0" smtClean="0"/>
                  <a:t>频数大于</a:t>
                </a:r>
                <a14:m>
                  <m:oMath xmlns:m="http://schemas.openxmlformats.org/officeDocument/2006/math">
                    <m:r>
                      <a:rPr lang="en-US" altLang="zh-CN" sz="2800" b="0" i="1" smtClean="0">
                        <a:latin typeface="Cambria Math" panose="02040503050406030204" pitchFamily="18" charset="0"/>
                      </a:rPr>
                      <m:t>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oMath>
                </a14:m>
                <a:r>
                  <a:rPr lang="zh-CN" altLang="en-US" sz="2800" dirty="0" smtClean="0"/>
                  <a:t>的前缀为</a:t>
                </a:r>
                <a:r>
                  <a:rPr lang="en-US" altLang="zh-CN" sz="2800" dirty="0" smtClean="0"/>
                  <a:t>HHH</a:t>
                </a:r>
              </a:p>
              <a:p>
                <a:r>
                  <a:rPr lang="zh-CN" altLang="en-US" sz="2800" dirty="0" smtClean="0"/>
                  <a:t>准确性：对于任意被检测成为</a:t>
                </a:r>
                <a:r>
                  <a:rPr lang="en-US" altLang="zh-CN" sz="2800" dirty="0" smtClean="0"/>
                  <a:t>HHH</a:t>
                </a:r>
                <a:r>
                  <a:rPr lang="zh-CN" altLang="en-US" sz="2800" dirty="0" smtClean="0"/>
                  <a:t>的前缀</a:t>
                </a:r>
                <a14:m>
                  <m:oMath xmlns:m="http://schemas.openxmlformats.org/officeDocument/2006/math">
                    <m:r>
                      <a:rPr lang="en-US" altLang="zh-CN" sz="2800" b="0" i="1" smtClean="0">
                        <a:latin typeface="Cambria Math" panose="02040503050406030204" pitchFamily="18" charset="0"/>
                      </a:rPr>
                      <m:t>𝑝</m:t>
                    </m:r>
                  </m:oMath>
                </a14:m>
                <a:r>
                  <a:rPr lang="zh-CN" altLang="en-US" sz="2800" dirty="0" smtClean="0"/>
                  <a:t>，</a:t>
                </a:r>
                <a:r>
                  <a:rPr lang="en-US" altLang="zh-CN" sz="2800" dirty="0"/>
                  <a:t>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𝑚𝑎𝑥</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𝑚𝑖𝑛</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𝜖</m:t>
                    </m:r>
                    <m:r>
                      <a:rPr lang="en-US" altLang="zh-CN" sz="2800" b="0" i="1" smtClean="0">
                        <a:latin typeface="Cambria Math" panose="02040503050406030204" pitchFamily="18" charset="0"/>
                      </a:rPr>
                      <m:t>𝑁</m:t>
                    </m:r>
                  </m:oMath>
                </a14:m>
                <a:endParaRPr lang="en-US" altLang="zh-CN" sz="2800" dirty="0" smtClean="0"/>
              </a:p>
              <a:p>
                <a:r>
                  <a:rPr lang="zh-CN" altLang="en-US" sz="2800" dirty="0" smtClean="0"/>
                  <a:t>覆盖性：对于任意没有被检测成为</a:t>
                </a:r>
                <a:r>
                  <a:rPr lang="en-US" altLang="zh-CN" sz="2800" dirty="0" smtClean="0"/>
                  <a:t>HHH</a:t>
                </a:r>
                <a:r>
                  <a:rPr lang="zh-CN" altLang="en-US" sz="2800" dirty="0" smtClean="0"/>
                  <a:t>的前缀</a:t>
                </a:r>
                <a14:m>
                  <m:oMath xmlns:m="http://schemas.openxmlformats.org/officeDocument/2006/math">
                    <m:r>
                      <a:rPr lang="en-US" altLang="zh-CN" sz="2800" i="1">
                        <a:latin typeface="Cambria Math" panose="02040503050406030204" pitchFamily="18" charset="0"/>
                      </a:rPr>
                      <m:t>𝑝</m:t>
                    </m:r>
                  </m:oMath>
                </a14:m>
                <a:r>
                  <a:rPr lang="zh-CN" altLang="en-US" sz="2800" dirty="0" smtClean="0"/>
                  <a:t>，</a:t>
                </a:r>
                <a:r>
                  <a:rPr lang="en-US" altLang="zh-CN" sz="2800" dirty="0"/>
                  <a:t> </a:t>
                </a:r>
                <a14:m>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oMath>
                </a14:m>
                <a:endParaRPr lang="en-US" altLang="zh-CN" sz="2800" dirty="0" smtClean="0"/>
              </a:p>
              <a:p>
                <a:r>
                  <a:rPr lang="zh-CN" altLang="en-US" sz="2800" dirty="0" smtClean="0">
                    <a:solidFill>
                      <a:srgbClr val="FF0000"/>
                    </a:solidFill>
                  </a:rPr>
                  <a:t>不保证每一个被检测成为</a:t>
                </a:r>
                <a:r>
                  <a:rPr lang="en-US" altLang="zh-CN" sz="2800" dirty="0" smtClean="0">
                    <a:solidFill>
                      <a:srgbClr val="FF0000"/>
                    </a:solidFill>
                  </a:rPr>
                  <a:t>HHH</a:t>
                </a:r>
                <a:r>
                  <a:rPr lang="zh-CN" altLang="en-US" sz="2800" dirty="0" smtClean="0">
                    <a:solidFill>
                      <a:srgbClr val="FF0000"/>
                    </a:solidFill>
                  </a:rPr>
                  <a:t>的前缀的频数都大于</a:t>
                </a:r>
                <a14:m>
                  <m:oMath xmlns:m="http://schemas.openxmlformats.org/officeDocument/2006/math">
                    <m:r>
                      <a:rPr lang="en-US" altLang="zh-CN" sz="2800" b="0" i="1" smtClean="0">
                        <a:solidFill>
                          <a:srgbClr val="FF0000"/>
                        </a:solidFill>
                        <a:latin typeface="Cambria Math" panose="02040503050406030204" pitchFamily="18" charset="0"/>
                      </a:rPr>
                      <m:t>𝜃</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𝑁</m:t>
                    </m:r>
                  </m:oMath>
                </a14:m>
                <a:endParaRPr lang="en-US" altLang="zh-CN" sz="2800" dirty="0" smtClean="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41168"/>
              </a:xfrm>
              <a:blipFill>
                <a:blip r:embed="rId3"/>
                <a:stretch>
                  <a:fillRect l="-1333" t="-1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8671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HHH</a:t>
            </a:r>
            <a:r>
              <a:rPr lang="zh-CN" altLang="en-US" dirty="0" smtClean="0"/>
              <a:t>检测算法基</a:t>
            </a:r>
            <a:r>
              <a:rPr lang="zh-CN" altLang="en-US" dirty="0"/>
              <a:t>础</a:t>
            </a:r>
            <a:r>
              <a:rPr lang="zh-CN" altLang="en-US" dirty="0" smtClean="0"/>
              <a:t>版</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330824" cy="4525963"/>
              </a:xfrm>
            </p:spPr>
            <p:txBody>
              <a:bodyPr/>
              <a:lstStyle/>
              <a:p>
                <a:r>
                  <a:rPr lang="zh-CN" altLang="en-US" sz="2800" dirty="0" smtClean="0"/>
                  <a:t>对于待检测对象（比如源</a:t>
                </a:r>
                <a:r>
                  <a:rPr lang="en-US" altLang="zh-CN" sz="2800" dirty="0" smtClean="0"/>
                  <a:t>IP</a:t>
                </a:r>
                <a:r>
                  <a:rPr lang="zh-CN" altLang="en-US" sz="2800" dirty="0" smtClean="0"/>
                  <a:t>地址或者目的</a:t>
                </a:r>
                <a:r>
                  <a:rPr lang="en-US" altLang="zh-CN" sz="2800" dirty="0" smtClean="0"/>
                  <a:t>IP</a:t>
                </a:r>
                <a:r>
                  <a:rPr lang="zh-CN" altLang="en-US" sz="2800" dirty="0" smtClean="0"/>
                  <a:t>地址）的每一个层次都设立一个</a:t>
                </a:r>
                <a:r>
                  <a:rPr lang="en-US" altLang="zh-CN" sz="2800" dirty="0" smtClean="0"/>
                  <a:t>Space Saving</a:t>
                </a:r>
                <a:r>
                  <a:rPr lang="zh-CN" altLang="en-US" sz="2800" dirty="0" smtClean="0"/>
                  <a:t>数组</a:t>
                </a:r>
                <a:endParaRPr lang="en-US" altLang="zh-CN" sz="2800" dirty="0" smtClean="0"/>
              </a:p>
              <a:p>
                <a:r>
                  <a:rPr lang="zh-CN" altLang="en-US" sz="2800" dirty="0" smtClean="0"/>
                  <a:t>当一个数据项到达时，提取它的每一个前缀，并更新每一个相应的</a:t>
                </a:r>
                <a:r>
                  <a:rPr lang="en-US" altLang="zh-CN" sz="2800" dirty="0" smtClean="0"/>
                  <a:t>Space Saving</a:t>
                </a:r>
                <a:r>
                  <a:rPr lang="zh-CN" altLang="en-US" sz="2800" dirty="0" smtClean="0"/>
                  <a:t>数组</a:t>
                </a:r>
                <a:endParaRPr lang="en-US" altLang="zh-CN" sz="2800" dirty="0" smtClean="0"/>
              </a:p>
              <a:p>
                <a:r>
                  <a:rPr lang="zh-CN" altLang="en-US" sz="2800" dirty="0" smtClean="0"/>
                  <a:t>该算法能够满足</a:t>
                </a:r>
                <a14:m>
                  <m:oMath xmlns:m="http://schemas.openxmlformats.org/officeDocument/2006/math">
                    <m:d>
                      <m:dPr>
                        <m:ctrlPr>
                          <a:rPr lang="en-US" altLang="zh-CN" sz="2800" i="1">
                            <a:latin typeface="Cambria Math" panose="02040503050406030204" pitchFamily="18" charset="0"/>
                          </a:rPr>
                        </m:ctrlPr>
                      </m:dPr>
                      <m:e>
                        <m:r>
                          <a:rPr lang="en-US" altLang="zh-CN" sz="2800" i="1">
                            <a:latin typeface="Cambria Math" panose="02040503050406030204" pitchFamily="18" charset="0"/>
                          </a:rPr>
                          <m:t>𝜖</m:t>
                        </m:r>
                        <m:r>
                          <a:rPr lang="en-US" altLang="zh-CN" sz="2800" i="1">
                            <a:latin typeface="Cambria Math" panose="02040503050406030204" pitchFamily="18" charset="0"/>
                          </a:rPr>
                          <m:t>,</m:t>
                        </m:r>
                        <m:r>
                          <a:rPr lang="en-US" altLang="zh-CN" sz="2800" i="1">
                            <a:latin typeface="Cambria Math" panose="02040503050406030204" pitchFamily="18" charset="0"/>
                          </a:rPr>
                          <m:t>𝜃</m:t>
                        </m:r>
                      </m:e>
                    </m:d>
                  </m:oMath>
                </a14:m>
                <a:r>
                  <a:rPr lang="en-US" altLang="zh-CN" sz="2800" dirty="0"/>
                  <a:t>-HHH </a:t>
                </a:r>
                <a:r>
                  <a:rPr lang="zh-CN" altLang="en-US" sz="2800" dirty="0"/>
                  <a:t>检测</a:t>
                </a:r>
                <a:r>
                  <a:rPr lang="zh-CN" altLang="en-US" sz="2800" dirty="0" smtClean="0"/>
                  <a:t>问题的要求</a:t>
                </a:r>
                <a:endParaRPr lang="zh-CN" alt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330824" cy="4525963"/>
              </a:xfrm>
              <a:blipFill>
                <a:blip r:embed="rId2"/>
                <a:stretch>
                  <a:fillRect l="-2535" t="-1482" b="-3908"/>
                </a:stretch>
              </a:blipFill>
            </p:spPr>
            <p:txBody>
              <a:bodyPr/>
              <a:lstStyle/>
              <a:p>
                <a:r>
                  <a:rPr lang="zh-CN" altLang="en-US">
                    <a:noFill/>
                  </a:rPr>
                  <a:t> </a:t>
                </a:r>
              </a:p>
            </p:txBody>
          </p:sp>
        </mc:Fallback>
      </mc:AlternateContent>
      <p:pic>
        <p:nvPicPr>
          <p:cNvPr id="4" name="Picture 3"/>
          <p:cNvPicPr>
            <a:picLocks noChangeAspect="1"/>
          </p:cNvPicPr>
          <p:nvPr/>
        </p:nvPicPr>
        <p:blipFill>
          <a:blip r:embed="rId3"/>
          <a:stretch>
            <a:fillRect/>
          </a:stretch>
        </p:blipFill>
        <p:spPr>
          <a:xfrm>
            <a:off x="4572000" y="1772816"/>
            <a:ext cx="4481569" cy="3592098"/>
          </a:xfrm>
          <a:prstGeom prst="rect">
            <a:avLst/>
          </a:prstGeom>
        </p:spPr>
      </p:pic>
    </p:spTree>
    <p:extLst>
      <p:ext uri="{BB962C8B-B14F-4D97-AF65-F5344CB8AC3E}">
        <p14:creationId xmlns:p14="http://schemas.microsoft.com/office/powerpoint/2010/main" val="1830297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选题背景</a:t>
            </a:r>
            <a:endParaRPr lang="zh-CN" altLang="en-US" dirty="0"/>
          </a:p>
        </p:txBody>
      </p:sp>
      <p:sp>
        <p:nvSpPr>
          <p:cNvPr id="3" name="Content Placeholder 2"/>
          <p:cNvSpPr>
            <a:spLocks noGrp="1"/>
          </p:cNvSpPr>
          <p:nvPr>
            <p:ph idx="1"/>
          </p:nvPr>
        </p:nvSpPr>
        <p:spPr>
          <a:xfrm>
            <a:off x="457200" y="1493730"/>
            <a:ext cx="8229600" cy="4525963"/>
          </a:xfrm>
        </p:spPr>
        <p:txBody>
          <a:bodyPr/>
          <a:lstStyle/>
          <a:p>
            <a:r>
              <a:rPr lang="zh-CN" altLang="en-US" sz="2800" dirty="0" smtClean="0"/>
              <a:t>网络攻击检测</a:t>
            </a:r>
            <a:endParaRPr lang="en-US" altLang="zh-CN" sz="2800" dirty="0" smtClean="0"/>
          </a:p>
          <a:p>
            <a:r>
              <a:rPr lang="zh-CN" altLang="en-US" sz="2800" dirty="0" smtClean="0"/>
              <a:t>网络故障排除</a:t>
            </a:r>
            <a:endParaRPr lang="en-US" altLang="zh-CN" sz="2800" dirty="0" smtClean="0"/>
          </a:p>
          <a:p>
            <a:r>
              <a:rPr lang="zh-CN" altLang="en-US" sz="2800" dirty="0" smtClean="0"/>
              <a:t>流量计费</a:t>
            </a:r>
            <a:endParaRPr lang="en-US" altLang="zh-CN" sz="2800" dirty="0" smtClean="0"/>
          </a:p>
          <a:p>
            <a:r>
              <a:rPr lang="zh-CN" altLang="en-US" sz="2800" dirty="0" smtClean="0"/>
              <a:t>流量工程</a:t>
            </a:r>
            <a:endParaRPr lang="en-US" altLang="zh-CN" sz="2800" dirty="0" smtClean="0"/>
          </a:p>
          <a:p>
            <a:r>
              <a:rPr lang="zh-CN" altLang="en-US" sz="2800" dirty="0" smtClean="0"/>
              <a:t>网络资源分配</a:t>
            </a:r>
            <a:endParaRPr lang="en-US" altLang="zh-CN" sz="2800" dirty="0" smtClean="0"/>
          </a:p>
          <a:p>
            <a:r>
              <a:rPr lang="zh-CN" altLang="en-US" sz="2800" dirty="0" smtClean="0"/>
              <a:t>网络负载均衡</a:t>
            </a:r>
            <a:endParaRPr lang="zh-CN" altLang="en-US" sz="2800" dirty="0"/>
          </a:p>
        </p:txBody>
      </p:sp>
      <p:sp>
        <p:nvSpPr>
          <p:cNvPr id="4" name="Right Brace 3"/>
          <p:cNvSpPr/>
          <p:nvPr/>
        </p:nvSpPr>
        <p:spPr>
          <a:xfrm>
            <a:off x="3419872" y="1844824"/>
            <a:ext cx="936104" cy="2808312"/>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4572000" y="2611650"/>
            <a:ext cx="2016224" cy="1384995"/>
          </a:xfrm>
          <a:prstGeom prst="rect">
            <a:avLst/>
          </a:prstGeom>
          <a:noFill/>
        </p:spPr>
        <p:txBody>
          <a:bodyPr wrap="square" rtlCol="0">
            <a:spAutoFit/>
          </a:bodyPr>
          <a:lstStyle/>
          <a:p>
            <a:r>
              <a:rPr lang="zh-CN" altLang="en-US" dirty="0" smtClean="0"/>
              <a:t>对网络内部状态有一定的了解</a:t>
            </a:r>
            <a:endParaRPr lang="zh-CN" altLang="en-US" dirty="0"/>
          </a:p>
        </p:txBody>
      </p:sp>
      <p:sp>
        <p:nvSpPr>
          <p:cNvPr id="6" name="TextBox 5"/>
          <p:cNvSpPr txBox="1"/>
          <p:nvPr/>
        </p:nvSpPr>
        <p:spPr>
          <a:xfrm>
            <a:off x="7380313" y="3042537"/>
            <a:ext cx="1656183" cy="523220"/>
          </a:xfrm>
          <a:prstGeom prst="rect">
            <a:avLst/>
          </a:prstGeom>
          <a:noFill/>
        </p:spPr>
        <p:txBody>
          <a:bodyPr wrap="square" rtlCol="0">
            <a:spAutoFit/>
          </a:bodyPr>
          <a:lstStyle/>
          <a:p>
            <a:r>
              <a:rPr lang="zh-CN" altLang="en-US" dirty="0" smtClean="0"/>
              <a:t>网络测量</a:t>
            </a:r>
            <a:endParaRPr lang="zh-CN" altLang="en-US" dirty="0"/>
          </a:p>
        </p:txBody>
      </p:sp>
      <p:cxnSp>
        <p:nvCxnSpPr>
          <p:cNvPr id="8" name="Straight Arrow Connector 7"/>
          <p:cNvCxnSpPr/>
          <p:nvPr/>
        </p:nvCxnSpPr>
        <p:spPr>
          <a:xfrm flipV="1">
            <a:off x="6444208" y="3304147"/>
            <a:ext cx="1008114"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051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过度计数问题</a:t>
            </a:r>
            <a:endParaRPr lang="zh-CN" altLang="en-US" dirty="0"/>
          </a:p>
        </p:txBody>
      </p:sp>
      <p:sp>
        <p:nvSpPr>
          <p:cNvPr id="3" name="Content Placeholder 2"/>
          <p:cNvSpPr>
            <a:spLocks noGrp="1"/>
          </p:cNvSpPr>
          <p:nvPr>
            <p:ph idx="1"/>
          </p:nvPr>
        </p:nvSpPr>
        <p:spPr>
          <a:xfrm>
            <a:off x="457200" y="5226658"/>
            <a:ext cx="8229600" cy="899505"/>
          </a:xfrm>
        </p:spPr>
        <p:txBody>
          <a:bodyPr/>
          <a:lstStyle/>
          <a:p>
            <a:r>
              <a:rPr lang="zh-CN" altLang="en-US" sz="2800" dirty="0" smtClean="0"/>
              <a:t>更高维情况的过度计数问题会更加复杂</a:t>
            </a:r>
            <a:endParaRPr lang="zh-CN" altLang="en-US" sz="2800" dirty="0"/>
          </a:p>
        </p:txBody>
      </p:sp>
      <p:pic>
        <p:nvPicPr>
          <p:cNvPr id="4" name="Picture 3"/>
          <p:cNvPicPr>
            <a:picLocks noChangeAspect="1"/>
          </p:cNvPicPr>
          <p:nvPr/>
        </p:nvPicPr>
        <p:blipFill>
          <a:blip r:embed="rId2"/>
          <a:stretch>
            <a:fillRect/>
          </a:stretch>
        </p:blipFill>
        <p:spPr>
          <a:xfrm>
            <a:off x="288032" y="1600200"/>
            <a:ext cx="3995936" cy="2581005"/>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4774898" y="1600200"/>
            <a:ext cx="4045574" cy="2278037"/>
          </a:xfrm>
          <a:prstGeom prst="rect">
            <a:avLst/>
          </a:prstGeom>
          <a:ln w="12700">
            <a:solidFill>
              <a:schemeClr val="tx1"/>
            </a:solidFill>
          </a:ln>
        </p:spPr>
      </p:pic>
      <p:sp>
        <p:nvSpPr>
          <p:cNvPr id="6" name="TextBox 5"/>
          <p:cNvSpPr txBox="1"/>
          <p:nvPr/>
        </p:nvSpPr>
        <p:spPr>
          <a:xfrm>
            <a:off x="323528" y="4226878"/>
            <a:ext cx="3960440" cy="954107"/>
          </a:xfrm>
          <a:prstGeom prst="rect">
            <a:avLst/>
          </a:prstGeom>
          <a:noFill/>
        </p:spPr>
        <p:txBody>
          <a:bodyPr wrap="square" rtlCol="0">
            <a:spAutoFit/>
          </a:bodyPr>
          <a:lstStyle/>
          <a:p>
            <a:r>
              <a:rPr lang="zh-CN" altLang="en-US" dirty="0" smtClean="0"/>
              <a:t>一维情况不存在过度计数问题</a:t>
            </a:r>
            <a:endParaRPr lang="zh-CN" altLang="en-US" dirty="0"/>
          </a:p>
        </p:txBody>
      </p:sp>
      <p:sp>
        <p:nvSpPr>
          <p:cNvPr id="7" name="TextBox 6"/>
          <p:cNvSpPr txBox="1"/>
          <p:nvPr/>
        </p:nvSpPr>
        <p:spPr>
          <a:xfrm>
            <a:off x="4774899" y="3828301"/>
            <a:ext cx="4045573" cy="954107"/>
          </a:xfrm>
          <a:prstGeom prst="rect">
            <a:avLst/>
          </a:prstGeom>
          <a:noFill/>
        </p:spPr>
        <p:txBody>
          <a:bodyPr wrap="square" rtlCol="0">
            <a:spAutoFit/>
          </a:bodyPr>
          <a:lstStyle/>
          <a:p>
            <a:r>
              <a:rPr lang="zh-CN" altLang="en-US" dirty="0" smtClean="0"/>
              <a:t>对</a:t>
            </a:r>
            <a:r>
              <a:rPr lang="en-US" altLang="zh-CN" dirty="0" smtClean="0"/>
              <a:t>(1.2.3.*,5.6.7.8)</a:t>
            </a:r>
            <a:r>
              <a:rPr lang="zh-CN" altLang="en-US" dirty="0" smtClean="0"/>
              <a:t>存在过度计数的情况</a:t>
            </a:r>
            <a:endParaRPr lang="zh-CN" altLang="en-US" dirty="0"/>
          </a:p>
        </p:txBody>
      </p:sp>
    </p:spTree>
    <p:extLst>
      <p:ext uri="{BB962C8B-B14F-4D97-AF65-F5344CB8AC3E}">
        <p14:creationId xmlns:p14="http://schemas.microsoft.com/office/powerpoint/2010/main" val="1482275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i="1">
                            <a:latin typeface="Cambria Math" panose="02040503050406030204" pitchFamily="18" charset="0"/>
                          </a:rPr>
                          <m:t>𝜖</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oMath>
                </a14:m>
                <a:r>
                  <a:rPr lang="en-US" altLang="zh-CN" dirty="0" smtClean="0"/>
                  <a:t>-HHH </a:t>
                </a:r>
                <a:r>
                  <a:rPr lang="zh-CN" altLang="en-US" dirty="0" smtClean="0"/>
                  <a:t>检测问题</a:t>
                </a:r>
                <a:endParaRPr lang="en-US" altLang="zh-CN"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95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41168"/>
              </a:xfrm>
            </p:spPr>
            <p:txBody>
              <a:bodyPr/>
              <a:lstStyle/>
              <a:p>
                <a14:m>
                  <m:oMath xmlns:m="http://schemas.openxmlformats.org/officeDocument/2006/math">
                    <m:r>
                      <a:rPr lang="en-US" altLang="zh-CN" sz="2800" b="0" i="1" smtClean="0">
                        <a:latin typeface="Cambria Math" panose="02040503050406030204" pitchFamily="18" charset="0"/>
                      </a:rPr>
                      <m:t>0&lt;</m:t>
                    </m:r>
                    <m:r>
                      <a:rPr lang="en-US" altLang="zh-CN" sz="2800" b="0" i="1" smtClean="0">
                        <a:latin typeface="Cambria Math" panose="02040503050406030204" pitchFamily="18" charset="0"/>
                      </a:rPr>
                      <m:t>𝛿</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𝜃</m:t>
                    </m:r>
                    <m:r>
                      <a:rPr lang="en-US" altLang="zh-CN" sz="2800" b="0" i="1" smtClean="0">
                        <a:latin typeface="Cambria Math" panose="02040503050406030204" pitchFamily="18" charset="0"/>
                      </a:rPr>
                      <m:t>&lt;1</m:t>
                    </m:r>
                  </m:oMath>
                </a14:m>
                <a:r>
                  <a:rPr lang="zh-CN" altLang="en-US" sz="2800" dirty="0" smtClean="0"/>
                  <a:t>，数据流中共有</a:t>
                </a:r>
                <a14:m>
                  <m:oMath xmlns:m="http://schemas.openxmlformats.org/officeDocument/2006/math">
                    <m:r>
                      <a:rPr lang="en-US" altLang="zh-CN" sz="2800" b="0" i="1" smtClean="0">
                        <a:latin typeface="Cambria Math" panose="02040503050406030204" pitchFamily="18" charset="0"/>
                      </a:rPr>
                      <m:t>𝑁</m:t>
                    </m:r>
                  </m:oMath>
                </a14:m>
                <a:r>
                  <a:rPr lang="zh-CN" altLang="en-US" sz="2800" dirty="0" smtClean="0"/>
                  <a:t>个数据项，</a:t>
                </a:r>
                <a:r>
                  <a:rPr lang="en-US" altLang="zh-CN" sz="2800" dirty="0"/>
                  <a:t> </a:t>
                </a:r>
                <a14:m>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e>
                    </m:d>
                  </m:oMath>
                </a14:m>
                <a:r>
                  <a:rPr lang="zh-CN" altLang="en-US" sz="2800" dirty="0" smtClean="0"/>
                  <a:t>、</a:t>
                </a:r>
                <a14:m>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f</m:t>
                        </m:r>
                      </m:e>
                      <m:sub>
                        <m:r>
                          <m:rPr>
                            <m:sty m:val="p"/>
                          </m:rPr>
                          <a:rPr lang="en-US" altLang="zh-CN" sz="2800" b="0" i="0" smtClean="0">
                            <a:latin typeface="Cambria Math" panose="02040503050406030204" pitchFamily="18" charset="0"/>
                          </a:rPr>
                          <m:t>min</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oMath>
                </a14:m>
                <a:r>
                  <a:rPr lang="zh-CN" altLang="en-US" sz="2800" dirty="0" smtClean="0"/>
                  <a:t>和</a:t>
                </a:r>
                <a14:m>
                  <m:oMath xmlns:m="http://schemas.openxmlformats.org/officeDocument/2006/math">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𝑓</m:t>
                        </m:r>
                      </m:e>
                      <m:sub>
                        <m:r>
                          <a:rPr lang="en-US" altLang="zh-CN" sz="2800" b="0" i="1" dirty="0" smtClean="0">
                            <a:latin typeface="Cambria Math" panose="02040503050406030204" pitchFamily="18" charset="0"/>
                          </a:rPr>
                          <m:t>𝑚𝑎𝑥</m:t>
                        </m:r>
                      </m:sub>
                    </m:sSub>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𝑝</m:t>
                    </m:r>
                    <m:r>
                      <a:rPr lang="en-US" altLang="zh-CN" sz="2800" b="0" i="1" dirty="0" smtClean="0">
                        <a:latin typeface="Cambria Math" panose="02040503050406030204" pitchFamily="18" charset="0"/>
                      </a:rPr>
                      <m:t>)</m:t>
                    </m:r>
                  </m:oMath>
                </a14:m>
                <a:r>
                  <a:rPr lang="zh-CN" altLang="en-US" sz="2800" dirty="0" smtClean="0"/>
                  <a:t>分别是前缀</a:t>
                </a:r>
                <a14:m>
                  <m:oMath xmlns:m="http://schemas.openxmlformats.org/officeDocument/2006/math">
                    <m:r>
                      <a:rPr lang="en-US" altLang="zh-CN" sz="2800" b="0" i="1" smtClean="0">
                        <a:latin typeface="Cambria Math" panose="02040503050406030204" pitchFamily="18" charset="0"/>
                      </a:rPr>
                      <m:t>𝑝</m:t>
                    </m:r>
                  </m:oMath>
                </a14:m>
                <a:r>
                  <a:rPr lang="zh-CN" altLang="en-US" sz="2800" dirty="0" smtClean="0"/>
                  <a:t>的真实频数和估计频数的上下限</a:t>
                </a:r>
                <a:endParaRPr lang="en-US" altLang="zh-CN" sz="2800" dirty="0" smtClean="0"/>
              </a:p>
              <a:p>
                <a:r>
                  <a:rPr lang="zh-CN" altLang="en-US" sz="2800" b="0" dirty="0" smtClean="0"/>
                  <a:t>频数大于</a:t>
                </a:r>
                <a14:m>
                  <m:oMath xmlns:m="http://schemas.openxmlformats.org/officeDocument/2006/math">
                    <m:r>
                      <a:rPr lang="en-US" altLang="zh-CN" sz="2800" b="0" i="1" smtClean="0">
                        <a:latin typeface="Cambria Math" panose="02040503050406030204" pitchFamily="18" charset="0"/>
                      </a:rPr>
                      <m:t>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oMath>
                </a14:m>
                <a:r>
                  <a:rPr lang="zh-CN" altLang="en-US" sz="2800" dirty="0" smtClean="0"/>
                  <a:t>的前缀为</a:t>
                </a:r>
                <a:r>
                  <a:rPr lang="en-US" altLang="zh-CN" sz="2800" dirty="0" smtClean="0"/>
                  <a:t>HHH</a:t>
                </a:r>
              </a:p>
              <a:p>
                <a:r>
                  <a:rPr lang="zh-CN" altLang="en-US" sz="2800" dirty="0" smtClean="0"/>
                  <a:t>准确性：对于任意被检测成为</a:t>
                </a:r>
                <a:r>
                  <a:rPr lang="en-US" altLang="zh-CN" sz="2800" dirty="0" smtClean="0"/>
                  <a:t>HHH</a:t>
                </a:r>
                <a:r>
                  <a:rPr lang="zh-CN" altLang="en-US" sz="2800" dirty="0" smtClean="0"/>
                  <a:t>的前缀</a:t>
                </a:r>
                <a14:m>
                  <m:oMath xmlns:m="http://schemas.openxmlformats.org/officeDocument/2006/math">
                    <m:r>
                      <a:rPr lang="en-US" altLang="zh-CN" sz="2800" b="0" i="1" smtClean="0">
                        <a:latin typeface="Cambria Math" panose="02040503050406030204" pitchFamily="18" charset="0"/>
                      </a:rPr>
                      <m:t>𝑝</m:t>
                    </m:r>
                  </m:oMath>
                </a14:m>
                <a:r>
                  <a:rPr lang="zh-CN" altLang="en-US" sz="2800" dirty="0" smtClean="0"/>
                  <a:t>，</a:t>
                </a:r>
                <a:r>
                  <a:rPr lang="en-US" altLang="zh-CN" sz="2800" dirty="0"/>
                  <a:t> </a:t>
                </a:r>
                <a14:m>
                  <m:oMath xmlns:m="http://schemas.openxmlformats.org/officeDocument/2006/math">
                    <m:r>
                      <m:rPr>
                        <m:sty m:val="p"/>
                      </m:rPr>
                      <a:rPr lang="en-US" altLang="zh-CN" sz="2800" b="0" i="0" smtClean="0">
                        <a:latin typeface="Cambria Math" panose="02040503050406030204" pitchFamily="18" charset="0"/>
                      </a:rPr>
                      <m:t>Pr</m:t>
                    </m:r>
                    <m:d>
                      <m:dPr>
                        <m:ctrlPr>
                          <a:rPr lang="en-US" altLang="zh-CN" sz="2800" b="0" i="1" smtClean="0">
                            <a:latin typeface="Cambria Math" panose="02040503050406030204" pitchFamily="18" charset="0"/>
                          </a:rPr>
                        </m:ctrlPr>
                      </m:dPr>
                      <m:e>
                        <m:d>
                          <m:dPr>
                            <m:begChr m:val="|"/>
                            <m:endChr m:val="|"/>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𝑚𝑎𝑥</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𝑚𝑖𝑛</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e>
                            </m:d>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𝜖</m:t>
                        </m:r>
                        <m:r>
                          <a:rPr lang="en-US" altLang="zh-CN" sz="2800" b="0" i="1" smtClean="0">
                            <a:latin typeface="Cambria Math" panose="02040503050406030204" pitchFamily="18" charset="0"/>
                          </a:rPr>
                          <m:t>𝑁</m:t>
                        </m:r>
                      </m:e>
                    </m:d>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𝛿</m:t>
                    </m:r>
                  </m:oMath>
                </a14:m>
                <a:endParaRPr lang="en-US" altLang="zh-CN" sz="2800" dirty="0" smtClean="0"/>
              </a:p>
              <a:p>
                <a:r>
                  <a:rPr lang="zh-CN" altLang="en-US" sz="2800" dirty="0" smtClean="0"/>
                  <a:t>覆盖性：对于任意没有被检测成为</a:t>
                </a:r>
                <a:r>
                  <a:rPr lang="en-US" altLang="zh-CN" sz="2800" dirty="0" smtClean="0"/>
                  <a:t>HHH</a:t>
                </a:r>
                <a:r>
                  <a:rPr lang="zh-CN" altLang="en-US" sz="2800" dirty="0" smtClean="0"/>
                  <a:t>的前缀</a:t>
                </a:r>
                <a14:m>
                  <m:oMath xmlns:m="http://schemas.openxmlformats.org/officeDocument/2006/math">
                    <m:r>
                      <a:rPr lang="en-US" altLang="zh-CN" sz="2800" i="1">
                        <a:latin typeface="Cambria Math" panose="02040503050406030204" pitchFamily="18" charset="0"/>
                      </a:rPr>
                      <m:t>𝑝</m:t>
                    </m:r>
                  </m:oMath>
                </a14:m>
                <a:r>
                  <a:rPr lang="zh-CN" altLang="en-US" sz="2800" dirty="0" smtClean="0"/>
                  <a:t>，</a:t>
                </a:r>
                <a14:m>
                  <m:oMath xmlns:m="http://schemas.openxmlformats.org/officeDocument/2006/math">
                    <m:r>
                      <m:rPr>
                        <m:sty m:val="p"/>
                      </m:rPr>
                      <a:rPr lang="en-US" altLang="zh-CN" sz="2800" b="0" i="0" smtClean="0">
                        <a:latin typeface="Cambria Math" panose="02040503050406030204" pitchFamily="18" charset="0"/>
                      </a:rPr>
                      <m:t>Pr</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e>
                    </m:d>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𝛿</m:t>
                    </m:r>
                  </m:oMath>
                </a14:m>
                <a:endParaRPr lang="en-US" altLang="zh-CN"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41168"/>
              </a:xfrm>
              <a:blipFill>
                <a:blip r:embed="rId3"/>
                <a:stretch>
                  <a:fillRect l="-1333" t="-1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484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HHH</a:t>
            </a:r>
            <a:r>
              <a:rPr lang="zh-CN" altLang="en-US" dirty="0" smtClean="0"/>
              <a:t>检测算法改进版</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lstStyle/>
              <a:p>
                <a:r>
                  <a:rPr lang="zh-CN" altLang="en-US" sz="2800" dirty="0" smtClean="0"/>
                  <a:t>对于待检测对象（比如源</a:t>
                </a:r>
                <a:r>
                  <a:rPr lang="en-US" altLang="zh-CN" sz="2800" dirty="0"/>
                  <a:t>IP</a:t>
                </a:r>
                <a:r>
                  <a:rPr lang="zh-CN" altLang="en-US" sz="2800" dirty="0"/>
                  <a:t>地址或者目的</a:t>
                </a:r>
                <a:r>
                  <a:rPr lang="en-US" altLang="zh-CN" sz="2800" dirty="0"/>
                  <a:t>IP</a:t>
                </a:r>
                <a:r>
                  <a:rPr lang="zh-CN" altLang="en-US" sz="2800" dirty="0"/>
                  <a:t>地址）的每一个层次都设立一个</a:t>
                </a:r>
                <a:r>
                  <a:rPr lang="en-US" altLang="zh-CN" sz="2800" dirty="0"/>
                  <a:t>Space Saving</a:t>
                </a:r>
                <a:r>
                  <a:rPr lang="zh-CN" altLang="en-US" sz="2800" dirty="0"/>
                  <a:t>数组</a:t>
                </a:r>
                <a:endParaRPr lang="en-US" altLang="zh-CN" sz="2800" dirty="0"/>
              </a:p>
              <a:p>
                <a:r>
                  <a:rPr lang="zh-CN" altLang="en-US" sz="2800" dirty="0" smtClean="0"/>
                  <a:t>假设有</a:t>
                </a:r>
                <a14:m>
                  <m:oMath xmlns:m="http://schemas.openxmlformats.org/officeDocument/2006/math">
                    <m:r>
                      <a:rPr lang="en-US" altLang="zh-CN" sz="2800" b="0" i="1" smtClean="0">
                        <a:latin typeface="Cambria Math" panose="02040503050406030204" pitchFamily="18" charset="0"/>
                      </a:rPr>
                      <m:t>𝐻</m:t>
                    </m:r>
                  </m:oMath>
                </a14:m>
                <a:r>
                  <a:rPr lang="zh-CN" altLang="en-US" sz="2800" dirty="0" smtClean="0"/>
                  <a:t>个</a:t>
                </a:r>
                <a:r>
                  <a:rPr lang="en-US" altLang="zh-CN" sz="2800" dirty="0" smtClean="0"/>
                  <a:t>Space Saving</a:t>
                </a:r>
                <a:r>
                  <a:rPr lang="zh-CN" altLang="en-US" sz="2800" dirty="0" smtClean="0"/>
                  <a:t>数组，另选取一个整数</a:t>
                </a:r>
                <a14:m>
                  <m:oMath xmlns:m="http://schemas.openxmlformats.org/officeDocument/2006/math">
                    <m:r>
                      <a:rPr lang="en-US" altLang="zh-CN" sz="2800" b="0" i="1" smtClean="0">
                        <a:latin typeface="Cambria Math" panose="02040503050406030204" pitchFamily="18" charset="0"/>
                      </a:rPr>
                      <m:t>𝑉</m:t>
                    </m:r>
                  </m:oMath>
                </a14:m>
                <a:r>
                  <a:rPr lang="zh-CN" altLang="en-US" sz="2800" dirty="0" smtClean="0"/>
                  <a:t>，</a:t>
                </a:r>
                <a:r>
                  <a:rPr lang="en-US" altLang="zh-CN" sz="2800" dirty="0"/>
                  <a:t> </a:t>
                </a:r>
                <a14:m>
                  <m:oMath xmlns:m="http://schemas.openxmlformats.org/officeDocument/2006/math">
                    <m:r>
                      <a:rPr lang="en-US" altLang="zh-CN" sz="2800" b="0" i="1" smtClean="0">
                        <a:latin typeface="Cambria Math" panose="02040503050406030204" pitchFamily="18" charset="0"/>
                      </a:rPr>
                      <m:t>𝑉</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𝐻</m:t>
                    </m:r>
                  </m:oMath>
                </a14:m>
                <a:endParaRPr lang="en-US" altLang="zh-CN" sz="2800" dirty="0" smtClean="0"/>
              </a:p>
              <a:p>
                <a:r>
                  <a:rPr lang="zh-CN" altLang="en-US" sz="2800" dirty="0" smtClean="0"/>
                  <a:t>当</a:t>
                </a:r>
                <a:r>
                  <a:rPr lang="zh-CN" altLang="en-US" sz="2800" dirty="0"/>
                  <a:t>一个数据项到达时</a:t>
                </a:r>
                <a:r>
                  <a:rPr lang="zh-CN" altLang="en-US" sz="2800" dirty="0" smtClean="0"/>
                  <a:t>，生成一个</a:t>
                </a:r>
                <a14:m>
                  <m:oMath xmlns:m="http://schemas.openxmlformats.org/officeDocument/2006/math">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𝑉</m:t>
                    </m:r>
                    <m:r>
                      <a:rPr lang="en-US" altLang="zh-CN" sz="2800" b="0" i="1" smtClean="0">
                        <a:latin typeface="Cambria Math" panose="02040503050406030204" pitchFamily="18" charset="0"/>
                      </a:rPr>
                      <m:t>]</m:t>
                    </m:r>
                  </m:oMath>
                </a14:m>
                <a:r>
                  <a:rPr lang="zh-CN" altLang="en-US" sz="2800" dirty="0" smtClean="0"/>
                  <a:t>之间的整数，如果</a:t>
                </a:r>
                <a14:m>
                  <m:oMath xmlns:m="http://schemas.openxmlformats.org/officeDocument/2006/math">
                    <m:r>
                      <a:rPr lang="en-US" altLang="zh-CN" sz="2800" b="0" i="1" smtClean="0">
                        <a:latin typeface="Cambria Math" panose="02040503050406030204" pitchFamily="18" charset="0"/>
                      </a:rPr>
                      <m:t>𝑉</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𝐻</m:t>
                    </m:r>
                  </m:oMath>
                </a14:m>
                <a:r>
                  <a:rPr lang="zh-CN" altLang="en-US" sz="2800" dirty="0" smtClean="0"/>
                  <a:t>，则提取对应长度的前缀并更新相应的</a:t>
                </a:r>
                <a:r>
                  <a:rPr lang="en-US" altLang="zh-CN" sz="2800" dirty="0" smtClean="0"/>
                  <a:t>Space Saving</a:t>
                </a:r>
                <a:r>
                  <a:rPr lang="zh-CN" altLang="en-US" sz="2800" dirty="0" smtClean="0"/>
                  <a:t>数组</a:t>
                </a:r>
                <a:endParaRPr lang="en-US" altLang="zh-CN" sz="2800" dirty="0" smtClean="0"/>
              </a:p>
              <a:p>
                <a:r>
                  <a:rPr lang="zh-CN" altLang="en-US" sz="2800" dirty="0" smtClean="0"/>
                  <a:t>该算法能够满足</a:t>
                </a:r>
                <a14:m>
                  <m:oMath xmlns:m="http://schemas.openxmlformats.org/officeDocument/2006/math">
                    <m:d>
                      <m:dPr>
                        <m:ctrlPr>
                          <a:rPr lang="en-US" altLang="zh-CN" sz="2800" i="1">
                            <a:latin typeface="Cambria Math" panose="02040503050406030204" pitchFamily="18" charset="0"/>
                          </a:rPr>
                        </m:ctrlPr>
                      </m:dPr>
                      <m:e>
                        <m:r>
                          <a:rPr lang="en-US" altLang="zh-CN" sz="2800" i="1">
                            <a:latin typeface="Cambria Math" panose="02040503050406030204" pitchFamily="18" charset="0"/>
                          </a:rPr>
                          <m:t>𝛿</m:t>
                        </m:r>
                        <m:r>
                          <a:rPr lang="en-US" altLang="zh-CN" sz="2800" i="1">
                            <a:latin typeface="Cambria Math" panose="02040503050406030204" pitchFamily="18" charset="0"/>
                          </a:rPr>
                          <m:t>,</m:t>
                        </m:r>
                        <m:r>
                          <a:rPr lang="en-US" altLang="zh-CN" sz="2800" i="1">
                            <a:latin typeface="Cambria Math" panose="02040503050406030204" pitchFamily="18" charset="0"/>
                          </a:rPr>
                          <m:t>𝜖</m:t>
                        </m:r>
                        <m:r>
                          <a:rPr lang="en-US" altLang="zh-CN" sz="2800" i="1">
                            <a:latin typeface="Cambria Math" panose="02040503050406030204" pitchFamily="18" charset="0"/>
                          </a:rPr>
                          <m:t>,</m:t>
                        </m:r>
                        <m:r>
                          <a:rPr lang="en-US" altLang="zh-CN" sz="2800" i="1">
                            <a:latin typeface="Cambria Math" panose="02040503050406030204" pitchFamily="18" charset="0"/>
                          </a:rPr>
                          <m:t>𝜃</m:t>
                        </m:r>
                      </m:e>
                    </m:d>
                  </m:oMath>
                </a14:m>
                <a:r>
                  <a:rPr lang="en-US" altLang="zh-CN" sz="2800" dirty="0"/>
                  <a:t>-HHH </a:t>
                </a:r>
                <a:r>
                  <a:rPr lang="zh-CN" altLang="en-US" sz="2800" dirty="0"/>
                  <a:t>检测</a:t>
                </a:r>
                <a:r>
                  <a:rPr lang="zh-CN" altLang="en-US" sz="2800" dirty="0" smtClean="0"/>
                  <a:t>问题的要求</a:t>
                </a:r>
                <a:endParaRPr lang="en-US" altLang="zh-CN" sz="2800" dirty="0" smtClean="0"/>
              </a:p>
              <a:p>
                <a:r>
                  <a:rPr lang="zh-CN" altLang="en-US" sz="2800" dirty="0" smtClean="0"/>
                  <a:t>每一个数据项至多更新一个</a:t>
                </a:r>
                <a:r>
                  <a:rPr lang="en-US" altLang="zh-CN" sz="2800" dirty="0" smtClean="0"/>
                  <a:t>Space Saving</a:t>
                </a:r>
                <a:r>
                  <a:rPr lang="zh-CN" altLang="en-US" sz="2800" dirty="0" smtClean="0"/>
                  <a:t>数组，时间复杂度为</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log</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𝜖</m:t>
                        </m:r>
                      </m:den>
                    </m:f>
                    <m:r>
                      <a:rPr lang="en-US" altLang="zh-CN" sz="2800" b="0" i="1" smtClean="0">
                        <a:latin typeface="Cambria Math" panose="02040503050406030204" pitchFamily="18" charset="0"/>
                      </a:rPr>
                      <m:t>))</m:t>
                    </m:r>
                  </m:oMath>
                </a14:m>
                <a:r>
                  <a:rPr lang="zh-CN" altLang="en-US" sz="2800" dirty="0" smtClean="0"/>
                  <a:t>，空间复杂度为</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𝐻</m:t>
                        </m:r>
                      </m:num>
                      <m:den>
                        <m:r>
                          <a:rPr lang="en-US" altLang="zh-CN" sz="2800" b="0" i="1" smtClean="0">
                            <a:latin typeface="Cambria Math" panose="02040503050406030204" pitchFamily="18" charset="0"/>
                          </a:rPr>
                          <m:t>𝜖</m:t>
                        </m:r>
                      </m:den>
                    </m:f>
                    <m:r>
                      <a:rPr lang="en-US" altLang="zh-CN" sz="2800" b="0" i="1" smtClean="0">
                        <a:latin typeface="Cambria Math" panose="02040503050406030204" pitchFamily="18" charset="0"/>
                      </a:rPr>
                      <m:t>)</m:t>
                    </m:r>
                  </m:oMath>
                </a14:m>
                <a:endParaRPr lang="zh-CN" altLang="en-US" sz="2800" dirty="0"/>
              </a:p>
              <a:p>
                <a:endParaRPr lang="zh-CN" alt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a:blip r:embed="rId2"/>
                <a:stretch>
                  <a:fillRect l="-1333" t="-1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1988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Lossy</a:t>
            </a:r>
            <a:r>
              <a:rPr lang="en-US" altLang="zh-CN" dirty="0" smtClean="0"/>
              <a:t> Counting</a:t>
            </a:r>
            <a:r>
              <a:rPr lang="zh-CN" altLang="en-US" dirty="0" smtClean="0"/>
              <a:t>算法简介</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800" dirty="0" smtClean="0"/>
                  <a:t>将输入数据流分为若干组，每组宽度</a:t>
                </a:r>
                <a:r>
                  <a:rPr lang="zh-CN" altLang="en-US" sz="2800" dirty="0"/>
                  <a:t>为</a:t>
                </a:r>
                <a14:m>
                  <m:oMath xmlns:m="http://schemas.openxmlformats.org/officeDocument/2006/math">
                    <m:r>
                      <a:rPr lang="en-US" altLang="zh-CN" sz="2800" i="1">
                        <a:latin typeface="Cambria Math" panose="02040503050406030204" pitchFamily="18" charset="0"/>
                      </a:rPr>
                      <m:t>𝑤</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𝜖</m:t>
                        </m:r>
                      </m:den>
                    </m:f>
                    <m:r>
                      <a:rPr lang="en-US" altLang="zh-CN" sz="2800" i="1">
                        <a:latin typeface="Cambria Math" panose="02040503050406030204" pitchFamily="18" charset="0"/>
                      </a:rPr>
                      <m:t>⌉</m:t>
                    </m:r>
                  </m:oMath>
                </a14:m>
                <a:r>
                  <a:rPr lang="zh-CN" altLang="en-US" sz="2800" dirty="0"/>
                  <a:t>，</a:t>
                </a:r>
                <a:r>
                  <a:rPr lang="zh-CN" altLang="en-US" sz="2800" dirty="0" smtClean="0"/>
                  <a:t>当前组的</a:t>
                </a:r>
                <a:r>
                  <a:rPr lang="zh-CN" altLang="en-US" sz="2800" dirty="0"/>
                  <a:t>标号</a:t>
                </a:r>
                <a:r>
                  <a:rPr lang="zh-CN" altLang="en-US" sz="2800" dirty="0" smtClean="0"/>
                  <a:t>为</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𝑏</m:t>
                        </m:r>
                      </m:e>
                      <m:sub>
                        <m:r>
                          <a:rPr lang="en-US" altLang="zh-CN" sz="2800" i="1">
                            <a:latin typeface="Cambria Math" panose="02040503050406030204" pitchFamily="18" charset="0"/>
                          </a:rPr>
                          <m:t>𝑐𝑢𝑟𝑟𝑒𝑛𝑡</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𝑁</m:t>
                        </m:r>
                      </m:num>
                      <m:den>
                        <m:r>
                          <a:rPr lang="en-US" altLang="zh-CN" sz="2800" i="1">
                            <a:latin typeface="Cambria Math" panose="02040503050406030204" pitchFamily="18" charset="0"/>
                          </a:rPr>
                          <m:t>𝑤</m:t>
                        </m:r>
                      </m:den>
                    </m:f>
                    <m:r>
                      <a:rPr lang="en-US" altLang="zh-CN" sz="2800" i="1">
                        <a:latin typeface="Cambria Math" panose="02040503050406030204" pitchFamily="18" charset="0"/>
                      </a:rPr>
                      <m:t>⌉</m:t>
                    </m:r>
                  </m:oMath>
                </a14:m>
                <a:endParaRPr lang="en-US" altLang="zh-CN" sz="2800" dirty="0"/>
              </a:p>
              <a:p>
                <a:r>
                  <a:rPr lang="zh-CN" altLang="en-US" sz="2800" dirty="0"/>
                  <a:t>维护</a:t>
                </a:r>
                <a:r>
                  <a:rPr lang="zh-CN" altLang="en-US" sz="2800" dirty="0" smtClean="0"/>
                  <a:t>数组</a:t>
                </a:r>
                <a14:m>
                  <m:oMath xmlns:m="http://schemas.openxmlformats.org/officeDocument/2006/math">
                    <m:r>
                      <a:rPr lang="en-US" altLang="zh-CN" sz="2800" i="1">
                        <a:latin typeface="Cambria Math" panose="02040503050406030204" pitchFamily="18" charset="0"/>
                      </a:rPr>
                      <m:t>𝐷</m:t>
                    </m:r>
                  </m:oMath>
                </a14:m>
                <a:r>
                  <a:rPr lang="zh-CN" altLang="en-US" sz="2800" dirty="0"/>
                  <a:t>，其中每个元素的形式为</a:t>
                </a:r>
                <a14:m>
                  <m:oMath xmlns:m="http://schemas.openxmlformats.org/officeDocument/2006/math">
                    <m:d>
                      <m:dPr>
                        <m:ctrlPr>
                          <a:rPr lang="en-US" altLang="zh-CN" sz="2800" i="1">
                            <a:latin typeface="Cambria Math" panose="02040503050406030204" pitchFamily="18" charset="0"/>
                          </a:rPr>
                        </m:ctrlPr>
                      </m:dPr>
                      <m:e>
                        <m:r>
                          <a:rPr lang="en-US" altLang="zh-CN" sz="2800" i="1">
                            <a:latin typeface="Cambria Math" panose="02040503050406030204" pitchFamily="18" charset="0"/>
                          </a:rPr>
                          <m:t>𝑓</m:t>
                        </m:r>
                        <m:r>
                          <a:rPr lang="en-US" altLang="zh-CN" sz="2800" i="1">
                            <a:latin typeface="Cambria Math" panose="02040503050406030204" pitchFamily="18" charset="0"/>
                          </a:rPr>
                          <m:t>,</m:t>
                        </m:r>
                        <m:r>
                          <m:rPr>
                            <m:sty m:val="p"/>
                          </m:rPr>
                          <a:rPr lang="en-US" altLang="zh-CN" sz="2800">
                            <a:latin typeface="Cambria Math" panose="02040503050406030204" pitchFamily="18" charset="0"/>
                          </a:rPr>
                          <m:t>Δ</m:t>
                        </m:r>
                      </m:e>
                    </m:d>
                  </m:oMath>
                </a14:m>
                <a:r>
                  <a:rPr lang="zh-CN" altLang="en-US" sz="2800" dirty="0" smtClean="0"/>
                  <a:t>，表示其对应的数据项</a:t>
                </a:r>
                <a14:m>
                  <m:oMath xmlns:m="http://schemas.openxmlformats.org/officeDocument/2006/math">
                    <m:r>
                      <a:rPr lang="en-US" altLang="zh-CN" sz="2800" b="0" i="1" smtClean="0">
                        <a:latin typeface="Cambria Math" panose="02040503050406030204" pitchFamily="18" charset="0"/>
                      </a:rPr>
                      <m:t>𝑒</m:t>
                    </m:r>
                  </m:oMath>
                </a14:m>
                <a:r>
                  <a:rPr lang="zh-CN" altLang="en-US" sz="2800" dirty="0" smtClean="0"/>
                  <a:t>的频数上下限分别为</a:t>
                </a:r>
                <a14:m>
                  <m:oMath xmlns:m="http://schemas.openxmlformats.org/officeDocument/2006/math">
                    <m:r>
                      <a:rPr lang="en-US" altLang="zh-CN" sz="2800" i="1">
                        <a:latin typeface="Cambria Math" panose="02040503050406030204" pitchFamily="18" charset="0"/>
                      </a:rPr>
                      <m:t>𝑓</m:t>
                    </m:r>
                  </m:oMath>
                </a14:m>
                <a:r>
                  <a:rPr lang="zh-CN" altLang="en-US" sz="2800" dirty="0" smtClean="0"/>
                  <a:t>和</a:t>
                </a:r>
                <a14:m>
                  <m:oMath xmlns:m="http://schemas.openxmlformats.org/officeDocument/2006/math">
                    <m:r>
                      <a:rPr lang="en-US" altLang="zh-CN" sz="2800" i="1">
                        <a:latin typeface="Cambria Math" panose="02040503050406030204" pitchFamily="18" charset="0"/>
                      </a:rPr>
                      <m:t>𝑓</m:t>
                    </m:r>
                    <m:r>
                      <a:rPr lang="en-US" altLang="zh-CN" sz="2800" i="1">
                        <a:latin typeface="Cambria Math" panose="02040503050406030204" pitchFamily="18" charset="0"/>
                      </a:rPr>
                      <m:t>+</m:t>
                    </m:r>
                    <m:r>
                      <m:rPr>
                        <m:sty m:val="p"/>
                      </m:rPr>
                      <a:rPr lang="en-US" altLang="zh-CN" sz="2800">
                        <a:latin typeface="Cambria Math" panose="02040503050406030204" pitchFamily="18" charset="0"/>
                      </a:rPr>
                      <m:t>Δ</m:t>
                    </m:r>
                  </m:oMath>
                </a14:m>
                <a:endParaRPr lang="en-US" altLang="zh-CN" sz="2800" dirty="0"/>
              </a:p>
              <a:p>
                <a:r>
                  <a:rPr lang="zh-CN" altLang="en-US" sz="2800" dirty="0"/>
                  <a:t>数据结构</a:t>
                </a:r>
                <a14:m>
                  <m:oMath xmlns:m="http://schemas.openxmlformats.org/officeDocument/2006/math">
                    <m:r>
                      <a:rPr lang="en-US" altLang="zh-CN" sz="2800" i="1">
                        <a:latin typeface="Cambria Math" panose="02040503050406030204" pitchFamily="18" charset="0"/>
                      </a:rPr>
                      <m:t>𝐷</m:t>
                    </m:r>
                  </m:oMath>
                </a14:m>
                <a:r>
                  <a:rPr lang="zh-CN" altLang="en-US" sz="2800" dirty="0"/>
                  <a:t>的更新规则：</a:t>
                </a:r>
                <a:endParaRPr lang="en-US" altLang="zh-CN" sz="2800" dirty="0"/>
              </a:p>
              <a:p>
                <a:pPr lvl="1"/>
                <a:r>
                  <a:rPr lang="zh-CN" altLang="en-US" sz="2400" dirty="0"/>
                  <a:t>当</a:t>
                </a:r>
                <a14:m>
                  <m:oMath xmlns:m="http://schemas.openxmlformats.org/officeDocument/2006/math">
                    <m:r>
                      <a:rPr lang="en-US" altLang="zh-CN" sz="2400" i="1">
                        <a:latin typeface="Cambria Math" panose="02040503050406030204" pitchFamily="18" charset="0"/>
                      </a:rPr>
                      <m:t>𝑒</m:t>
                    </m:r>
                  </m:oMath>
                </a14:m>
                <a:r>
                  <a:rPr lang="zh-CN" altLang="en-US" sz="2400" dirty="0"/>
                  <a:t>到达时，若</a:t>
                </a:r>
                <a14:m>
                  <m:oMath xmlns:m="http://schemas.openxmlformats.org/officeDocument/2006/math">
                    <m:r>
                      <a:rPr lang="en-US" altLang="zh-CN" sz="2400" i="1">
                        <a:latin typeface="Cambria Math" panose="02040503050406030204" pitchFamily="18" charset="0"/>
                      </a:rPr>
                      <m:t>𝑒</m:t>
                    </m:r>
                  </m:oMath>
                </a14:m>
                <a:r>
                  <a:rPr lang="zh-CN" altLang="en-US" sz="2400" dirty="0"/>
                  <a:t>已经存在，则将</a:t>
                </a:r>
                <a14:m>
                  <m:oMath xmlns:m="http://schemas.openxmlformats.org/officeDocument/2006/math">
                    <m:r>
                      <a:rPr lang="en-US" altLang="zh-CN" sz="2400" i="1">
                        <a:latin typeface="Cambria Math" panose="02040503050406030204" pitchFamily="18" charset="0"/>
                      </a:rPr>
                      <m:t>𝑒</m:t>
                    </m:r>
                  </m:oMath>
                </a14:m>
                <a:r>
                  <a:rPr lang="zh-CN" altLang="en-US" sz="2400" dirty="0"/>
                  <a:t>对应</a:t>
                </a:r>
                <a:r>
                  <a:rPr lang="zh-CN" altLang="en-US" sz="2400" dirty="0" smtClean="0"/>
                  <a:t>的</a:t>
                </a:r>
                <a14:m>
                  <m:oMath xmlns:m="http://schemas.openxmlformats.org/officeDocument/2006/math">
                    <m:r>
                      <a:rPr lang="en-US" altLang="zh-CN" sz="2400" i="1">
                        <a:latin typeface="Cambria Math" panose="02040503050406030204" pitchFamily="18" charset="0"/>
                      </a:rPr>
                      <m:t>𝑓</m:t>
                    </m:r>
                  </m:oMath>
                </a14:m>
                <a:r>
                  <a:rPr lang="zh-CN" altLang="en-US" sz="2400" dirty="0" smtClean="0"/>
                  <a:t>加</a:t>
                </a:r>
                <a:r>
                  <a:rPr lang="en-US" altLang="zh-CN" sz="2400" dirty="0"/>
                  <a:t>1</a:t>
                </a:r>
              </a:p>
              <a:p>
                <a:pPr lvl="1"/>
                <a:r>
                  <a:rPr lang="zh-CN" altLang="en-US" sz="2400" dirty="0"/>
                  <a:t>否则在</a:t>
                </a:r>
                <a14:m>
                  <m:oMath xmlns:m="http://schemas.openxmlformats.org/officeDocument/2006/math">
                    <m:r>
                      <a:rPr lang="en-US" altLang="zh-CN" sz="2400" i="1">
                        <a:latin typeface="Cambria Math" panose="02040503050406030204" pitchFamily="18" charset="0"/>
                      </a:rPr>
                      <m:t>𝐷</m:t>
                    </m:r>
                  </m:oMath>
                </a14:m>
                <a:r>
                  <a:rPr lang="zh-CN" altLang="en-US" sz="2400" dirty="0"/>
                  <a:t>中插入元素</a:t>
                </a:r>
                <a14:m>
                  <m:oMath xmlns:m="http://schemas.openxmlformats.org/officeDocument/2006/math">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𝑐𝑢𝑟𝑟𝑒𝑛𝑡</m:t>
                        </m:r>
                      </m:sub>
                    </m:sSub>
                    <m:r>
                      <a:rPr lang="en-US" altLang="zh-CN" sz="2400" i="1">
                        <a:latin typeface="Cambria Math" panose="02040503050406030204" pitchFamily="18" charset="0"/>
                      </a:rPr>
                      <m:t>−1)</m:t>
                    </m:r>
                  </m:oMath>
                </a14:m>
                <a:endParaRPr lang="en-US" altLang="zh-CN" sz="2400" dirty="0"/>
              </a:p>
              <a:p>
                <a:pPr lvl="1"/>
                <a:r>
                  <a:rPr lang="zh-CN" altLang="en-US" sz="2400" dirty="0"/>
                  <a:t>当</a:t>
                </a:r>
                <a14:m>
                  <m:oMath xmlns:m="http://schemas.openxmlformats.org/officeDocument/2006/math">
                    <m:r>
                      <a:rPr lang="en-US" altLang="zh-CN" sz="2400" i="1">
                        <a:latin typeface="Cambria Math" panose="02040503050406030204" pitchFamily="18" charset="0"/>
                      </a:rPr>
                      <m:t>𝑁</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=0</m:t>
                    </m:r>
                  </m:oMath>
                </a14:m>
                <a:r>
                  <a:rPr lang="zh-CN" altLang="en-US" sz="2400" dirty="0"/>
                  <a:t>时，对于</a:t>
                </a:r>
                <a14:m>
                  <m:oMath xmlns:m="http://schemas.openxmlformats.org/officeDocument/2006/math">
                    <m:r>
                      <a:rPr lang="en-US" altLang="zh-CN" sz="2400" i="1">
                        <a:latin typeface="Cambria Math" panose="02040503050406030204" pitchFamily="18" charset="0"/>
                      </a:rPr>
                      <m:t>𝐷</m:t>
                    </m:r>
                  </m:oMath>
                </a14:m>
                <a:r>
                  <a:rPr lang="zh-CN" altLang="en-US" sz="2400" dirty="0"/>
                  <a:t>中的每一数据项</a:t>
                </a:r>
                <a14:m>
                  <m:oMath xmlns:m="http://schemas.openxmlformats.org/officeDocument/2006/math">
                    <m:r>
                      <a:rPr lang="en-US" altLang="zh-CN" sz="2400" i="1">
                        <a:latin typeface="Cambria Math" panose="02040503050406030204" pitchFamily="18" charset="0"/>
                      </a:rPr>
                      <m:t>(</m:t>
                    </m:r>
                    <m:r>
                      <a:rPr lang="en-US" altLang="zh-CN" sz="2400" i="1">
                        <a:latin typeface="Cambria Math" panose="02040503050406030204" pitchFamily="18" charset="0"/>
                      </a:rPr>
                      <m:t>𝑓</m:t>
                    </m:r>
                    <m:r>
                      <a:rPr lang="en-US" altLang="zh-CN" sz="2400" i="1">
                        <a:latin typeface="Cambria Math" panose="02040503050406030204" pitchFamily="18" charset="0"/>
                      </a:rPr>
                      <m:t>,</m:t>
                    </m:r>
                    <m:r>
                      <m:rPr>
                        <m:sty m:val="p"/>
                      </m:rPr>
                      <a:rPr lang="en-US" altLang="zh-CN" sz="2400">
                        <a:latin typeface="Cambria Math" panose="02040503050406030204" pitchFamily="18" charset="0"/>
                      </a:rPr>
                      <m:t>Δ</m:t>
                    </m:r>
                    <m:r>
                      <a:rPr lang="en-US" altLang="zh-CN" sz="2400" i="1">
                        <a:latin typeface="Cambria Math" panose="02040503050406030204" pitchFamily="18" charset="0"/>
                      </a:rPr>
                      <m:t>)</m:t>
                    </m:r>
                  </m:oMath>
                </a14:m>
                <a:r>
                  <a:rPr lang="zh-CN" altLang="en-US" sz="2400" dirty="0"/>
                  <a:t>，如果</a:t>
                </a:r>
                <a14:m>
                  <m:oMath xmlns:m="http://schemas.openxmlformats.org/officeDocument/2006/math">
                    <m:r>
                      <a:rPr lang="en-US" altLang="zh-CN" sz="2400" i="1">
                        <a:latin typeface="Cambria Math" panose="02040503050406030204" pitchFamily="18" charset="0"/>
                      </a:rPr>
                      <m:t>𝑓</m:t>
                    </m:r>
                    <m:r>
                      <a:rPr lang="en-US" altLang="zh-CN" sz="2400" i="1">
                        <a:latin typeface="Cambria Math" panose="02040503050406030204" pitchFamily="18" charset="0"/>
                      </a:rPr>
                      <m:t>+</m:t>
                    </m:r>
                    <m:r>
                      <m:rPr>
                        <m:sty m:val="p"/>
                      </m:rPr>
                      <a:rPr lang="en-US" altLang="zh-CN" sz="2400">
                        <a:latin typeface="Cambria Math" panose="02040503050406030204" pitchFamily="18" charset="0"/>
                      </a:rPr>
                      <m:t>Δ</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𝑐𝑢𝑟𝑟𝑒𝑛𝑡</m:t>
                        </m:r>
                      </m:sub>
                    </m:sSub>
                  </m:oMath>
                </a14:m>
                <a:r>
                  <a:rPr lang="zh-CN" altLang="en-US" sz="2400" dirty="0"/>
                  <a:t>，则从</a:t>
                </a:r>
                <a:r>
                  <a:rPr lang="en-US" altLang="zh-CN" sz="2400" dirty="0"/>
                  <a:t>D</a:t>
                </a:r>
                <a:r>
                  <a:rPr lang="zh-CN" altLang="en-US" sz="2400" dirty="0"/>
                  <a:t>中删除该</a:t>
                </a:r>
                <a:r>
                  <a:rPr lang="zh-CN" altLang="en-US" sz="2400" dirty="0" smtClean="0"/>
                  <a:t>数据项</a:t>
                </a:r>
                <a:endParaRPr lang="en-US" altLang="zh-C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135" b="-10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2480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Lossy</a:t>
            </a:r>
            <a:r>
              <a:rPr lang="en-US" altLang="zh-CN" dirty="0" smtClean="0"/>
              <a:t> Counting</a:t>
            </a:r>
            <a:r>
              <a:rPr lang="zh-CN" altLang="en-US" dirty="0" smtClean="0"/>
              <a:t>的数学性质</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假设</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𝑒</m:t>
                        </m:r>
                      </m:sub>
                    </m:sSub>
                  </m:oMath>
                </a14:m>
                <a:r>
                  <a:rPr lang="zh-CN" altLang="en-US" dirty="0" smtClean="0"/>
                  <a:t>是数据项</a:t>
                </a:r>
                <a14:m>
                  <m:oMath xmlns:m="http://schemas.openxmlformats.org/officeDocument/2006/math">
                    <m:r>
                      <a:rPr lang="en-US" altLang="zh-CN" b="0" i="1" smtClean="0">
                        <a:latin typeface="Cambria Math" panose="02040503050406030204" pitchFamily="18" charset="0"/>
                      </a:rPr>
                      <m:t>𝑒</m:t>
                    </m:r>
                  </m:oMath>
                </a14:m>
                <a:r>
                  <a:rPr lang="zh-CN" altLang="en-US" dirty="0" smtClean="0"/>
                  <a:t>的真实频数，如果</a:t>
                </a:r>
                <a14:m>
                  <m:oMath xmlns:m="http://schemas.openxmlformats.org/officeDocument/2006/math">
                    <m:r>
                      <a:rPr lang="en-US" altLang="zh-CN" b="0" i="1" smtClean="0">
                        <a:latin typeface="Cambria Math" panose="02040503050406030204" pitchFamily="18" charset="0"/>
                      </a:rPr>
                      <m:t>𝑒</m:t>
                    </m:r>
                  </m:oMath>
                </a14:m>
                <a:r>
                  <a:rPr lang="zh-CN" altLang="en-US" dirty="0" smtClean="0"/>
                  <a:t>不在</a:t>
                </a:r>
                <a14:m>
                  <m:oMath xmlns:m="http://schemas.openxmlformats.org/officeDocument/2006/math">
                    <m:r>
                      <a:rPr lang="en-US" altLang="zh-CN" b="0" i="1" dirty="0" smtClean="0">
                        <a:latin typeface="Cambria Math" panose="02040503050406030204" pitchFamily="18" charset="0"/>
                      </a:rPr>
                      <m:t>𝐷</m:t>
                    </m:r>
                  </m:oMath>
                </a14:m>
                <a:r>
                  <a:rPr lang="zh-CN" altLang="en-US" dirty="0" smtClean="0"/>
                  <a:t>中，则</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𝜖</m:t>
                    </m:r>
                    <m:r>
                      <a:rPr lang="en-US" altLang="zh-CN" b="0" i="1" smtClean="0">
                        <a:latin typeface="Cambria Math" panose="02040503050406030204" pitchFamily="18" charset="0"/>
                      </a:rPr>
                      <m:t>𝑁</m:t>
                    </m:r>
                  </m:oMath>
                </a14:m>
                <a:endParaRPr lang="en-US" altLang="zh-CN" dirty="0" smtClean="0"/>
              </a:p>
              <a:p>
                <a:r>
                  <a:rPr lang="zh-CN" altLang="en-US" dirty="0" smtClean="0"/>
                  <a:t>如果数据项</a:t>
                </a:r>
                <a14:m>
                  <m:oMath xmlns:m="http://schemas.openxmlformats.org/officeDocument/2006/math">
                    <m:r>
                      <a:rPr lang="en-US" altLang="zh-CN" b="0" i="1" smtClean="0">
                        <a:latin typeface="Cambria Math" panose="02040503050406030204" pitchFamily="18" charset="0"/>
                      </a:rPr>
                      <m:t>𝑒</m:t>
                    </m:r>
                  </m:oMath>
                </a14:m>
                <a:r>
                  <a:rPr lang="zh-CN" altLang="en-US" dirty="0" smtClean="0"/>
                  <a:t>在</a:t>
                </a:r>
                <a14:m>
                  <m:oMath xmlns:m="http://schemas.openxmlformats.org/officeDocument/2006/math">
                    <m:r>
                      <a:rPr lang="en-US" altLang="zh-CN" b="0" i="1" dirty="0" smtClean="0">
                        <a:latin typeface="Cambria Math" panose="02040503050406030204" pitchFamily="18" charset="0"/>
                      </a:rPr>
                      <m:t>𝐷</m:t>
                    </m:r>
                  </m:oMath>
                </a14:m>
                <a:r>
                  <a:rPr lang="zh-CN" altLang="en-US" dirty="0" smtClean="0"/>
                  <a:t>中，则</a:t>
                </a:r>
                <a14:m>
                  <m:oMath xmlns:m="http://schemas.openxmlformats.org/officeDocument/2006/math">
                    <m:r>
                      <a:rPr lang="en-US" altLang="zh-CN" i="1">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𝜖</m:t>
                    </m:r>
                    <m:r>
                      <a:rPr lang="en-US" altLang="zh-CN" b="0" i="1" smtClean="0">
                        <a:latin typeface="Cambria Math" panose="02040503050406030204" pitchFamily="18" charset="0"/>
                      </a:rPr>
                      <m:t>𝑁</m:t>
                    </m:r>
                  </m:oMath>
                </a14:m>
                <a:endParaRPr lang="en-US" altLang="zh-CN" dirty="0" smtClean="0"/>
              </a:p>
              <a:p>
                <a:r>
                  <a:rPr lang="zh-CN" altLang="en-US" dirty="0" smtClean="0"/>
                  <a:t>该算法的空间复杂度为</a:t>
                </a:r>
                <a14:m>
                  <m:oMath xmlns:m="http://schemas.openxmlformats.org/officeDocument/2006/math">
                    <m:r>
                      <m:rPr>
                        <m:sty m:val="p"/>
                      </m:rPr>
                      <a:rPr lang="en-US" altLang="zh-CN" b="0" i="0" smtClean="0">
                        <a:latin typeface="Cambria Math" panose="02040503050406030204" pitchFamily="18" charset="0"/>
                      </a:rPr>
                      <m:t>O</m:t>
                    </m:r>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𝜖</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𝜖</m:t>
                            </m:r>
                            <m:r>
                              <a:rPr lang="en-US" altLang="zh-CN" b="0" i="1" smtClean="0">
                                <a:latin typeface="Cambria Math" panose="02040503050406030204" pitchFamily="18" charset="0"/>
                              </a:rPr>
                              <m:t>𝑁</m:t>
                            </m:r>
                          </m:e>
                        </m:d>
                      </m:e>
                    </m:func>
                    <m:r>
                      <a:rPr lang="en-US" altLang="zh-CN" b="0" i="1" smtClean="0">
                        <a:latin typeface="Cambria Math" panose="02040503050406030204" pitchFamily="18" charset="0"/>
                      </a:rPr>
                      <m:t>)</m:t>
                    </m:r>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30" t="-21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42897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一维</a:t>
            </a:r>
            <a:r>
              <a:rPr lang="en-US" altLang="zh-CN" dirty="0" smtClean="0"/>
              <a:t>HHH</a:t>
            </a:r>
            <a:r>
              <a:rPr lang="zh-CN" altLang="en-US" dirty="0" smtClean="0"/>
              <a:t>检测算法</a:t>
            </a:r>
            <a:endParaRPr lang="zh-CN" altLang="en-US" dirty="0"/>
          </a:p>
        </p:txBody>
      </p:sp>
      <p:sp>
        <p:nvSpPr>
          <p:cNvPr id="3" name="Content Placeholder 2"/>
          <p:cNvSpPr>
            <a:spLocks noGrp="1"/>
          </p:cNvSpPr>
          <p:nvPr>
            <p:ph idx="1"/>
          </p:nvPr>
        </p:nvSpPr>
        <p:spPr/>
        <p:txBody>
          <a:bodyPr/>
          <a:lstStyle/>
          <a:p>
            <a:r>
              <a:rPr lang="zh-CN" altLang="en-US" sz="2800" dirty="0" smtClean="0"/>
              <a:t>使用新到达的数据项构造一棵</a:t>
            </a:r>
            <a:r>
              <a:rPr lang="en-US" altLang="zh-CN" sz="2800" dirty="0" err="1" smtClean="0"/>
              <a:t>trie</a:t>
            </a:r>
            <a:r>
              <a:rPr lang="zh-CN" altLang="en-US" sz="2800" dirty="0" smtClean="0"/>
              <a:t>树</a:t>
            </a:r>
            <a:endParaRPr lang="en-US" altLang="zh-CN" sz="2800" dirty="0" smtClean="0"/>
          </a:p>
          <a:p>
            <a:r>
              <a:rPr lang="zh-CN" altLang="en-US" sz="2800" dirty="0" smtClean="0"/>
              <a:t>使用</a:t>
            </a:r>
            <a:r>
              <a:rPr lang="en-US" altLang="zh-CN" sz="2800" dirty="0" err="1" smtClean="0"/>
              <a:t>Lossy</a:t>
            </a:r>
            <a:r>
              <a:rPr lang="en-US" altLang="zh-CN" sz="2800" dirty="0" smtClean="0"/>
              <a:t> Counting</a:t>
            </a:r>
            <a:r>
              <a:rPr lang="zh-CN" altLang="en-US" sz="2800" dirty="0" smtClean="0"/>
              <a:t>的方法周期性对</a:t>
            </a:r>
            <a:r>
              <a:rPr lang="en-US" altLang="zh-CN" sz="2800" dirty="0" err="1" smtClean="0"/>
              <a:t>trie</a:t>
            </a:r>
            <a:r>
              <a:rPr lang="zh-CN" altLang="en-US" sz="2800" dirty="0" smtClean="0"/>
              <a:t>树进行压缩</a:t>
            </a:r>
            <a:endParaRPr lang="zh-CN" alt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976"/>
            <a:ext cx="9144000" cy="3622046"/>
          </a:xfrm>
          <a:prstGeom prst="rect">
            <a:avLst/>
          </a:prstGeom>
        </p:spPr>
      </p:pic>
    </p:spTree>
    <p:extLst>
      <p:ext uri="{BB962C8B-B14F-4D97-AF65-F5344CB8AC3E}">
        <p14:creationId xmlns:p14="http://schemas.microsoft.com/office/powerpoint/2010/main" val="1366677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二维</a:t>
            </a:r>
            <a:r>
              <a:rPr lang="en-US" altLang="zh-CN" dirty="0"/>
              <a:t>HHH</a:t>
            </a:r>
            <a:r>
              <a:rPr lang="zh-CN" altLang="en-US" dirty="0"/>
              <a:t>检测算法</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800" dirty="0" smtClean="0"/>
                  <a:t>为新到达的数据项建立棱形矩阵，其中每个结点 维护一个三元组</a:t>
                </a:r>
                <a14:m>
                  <m:oMath xmlns:m="http://schemas.openxmlformats.org/officeDocument/2006/math">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m:t>
                    </m:r>
                  </m:oMath>
                </a14:m>
                <a:r>
                  <a:rPr lang="zh-CN" altLang="en-US" sz="2800" dirty="0" smtClean="0"/>
                  <a:t>，其中</a:t>
                </a:r>
                <a14:m>
                  <m:oMath xmlns:m="http://schemas.openxmlformats.org/officeDocument/2006/math">
                    <m:r>
                      <a:rPr lang="en-US" altLang="zh-CN" sz="2800" b="0" i="1" smtClean="0">
                        <a:latin typeface="Cambria Math" panose="02040503050406030204" pitchFamily="18" charset="0"/>
                      </a:rPr>
                      <m:t>𝑔</m:t>
                    </m:r>
                  </m:oMath>
                </a14:m>
                <a:r>
                  <a:rPr lang="zh-CN" altLang="en-US" sz="2800" dirty="0" smtClean="0"/>
                  <a:t>为补偿因子，对应结点的频数上下限分别为</a:t>
                </a:r>
                <a14:m>
                  <m:oMath xmlns:m="http://schemas.openxmlformats.org/officeDocument/2006/math">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Δ</m:t>
                    </m:r>
                  </m:oMath>
                </a14:m>
                <a:r>
                  <a:rPr lang="zh-CN" altLang="en-US" sz="2800" dirty="0" smtClean="0"/>
                  <a:t>和</a:t>
                </a:r>
                <a14:m>
                  <m:oMath xmlns:m="http://schemas.openxmlformats.org/officeDocument/2006/math">
                    <m:r>
                      <a:rPr lang="en-US" altLang="zh-CN" sz="2800" b="0" i="1" dirty="0" smtClean="0">
                        <a:latin typeface="Cambria Math" panose="02040503050406030204" pitchFamily="18" charset="0"/>
                      </a:rPr>
                      <m:t>𝑓</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𝑔</m:t>
                    </m:r>
                  </m:oMath>
                </a14:m>
                <a:endParaRPr lang="en-US" altLang="zh-CN" sz="2800" dirty="0" smtClean="0"/>
              </a:p>
              <a:p>
                <a:r>
                  <a:rPr lang="zh-CN" altLang="en-US" sz="2800" dirty="0"/>
                  <a:t>每</a:t>
                </a:r>
                <a:r>
                  <a:rPr lang="zh-CN" altLang="en-US" sz="2800" dirty="0" smtClean="0"/>
                  <a:t>个节点有两个父节点，多个子节点也会共享一个父节点</a:t>
                </a:r>
                <a:endParaRPr lang="zh-CN" alt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1887"/>
                </a:stretch>
              </a:blipFill>
            </p:spPr>
            <p:txBody>
              <a:bodyPr/>
              <a:lstStyle/>
              <a:p>
                <a:r>
                  <a:rPr lang="zh-CN" alt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29350"/>
            <a:ext cx="9144000" cy="2784026"/>
          </a:xfrm>
          <a:prstGeom prst="rect">
            <a:avLst/>
          </a:prstGeom>
        </p:spPr>
      </p:pic>
    </p:spTree>
    <p:extLst>
      <p:ext uri="{BB962C8B-B14F-4D97-AF65-F5344CB8AC3E}">
        <p14:creationId xmlns:p14="http://schemas.microsoft.com/office/powerpoint/2010/main" val="2904622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err="1" smtClean="0"/>
              <a:t>OpenFlow</a:t>
            </a:r>
            <a:r>
              <a:rPr lang="zh-CN" altLang="en-US" dirty="0" smtClean="0"/>
              <a:t>的</a:t>
            </a:r>
            <a:r>
              <a:rPr lang="en-US" altLang="zh-CN" dirty="0" smtClean="0"/>
              <a:t>HHH</a:t>
            </a:r>
            <a:r>
              <a:rPr lang="zh-CN" altLang="en-US" dirty="0" smtClean="0"/>
              <a:t>检测</a:t>
            </a:r>
            <a:endParaRPr lang="zh-CN" altLang="en-US" dirty="0"/>
          </a:p>
        </p:txBody>
      </p:sp>
      <p:sp>
        <p:nvSpPr>
          <p:cNvPr id="3" name="Content Placeholder 2"/>
          <p:cNvSpPr>
            <a:spLocks noGrp="1"/>
          </p:cNvSpPr>
          <p:nvPr>
            <p:ph idx="1"/>
          </p:nvPr>
        </p:nvSpPr>
        <p:spPr>
          <a:xfrm>
            <a:off x="457200" y="1600200"/>
            <a:ext cx="8229600" cy="1553215"/>
          </a:xfrm>
        </p:spPr>
        <p:txBody>
          <a:bodyPr/>
          <a:lstStyle/>
          <a:p>
            <a:r>
              <a:rPr lang="zh-CN" altLang="en-US" sz="2800" dirty="0" smtClean="0"/>
              <a:t>使用</a:t>
            </a:r>
            <a:r>
              <a:rPr lang="en-US" altLang="zh-CN" sz="2800" dirty="0" err="1" smtClean="0"/>
              <a:t>OpenFlow</a:t>
            </a:r>
            <a:r>
              <a:rPr lang="zh-CN" altLang="en-US" sz="2800" dirty="0" smtClean="0"/>
              <a:t>的匹配规则来统计给定前缀下的流量</a:t>
            </a:r>
            <a:endParaRPr lang="en-US" altLang="zh-CN" sz="2800" dirty="0" smtClean="0"/>
          </a:p>
          <a:p>
            <a:r>
              <a:rPr lang="zh-CN" altLang="en-US" sz="2800" dirty="0" smtClean="0"/>
              <a:t>通过统计结果周期性地调整需要监测的前缀</a:t>
            </a:r>
            <a:endParaRPr lang="zh-CN" altLang="en-US" sz="2800" dirty="0"/>
          </a:p>
        </p:txBody>
      </p:sp>
      <p:pic>
        <p:nvPicPr>
          <p:cNvPr id="4" name="Picture 3"/>
          <p:cNvPicPr>
            <a:picLocks noChangeAspect="1"/>
          </p:cNvPicPr>
          <p:nvPr/>
        </p:nvPicPr>
        <p:blipFill>
          <a:blip r:embed="rId2"/>
          <a:stretch>
            <a:fillRect/>
          </a:stretch>
        </p:blipFill>
        <p:spPr>
          <a:xfrm>
            <a:off x="4139951" y="3153415"/>
            <a:ext cx="4784973" cy="3052122"/>
          </a:xfrm>
          <a:prstGeom prst="rect">
            <a:avLst/>
          </a:prstGeom>
        </p:spPr>
      </p:pic>
      <mc:AlternateContent xmlns:mc="http://schemas.openxmlformats.org/markup-compatibility/2006" xmlns:a14="http://schemas.microsoft.com/office/drawing/2010/main">
        <mc:Choice Requires="a14">
          <p:sp>
            <p:nvSpPr>
              <p:cNvPr id="6" name="Content Placeholder 2"/>
              <p:cNvSpPr txBox="1">
                <a:spLocks/>
              </p:cNvSpPr>
              <p:nvPr/>
            </p:nvSpPr>
            <p:spPr bwMode="auto">
              <a:xfrm>
                <a:off x="457200" y="3126260"/>
                <a:ext cx="3682751" cy="37317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t>最多只需要</a:t>
                </a:r>
                <a14:m>
                  <m:oMath xmlns:m="http://schemas.openxmlformats.org/officeDocument/2006/math">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𝜃</m:t>
                    </m:r>
                  </m:oMath>
                </a14:m>
                <a:r>
                  <a:rPr lang="zh-CN" altLang="en-US" sz="2800" dirty="0" smtClean="0"/>
                  <a:t>条规则来监测</a:t>
                </a:r>
                <a:r>
                  <a:rPr lang="en-US" altLang="zh-CN" sz="2800" dirty="0" smtClean="0"/>
                  <a:t>HHH</a:t>
                </a:r>
              </a:p>
              <a:p>
                <a:r>
                  <a:rPr lang="zh-CN" altLang="en-US" sz="2800" dirty="0" smtClean="0"/>
                  <a:t>如果流表空间充裕，可以同时监测每个被监测前缀的子前缀和父前缀</a:t>
                </a:r>
                <a:endParaRPr lang="en-US" altLang="zh-CN" sz="2800" dirty="0" smtClean="0"/>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457200" y="3126260"/>
                <a:ext cx="3682751" cy="3731740"/>
              </a:xfrm>
              <a:prstGeom prst="rect">
                <a:avLst/>
              </a:prstGeom>
              <a:blipFill>
                <a:blip r:embed="rId3"/>
                <a:stretch>
                  <a:fillRect l="-2980" t="-2124" r="-4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560573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HHH</a:t>
            </a:r>
            <a:r>
              <a:rPr lang="zh-CN" altLang="en-US" dirty="0" smtClean="0"/>
              <a:t>检测总结</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基于</a:t>
                </a:r>
                <a:r>
                  <a:rPr lang="en-US" altLang="zh-CN" dirty="0" err="1" smtClean="0"/>
                  <a:t>Lossy</a:t>
                </a:r>
                <a:r>
                  <a:rPr lang="en-US" altLang="zh-CN" dirty="0" smtClean="0"/>
                  <a:t> Counting</a:t>
                </a:r>
                <a:r>
                  <a:rPr lang="zh-CN" altLang="en-US" dirty="0" smtClean="0"/>
                  <a:t>的方法和</a:t>
                </a:r>
                <a:r>
                  <a:rPr lang="en-US" altLang="zh-CN" dirty="0" smtClean="0"/>
                  <a:t>Space Saving</a:t>
                </a:r>
                <a:r>
                  <a:rPr lang="zh-CN" altLang="en-US" dirty="0" smtClean="0"/>
                  <a:t>的方法能够提供理论保证，但是时间复杂度和空间复杂度较高</a:t>
                </a:r>
                <a:endParaRPr lang="en-US" altLang="zh-CN" dirty="0" smtClean="0"/>
              </a:p>
              <a:p>
                <a:pPr lvl="1"/>
                <a:r>
                  <a:rPr lang="en-US" altLang="zh-CN" dirty="0" smtClean="0"/>
                  <a:t>RHHH[SIGCOMM’17]</a:t>
                </a:r>
                <a:r>
                  <a:rPr lang="zh-CN" altLang="en-US" dirty="0" smtClean="0"/>
                  <a:t>的时间复杂度为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𝜖</m:t>
                            </m:r>
                          </m:den>
                        </m:f>
                      </m:e>
                    </m:func>
                    <m:r>
                      <a:rPr lang="en-US" altLang="zh-CN" b="0" i="1" smtClean="0">
                        <a:latin typeface="Cambria Math" panose="02040503050406030204" pitchFamily="18" charset="0"/>
                      </a:rPr>
                      <m:t>)</m:t>
                    </m:r>
                  </m:oMath>
                </a14:m>
                <a:r>
                  <a:rPr lang="zh-CN" altLang="en-US" dirty="0" smtClean="0"/>
                  <a:t>空间复杂度为</a:t>
                </a:r>
                <a14:m>
                  <m:oMath xmlns:m="http://schemas.openxmlformats.org/officeDocument/2006/math">
                    <m:r>
                      <a:rPr lang="en-US" altLang="zh-CN" i="1">
                        <a:latin typeface="Cambria Math" panose="02040503050406030204" pitchFamily="18" charset="0"/>
                      </a:rPr>
                      <m:t>𝑂</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𝐻</m:t>
                        </m:r>
                      </m:num>
                      <m:den>
                        <m:r>
                          <a:rPr lang="en-US" altLang="zh-CN" b="0" i="1" smtClean="0">
                            <a:latin typeface="Cambria Math" panose="02040503050406030204" pitchFamily="18" charset="0"/>
                          </a:rPr>
                          <m:t>𝜖</m:t>
                        </m:r>
                      </m:den>
                    </m:f>
                    <m:r>
                      <a:rPr lang="en-US" altLang="zh-CN" b="0" i="1" smtClean="0">
                        <a:latin typeface="Cambria Math" panose="02040503050406030204" pitchFamily="18" charset="0"/>
                      </a:rPr>
                      <m:t>)</m:t>
                    </m:r>
                  </m:oMath>
                </a14:m>
                <a:endParaRPr lang="en-US" altLang="zh-CN" dirty="0" smtClean="0"/>
              </a:p>
              <a:p>
                <a:r>
                  <a:rPr lang="zh-CN" altLang="en-US" dirty="0" smtClean="0"/>
                  <a:t>基于</a:t>
                </a:r>
                <a:r>
                  <a:rPr lang="en-US" altLang="zh-CN" dirty="0" err="1" smtClean="0"/>
                  <a:t>OpenFlow</a:t>
                </a:r>
                <a:r>
                  <a:rPr lang="zh-CN" altLang="en-US" smtClean="0"/>
                  <a:t>的方法简单高效，但是性能有待提高，有较大的拓展改进空间</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30" t="-2291"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5484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下一步工作</a:t>
            </a:r>
            <a:endParaRPr lang="zh-CN" altLang="en-US" dirty="0"/>
          </a:p>
        </p:txBody>
      </p:sp>
      <p:sp>
        <p:nvSpPr>
          <p:cNvPr id="3" name="Content Placeholder 2"/>
          <p:cNvSpPr>
            <a:spLocks noGrp="1"/>
          </p:cNvSpPr>
          <p:nvPr>
            <p:ph idx="1"/>
          </p:nvPr>
        </p:nvSpPr>
        <p:spPr/>
        <p:txBody>
          <a:bodyPr/>
          <a:lstStyle/>
          <a:p>
            <a:r>
              <a:rPr lang="zh-CN" altLang="en-US" sz="2800" dirty="0" smtClean="0"/>
              <a:t>设计一个一维</a:t>
            </a:r>
            <a:r>
              <a:rPr lang="en-US" altLang="zh-CN" sz="2800" dirty="0" smtClean="0"/>
              <a:t>HHH</a:t>
            </a:r>
            <a:r>
              <a:rPr lang="zh-CN" altLang="en-US" sz="2800" dirty="0" smtClean="0"/>
              <a:t>检测方法</a:t>
            </a:r>
            <a:endParaRPr lang="en-US" altLang="zh-CN" sz="2800" dirty="0" smtClean="0"/>
          </a:p>
          <a:p>
            <a:r>
              <a:rPr lang="zh-CN" altLang="en-US" sz="2800" dirty="0" smtClean="0"/>
              <a:t>尽可能降低时间复杂度和空间复杂度</a:t>
            </a:r>
            <a:endParaRPr lang="en-US" altLang="zh-CN" sz="2800" dirty="0" smtClean="0"/>
          </a:p>
          <a:p>
            <a:r>
              <a:rPr lang="zh-CN" altLang="en-US" sz="2800" dirty="0" smtClean="0"/>
              <a:t>预期结果：</a:t>
            </a:r>
            <a:endParaRPr lang="en-US" altLang="zh-CN" sz="2800" dirty="0" smtClean="0"/>
          </a:p>
          <a:p>
            <a:pPr lvl="1"/>
            <a:r>
              <a:rPr lang="zh-CN" altLang="en-US" sz="2400" dirty="0" smtClean="0"/>
              <a:t>使用和</a:t>
            </a:r>
            <a:r>
              <a:rPr lang="en-US" altLang="zh-CN" sz="2400" dirty="0" err="1" smtClean="0"/>
              <a:t>HashFlow</a:t>
            </a:r>
            <a:r>
              <a:rPr lang="zh-CN" altLang="en-US" sz="2400" dirty="0" smtClean="0"/>
              <a:t>相同的存储空间</a:t>
            </a:r>
            <a:endParaRPr lang="en-US" altLang="zh-CN" sz="2400" dirty="0" smtClean="0"/>
          </a:p>
          <a:p>
            <a:pPr lvl="1"/>
            <a:r>
              <a:rPr lang="zh-CN" altLang="en-US" sz="2400" dirty="0" smtClean="0"/>
              <a:t>可能借助</a:t>
            </a:r>
            <a:r>
              <a:rPr lang="en-US" altLang="zh-CN" sz="2400" dirty="0" smtClean="0"/>
              <a:t>TCAM</a:t>
            </a:r>
            <a:r>
              <a:rPr lang="zh-CN" altLang="en-US" sz="2400" dirty="0" smtClean="0"/>
              <a:t>表项</a:t>
            </a:r>
            <a:endParaRPr lang="en-US" altLang="zh-CN" sz="2400" dirty="0" smtClean="0"/>
          </a:p>
          <a:p>
            <a:pPr lvl="1"/>
            <a:r>
              <a:rPr lang="zh-CN" altLang="en-US" sz="2400" dirty="0" smtClean="0"/>
              <a:t>时间复杂度稍有增加</a:t>
            </a:r>
            <a:endParaRPr lang="en-US" altLang="zh-CN" sz="2400" dirty="0" smtClean="0"/>
          </a:p>
          <a:p>
            <a:pPr lvl="1"/>
            <a:r>
              <a:rPr lang="zh-CN" altLang="en-US" sz="2400" smtClean="0"/>
              <a:t>不仅可以检测大流，而且能够检测流量较大的小流集合</a:t>
            </a:r>
            <a:endParaRPr lang="zh-CN" altLang="en-US" sz="2400" dirty="0"/>
          </a:p>
        </p:txBody>
      </p:sp>
    </p:spTree>
    <p:extLst>
      <p:ext uri="{BB962C8B-B14F-4D97-AF65-F5344CB8AC3E}">
        <p14:creationId xmlns:p14="http://schemas.microsoft.com/office/powerpoint/2010/main" val="95975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总体框架</a:t>
            </a:r>
            <a:endParaRPr lang="zh-CN" altLang="en-US" dirty="0"/>
          </a:p>
        </p:txBody>
      </p:sp>
      <p:sp>
        <p:nvSpPr>
          <p:cNvPr id="3" name="Content Placeholder 2"/>
          <p:cNvSpPr>
            <a:spLocks noGrp="1"/>
          </p:cNvSpPr>
          <p:nvPr>
            <p:ph idx="1"/>
          </p:nvPr>
        </p:nvSpPr>
        <p:spPr/>
        <p:txBody>
          <a:bodyPr/>
          <a:lstStyle/>
          <a:p>
            <a:r>
              <a:rPr lang="zh-CN" altLang="en-US" sz="2800" dirty="0" smtClean="0"/>
              <a:t>以获取全网信息为核心目的</a:t>
            </a:r>
            <a:endParaRPr lang="en-US" altLang="zh-CN" sz="2800" dirty="0" smtClean="0"/>
          </a:p>
          <a:p>
            <a:r>
              <a:rPr lang="zh-CN" altLang="en-US" sz="2800" dirty="0" smtClean="0"/>
              <a:t>在全网层面针对部署方案进行设计</a:t>
            </a:r>
            <a:endParaRPr lang="en-US" altLang="zh-CN" sz="2800" dirty="0" smtClean="0"/>
          </a:p>
          <a:p>
            <a:r>
              <a:rPr lang="zh-CN" altLang="en-US" sz="2800" dirty="0" smtClean="0"/>
              <a:t>在网络设备层面针对网络测量算法进行优化</a:t>
            </a:r>
            <a:endParaRPr lang="en-US" altLang="zh-CN" sz="2800" dirty="0" smtClean="0"/>
          </a:p>
          <a:p>
            <a:r>
              <a:rPr lang="en-US" altLang="zh-CN" sz="2800" dirty="0" smtClean="0"/>
              <a:t>HHH</a:t>
            </a:r>
            <a:r>
              <a:rPr lang="zh-CN" altLang="en-US" sz="2800" dirty="0" smtClean="0"/>
              <a:t>检测是对</a:t>
            </a:r>
            <a:r>
              <a:rPr lang="en-US" altLang="zh-CN" sz="2800" dirty="0" smtClean="0"/>
              <a:t>HH</a:t>
            </a:r>
            <a:r>
              <a:rPr lang="zh-CN" altLang="en-US" sz="2800" dirty="0" smtClean="0"/>
              <a:t>检测的一般化</a:t>
            </a:r>
            <a:endParaRPr lang="en-US" altLang="zh-CN" sz="2800" dirty="0" smtClean="0"/>
          </a:p>
          <a:p>
            <a:pPr lvl="1"/>
            <a:r>
              <a:rPr lang="en-US" altLang="zh-CN" sz="2400" dirty="0" smtClean="0"/>
              <a:t>HH: Heavy Hitters</a:t>
            </a:r>
          </a:p>
          <a:p>
            <a:pPr lvl="1"/>
            <a:r>
              <a:rPr lang="en-US" altLang="zh-CN" sz="2400" dirty="0" smtClean="0"/>
              <a:t>HHH: Hierarchical Heavy Hitters</a:t>
            </a:r>
            <a:endParaRPr lang="zh-CN" alt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4455880"/>
            <a:ext cx="4460803" cy="2357496"/>
          </a:xfrm>
          <a:prstGeom prst="rect">
            <a:avLst/>
          </a:prstGeom>
        </p:spPr>
      </p:pic>
    </p:spTree>
    <p:extLst>
      <p:ext uri="{BB962C8B-B14F-4D97-AF65-F5344CB8AC3E}">
        <p14:creationId xmlns:p14="http://schemas.microsoft.com/office/powerpoint/2010/main" val="24912877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8920"/>
            <a:ext cx="8229600" cy="1143000"/>
          </a:xfrm>
        </p:spPr>
        <p:txBody>
          <a:bodyPr/>
          <a:lstStyle/>
          <a:p>
            <a:r>
              <a:rPr lang="zh-CN" altLang="en-US" dirty="0" smtClean="0"/>
              <a:t>分布式网络测量算法研究</a:t>
            </a:r>
            <a:endParaRPr lang="zh-CN" altLang="en-US" dirty="0"/>
          </a:p>
        </p:txBody>
      </p:sp>
    </p:spTree>
    <p:extLst>
      <p:ext uri="{BB962C8B-B14F-4D97-AF65-F5344CB8AC3E}">
        <p14:creationId xmlns:p14="http://schemas.microsoft.com/office/powerpoint/2010/main" val="3739319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局部测量</a:t>
            </a:r>
            <a:r>
              <a:rPr lang="en-US" altLang="zh-CN" dirty="0" smtClean="0"/>
              <a:t>VS.</a:t>
            </a:r>
            <a:r>
              <a:rPr lang="zh-CN" altLang="en-US" dirty="0" smtClean="0"/>
              <a:t>全局测量</a:t>
            </a:r>
            <a:endParaRPr lang="zh-CN" altLang="en-US" dirty="0"/>
          </a:p>
        </p:txBody>
      </p:sp>
      <p:sp>
        <p:nvSpPr>
          <p:cNvPr id="3" name="Content Placeholder 2"/>
          <p:cNvSpPr>
            <a:spLocks noGrp="1"/>
          </p:cNvSpPr>
          <p:nvPr>
            <p:ph idx="1"/>
          </p:nvPr>
        </p:nvSpPr>
        <p:spPr/>
        <p:txBody>
          <a:bodyPr/>
          <a:lstStyle/>
          <a:p>
            <a:r>
              <a:rPr lang="zh-CN" altLang="en-US" sz="2800" dirty="0" smtClean="0"/>
              <a:t>大多数测量算法都只能测量本地流量的信息</a:t>
            </a:r>
            <a:endParaRPr lang="en-US" altLang="zh-CN" sz="2800" dirty="0" smtClean="0"/>
          </a:p>
          <a:p>
            <a:r>
              <a:rPr lang="zh-CN" altLang="en-US" sz="2800" dirty="0" smtClean="0"/>
              <a:t>网络管理员往往需要全网的信息</a:t>
            </a:r>
            <a:endParaRPr lang="en-US" altLang="zh-CN" sz="2800" dirty="0" smtClean="0"/>
          </a:p>
          <a:p>
            <a:r>
              <a:rPr lang="zh-CN" altLang="en-US" sz="2800" dirty="0" smtClean="0"/>
              <a:t>网络设备普遍具有网络测量功能</a:t>
            </a:r>
            <a:endParaRPr lang="en-US" altLang="zh-CN" sz="2800" dirty="0" smtClean="0"/>
          </a:p>
          <a:p>
            <a:r>
              <a:rPr lang="zh-CN" altLang="en-US" sz="2800" dirty="0" smtClean="0"/>
              <a:t>分布式测量可以获取全网信息而且减少单个网络设备上的测量负担</a:t>
            </a:r>
            <a:endParaRPr lang="zh-CN" altLang="en-US" sz="2800" dirty="0"/>
          </a:p>
        </p:txBody>
      </p:sp>
      <p:pic>
        <p:nvPicPr>
          <p:cNvPr id="4" name="Picture 3"/>
          <p:cNvPicPr>
            <a:picLocks noChangeAspect="1"/>
          </p:cNvPicPr>
          <p:nvPr/>
        </p:nvPicPr>
        <p:blipFill>
          <a:blip r:embed="rId2"/>
          <a:stretch>
            <a:fillRect/>
          </a:stretch>
        </p:blipFill>
        <p:spPr>
          <a:xfrm>
            <a:off x="282351" y="4365104"/>
            <a:ext cx="8579297" cy="2376794"/>
          </a:xfrm>
          <a:prstGeom prst="rect">
            <a:avLst/>
          </a:prstGeom>
        </p:spPr>
      </p:pic>
    </p:spTree>
    <p:extLst>
      <p:ext uri="{BB962C8B-B14F-4D97-AF65-F5344CB8AC3E}">
        <p14:creationId xmlns:p14="http://schemas.microsoft.com/office/powerpoint/2010/main" val="2196720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分布式网络测量方案</a:t>
            </a:r>
            <a:endParaRPr lang="zh-CN" altLang="en-US" dirty="0"/>
          </a:p>
        </p:txBody>
      </p:sp>
      <p:sp>
        <p:nvSpPr>
          <p:cNvPr id="3" name="Content Placeholder 2"/>
          <p:cNvSpPr>
            <a:spLocks noGrp="1"/>
          </p:cNvSpPr>
          <p:nvPr>
            <p:ph idx="1"/>
          </p:nvPr>
        </p:nvSpPr>
        <p:spPr/>
        <p:txBody>
          <a:bodyPr/>
          <a:lstStyle/>
          <a:p>
            <a:r>
              <a:rPr lang="zh-CN" altLang="en-US" sz="2800" dirty="0"/>
              <a:t>使用</a:t>
            </a:r>
            <a:r>
              <a:rPr lang="en-US" altLang="zh-CN" sz="2800" dirty="0"/>
              <a:t>manifest</a:t>
            </a:r>
            <a:r>
              <a:rPr lang="zh-CN" altLang="en-US" sz="2800" dirty="0"/>
              <a:t>来标记测量范围</a:t>
            </a:r>
            <a:endParaRPr lang="en-US" altLang="zh-CN" sz="2800" dirty="0"/>
          </a:p>
          <a:p>
            <a:pPr lvl="1"/>
            <a:r>
              <a:rPr lang="en-US" altLang="zh-CN" sz="2400" dirty="0"/>
              <a:t>CSAMP[NSDI’08]</a:t>
            </a:r>
          </a:p>
          <a:p>
            <a:pPr lvl="1"/>
            <a:r>
              <a:rPr lang="en-US" altLang="zh-CN" sz="2400" dirty="0"/>
              <a:t>LEISURE[TPDS’15]</a:t>
            </a:r>
          </a:p>
          <a:p>
            <a:pPr lvl="1"/>
            <a:r>
              <a:rPr lang="en-US" altLang="zh-CN" sz="2400" dirty="0" err="1"/>
              <a:t>UnivMon</a:t>
            </a:r>
            <a:r>
              <a:rPr lang="en-US" altLang="zh-CN" sz="2400" dirty="0"/>
              <a:t>[SIGCOMM’16]</a:t>
            </a:r>
          </a:p>
          <a:p>
            <a:r>
              <a:rPr lang="zh-CN" altLang="en-US" sz="2800" dirty="0"/>
              <a:t>通过动态监测误差水平来分配资源</a:t>
            </a:r>
            <a:endParaRPr lang="en-US" altLang="zh-CN" sz="2800" dirty="0"/>
          </a:p>
          <a:p>
            <a:pPr lvl="1"/>
            <a:r>
              <a:rPr lang="en-US" altLang="zh-CN" sz="2400" dirty="0"/>
              <a:t>DREAM[SIGCOMM’14]</a:t>
            </a:r>
          </a:p>
          <a:p>
            <a:pPr lvl="1"/>
            <a:r>
              <a:rPr lang="en-US" altLang="zh-CN" sz="2400" dirty="0"/>
              <a:t>SCREAM[CoNEXT’15]</a:t>
            </a:r>
          </a:p>
          <a:p>
            <a:r>
              <a:rPr lang="zh-CN" altLang="en-US" sz="2800" dirty="0"/>
              <a:t>将测量决策和测量行为在时空上分离</a:t>
            </a:r>
            <a:endParaRPr lang="en-US" altLang="zh-CN" sz="2800" dirty="0"/>
          </a:p>
          <a:p>
            <a:pPr lvl="1"/>
            <a:r>
              <a:rPr lang="en-US" altLang="zh-CN" sz="2400" dirty="0"/>
              <a:t>MOZART[SOSR’16]</a:t>
            </a:r>
            <a:endParaRPr lang="zh-CN" altLang="en-US" sz="2400" dirty="0"/>
          </a:p>
          <a:p>
            <a:endParaRPr lang="zh-CN" altLang="en-US" dirty="0"/>
          </a:p>
        </p:txBody>
      </p:sp>
    </p:spTree>
    <p:extLst>
      <p:ext uri="{BB962C8B-B14F-4D97-AF65-F5344CB8AC3E}">
        <p14:creationId xmlns:p14="http://schemas.microsoft.com/office/powerpoint/2010/main" val="36491744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CSAMP</a:t>
            </a:r>
            <a:r>
              <a:rPr lang="zh-CN" altLang="en-US" dirty="0" smtClean="0"/>
              <a:t>方案介绍</a:t>
            </a:r>
            <a:endParaRPr lang="zh-CN" altLang="en-US" dirty="0"/>
          </a:p>
        </p:txBody>
      </p:sp>
      <p:sp>
        <p:nvSpPr>
          <p:cNvPr id="3" name="Content Placeholder 2"/>
          <p:cNvSpPr>
            <a:spLocks noGrp="1"/>
          </p:cNvSpPr>
          <p:nvPr>
            <p:ph idx="1"/>
          </p:nvPr>
        </p:nvSpPr>
        <p:spPr>
          <a:xfrm>
            <a:off x="35496" y="1556792"/>
            <a:ext cx="5040560" cy="4525963"/>
          </a:xfrm>
        </p:spPr>
        <p:txBody>
          <a:bodyPr/>
          <a:lstStyle/>
          <a:p>
            <a:r>
              <a:rPr lang="zh-CN" altLang="en-US" sz="2800" dirty="0" smtClean="0"/>
              <a:t>在入口路由器处将源</a:t>
            </a:r>
            <a:r>
              <a:rPr lang="en-US" altLang="zh-CN" sz="2800" dirty="0" smtClean="0"/>
              <a:t>/</a:t>
            </a:r>
            <a:r>
              <a:rPr lang="zh-CN" altLang="en-US" sz="2800" dirty="0" smtClean="0"/>
              <a:t>目的</a:t>
            </a:r>
            <a:r>
              <a:rPr lang="en-US" altLang="zh-CN" sz="2800" dirty="0" smtClean="0"/>
              <a:t>IP</a:t>
            </a:r>
            <a:r>
              <a:rPr lang="zh-CN" altLang="en-US" sz="2800" dirty="0" smtClean="0"/>
              <a:t>地址映射成为</a:t>
            </a:r>
            <a:r>
              <a:rPr lang="en-US" altLang="zh-CN" sz="2800" dirty="0" smtClean="0"/>
              <a:t>OD</a:t>
            </a:r>
            <a:r>
              <a:rPr lang="zh-CN" altLang="en-US" sz="2800" dirty="0" smtClean="0"/>
              <a:t>对的</a:t>
            </a:r>
            <a:r>
              <a:rPr lang="en-US" altLang="zh-CN" sz="2800" dirty="0" smtClean="0"/>
              <a:t>ID</a:t>
            </a:r>
          </a:p>
          <a:p>
            <a:r>
              <a:rPr lang="zh-CN" altLang="en-US" sz="2800" dirty="0" smtClean="0"/>
              <a:t>每个路由器维护了一个</a:t>
            </a:r>
            <a:r>
              <a:rPr lang="en-US" altLang="zh-CN" sz="2800" dirty="0" smtClean="0"/>
              <a:t>manifest</a:t>
            </a:r>
            <a:r>
              <a:rPr lang="zh-CN" altLang="en-US" sz="2800" dirty="0" smtClean="0"/>
              <a:t>表，各路由器的</a:t>
            </a:r>
            <a:r>
              <a:rPr lang="en-US" altLang="zh-CN" sz="2800" dirty="0" smtClean="0"/>
              <a:t>manifest</a:t>
            </a:r>
            <a:r>
              <a:rPr lang="zh-CN" altLang="en-US" sz="2800" dirty="0" smtClean="0"/>
              <a:t>表互不重合</a:t>
            </a:r>
            <a:endParaRPr lang="en-US" altLang="zh-CN" sz="2800" dirty="0" smtClean="0"/>
          </a:p>
          <a:p>
            <a:r>
              <a:rPr lang="zh-CN" altLang="en-US" sz="2800" dirty="0" smtClean="0"/>
              <a:t>将数据包的流标识符映射成一个随机数来决定是否采样</a:t>
            </a:r>
            <a:endParaRPr lang="zh-CN" altLang="en-US" sz="2800" dirty="0"/>
          </a:p>
        </p:txBody>
      </p:sp>
      <p:pic>
        <p:nvPicPr>
          <p:cNvPr id="4" name="Picture 3"/>
          <p:cNvPicPr>
            <a:picLocks noChangeAspect="1"/>
          </p:cNvPicPr>
          <p:nvPr/>
        </p:nvPicPr>
        <p:blipFill>
          <a:blip r:embed="rId2"/>
          <a:stretch>
            <a:fillRect/>
          </a:stretch>
        </p:blipFill>
        <p:spPr>
          <a:xfrm>
            <a:off x="4860032" y="1454656"/>
            <a:ext cx="4248472" cy="52147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761378991"/>
              </p:ext>
            </p:extLst>
          </p:nvPr>
        </p:nvGraphicFramePr>
        <p:xfrm>
          <a:off x="867644" y="4956492"/>
          <a:ext cx="2912268" cy="1483360"/>
        </p:xfrm>
        <a:graphic>
          <a:graphicData uri="http://schemas.openxmlformats.org/drawingml/2006/table">
            <a:tbl>
              <a:tblPr firstRow="1" bandRow="1">
                <a:tableStyleId>{5C22544A-7EE6-4342-B048-85BDC9FD1C3A}</a:tableStyleId>
              </a:tblPr>
              <a:tblGrid>
                <a:gridCol w="1466823">
                  <a:extLst>
                    <a:ext uri="{9D8B030D-6E8A-4147-A177-3AD203B41FA5}">
                      <a16:colId xmlns:a16="http://schemas.microsoft.com/office/drawing/2014/main" val="848354715"/>
                    </a:ext>
                  </a:extLst>
                </a:gridCol>
                <a:gridCol w="1445445">
                  <a:extLst>
                    <a:ext uri="{9D8B030D-6E8A-4147-A177-3AD203B41FA5}">
                      <a16:colId xmlns:a16="http://schemas.microsoft.com/office/drawing/2014/main" val="910312665"/>
                    </a:ext>
                  </a:extLst>
                </a:gridCol>
              </a:tblGrid>
              <a:tr h="370840">
                <a:tc>
                  <a:txBody>
                    <a:bodyPr/>
                    <a:lstStyle/>
                    <a:p>
                      <a:pPr algn="ctr"/>
                      <a:r>
                        <a:rPr lang="en-US" altLang="zh-CN" dirty="0" smtClean="0">
                          <a:solidFill>
                            <a:schemeClr val="tx1"/>
                          </a:solidFill>
                        </a:rPr>
                        <a:t>OD</a:t>
                      </a:r>
                      <a:r>
                        <a:rPr lang="zh-CN" altLang="en-US" dirty="0" smtClean="0">
                          <a:solidFill>
                            <a:schemeClr val="tx1"/>
                          </a:solidFill>
                        </a:rPr>
                        <a:t>对标识符</a:t>
                      </a:r>
                      <a:endParaRPr lang="zh-CN" altLang="en-US" dirty="0">
                        <a:solidFill>
                          <a:schemeClr val="tx1"/>
                        </a:solidFill>
                      </a:endParaRPr>
                    </a:p>
                  </a:txBody>
                  <a:tcPr/>
                </a:tc>
                <a:tc>
                  <a:txBody>
                    <a:bodyPr/>
                    <a:lstStyle/>
                    <a:p>
                      <a:pPr algn="ctr"/>
                      <a:r>
                        <a:rPr lang="en-US" altLang="zh-CN" dirty="0" smtClean="0">
                          <a:solidFill>
                            <a:schemeClr val="tx1"/>
                          </a:solidFill>
                        </a:rPr>
                        <a:t>Manifest</a:t>
                      </a:r>
                      <a:endParaRPr lang="zh-CN" altLang="en-US" dirty="0">
                        <a:solidFill>
                          <a:schemeClr val="tx1"/>
                        </a:solidFill>
                      </a:endParaRPr>
                    </a:p>
                  </a:txBody>
                  <a:tcPr/>
                </a:tc>
                <a:extLst>
                  <a:ext uri="{0D108BD9-81ED-4DB2-BD59-A6C34878D82A}">
                    <a16:rowId xmlns:a16="http://schemas.microsoft.com/office/drawing/2014/main" val="2413017185"/>
                  </a:ext>
                </a:extLst>
              </a:tr>
              <a:tr h="370840">
                <a:tc>
                  <a:txBody>
                    <a:bodyPr/>
                    <a:lstStyle/>
                    <a:p>
                      <a:pPr algn="ctr"/>
                      <a:r>
                        <a:rPr lang="en-US" altLang="zh-CN" dirty="0" smtClean="0"/>
                        <a:t>1</a:t>
                      </a:r>
                      <a:endParaRPr lang="zh-CN" altLang="en-US" dirty="0"/>
                    </a:p>
                  </a:txBody>
                  <a:tcPr/>
                </a:tc>
                <a:tc>
                  <a:txBody>
                    <a:bodyPr/>
                    <a:lstStyle/>
                    <a:p>
                      <a:pPr algn="ctr"/>
                      <a:r>
                        <a:rPr lang="en-US" altLang="zh-CN" dirty="0" smtClean="0"/>
                        <a:t>(0.2,0.3)</a:t>
                      </a:r>
                      <a:endParaRPr lang="zh-CN" altLang="en-US" dirty="0"/>
                    </a:p>
                  </a:txBody>
                  <a:tcPr/>
                </a:tc>
                <a:extLst>
                  <a:ext uri="{0D108BD9-81ED-4DB2-BD59-A6C34878D82A}">
                    <a16:rowId xmlns:a16="http://schemas.microsoft.com/office/drawing/2014/main" val="529776654"/>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(0.5,0.7)</a:t>
                      </a:r>
                      <a:endParaRPr lang="zh-CN" altLang="en-US" dirty="0"/>
                    </a:p>
                  </a:txBody>
                  <a:tcPr/>
                </a:tc>
                <a:extLst>
                  <a:ext uri="{0D108BD9-81ED-4DB2-BD59-A6C34878D82A}">
                    <a16:rowId xmlns:a16="http://schemas.microsoft.com/office/drawing/2014/main" val="166799904"/>
                  </a:ext>
                </a:extLst>
              </a:tr>
              <a:tr h="370840">
                <a:tc>
                  <a:txBody>
                    <a:bodyPr/>
                    <a:lstStyle/>
                    <a:p>
                      <a:pPr algn="ctr"/>
                      <a:r>
                        <a:rPr lang="en-US" altLang="zh-CN" dirty="0" smtClean="0"/>
                        <a:t>3</a:t>
                      </a:r>
                      <a:endParaRPr lang="zh-CN" altLang="en-US" dirty="0"/>
                    </a:p>
                  </a:txBody>
                  <a:tcPr/>
                </a:tc>
                <a:tc>
                  <a:txBody>
                    <a:bodyPr/>
                    <a:lstStyle/>
                    <a:p>
                      <a:pPr algn="ctr"/>
                      <a:r>
                        <a:rPr lang="en-US" altLang="zh-CN" dirty="0" smtClean="0"/>
                        <a:t>(0.4,0.6)</a:t>
                      </a:r>
                      <a:endParaRPr lang="zh-CN" altLang="en-US" dirty="0"/>
                    </a:p>
                  </a:txBody>
                  <a:tcPr/>
                </a:tc>
                <a:extLst>
                  <a:ext uri="{0D108BD9-81ED-4DB2-BD59-A6C34878D82A}">
                    <a16:rowId xmlns:a16="http://schemas.microsoft.com/office/drawing/2014/main" val="694214129"/>
                  </a:ext>
                </a:extLst>
              </a:tr>
            </a:tbl>
          </a:graphicData>
        </a:graphic>
      </p:graphicFrame>
      <p:sp>
        <p:nvSpPr>
          <p:cNvPr id="6" name="TextBox 5"/>
          <p:cNvSpPr txBox="1"/>
          <p:nvPr/>
        </p:nvSpPr>
        <p:spPr>
          <a:xfrm>
            <a:off x="1069268" y="6381328"/>
            <a:ext cx="2509021" cy="461665"/>
          </a:xfrm>
          <a:prstGeom prst="rect">
            <a:avLst/>
          </a:prstGeom>
          <a:noFill/>
        </p:spPr>
        <p:txBody>
          <a:bodyPr wrap="none" rtlCol="0">
            <a:spAutoFit/>
          </a:bodyPr>
          <a:lstStyle/>
          <a:p>
            <a:pPr algn="ctr"/>
            <a:r>
              <a:rPr lang="en-US" altLang="zh-CN" sz="2400" dirty="0" smtClean="0"/>
              <a:t>Manifest</a:t>
            </a:r>
            <a:r>
              <a:rPr lang="zh-CN" altLang="en-US" sz="2400" dirty="0" smtClean="0"/>
              <a:t>表之示例</a:t>
            </a:r>
            <a:endParaRPr lang="zh-CN" altLang="en-US" sz="2400" dirty="0"/>
          </a:p>
        </p:txBody>
      </p:sp>
    </p:spTree>
    <p:extLst>
      <p:ext uri="{BB962C8B-B14F-4D97-AF65-F5344CB8AC3E}">
        <p14:creationId xmlns:p14="http://schemas.microsoft.com/office/powerpoint/2010/main" val="1943064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CSAMP</a:t>
            </a:r>
            <a:r>
              <a:rPr lang="zh-CN" altLang="en-US" dirty="0" smtClean="0"/>
              <a:t>的拓展及局限</a:t>
            </a:r>
            <a:endParaRPr lang="zh-CN" altLang="en-US" dirty="0"/>
          </a:p>
        </p:txBody>
      </p:sp>
      <p:sp>
        <p:nvSpPr>
          <p:cNvPr id="3" name="Content Placeholder 2"/>
          <p:cNvSpPr>
            <a:spLocks noGrp="1"/>
          </p:cNvSpPr>
          <p:nvPr>
            <p:ph idx="1"/>
          </p:nvPr>
        </p:nvSpPr>
        <p:spPr/>
        <p:txBody>
          <a:bodyPr/>
          <a:lstStyle/>
          <a:p>
            <a:r>
              <a:rPr lang="en-US" altLang="zh-CN" sz="2800" dirty="0" smtClean="0"/>
              <a:t>LEISURE[TPDS’15]</a:t>
            </a:r>
            <a:r>
              <a:rPr lang="zh-CN" altLang="en-US" sz="2800" dirty="0" smtClean="0"/>
              <a:t>对</a:t>
            </a:r>
            <a:r>
              <a:rPr lang="en-US" altLang="zh-CN" sz="2800" dirty="0" smtClean="0"/>
              <a:t>CSAMP</a:t>
            </a:r>
            <a:r>
              <a:rPr lang="zh-CN" altLang="en-US" sz="2800" dirty="0" smtClean="0"/>
              <a:t>的</a:t>
            </a:r>
            <a:r>
              <a:rPr lang="en-US" altLang="zh-CN" sz="2800" dirty="0" smtClean="0"/>
              <a:t>manifest</a:t>
            </a:r>
            <a:r>
              <a:rPr lang="zh-CN" altLang="en-US" sz="2800" dirty="0" smtClean="0"/>
              <a:t>表的计算过程进行了优化，并提出了若干启发式算法</a:t>
            </a:r>
            <a:endParaRPr lang="en-US" altLang="zh-CN" sz="2800" dirty="0" smtClean="0"/>
          </a:p>
          <a:p>
            <a:r>
              <a:rPr lang="en-US" altLang="zh-CN" sz="2800" dirty="0" err="1" smtClean="0"/>
              <a:t>UnivMon</a:t>
            </a:r>
            <a:r>
              <a:rPr lang="en-US" altLang="zh-CN" sz="2800" dirty="0" smtClean="0"/>
              <a:t>[SIGCOMM’16]</a:t>
            </a:r>
            <a:r>
              <a:rPr lang="zh-CN" altLang="en-US" sz="2800" dirty="0"/>
              <a:t>将</a:t>
            </a:r>
            <a:r>
              <a:rPr lang="en-US" altLang="zh-CN" sz="2800" dirty="0" smtClean="0"/>
              <a:t>CSAMP</a:t>
            </a:r>
            <a:r>
              <a:rPr lang="zh-CN" altLang="en-US" sz="2800" dirty="0" smtClean="0"/>
              <a:t>的方法应用在了</a:t>
            </a:r>
            <a:r>
              <a:rPr lang="en-US" altLang="zh-CN" sz="2800" dirty="0" smtClean="0"/>
              <a:t>sketch</a:t>
            </a:r>
            <a:r>
              <a:rPr lang="zh-CN" altLang="en-US" sz="2800" dirty="0" smtClean="0"/>
              <a:t>的测量方案中</a:t>
            </a:r>
            <a:endParaRPr lang="en-US" altLang="zh-CN" sz="2800" dirty="0" smtClean="0"/>
          </a:p>
          <a:p>
            <a:r>
              <a:rPr lang="zh-CN" altLang="en-US" sz="2800" dirty="0" smtClean="0"/>
              <a:t>缺陷：</a:t>
            </a:r>
            <a:endParaRPr lang="en-US" altLang="zh-CN" sz="2800" dirty="0" smtClean="0"/>
          </a:p>
          <a:p>
            <a:pPr lvl="1"/>
            <a:r>
              <a:rPr lang="zh-CN" altLang="en-US" sz="2400" dirty="0" smtClean="0"/>
              <a:t>需要预先知道网络的流量矩阵</a:t>
            </a:r>
            <a:endParaRPr lang="en-US" altLang="zh-CN" sz="2400" dirty="0" smtClean="0"/>
          </a:p>
          <a:p>
            <a:pPr lvl="1"/>
            <a:r>
              <a:rPr lang="zh-CN" altLang="en-US" sz="2400" dirty="0" smtClean="0"/>
              <a:t>没有考虑不同数据流的流量大小会有区别的情况</a:t>
            </a:r>
            <a:endParaRPr lang="zh-CN" altLang="en-US" sz="2400" dirty="0"/>
          </a:p>
        </p:txBody>
      </p:sp>
    </p:spTree>
    <p:extLst>
      <p:ext uri="{BB962C8B-B14F-4D97-AF65-F5344CB8AC3E}">
        <p14:creationId xmlns:p14="http://schemas.microsoft.com/office/powerpoint/2010/main" val="630689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DREAM</a:t>
            </a:r>
            <a:r>
              <a:rPr lang="zh-CN" altLang="en-US" dirty="0" smtClean="0"/>
              <a:t>算法介绍</a:t>
            </a:r>
            <a:endParaRPr lang="zh-CN" altLang="en-US" dirty="0"/>
          </a:p>
        </p:txBody>
      </p:sp>
      <p:pic>
        <p:nvPicPr>
          <p:cNvPr id="4" name="Picture 3"/>
          <p:cNvPicPr>
            <a:picLocks noChangeAspect="1"/>
          </p:cNvPicPr>
          <p:nvPr/>
        </p:nvPicPr>
        <p:blipFill>
          <a:blip r:embed="rId2"/>
          <a:stretch>
            <a:fillRect/>
          </a:stretch>
        </p:blipFill>
        <p:spPr>
          <a:xfrm>
            <a:off x="5004048" y="1556792"/>
            <a:ext cx="4104456" cy="3526833"/>
          </a:xfrm>
          <a:prstGeom prst="rect">
            <a:avLst/>
          </a:prstGeom>
        </p:spPr>
      </p:pic>
      <p:sp>
        <p:nvSpPr>
          <p:cNvPr id="5" name="Content Placeholder 2"/>
          <p:cNvSpPr>
            <a:spLocks noGrp="1"/>
          </p:cNvSpPr>
          <p:nvPr>
            <p:ph idx="1"/>
          </p:nvPr>
        </p:nvSpPr>
        <p:spPr>
          <a:xfrm>
            <a:off x="457200" y="1600200"/>
            <a:ext cx="4546848" cy="3622579"/>
          </a:xfrm>
        </p:spPr>
        <p:txBody>
          <a:bodyPr/>
          <a:lstStyle/>
          <a:p>
            <a:r>
              <a:rPr lang="zh-CN" altLang="en-US" sz="2800" dirty="0" smtClean="0"/>
              <a:t>明确使用</a:t>
            </a:r>
            <a:r>
              <a:rPr lang="en-US" altLang="zh-CN" sz="2800" dirty="0" smtClean="0"/>
              <a:t>TCAM</a:t>
            </a:r>
            <a:r>
              <a:rPr lang="zh-CN" altLang="en-US" sz="2800" dirty="0" smtClean="0"/>
              <a:t>来进行网络测量</a:t>
            </a:r>
            <a:endParaRPr lang="en-US" altLang="zh-CN" sz="2800" dirty="0" smtClean="0"/>
          </a:p>
          <a:p>
            <a:r>
              <a:rPr lang="zh-CN" altLang="en-US" sz="2800" dirty="0" smtClean="0"/>
              <a:t>每一个测量任务在控制器中有一个对应的测量实体</a:t>
            </a:r>
            <a:endParaRPr lang="en-US" altLang="zh-CN" sz="2800" dirty="0" smtClean="0"/>
          </a:p>
          <a:p>
            <a:pPr lvl="1"/>
            <a:r>
              <a:rPr lang="zh-CN" altLang="en-US" sz="2400" dirty="0" smtClean="0"/>
              <a:t>管理各交换机中的计数器</a:t>
            </a:r>
            <a:endParaRPr lang="en-US" altLang="zh-CN" sz="2400" dirty="0" smtClean="0"/>
          </a:p>
          <a:p>
            <a:pPr lvl="1"/>
            <a:r>
              <a:rPr lang="zh-CN" altLang="en-US" sz="2400" dirty="0" smtClean="0"/>
              <a:t>从各交换机的计数器中读取测量数据</a:t>
            </a:r>
            <a:endParaRPr lang="en-US" altLang="zh-CN" sz="2400" dirty="0" smtClean="0"/>
          </a:p>
          <a:p>
            <a:pPr lvl="1"/>
            <a:r>
              <a:rPr lang="zh-CN" altLang="en-US" sz="2400" dirty="0" smtClean="0"/>
              <a:t>估计测量结果的准确率</a:t>
            </a:r>
            <a:endParaRPr lang="zh-CN" altLang="en-US" sz="2400" dirty="0"/>
          </a:p>
        </p:txBody>
      </p:sp>
      <p:sp>
        <p:nvSpPr>
          <p:cNvPr id="6" name="Content Placeholder 2"/>
          <p:cNvSpPr txBox="1">
            <a:spLocks/>
          </p:cNvSpPr>
          <p:nvPr/>
        </p:nvSpPr>
        <p:spPr bwMode="auto">
          <a:xfrm>
            <a:off x="462774" y="5222779"/>
            <a:ext cx="8224025" cy="133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控制器根据每个测量任务的准确率以及用户要求的准确率周期性地调整给每台交换机的每个测量功能分配的计数器的数量</a:t>
            </a:r>
            <a:endParaRPr lang="zh-CN" altLang="en-US" sz="2400" dirty="0"/>
          </a:p>
        </p:txBody>
      </p:sp>
    </p:spTree>
    <p:extLst>
      <p:ext uri="{BB962C8B-B14F-4D97-AF65-F5344CB8AC3E}">
        <p14:creationId xmlns:p14="http://schemas.microsoft.com/office/powerpoint/2010/main" val="5945155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SCREAM</a:t>
            </a:r>
            <a:r>
              <a:rPr lang="zh-CN" altLang="en-US" dirty="0" smtClean="0"/>
              <a:t>方案介绍</a:t>
            </a:r>
            <a:endParaRPr lang="zh-CN" altLang="en-US" dirty="0"/>
          </a:p>
        </p:txBody>
      </p:sp>
      <p:sp>
        <p:nvSpPr>
          <p:cNvPr id="3" name="Content Placeholder 2"/>
          <p:cNvSpPr>
            <a:spLocks noGrp="1"/>
          </p:cNvSpPr>
          <p:nvPr>
            <p:ph idx="1"/>
          </p:nvPr>
        </p:nvSpPr>
        <p:spPr>
          <a:xfrm>
            <a:off x="457200" y="1600200"/>
            <a:ext cx="4706118" cy="4525963"/>
          </a:xfrm>
        </p:spPr>
        <p:txBody>
          <a:bodyPr/>
          <a:lstStyle/>
          <a:p>
            <a:r>
              <a:rPr lang="zh-CN" altLang="en-US" sz="2800" dirty="0" smtClean="0"/>
              <a:t>复用了</a:t>
            </a:r>
            <a:r>
              <a:rPr lang="en-US" altLang="zh-CN" sz="2800" dirty="0" smtClean="0"/>
              <a:t>DREAM</a:t>
            </a:r>
            <a:r>
              <a:rPr lang="zh-CN" altLang="en-US" sz="2800" dirty="0" smtClean="0"/>
              <a:t>的框架和动态分配资源的算法</a:t>
            </a:r>
            <a:endParaRPr lang="en-US" altLang="zh-CN" sz="2800" dirty="0" smtClean="0"/>
          </a:p>
          <a:p>
            <a:r>
              <a:rPr lang="zh-CN" altLang="en-US" sz="2800" dirty="0" smtClean="0"/>
              <a:t>使用</a:t>
            </a:r>
            <a:r>
              <a:rPr lang="en-US" altLang="zh-CN" sz="2800" dirty="0" smtClean="0"/>
              <a:t>SRAM</a:t>
            </a:r>
            <a:r>
              <a:rPr lang="zh-CN" altLang="en-US" sz="2800" dirty="0" smtClean="0"/>
              <a:t>和</a:t>
            </a:r>
            <a:r>
              <a:rPr lang="en-US" altLang="zh-CN" sz="2800" dirty="0" smtClean="0"/>
              <a:t>sketch</a:t>
            </a:r>
            <a:r>
              <a:rPr lang="zh-CN" altLang="en-US" sz="2800" dirty="0" smtClean="0"/>
              <a:t>（而不是</a:t>
            </a:r>
            <a:r>
              <a:rPr lang="en-US" altLang="zh-CN" sz="2800" dirty="0" smtClean="0"/>
              <a:t>TCAM</a:t>
            </a:r>
            <a:r>
              <a:rPr lang="zh-CN" altLang="en-US" sz="2800" dirty="0" smtClean="0"/>
              <a:t>）来进行测量</a:t>
            </a:r>
            <a:endParaRPr lang="en-US" altLang="zh-CN" sz="2800" dirty="0" smtClean="0"/>
          </a:p>
          <a:p>
            <a:r>
              <a:rPr lang="zh-CN" altLang="en-US" sz="2800" dirty="0" smtClean="0"/>
              <a:t>提出了在</a:t>
            </a:r>
            <a:r>
              <a:rPr lang="en-US" altLang="zh-CN" sz="2800" dirty="0" smtClean="0"/>
              <a:t>sketch</a:t>
            </a:r>
            <a:r>
              <a:rPr lang="zh-CN" altLang="en-US" sz="2800" dirty="0" smtClean="0"/>
              <a:t>上估计测量正确率的方法</a:t>
            </a:r>
            <a:endParaRPr lang="en-US" altLang="zh-CN" sz="2800" dirty="0" smtClean="0"/>
          </a:p>
          <a:p>
            <a:r>
              <a:rPr lang="zh-CN" altLang="en-US" sz="2800" dirty="0" smtClean="0"/>
              <a:t>提出了不同大小的</a:t>
            </a:r>
            <a:r>
              <a:rPr lang="en-US" altLang="zh-CN" sz="2800" dirty="0" smtClean="0"/>
              <a:t>sketch</a:t>
            </a:r>
            <a:r>
              <a:rPr lang="zh-CN" altLang="en-US" sz="2800" dirty="0" smtClean="0"/>
              <a:t>的合并方法</a:t>
            </a:r>
            <a:endParaRPr lang="zh-CN" altLang="en-US" sz="2800" dirty="0"/>
          </a:p>
        </p:txBody>
      </p:sp>
      <p:pic>
        <p:nvPicPr>
          <p:cNvPr id="4" name="Picture 3"/>
          <p:cNvPicPr>
            <a:picLocks noChangeAspect="1"/>
          </p:cNvPicPr>
          <p:nvPr/>
        </p:nvPicPr>
        <p:blipFill>
          <a:blip r:embed="rId2"/>
          <a:stretch>
            <a:fillRect/>
          </a:stretch>
        </p:blipFill>
        <p:spPr>
          <a:xfrm>
            <a:off x="5163318" y="1600201"/>
            <a:ext cx="3980682" cy="2836912"/>
          </a:xfrm>
          <a:prstGeom prst="rect">
            <a:avLst/>
          </a:prstGeom>
        </p:spPr>
      </p:pic>
    </p:spTree>
    <p:extLst>
      <p:ext uri="{BB962C8B-B14F-4D97-AF65-F5344CB8AC3E}">
        <p14:creationId xmlns:p14="http://schemas.microsoft.com/office/powerpoint/2010/main" val="2327881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MOZART</a:t>
            </a:r>
            <a:r>
              <a:rPr lang="zh-CN" altLang="en-US" dirty="0" smtClean="0"/>
              <a:t>方案介绍</a:t>
            </a:r>
            <a:endParaRPr lang="zh-CN" altLang="en-US" dirty="0"/>
          </a:p>
        </p:txBody>
      </p:sp>
      <p:sp>
        <p:nvSpPr>
          <p:cNvPr id="3" name="Content Placeholder 2"/>
          <p:cNvSpPr>
            <a:spLocks noGrp="1"/>
          </p:cNvSpPr>
          <p:nvPr>
            <p:ph idx="1"/>
          </p:nvPr>
        </p:nvSpPr>
        <p:spPr/>
        <p:txBody>
          <a:bodyPr/>
          <a:lstStyle/>
          <a:p>
            <a:r>
              <a:rPr lang="zh-CN" altLang="en-US" sz="2800" dirty="0" smtClean="0"/>
              <a:t>核心思想：将测量任务的发起和执行相分离</a:t>
            </a:r>
            <a:endParaRPr lang="en-US" altLang="zh-CN" sz="2800" dirty="0" smtClean="0"/>
          </a:p>
          <a:p>
            <a:pPr lvl="1"/>
            <a:r>
              <a:rPr lang="zh-CN" altLang="en-US" sz="2400" dirty="0" smtClean="0"/>
              <a:t>数据流丢包现象能在源主机上能检测到，但是丢包过程需要在网络中各交换机上进行检测</a:t>
            </a:r>
            <a:endParaRPr lang="en-US" altLang="zh-CN" sz="2400" dirty="0" smtClean="0"/>
          </a:p>
          <a:p>
            <a:pPr lvl="1"/>
            <a:r>
              <a:rPr lang="zh-CN" altLang="en-US" sz="2400" dirty="0" smtClean="0"/>
              <a:t>端口扫描攻击可以在服务器上检测到，但是在入口路由器上测量代价更低</a:t>
            </a:r>
            <a:endParaRPr lang="en-US" altLang="zh-CN" sz="2400" dirty="0" smtClean="0"/>
          </a:p>
          <a:p>
            <a:r>
              <a:rPr lang="zh-CN" altLang="en-US" sz="2800" dirty="0" smtClean="0"/>
              <a:t>结论：将测量任务的发起和执行相分离能带来更大的灵活性</a:t>
            </a:r>
            <a:endParaRPr lang="en-US" altLang="zh-CN" sz="2800" dirty="0" smtClean="0"/>
          </a:p>
        </p:txBody>
      </p:sp>
    </p:spTree>
    <p:extLst>
      <p:ext uri="{BB962C8B-B14F-4D97-AF65-F5344CB8AC3E}">
        <p14:creationId xmlns:p14="http://schemas.microsoft.com/office/powerpoint/2010/main" val="804205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MOZART</a:t>
            </a:r>
            <a:r>
              <a:rPr lang="zh-CN" altLang="en-US" dirty="0"/>
              <a:t>方案</a:t>
            </a:r>
            <a:r>
              <a:rPr lang="zh-CN" altLang="en-US" dirty="0" smtClean="0"/>
              <a:t>介绍（续）</a:t>
            </a:r>
            <a:endParaRPr lang="zh-CN" altLang="en-US" dirty="0"/>
          </a:p>
        </p:txBody>
      </p:sp>
      <p:sp>
        <p:nvSpPr>
          <p:cNvPr id="3" name="Content Placeholder 2"/>
          <p:cNvSpPr>
            <a:spLocks noGrp="1"/>
          </p:cNvSpPr>
          <p:nvPr>
            <p:ph idx="1"/>
          </p:nvPr>
        </p:nvSpPr>
        <p:spPr>
          <a:xfrm>
            <a:off x="457200" y="1556792"/>
            <a:ext cx="8229600" cy="4525963"/>
          </a:xfrm>
        </p:spPr>
        <p:txBody>
          <a:bodyPr/>
          <a:lstStyle/>
          <a:p>
            <a:r>
              <a:rPr lang="zh-CN" altLang="en-US" sz="2800" dirty="0" smtClean="0"/>
              <a:t>网络中可能有多个测量任务</a:t>
            </a:r>
            <a:endParaRPr lang="en-US" altLang="zh-CN" sz="2800" dirty="0" smtClean="0"/>
          </a:p>
          <a:p>
            <a:r>
              <a:rPr lang="zh-CN" altLang="en-US" sz="2800" dirty="0" smtClean="0"/>
              <a:t>每个测量任务可能包含多个</a:t>
            </a:r>
            <a:r>
              <a:rPr lang="en-US" altLang="zh-CN" sz="2800" dirty="0" smtClean="0"/>
              <a:t>selector</a:t>
            </a:r>
            <a:r>
              <a:rPr lang="zh-CN" altLang="en-US" sz="2800" dirty="0" smtClean="0"/>
              <a:t>和多个</a:t>
            </a:r>
            <a:r>
              <a:rPr lang="en-US" altLang="zh-CN" sz="2800" dirty="0" smtClean="0"/>
              <a:t>monitor</a:t>
            </a:r>
          </a:p>
          <a:p>
            <a:r>
              <a:rPr lang="zh-CN" altLang="en-US" sz="2800" dirty="0" smtClean="0"/>
              <a:t>不同的节点容量不同，能够支持的测量任务也不同</a:t>
            </a:r>
          </a:p>
          <a:p>
            <a:r>
              <a:rPr lang="zh-CN" altLang="en-US" sz="2800" dirty="0" smtClean="0"/>
              <a:t>控制器能够计算最佳的部署方案以支持最多的测量任务</a:t>
            </a:r>
            <a:endParaRPr lang="zh-CN" altLang="en-US" sz="2800" dirty="0"/>
          </a:p>
        </p:txBody>
      </p:sp>
      <p:pic>
        <p:nvPicPr>
          <p:cNvPr id="4" name="Picture 3"/>
          <p:cNvPicPr>
            <a:picLocks noChangeAspect="1"/>
          </p:cNvPicPr>
          <p:nvPr/>
        </p:nvPicPr>
        <p:blipFill>
          <a:blip r:embed="rId2"/>
          <a:stretch>
            <a:fillRect/>
          </a:stretch>
        </p:blipFill>
        <p:spPr>
          <a:xfrm>
            <a:off x="3707904" y="4077315"/>
            <a:ext cx="5415905" cy="2790345"/>
          </a:xfrm>
          <a:prstGeom prst="rect">
            <a:avLst/>
          </a:prstGeom>
        </p:spPr>
      </p:pic>
    </p:spTree>
    <p:extLst>
      <p:ext uri="{BB962C8B-B14F-4D97-AF65-F5344CB8AC3E}">
        <p14:creationId xmlns:p14="http://schemas.microsoft.com/office/powerpoint/2010/main" val="508622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四</a:t>
            </a:r>
            <a:r>
              <a:rPr lang="en-US" altLang="zh-CN" dirty="0"/>
              <a:t>. </a:t>
            </a:r>
            <a:r>
              <a:rPr lang="zh-CN" altLang="en-US" dirty="0"/>
              <a:t>进度计划安排</a:t>
            </a:r>
          </a:p>
        </p:txBody>
      </p:sp>
      <p:sp>
        <p:nvSpPr>
          <p:cNvPr id="3" name="Content Placeholder 2"/>
          <p:cNvSpPr>
            <a:spLocks noGrp="1"/>
          </p:cNvSpPr>
          <p:nvPr>
            <p:ph idx="1"/>
          </p:nvPr>
        </p:nvSpPr>
        <p:spPr>
          <a:xfrm>
            <a:off x="457200" y="1600200"/>
            <a:ext cx="8229600" cy="4997152"/>
          </a:xfrm>
        </p:spPr>
        <p:txBody>
          <a:bodyPr/>
          <a:lstStyle/>
          <a:p>
            <a:pPr>
              <a:buFont typeface="Wingdings" panose="05000000000000000000" pitchFamily="2" charset="2"/>
              <a:buChar char="Ø"/>
            </a:pPr>
            <a:r>
              <a:rPr lang="en-US" altLang="zh-CN" sz="2400" dirty="0"/>
              <a:t>2018</a:t>
            </a:r>
            <a:r>
              <a:rPr lang="zh-CN" altLang="zh-CN" sz="2400" dirty="0"/>
              <a:t>年</a:t>
            </a:r>
            <a:r>
              <a:rPr lang="en-US" altLang="zh-CN" sz="2400" dirty="0"/>
              <a:t>10</a:t>
            </a:r>
            <a:r>
              <a:rPr lang="zh-CN" altLang="zh-CN" sz="2400" dirty="0"/>
              <a:t>月初，完成</a:t>
            </a:r>
            <a:r>
              <a:rPr lang="en-US" altLang="zh-CN" sz="2400" dirty="0"/>
              <a:t>HHH</a:t>
            </a:r>
            <a:r>
              <a:rPr lang="zh-CN" altLang="zh-CN" sz="2400" dirty="0"/>
              <a:t>检测算法的调研</a:t>
            </a:r>
          </a:p>
          <a:p>
            <a:pPr>
              <a:buFont typeface="Wingdings" panose="05000000000000000000" pitchFamily="2" charset="2"/>
              <a:buChar char="Ø"/>
            </a:pPr>
            <a:r>
              <a:rPr lang="en-US" altLang="zh-CN" sz="2400" dirty="0"/>
              <a:t>2018</a:t>
            </a:r>
            <a:r>
              <a:rPr lang="zh-CN" altLang="zh-CN" sz="2400" dirty="0"/>
              <a:t>年</a:t>
            </a:r>
            <a:r>
              <a:rPr lang="en-US" altLang="zh-CN" sz="2400" dirty="0"/>
              <a:t>11</a:t>
            </a:r>
            <a:r>
              <a:rPr lang="zh-CN" altLang="zh-CN" sz="2400" dirty="0"/>
              <a:t>月初，完成</a:t>
            </a:r>
            <a:r>
              <a:rPr lang="en-US" altLang="zh-CN" sz="2400" dirty="0"/>
              <a:t>HHH</a:t>
            </a:r>
            <a:r>
              <a:rPr lang="zh-CN" altLang="zh-CN" sz="2400" dirty="0"/>
              <a:t>检测算法设计</a:t>
            </a:r>
          </a:p>
          <a:p>
            <a:pPr>
              <a:buFont typeface="Wingdings" panose="05000000000000000000" pitchFamily="2" charset="2"/>
              <a:buChar char="Ø"/>
            </a:pPr>
            <a:r>
              <a:rPr lang="en-US" altLang="zh-CN" sz="2400" dirty="0"/>
              <a:t>2018</a:t>
            </a:r>
            <a:r>
              <a:rPr lang="zh-CN" altLang="zh-CN" sz="2400" dirty="0"/>
              <a:t>年</a:t>
            </a:r>
            <a:r>
              <a:rPr lang="en-US" altLang="zh-CN" sz="2400" dirty="0"/>
              <a:t>12</a:t>
            </a:r>
            <a:r>
              <a:rPr lang="zh-CN" altLang="zh-CN" sz="2400" dirty="0"/>
              <a:t>月底，完成</a:t>
            </a:r>
            <a:r>
              <a:rPr lang="en-US" altLang="zh-CN" sz="2400" dirty="0"/>
              <a:t>HHH</a:t>
            </a:r>
            <a:r>
              <a:rPr lang="zh-CN" altLang="zh-CN" sz="2400" dirty="0"/>
              <a:t>检测算法实验验证</a:t>
            </a:r>
          </a:p>
          <a:p>
            <a:pPr>
              <a:buFont typeface="Wingdings" panose="05000000000000000000" pitchFamily="2" charset="2"/>
              <a:buChar char="Ø"/>
            </a:pPr>
            <a:r>
              <a:rPr lang="en-US" altLang="zh-CN" sz="2400" dirty="0"/>
              <a:t>2019</a:t>
            </a:r>
            <a:r>
              <a:rPr lang="zh-CN" altLang="zh-CN" sz="2400" dirty="0"/>
              <a:t>年</a:t>
            </a:r>
            <a:r>
              <a:rPr lang="en-US" altLang="zh-CN" sz="2400" dirty="0"/>
              <a:t>1</a:t>
            </a:r>
            <a:r>
              <a:rPr lang="zh-CN" altLang="zh-CN" sz="2400" dirty="0"/>
              <a:t>月底，完成</a:t>
            </a:r>
            <a:r>
              <a:rPr lang="en-US" altLang="zh-CN" sz="2400" dirty="0"/>
              <a:t>HHH</a:t>
            </a:r>
            <a:r>
              <a:rPr lang="zh-CN" altLang="zh-CN" sz="2400" dirty="0"/>
              <a:t>的论文撰写并投稿</a:t>
            </a:r>
          </a:p>
          <a:p>
            <a:pPr>
              <a:buFont typeface="Wingdings" panose="05000000000000000000" pitchFamily="2" charset="2"/>
              <a:buChar char="Ø"/>
            </a:pPr>
            <a:r>
              <a:rPr lang="zh-CN" altLang="zh-CN" sz="2400" dirty="0"/>
              <a:t>放假时间</a:t>
            </a:r>
          </a:p>
          <a:p>
            <a:pPr>
              <a:buFont typeface="Wingdings" panose="05000000000000000000" pitchFamily="2" charset="2"/>
              <a:buChar char="Ø"/>
            </a:pPr>
            <a:r>
              <a:rPr lang="en-US" altLang="zh-CN" sz="2400" dirty="0"/>
              <a:t>2019</a:t>
            </a:r>
            <a:r>
              <a:rPr lang="zh-CN" altLang="zh-CN" sz="2400" dirty="0"/>
              <a:t>年</a:t>
            </a:r>
            <a:r>
              <a:rPr lang="en-US" altLang="zh-CN" sz="2400" dirty="0"/>
              <a:t>2</a:t>
            </a:r>
            <a:r>
              <a:rPr lang="zh-CN" altLang="zh-CN" sz="2400" dirty="0"/>
              <a:t>月下旬，开始分布式网络测量的调研</a:t>
            </a:r>
          </a:p>
          <a:p>
            <a:pPr>
              <a:buFont typeface="Wingdings" panose="05000000000000000000" pitchFamily="2" charset="2"/>
              <a:buChar char="Ø"/>
            </a:pPr>
            <a:r>
              <a:rPr lang="en-US" altLang="zh-CN" sz="2400" dirty="0"/>
              <a:t>2019</a:t>
            </a:r>
            <a:r>
              <a:rPr lang="zh-CN" altLang="zh-CN" sz="2400" dirty="0"/>
              <a:t>年</a:t>
            </a:r>
            <a:r>
              <a:rPr lang="en-US" altLang="zh-CN" sz="2400" dirty="0"/>
              <a:t>3</a:t>
            </a:r>
            <a:r>
              <a:rPr lang="zh-CN" altLang="zh-CN" sz="2400" dirty="0"/>
              <a:t>月底，完成分布式网络测量算法的设计</a:t>
            </a:r>
          </a:p>
          <a:p>
            <a:pPr>
              <a:buFont typeface="Wingdings" panose="05000000000000000000" pitchFamily="2" charset="2"/>
              <a:buChar char="Ø"/>
            </a:pPr>
            <a:r>
              <a:rPr lang="en-US" altLang="zh-CN" sz="2400" dirty="0"/>
              <a:t>2019</a:t>
            </a:r>
            <a:r>
              <a:rPr lang="zh-CN" altLang="zh-CN" sz="2400" dirty="0"/>
              <a:t>年</a:t>
            </a:r>
            <a:r>
              <a:rPr lang="en-US" altLang="zh-CN" sz="2400" dirty="0"/>
              <a:t>5</a:t>
            </a:r>
            <a:r>
              <a:rPr lang="zh-CN" altLang="zh-CN" sz="2400" dirty="0"/>
              <a:t>月底，完成分布式网络测量算法的实验验证</a:t>
            </a:r>
          </a:p>
          <a:p>
            <a:pPr>
              <a:buFont typeface="Wingdings" panose="05000000000000000000" pitchFamily="2" charset="2"/>
              <a:buChar char="Ø"/>
            </a:pPr>
            <a:r>
              <a:rPr lang="en-US" altLang="zh-CN" sz="2400" dirty="0"/>
              <a:t>2019</a:t>
            </a:r>
            <a:r>
              <a:rPr lang="zh-CN" altLang="zh-CN" sz="2400" dirty="0"/>
              <a:t>年</a:t>
            </a:r>
            <a:r>
              <a:rPr lang="en-US" altLang="zh-CN" sz="2400" dirty="0"/>
              <a:t>6</a:t>
            </a:r>
            <a:r>
              <a:rPr lang="zh-CN" altLang="zh-CN" sz="2400" dirty="0"/>
              <a:t>月底，完成分布工网络测量的论文撰写并投稿</a:t>
            </a:r>
          </a:p>
          <a:p>
            <a:pPr>
              <a:buFont typeface="Wingdings" panose="05000000000000000000" pitchFamily="2" charset="2"/>
              <a:buChar char="Ø"/>
            </a:pPr>
            <a:r>
              <a:rPr lang="zh-CN" altLang="zh-CN" sz="2400" dirty="0"/>
              <a:t>开始找工作</a:t>
            </a:r>
          </a:p>
          <a:p>
            <a:pPr>
              <a:buFont typeface="Wingdings" panose="05000000000000000000" pitchFamily="2" charset="2"/>
              <a:buChar char="Ø"/>
            </a:pPr>
            <a:r>
              <a:rPr lang="en-US" altLang="zh-CN" sz="2400" dirty="0"/>
              <a:t>2020</a:t>
            </a:r>
            <a:r>
              <a:rPr lang="zh-CN" altLang="zh-CN" sz="2400" dirty="0"/>
              <a:t>年</a:t>
            </a:r>
            <a:r>
              <a:rPr lang="en-US" altLang="zh-CN" sz="2400" dirty="0"/>
              <a:t>3</a:t>
            </a:r>
            <a:r>
              <a:rPr lang="zh-CN" altLang="zh-CN" sz="2400" dirty="0"/>
              <a:t>月，撰写毕业论文准备</a:t>
            </a:r>
            <a:r>
              <a:rPr lang="zh-CN" altLang="zh-CN" sz="2400" dirty="0" smtClean="0"/>
              <a:t>答辩</a:t>
            </a:r>
            <a:endParaRPr lang="zh-CN" altLang="zh-CN" sz="2400" dirty="0"/>
          </a:p>
        </p:txBody>
      </p:sp>
      <p:cxnSp>
        <p:nvCxnSpPr>
          <p:cNvPr id="6" name="Straight Arrow Connector 5"/>
          <p:cNvCxnSpPr/>
          <p:nvPr/>
        </p:nvCxnSpPr>
        <p:spPr>
          <a:xfrm>
            <a:off x="539552" y="1268760"/>
            <a:ext cx="0" cy="532859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022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HH</a:t>
            </a:r>
            <a:r>
              <a:rPr lang="zh-CN" altLang="en-US" dirty="0" smtClean="0"/>
              <a:t>与</a:t>
            </a:r>
            <a:r>
              <a:rPr lang="en-US" altLang="zh-CN" dirty="0" smtClean="0"/>
              <a:t>HHH</a:t>
            </a:r>
            <a:r>
              <a:rPr lang="zh-CN" altLang="en-US" dirty="0" smtClean="0"/>
              <a:t>之比较</a:t>
            </a:r>
            <a:endParaRPr lang="zh-CN" altLang="en-US" dirty="0"/>
          </a:p>
        </p:txBody>
      </p:sp>
      <p:sp>
        <p:nvSpPr>
          <p:cNvPr id="3" name="Content Placeholder 2"/>
          <p:cNvSpPr>
            <a:spLocks noGrp="1"/>
          </p:cNvSpPr>
          <p:nvPr>
            <p:ph idx="1"/>
          </p:nvPr>
        </p:nvSpPr>
        <p:spPr/>
        <p:txBody>
          <a:bodyPr/>
          <a:lstStyle/>
          <a:p>
            <a:r>
              <a:rPr lang="en-US" altLang="zh-CN" sz="2800" dirty="0" smtClean="0"/>
              <a:t>HH</a:t>
            </a:r>
            <a:r>
              <a:rPr lang="zh-CN" altLang="en-US" sz="2800" dirty="0" smtClean="0"/>
              <a:t>：</a:t>
            </a:r>
            <a:r>
              <a:rPr lang="en-US" altLang="zh-CN" sz="2800" dirty="0" smtClean="0"/>
              <a:t>Heavy Hitters</a:t>
            </a:r>
            <a:r>
              <a:rPr lang="zh-CN" altLang="en-US" sz="2800" dirty="0" smtClean="0"/>
              <a:t>，数据量超过一定阈值的流</a:t>
            </a:r>
            <a:endParaRPr lang="en-US" altLang="zh-CN" sz="2800" dirty="0" smtClean="0"/>
          </a:p>
          <a:p>
            <a:r>
              <a:rPr lang="en-US" altLang="zh-CN" sz="2800" dirty="0" smtClean="0"/>
              <a:t>HHH</a:t>
            </a:r>
            <a:r>
              <a:rPr lang="zh-CN" altLang="en-US" sz="2800" dirty="0" smtClean="0"/>
              <a:t>：</a:t>
            </a:r>
            <a:r>
              <a:rPr lang="en-US" altLang="zh-CN" sz="2800" dirty="0" smtClean="0"/>
              <a:t>Hierarchical Heavy Hitters</a:t>
            </a:r>
            <a:r>
              <a:rPr lang="zh-CN" altLang="en-US" sz="2800" dirty="0" smtClean="0"/>
              <a:t>，数据量超过一定阈值的前缀，该数据量不包括本身为</a:t>
            </a:r>
            <a:r>
              <a:rPr lang="en-US" altLang="zh-CN" sz="2800" dirty="0" smtClean="0"/>
              <a:t>HHH</a:t>
            </a:r>
            <a:r>
              <a:rPr lang="zh-CN" altLang="en-US" sz="2800" dirty="0" smtClean="0"/>
              <a:t>的子前缀的数据量</a:t>
            </a:r>
            <a:endParaRPr lang="en-US" altLang="zh-CN" sz="2800" dirty="0" smtClean="0"/>
          </a:p>
          <a:p>
            <a:r>
              <a:rPr lang="en-US" altLang="zh-CN" sz="2800" dirty="0" smtClean="0"/>
              <a:t>HHH</a:t>
            </a:r>
            <a:r>
              <a:rPr lang="zh-CN" altLang="en-US" sz="2800" dirty="0" smtClean="0"/>
              <a:t>包括</a:t>
            </a:r>
            <a:r>
              <a:rPr lang="en-US" altLang="zh-CN" sz="2800" dirty="0" smtClean="0"/>
              <a:t>HH</a:t>
            </a:r>
            <a:r>
              <a:rPr lang="zh-CN" altLang="en-US" sz="2800" dirty="0" smtClean="0"/>
              <a:t>以及流量显著的前缀</a:t>
            </a:r>
            <a:endParaRPr lang="zh-CN" alt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933056"/>
            <a:ext cx="4888011" cy="2877685"/>
          </a:xfrm>
          <a:prstGeom prst="rect">
            <a:avLst/>
          </a:prstGeom>
        </p:spPr>
      </p:pic>
    </p:spTree>
    <p:extLst>
      <p:ext uri="{BB962C8B-B14F-4D97-AF65-F5344CB8AC3E}">
        <p14:creationId xmlns:p14="http://schemas.microsoft.com/office/powerpoint/2010/main" val="36895053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a:t>五</a:t>
            </a:r>
            <a:r>
              <a:rPr lang="en-US" altLang="zh-CN" dirty="0" smtClean="0"/>
              <a:t>. </a:t>
            </a:r>
            <a:r>
              <a:rPr lang="zh-CN" altLang="en-US" dirty="0" smtClean="0"/>
              <a:t>参考文献</a:t>
            </a:r>
          </a:p>
        </p:txBody>
      </p:sp>
      <p:sp>
        <p:nvSpPr>
          <p:cNvPr id="86019"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 Frederic Raspall, Sebastia Sallent and Josep Yufera, "Shared-State Sampling", in Proc. of ACM IMC, October 25–27, 2006, Rio de Janeiro, Brazil.</a:t>
            </a:r>
          </a:p>
          <a:p>
            <a:pPr marL="0" indent="0" eaLnBrk="1" hangingPunct="1">
              <a:lnSpc>
                <a:spcPct val="90000"/>
              </a:lnSpc>
              <a:buFontTx/>
              <a:buNone/>
            </a:pPr>
            <a:r>
              <a:rPr lang="en-US" altLang="zh-CN" sz="1500" smtClean="0"/>
              <a:t>[2] Puneet Sharma, Zhichen Xu, Sujata Banerjee, and Sung-Ju Lee, "Estimating Network Proximity and Latency", ACM SIGCOMM Computer Communication Review, Volume 36, Number 3, July 2006.</a:t>
            </a:r>
          </a:p>
          <a:p>
            <a:pPr marL="0" indent="0" eaLnBrk="1" hangingPunct="1">
              <a:lnSpc>
                <a:spcPct val="90000"/>
              </a:lnSpc>
              <a:buFontTx/>
              <a:buNone/>
            </a:pPr>
            <a:r>
              <a:rPr lang="en-US" altLang="zh-CN" sz="1500" smtClean="0"/>
              <a:t>[3] Lihua Yuan, Chen-Nee Chuah and Prasant Mohapatra, "ProgME: Towards Programmable Network MEasurement", in Proc. of ACM SIGCOMM, August 27–31, 2007, Kyoto, Japan.</a:t>
            </a:r>
          </a:p>
          <a:p>
            <a:pPr marL="0" indent="0" eaLnBrk="1" hangingPunct="1">
              <a:lnSpc>
                <a:spcPct val="90000"/>
              </a:lnSpc>
              <a:buFontTx/>
              <a:buNone/>
            </a:pPr>
            <a:r>
              <a:rPr lang="en-US" altLang="zh-CN" sz="1500" smtClean="0"/>
              <a:t>[4] Yifei Yuan, Dong Lin, Ankit Mishra et al., "Quantitative Network Monitoring with NetQRE", in Proc. of ACM SIGCOMM, August 21-25, 2017, Los Angeles, CA, USA.</a:t>
            </a:r>
          </a:p>
          <a:p>
            <a:pPr marL="0" indent="0" eaLnBrk="1" hangingPunct="1">
              <a:lnSpc>
                <a:spcPct val="90000"/>
              </a:lnSpc>
              <a:buFontTx/>
              <a:buNone/>
            </a:pPr>
            <a:r>
              <a:rPr lang="en-US" altLang="zh-CN" sz="1500" smtClean="0"/>
              <a:t>[5] Zaoxing Liu, Antonis Manousis, Gregory Vorsanger, et al., "One Sketch to Rule Them All: Rethinking Network Flow Monitoring with UnivMon", in Proc. of ACM SIGCOMM, August 22–26, 2016, Florianopolis, Brazil.</a:t>
            </a:r>
          </a:p>
          <a:p>
            <a:pPr marL="0" indent="0" eaLnBrk="1" hangingPunct="1">
              <a:lnSpc>
                <a:spcPct val="90000"/>
              </a:lnSpc>
              <a:buFontTx/>
              <a:buNone/>
            </a:pPr>
            <a:r>
              <a:rPr lang="en-US" altLang="zh-CN" sz="1500" smtClean="0"/>
              <a:t>[6] Qun Huang, Xin Jin, Patrick P. C. Lee, et al., "SketchVisor: Robust Network Measurement for Software Packet Processing", in Proc. of ACM SIGCOMM, August 21−25, 2017, Los Angeles, CA, USA.</a:t>
            </a:r>
          </a:p>
          <a:p>
            <a:pPr marL="0" indent="0" eaLnBrk="1" hangingPunct="1">
              <a:lnSpc>
                <a:spcPct val="90000"/>
              </a:lnSpc>
              <a:buFontTx/>
              <a:buNone/>
            </a:pPr>
            <a:r>
              <a:rPr lang="en-US" altLang="zh-CN" sz="1500" smtClean="0"/>
              <a:t>[7] Jeff Rasley, Brent Stephens, Colin Dixon, et al., "Planck: Millisecond-scale Monitoring and Control for Commodity Networks", in Proc. of ACM SIGCOMM, August 17–22, 2014, Chicago, IL, USA.</a:t>
            </a:r>
          </a:p>
          <a:p>
            <a:pPr marL="0" indent="0" eaLnBrk="1" hangingPunct="1">
              <a:lnSpc>
                <a:spcPct val="90000"/>
              </a:lnSpc>
              <a:buFontTx/>
              <a:buNone/>
            </a:pPr>
            <a:r>
              <a:rPr lang="en-US" altLang="zh-CN" sz="1500" smtClean="0"/>
              <a:t>[8] P. Phaal, S. Panchen, N. McKee, "InMon Corporation’s sFlow: A Method for Monitoring Traffic in Switched and Routed Networks", Network Working Group, RFC 3176.</a:t>
            </a:r>
          </a:p>
          <a:p>
            <a:pPr marL="0" indent="0" eaLnBrk="1" hangingPunct="1">
              <a:lnSpc>
                <a:spcPct val="90000"/>
              </a:lnSpc>
              <a:buFontTx/>
              <a:buNone/>
            </a:pPr>
            <a:r>
              <a:rPr lang="en-US" altLang="zh-CN" sz="1500" smtClean="0"/>
              <a:t>[9] Cristian Estan and George Varghese, "New Directions in Traffic Measurement and Accounting", in Proc. of ACM IMW, November l-2,2001. San Francisco, CA, USA.</a:t>
            </a:r>
          </a:p>
          <a:p>
            <a:pPr marL="0" indent="0" eaLnBrk="1" hangingPunct="1">
              <a:lnSpc>
                <a:spcPct val="90000"/>
              </a:lnSpc>
              <a:buFontTx/>
              <a:buNone/>
            </a:pPr>
            <a:r>
              <a:rPr lang="en-US" altLang="zh-CN" sz="1500" smtClean="0"/>
              <a:t>[10] Minlan Yu, Lavanya Jose, Rui Miao, "Software Defined Traffic Measurement with OpenSketch", in Proc. of USENIX Association NSDI, April 02 - 05, 2013, Lombard, IL.</a:t>
            </a:r>
          </a:p>
          <a:p>
            <a:pPr marL="0" indent="0" eaLnBrk="1" hangingPunct="1">
              <a:lnSpc>
                <a:spcPct val="90000"/>
              </a:lnSpc>
              <a:buFontTx/>
              <a:buNone/>
            </a:pPr>
            <a:endParaRPr lang="zh-CN" altLang="en-US" sz="1500" smtClean="0"/>
          </a:p>
        </p:txBody>
      </p:sp>
    </p:spTree>
    <p:extLst>
      <p:ext uri="{BB962C8B-B14F-4D97-AF65-F5344CB8AC3E}">
        <p14:creationId xmlns:p14="http://schemas.microsoft.com/office/powerpoint/2010/main" val="2058699626"/>
      </p:ext>
    </p:extLst>
  </p:cSld>
  <p:clrMapOvr>
    <a:masterClrMapping/>
  </p:clrMapOvr>
  <p:transition spd="med">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dirty="0"/>
              <a:t>五</a:t>
            </a:r>
            <a:r>
              <a:rPr lang="en-US" altLang="zh-CN" dirty="0" smtClean="0"/>
              <a:t>. </a:t>
            </a:r>
            <a:r>
              <a:rPr lang="zh-CN" altLang="en-US" dirty="0" smtClean="0"/>
              <a:t>参考文献（续）</a:t>
            </a:r>
          </a:p>
        </p:txBody>
      </p:sp>
      <p:sp>
        <p:nvSpPr>
          <p:cNvPr id="88067"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[11] B. Claise, Ed., "Cisco Systems NetFlow Services Export Version 9", Network Working Group, RFC 3954.</a:t>
            </a:r>
          </a:p>
          <a:p>
            <a:pPr marL="0" indent="0" eaLnBrk="1" hangingPunct="1">
              <a:lnSpc>
                <a:spcPct val="90000"/>
              </a:lnSpc>
              <a:buFontTx/>
              <a:buNone/>
            </a:pPr>
            <a:r>
              <a:rPr lang="en-US" altLang="zh-CN" sz="1500" smtClean="0"/>
              <a:t>[12] Srinivas Narayana, Anirudh Sivaraman, Vikram Nathan, et al., "Language-Directed Hardware Design for Network Performance Monitoring", in Proc. of ACM SIGCOMM, Los Angeles, CA, USA, August 21–25, 2017.</a:t>
            </a:r>
          </a:p>
          <a:p>
            <a:pPr marL="0" indent="0" eaLnBrk="1" hangingPunct="1">
              <a:lnSpc>
                <a:spcPct val="90000"/>
              </a:lnSpc>
              <a:buFontTx/>
              <a:buNone/>
            </a:pPr>
            <a:r>
              <a:rPr lang="en-US" altLang="zh-CN" sz="1500" smtClean="0"/>
              <a:t>[13] Martin Andreoni Lopez, Renato Souza Silva, Igor D. Alvarenga, et al., "Collecting and Characterizing a Real Broadband Access Network Traffic Dataset", in Proc. of IEEE Cyber Security in Networking Conference (CSNet), October 18-20, 2017, Rio de Janeiro, Brazil.</a:t>
            </a:r>
          </a:p>
          <a:p>
            <a:pPr marL="0" indent="0" eaLnBrk="1" hangingPunct="1">
              <a:lnSpc>
                <a:spcPct val="90000"/>
              </a:lnSpc>
              <a:buFontTx/>
              <a:buNone/>
            </a:pPr>
            <a:r>
              <a:rPr lang="en-US" altLang="zh-CN" sz="1500" smtClean="0"/>
              <a:t>[14] Liuying Sun, Anthony T.S. Ho, Zhe Xia, "Detection and Classification of Malicious Patterns In Network Traffic Using Benford’s Law", in Prec. of APSIPA Annual Summit and Conference, Malaysia, December 12-15, 2017.</a:t>
            </a:r>
          </a:p>
          <a:p>
            <a:pPr marL="0" indent="0" eaLnBrk="1" hangingPunct="1">
              <a:lnSpc>
                <a:spcPct val="90000"/>
              </a:lnSpc>
              <a:buFontTx/>
              <a:buNone/>
            </a:pPr>
            <a:r>
              <a:rPr lang="en-US" altLang="zh-CN" sz="1500" smtClean="0"/>
              <a:t>[15] Anukool Lakhina, Mark Crovella, Christophe Diot, "Diagnosing Network-Wide Traffic Anomalies", in Prec. of ACM SIGCOMM, Aug. 30–Sept. 3, 2004, Portland, Oregon, USA.</a:t>
            </a:r>
          </a:p>
          <a:p>
            <a:pPr marL="0" indent="0" eaLnBrk="1" hangingPunct="1">
              <a:lnSpc>
                <a:spcPct val="90000"/>
              </a:lnSpc>
              <a:buFontTx/>
              <a:buNone/>
            </a:pPr>
            <a:r>
              <a:rPr lang="en-US" altLang="zh-CN" sz="1500" smtClean="0"/>
              <a:t>[16] Phillipa Gill, Navendu Jain, Nachiappan Nagappan, "Understanding Network Failures in Data Centers: Measurement, Analysis, and Implications", in Prec. of ACM SIGCOMM, August 15-19, 2011, Toronto, Ontario, Canada.</a:t>
            </a:r>
          </a:p>
          <a:p>
            <a:pPr marL="0" indent="0" eaLnBrk="1" hangingPunct="1">
              <a:lnSpc>
                <a:spcPct val="90000"/>
              </a:lnSpc>
              <a:buFontTx/>
              <a:buNone/>
            </a:pPr>
            <a:r>
              <a:rPr lang="en-US" altLang="zh-CN" sz="1500" smtClean="0"/>
              <a:t>[17] Kihong Park, Gitae Kim, Mark Crovellat, et al., "On the relationship between file sizes, transport protocols,and self-similar network traffic", in Prec. of IEEE ICNP, 29 Oct.-1 Nov., 1996, Columbus, OH, USA, USA.</a:t>
            </a:r>
          </a:p>
          <a:p>
            <a:pPr marL="0" indent="0" eaLnBrk="1" hangingPunct="1">
              <a:lnSpc>
                <a:spcPct val="90000"/>
              </a:lnSpc>
              <a:buFontTx/>
              <a:buNone/>
            </a:pPr>
            <a:r>
              <a:rPr lang="en-US" altLang="zh-CN" sz="1500" smtClean="0"/>
              <a:t>[18] Guofei Gu, Roberto Perdisci, Junjie Zhang, et al., "BotMiner: Clustering Analysis of Network Traffic for Protocol- and Structure-Independent Botnet Detection", in Proc. of the 17th conference on Security symposium (SS), July 28 - August 01, 2008, San Jose, CA. </a:t>
            </a:r>
          </a:p>
          <a:p>
            <a:pPr marL="0" indent="0" eaLnBrk="1" hangingPunct="1">
              <a:lnSpc>
                <a:spcPct val="90000"/>
              </a:lnSpc>
              <a:buFontTx/>
              <a:buNone/>
            </a:pPr>
            <a:endParaRPr lang="zh-CN" altLang="en-US" sz="1500" smtClean="0"/>
          </a:p>
        </p:txBody>
      </p:sp>
    </p:spTree>
    <p:extLst>
      <p:ext uri="{BB962C8B-B14F-4D97-AF65-F5344CB8AC3E}">
        <p14:creationId xmlns:p14="http://schemas.microsoft.com/office/powerpoint/2010/main" val="3268586823"/>
      </p:ext>
    </p:extLst>
  </p:cSld>
  <p:clrMapOvr>
    <a:masterClrMapping/>
  </p:clrMapOvr>
  <p:transition spd="med">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dirty="0"/>
              <a:t>五</a:t>
            </a:r>
            <a:r>
              <a:rPr lang="en-US" altLang="zh-CN" dirty="0" smtClean="0"/>
              <a:t>. </a:t>
            </a:r>
            <a:r>
              <a:rPr lang="zh-CN" altLang="en-US" dirty="0" smtClean="0"/>
              <a:t>参考文献（续）</a:t>
            </a:r>
          </a:p>
        </p:txBody>
      </p:sp>
      <p:sp>
        <p:nvSpPr>
          <p:cNvPr id="90115"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[19] Guofei Gu, Junjie Zhang, and Wenke Lee, "BotSniffer: Detecting Botnet Command and Control Channels in Network Traffic",in Proc. of the Network and Distributed System Security Symposium (NDSS), USA, February 10th-13th 2008, San Diego, California. </a:t>
            </a:r>
          </a:p>
          <a:p>
            <a:pPr marL="0" indent="0" eaLnBrk="1" hangingPunct="1">
              <a:lnSpc>
                <a:spcPct val="90000"/>
              </a:lnSpc>
              <a:buFontTx/>
              <a:buNone/>
            </a:pPr>
            <a:r>
              <a:rPr lang="en-US" altLang="zh-CN" sz="1500" smtClean="0"/>
              <a:t>[20] Claudia Pascoal, M. Rosario de Oliveira, Rui Valadas, et al., "Robust Feature Selection and Robust PCA for Internet Traffic Anomaly Detection", in Proc. of the IEEE INFOCOM, March 25-30, 2012, Orlando, FL, USA.</a:t>
            </a:r>
          </a:p>
          <a:p>
            <a:pPr marL="0" indent="0" eaLnBrk="1" hangingPunct="1">
              <a:lnSpc>
                <a:spcPct val="90000"/>
              </a:lnSpc>
              <a:buFontTx/>
              <a:buNone/>
            </a:pPr>
            <a:r>
              <a:rPr lang="en-US" altLang="zh-CN" sz="1500" smtClean="0"/>
              <a:t>[21] Yu-Zhong Chen, Zi-Gang Huang, Shouhuai Xu, et al., "Spatiotemporal Patterns and Predictability of Cyberattacks", PLoS ONE 10(5): e0124472, doi:10.1371/journal.pone.0124472.</a:t>
            </a:r>
          </a:p>
          <a:p>
            <a:pPr marL="0" indent="0" eaLnBrk="1" hangingPunct="1">
              <a:lnSpc>
                <a:spcPct val="90000"/>
              </a:lnSpc>
              <a:buFontTx/>
              <a:buNone/>
            </a:pPr>
            <a:r>
              <a:rPr lang="en-US" altLang="zh-CN" sz="1500" smtClean="0"/>
              <a:t>[22] Ignacio Cano, Srinivas Aiyar, Arvind Krishnamurthy, "Characterizing Private Clouds: A Large-Scale Empirical Analysis of Enterprise Clusters", in Proc. of ACM SoCC, October 05-07, 2016, Santa Clara, CA, USA.</a:t>
            </a:r>
          </a:p>
          <a:p>
            <a:pPr marL="0" indent="0" eaLnBrk="1" hangingPunct="1">
              <a:lnSpc>
                <a:spcPct val="90000"/>
              </a:lnSpc>
              <a:buFontTx/>
              <a:buNone/>
            </a:pPr>
            <a:r>
              <a:rPr lang="en-US" altLang="zh-CN" sz="1500" smtClean="0"/>
              <a:t>[23] Theophilus Benson, Aditya Akella and David A. Maltz, "Network Traffic Characteristics of Data Centers in the Wild", in Proc. of IMC, November 1–3, 2010, Melbourne, Australia.</a:t>
            </a:r>
          </a:p>
          <a:p>
            <a:pPr marL="0" indent="0" eaLnBrk="1" hangingPunct="1">
              <a:lnSpc>
                <a:spcPct val="90000"/>
              </a:lnSpc>
              <a:buFontTx/>
              <a:buNone/>
            </a:pPr>
            <a:r>
              <a:rPr lang="en-US" altLang="zh-CN" sz="1500" smtClean="0"/>
              <a:t>[24] Daniel Turner, Kirill Levchenko, Alex C. Snoeren, "California Fault Lines: Understanding the Causes and Impact of Network Failures", in Proc. of SIGCOMM, August 30–September 3, 2010, New Delhi, India.</a:t>
            </a:r>
          </a:p>
          <a:p>
            <a:pPr marL="0" indent="0" eaLnBrk="1" hangingPunct="1">
              <a:lnSpc>
                <a:spcPct val="90000"/>
              </a:lnSpc>
              <a:buFontTx/>
              <a:buNone/>
            </a:pPr>
            <a:r>
              <a:rPr lang="en-US" altLang="zh-CN" sz="1500" smtClean="0"/>
              <a:t>[25] Ryosuke Miura, Yuuki Takano, Shinsuke Miwa, "GINTATE: Scalable and Extensible Deep Packet Inspection System for Encrypted Network Traffic", in Proc. of SoICT, December 7–8, 2017, Nha Trang City, Viet Nam.</a:t>
            </a:r>
          </a:p>
          <a:p>
            <a:pPr marL="0" indent="0" eaLnBrk="1" hangingPunct="1">
              <a:lnSpc>
                <a:spcPct val="90000"/>
              </a:lnSpc>
              <a:buFontTx/>
              <a:buNone/>
            </a:pPr>
            <a:r>
              <a:rPr lang="en-US" altLang="zh-CN" sz="1500" smtClean="0"/>
              <a:t>[26] Pat Bosshart, Glen Gibb, Hun-Seok Kim, "Forwarding Metamorphosis: Fast Programmable Match-Action Processing in Hardware for SDN", in Proc. of SIGCOMM, August 12–16, 2013, Hong Kong, China.</a:t>
            </a:r>
          </a:p>
          <a:p>
            <a:pPr marL="0" indent="0" eaLnBrk="1" hangingPunct="1">
              <a:lnSpc>
                <a:spcPct val="90000"/>
              </a:lnSpc>
              <a:buFontTx/>
              <a:buNone/>
            </a:pPr>
            <a:r>
              <a:rPr lang="en-US" altLang="zh-CN" sz="1500" smtClean="0"/>
              <a:t>[27] Sailesh Kumar, Jonathan Turner, John Williams, "Advanced Algorithms for Fast and Scalable Deep Packet Inspection", in Proc. of ACM ANCS, December 3-5, 2006, San Jose, California, USA.</a:t>
            </a:r>
          </a:p>
          <a:p>
            <a:pPr marL="0" indent="0" eaLnBrk="1" hangingPunct="1">
              <a:lnSpc>
                <a:spcPct val="90000"/>
              </a:lnSpc>
              <a:buFontTx/>
              <a:buNone/>
            </a:pPr>
            <a:endParaRPr lang="zh-CN" altLang="en-US" sz="1500" smtClean="0"/>
          </a:p>
        </p:txBody>
      </p:sp>
    </p:spTree>
    <p:extLst>
      <p:ext uri="{BB962C8B-B14F-4D97-AF65-F5344CB8AC3E}">
        <p14:creationId xmlns:p14="http://schemas.microsoft.com/office/powerpoint/2010/main" val="1482035282"/>
      </p:ext>
    </p:extLst>
  </p:cSld>
  <p:clrMapOvr>
    <a:masterClrMapping/>
  </p:clrMapOvr>
  <p:transition spd="med">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dirty="0"/>
              <a:t>五</a:t>
            </a:r>
            <a:r>
              <a:rPr lang="en-US" altLang="zh-CN" dirty="0" smtClean="0"/>
              <a:t>. </a:t>
            </a:r>
            <a:r>
              <a:rPr lang="zh-CN" altLang="en-US" dirty="0" smtClean="0"/>
              <a:t>参考文献（续）</a:t>
            </a:r>
          </a:p>
        </p:txBody>
      </p:sp>
      <p:sp>
        <p:nvSpPr>
          <p:cNvPr id="92163"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[28] Michela Becchi, Patrick Crowley, "An Improved Algorithm to Accelerate Regular Expression Evaluation", in Proc. of ACM ANCS, December 3–4, 2007, Orlando, Florida, USA.</a:t>
            </a:r>
          </a:p>
          <a:p>
            <a:pPr marL="0" indent="0" eaLnBrk="1" hangingPunct="1">
              <a:lnSpc>
                <a:spcPct val="90000"/>
              </a:lnSpc>
              <a:buFontTx/>
              <a:buNone/>
            </a:pPr>
            <a:r>
              <a:rPr lang="en-US" altLang="zh-CN" sz="1500" smtClean="0"/>
              <a:t>[29] Sailesh Kumar, Sarang Dharmapurikar, Fang Yu, "Algorithms to Accelerate Multiple Regular Expressions Matching for Deep Packet Inspection", in Proc. of ACM SIGCOMM, September 11-15, 2006, Pisa, Italy.</a:t>
            </a:r>
          </a:p>
          <a:p>
            <a:pPr marL="0" indent="0" eaLnBrk="1" hangingPunct="1">
              <a:lnSpc>
                <a:spcPct val="90000"/>
              </a:lnSpc>
              <a:buFontTx/>
              <a:buNone/>
            </a:pPr>
            <a:r>
              <a:rPr lang="en-US" altLang="zh-CN" sz="1500" smtClean="0"/>
              <a:t>[30] Pat Bosshart, Dan Daly, Glen Gibb, et al., "P4: Programming Protocol-Independent Packet Processors", ACM SIGCOMM Computer Communication Review, Volume 44, Number 3, July 2014.</a:t>
            </a:r>
          </a:p>
          <a:p>
            <a:pPr marL="0" indent="0" eaLnBrk="1" hangingPunct="1">
              <a:lnSpc>
                <a:spcPct val="90000"/>
              </a:lnSpc>
              <a:buFontTx/>
              <a:buNone/>
            </a:pPr>
            <a:r>
              <a:rPr lang="en-US" altLang="zh-CN" sz="1500" smtClean="0"/>
              <a:t>[31] Martin Roesch, "Snort – Lightweight Intrusion Detection for Networks", in Proc. of LISA, Seattle, November 7–12, 1999, Washington, USA.</a:t>
            </a:r>
          </a:p>
          <a:p>
            <a:pPr marL="0" indent="0" eaLnBrk="1" hangingPunct="1">
              <a:lnSpc>
                <a:spcPct val="90000"/>
              </a:lnSpc>
              <a:buFontTx/>
              <a:buNone/>
            </a:pPr>
            <a:r>
              <a:rPr lang="en-US" altLang="zh-CN" sz="1500" smtClean="0"/>
              <a:t>[32] Fang Yu, Zhifeng Chen, Yanlei Diao, "Fast and Memory-Efficient Regular Expression Matching for Deep Packet Inspection", in Proc. of ACM ANCS, December 3–5, 2006, San Jose, California, USA.</a:t>
            </a:r>
          </a:p>
          <a:p>
            <a:pPr marL="0" indent="0" eaLnBrk="1" hangingPunct="1">
              <a:lnSpc>
                <a:spcPct val="90000"/>
              </a:lnSpc>
              <a:buFontTx/>
              <a:buNone/>
            </a:pPr>
            <a:r>
              <a:rPr lang="en-US" altLang="zh-CN" sz="1500" smtClean="0"/>
              <a:t>[33] Anirban Majumder, Rajeev Rastogi, Sriram Vanama, "Scalable Regular Expression Matching on Data Streams", in Proc. of ACM SIGMOD, June 9–12, 2008, Vancouver, BC, Canada.</a:t>
            </a:r>
          </a:p>
          <a:p>
            <a:pPr marL="0" indent="0" eaLnBrk="1" hangingPunct="1">
              <a:lnSpc>
                <a:spcPct val="90000"/>
              </a:lnSpc>
              <a:buFontTx/>
              <a:buNone/>
            </a:pPr>
            <a:r>
              <a:rPr lang="en-US" altLang="zh-CN" sz="1500" smtClean="0"/>
              <a:t>[34] Randy Smith, Cristian Estan, Somesh Jha, et al., "Deflating the Big Bang: Fast and Scalable Deep Packet Inspection with Extended Finite Automata", in Proc. of ACM SIGCOMM, August 17–22, 2008, Seattle, Washington, USA.</a:t>
            </a:r>
          </a:p>
          <a:p>
            <a:pPr marL="0" indent="0" eaLnBrk="1" hangingPunct="1">
              <a:lnSpc>
                <a:spcPct val="90000"/>
              </a:lnSpc>
              <a:buFontTx/>
              <a:buNone/>
            </a:pPr>
            <a:r>
              <a:rPr lang="en-US" altLang="zh-CN" sz="1500" smtClean="0"/>
              <a:t>[35] Vern Paxson, "Bro: a system for detecting network intruders in real-time", in Proc. of the 7th USENIX Security Symposium, January 26-29, 1998, San Antonio, TX, USA.</a:t>
            </a:r>
          </a:p>
          <a:p>
            <a:pPr marL="0" indent="0" eaLnBrk="1" hangingPunct="1">
              <a:lnSpc>
                <a:spcPct val="90000"/>
              </a:lnSpc>
              <a:buFontTx/>
              <a:buNone/>
            </a:pPr>
            <a:r>
              <a:rPr lang="en-US" altLang="zh-CN" sz="1500" smtClean="0"/>
              <a:t>[36] Minlan Yu, Andreas Wundsam, Muruganantham Raju, "NOSIX: A Lightweight Portability Layer for the SDN OS", ACM SIGCOMM Computer Communication Review, Volume 44, Number 2, April 2014.</a:t>
            </a:r>
          </a:p>
          <a:p>
            <a:pPr marL="0" indent="0" eaLnBrk="1" hangingPunct="1">
              <a:lnSpc>
                <a:spcPct val="90000"/>
              </a:lnSpc>
              <a:buFontTx/>
              <a:buNone/>
            </a:pPr>
            <a:r>
              <a:rPr lang="en-US" altLang="zh-CN" sz="1500" smtClean="0"/>
              <a:t>[37] Chen Sun, Jun Bi, Zhilong Zheng, et al., "NFP: Enabling Network Function Parallelism in NFV", in Proc. of ACM SIGCOMM, August 21–25, 2017, Los Angeles, CA, USA.</a:t>
            </a:r>
          </a:p>
          <a:p>
            <a:pPr marL="0" indent="0" eaLnBrk="1" hangingPunct="1">
              <a:lnSpc>
                <a:spcPct val="90000"/>
              </a:lnSpc>
              <a:buFontTx/>
              <a:buNone/>
            </a:pPr>
            <a:endParaRPr lang="zh-CN" altLang="en-US" sz="1500" smtClean="0"/>
          </a:p>
        </p:txBody>
      </p:sp>
    </p:spTree>
    <p:extLst>
      <p:ext uri="{BB962C8B-B14F-4D97-AF65-F5344CB8AC3E}">
        <p14:creationId xmlns:p14="http://schemas.microsoft.com/office/powerpoint/2010/main" val="2741757374"/>
      </p:ext>
    </p:extLst>
  </p:cSld>
  <p:clrMapOvr>
    <a:masterClrMapping/>
  </p:clrMapOvr>
  <p:transition spd="med">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t>五</a:t>
            </a:r>
            <a:r>
              <a:rPr lang="en-US" altLang="zh-CN" dirty="0" smtClean="0"/>
              <a:t>. </a:t>
            </a:r>
            <a:r>
              <a:rPr lang="zh-CN" altLang="en-US" dirty="0" smtClean="0"/>
              <a:t>参考文献（续）</a:t>
            </a:r>
          </a:p>
        </p:txBody>
      </p:sp>
      <p:sp>
        <p:nvSpPr>
          <p:cNvPr id="94211"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[38] Aurojit Panda, Sangjin Han, Keon Jang, et al., "NetBricks: Taking the V out of NFV", in Proc. of USENIX Association OSDI, Savannah, GA, USA, November 2–4, 2016.</a:t>
            </a:r>
          </a:p>
          <a:p>
            <a:pPr marL="0" indent="0" eaLnBrk="1" hangingPunct="1">
              <a:lnSpc>
                <a:spcPct val="90000"/>
              </a:lnSpc>
              <a:buFontTx/>
              <a:buNone/>
            </a:pPr>
            <a:r>
              <a:rPr lang="en-US" altLang="zh-CN" sz="1500" smtClean="0"/>
              <a:t>[39] Joao Martins, Mohamed Ahmed, Costin Raiciu, et al., "ClickOS and the Art of Network Function Virtualization", in Proc. of USENIX Association NSDI, Seattle, WA, USA, April 2–4, 2014.</a:t>
            </a:r>
          </a:p>
          <a:p>
            <a:pPr marL="0" indent="0" eaLnBrk="1" hangingPunct="1">
              <a:lnSpc>
                <a:spcPct val="90000"/>
              </a:lnSpc>
              <a:buFontTx/>
              <a:buNone/>
            </a:pPr>
            <a:r>
              <a:rPr lang="en-US" altLang="zh-CN" sz="1500" smtClean="0"/>
              <a:t>[40] Aaron Gember-Jacobson, Raajay Viswanathan, Chaithan Prakash, et al., "OpenNF: Enabling Innovation in Network Function Control", in Proc. of ACM SIGCOMM, August 17–22, 2014, Chicago, IL, USA.</a:t>
            </a:r>
          </a:p>
          <a:p>
            <a:pPr marL="0" indent="0" eaLnBrk="1" hangingPunct="1">
              <a:lnSpc>
                <a:spcPct val="90000"/>
              </a:lnSpc>
              <a:buFontTx/>
              <a:buNone/>
            </a:pPr>
            <a:r>
              <a:rPr lang="en-US" altLang="zh-CN" sz="1500" smtClean="0"/>
              <a:t>[41] Justine Sherry, Peter Xiang Gao, Soumya Basu, et al., "Rollback-Recovery for Middleboxes", in Proc. of ACM SIGCOMM, August 17 - 21, 2015, London, United Kingdom.</a:t>
            </a:r>
          </a:p>
          <a:p>
            <a:pPr marL="0" indent="0" eaLnBrk="1" hangingPunct="1">
              <a:lnSpc>
                <a:spcPct val="90000"/>
              </a:lnSpc>
              <a:buFontTx/>
              <a:buNone/>
            </a:pPr>
            <a:r>
              <a:rPr lang="en-US" altLang="zh-CN" sz="1500" smtClean="0"/>
              <a:t>[42] Bojie Li, Kun Tan, Layong (Larry) Luo, "ClickNP: Highly Flexible and High Performance Network Processing with Reconfigurable Hardware", in Proc. of ACM SIGCOMM, August 22–26, 2016, Florianopolis, Brazil.</a:t>
            </a:r>
          </a:p>
          <a:p>
            <a:pPr marL="0" indent="0" eaLnBrk="1" hangingPunct="1">
              <a:lnSpc>
                <a:spcPct val="90000"/>
              </a:lnSpc>
              <a:buFontTx/>
              <a:buNone/>
            </a:pPr>
            <a:r>
              <a:rPr lang="en-US" altLang="zh-CN" sz="1500" smtClean="0"/>
              <a:t>[43] Chang Lan, Justine Sherry, Raluca Ada Popa, et al., "Embark: Securely Outsourcing Middleboxes to the Cloud", in Proc. of NSDI, March 16-18, 2016, Santa Clara, CA, USA.</a:t>
            </a:r>
          </a:p>
          <a:p>
            <a:pPr marL="0" indent="0" eaLnBrk="1" hangingPunct="1">
              <a:lnSpc>
                <a:spcPct val="90000"/>
              </a:lnSpc>
              <a:buFontTx/>
              <a:buNone/>
            </a:pPr>
            <a:r>
              <a:rPr lang="en-US" altLang="zh-CN" sz="1500" smtClean="0"/>
              <a:t>[44] Murad Kablan, Azzam Alsudais, Eric Keller, et al., "Stateless Network Functions: Breaking the Tight Coupling of State and Processing", in Proc. of NSDI, March 27-29, 2017, Boston, MA, USA.</a:t>
            </a:r>
          </a:p>
          <a:p>
            <a:pPr marL="0" indent="0" eaLnBrk="1" hangingPunct="1">
              <a:lnSpc>
                <a:spcPct val="90000"/>
              </a:lnSpc>
              <a:buFontTx/>
              <a:buNone/>
            </a:pPr>
            <a:r>
              <a:rPr lang="en-US" altLang="zh-CN" sz="1500" smtClean="0"/>
              <a:t>[45] Muhammad Asim Jamshed, YoungGyoun Moon, Donghwi Kim, et al., "mOS: A Reusable Networking Stack for Flow Monitoring Middleboxes", in Proc. of NSDI, March 27-29, 2017, Boston, MA, USA.</a:t>
            </a:r>
          </a:p>
          <a:p>
            <a:pPr marL="0" indent="0" eaLnBrk="1" hangingPunct="1">
              <a:lnSpc>
                <a:spcPct val="90000"/>
              </a:lnSpc>
              <a:buFontTx/>
              <a:buNone/>
            </a:pPr>
            <a:r>
              <a:rPr lang="en-US" altLang="zh-CN" sz="1500" smtClean="0"/>
              <a:t>[46] Junaid Khalid, Aaron Gember-Jacobson, Roney Michael, et al., "Paving the Way for NFV: Simplifying Middlebox Modifications Using StateAlyzr", in Proc. of NSDI, March 16-18, 2016, Santa Clara, CA, USA.</a:t>
            </a:r>
            <a:endParaRPr lang="zh-CN" altLang="en-US" sz="1500" smtClean="0"/>
          </a:p>
        </p:txBody>
      </p:sp>
    </p:spTree>
    <p:extLst>
      <p:ext uri="{BB962C8B-B14F-4D97-AF65-F5344CB8AC3E}">
        <p14:creationId xmlns:p14="http://schemas.microsoft.com/office/powerpoint/2010/main" val="837046417"/>
      </p:ext>
    </p:extLst>
  </p:cSld>
  <p:clrMapOvr>
    <a:masterClrMapping/>
  </p:clrMapOvr>
  <p:transition spd="med">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57200" y="3213100"/>
            <a:ext cx="8229600" cy="1143000"/>
          </a:xfrm>
        </p:spPr>
        <p:txBody>
          <a:bodyPr/>
          <a:lstStyle/>
          <a:p>
            <a:r>
              <a:rPr lang="zh-CN" altLang="en-US" dirty="0" smtClean="0">
                <a:latin typeface="华文行楷" panose="02010800040101010101" pitchFamily="2" charset="-122"/>
                <a:ea typeface="华文行楷" panose="02010800040101010101" pitchFamily="2" charset="-122"/>
              </a:rPr>
              <a:t>谢谢各位老师！</a:t>
            </a:r>
          </a:p>
        </p:txBody>
      </p:sp>
    </p:spTree>
    <p:extLst>
      <p:ext uri="{BB962C8B-B14F-4D97-AF65-F5344CB8AC3E}">
        <p14:creationId xmlns:p14="http://schemas.microsoft.com/office/powerpoint/2010/main" val="181171500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996952"/>
            <a:ext cx="8229600" cy="1143000"/>
          </a:xfrm>
        </p:spPr>
        <p:txBody>
          <a:bodyPr/>
          <a:lstStyle/>
          <a:p>
            <a:r>
              <a:rPr lang="zh-CN" altLang="en-US" dirty="0" smtClean="0"/>
              <a:t>针对</a:t>
            </a:r>
            <a:r>
              <a:rPr lang="en-US" altLang="zh-CN" dirty="0" smtClean="0"/>
              <a:t>HH</a:t>
            </a:r>
            <a:r>
              <a:rPr lang="zh-CN" altLang="en-US" dirty="0" smtClean="0"/>
              <a:t>检测的测量算法研究</a:t>
            </a:r>
            <a:endParaRPr lang="zh-CN" altLang="en-US" dirty="0"/>
          </a:p>
        </p:txBody>
      </p:sp>
      <p:sp>
        <p:nvSpPr>
          <p:cNvPr id="4" name="Rectangle 3"/>
          <p:cNvSpPr txBox="1">
            <a:spLocks noChangeArrowheads="1"/>
          </p:cNvSpPr>
          <p:nvPr/>
        </p:nvSpPr>
        <p:spPr bwMode="auto">
          <a:xfrm>
            <a:off x="1371600" y="4139952"/>
            <a:ext cx="6400800" cy="441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lnSpc>
                <a:spcPct val="80000"/>
              </a:lnSpc>
              <a:buNone/>
              <a:defRPr/>
            </a:pPr>
            <a:r>
              <a:rPr lang="en-US" altLang="zh-CN" sz="2800" dirty="0" err="1" smtClean="0"/>
              <a:t>HashFlow</a:t>
            </a:r>
            <a:r>
              <a:rPr lang="en-US" altLang="zh-CN" sz="2800" dirty="0" smtClean="0"/>
              <a:t> [INFOCOM 2019</a:t>
            </a:r>
            <a:r>
              <a:rPr lang="zh-CN" altLang="en-US" sz="2800" dirty="0" smtClean="0"/>
              <a:t>在投</a:t>
            </a:r>
            <a:r>
              <a:rPr lang="en-US" altLang="zh-CN" sz="2800" dirty="0" smtClean="0"/>
              <a:t>]</a:t>
            </a:r>
            <a:endParaRPr lang="zh-CN" altLang="en-US" sz="2800" dirty="0" smtClean="0"/>
          </a:p>
        </p:txBody>
      </p:sp>
    </p:spTree>
    <p:extLst>
      <p:ext uri="{BB962C8B-B14F-4D97-AF65-F5344CB8AC3E}">
        <p14:creationId xmlns:p14="http://schemas.microsoft.com/office/powerpoint/2010/main" val="4155563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NetFlow</a:t>
            </a:r>
            <a:r>
              <a:rPr lang="zh-CN" altLang="en-US" dirty="0" smtClean="0"/>
              <a:t>简介</a:t>
            </a:r>
            <a:endParaRPr lang="zh-CN" altLang="en-US" dirty="0"/>
          </a:p>
        </p:txBody>
      </p:sp>
      <p:sp>
        <p:nvSpPr>
          <p:cNvPr id="3" name="Content Placeholder 2"/>
          <p:cNvSpPr>
            <a:spLocks noGrp="1"/>
          </p:cNvSpPr>
          <p:nvPr>
            <p:ph idx="1"/>
          </p:nvPr>
        </p:nvSpPr>
        <p:spPr/>
        <p:txBody>
          <a:bodyPr/>
          <a:lstStyle/>
          <a:p>
            <a:r>
              <a:rPr lang="en-US" altLang="zh-CN" sz="2800" dirty="0" err="1" smtClean="0"/>
              <a:t>NetFlow</a:t>
            </a:r>
            <a:r>
              <a:rPr lang="zh-CN" altLang="en-US" sz="2800" dirty="0" smtClean="0"/>
              <a:t>在网络设备中有广泛的部署</a:t>
            </a:r>
            <a:endParaRPr lang="en-US" altLang="zh-CN" sz="2800" dirty="0" smtClean="0"/>
          </a:p>
          <a:p>
            <a:r>
              <a:rPr lang="en-US" altLang="zh-CN" sz="2800" dirty="0" err="1" smtClean="0"/>
              <a:t>NetFlow</a:t>
            </a:r>
            <a:r>
              <a:rPr lang="zh-CN" altLang="en-US" sz="2800" dirty="0" smtClean="0"/>
              <a:t>能够统计并记录流级别的信息</a:t>
            </a:r>
            <a:endParaRPr lang="en-US" altLang="zh-CN" sz="2800" dirty="0" smtClean="0"/>
          </a:p>
          <a:p>
            <a:pPr lvl="1"/>
            <a:r>
              <a:rPr lang="zh-CN" altLang="en-US" sz="2400" dirty="0" smtClean="0"/>
              <a:t>源</a:t>
            </a:r>
            <a:r>
              <a:rPr lang="en-US" altLang="zh-CN" sz="2400" dirty="0" smtClean="0"/>
              <a:t>IP</a:t>
            </a:r>
            <a:r>
              <a:rPr lang="zh-CN" altLang="en-US" sz="2400" dirty="0" smtClean="0"/>
              <a:t>地址和目的</a:t>
            </a:r>
            <a:r>
              <a:rPr lang="en-US" altLang="zh-CN" sz="2400" dirty="0" smtClean="0"/>
              <a:t>IP</a:t>
            </a:r>
            <a:r>
              <a:rPr lang="zh-CN" altLang="en-US" sz="2400" dirty="0" smtClean="0"/>
              <a:t>地址</a:t>
            </a:r>
            <a:endParaRPr lang="en-US" altLang="zh-CN" sz="2400" dirty="0" smtClean="0"/>
          </a:p>
          <a:p>
            <a:pPr lvl="1"/>
            <a:r>
              <a:rPr lang="zh-CN" altLang="en-US" sz="2400" dirty="0" smtClean="0"/>
              <a:t>源端口和目的端口</a:t>
            </a:r>
            <a:endParaRPr lang="en-US" altLang="zh-CN" sz="2400" dirty="0" smtClean="0"/>
          </a:p>
          <a:p>
            <a:pPr lvl="1"/>
            <a:r>
              <a:rPr lang="zh-CN" altLang="en-US" sz="2400" dirty="0" smtClean="0"/>
              <a:t>流开始时间和结束时间</a:t>
            </a:r>
            <a:endParaRPr lang="en-US" altLang="zh-CN" sz="2400" dirty="0" smtClean="0"/>
          </a:p>
          <a:p>
            <a:pPr lvl="1"/>
            <a:r>
              <a:rPr lang="zh-CN" altLang="en-US" sz="2400" dirty="0" smtClean="0"/>
              <a:t>数据流大小</a:t>
            </a:r>
            <a:endParaRPr lang="en-US" altLang="zh-CN" sz="2400" dirty="0" smtClean="0"/>
          </a:p>
          <a:p>
            <a:pPr lvl="1"/>
            <a:r>
              <a:rPr lang="en-US" altLang="zh-CN" sz="2400" dirty="0" smtClean="0"/>
              <a:t>……</a:t>
            </a:r>
          </a:p>
          <a:p>
            <a:r>
              <a:rPr lang="zh-CN" altLang="en-US" sz="2800" dirty="0" smtClean="0"/>
              <a:t>应用领域：</a:t>
            </a:r>
            <a:endParaRPr lang="en-US" altLang="zh-CN" sz="2800" dirty="0" smtClean="0"/>
          </a:p>
          <a:p>
            <a:pPr lvl="1"/>
            <a:r>
              <a:rPr lang="zh-CN" altLang="en-US" sz="2400" dirty="0" smtClean="0"/>
              <a:t>配置故障检测</a:t>
            </a:r>
            <a:endParaRPr lang="en-US" altLang="zh-CN" sz="2400" dirty="0" smtClean="0"/>
          </a:p>
          <a:p>
            <a:pPr lvl="1"/>
            <a:r>
              <a:rPr lang="zh-CN" altLang="en-US" sz="2400" dirty="0" smtClean="0"/>
              <a:t>流量工程</a:t>
            </a:r>
            <a:endParaRPr lang="en-US" altLang="zh-CN" sz="2400" dirty="0" smtClean="0"/>
          </a:p>
          <a:p>
            <a:pPr lvl="1"/>
            <a:r>
              <a:rPr lang="zh-CN" altLang="en-US" sz="2400" dirty="0" smtClean="0"/>
              <a:t>网络入侵检测</a:t>
            </a:r>
            <a:endParaRPr lang="zh-CN" altLang="en-US" sz="2400" dirty="0"/>
          </a:p>
        </p:txBody>
      </p:sp>
    </p:spTree>
    <p:extLst>
      <p:ext uri="{BB962C8B-B14F-4D97-AF65-F5344CB8AC3E}">
        <p14:creationId xmlns:p14="http://schemas.microsoft.com/office/powerpoint/2010/main" val="3169988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NetFlow</a:t>
            </a:r>
            <a:r>
              <a:rPr lang="zh-CN" altLang="en-US" dirty="0" smtClean="0"/>
              <a:t>面临的困境</a:t>
            </a:r>
            <a:endParaRPr lang="zh-CN" altLang="en-US" dirty="0"/>
          </a:p>
        </p:txBody>
      </p:sp>
      <p:sp>
        <p:nvSpPr>
          <p:cNvPr id="3" name="Content Placeholder 2"/>
          <p:cNvSpPr>
            <a:spLocks noGrp="1"/>
          </p:cNvSpPr>
          <p:nvPr>
            <p:ph idx="1"/>
          </p:nvPr>
        </p:nvSpPr>
        <p:spPr/>
        <p:txBody>
          <a:bodyPr/>
          <a:lstStyle/>
          <a:p>
            <a:r>
              <a:rPr lang="zh-CN" altLang="en-US" sz="2800" dirty="0" smtClean="0"/>
              <a:t>在高带宽场景下无法有效更新统计数据</a:t>
            </a:r>
            <a:endParaRPr lang="en-US" altLang="zh-CN" sz="2800" dirty="0" smtClean="0"/>
          </a:p>
          <a:p>
            <a:pPr lvl="1"/>
            <a:r>
              <a:rPr lang="zh-CN" altLang="en-US" sz="2400" dirty="0" smtClean="0"/>
              <a:t>在</a:t>
            </a:r>
            <a:r>
              <a:rPr lang="en-US" altLang="zh-CN" sz="2400" dirty="0" smtClean="0"/>
              <a:t>40Gbps/100Gbps</a:t>
            </a:r>
            <a:r>
              <a:rPr lang="zh-CN" altLang="en-US" sz="2400" dirty="0" smtClean="0"/>
              <a:t>的场景下每个数据包的处理时间只有数十纳秒甚至数纳秒</a:t>
            </a:r>
            <a:endParaRPr lang="en-US" altLang="zh-CN" sz="2400" dirty="0" smtClean="0"/>
          </a:p>
          <a:p>
            <a:pPr lvl="1"/>
            <a:r>
              <a:rPr lang="en-US" altLang="zh-CN" sz="2400" dirty="0" smtClean="0"/>
              <a:t>SRAM</a:t>
            </a:r>
            <a:r>
              <a:rPr lang="zh-CN" altLang="en-US" sz="2400" dirty="0" smtClean="0"/>
              <a:t>的访存时间为</a:t>
            </a:r>
            <a:r>
              <a:rPr lang="en-US" altLang="zh-CN" sz="2400" dirty="0" smtClean="0"/>
              <a:t>1-10ns</a:t>
            </a:r>
          </a:p>
          <a:p>
            <a:pPr lvl="1"/>
            <a:r>
              <a:rPr lang="zh-CN" altLang="en-US" sz="2400" dirty="0" smtClean="0"/>
              <a:t>网络设备中</a:t>
            </a:r>
            <a:r>
              <a:rPr lang="en-US" altLang="zh-CN" sz="2400" dirty="0" smtClean="0"/>
              <a:t>SRAM</a:t>
            </a:r>
            <a:r>
              <a:rPr lang="zh-CN" altLang="en-US" sz="2400" dirty="0" smtClean="0"/>
              <a:t>容量有限，不能为每个流单独记录数据</a:t>
            </a:r>
            <a:endParaRPr lang="en-US" altLang="zh-CN" sz="2400" dirty="0"/>
          </a:p>
          <a:p>
            <a:pPr lvl="1"/>
            <a:r>
              <a:rPr lang="zh-CN" altLang="en-US" sz="2400" dirty="0" smtClean="0"/>
              <a:t>抽样的方法会导致重要信息的丢失</a:t>
            </a:r>
            <a:endParaRPr lang="en-US" altLang="zh-CN" sz="2400" dirty="0" smtClean="0"/>
          </a:p>
        </p:txBody>
      </p:sp>
    </p:spTree>
    <p:extLst>
      <p:ext uri="{BB962C8B-B14F-4D97-AF65-F5344CB8AC3E}">
        <p14:creationId xmlns:p14="http://schemas.microsoft.com/office/powerpoint/2010/main" val="3014327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解决思路</a:t>
            </a:r>
            <a:endParaRPr lang="zh-CN" altLang="en-US" dirty="0"/>
          </a:p>
        </p:txBody>
      </p:sp>
      <p:sp>
        <p:nvSpPr>
          <p:cNvPr id="3" name="Content Placeholder 2"/>
          <p:cNvSpPr>
            <a:spLocks noGrp="1"/>
          </p:cNvSpPr>
          <p:nvPr>
            <p:ph idx="1"/>
          </p:nvPr>
        </p:nvSpPr>
        <p:spPr/>
        <p:txBody>
          <a:bodyPr/>
          <a:lstStyle/>
          <a:p>
            <a:r>
              <a:rPr lang="zh-CN" altLang="en-US" sz="2800" dirty="0" smtClean="0"/>
              <a:t>大流数量较少但是贡献了绝大多数流量</a:t>
            </a:r>
            <a:endParaRPr lang="en-US" altLang="zh-CN" sz="2800" dirty="0" smtClean="0"/>
          </a:p>
          <a:p>
            <a:r>
              <a:rPr lang="zh-CN" altLang="en-US" sz="2800" dirty="0"/>
              <a:t>大</a:t>
            </a:r>
            <a:r>
              <a:rPr lang="zh-CN" altLang="en-US" sz="2800" dirty="0" smtClean="0"/>
              <a:t>流的统计数据的应用范围比小流更广</a:t>
            </a:r>
            <a:endParaRPr lang="en-US" altLang="zh-CN" sz="2800" dirty="0" smtClean="0"/>
          </a:p>
          <a:p>
            <a:r>
              <a:rPr lang="zh-CN" altLang="en-US" sz="2800" dirty="0" smtClean="0"/>
              <a:t>可以优先对大流进行统计</a:t>
            </a:r>
            <a:endParaRPr lang="en-US" altLang="zh-CN" sz="2800" dirty="0" smtClean="0"/>
          </a:p>
          <a:p>
            <a:r>
              <a:rPr lang="zh-CN" altLang="en-US" sz="2800" dirty="0" smtClean="0"/>
              <a:t>使用多个哈希函数来提高内存的利用率</a:t>
            </a:r>
            <a:endParaRPr lang="en-US" altLang="zh-CN" sz="2800" dirty="0" smtClean="0"/>
          </a:p>
        </p:txBody>
      </p:sp>
    </p:spTree>
    <p:extLst>
      <p:ext uri="{BB962C8B-B14F-4D97-AF65-F5344CB8AC3E}">
        <p14:creationId xmlns:p14="http://schemas.microsoft.com/office/powerpoint/2010/main" val="1255153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27631</TotalTime>
  <Words>4059</Words>
  <Application>Microsoft Office PowerPoint</Application>
  <PresentationFormat>On-screen Show (4:3)</PresentationFormat>
  <Paragraphs>342</Paragraphs>
  <Slides>55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Gungsuh</vt:lpstr>
      <vt:lpstr>华文行楷</vt:lpstr>
      <vt:lpstr>宋体</vt:lpstr>
      <vt:lpstr>Arial</vt:lpstr>
      <vt:lpstr>Cambria Math</vt:lpstr>
      <vt:lpstr>Consolas</vt:lpstr>
      <vt:lpstr>Times New Roman</vt:lpstr>
      <vt:lpstr>Wingdings</vt:lpstr>
      <vt:lpstr>默认设计模板</vt:lpstr>
      <vt:lpstr>基于NetFlow扩展的网络测量算法研究</vt:lpstr>
      <vt:lpstr>主要内容</vt:lpstr>
      <vt:lpstr>选题背景</vt:lpstr>
      <vt:lpstr>总体框架</vt:lpstr>
      <vt:lpstr>HH与HHH之比较</vt:lpstr>
      <vt:lpstr>针对HH检测的测量算法研究</vt:lpstr>
      <vt:lpstr>NetFlow简介</vt:lpstr>
      <vt:lpstr>NetFlow面临的困境</vt:lpstr>
      <vt:lpstr>解决思路</vt:lpstr>
      <vt:lpstr>现有解决方案</vt:lpstr>
      <vt:lpstr>现有解决方案（续）</vt:lpstr>
      <vt:lpstr>HashFlow的架构</vt:lpstr>
      <vt:lpstr>HashFlow的算法描述</vt:lpstr>
      <vt:lpstr>HashFlow的信息流</vt:lpstr>
      <vt:lpstr>HashFlow的优势</vt:lpstr>
      <vt:lpstr>HashFlow的性能优化</vt:lpstr>
      <vt:lpstr>HashFlow的性能（一）</vt:lpstr>
      <vt:lpstr>HashFlow的性能（二）</vt:lpstr>
      <vt:lpstr>HashFlow的性能（三）</vt:lpstr>
      <vt:lpstr>下一步工作</vt:lpstr>
      <vt:lpstr>针对HHH检测的测量算法研究</vt:lpstr>
      <vt:lpstr>HHH检测的相关定义</vt:lpstr>
      <vt:lpstr>HHH检测的应用</vt:lpstr>
      <vt:lpstr>HHH检测的分类</vt:lpstr>
      <vt:lpstr>Hierarchical Heavy Hitters检测</vt:lpstr>
      <vt:lpstr>Space Saving算法简介</vt:lpstr>
      <vt:lpstr>Space Saving的数学性质</vt:lpstr>
      <vt:lpstr>(ϵ,θ)-HHH 检测问题</vt:lpstr>
      <vt:lpstr>HHH检测算法基础版</vt:lpstr>
      <vt:lpstr>过度计数问题</vt:lpstr>
      <vt:lpstr>(δ,ϵ,θ)-HHH 检测问题</vt:lpstr>
      <vt:lpstr>HHH检测算法改进版</vt:lpstr>
      <vt:lpstr>Lossy Counting算法简介</vt:lpstr>
      <vt:lpstr>Lossy Counting的数学性质</vt:lpstr>
      <vt:lpstr>一维HHH检测算法</vt:lpstr>
      <vt:lpstr>二维HHH检测算法</vt:lpstr>
      <vt:lpstr>基于OpenFlow的HHH检测</vt:lpstr>
      <vt:lpstr>HHH检测总结</vt:lpstr>
      <vt:lpstr>下一步工作</vt:lpstr>
      <vt:lpstr>分布式网络测量算法研究</vt:lpstr>
      <vt:lpstr>局部测量VS.全局测量</vt:lpstr>
      <vt:lpstr>分布式网络测量方案</vt:lpstr>
      <vt:lpstr>CSAMP方案介绍</vt:lpstr>
      <vt:lpstr>CSAMP的拓展及局限</vt:lpstr>
      <vt:lpstr>DREAM算法介绍</vt:lpstr>
      <vt:lpstr>SCREAM方案介绍</vt:lpstr>
      <vt:lpstr>MOZART方案介绍</vt:lpstr>
      <vt:lpstr>MOZART方案介绍（续）</vt:lpstr>
      <vt:lpstr>四. 进度计划安排</vt:lpstr>
      <vt:lpstr>五. 参考文献</vt:lpstr>
      <vt:lpstr>五. 参考文献（续）</vt:lpstr>
      <vt:lpstr>五. 参考文献（续）</vt:lpstr>
      <vt:lpstr>五. 参考文献（续）</vt:lpstr>
      <vt:lpstr>五. 参考文献（续）</vt:lpstr>
      <vt:lpstr>谢谢各位老师！</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域间路由系统的安全检测与防范</dc:title>
  <dc:creator>XiangYang</dc:creator>
  <cp:lastModifiedBy>zhao zongyi</cp:lastModifiedBy>
  <cp:revision>2776</cp:revision>
  <dcterms:created xsi:type="dcterms:W3CDTF">2010-09-06T13:20:00Z</dcterms:created>
  <dcterms:modified xsi:type="dcterms:W3CDTF">2018-09-19T09:10:56Z</dcterms:modified>
</cp:coreProperties>
</file>