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C06C-A9DC-4A18-9B83-2014AB8F1495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3A72-B19D-4A18-A305-7907E73BD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6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C06C-A9DC-4A18-9B83-2014AB8F1495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3A72-B19D-4A18-A305-7907E73BD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35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C06C-A9DC-4A18-9B83-2014AB8F1495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3A72-B19D-4A18-A305-7907E73BD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01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C06C-A9DC-4A18-9B83-2014AB8F1495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3A72-B19D-4A18-A305-7907E73BD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88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C06C-A9DC-4A18-9B83-2014AB8F1495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3A72-B19D-4A18-A305-7907E73BD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22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C06C-A9DC-4A18-9B83-2014AB8F1495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3A72-B19D-4A18-A305-7907E73BD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40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C06C-A9DC-4A18-9B83-2014AB8F1495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3A72-B19D-4A18-A305-7907E73BD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39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C06C-A9DC-4A18-9B83-2014AB8F1495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3A72-B19D-4A18-A305-7907E73BD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46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C06C-A9DC-4A18-9B83-2014AB8F1495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3A72-B19D-4A18-A305-7907E73BD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00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C06C-A9DC-4A18-9B83-2014AB8F1495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3A72-B19D-4A18-A305-7907E73BD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34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C06C-A9DC-4A18-9B83-2014AB8F1495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3A72-B19D-4A18-A305-7907E73BD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71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EC06C-A9DC-4A18-9B83-2014AB8F1495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93A72-B19D-4A18-A305-7907E73BD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92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19392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Hierarchical Heavy Hitter</a:t>
            </a:r>
            <a:r>
              <a:rPr lang="zh-CN" altLang="en-US" dirty="0" smtClean="0"/>
              <a:t>检测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相关文献调研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03018" y="4226313"/>
            <a:ext cx="25859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/>
              <a:t>赵宗义</a:t>
            </a:r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2018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9</a:t>
            </a:r>
            <a:r>
              <a:rPr lang="zh-CN" altLang="en-US" sz="2800" dirty="0" smtClean="0"/>
              <a:t>月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日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69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Hierarchical Heavy Hitter</a:t>
            </a:r>
            <a:r>
              <a:rPr lang="zh-CN" altLang="en-US" dirty="0" smtClean="0"/>
              <a:t>在线检测（</a:t>
            </a:r>
            <a:r>
              <a:rPr lang="en-US" altLang="zh-CN" dirty="0" smtClean="0"/>
              <a:t>IMC’04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Lossy</a:t>
            </a:r>
            <a:r>
              <a:rPr lang="en-US" altLang="zh-CN" dirty="0" smtClean="0"/>
              <a:t> Counting</a:t>
            </a:r>
            <a:r>
              <a:rPr lang="zh-CN" altLang="en-US" dirty="0" smtClean="0"/>
              <a:t>的算法</a:t>
            </a:r>
            <a:endParaRPr lang="en-US" altLang="zh-CN" dirty="0" smtClean="0"/>
          </a:p>
          <a:p>
            <a:r>
              <a:rPr lang="zh-CN" altLang="en-US" dirty="0" smtClean="0"/>
              <a:t>将包分类和</a:t>
            </a:r>
            <a:r>
              <a:rPr lang="en-US" altLang="zh-CN" dirty="0" smtClean="0"/>
              <a:t>heavy hitters</a:t>
            </a:r>
            <a:r>
              <a:rPr lang="zh-CN" altLang="en-US" dirty="0" smtClean="0"/>
              <a:t>检测结合在一起</a:t>
            </a:r>
            <a:endParaRPr lang="en-US" altLang="zh-CN" dirty="0" smtClean="0"/>
          </a:p>
          <a:p>
            <a:r>
              <a:rPr lang="zh-CN" altLang="en-US" dirty="0"/>
              <a:t>未</a:t>
            </a:r>
            <a:r>
              <a:rPr lang="zh-CN" altLang="en-US" dirty="0" smtClean="0"/>
              <a:t>完成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033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Space Saving </a:t>
            </a:r>
            <a:br>
              <a:rPr lang="en-US" altLang="zh-CN" dirty="0" smtClean="0"/>
            </a:br>
            <a:r>
              <a:rPr lang="en-US" altLang="zh-CN" dirty="0" smtClean="0"/>
              <a:t>(ACM Trans. Database Syst.,2010)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3474"/>
                <a:ext cx="10515600" cy="527452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数据结构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 smtClean="0"/>
                  <a:t>中可容纳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个数据项，每个数据项都为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的形式，其中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 smtClean="0"/>
                  <a:t>是数据项的值，</a:t>
                </a:r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是数据项对应的频率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当有新的数据项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zh-CN" altLang="en-US" dirty="0" smtClean="0"/>
                  <a:t>到达时：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如果该数据项已在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 smtClean="0"/>
                  <a:t>中，则更新这个数据项对应的频率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否则从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 smtClean="0"/>
                  <a:t>中删除频率最低的数据项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′′,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′′)</m:t>
                    </m:r>
                  </m:oMath>
                </a14:m>
                <a:r>
                  <a:rPr lang="zh-CN" altLang="en-US" dirty="0" smtClean="0"/>
                  <a:t>，插入当前数据项，将该数据项的频率值设为当前频率值和被删数据项的频率之和，即插入数据项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dirty="0" smtClean="0"/>
                  <a:t>是频率最高的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 smtClean="0"/>
                  <a:t>个数据项之外所有数据项的频率之和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分别是数据项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的真实频率和估计频率，则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𝑟𝑒𝑠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3474"/>
                <a:ext cx="10515600" cy="5274526"/>
              </a:xfrm>
              <a:blipFill>
                <a:blip r:embed="rId2"/>
                <a:stretch>
                  <a:fillRect l="-1043" t="-27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85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Heavy Hitter Detection with Space Saving algorithm (ALENEX’12)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756"/>
            <a:ext cx="5729868" cy="4351338"/>
          </a:xfrm>
        </p:spPr>
        <p:txBody>
          <a:bodyPr/>
          <a:lstStyle/>
          <a:p>
            <a:r>
              <a:rPr lang="zh-CN" altLang="en-US" dirty="0" smtClean="0"/>
              <a:t>对应每个前缀都维护一个</a:t>
            </a:r>
            <a:r>
              <a:rPr lang="en-US" altLang="zh-CN" dirty="0" smtClean="0"/>
              <a:t>Space Saving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SS</a:t>
            </a:r>
            <a:r>
              <a:rPr lang="zh-CN" altLang="en-US" dirty="0" smtClean="0"/>
              <a:t>）表</a:t>
            </a:r>
            <a:endParaRPr lang="en-US" altLang="zh-CN" dirty="0" smtClean="0"/>
          </a:p>
          <a:p>
            <a:r>
              <a:rPr lang="zh-CN" altLang="en-US" dirty="0" smtClean="0"/>
              <a:t>当一个数据项到达时，根据数据项的前缀更新每一个</a:t>
            </a:r>
            <a:r>
              <a:rPr lang="en-US" altLang="zh-CN" dirty="0" smtClean="0"/>
              <a:t>SS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732" y="1652156"/>
            <a:ext cx="5501268" cy="5205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506" y="3383726"/>
            <a:ext cx="4338521" cy="347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b="1" dirty="0"/>
              <a:t>Constant Time Updates in Hierarchical Heavy </a:t>
            </a:r>
            <a:r>
              <a:rPr lang="en-US" altLang="zh-CN" b="1" dirty="0" smtClean="0"/>
              <a:t>Hitters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SIGCOMM’17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基于</a:t>
                </a:r>
                <a:r>
                  <a:rPr lang="en-US" altLang="zh-CN" dirty="0" smtClean="0"/>
                  <a:t>ALENEX</a:t>
                </a:r>
                <a:r>
                  <a:rPr lang="zh-CN" altLang="en-US" dirty="0" smtClean="0"/>
                  <a:t>的方案，通过采样的方式，可以将处理一个数据项的时间复杂度从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zh-CN" altLang="en-US" dirty="0" smtClean="0"/>
                  <a:t>下降到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尚未完成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6477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总结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这个方向的论文非常丰富，目前收集了</a:t>
                </a:r>
                <a:r>
                  <a:rPr lang="en-US" altLang="zh-CN" dirty="0" smtClean="0"/>
                  <a:t>22</a:t>
                </a:r>
                <a:r>
                  <a:rPr lang="zh-CN" altLang="en-US" dirty="0" smtClean="0"/>
                  <a:t>篇论文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大部分现有工作都是数据库领域的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 smtClean="0"/>
                  <a:t>时间复杂度和空间复杂度较高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对数学基础要求较高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把现有工作应用到网络场景有比较广阔的前景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391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7594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9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Heavy Hitter</a:t>
            </a:r>
            <a:r>
              <a:rPr lang="zh-CN" altLang="en-US" dirty="0" smtClean="0"/>
              <a:t>检测问题的定义及要求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定义：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假设数据流中有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个数据项，给定参数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检出所有频率超过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的数据项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要求：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所有真实频率超过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的数据项都被输出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没有真实频率低于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的数据项被输出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输出的数据项的估计频率和其真实频率之间的差不超过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55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Sticky Sampling [VLDB’02]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目标：在一个数据流中寻找</a:t>
                </a:r>
                <a:r>
                  <a:rPr lang="en-US" altLang="zh-CN" dirty="0" smtClean="0"/>
                  <a:t>heavy hitters</a:t>
                </a:r>
                <a:r>
                  <a:rPr lang="zh-CN" altLang="en-US" dirty="0" smtClean="0"/>
                  <a:t>，找到的</a:t>
                </a:r>
                <a:r>
                  <a:rPr lang="en-US" altLang="zh-CN" dirty="0" smtClean="0"/>
                  <a:t>heavy hitter</a:t>
                </a:r>
                <a:r>
                  <a:rPr lang="zh-CN" altLang="en-US" dirty="0" smtClean="0"/>
                  <a:t>的估计频率和真实频率之间的差值超过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的概率不超过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为采样数据集合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最开始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个数据项的采样率为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/>
                  <a:t>，接下来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个数据项的采样率为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/>
                  <a:t>，接下来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个数据项的采样频率为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altLang="en-US" dirty="0" smtClean="0"/>
                  <a:t>，依此类推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一个数据项到达时，如果该数据项已在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中，则我们更新该数据项的频率，否则我们以概率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 smtClean="0"/>
                  <a:t>对该数据项进行采样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每当采样率发生改变的时候我们扫描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中的每一个数据项：投掷一枚硬币，如果反面向上则将数据项频率减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，减到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则删除数据项，正面向上时停止投掷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该算法需要的空间上限为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（存疑）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2785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201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Lossy</a:t>
            </a:r>
            <a:r>
              <a:rPr lang="en-US" altLang="zh-CN" dirty="0" smtClean="0"/>
              <a:t> Counting[VLDB’02]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每个桶的宽度为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=⌈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r>
                  <a:rPr lang="zh-CN" altLang="en-US" dirty="0" smtClean="0"/>
                  <a:t>，当前桶的</a:t>
                </a:r>
                <a:r>
                  <a:rPr lang="en-US" altLang="zh-CN" dirty="0" smtClean="0"/>
                  <a:t>ID</a:t>
                </a:r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=⌈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维护数据结构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 smtClean="0"/>
                  <a:t>，其中每个元素的形式为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r>
                  <a:rPr lang="zh-CN" altLang="en-US" dirty="0" smtClean="0"/>
                  <a:t>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 smtClean="0"/>
                  <a:t>为对应的数据项，该数据项的估计频率为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数据结构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 smtClean="0"/>
                  <a:t>的更新规则：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当有数据项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 smtClean="0"/>
                  <a:t>到达时，若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 smtClean="0"/>
                  <a:t>中已经存在，则将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 smtClean="0"/>
                  <a:t>对应的频率加</a:t>
                </a:r>
                <a:r>
                  <a:rPr lang="en-US" altLang="zh-CN" dirty="0" smtClean="0"/>
                  <a:t>1</a:t>
                </a:r>
              </a:p>
              <a:p>
                <a:pPr lvl="1"/>
                <a:r>
                  <a:rPr lang="zh-CN" altLang="en-US" dirty="0" smtClean="0"/>
                  <a:t>否则在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 smtClean="0"/>
                  <a:t>中插入元素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,1,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时，对于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 smtClean="0"/>
                  <a:t>中的每一数据项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，则从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中删除该数据项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输出所有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的数据项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438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Hierarchical Heavy Hitter</a:t>
            </a:r>
            <a:r>
              <a:rPr lang="zh-CN" altLang="en-US" dirty="0" smtClean="0"/>
              <a:t>检测（</a:t>
            </a:r>
            <a:r>
              <a:rPr lang="en-US" altLang="zh-CN" dirty="0" smtClean="0"/>
              <a:t>VLDB’03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049" y="1402941"/>
            <a:ext cx="3873377" cy="5452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94" y="1407167"/>
            <a:ext cx="4052074" cy="54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2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Hierarchical Heavy Hitter</a:t>
            </a:r>
            <a:r>
              <a:rPr lang="zh-CN" altLang="en-US" dirty="0" smtClean="0"/>
              <a:t>检测（</a:t>
            </a:r>
            <a:r>
              <a:rPr lang="en-US" altLang="zh-CN" dirty="0" smtClean="0"/>
              <a:t>VLDB’03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87" y="1400139"/>
            <a:ext cx="9437067" cy="545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5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 smtClean="0"/>
              <a:t>多维</a:t>
            </a:r>
            <a:r>
              <a:rPr lang="en-US" altLang="zh-CN" dirty="0" smtClean="0"/>
              <a:t>Hierarchical Heavy Hitters</a:t>
            </a:r>
            <a:r>
              <a:rPr lang="zh-CN" altLang="en-US" dirty="0" smtClean="0"/>
              <a:t>检测</a:t>
            </a:r>
            <a:r>
              <a:rPr lang="en-US" altLang="zh-CN" dirty="0" smtClean="0"/>
              <a:t>(SIGMOD’04)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78487" cy="4351338"/>
          </a:xfrm>
        </p:spPr>
        <p:txBody>
          <a:bodyPr/>
          <a:lstStyle/>
          <a:p>
            <a:r>
              <a:rPr lang="en-US" altLang="zh-CN" dirty="0" smtClean="0"/>
              <a:t>Overlap Rule:</a:t>
            </a:r>
          </a:p>
          <a:p>
            <a:pPr lvl="1"/>
            <a:r>
              <a:rPr lang="zh-CN" altLang="en-US" dirty="0" smtClean="0"/>
              <a:t>下层节点删除以后频率计数值会累加到父节点的频率计数值中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个节点会被两次累加到祖父节点中</a:t>
            </a:r>
            <a:endParaRPr lang="en-US" altLang="zh-CN" dirty="0" smtClean="0"/>
          </a:p>
          <a:p>
            <a:r>
              <a:rPr lang="en-US" altLang="zh-CN" dirty="0" smtClean="0"/>
              <a:t>Split Rule:</a:t>
            </a:r>
          </a:p>
          <a:p>
            <a:pPr lvl="1"/>
            <a:r>
              <a:rPr lang="zh-CN" altLang="en-US" dirty="0" smtClean="0"/>
              <a:t>下层节点删除以后频率计数值会按照一定比例分配到父节点中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687" y="1825624"/>
            <a:ext cx="5075313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6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19438" cy="1325563"/>
          </a:xfrm>
        </p:spPr>
        <p:txBody>
          <a:bodyPr/>
          <a:lstStyle/>
          <a:p>
            <a:r>
              <a:rPr lang="zh-CN" altLang="en-US" dirty="0" smtClean="0"/>
              <a:t>多维</a:t>
            </a:r>
            <a:r>
              <a:rPr lang="en-US" altLang="zh-CN" dirty="0" smtClean="0"/>
              <a:t>Hierarchical Heavy Hitters</a:t>
            </a:r>
            <a:r>
              <a:rPr lang="zh-CN" altLang="en-US" dirty="0" smtClean="0"/>
              <a:t>检测</a:t>
            </a:r>
            <a:r>
              <a:rPr lang="en-US" altLang="zh-CN" dirty="0" smtClean="0"/>
              <a:t>(SIGMOD’04)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Online algorithm for split case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638" y="6758"/>
            <a:ext cx="5434361" cy="685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3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4832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多维</a:t>
            </a:r>
            <a:r>
              <a:rPr lang="en-US" altLang="zh-CN" dirty="0" smtClean="0"/>
              <a:t>Hierarchical Heavy Hitters</a:t>
            </a:r>
            <a:r>
              <a:rPr lang="zh-CN" altLang="en-US" dirty="0" smtClean="0"/>
              <a:t>检测</a:t>
            </a:r>
            <a:r>
              <a:rPr lang="en-US" altLang="zh-CN" dirty="0" smtClean="0"/>
              <a:t>(SIGMOD’04)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497" y="2450091"/>
            <a:ext cx="4433158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525" y="485775"/>
            <a:ext cx="5705475" cy="637222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Online algorithm for overlap 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858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476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Cambria Math</vt:lpstr>
      <vt:lpstr>Office Theme</vt:lpstr>
      <vt:lpstr>Hierarchical Heavy Hitter检测 相关文献调研</vt:lpstr>
      <vt:lpstr>Heavy Hitter检测问题的定义及要求</vt:lpstr>
      <vt:lpstr>Sticky Sampling [VLDB’02]</vt:lpstr>
      <vt:lpstr>Lossy Counting[VLDB’02]</vt:lpstr>
      <vt:lpstr>Hierarchical Heavy Hitter检测（VLDB’03）</vt:lpstr>
      <vt:lpstr>Hierarchical Heavy Hitter检测（VLDB’03）</vt:lpstr>
      <vt:lpstr>多维Hierarchical Heavy Hitters检测(SIGMOD’04)</vt:lpstr>
      <vt:lpstr>多维Hierarchical Heavy Hitters检测(SIGMOD’04)</vt:lpstr>
      <vt:lpstr>多维Hierarchical Heavy Hitters检测(SIGMOD’04)</vt:lpstr>
      <vt:lpstr>Hierarchical Heavy Hitter在线检测（IMC’04）</vt:lpstr>
      <vt:lpstr>Space Saving  (ACM Trans. Database Syst.,2010)</vt:lpstr>
      <vt:lpstr>Heavy Hitter Detection with Space Saving algorithm (ALENEX’12)</vt:lpstr>
      <vt:lpstr>Constant Time Updates in Hierarchical Heavy Hitters （SIGCOMM’17）</vt:lpstr>
      <vt:lpstr>总结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Heavy Hitter检测 相关文献调研</dc:title>
  <dc:creator>zhao zongyi</dc:creator>
  <cp:lastModifiedBy>zhao zongyi</cp:lastModifiedBy>
  <cp:revision>32</cp:revision>
  <dcterms:created xsi:type="dcterms:W3CDTF">2018-09-10T00:06:33Z</dcterms:created>
  <dcterms:modified xsi:type="dcterms:W3CDTF">2018-09-13T10:03:46Z</dcterms:modified>
</cp:coreProperties>
</file>