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28" r:id="rId3"/>
    <p:sldId id="429" r:id="rId4"/>
    <p:sldId id="430" r:id="rId5"/>
    <p:sldId id="420" r:id="rId6"/>
    <p:sldId id="421" r:id="rId7"/>
    <p:sldId id="422" r:id="rId8"/>
    <p:sldId id="423" r:id="rId9"/>
    <p:sldId id="424" r:id="rId10"/>
    <p:sldId id="432" r:id="rId11"/>
    <p:sldId id="425" r:id="rId12"/>
    <p:sldId id="426" r:id="rId13"/>
    <p:sldId id="427" r:id="rId14"/>
    <p:sldId id="431" r:id="rId15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zongyi" initials="zz" lastIdx="1" clrIdx="0">
    <p:extLst>
      <p:ext uri="{19B8F6BF-5375-455C-9EA6-DF929625EA0E}">
        <p15:presenceInfo xmlns:p15="http://schemas.microsoft.com/office/powerpoint/2012/main" userId="zhao zongy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DDDDD"/>
    <a:srgbClr val="00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85000" autoAdjust="0"/>
  </p:normalViewPr>
  <p:slideViewPr>
    <p:cSldViewPr>
      <p:cViewPr varScale="1">
        <p:scale>
          <a:sx n="77" d="100"/>
          <a:sy n="77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86116D-AF6E-4ECE-A7ED-04D05D7200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9C3D42-2B64-4E09-9E97-3E84EDB6ADF0}" type="slidenum">
              <a:rPr lang="en-US" altLang="zh-CN" sz="1200" smtClean="0">
                <a:latin typeface="Arial" panose="020B0604020202020204" pitchFamily="34" charset="0"/>
              </a:rPr>
              <a:pPr/>
              <a:t>1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各位老师，大家好！我的名字叫赵宗义，现在是普博二年级在读，我的导师是尹霞老师，我开题的题目是“态势感知在校园网络中的应用研究”。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4F21E-D796-40DD-B464-F03B622F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CA89-3383-4391-B7A9-07CFBF12C7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91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32872-43F3-4C75-BFF8-EC76F9A78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094AC-0691-4438-B674-0CF199F090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27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87F3-4885-403A-A253-F5CD1084C4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39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BB3B0-2EBE-4754-BC59-EF567E9E3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7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B22A1-C9C0-42B6-9032-B10677CBCB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6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446D1-E024-4F65-B97B-EF4A1B570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5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662A5-7990-48B7-8F02-5144B6E97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23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F91A5-DDCF-46B5-898F-F987FC08B5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5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A38B2-E30E-4CFA-9598-2F8E429B7E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65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28D5B-D19F-4B7D-A308-E76997843D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78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73C99-60D3-4C6F-9708-BB575DFB5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2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C87227-288F-4804-913C-597E0B925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916113"/>
            <a:ext cx="65532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5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HashFlow</a:t>
            </a:r>
            <a:r>
              <a:rPr lang="en-US" altLang="zh-C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zh-CN" alt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基于哈希的网络测量算法</a:t>
            </a:r>
            <a:endParaRPr lang="zh-CN" alt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00800" cy="3141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赵宗义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8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28</a:t>
            </a:r>
            <a:endParaRPr lang="zh-CN" altLang="en-US" sz="2800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对比算法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FlowRadar</a:t>
            </a:r>
            <a:r>
              <a:rPr lang="en-US" altLang="zh-CN" dirty="0" smtClean="0"/>
              <a:t> [NSDI’16]</a:t>
            </a:r>
          </a:p>
          <a:p>
            <a:r>
              <a:rPr lang="en-US" altLang="zh-CN" dirty="0" err="1" smtClean="0"/>
              <a:t>HashPipe</a:t>
            </a:r>
            <a:r>
              <a:rPr lang="en-US" altLang="zh-CN" dirty="0"/>
              <a:t> </a:t>
            </a:r>
            <a:r>
              <a:rPr lang="en-US" altLang="zh-CN" dirty="0" smtClean="0"/>
              <a:t>[SOSR’17]</a:t>
            </a:r>
          </a:p>
          <a:p>
            <a:r>
              <a:rPr lang="en-US" altLang="zh-CN" dirty="0" err="1" smtClean="0"/>
              <a:t>ElasticSketch</a:t>
            </a:r>
            <a:r>
              <a:rPr lang="en-US" altLang="zh-CN" smtClean="0"/>
              <a:t> [SIGCOMM’18]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HashFlow</a:t>
            </a:r>
            <a:r>
              <a:rPr lang="zh-CN" altLang="en-US" dirty="0" smtClean="0"/>
              <a:t>的性能（一）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" y="1474398"/>
            <a:ext cx="9140202" cy="2674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6752"/>
            <a:ext cx="9144000" cy="26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HashFlow</a:t>
            </a:r>
            <a:r>
              <a:rPr lang="zh-CN" altLang="en-US" dirty="0"/>
              <a:t>的性能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32615"/>
            <a:ext cx="9144001" cy="2616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" y="4240522"/>
            <a:ext cx="9140719" cy="26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HashFlow</a:t>
            </a:r>
            <a:r>
              <a:rPr lang="zh-CN" altLang="en-US" dirty="0" smtClean="0"/>
              <a:t>的性能（三）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333"/>
            <a:ext cx="9144000" cy="55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55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NetFlow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NetFlow</a:t>
            </a:r>
            <a:r>
              <a:rPr lang="zh-CN" altLang="en-US" sz="2800" dirty="0" smtClean="0"/>
              <a:t>在网络设备中有广泛的部署</a:t>
            </a:r>
            <a:endParaRPr lang="en-US" altLang="zh-CN" sz="2800" dirty="0" smtClean="0"/>
          </a:p>
          <a:p>
            <a:r>
              <a:rPr lang="en-US" altLang="zh-CN" sz="2800" dirty="0" err="1" smtClean="0"/>
              <a:t>NetFlow</a:t>
            </a:r>
            <a:r>
              <a:rPr lang="zh-CN" altLang="en-US" sz="2800" dirty="0" smtClean="0"/>
              <a:t>能够统计并记录流级别的</a:t>
            </a:r>
            <a:r>
              <a:rPr lang="zh-CN" altLang="en-US" sz="2800" dirty="0" smtClean="0"/>
              <a:t>信息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源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地址和目的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源端口和目的端口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流开始时间和结束时间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数据流大小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……</a:t>
            </a:r>
          </a:p>
          <a:p>
            <a:r>
              <a:rPr lang="zh-CN" altLang="en-US" sz="2800" dirty="0" smtClean="0"/>
              <a:t>应用领域：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配置故障检测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流量工程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网络入侵检测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99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NetFlow</a:t>
            </a:r>
            <a:r>
              <a:rPr lang="zh-CN" altLang="en-US" dirty="0" smtClean="0"/>
              <a:t>面临的困境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在高带宽场景下无法有效更新统计数据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40Gbps/100Gbps</a:t>
            </a:r>
            <a:r>
              <a:rPr lang="zh-CN" altLang="en-US" sz="2400" dirty="0" smtClean="0"/>
              <a:t>的场景下每个数据包的处理时间只有数十纳秒甚至数纳秒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SRAM</a:t>
            </a:r>
            <a:r>
              <a:rPr lang="zh-CN" altLang="en-US" sz="2400" dirty="0" smtClean="0"/>
              <a:t>的访存时间为</a:t>
            </a:r>
            <a:r>
              <a:rPr lang="en-US" altLang="zh-CN" sz="2400" dirty="0" smtClean="0"/>
              <a:t>1-10ns</a:t>
            </a:r>
          </a:p>
          <a:p>
            <a:pPr lvl="1"/>
            <a:r>
              <a:rPr lang="zh-CN" altLang="en-US" sz="2400" dirty="0" smtClean="0"/>
              <a:t>网络设备中</a:t>
            </a:r>
            <a:r>
              <a:rPr lang="en-US" altLang="zh-CN" sz="2400" dirty="0" smtClean="0"/>
              <a:t>SRAM</a:t>
            </a:r>
            <a:r>
              <a:rPr lang="zh-CN" altLang="en-US" sz="2400" dirty="0" smtClean="0"/>
              <a:t>容量有限，不能为每个流单独记录数据</a:t>
            </a:r>
            <a:endParaRPr lang="en-US" altLang="zh-CN" sz="2400" dirty="0"/>
          </a:p>
          <a:p>
            <a:pPr lvl="1"/>
            <a:r>
              <a:rPr lang="zh-CN" altLang="en-US" sz="2400" dirty="0"/>
              <a:t>采样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方法会导致重要信息的丢失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143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大流数量较少但是贡献了绝大多数流量</a:t>
            </a:r>
            <a:endParaRPr lang="en-US" altLang="zh-CN" sz="2800" dirty="0" smtClean="0"/>
          </a:p>
          <a:p>
            <a:r>
              <a:rPr lang="zh-CN" altLang="en-US" sz="2800" dirty="0"/>
              <a:t>大</a:t>
            </a:r>
            <a:r>
              <a:rPr lang="zh-CN" altLang="en-US" sz="2800" dirty="0" smtClean="0"/>
              <a:t>流的统计数据的应用范围比小流更广</a:t>
            </a:r>
            <a:endParaRPr lang="en-US" altLang="zh-CN" sz="2800" dirty="0" smtClean="0"/>
          </a:p>
          <a:p>
            <a:r>
              <a:rPr lang="zh-CN" altLang="en-US" sz="2800" dirty="0" smtClean="0"/>
              <a:t>可以优先对大流进行统计</a:t>
            </a:r>
            <a:endParaRPr lang="en-US" altLang="zh-CN" sz="2800" dirty="0" smtClean="0"/>
          </a:p>
          <a:p>
            <a:r>
              <a:rPr lang="zh-CN" altLang="en-US" sz="2800" dirty="0" smtClean="0"/>
              <a:t>使用多个哈希函数来提高内存的利用率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5515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HashFlow</a:t>
            </a:r>
            <a:r>
              <a:rPr lang="zh-CN" altLang="en-US" dirty="0"/>
              <a:t>的架构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365104"/>
                <a:ext cx="8229600" cy="2420888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HashFlow</a:t>
                </a:r>
                <a:r>
                  <a:rPr lang="zh-CN" altLang="en-US" sz="2400" dirty="0"/>
                  <a:t>的数据结构包括一个主</a:t>
                </a:r>
                <a:r>
                  <a:rPr lang="zh-CN" altLang="en-US" sz="2400" dirty="0" smtClean="0"/>
                  <a:t>表</a:t>
                </a:r>
                <a:r>
                  <a:rPr lang="en-US" altLang="zh-CN" sz="2400" dirty="0" smtClean="0"/>
                  <a:t>(M)</a:t>
                </a:r>
                <a:r>
                  <a:rPr lang="zh-CN" altLang="en-US" sz="2400" dirty="0" smtClean="0"/>
                  <a:t>和</a:t>
                </a:r>
                <a:r>
                  <a:rPr lang="zh-CN" altLang="en-US" sz="2400" dirty="0"/>
                  <a:t>一个辅助</a:t>
                </a:r>
                <a:r>
                  <a:rPr lang="zh-CN" altLang="en-US" sz="2400" dirty="0" smtClean="0"/>
                  <a:t>表</a:t>
                </a:r>
                <a:r>
                  <a:rPr lang="en-US" altLang="zh-CN" sz="2400" dirty="0" smtClean="0"/>
                  <a:t>(A)</a:t>
                </a:r>
                <a:endParaRPr lang="en-US" altLang="zh-CN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主表和辅助表中的桶的内容分别是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flowID</a:t>
                </a:r>
                <a:r>
                  <a:rPr lang="en-US" altLang="zh-CN" sz="2400" dirty="0"/>
                  <a:t>, count)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(digest, count)</a:t>
                </a:r>
                <a:r>
                  <a:rPr lang="zh-CN" altLang="en-US" sz="2400" dirty="0"/>
                  <a:t>的</a:t>
                </a:r>
                <a:r>
                  <a:rPr lang="zh-CN" altLang="en-US" sz="2400" dirty="0" smtClean="0"/>
                  <a:t>形式</a:t>
                </a:r>
                <a:endParaRPr lang="en-US" altLang="zh-CN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 smtClean="0"/>
                  <a:t>个哈希函数，其中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 smtClean="0"/>
                  <a:t>称为主表的深度</a:t>
                </a:r>
                <a:endParaRPr lang="en-US" altLang="zh-CN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在主表中记录大流的详细信息，而在辅助表中记录小流的总结性信息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365104"/>
                <a:ext cx="8229600" cy="2420888"/>
              </a:xfrm>
              <a:blipFill>
                <a:blip r:embed="rId2"/>
                <a:stretch>
                  <a:fillRect l="-963" t="-2771" b="-8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1124744"/>
            <a:ext cx="3324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HashFlow</a:t>
            </a:r>
            <a:r>
              <a:rPr lang="zh-CN" altLang="en-US" dirty="0" smtClean="0"/>
              <a:t>的算法描述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4651062" cy="4708525"/>
              </a:xfrm>
            </p:spPr>
            <p:txBody>
              <a:bodyPr/>
              <a:lstStyle/>
              <a:p>
                <a:r>
                  <a:rPr lang="zh-CN" altLang="en-US" sz="2800" dirty="0" smtClean="0"/>
                  <a:t>依次使用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将数据包映射到主表中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如果在主表中找到合适的桶就对其进行更新，算法停止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否则用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将数据包映射到辅助表中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满足条件时将辅助表中的数据流写回主表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4651062" cy="4708525"/>
              </a:xfrm>
              <a:blipFill>
                <a:blip r:embed="rId2"/>
                <a:stretch>
                  <a:fillRect l="-2359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062" y="1417638"/>
            <a:ext cx="448342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HashFlow</a:t>
            </a:r>
            <a:r>
              <a:rPr lang="zh-CN" altLang="en-US" dirty="0" smtClean="0"/>
              <a:t>的</a:t>
            </a:r>
            <a:r>
              <a:rPr lang="zh-CN" altLang="en-US" dirty="0"/>
              <a:t>信息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91873" y="6453336"/>
                <a:ext cx="11602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873" y="6453336"/>
                <a:ext cx="116025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98" y="1143889"/>
            <a:ext cx="5106805" cy="53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HashFlow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能够详细记录大流的信息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适用于流量计费、流量工程等应用</a:t>
            </a:r>
            <a:endParaRPr lang="en-US" altLang="zh-CN" sz="2400" dirty="0" smtClean="0"/>
          </a:p>
          <a:p>
            <a:r>
              <a:rPr lang="zh-CN" altLang="en-US" sz="2800" dirty="0" smtClean="0"/>
              <a:t>能够记录小流的总结性信息</a:t>
            </a:r>
            <a:endParaRPr lang="en-US" altLang="zh-CN" sz="2800" dirty="0" smtClean="0"/>
          </a:p>
          <a:p>
            <a:r>
              <a:rPr lang="zh-CN" altLang="en-US" sz="2800" dirty="0" smtClean="0"/>
              <a:t>自动检测大流，当小流逐渐成长为大流时将小流从辅助表移回主表</a:t>
            </a:r>
            <a:endParaRPr lang="en-US" altLang="zh-CN" sz="2800" dirty="0" smtClean="0"/>
          </a:p>
          <a:p>
            <a:r>
              <a:rPr lang="zh-CN" altLang="en-US" sz="2800" dirty="0" smtClean="0"/>
              <a:t>对网络测量算法的影响较小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6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HashFlow</a:t>
            </a:r>
            <a:r>
              <a:rPr lang="zh-CN" altLang="en-US" dirty="0" smtClean="0"/>
              <a:t>的性能优化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主表的组织形式：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 smtClean="0"/>
                  <a:t>单一的大表</a:t>
                </a:r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 smtClean="0"/>
                  <a:t>个小表，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000" dirty="0" smtClean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 smtClean="0"/>
                  <a:t>个小表的容量</a:t>
                </a:r>
                <a:endParaRPr lang="en-US" altLang="zh-CN" sz="2000" dirty="0" smtClean="0"/>
              </a:p>
              <a:p>
                <a:r>
                  <a:rPr lang="zh-CN" altLang="en-US" sz="2400" dirty="0" smtClean="0"/>
                  <a:t>假设主表容量为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，需要插入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个数据流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单一大表的空间利用率为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r>
                  <a:rPr lang="zh-CN" altLang="en-US" sz="2400" dirty="0"/>
                  <a:t>分层大表的空间利用率</a:t>
                </a:r>
                <a:r>
                  <a:rPr lang="zh-CN" altLang="en-US" sz="2400" dirty="0" smtClean="0"/>
                  <a:t>为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zh-CN" altLang="en-US" sz="2000" dirty="0" smtClean="0"/>
                  <a:t>，</a:t>
                </a:r>
                <a:r>
                  <a:rPr lang="zh-CN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可以证明，采用分层的形式可以将主表的利用率提高</a:t>
                </a:r>
                <a:r>
                  <a:rPr lang="en-US" altLang="zh-CN" sz="2000" dirty="0" smtClean="0"/>
                  <a:t>5%</a:t>
                </a:r>
                <a:r>
                  <a:rPr lang="zh-CN" altLang="en-US" sz="2000" dirty="0" smtClean="0"/>
                  <a:t>左右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963" t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4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25502</TotalTime>
  <Words>420</Words>
  <Application>Microsoft Office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Cambria Math</vt:lpstr>
      <vt:lpstr>Times New Roman</vt:lpstr>
      <vt:lpstr>默认设计模板</vt:lpstr>
      <vt:lpstr>HashFlow:基于哈希的网络测量算法</vt:lpstr>
      <vt:lpstr>NetFlow简介</vt:lpstr>
      <vt:lpstr>NetFlow面临的困境</vt:lpstr>
      <vt:lpstr>解决方案</vt:lpstr>
      <vt:lpstr>HashFlow的架构</vt:lpstr>
      <vt:lpstr>HashFlow的算法描述</vt:lpstr>
      <vt:lpstr>HashFlow的信息流</vt:lpstr>
      <vt:lpstr>HashFlow的优势</vt:lpstr>
      <vt:lpstr>HashFlow的性能优化</vt:lpstr>
      <vt:lpstr>对比算法</vt:lpstr>
      <vt:lpstr>HashFlow的性能（一）</vt:lpstr>
      <vt:lpstr>HashFlow的性能（二）</vt:lpstr>
      <vt:lpstr>HashFlow的性能（三）</vt:lpstr>
      <vt:lpstr>谢谢！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域间路由系统的安全检测与防范</dc:title>
  <dc:creator>XiangYang</dc:creator>
  <cp:lastModifiedBy>zhao zongyi</cp:lastModifiedBy>
  <cp:revision>2674</cp:revision>
  <dcterms:created xsi:type="dcterms:W3CDTF">2010-09-06T13:20:00Z</dcterms:created>
  <dcterms:modified xsi:type="dcterms:W3CDTF">2018-08-28T03:16:05Z</dcterms:modified>
</cp:coreProperties>
</file>