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6"/>
  </p:notesMasterIdLst>
  <p:handoutMasterIdLst>
    <p:handoutMasterId r:id="rId57"/>
  </p:handoutMasterIdLst>
  <p:sldIdLst>
    <p:sldId id="290" r:id="rId2"/>
    <p:sldId id="614" r:id="rId3"/>
    <p:sldId id="612" r:id="rId4"/>
    <p:sldId id="643" r:id="rId5"/>
    <p:sldId id="629" r:id="rId6"/>
    <p:sldId id="626" r:id="rId7"/>
    <p:sldId id="646" r:id="rId8"/>
    <p:sldId id="630" r:id="rId9"/>
    <p:sldId id="546" r:id="rId10"/>
    <p:sldId id="624" r:id="rId11"/>
    <p:sldId id="666" r:id="rId12"/>
    <p:sldId id="623" r:id="rId13"/>
    <p:sldId id="566" r:id="rId14"/>
    <p:sldId id="571" r:id="rId15"/>
    <p:sldId id="639" r:id="rId16"/>
    <p:sldId id="444" r:id="rId17"/>
    <p:sldId id="572" r:id="rId18"/>
    <p:sldId id="447" r:id="rId19"/>
    <p:sldId id="652" r:id="rId20"/>
    <p:sldId id="664" r:id="rId21"/>
    <p:sldId id="573" r:id="rId22"/>
    <p:sldId id="665" r:id="rId23"/>
    <p:sldId id="638" r:id="rId24"/>
    <p:sldId id="578" r:id="rId25"/>
    <p:sldId id="622" r:id="rId26"/>
    <p:sldId id="579" r:id="rId27"/>
    <p:sldId id="511" r:id="rId28"/>
    <p:sldId id="667" r:id="rId29"/>
    <p:sldId id="661" r:id="rId30"/>
    <p:sldId id="660" r:id="rId31"/>
    <p:sldId id="581" r:id="rId32"/>
    <p:sldId id="583" r:id="rId33"/>
    <p:sldId id="517" r:id="rId34"/>
    <p:sldId id="519" r:id="rId35"/>
    <p:sldId id="585" r:id="rId36"/>
    <p:sldId id="621" r:id="rId37"/>
    <p:sldId id="588" r:id="rId38"/>
    <p:sldId id="471" r:id="rId39"/>
    <p:sldId id="472" r:id="rId40"/>
    <p:sldId id="473" r:id="rId41"/>
    <p:sldId id="474" r:id="rId42"/>
    <p:sldId id="596" r:id="rId43"/>
    <p:sldId id="475" r:id="rId44"/>
    <p:sldId id="476" r:id="rId45"/>
    <p:sldId id="597" r:id="rId46"/>
    <p:sldId id="595" r:id="rId47"/>
    <p:sldId id="550" r:id="rId48"/>
    <p:sldId id="668" r:id="rId49"/>
    <p:sldId id="599" r:id="rId50"/>
    <p:sldId id="506" r:id="rId51"/>
    <p:sldId id="657" r:id="rId52"/>
    <p:sldId id="659" r:id="rId53"/>
    <p:sldId id="591" r:id="rId54"/>
    <p:sldId id="592" r:id="rId55"/>
  </p:sldIdLst>
  <p:sldSz cx="9144000" cy="6858000" type="screen4x3"/>
  <p:notesSz cx="7016750" cy="9302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0FF"/>
    <a:srgbClr val="65C1FF"/>
    <a:srgbClr val="481118"/>
    <a:srgbClr val="BB7141"/>
    <a:srgbClr val="F69444"/>
    <a:srgbClr val="1580D2"/>
    <a:srgbClr val="15806E"/>
    <a:srgbClr val="3B95D2"/>
    <a:srgbClr val="5A96ED"/>
    <a:srgbClr val="94D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3" autoAdjust="0"/>
    <p:restoredTop sz="81494" autoAdjust="0"/>
  </p:normalViewPr>
  <p:slideViewPr>
    <p:cSldViewPr>
      <p:cViewPr>
        <p:scale>
          <a:sx n="100" d="100"/>
          <a:sy n="100" d="100"/>
        </p:scale>
        <p:origin x="-1440" y="-80"/>
      </p:cViewPr>
      <p:guideLst>
        <p:guide orient="horz" pos="2160"/>
        <p:guide pos="2880"/>
      </p:guideLst>
    </p:cSldViewPr>
  </p:slideViewPr>
  <p:outlineViewPr>
    <p:cViewPr>
      <p:scale>
        <a:sx n="33" d="100"/>
        <a:sy n="33" d="100"/>
      </p:scale>
      <p:origin x="42" y="1050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5138"/>
          </a:xfrm>
          <a:prstGeom prst="rect">
            <a:avLst/>
          </a:prstGeom>
        </p:spPr>
        <p:txBody>
          <a:bodyPr vert="horz" lIns="93251" tIns="46625" rIns="93251" bIns="46625" rtlCol="0"/>
          <a:lstStyle>
            <a:lvl1pPr algn="l">
              <a:defRPr sz="1200"/>
            </a:lvl1pPr>
          </a:lstStyle>
          <a:p>
            <a:endParaRPr lang="en-US"/>
          </a:p>
        </p:txBody>
      </p:sp>
      <p:sp>
        <p:nvSpPr>
          <p:cNvPr id="3" name="Date Placeholder 2"/>
          <p:cNvSpPr>
            <a:spLocks noGrp="1"/>
          </p:cNvSpPr>
          <p:nvPr>
            <p:ph type="dt" sz="quarter" idx="1"/>
          </p:nvPr>
        </p:nvSpPr>
        <p:spPr>
          <a:xfrm>
            <a:off x="3974534" y="0"/>
            <a:ext cx="3040592" cy="465138"/>
          </a:xfrm>
          <a:prstGeom prst="rect">
            <a:avLst/>
          </a:prstGeom>
        </p:spPr>
        <p:txBody>
          <a:bodyPr vert="horz" lIns="93251" tIns="46625" rIns="93251" bIns="46625" rtlCol="0"/>
          <a:lstStyle>
            <a:lvl1pPr algn="r">
              <a:defRPr sz="1200"/>
            </a:lvl1pPr>
          </a:lstStyle>
          <a:p>
            <a:fld id="{900BC0F2-4CFC-4B74-A9A1-22C823B5FF91}" type="datetimeFigureOut">
              <a:rPr lang="en-US" smtClean="0"/>
              <a:pPr/>
              <a:t>10/21/14</a:t>
            </a:fld>
            <a:endParaRPr lang="en-US"/>
          </a:p>
        </p:txBody>
      </p:sp>
      <p:sp>
        <p:nvSpPr>
          <p:cNvPr id="4" name="Footer Placeholder 3"/>
          <p:cNvSpPr>
            <a:spLocks noGrp="1"/>
          </p:cNvSpPr>
          <p:nvPr>
            <p:ph type="ftr" sz="quarter" idx="2"/>
          </p:nvPr>
        </p:nvSpPr>
        <p:spPr>
          <a:xfrm>
            <a:off x="0" y="8835998"/>
            <a:ext cx="3040592" cy="465138"/>
          </a:xfrm>
          <a:prstGeom prst="rect">
            <a:avLst/>
          </a:prstGeom>
        </p:spPr>
        <p:txBody>
          <a:bodyPr vert="horz" lIns="93251" tIns="46625" rIns="93251" bIns="46625" rtlCol="0" anchor="b"/>
          <a:lstStyle>
            <a:lvl1pPr algn="l">
              <a:defRPr sz="1200"/>
            </a:lvl1pPr>
          </a:lstStyle>
          <a:p>
            <a:endParaRPr lang="en-US"/>
          </a:p>
        </p:txBody>
      </p:sp>
      <p:sp>
        <p:nvSpPr>
          <p:cNvPr id="5" name="Slide Number Placeholder 4"/>
          <p:cNvSpPr>
            <a:spLocks noGrp="1"/>
          </p:cNvSpPr>
          <p:nvPr>
            <p:ph type="sldNum" sz="quarter" idx="3"/>
          </p:nvPr>
        </p:nvSpPr>
        <p:spPr>
          <a:xfrm>
            <a:off x="3974534" y="8835998"/>
            <a:ext cx="3040592" cy="465138"/>
          </a:xfrm>
          <a:prstGeom prst="rect">
            <a:avLst/>
          </a:prstGeom>
        </p:spPr>
        <p:txBody>
          <a:bodyPr vert="horz" lIns="93251" tIns="46625" rIns="93251" bIns="46625" rtlCol="0" anchor="b"/>
          <a:lstStyle>
            <a:lvl1pPr algn="r">
              <a:defRPr sz="1200"/>
            </a:lvl1pPr>
          </a:lstStyle>
          <a:p>
            <a:fld id="{ED7B93DD-371E-4154-B1D4-5B990A061A27}" type="slidenum">
              <a:rPr lang="en-US" smtClean="0"/>
              <a:pPr/>
              <a:t>‹#›</a:t>
            </a:fld>
            <a:endParaRPr lang="en-US"/>
          </a:p>
        </p:txBody>
      </p:sp>
    </p:spTree>
    <p:extLst>
      <p:ext uri="{BB962C8B-B14F-4D97-AF65-F5344CB8AC3E}">
        <p14:creationId xmlns:p14="http://schemas.microsoft.com/office/powerpoint/2010/main" val="2441194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06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5100" y="0"/>
            <a:ext cx="3040063" cy="465138"/>
          </a:xfrm>
          <a:prstGeom prst="rect">
            <a:avLst/>
          </a:prstGeom>
        </p:spPr>
        <p:txBody>
          <a:bodyPr vert="horz" lIns="91440" tIns="45720" rIns="91440" bIns="45720" rtlCol="0"/>
          <a:lstStyle>
            <a:lvl1pPr algn="r">
              <a:defRPr sz="1200"/>
            </a:lvl1pPr>
          </a:lstStyle>
          <a:p>
            <a:fld id="{831F6387-384C-445F-B6C6-66CCD3127E6E}" type="datetimeFigureOut">
              <a:rPr lang="en-US" smtClean="0"/>
              <a:pPr/>
              <a:t>10/21/14</a:t>
            </a:fld>
            <a:endParaRPr lang="en-US"/>
          </a:p>
        </p:txBody>
      </p:sp>
      <p:sp>
        <p:nvSpPr>
          <p:cNvPr id="4" name="Slide Image Placeholder 3"/>
          <p:cNvSpPr>
            <a:spLocks noGrp="1" noRot="1" noChangeAspect="1"/>
          </p:cNvSpPr>
          <p:nvPr>
            <p:ph type="sldImg" idx="2"/>
          </p:nvPr>
        </p:nvSpPr>
        <p:spPr>
          <a:xfrm>
            <a:off x="1184275" y="698500"/>
            <a:ext cx="4648200" cy="34877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9600"/>
            <a:ext cx="5613400" cy="4186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6025"/>
            <a:ext cx="304006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5100" y="8836025"/>
            <a:ext cx="3040063" cy="465138"/>
          </a:xfrm>
          <a:prstGeom prst="rect">
            <a:avLst/>
          </a:prstGeom>
        </p:spPr>
        <p:txBody>
          <a:bodyPr vert="horz" lIns="91440" tIns="45720" rIns="91440" bIns="45720" rtlCol="0" anchor="b"/>
          <a:lstStyle>
            <a:lvl1pPr algn="r">
              <a:defRPr sz="1200"/>
            </a:lvl1pPr>
          </a:lstStyle>
          <a:p>
            <a:fld id="{371051C5-6803-4EE5-B5D0-E0D616DBC5F5}" type="slidenum">
              <a:rPr lang="en-US" smtClean="0"/>
              <a:pPr/>
              <a:t>‹#›</a:t>
            </a:fld>
            <a:endParaRPr lang="en-US"/>
          </a:p>
        </p:txBody>
      </p:sp>
    </p:spTree>
    <p:extLst>
      <p:ext uri="{BB962C8B-B14F-4D97-AF65-F5344CB8AC3E}">
        <p14:creationId xmlns:p14="http://schemas.microsoft.com/office/powerpoint/2010/main" val="21891834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 is important, yet underexplored</a:t>
            </a:r>
          </a:p>
          <a:p>
            <a:pPr lvl="1"/>
            <a:r>
              <a:rPr lang="en-US" dirty="0" smtClean="0"/>
              <a:t>Taking </a:t>
            </a:r>
            <a:r>
              <a:rPr lang="en-US" i="1" dirty="0" smtClean="0"/>
              <a:t>80% </a:t>
            </a:r>
            <a:r>
              <a:rPr lang="en-US" dirty="0" smtClean="0"/>
              <a:t>of IT budget </a:t>
            </a:r>
          </a:p>
          <a:p>
            <a:pPr lvl="1"/>
            <a:r>
              <a:rPr lang="en-US" dirty="0" smtClean="0"/>
              <a:t>Responsible for </a:t>
            </a:r>
            <a:r>
              <a:rPr lang="en-US" i="1" dirty="0" smtClean="0"/>
              <a:t>62% </a:t>
            </a:r>
            <a:r>
              <a:rPr lang="en-US" dirty="0" smtClean="0"/>
              <a:t>of outages </a:t>
            </a:r>
          </a:p>
          <a:p>
            <a:pPr lvl="1"/>
            <a:endParaRPr lang="en-US" dirty="0" smtClean="0"/>
          </a:p>
          <a:p>
            <a:pPr lvl="1"/>
            <a:endParaRPr lang="en-US" dirty="0" smtClean="0"/>
          </a:p>
          <a:p>
            <a:pPr lvl="1"/>
            <a:r>
              <a:rPr lang="en-US" dirty="0" smtClean="0"/>
              <a:t>Measurement is at least half of network management</a:t>
            </a:r>
          </a:p>
          <a:p>
            <a:pPr lvl="1"/>
            <a:r>
              <a:rPr lang="en-US" dirty="0" smtClean="0"/>
              <a:t>Figuring out what’s going on is harder than </a:t>
            </a:r>
          </a:p>
          <a:p>
            <a:pPr marL="457200" lvl="1" indent="0">
              <a:buNone/>
            </a:pPr>
            <a:r>
              <a:rPr lang="en-US" dirty="0" smtClean="0"/>
              <a:t>    deciding what to do</a:t>
            </a:r>
          </a:p>
        </p:txBody>
      </p:sp>
      <p:sp>
        <p:nvSpPr>
          <p:cNvPr id="4" name="Slide Number Placeholder 3"/>
          <p:cNvSpPr>
            <a:spLocks noGrp="1"/>
          </p:cNvSpPr>
          <p:nvPr>
            <p:ph type="sldNum" sz="quarter" idx="10"/>
          </p:nvPr>
        </p:nvSpPr>
        <p:spPr/>
        <p:txBody>
          <a:bodyPr/>
          <a:lstStyle/>
          <a:p>
            <a:fld id="{371051C5-6803-4EE5-B5D0-E0D616DBC5F5}" type="slidenum">
              <a:rPr lang="en-US" smtClean="0"/>
              <a:pPr/>
              <a:t>2</a:t>
            </a:fld>
            <a:endParaRPr lang="en-US"/>
          </a:p>
        </p:txBody>
      </p:sp>
    </p:spTree>
    <p:extLst>
      <p:ext uri="{BB962C8B-B14F-4D97-AF65-F5344CB8AC3E}">
        <p14:creationId xmlns:p14="http://schemas.microsoft.com/office/powerpoint/2010/main" val="58458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13</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challenge for using TCAMs is that the number of TCAM</a:t>
            </a:r>
            <a:r>
              <a:rPr lang="en-US" sz="1200" b="0" i="0" u="none" strike="noStrike" kern="1200" baseline="0" dirty="0" smtClean="0">
                <a:solidFill>
                  <a:schemeClr val="tx1"/>
                </a:solidFill>
                <a:effectLst/>
                <a:latin typeface="+mn-lt"/>
                <a:ea typeface="+mn-ea"/>
                <a:cs typeface="+mn-cs"/>
              </a:rPr>
              <a:t> entries </a:t>
            </a:r>
            <a:r>
              <a:rPr lang="en-US" sz="1200" b="0" i="0" u="none" strike="noStrike" kern="1200" dirty="0" smtClean="0">
                <a:solidFill>
                  <a:schemeClr val="tx1"/>
                </a:solidFill>
                <a:effectLst/>
                <a:latin typeface="+mn-lt"/>
                <a:ea typeface="+mn-ea"/>
                <a:cs typeface="+mn-cs"/>
              </a:rPr>
              <a:t>in switches is limited for power and cost reasons.</a:t>
            </a:r>
            <a:endParaRPr lang="en-US" baseline="0" dirty="0" smtClean="0"/>
          </a:p>
          <a:p>
            <a:pPr rtl="0"/>
            <a:r>
              <a:rPr lang="en-US" sz="1200" b="0" i="0" u="none" strike="noStrike" kern="1200" dirty="0" smtClean="0">
                <a:solidFill>
                  <a:schemeClr val="tx1"/>
                </a:solidFill>
                <a:effectLst/>
                <a:latin typeface="+mn-lt"/>
                <a:ea typeface="+mn-ea"/>
                <a:cs typeface="+mn-cs"/>
              </a:rPr>
              <a:t>We illustrate this using an</a:t>
            </a:r>
            <a:r>
              <a:rPr lang="en-US" sz="1200" b="0" i="0" u="none" strike="noStrike" kern="1200" baseline="0" dirty="0" smtClean="0">
                <a:solidFill>
                  <a:schemeClr val="tx1"/>
                </a:solidFill>
                <a:effectLst/>
                <a:latin typeface="+mn-lt"/>
                <a:ea typeface="+mn-ea"/>
                <a:cs typeface="+mn-cs"/>
              </a:rPr>
              <a:t> example measurement task, heavy hitter detection.</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Suppose that we are interested in detecting heavy hitters as source IP addresses that send more than 10Mbps.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One way to visualize the traffic from source IP addresses is to use a prefix tree shown on the left. </a:t>
            </a:r>
          </a:p>
          <a:p>
            <a:pPr rtl="0"/>
            <a:r>
              <a:rPr lang="en-US" sz="1200" b="0" i="0" u="none" strike="noStrike" kern="1200" dirty="0" smtClean="0">
                <a:solidFill>
                  <a:schemeClr val="tx1"/>
                </a:solidFill>
                <a:effectLst/>
                <a:latin typeface="+mn-lt"/>
                <a:ea typeface="+mn-ea"/>
                <a:cs typeface="+mn-cs"/>
              </a:rPr>
              <a:t>The numbers inside nodes show the size of their traffic, and the numbers below the leaves show the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 this prefix tree, we have two heavy hitters in the left </a:t>
            </a:r>
            <a:r>
              <a:rPr lang="en-US" sz="1200" b="0" i="0" u="none" strike="noStrike" kern="1200" dirty="0" err="1" smtClean="0">
                <a:solidFill>
                  <a:schemeClr val="tx1"/>
                </a:solidFill>
                <a:effectLst/>
                <a:latin typeface="+mn-lt"/>
                <a:ea typeface="+mn-ea"/>
                <a:cs typeface="+mn-cs"/>
              </a:rPr>
              <a:t>subtree</a:t>
            </a:r>
            <a:r>
              <a:rPr lang="en-US" sz="1200" b="0" i="0" u="none" strike="noStrike" kern="1200" dirty="0" smtClean="0">
                <a:solidFill>
                  <a:schemeClr val="tx1"/>
                </a:solidFill>
                <a:effectLst/>
                <a:latin typeface="+mn-lt"/>
                <a:ea typeface="+mn-ea"/>
                <a:cs typeface="+mn-cs"/>
              </a:rPr>
              <a:t>. </a:t>
            </a:r>
          </a:p>
          <a:p>
            <a:pPr rtl="0"/>
            <a:endParaRPr lang="en-US" b="0" dirty="0" smtClean="0">
              <a:effectLst/>
            </a:endParaRPr>
          </a:p>
          <a:p>
            <a:pPr rtl="0"/>
            <a:r>
              <a:rPr lang="en-US" sz="1200" b="0" i="0" u="none" strike="noStrike" kern="1200" dirty="0" smtClean="0">
                <a:solidFill>
                  <a:schemeClr val="tx1"/>
                </a:solidFill>
                <a:effectLst/>
                <a:latin typeface="+mn-lt"/>
                <a:ea typeface="+mn-ea"/>
                <a:cs typeface="+mn-cs"/>
              </a:rPr>
              <a:t>We can configure rules at switches to monitor all IPs, and periodically fetch counters. </a:t>
            </a:r>
          </a:p>
          <a:p>
            <a:pPr rtl="0"/>
            <a:r>
              <a:rPr lang="en-US" sz="1200" b="0" i="0" u="none" strike="noStrike" kern="1200" dirty="0" smtClean="0">
                <a:solidFill>
                  <a:schemeClr val="tx1"/>
                </a:solidFill>
                <a:effectLst/>
                <a:latin typeface="+mn-lt"/>
                <a:ea typeface="+mn-ea"/>
                <a:cs typeface="+mn-cs"/>
              </a:rPr>
              <a:t>In our example, each switch would have 4 rules, one for each distinct source IP address.</a:t>
            </a:r>
            <a:endParaRPr lang="en-US" b="0" dirty="0" smtClean="0">
              <a:effectLst/>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This solution requires too many TCAM</a:t>
            </a:r>
            <a:r>
              <a:rPr lang="en-US" sz="1200" b="0" i="0" u="none" strike="noStrike" kern="1200" baseline="0" dirty="0" smtClean="0">
                <a:solidFill>
                  <a:schemeClr val="tx1"/>
                </a:solidFill>
                <a:effectLst/>
                <a:latin typeface="+mn-lt"/>
                <a:ea typeface="+mn-ea"/>
                <a:cs typeface="+mn-cs"/>
              </a:rPr>
              <a:t> entries</a:t>
            </a:r>
            <a:r>
              <a:rPr lang="en-US" sz="1200" b="0" i="0" u="none" strike="noStrike" kern="1200" dirty="0" smtClean="0">
                <a:solidFill>
                  <a:schemeClr val="tx1"/>
                </a:solidFill>
                <a:effectLst/>
                <a:latin typeface="+mn-lt"/>
                <a:ea typeface="+mn-ea"/>
                <a:cs typeface="+mn-cs"/>
              </a:rPr>
              <a:t>. [p] </a:t>
            </a:r>
          </a:p>
          <a:p>
            <a:r>
              <a:rPr lang="en-US" sz="1200" b="0" i="0" u="none" strike="noStrike" kern="1200" dirty="0" smtClean="0">
                <a:solidFill>
                  <a:schemeClr val="tx1"/>
                </a:solidFill>
                <a:effectLst/>
                <a:latin typeface="+mn-lt"/>
                <a:ea typeface="+mn-ea"/>
                <a:cs typeface="+mn-cs"/>
              </a:rPr>
              <a:t>For example, to</a:t>
            </a:r>
            <a:r>
              <a:rPr lang="en-US" sz="1200" b="0" i="0" u="none" strike="noStrike" kern="1200" baseline="0" dirty="0" smtClean="0">
                <a:solidFill>
                  <a:schemeClr val="tx1"/>
                </a:solidFill>
                <a:effectLst/>
                <a:latin typeface="+mn-lt"/>
                <a:ea typeface="+mn-ea"/>
                <a:cs typeface="+mn-cs"/>
              </a:rPr>
              <a:t> monitor a large prefix, </a:t>
            </a:r>
            <a:r>
              <a:rPr lang="en-US" sz="1200" b="0" i="0" u="none" strike="noStrike" kern="1200" dirty="0" smtClean="0">
                <a:solidFill>
                  <a:schemeClr val="tx1"/>
                </a:solidFill>
                <a:effectLst/>
                <a:latin typeface="+mn-lt"/>
                <a:ea typeface="+mn-ea"/>
                <a:cs typeface="+mn-cs"/>
              </a:rPr>
              <a:t>it needs 64K TCAM entries while today switches have about 4K entries. [p]</a:t>
            </a:r>
          </a:p>
        </p:txBody>
      </p:sp>
      <p:sp>
        <p:nvSpPr>
          <p:cNvPr id="4" name="Slide Number Placeholder 3"/>
          <p:cNvSpPr>
            <a:spLocks noGrp="1"/>
          </p:cNvSpPr>
          <p:nvPr>
            <p:ph type="sldNum" sz="quarter" idx="10"/>
          </p:nvPr>
        </p:nvSpPr>
        <p:spPr/>
        <p:txBody>
          <a:bodyPr/>
          <a:lstStyle/>
          <a:p>
            <a:fld id="{17978A48-20A4-4A3B-A719-261115388D5C}" type="slidenum">
              <a:rPr lang="en-US" smtClean="0"/>
              <a:t>14</a:t>
            </a:fld>
            <a:endParaRPr lang="en-US"/>
          </a:p>
        </p:txBody>
      </p:sp>
    </p:spTree>
    <p:extLst>
      <p:ext uri="{BB962C8B-B14F-4D97-AF65-F5344CB8AC3E}">
        <p14:creationId xmlns:p14="http://schemas.microsoft.com/office/powerpoint/2010/main" val="237861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So far we have talked about how to find the right configuration of TCAMs for a</a:t>
            </a:r>
            <a:r>
              <a:rPr lang="en-US" sz="1200" b="0" i="0" u="none" strike="noStrike" kern="1200" baseline="0" dirty="0" smtClean="0">
                <a:solidFill>
                  <a:schemeClr val="tx1"/>
                </a:solidFill>
                <a:effectLst/>
                <a:latin typeface="+mn-lt"/>
                <a:ea typeface="+mn-ea"/>
                <a:cs typeface="+mn-cs"/>
              </a:rPr>
              <a:t> single</a:t>
            </a:r>
            <a:r>
              <a:rPr lang="en-US" sz="1200" b="0" i="0" u="none" strike="noStrike" kern="1200" dirty="0" smtClean="0">
                <a:solidFill>
                  <a:schemeClr val="tx1"/>
                </a:solidFill>
                <a:effectLst/>
                <a:latin typeface="+mn-lt"/>
                <a:ea typeface="+mn-ea"/>
                <a:cs typeface="+mn-cs"/>
              </a:rPr>
              <a:t> task.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But to support many concurrent tasks, we can use other ideas to efficiently use TCAMs. </a:t>
            </a:r>
          </a:p>
          <a:p>
            <a:pPr rtl="0"/>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15</a:t>
            </a:fld>
            <a:endParaRPr lang="en-US"/>
          </a:p>
        </p:txBody>
      </p:sp>
    </p:spTree>
    <p:extLst>
      <p:ext uri="{BB962C8B-B14F-4D97-AF65-F5344CB8AC3E}">
        <p14:creationId xmlns:p14="http://schemas.microsoft.com/office/powerpoint/2010/main" val="2652013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can reduce the number of required TCAM entries by monitoring internal nodes in the prefix tree. </a:t>
            </a:r>
          </a:p>
          <a:p>
            <a:pPr rtl="0"/>
            <a:r>
              <a:rPr lang="en-US" sz="1200" b="0" i="0" u="none" strike="noStrike" kern="1200" dirty="0" smtClean="0">
                <a:solidFill>
                  <a:schemeClr val="tx1"/>
                </a:solidFill>
                <a:effectLst/>
                <a:latin typeface="+mn-lt"/>
                <a:ea typeface="+mn-ea"/>
                <a:cs typeface="+mn-cs"/>
              </a:rPr>
              <a:t>In this example, the right </a:t>
            </a:r>
            <a:r>
              <a:rPr lang="en-US" sz="1200" b="0" i="0" u="none" strike="noStrike" kern="1200" dirty="0" err="1" smtClean="0">
                <a:solidFill>
                  <a:schemeClr val="tx1"/>
                </a:solidFill>
                <a:effectLst/>
                <a:latin typeface="+mn-lt"/>
                <a:ea typeface="+mn-ea"/>
                <a:cs typeface="+mn-cs"/>
              </a:rPr>
              <a:t>subtree</a:t>
            </a:r>
            <a:r>
              <a:rPr lang="en-US" sz="1200" b="0" i="0" u="none" strike="noStrike" kern="1200" dirty="0" smtClean="0">
                <a:solidFill>
                  <a:schemeClr val="tx1"/>
                </a:solidFill>
                <a:effectLst/>
                <a:latin typeface="+mn-lt"/>
                <a:ea typeface="+mn-ea"/>
                <a:cs typeface="+mn-cs"/>
              </a:rPr>
              <a:t> has very little traffic, so monitoring the root of the right </a:t>
            </a:r>
            <a:r>
              <a:rPr lang="en-US" sz="1200" b="0" i="0" u="none" strike="noStrike" kern="1200" dirty="0" err="1" smtClean="0">
                <a:solidFill>
                  <a:schemeClr val="tx1"/>
                </a:solidFill>
                <a:effectLst/>
                <a:latin typeface="+mn-lt"/>
                <a:ea typeface="+mn-ea"/>
                <a:cs typeface="+mn-cs"/>
              </a:rPr>
              <a:t>subtree</a:t>
            </a:r>
            <a:r>
              <a:rPr lang="en-US" sz="1200" b="0" i="0" u="none" strike="noStrike" kern="1200" dirty="0" smtClean="0">
                <a:solidFill>
                  <a:schemeClr val="tx1"/>
                </a:solidFill>
                <a:effectLst/>
                <a:latin typeface="+mn-lt"/>
                <a:ea typeface="+mn-ea"/>
                <a:cs typeface="+mn-cs"/>
              </a:rPr>
              <a:t> is enough. </a:t>
            </a:r>
          </a:p>
          <a:p>
            <a:pPr rtl="0"/>
            <a:r>
              <a:rPr lang="en-US" sz="1200" b="0" i="0" u="none" strike="noStrike" kern="1200" dirty="0" smtClean="0">
                <a:solidFill>
                  <a:schemeClr val="tx1"/>
                </a:solidFill>
                <a:effectLst/>
                <a:latin typeface="+mn-lt"/>
                <a:ea typeface="+mn-ea"/>
                <a:cs typeface="+mn-cs"/>
              </a:rPr>
              <a:t>That node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has a total traffic of 5, so none of its leaves can be heavy hitters.</a:t>
            </a:r>
            <a:endParaRPr lang="en-US" b="0" dirty="0" smtClean="0">
              <a:effectLst/>
            </a:endParaRPr>
          </a:p>
          <a:p>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prefix tree on the bottom shows the updated TCAM configuration: this tree now requires only three TCAM entries.</a:t>
            </a:r>
            <a:endParaRPr lang="en-US" dirty="0"/>
          </a:p>
        </p:txBody>
      </p:sp>
      <p:sp>
        <p:nvSpPr>
          <p:cNvPr id="4" name="Slide Number Placeholder 3"/>
          <p:cNvSpPr>
            <a:spLocks noGrp="1"/>
          </p:cNvSpPr>
          <p:nvPr>
            <p:ph type="sldNum" sz="quarter" idx="10"/>
          </p:nvPr>
        </p:nvSpPr>
        <p:spPr/>
        <p:txBody>
          <a:bodyPr/>
          <a:lstStyle/>
          <a:p>
            <a:fld id="{17978A48-20A4-4A3B-A719-261115388D5C}" type="slidenum">
              <a:rPr lang="en-US" smtClean="0"/>
              <a:t>16</a:t>
            </a:fld>
            <a:endParaRPr lang="en-US"/>
          </a:p>
        </p:txBody>
      </p:sp>
    </p:spTree>
    <p:extLst>
      <p:ext uri="{BB962C8B-B14F-4D97-AF65-F5344CB8AC3E}">
        <p14:creationId xmlns:p14="http://schemas.microsoft.com/office/powerpoint/2010/main" val="240618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Changes over traffic and</a:t>
            </a:r>
            <a:r>
              <a:rPr lang="en-US" sz="1200" b="0" i="0" u="none" strike="noStrike" kern="1200" baseline="0" dirty="0" smtClean="0">
                <a:solidFill>
                  <a:schemeClr val="tx1"/>
                </a:solidFill>
                <a:effectLst/>
                <a:latin typeface="+mn-lt"/>
                <a:ea typeface="+mn-ea"/>
                <a:cs typeface="+mn-cs"/>
              </a:rPr>
              <a:t> patterns, so we need to estimating the current accuracy</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It is possible to be more aggressive in reducing TCAM usage.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have found a pattern</a:t>
            </a:r>
            <a:r>
              <a:rPr lang="en-US" sz="1200" b="0" i="0" u="none" strike="noStrike" kern="1200" baseline="0" dirty="0" smtClean="0">
                <a:solidFill>
                  <a:schemeClr val="tx1"/>
                </a:solidFill>
                <a:effectLst/>
                <a:latin typeface="+mn-lt"/>
                <a:ea typeface="+mn-ea"/>
                <a:cs typeface="+mn-cs"/>
              </a:rPr>
              <a:t> of diminishing returns in accuracy for many measurement tasks.</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a:t>
            </a:r>
            <a:r>
              <a:rPr lang="en-US" sz="1200" b="0" i="0" u="none" strike="noStrike" kern="1200" baseline="0" dirty="0" smtClean="0">
                <a:solidFill>
                  <a:schemeClr val="tx1"/>
                </a:solidFill>
                <a:effectLst/>
                <a:latin typeface="+mn-lt"/>
                <a:ea typeface="+mn-ea"/>
                <a:cs typeface="+mn-cs"/>
              </a:rPr>
              <a:t> this figure, </a:t>
            </a:r>
            <a:r>
              <a:rPr lang="en-US" sz="1200" b="0" i="0" u="none" strike="noStrike" kern="1200" dirty="0" smtClean="0">
                <a:solidFill>
                  <a:schemeClr val="tx1"/>
                </a:solidFill>
                <a:effectLst/>
                <a:latin typeface="+mn-lt"/>
                <a:ea typeface="+mn-ea"/>
                <a:cs typeface="+mn-cs"/>
              </a:rPr>
              <a:t>as we double TCAM entries, the accuracy gain becomes smaller and smaller.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Also the additional heavy hitters detected are small and close to the threshold.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we </a:t>
            </a:r>
            <a:r>
              <a:rPr lang="en-US" sz="1200" b="1" i="0" u="none" strike="noStrike" kern="1200" dirty="0" smtClean="0">
                <a:solidFill>
                  <a:schemeClr val="tx1"/>
                </a:solidFill>
                <a:effectLst/>
                <a:latin typeface="+mn-lt"/>
                <a:ea typeface="+mn-ea"/>
                <a:cs typeface="+mn-cs"/>
              </a:rPr>
              <a:t>can significantly reduce</a:t>
            </a:r>
            <a:r>
              <a:rPr lang="en-US" sz="1200" b="0" i="0" u="none" strike="noStrike" kern="1200" dirty="0" smtClean="0">
                <a:solidFill>
                  <a:schemeClr val="tx1"/>
                </a:solidFill>
                <a:effectLst/>
                <a:latin typeface="+mn-lt"/>
                <a:ea typeface="+mn-ea"/>
                <a:cs typeface="+mn-cs"/>
              </a:rPr>
              <a:t> TCAM usage</a:t>
            </a:r>
            <a:r>
              <a:rPr lang="en-US" sz="1200" b="0" i="0" u="none" strike="noStrike" kern="1200" baseline="0" dirty="0" smtClean="0">
                <a:solidFill>
                  <a:schemeClr val="tx1"/>
                </a:solidFill>
                <a:effectLst/>
                <a:latin typeface="+mn-lt"/>
                <a:ea typeface="+mn-ea"/>
                <a:cs typeface="+mn-cs"/>
              </a:rPr>
              <a:t> by keeping task accuracy </a:t>
            </a:r>
            <a:r>
              <a:rPr lang="en-US" sz="1200" b="0" i="0" u="none" strike="noStrike" kern="1200" dirty="0" smtClean="0">
                <a:solidFill>
                  <a:schemeClr val="tx1"/>
                </a:solidFill>
                <a:effectLst/>
                <a:latin typeface="+mn-lt"/>
                <a:ea typeface="+mn-ea"/>
                <a:cs typeface="+mn-cs"/>
              </a:rPr>
              <a:t>above a bound that is below 100%.</a:t>
            </a:r>
            <a:endParaRPr lang="en-US" dirty="0"/>
          </a:p>
        </p:txBody>
      </p:sp>
      <p:sp>
        <p:nvSpPr>
          <p:cNvPr id="4" name="Slide Number Placeholder 3"/>
          <p:cNvSpPr>
            <a:spLocks noGrp="1"/>
          </p:cNvSpPr>
          <p:nvPr>
            <p:ph type="sldNum" sz="quarter" idx="10"/>
          </p:nvPr>
        </p:nvSpPr>
        <p:spPr/>
        <p:txBody>
          <a:bodyPr/>
          <a:lstStyle/>
          <a:p>
            <a:fld id="{17978A48-20A4-4A3B-A719-261115388D5C}" type="slidenum">
              <a:rPr lang="en-US" smtClean="0"/>
              <a:t>17</a:t>
            </a:fld>
            <a:endParaRPr lang="en-US"/>
          </a:p>
        </p:txBody>
      </p:sp>
    </p:spTree>
    <p:extLst>
      <p:ext uri="{BB962C8B-B14F-4D97-AF65-F5344CB8AC3E}">
        <p14:creationId xmlns:p14="http://schemas.microsoft.com/office/powerpoint/2010/main" val="85361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Challenge: moving</a:t>
            </a:r>
            <a:r>
              <a:rPr lang="en-US" sz="1200" b="0" i="0" u="none" strike="noStrike" kern="1200" baseline="0" dirty="0" smtClean="0">
                <a:solidFill>
                  <a:schemeClr val="tx1"/>
                </a:solidFill>
                <a:effectLst/>
                <a:latin typeface="+mn-lt"/>
                <a:ea typeface="+mn-ea"/>
                <a:cs typeface="+mn-cs"/>
              </a:rPr>
              <a:t> goal of changing follow the many moving goals </a:t>
            </a:r>
            <a:r>
              <a:rPr lang="en-US" sz="1200" b="0" i="0" u="none" strike="noStrike" kern="1200" baseline="0" dirty="0" err="1" smtClean="0">
                <a:solidFill>
                  <a:schemeClr val="tx1"/>
                </a:solidFill>
                <a:effectLst/>
                <a:latin typeface="+mn-lt"/>
                <a:ea typeface="+mn-ea"/>
                <a:cs typeface="+mn-cs"/>
              </a:rPr>
              <a:t>tradoeffs</a:t>
            </a:r>
            <a:r>
              <a:rPr lang="en-US" sz="1200" b="0" i="0" u="none" strike="noStrike" kern="1200" baseline="0" dirty="0" smtClean="0">
                <a:solidFill>
                  <a:schemeClr val="tx1"/>
                </a:solidFill>
                <a:effectLst/>
                <a:latin typeface="+mn-lt"/>
                <a:ea typeface="+mn-ea"/>
                <a:cs typeface="+mn-cs"/>
              </a:rPr>
              <a:t> of convergence and efficiency</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This figure shows how many TCAMs</a:t>
            </a:r>
            <a:r>
              <a:rPr lang="en-US" sz="1200" b="0" i="0" u="none" strike="noStrike" kern="1200" baseline="0" dirty="0" smtClean="0">
                <a:solidFill>
                  <a:schemeClr val="tx1"/>
                </a:solidFill>
                <a:effectLst/>
                <a:latin typeface="+mn-lt"/>
                <a:ea typeface="+mn-ea"/>
                <a:cs typeface="+mn-cs"/>
              </a:rPr>
              <a:t> are required for heavy hitter detection task over time.</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If</a:t>
            </a:r>
            <a:r>
              <a:rPr lang="en-US" sz="1200" b="0" i="0" u="none" strike="noStrike" kern="1200" baseline="0" dirty="0" smtClean="0">
                <a:solidFill>
                  <a:schemeClr val="tx1"/>
                </a:solidFill>
                <a:effectLst/>
                <a:latin typeface="+mn-lt"/>
                <a:ea typeface="+mn-ea"/>
                <a:cs typeface="+mn-cs"/>
              </a:rPr>
              <a:t> two tasks have different TCAM requirements at different times, we can use statistical multiplexing to reduce TCAM usage.</a:t>
            </a:r>
          </a:p>
          <a:p>
            <a:pPr rtl="0"/>
            <a:r>
              <a:rPr lang="en-US" sz="1200" b="0" i="0" u="none" strike="noStrike" kern="1200" baseline="0" dirty="0" smtClean="0">
                <a:solidFill>
                  <a:schemeClr val="tx1"/>
                </a:solidFill>
                <a:effectLst/>
                <a:latin typeface="+mn-lt"/>
                <a:ea typeface="+mn-ea"/>
                <a:cs typeface="+mn-cs"/>
              </a:rPr>
              <a:t>For this, we need to dynamically allocate TCAMs and to reconfigure them.</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978A48-20A4-4A3B-A719-261115388D5C}" type="slidenum">
              <a:rPr lang="en-US" smtClean="0"/>
              <a:t>18</a:t>
            </a:fld>
            <a:endParaRPr lang="en-US"/>
          </a:p>
        </p:txBody>
      </p:sp>
    </p:spTree>
    <p:extLst>
      <p:ext uri="{BB962C8B-B14F-4D97-AF65-F5344CB8AC3E}">
        <p14:creationId xmlns:p14="http://schemas.microsoft.com/office/powerpoint/2010/main" val="84580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Accuracy of the same query depend on the resources across switches</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19</a:t>
            </a:fld>
            <a:endParaRPr lang="en-US"/>
          </a:p>
        </p:txBody>
      </p:sp>
    </p:spTree>
    <p:extLst>
      <p:ext uri="{BB962C8B-B14F-4D97-AF65-F5344CB8AC3E}">
        <p14:creationId xmlns:p14="http://schemas.microsoft.com/office/powerpoint/2010/main" val="386461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 is important, yet underexplored</a:t>
            </a:r>
          </a:p>
          <a:p>
            <a:pPr lvl="1"/>
            <a:r>
              <a:rPr lang="en-US" dirty="0" smtClean="0"/>
              <a:t>Taking </a:t>
            </a:r>
            <a:r>
              <a:rPr lang="en-US" i="1" dirty="0" smtClean="0"/>
              <a:t>80% </a:t>
            </a:r>
            <a:r>
              <a:rPr lang="en-US" dirty="0" smtClean="0"/>
              <a:t>of IT budget </a:t>
            </a:r>
          </a:p>
          <a:p>
            <a:pPr lvl="1"/>
            <a:r>
              <a:rPr lang="en-US" dirty="0" smtClean="0"/>
              <a:t>Responsible for </a:t>
            </a:r>
            <a:r>
              <a:rPr lang="en-US" i="1" dirty="0" smtClean="0"/>
              <a:t>62% </a:t>
            </a:r>
            <a:r>
              <a:rPr lang="en-US" dirty="0" smtClean="0"/>
              <a:t>of outages </a:t>
            </a:r>
          </a:p>
          <a:p>
            <a:pPr lvl="1"/>
            <a:endParaRPr lang="en-US" dirty="0" smtClean="0"/>
          </a:p>
          <a:p>
            <a:pPr lvl="1"/>
            <a:endParaRPr lang="en-US" dirty="0" smtClean="0"/>
          </a:p>
          <a:p>
            <a:pPr lvl="1"/>
            <a:r>
              <a:rPr lang="en-US" dirty="0" smtClean="0"/>
              <a:t>Measurement is at least half of network management</a:t>
            </a:r>
          </a:p>
          <a:p>
            <a:pPr lvl="1"/>
            <a:r>
              <a:rPr lang="en-US" dirty="0" smtClean="0"/>
              <a:t>Figuring out what’s going on is harder than </a:t>
            </a:r>
          </a:p>
          <a:p>
            <a:pPr marL="457200" lvl="1" indent="0">
              <a:buNone/>
            </a:pPr>
            <a:r>
              <a:rPr lang="en-US" dirty="0" smtClean="0"/>
              <a:t>    deciding what to do</a:t>
            </a:r>
          </a:p>
        </p:txBody>
      </p:sp>
      <p:sp>
        <p:nvSpPr>
          <p:cNvPr id="4" name="Slide Number Placeholder 3"/>
          <p:cNvSpPr>
            <a:spLocks noGrp="1"/>
          </p:cNvSpPr>
          <p:nvPr>
            <p:ph type="sldNum" sz="quarter" idx="10"/>
          </p:nvPr>
        </p:nvSpPr>
        <p:spPr/>
        <p:txBody>
          <a:bodyPr/>
          <a:lstStyle/>
          <a:p>
            <a:fld id="{371051C5-6803-4EE5-B5D0-E0D616DBC5F5}" type="slidenum">
              <a:rPr lang="en-US" smtClean="0"/>
              <a:pPr/>
              <a:t>20</a:t>
            </a:fld>
            <a:endParaRPr lang="en-US"/>
          </a:p>
        </p:txBody>
      </p:sp>
    </p:spTree>
    <p:extLst>
      <p:ext uri="{BB962C8B-B14F-4D97-AF65-F5344CB8AC3E}">
        <p14:creationId xmlns:p14="http://schemas.microsoft.com/office/powerpoint/2010/main" val="584583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first challenge is dynamic TCAM allocation. </a:t>
            </a:r>
          </a:p>
          <a:p>
            <a:pPr rtl="0"/>
            <a:r>
              <a:rPr lang="en-US" sz="1200" b="0" i="0" u="none" strike="noStrike" kern="1200" dirty="0" smtClean="0">
                <a:solidFill>
                  <a:schemeClr val="tx1"/>
                </a:solidFill>
                <a:effectLst/>
                <a:latin typeface="+mn-lt"/>
                <a:ea typeface="+mn-ea"/>
                <a:cs typeface="+mn-cs"/>
              </a:rPr>
              <a:t>The general idea behind our algorithm is to iteratively and periodically </a:t>
            </a:r>
          </a:p>
          <a:p>
            <a:pPr rtl="0"/>
            <a:r>
              <a:rPr lang="en-US" sz="1200" b="0" i="0" u="none" strike="noStrike" kern="1200" dirty="0" smtClean="0">
                <a:solidFill>
                  <a:schemeClr val="tx1"/>
                </a:solidFill>
                <a:effectLst/>
                <a:latin typeface="+mn-lt"/>
                <a:ea typeface="+mn-ea"/>
                <a:cs typeface="+mn-cs"/>
              </a:rPr>
              <a:t>(a) estimate the instantaneous accuracy of tasks and </a:t>
            </a:r>
          </a:p>
          <a:p>
            <a:pPr rtl="0"/>
            <a:r>
              <a:rPr lang="en-US" sz="1200" b="0" i="0" u="none" strike="noStrike" kern="1200" dirty="0" smtClean="0">
                <a:solidFill>
                  <a:schemeClr val="tx1"/>
                </a:solidFill>
                <a:effectLst/>
                <a:latin typeface="+mn-lt"/>
                <a:ea typeface="+mn-ea"/>
                <a:cs typeface="+mn-cs"/>
              </a:rPr>
              <a:t>(b) adapt TCAM allocation to keep all tasks satisfied.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this example, suppose that we have two tasks and have estimated their accuracy. </a:t>
            </a:r>
          </a:p>
          <a:p>
            <a:pPr rtl="0"/>
            <a:r>
              <a:rPr lang="en-US" sz="1200" b="0" i="0" u="none" strike="noStrike" kern="1200" dirty="0" smtClean="0">
                <a:solidFill>
                  <a:schemeClr val="tx1"/>
                </a:solidFill>
                <a:effectLst/>
                <a:latin typeface="+mn-lt"/>
                <a:ea typeface="+mn-ea"/>
                <a:cs typeface="+mn-cs"/>
              </a:rPr>
              <a:t>One with happy face has high accuracy and is rich which means</a:t>
            </a:r>
            <a:r>
              <a:rPr lang="en-US" sz="1200" b="0" i="0" u="none" strike="noStrike" kern="1200" baseline="0" dirty="0" smtClean="0">
                <a:solidFill>
                  <a:schemeClr val="tx1"/>
                </a:solidFill>
                <a:effectLst/>
                <a:latin typeface="+mn-lt"/>
                <a:ea typeface="+mn-ea"/>
                <a:cs typeface="+mn-cs"/>
              </a:rPr>
              <a:t> it has enough TCAMs</a:t>
            </a:r>
            <a:r>
              <a:rPr lang="en-US" sz="1200" b="0" i="0" u="none" strike="noStrike" kern="1200" dirty="0" smtClean="0">
                <a:solidFill>
                  <a:schemeClr val="tx1"/>
                </a:solidFill>
                <a:effectLst/>
                <a:latin typeface="+mn-lt"/>
                <a:ea typeface="+mn-ea"/>
                <a:cs typeface="+mn-cs"/>
              </a:rPr>
              <a:t>, </a:t>
            </a:r>
          </a:p>
          <a:p>
            <a:pPr rtl="0"/>
            <a:r>
              <a:rPr lang="en-US" sz="1200" b="0" i="0" u="none" strike="noStrike" kern="1200" dirty="0" smtClean="0">
                <a:solidFill>
                  <a:schemeClr val="tx1"/>
                </a:solidFill>
                <a:effectLst/>
                <a:latin typeface="+mn-lt"/>
                <a:ea typeface="+mn-ea"/>
                <a:cs typeface="+mn-cs"/>
              </a:rPr>
              <a:t>and another</a:t>
            </a:r>
            <a:r>
              <a:rPr lang="en-US" sz="1200" b="0" i="0" u="none" strike="noStrike" kern="1200" baseline="0" dirty="0" smtClean="0">
                <a:solidFill>
                  <a:schemeClr val="tx1"/>
                </a:solidFill>
                <a:effectLst/>
                <a:latin typeface="+mn-lt"/>
                <a:ea typeface="+mn-ea"/>
                <a:cs typeface="+mn-cs"/>
              </a:rPr>
              <a:t> with sad face</a:t>
            </a:r>
            <a:r>
              <a:rPr lang="en-US" sz="1200" b="0" i="0" u="none" strike="noStrike" kern="1200" dirty="0" smtClean="0">
                <a:solidFill>
                  <a:schemeClr val="tx1"/>
                </a:solidFill>
                <a:effectLst/>
                <a:latin typeface="+mn-lt"/>
                <a:ea typeface="+mn-ea"/>
                <a:cs typeface="+mn-cs"/>
              </a:rPr>
              <a:t> has low accuracy and is poor.</a:t>
            </a: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the allocation step, we take resources from the rich task and give to the poor one.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Later when tasks</a:t>
            </a:r>
            <a:r>
              <a:rPr lang="en-US" sz="1200" b="0" i="0" u="none" strike="noStrike" kern="1200" baseline="0" dirty="0" smtClean="0">
                <a:solidFill>
                  <a:schemeClr val="tx1"/>
                </a:solidFill>
                <a:effectLst/>
                <a:latin typeface="+mn-lt"/>
                <a:ea typeface="+mn-ea"/>
                <a:cs typeface="+mn-cs"/>
              </a:rPr>
              <a:t> measure using the new allocation and we estimate their accuracy</a:t>
            </a:r>
            <a:r>
              <a:rPr lang="en-US" sz="1200" b="0" i="0" u="none" strike="noStrike" kern="1200" dirty="0" smtClean="0">
                <a:solidFill>
                  <a:schemeClr val="tx1"/>
                </a:solidFill>
                <a:effectLst/>
                <a:latin typeface="+mn-lt"/>
                <a:ea typeface="+mn-ea"/>
                <a:cs typeface="+mn-cs"/>
              </a:rPr>
              <a:t>, both tasks become satisfied.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an earlier slide, we showed the curve of the accuracy of measurement vs. the number of allocated TCAMs. </a:t>
            </a:r>
          </a:p>
          <a:p>
            <a:pPr rtl="0"/>
            <a:r>
              <a:rPr lang="en-US" sz="1200" b="0" i="0" u="none" strike="noStrike" kern="1200" dirty="0" smtClean="0">
                <a:solidFill>
                  <a:schemeClr val="tx1"/>
                </a:solidFill>
                <a:effectLst/>
                <a:latin typeface="+mn-lt"/>
                <a:ea typeface="+mn-ea"/>
                <a:cs typeface="+mn-cs"/>
              </a:rPr>
              <a:t>In general, this curve is not known beforehand, and changes with traffic and the specific parameters of a task. </a:t>
            </a:r>
          </a:p>
          <a:p>
            <a:pPr rtl="0"/>
            <a:r>
              <a:rPr lang="en-US" sz="1200" b="0" i="0" u="none" strike="noStrike" kern="1200" dirty="0" smtClean="0">
                <a:solidFill>
                  <a:schemeClr val="tx1"/>
                </a:solidFill>
                <a:effectLst/>
                <a:latin typeface="+mn-lt"/>
                <a:ea typeface="+mn-ea"/>
                <a:cs typeface="+mn-cs"/>
              </a:rPr>
              <a:t>Thus, it is not possible to formulate a one-shot optimization problem for this. </a:t>
            </a:r>
          </a:p>
          <a:p>
            <a:pPr rtl="0"/>
            <a:r>
              <a:rPr lang="en-US" sz="1200" b="0" i="0" u="none" strike="noStrike" kern="1200" dirty="0" smtClean="0">
                <a:solidFill>
                  <a:schemeClr val="tx1"/>
                </a:solidFill>
                <a:effectLst/>
                <a:latin typeface="+mn-lt"/>
                <a:ea typeface="+mn-ea"/>
                <a:cs typeface="+mn-cs"/>
              </a:rPr>
              <a:t>So, we </a:t>
            </a:r>
            <a:r>
              <a:rPr lang="en-US" sz="1200" b="1" i="0" u="none" strike="noStrike" kern="1200" dirty="0" smtClean="0">
                <a:solidFill>
                  <a:schemeClr val="tx1"/>
                </a:solidFill>
                <a:effectLst/>
                <a:latin typeface="+mn-lt"/>
                <a:ea typeface="+mn-ea"/>
                <a:cs typeface="+mn-cs"/>
              </a:rPr>
              <a:t>choose</a:t>
            </a:r>
            <a:r>
              <a:rPr lang="en-US" sz="1200" b="0" i="0" u="none" strike="noStrike" kern="1200" dirty="0" smtClean="0">
                <a:solidFill>
                  <a:schemeClr val="tx1"/>
                </a:solidFill>
                <a:effectLst/>
                <a:latin typeface="+mn-lt"/>
                <a:ea typeface="+mn-ea"/>
                <a:cs typeface="+mn-cs"/>
              </a:rPr>
              <a:t> an iterative approach.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Second, we don’t know the </a:t>
            </a:r>
            <a:r>
              <a:rPr lang="en-US" sz="1200" b="1" i="0" u="none" strike="noStrike" kern="1200" dirty="0" smtClean="0">
                <a:solidFill>
                  <a:schemeClr val="tx1"/>
                </a:solidFill>
                <a:effectLst/>
                <a:latin typeface="+mn-lt"/>
                <a:ea typeface="+mn-ea"/>
                <a:cs typeface="+mn-cs"/>
              </a:rPr>
              <a:t>current</a:t>
            </a:r>
            <a:r>
              <a:rPr lang="en-US" sz="1200" b="0" i="0" u="none" strike="noStrike" kern="1200" dirty="0" smtClean="0">
                <a:solidFill>
                  <a:schemeClr val="tx1"/>
                </a:solidFill>
                <a:effectLst/>
                <a:latin typeface="+mn-lt"/>
                <a:ea typeface="+mn-ea"/>
                <a:cs typeface="+mn-cs"/>
              </a:rPr>
              <a:t> accuracy of a task because we don’t have ground truth.</a:t>
            </a:r>
            <a:endParaRPr lang="en-US" b="0" dirty="0" smtClean="0">
              <a:effectLst/>
            </a:endParaRPr>
          </a:p>
          <a:p>
            <a:pPr rtl="0"/>
            <a:r>
              <a:rPr lang="en-US" sz="1200" b="0" i="0" u="none" strike="noStrike" kern="1200" dirty="0" smtClean="0">
                <a:solidFill>
                  <a:schemeClr val="tx1"/>
                </a:solidFill>
                <a:effectLst/>
                <a:latin typeface="+mn-lt"/>
                <a:ea typeface="+mn-ea"/>
                <a:cs typeface="+mn-cs"/>
              </a:rPr>
              <a:t>Thus we must estimate accuracy.</a:t>
            </a:r>
            <a:endParaRPr lang="en-US" b="0" dirty="0" smtClean="0">
              <a:effectLst/>
            </a:endParaRPr>
          </a:p>
          <a:p>
            <a:r>
              <a:rPr lang="en-US" b="0" dirty="0" smtClean="0">
                <a:effectLst/>
              </a:rPr>
              <a:t/>
            </a:r>
            <a:br>
              <a:rPr lang="en-US" b="0" dirty="0" smtClean="0">
                <a:effectLst/>
              </a:rPr>
            </a:br>
            <a:r>
              <a:rPr lang="en-US" b="0" dirty="0" smtClean="0">
                <a:effectLst/>
              </a:rPr>
              <a:t>I</a:t>
            </a:r>
            <a:r>
              <a:rPr lang="en-US" b="0" baseline="0" dirty="0" smtClean="0">
                <a:effectLst/>
              </a:rPr>
              <a:t> will now describe each of these components.</a:t>
            </a:r>
            <a:endParaRPr lang="en-US" baseline="0" dirty="0" smtClean="0"/>
          </a:p>
        </p:txBody>
      </p:sp>
      <p:sp>
        <p:nvSpPr>
          <p:cNvPr id="4" name="Slide Number Placeholder 3"/>
          <p:cNvSpPr>
            <a:spLocks noGrp="1"/>
          </p:cNvSpPr>
          <p:nvPr>
            <p:ph type="sldNum" sz="quarter" idx="10"/>
          </p:nvPr>
        </p:nvSpPr>
        <p:spPr/>
        <p:txBody>
          <a:bodyPr/>
          <a:lstStyle/>
          <a:p>
            <a:fld id="{17978A48-20A4-4A3B-A719-261115388D5C}" type="slidenum">
              <a:rPr lang="en-US" smtClean="0"/>
              <a:t>21</a:t>
            </a:fld>
            <a:endParaRPr lang="en-US"/>
          </a:p>
        </p:txBody>
      </p:sp>
    </p:spTree>
    <p:extLst>
      <p:ext uri="{BB962C8B-B14F-4D97-AF65-F5344CB8AC3E}">
        <p14:creationId xmlns:p14="http://schemas.microsoft.com/office/powerpoint/2010/main" val="2573866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first challenge is dynamic TCAM allocation. </a:t>
            </a:r>
          </a:p>
          <a:p>
            <a:pPr rtl="0"/>
            <a:r>
              <a:rPr lang="en-US" sz="1200" b="0" i="0" u="none" strike="noStrike" kern="1200" dirty="0" smtClean="0">
                <a:solidFill>
                  <a:schemeClr val="tx1"/>
                </a:solidFill>
                <a:effectLst/>
                <a:latin typeface="+mn-lt"/>
                <a:ea typeface="+mn-ea"/>
                <a:cs typeface="+mn-cs"/>
              </a:rPr>
              <a:t>The general idea behind our algorithm is to iteratively and periodically </a:t>
            </a:r>
          </a:p>
          <a:p>
            <a:pPr rtl="0"/>
            <a:r>
              <a:rPr lang="en-US" sz="1200" b="0" i="0" u="none" strike="noStrike" kern="1200" dirty="0" smtClean="0">
                <a:solidFill>
                  <a:schemeClr val="tx1"/>
                </a:solidFill>
                <a:effectLst/>
                <a:latin typeface="+mn-lt"/>
                <a:ea typeface="+mn-ea"/>
                <a:cs typeface="+mn-cs"/>
              </a:rPr>
              <a:t>(a) estimate the instantaneous accuracy of tasks and </a:t>
            </a:r>
          </a:p>
          <a:p>
            <a:pPr rtl="0"/>
            <a:r>
              <a:rPr lang="en-US" sz="1200" b="0" i="0" u="none" strike="noStrike" kern="1200" dirty="0" smtClean="0">
                <a:solidFill>
                  <a:schemeClr val="tx1"/>
                </a:solidFill>
                <a:effectLst/>
                <a:latin typeface="+mn-lt"/>
                <a:ea typeface="+mn-ea"/>
                <a:cs typeface="+mn-cs"/>
              </a:rPr>
              <a:t>(b) adapt TCAM allocation to keep all tasks satisfied.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this example, suppose that we have two tasks and have estimated their accuracy. </a:t>
            </a:r>
          </a:p>
          <a:p>
            <a:pPr rtl="0"/>
            <a:r>
              <a:rPr lang="en-US" sz="1200" b="0" i="0" u="none" strike="noStrike" kern="1200" dirty="0" smtClean="0">
                <a:solidFill>
                  <a:schemeClr val="tx1"/>
                </a:solidFill>
                <a:effectLst/>
                <a:latin typeface="+mn-lt"/>
                <a:ea typeface="+mn-ea"/>
                <a:cs typeface="+mn-cs"/>
              </a:rPr>
              <a:t>One with happy face has high accuracy and is rich which means</a:t>
            </a:r>
            <a:r>
              <a:rPr lang="en-US" sz="1200" b="0" i="0" u="none" strike="noStrike" kern="1200" baseline="0" dirty="0" smtClean="0">
                <a:solidFill>
                  <a:schemeClr val="tx1"/>
                </a:solidFill>
                <a:effectLst/>
                <a:latin typeface="+mn-lt"/>
                <a:ea typeface="+mn-ea"/>
                <a:cs typeface="+mn-cs"/>
              </a:rPr>
              <a:t> it has enough TCAMs</a:t>
            </a:r>
            <a:r>
              <a:rPr lang="en-US" sz="1200" b="0" i="0" u="none" strike="noStrike" kern="1200" dirty="0" smtClean="0">
                <a:solidFill>
                  <a:schemeClr val="tx1"/>
                </a:solidFill>
                <a:effectLst/>
                <a:latin typeface="+mn-lt"/>
                <a:ea typeface="+mn-ea"/>
                <a:cs typeface="+mn-cs"/>
              </a:rPr>
              <a:t>, </a:t>
            </a:r>
          </a:p>
          <a:p>
            <a:pPr rtl="0"/>
            <a:r>
              <a:rPr lang="en-US" sz="1200" b="0" i="0" u="none" strike="noStrike" kern="1200" dirty="0" smtClean="0">
                <a:solidFill>
                  <a:schemeClr val="tx1"/>
                </a:solidFill>
                <a:effectLst/>
                <a:latin typeface="+mn-lt"/>
                <a:ea typeface="+mn-ea"/>
                <a:cs typeface="+mn-cs"/>
              </a:rPr>
              <a:t>and another</a:t>
            </a:r>
            <a:r>
              <a:rPr lang="en-US" sz="1200" b="0" i="0" u="none" strike="noStrike" kern="1200" baseline="0" dirty="0" smtClean="0">
                <a:solidFill>
                  <a:schemeClr val="tx1"/>
                </a:solidFill>
                <a:effectLst/>
                <a:latin typeface="+mn-lt"/>
                <a:ea typeface="+mn-ea"/>
                <a:cs typeface="+mn-cs"/>
              </a:rPr>
              <a:t> with sad face</a:t>
            </a:r>
            <a:r>
              <a:rPr lang="en-US" sz="1200" b="0" i="0" u="none" strike="noStrike" kern="1200" dirty="0" smtClean="0">
                <a:solidFill>
                  <a:schemeClr val="tx1"/>
                </a:solidFill>
                <a:effectLst/>
                <a:latin typeface="+mn-lt"/>
                <a:ea typeface="+mn-ea"/>
                <a:cs typeface="+mn-cs"/>
              </a:rPr>
              <a:t> has low accuracy and is poor.</a:t>
            </a: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the allocation step, we take resources from the rich task and give to the poor one.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Later when tasks</a:t>
            </a:r>
            <a:r>
              <a:rPr lang="en-US" sz="1200" b="0" i="0" u="none" strike="noStrike" kern="1200" baseline="0" dirty="0" smtClean="0">
                <a:solidFill>
                  <a:schemeClr val="tx1"/>
                </a:solidFill>
                <a:effectLst/>
                <a:latin typeface="+mn-lt"/>
                <a:ea typeface="+mn-ea"/>
                <a:cs typeface="+mn-cs"/>
              </a:rPr>
              <a:t> measure using the new allocation and we estimate their accuracy</a:t>
            </a:r>
            <a:r>
              <a:rPr lang="en-US" sz="1200" b="0" i="0" u="none" strike="noStrike" kern="1200" dirty="0" smtClean="0">
                <a:solidFill>
                  <a:schemeClr val="tx1"/>
                </a:solidFill>
                <a:effectLst/>
                <a:latin typeface="+mn-lt"/>
                <a:ea typeface="+mn-ea"/>
                <a:cs typeface="+mn-cs"/>
              </a:rPr>
              <a:t>, both tasks become satisfied.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an earlier slide, we showed the curve of the accuracy of measurement vs. the number of allocated TCAMs. </a:t>
            </a:r>
          </a:p>
          <a:p>
            <a:pPr rtl="0"/>
            <a:r>
              <a:rPr lang="en-US" sz="1200" b="0" i="0" u="none" strike="noStrike" kern="1200" dirty="0" smtClean="0">
                <a:solidFill>
                  <a:schemeClr val="tx1"/>
                </a:solidFill>
                <a:effectLst/>
                <a:latin typeface="+mn-lt"/>
                <a:ea typeface="+mn-ea"/>
                <a:cs typeface="+mn-cs"/>
              </a:rPr>
              <a:t>In general, this curve is not known beforehand, and changes with traffic and the specific parameters of a task. </a:t>
            </a:r>
          </a:p>
          <a:p>
            <a:pPr rtl="0"/>
            <a:r>
              <a:rPr lang="en-US" sz="1200" b="0" i="0" u="none" strike="noStrike" kern="1200" dirty="0" smtClean="0">
                <a:solidFill>
                  <a:schemeClr val="tx1"/>
                </a:solidFill>
                <a:effectLst/>
                <a:latin typeface="+mn-lt"/>
                <a:ea typeface="+mn-ea"/>
                <a:cs typeface="+mn-cs"/>
              </a:rPr>
              <a:t>Thus, it is not possible to formulate a one-shot optimization problem for this. </a:t>
            </a:r>
          </a:p>
          <a:p>
            <a:pPr rtl="0"/>
            <a:r>
              <a:rPr lang="en-US" sz="1200" b="0" i="0" u="none" strike="noStrike" kern="1200" dirty="0" smtClean="0">
                <a:solidFill>
                  <a:schemeClr val="tx1"/>
                </a:solidFill>
                <a:effectLst/>
                <a:latin typeface="+mn-lt"/>
                <a:ea typeface="+mn-ea"/>
                <a:cs typeface="+mn-cs"/>
              </a:rPr>
              <a:t>So, we </a:t>
            </a:r>
            <a:r>
              <a:rPr lang="en-US" sz="1200" b="1" i="0" u="none" strike="noStrike" kern="1200" dirty="0" smtClean="0">
                <a:solidFill>
                  <a:schemeClr val="tx1"/>
                </a:solidFill>
                <a:effectLst/>
                <a:latin typeface="+mn-lt"/>
                <a:ea typeface="+mn-ea"/>
                <a:cs typeface="+mn-cs"/>
              </a:rPr>
              <a:t>choose</a:t>
            </a:r>
            <a:r>
              <a:rPr lang="en-US" sz="1200" b="0" i="0" u="none" strike="noStrike" kern="1200" dirty="0" smtClean="0">
                <a:solidFill>
                  <a:schemeClr val="tx1"/>
                </a:solidFill>
                <a:effectLst/>
                <a:latin typeface="+mn-lt"/>
                <a:ea typeface="+mn-ea"/>
                <a:cs typeface="+mn-cs"/>
              </a:rPr>
              <a:t> an iterative approach.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Second, we don’t know the </a:t>
            </a:r>
            <a:r>
              <a:rPr lang="en-US" sz="1200" b="1" i="0" u="none" strike="noStrike" kern="1200" dirty="0" smtClean="0">
                <a:solidFill>
                  <a:schemeClr val="tx1"/>
                </a:solidFill>
                <a:effectLst/>
                <a:latin typeface="+mn-lt"/>
                <a:ea typeface="+mn-ea"/>
                <a:cs typeface="+mn-cs"/>
              </a:rPr>
              <a:t>current</a:t>
            </a:r>
            <a:r>
              <a:rPr lang="en-US" sz="1200" b="0" i="0" u="none" strike="noStrike" kern="1200" dirty="0" smtClean="0">
                <a:solidFill>
                  <a:schemeClr val="tx1"/>
                </a:solidFill>
                <a:effectLst/>
                <a:latin typeface="+mn-lt"/>
                <a:ea typeface="+mn-ea"/>
                <a:cs typeface="+mn-cs"/>
              </a:rPr>
              <a:t> accuracy of a task because we don’t have ground truth.</a:t>
            </a:r>
            <a:endParaRPr lang="en-US" b="0" dirty="0" smtClean="0">
              <a:effectLst/>
            </a:endParaRPr>
          </a:p>
          <a:p>
            <a:pPr rtl="0"/>
            <a:r>
              <a:rPr lang="en-US" sz="1200" b="0" i="0" u="none" strike="noStrike" kern="1200" dirty="0" smtClean="0">
                <a:solidFill>
                  <a:schemeClr val="tx1"/>
                </a:solidFill>
                <a:effectLst/>
                <a:latin typeface="+mn-lt"/>
                <a:ea typeface="+mn-ea"/>
                <a:cs typeface="+mn-cs"/>
              </a:rPr>
              <a:t>Thus we must estimate accuracy.</a:t>
            </a:r>
            <a:endParaRPr lang="en-US" b="0" dirty="0" smtClean="0">
              <a:effectLst/>
            </a:endParaRPr>
          </a:p>
          <a:p>
            <a:r>
              <a:rPr lang="en-US" b="0" dirty="0" smtClean="0">
                <a:effectLst/>
              </a:rPr>
              <a:t/>
            </a:r>
            <a:br>
              <a:rPr lang="en-US" b="0" dirty="0" smtClean="0">
                <a:effectLst/>
              </a:rPr>
            </a:br>
            <a:r>
              <a:rPr lang="en-US" b="0" dirty="0" smtClean="0">
                <a:effectLst/>
              </a:rPr>
              <a:t>I</a:t>
            </a:r>
            <a:r>
              <a:rPr lang="en-US" b="0" baseline="0" dirty="0" smtClean="0">
                <a:effectLst/>
              </a:rPr>
              <a:t> will now describe each of these components.</a:t>
            </a:r>
            <a:endParaRPr lang="en-US" baseline="0" dirty="0" smtClean="0"/>
          </a:p>
        </p:txBody>
      </p:sp>
      <p:sp>
        <p:nvSpPr>
          <p:cNvPr id="4" name="Slide Number Placeholder 3"/>
          <p:cNvSpPr>
            <a:spLocks noGrp="1"/>
          </p:cNvSpPr>
          <p:nvPr>
            <p:ph type="sldNum" sz="quarter" idx="10"/>
          </p:nvPr>
        </p:nvSpPr>
        <p:spPr/>
        <p:txBody>
          <a:bodyPr/>
          <a:lstStyle/>
          <a:p>
            <a:fld id="{17978A48-20A4-4A3B-A719-261115388D5C}" type="slidenum">
              <a:rPr lang="en-US" smtClean="0"/>
              <a:t>22</a:t>
            </a:fld>
            <a:endParaRPr lang="en-US"/>
          </a:p>
        </p:txBody>
      </p:sp>
    </p:spTree>
    <p:extLst>
      <p:ext uri="{BB962C8B-B14F-4D97-AF65-F5344CB8AC3E}">
        <p14:creationId xmlns:p14="http://schemas.microsoft.com/office/powerpoint/2010/main" val="257386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Network management is an increasingly important but difficult problem: We need to manage rapidly expand-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data center infrastructures with rapidly changing network technologies, while achieving many management goals such as high availability, high performance, but low capital and operational expenditures. </a:t>
            </a:r>
            <a:endParaRPr lang="en-US" dirty="0" smtClean="0"/>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3</a:t>
            </a:fld>
            <a:endParaRPr lang="en-US"/>
          </a:p>
        </p:txBody>
      </p:sp>
    </p:spTree>
    <p:extLst>
      <p:ext uri="{BB962C8B-B14F-4D97-AF65-F5344CB8AC3E}">
        <p14:creationId xmlns:p14="http://schemas.microsoft.com/office/powerpoint/2010/main" val="2740351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downgrade</a:t>
            </a:r>
            <a:r>
              <a:rPr lang="en-US" baseline="0" dirty="0" smtClean="0"/>
              <a:t> dream. Say it’s still important….</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24</a:t>
            </a:fld>
            <a:endParaRPr lang="en-US"/>
          </a:p>
        </p:txBody>
      </p:sp>
    </p:spTree>
    <p:extLst>
      <p:ext uri="{BB962C8B-B14F-4D97-AF65-F5344CB8AC3E}">
        <p14:creationId xmlns:p14="http://schemas.microsoft.com/office/powerpoint/2010/main" val="2741253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84275" y="698500"/>
            <a:ext cx="4648200" cy="34877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Calibri" charset="0"/>
                <a:ea typeface="ヒラギノ角ゴ Pro W3" charset="0"/>
                <a:cs typeface="ヒラギノ角ゴ Pro W3" charset="0"/>
              </a:rPr>
              <a:t>Talk about how SNAP helps</a:t>
            </a:r>
            <a:r>
              <a:rPr lang="en-US" baseline="0" dirty="0" smtClean="0">
                <a:latin typeface="Calibri" charset="0"/>
                <a:ea typeface="ヒラギノ角ゴ Pro W3" charset="0"/>
                <a:cs typeface="ヒラギノ角ゴ Pro W3" charset="0"/>
              </a:rPr>
              <a:t> developers and auto-adaptation</a:t>
            </a:r>
          </a:p>
          <a:p>
            <a:endParaRPr lang="en-US" dirty="0">
              <a:latin typeface="Calibri" charset="0"/>
              <a:ea typeface="ヒラギノ角ゴ Pro W3" charset="0"/>
              <a:cs typeface="ヒラギノ角ゴ Pro W3"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8682773" indent="-38216521"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6625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32505"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98758"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6501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75782F9-672D-624C-B51E-AF876C6A9034}" type="slidenum">
              <a:rPr lang="en-US" sz="1200"/>
              <a:pPr eaLnBrk="1" hangingPunct="1"/>
              <a:t>25</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26</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Bitmap for #unique items, Bloom filter for set member check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Summarize packet information with </a:t>
            </a:r>
            <a:r>
              <a:rPr lang="en-US" dirty="0" smtClean="0">
                <a:solidFill>
                  <a:srgbClr val="FF0000"/>
                </a:solidFill>
              </a:rPr>
              <a:t>Sketches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lvl="0"/>
            <a:r>
              <a:rPr lang="en-US" dirty="0" smtClean="0">
                <a:solidFill>
                  <a:srgbClr val="0000FF"/>
                </a:solidFill>
              </a:rPr>
              <a:t>Not general</a:t>
            </a:r>
            <a:endParaRPr lang="en-US" dirty="0" smtClean="0"/>
          </a:p>
          <a:p>
            <a:pPr lvl="1"/>
            <a:r>
              <a:rPr lang="en-US" dirty="0" smtClean="0"/>
              <a:t>Require customized hardware or network processors</a:t>
            </a:r>
          </a:p>
          <a:p>
            <a:pPr lvl="1"/>
            <a:r>
              <a:rPr lang="en-US" dirty="0" smtClean="0"/>
              <a:t>Hard to implement all solutions in one device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27</a:t>
            </a:fld>
            <a:endParaRPr lang="en-US"/>
          </a:p>
        </p:txBody>
      </p:sp>
    </p:spTree>
    <p:extLst>
      <p:ext uri="{BB962C8B-B14F-4D97-AF65-F5344CB8AC3E}">
        <p14:creationId xmlns:p14="http://schemas.microsoft.com/office/powerpoint/2010/main" val="2610206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 is missing,</a:t>
            </a:r>
            <a:r>
              <a:rPr lang="en-US" baseline="0" dirty="0" smtClean="0"/>
              <a:t> match on other packet header fields, hash values., and many other </a:t>
            </a:r>
            <a:r>
              <a:rPr lang="en-US" baseline="0" smtClean="0"/>
              <a:t>data structures</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29</a:t>
            </a:fld>
            <a:endParaRPr lang="en-US"/>
          </a:p>
        </p:txBody>
      </p:sp>
    </p:spTree>
    <p:extLst>
      <p:ext uri="{BB962C8B-B14F-4D97-AF65-F5344CB8AC3E}">
        <p14:creationId xmlns:p14="http://schemas.microsoft.com/office/powerpoint/2010/main" val="414136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 is missing,</a:t>
            </a:r>
            <a:r>
              <a:rPr lang="en-US" baseline="0" dirty="0" smtClean="0"/>
              <a:t> match on other packet header fields, hash values., and many other data structures</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30</a:t>
            </a:fld>
            <a:endParaRPr lang="en-US"/>
          </a:p>
        </p:txBody>
      </p:sp>
    </p:spTree>
    <p:extLst>
      <p:ext uri="{BB962C8B-B14F-4D97-AF65-F5344CB8AC3E}">
        <p14:creationId xmlns:p14="http://schemas.microsoft.com/office/powerpoint/2010/main" val="414136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84275" y="698500"/>
            <a:ext cx="4648200" cy="34877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Calibri" charset="0"/>
                <a:ea typeface="ヒラギノ角ゴ Pro W3" charset="0"/>
                <a:cs typeface="ヒラギノ角ゴ Pro W3" charset="0"/>
              </a:rPr>
              <a:t>Talk about how SNAP helps</a:t>
            </a:r>
            <a:r>
              <a:rPr lang="en-US" baseline="0" dirty="0" smtClean="0">
                <a:latin typeface="Calibri" charset="0"/>
                <a:ea typeface="ヒラギノ角ゴ Pro W3" charset="0"/>
                <a:cs typeface="ヒラギノ角ゴ Pro W3" charset="0"/>
              </a:rPr>
              <a:t> developers and auto-adaptation</a:t>
            </a:r>
          </a:p>
          <a:p>
            <a:endParaRPr lang="en-US" dirty="0">
              <a:latin typeface="Calibri" charset="0"/>
              <a:ea typeface="ヒラギノ角ゴ Pro W3" charset="0"/>
              <a:cs typeface="ヒラギノ角ゴ Pro W3"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8682773" indent="-38216521"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6625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32505"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98758"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6501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75782F9-672D-624C-B51E-AF876C6A9034}" type="slidenum">
              <a:rPr lang="en-US" sz="1200"/>
              <a:pPr eaLnBrk="1" hangingPunct="1"/>
              <a:t>36</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37</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t>
            </a:r>
            <a:r>
              <a:rPr lang="en-US" sz="1200" kern="1200" baseline="0" dirty="0" smtClean="0">
                <a:solidFill>
                  <a:schemeClr val="tx1"/>
                </a:solidFill>
                <a:latin typeface="+mn-lt"/>
                <a:ea typeface="+mn-ea"/>
                <a:cs typeface="+mn-cs"/>
              </a:rPr>
              <a:t>have many low-level protocols such as….that is a mystery to developers without a networking background, but these protocols may have significant performance impact. It could be a disaster for a database expert to work with a TCP stack</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slide 34: audience probably won't know what "Nagle's algorithm" and "delayed ACK" are.  you can finesse this out loud, and say that networking protocols have many low-level mechanisms (and view these as examples you don't expect the audience to know).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practice, I think Microsoft doesn't</a:t>
            </a:r>
          </a:p>
          <a:p>
            <a:r>
              <a:rPr lang="en-US" sz="1200" kern="1200" dirty="0" smtClean="0">
                <a:solidFill>
                  <a:schemeClr val="tx1"/>
                </a:solidFill>
                <a:latin typeface="+mn-lt"/>
                <a:ea typeface="+mn-ea"/>
                <a:cs typeface="+mn-cs"/>
              </a:rPr>
              <a:t> really "hot swap" in the new code, but rather brings up new images for a</a:t>
            </a:r>
          </a:p>
          <a:p>
            <a:r>
              <a:rPr lang="en-US" sz="1200" kern="1200" dirty="0" smtClean="0">
                <a:solidFill>
                  <a:schemeClr val="tx1"/>
                </a:solidFill>
                <a:latin typeface="+mn-lt"/>
                <a:ea typeface="+mn-ea"/>
                <a:cs typeface="+mn-cs"/>
              </a:rPr>
              <a:t> service and gradually phase out the old ones your point is more that change</a:t>
            </a:r>
          </a:p>
          <a:p>
            <a:r>
              <a:rPr lang="en-US" sz="1200" kern="1200" dirty="0" smtClean="0">
                <a:solidFill>
                  <a:schemeClr val="tx1"/>
                </a:solidFill>
                <a:latin typeface="+mn-lt"/>
                <a:ea typeface="+mn-ea"/>
                <a:cs typeface="+mn-cs"/>
              </a:rPr>
              <a:t> in constant. </a:t>
            </a:r>
            <a:endParaRPr lang="en-US" dirty="0" smtClean="0">
              <a:sym typeface="Wingdings" pitchFamily="2" charset="2"/>
            </a:endParaRPr>
          </a:p>
          <a:p>
            <a:r>
              <a:rPr lang="en-US" sz="1200" kern="1200" dirty="0" smtClean="0">
                <a:solidFill>
                  <a:schemeClr val="tx1"/>
                </a:solidFill>
                <a:latin typeface="+mn-lt"/>
                <a:ea typeface="+mn-ea"/>
                <a:cs typeface="+mn-cs"/>
              </a:rPr>
              <a:t>Just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stress the point about constant influx of new developers out loud.</a:t>
            </a:r>
            <a:endParaRPr lang="en-US" dirty="0" smtClean="0">
              <a:sym typeface="Wingdings" pitchFamily="2" charset="2"/>
            </a:endParaRPr>
          </a:p>
          <a:p>
            <a:endParaRPr lang="en-US" dirty="0" smtClean="0">
              <a:sym typeface="Wingdings" pitchFamily="2" charset="2"/>
            </a:endParaRPr>
          </a:p>
          <a:p>
            <a:r>
              <a:rPr lang="en-US" dirty="0" smtClean="0">
                <a:sym typeface="Wingdings" pitchFamily="2" charset="2"/>
              </a:rPr>
              <a:t>silly window syndrome</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38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and </a:t>
            </a:r>
            <a:r>
              <a:rPr lang="en-US" dirty="0" err="1" smtClean="0"/>
              <a:t>microsoft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100K$ a few monitoring machines monitor two racks of servers</a:t>
            </a:r>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39</a:t>
            </a:fld>
            <a:endParaRPr lang="en-US"/>
          </a:p>
        </p:txBody>
      </p:sp>
    </p:spTree>
    <p:extLst>
      <p:ext uri="{BB962C8B-B14F-4D97-AF65-F5344CB8AC3E}">
        <p14:creationId xmlns:p14="http://schemas.microsoft.com/office/powerpoint/2010/main" val="199799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measurement support do today’s DCs provide?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1051C5-6803-4EE5-B5D0-E0D616DBC5F5}" type="slidenum">
              <a:rPr lang="en-US" smtClean="0"/>
              <a:pPr/>
              <a:t>4</a:t>
            </a:fld>
            <a:endParaRPr lang="en-US"/>
          </a:p>
        </p:txBody>
      </p:sp>
    </p:spTree>
    <p:extLst>
      <p:ext uri="{BB962C8B-B14F-4D97-AF65-F5344CB8AC3E}">
        <p14:creationId xmlns:p14="http://schemas.microsoft.com/office/powerpoint/2010/main" val="1080343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Overview to give sense of what SNAP is</a:t>
            </a:r>
          </a:p>
          <a:p>
            <a:endParaRPr lang="en-US" dirty="0" smtClean="0"/>
          </a:p>
          <a:p>
            <a:r>
              <a:rPr lang="en-US" dirty="0" smtClean="0"/>
              <a:t>Tuning</a:t>
            </a:r>
            <a:r>
              <a:rPr lang="en-US" baseline="0" dirty="0" smtClean="0"/>
              <a:t> polling rate to reduce overhead</a:t>
            </a:r>
          </a:p>
          <a:p>
            <a:endParaRPr lang="en-US" baseline="0" dirty="0" smtClean="0"/>
          </a:p>
          <a:p>
            <a:pPr marL="342900" indent="-342900">
              <a:buFont typeface="Lucida Grande"/>
              <a:buChar char="-"/>
            </a:pPr>
            <a:r>
              <a:rPr lang="en-US" sz="2400" dirty="0" smtClean="0"/>
              <a:t>Input</a:t>
            </a:r>
          </a:p>
          <a:p>
            <a:pPr marL="800100" lvl="1" indent="-342900">
              <a:buFont typeface="Arial"/>
              <a:buChar char="•"/>
            </a:pPr>
            <a:r>
              <a:rPr lang="en-US" sz="2400" dirty="0" smtClean="0"/>
              <a:t>Topology, routing information</a:t>
            </a:r>
          </a:p>
          <a:p>
            <a:pPr marL="800100" lvl="1" indent="-342900">
              <a:buFont typeface="Arial"/>
              <a:buChar char="•"/>
            </a:pPr>
            <a:r>
              <a:rPr lang="en-US" sz="2400" dirty="0" smtClean="0"/>
              <a:t>Mapping from connections to processes/apps</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lang="en-US" sz="2400" dirty="0" smtClean="0"/>
              <a:t>Sharing the same switch/link, app code</a:t>
            </a:r>
          </a:p>
          <a:p>
            <a:pPr marL="800100" lvl="1" indent="-342900">
              <a:buFont typeface="Arial"/>
              <a:buChar char="•"/>
            </a:pPr>
            <a:endParaRPr lang="en-US" sz="2400" dirty="0" smtClean="0"/>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41</a:t>
            </a:fld>
            <a:endParaRPr lang="en-US"/>
          </a:p>
        </p:txBody>
      </p:sp>
    </p:spTree>
    <p:extLst>
      <p:ext uri="{BB962C8B-B14F-4D97-AF65-F5344CB8AC3E}">
        <p14:creationId xmlns:p14="http://schemas.microsoft.com/office/powerpoint/2010/main" val="4055454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Terabytes</a:t>
            </a:r>
            <a:r>
              <a:rPr lang="en-US" baseline="0" dirty="0" smtClean="0"/>
              <a:t> , less than 1 GB per machine per day</a:t>
            </a:r>
          </a:p>
          <a:p>
            <a:r>
              <a:rPr lang="en-US" baseline="0" dirty="0" smtClean="0"/>
              <a:t>Read every 500 </a:t>
            </a:r>
            <a:r>
              <a:rPr lang="en-US" baseline="0" dirty="0" err="1" smtClean="0"/>
              <a:t>ms</a:t>
            </a:r>
            <a:endParaRPr lang="en-US" dirty="0" smtClean="0"/>
          </a:p>
          <a:p>
            <a:endParaRPr lang="en-US" dirty="0" smtClean="0"/>
          </a:p>
          <a:p>
            <a:r>
              <a:rPr lang="en-US" dirty="0" smtClean="0"/>
              <a:t>700 always running, persistent</a:t>
            </a:r>
            <a:r>
              <a:rPr lang="en-US" baseline="0" dirty="0" smtClean="0"/>
              <a:t> connection</a:t>
            </a:r>
          </a:p>
          <a:p>
            <a:endParaRPr lang="en-US" baseline="0" dirty="0" smtClean="0"/>
          </a:p>
          <a:p>
            <a:r>
              <a:rPr lang="en-US" dirty="0" smtClean="0"/>
              <a:t>&gt; - summarize that you found 15 serious performance bugs and worked with</a:t>
            </a:r>
          </a:p>
          <a:p>
            <a:pPr marL="171450" indent="-171450">
              <a:buFont typeface="Wingdings" charset="0"/>
              <a:buChar char="Ø"/>
            </a:pPr>
            <a:r>
              <a:rPr lang="en-US" dirty="0" smtClean="0"/>
              <a:t>developers to fix their code.</a:t>
            </a:r>
          </a:p>
          <a:p>
            <a:pPr marL="171450" indent="-171450">
              <a:buFont typeface="Wingdings" charset="0"/>
              <a:buChar char="Ø"/>
            </a:pPr>
            <a:endParaRPr lang="en-US" dirty="0" smtClean="0"/>
          </a:p>
          <a:p>
            <a:pPr marL="0" indent="0">
              <a:buFont typeface="Wingdings" charset="0"/>
              <a:buNone/>
            </a:pP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43</a:t>
            </a:fld>
            <a:endParaRPr lang="en-US"/>
          </a:p>
        </p:txBody>
      </p:sp>
    </p:spTree>
    <p:extLst>
      <p:ext uri="{BB962C8B-B14F-4D97-AF65-F5344CB8AC3E}">
        <p14:creationId xmlns:p14="http://schemas.microsoft.com/office/powerpoint/2010/main" val="611538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6 apps self inflicted packet loss"  "</a:t>
            </a:r>
            <a:r>
              <a:rPr lang="en-US" dirty="0" err="1" smtClean="0"/>
              <a:t>incast</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Life of transfer: be sure to talk about</a:t>
            </a:r>
            <a:r>
              <a:rPr lang="en-US" baseline="0" dirty="0" smtClean="0"/>
              <a:t> </a:t>
            </a:r>
            <a:r>
              <a:rPr lang="en-US" baseline="0" dirty="0" err="1" smtClean="0"/>
              <a:t>ack</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One connection</a:t>
            </a:r>
            <a:r>
              <a:rPr lang="en-US" baseline="0" dirty="0" smtClean="0"/>
              <a:t> is always limited by one component, it’s good for the network, if it’s limited by apps</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Nagle and delayed </a:t>
            </a:r>
            <a:r>
              <a:rPr lang="en-US" dirty="0" err="1" smtClean="0"/>
              <a:t>ack</a:t>
            </a:r>
            <a:r>
              <a:rPr lang="en-US" dirty="0" smtClean="0"/>
              <a:t>… : small data which trigger Nagle’s </a:t>
            </a:r>
            <a:r>
              <a:rPr lang="en-US" dirty="0" err="1" smtClean="0"/>
              <a:t>algo</a:t>
            </a:r>
            <a:r>
              <a:rPr lang="en-US" dirty="0" smtClean="0"/>
              <a:t>.</a:t>
            </a:r>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44</a:t>
            </a:fld>
            <a:endParaRPr lang="en-US"/>
          </a:p>
        </p:txBody>
      </p:sp>
    </p:spTree>
    <p:extLst>
      <p:ext uri="{BB962C8B-B14F-4D97-AF65-F5344CB8AC3E}">
        <p14:creationId xmlns:p14="http://schemas.microsoft.com/office/powerpoint/2010/main" val="3004980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46</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51375" cy="3489325"/>
          </a:xfrm>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8F8B0D9F-A273-4D67-8A41-B83E35BDC5EA}" type="slidenum">
              <a:rPr lang="en-US" smtClean="0"/>
              <a:t>47</a:t>
            </a:fld>
            <a:endParaRPr lang="en-US" dirty="0"/>
          </a:p>
        </p:txBody>
      </p:sp>
    </p:spTree>
    <p:extLst>
      <p:ext uri="{BB962C8B-B14F-4D97-AF65-F5344CB8AC3E}">
        <p14:creationId xmlns:p14="http://schemas.microsoft.com/office/powerpoint/2010/main" val="1813088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253">
              <a:defRPr/>
            </a:pPr>
            <a:r>
              <a:rPr lang="en-US" dirty="0"/>
              <a:t>We have three hosts </a:t>
            </a:r>
            <a:r>
              <a:rPr lang="en-US" i="1" dirty="0"/>
              <a:t>H</a:t>
            </a:r>
            <a:r>
              <a:rPr lang="en-US" dirty="0"/>
              <a:t>1 − </a:t>
            </a:r>
            <a:r>
              <a:rPr lang="en-US" i="1" dirty="0"/>
              <a:t>H</a:t>
            </a:r>
            <a:r>
              <a:rPr lang="en-US" dirty="0"/>
              <a:t>3 private address space; the ad- </a:t>
            </a:r>
            <a:r>
              <a:rPr lang="en-US" dirty="0" err="1"/>
              <a:t>ministrator</a:t>
            </a:r>
            <a:r>
              <a:rPr lang="en-US" dirty="0"/>
              <a:t> wants to block Internet access for </a:t>
            </a:r>
            <a:r>
              <a:rPr lang="en-US" i="1" dirty="0"/>
              <a:t>H</a:t>
            </a:r>
            <a:r>
              <a:rPr lang="en-US" dirty="0"/>
              <a:t>1, </a:t>
            </a:r>
            <a:r>
              <a:rPr lang="en-US" i="1" dirty="0"/>
              <a:t>H</a:t>
            </a:r>
            <a:r>
              <a:rPr lang="en-US" dirty="0"/>
              <a:t>3, and allow </a:t>
            </a:r>
            <a:r>
              <a:rPr lang="en-US" i="1" dirty="0"/>
              <a:t>H</a:t>
            </a:r>
            <a:r>
              <a:rPr lang="en-US" dirty="0"/>
              <a:t>2’s packets to pass through without going to the firewall. The controller (not shown) configures the NAT to associate outgoing packets from </a:t>
            </a:r>
            <a:r>
              <a:rPr lang="en-US" i="1" dirty="0"/>
              <a:t>H</a:t>
            </a:r>
            <a:r>
              <a:rPr lang="en-US" dirty="0"/>
              <a:t>1 , </a:t>
            </a:r>
            <a:r>
              <a:rPr lang="en-US" i="1" dirty="0"/>
              <a:t>H</a:t>
            </a:r>
            <a:r>
              <a:rPr lang="en-US" dirty="0"/>
              <a:t>2 , and </a:t>
            </a:r>
            <a:r>
              <a:rPr lang="en-US" i="1" dirty="0"/>
              <a:t>H</a:t>
            </a:r>
            <a:r>
              <a:rPr lang="en-US" dirty="0"/>
              <a:t>3 with </a:t>
            </a:r>
            <a:endParaRPr lang="en-US" dirty="0" smtClean="0"/>
          </a:p>
          <a:p>
            <a:pPr defTabSz="466253">
              <a:defRPr/>
            </a:pPr>
            <a:r>
              <a:rPr lang="en-US" dirty="0"/>
              <a:t>the Tags 1, 2, and 3, respectively, and add these to pre- specified header fields. (See §5.3). The controller configures the firewall so that it can </a:t>
            </a:r>
            <a:r>
              <a:rPr lang="en-US" i="1" dirty="0"/>
              <a:t>decode </a:t>
            </a:r>
            <a:r>
              <a:rPr lang="en-US" dirty="0"/>
              <a:t>the Tags to map the observed IP addresses (i.e., in “public” address space using RFC1918 terminology) to the original hosts, thus meeting the ORIGINBINDING requirement. Similarly, the controller configures the switches to allow packets with Tag 2 to pass through without going to the firewall, thus meeting the PATHSFOLLOWPOLICY requirement. As an added benefit, the administrator can configure fire- wall rules </a:t>
            </a:r>
            <a:r>
              <a:rPr lang="en-US" dirty="0" err="1"/>
              <a:t>w.r.t</a:t>
            </a:r>
            <a:r>
              <a:rPr lang="en-US" dirty="0"/>
              <a:t>. the original host IP addresses, without needing to worry about the NAT-induced modifications.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49</a:t>
            </a:fld>
            <a:endParaRPr lang="en-US"/>
          </a:p>
        </p:txBody>
      </p:sp>
    </p:spTree>
    <p:extLst>
      <p:ext uri="{BB962C8B-B14F-4D97-AF65-F5344CB8AC3E}">
        <p14:creationId xmlns:p14="http://schemas.microsoft.com/office/powerpoint/2010/main" val="1895523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409A1180-71CC-D84D-8852-67CDD3B0CA65}" type="slidenum">
              <a:rPr lang="en-US" smtClean="0"/>
              <a:t>50</a:t>
            </a:fld>
            <a:endParaRPr lang="en-US" dirty="0"/>
          </a:p>
        </p:txBody>
      </p:sp>
    </p:spTree>
    <p:extLst>
      <p:ext uri="{BB962C8B-B14F-4D97-AF65-F5344CB8AC3E}">
        <p14:creationId xmlns:p14="http://schemas.microsoft.com/office/powerpoint/2010/main" val="171619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51</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Measurement</a:t>
            </a:r>
            <a:r>
              <a:rPr lang="en-US" baseline="0" dirty="0" smtClean="0"/>
              <a:t> is as important as control in network devices</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52</a:t>
            </a:fld>
            <a:endParaRPr lang="en-US"/>
          </a:p>
        </p:txBody>
      </p:sp>
    </p:spTree>
    <p:extLst>
      <p:ext uri="{BB962C8B-B14F-4D97-AF65-F5344CB8AC3E}">
        <p14:creationId xmlns:p14="http://schemas.microsoft.com/office/powerpoint/2010/main" val="341229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control of what to measure</a:t>
            </a:r>
            <a:r>
              <a:rPr lang="en-US" baseline="0" dirty="0" smtClean="0"/>
              <a:t> and what not to measure, devices only have limited resources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No way to generate </a:t>
            </a:r>
            <a:r>
              <a:rPr lang="en-US" sz="1200" i="1" dirty="0" smtClean="0">
                <a:solidFill>
                  <a:srgbClr val="000000"/>
                </a:solidFill>
              </a:rPr>
              <a:t>the data we want</a:t>
            </a:r>
          </a:p>
          <a:p>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5</a:t>
            </a:fld>
            <a:endParaRPr lang="en-US"/>
          </a:p>
        </p:txBody>
      </p:sp>
    </p:spTree>
    <p:extLst>
      <p:ext uri="{BB962C8B-B14F-4D97-AF65-F5344CB8AC3E}">
        <p14:creationId xmlns:p14="http://schemas.microsoft.com/office/powerpoint/2010/main" val="168600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Researchers also take the data they have</a:t>
            </a:r>
          </a:p>
          <a:p>
            <a:pPr lvl="1"/>
            <a:endParaRPr lang="en-US" dirty="0" smtClean="0"/>
          </a:p>
          <a:p>
            <a:r>
              <a:rPr lang="en-US" dirty="0" smtClean="0"/>
              <a:t>Data center brings new opportunities </a:t>
            </a:r>
          </a:p>
          <a:p>
            <a:pPr lvl="1"/>
            <a:r>
              <a:rPr lang="en-US" dirty="0" smtClean="0"/>
              <a:t>to rethink a generic solutions for many queries</a:t>
            </a:r>
          </a:p>
          <a:p>
            <a:pPr lvl="1"/>
            <a:endParaRPr lang="en-US" dirty="0" smtClean="0"/>
          </a:p>
        </p:txBody>
      </p:sp>
      <p:sp>
        <p:nvSpPr>
          <p:cNvPr id="4" name="Slide Number Placeholder 3"/>
          <p:cNvSpPr>
            <a:spLocks noGrp="1"/>
          </p:cNvSpPr>
          <p:nvPr>
            <p:ph type="sldNum" sz="quarter" idx="10"/>
          </p:nvPr>
        </p:nvSpPr>
        <p:spPr/>
        <p:txBody>
          <a:bodyPr/>
          <a:lstStyle/>
          <a:p>
            <a:fld id="{371051C5-6803-4EE5-B5D0-E0D616DBC5F5}" type="slidenum">
              <a:rPr lang="en-US" smtClean="0"/>
              <a:pPr/>
              <a:t>6</a:t>
            </a:fld>
            <a:endParaRPr lang="en-US"/>
          </a:p>
        </p:txBody>
      </p:sp>
    </p:spTree>
    <p:extLst>
      <p:ext uri="{BB962C8B-B14F-4D97-AF65-F5344CB8AC3E}">
        <p14:creationId xmlns:p14="http://schemas.microsoft.com/office/powerpoint/2010/main" val="349612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to diagnose performance</a:t>
            </a:r>
            <a:r>
              <a:rPr lang="en-US" baseline="0" dirty="0" smtClean="0"/>
              <a:t> problems…</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7</a:t>
            </a:fld>
            <a:endParaRPr lang="en-US"/>
          </a:p>
        </p:txBody>
      </p:sp>
    </p:spTree>
    <p:extLst>
      <p:ext uri="{BB962C8B-B14F-4D97-AF65-F5344CB8AC3E}">
        <p14:creationId xmlns:p14="http://schemas.microsoft.com/office/powerpoint/2010/main" val="63479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9</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48200" cy="3487738"/>
          </a:xfrm>
        </p:spPr>
      </p:sp>
      <p:sp>
        <p:nvSpPr>
          <p:cNvPr id="3" name="Notes Placeholder 2"/>
          <p:cNvSpPr>
            <a:spLocks noGrp="1"/>
          </p:cNvSpPr>
          <p:nvPr>
            <p:ph type="body" idx="1"/>
          </p:nvPr>
        </p:nvSpPr>
        <p:spPr/>
        <p:txBody>
          <a:bodyPr/>
          <a:lstStyle/>
          <a:p>
            <a:r>
              <a:rPr lang="en-US" dirty="0" smtClean="0"/>
              <a:t>Operators first specify…</a:t>
            </a:r>
          </a:p>
          <a:p>
            <a:endParaRPr lang="en-US" dirty="0" smtClean="0"/>
          </a:p>
          <a:p>
            <a:r>
              <a:rPr lang="en-US" dirty="0" smtClean="0"/>
              <a:t>My</a:t>
            </a:r>
            <a:r>
              <a:rPr lang="en-US" baseline="0" dirty="0" smtClean="0"/>
              <a:t> research focuses on how to redesign the network to address the three challenges at the same time. I built two systems:</a:t>
            </a:r>
            <a:endParaRPr lang="en-US" dirty="0" smtClean="0"/>
          </a:p>
          <a:p>
            <a:endParaRPr lang="en-US" dirty="0" smtClean="0"/>
          </a:p>
          <a:p>
            <a:r>
              <a:rPr lang="en-US" dirty="0" smtClean="0"/>
              <a:t>Due</a:t>
            </a:r>
            <a:r>
              <a:rPr lang="en-US" baseline="0" dirty="0" smtClean="0"/>
              <a:t> to the three challenges, t</a:t>
            </a:r>
            <a:r>
              <a:rPr lang="en-US" dirty="0" smtClean="0"/>
              <a:t>oday, network operators devote</a:t>
            </a:r>
            <a:r>
              <a:rPr lang="en-US" baseline="0" dirty="0" smtClean="0"/>
              <a:t> </a:t>
            </a:r>
            <a:r>
              <a:rPr lang="en-US" dirty="0" smtClean="0"/>
              <a:t>tremendous time and effort to network management.</a:t>
            </a:r>
          </a:p>
          <a:p>
            <a:r>
              <a:rPr lang="en-US" dirty="0" smtClean="0"/>
              <a:t>Yankee group reports that in enterprises 80% of IT budget</a:t>
            </a:r>
            <a:r>
              <a:rPr lang="en-US" baseline="0" dirty="0" smtClean="0"/>
              <a:t> is spent on network management.</a:t>
            </a:r>
            <a:endParaRPr lang="en-US" dirty="0" smtClean="0"/>
          </a:p>
          <a:p>
            <a:r>
              <a:rPr lang="en-US" dirty="0" smtClean="0"/>
              <a:t>But they can only support a limited</a:t>
            </a:r>
            <a:r>
              <a:rPr lang="en-US" baseline="0" dirty="0" smtClean="0"/>
              <a:t> management tasks.</a:t>
            </a:r>
          </a:p>
          <a:p>
            <a:r>
              <a:rPr lang="en-US" dirty="0" smtClean="0"/>
              <a:t>I built two new systems that make the</a:t>
            </a:r>
            <a:r>
              <a:rPr lang="en-US" baseline="0" dirty="0" smtClean="0"/>
              <a:t> network more scalable and easier to manage.</a:t>
            </a:r>
          </a:p>
          <a:p>
            <a:endParaRPr lang="en-US" baseline="0" dirty="0" smtClean="0"/>
          </a:p>
          <a:p>
            <a:r>
              <a:rPr lang="en-US" baseline="0" dirty="0" smtClean="0"/>
              <a:t>Focus on DIFANE, and give a brief description of SNAP</a:t>
            </a:r>
            <a:endParaRPr lang="en-US" dirty="0" smtClean="0"/>
          </a:p>
          <a:p>
            <a:endParaRPr lang="en-US" dirty="0" smtClean="0"/>
          </a:p>
          <a:p>
            <a:endParaRPr lang="en-US" dirty="0" smtClean="0"/>
          </a:p>
          <a:p>
            <a:r>
              <a:rPr lang="en-US" dirty="0" smtClean="0"/>
              <a:t>How to design</a:t>
            </a:r>
            <a:r>
              <a:rPr lang="en-US" baseline="0" dirty="0" smtClean="0"/>
              <a:t> network functions that best support different management tasks</a:t>
            </a:r>
          </a:p>
          <a:p>
            <a:r>
              <a:rPr lang="en-US" baseline="0" dirty="0" smtClean="0"/>
              <a:t>How to implement different management tasks in the network</a:t>
            </a:r>
            <a:endParaRPr lang="en-US" dirty="0"/>
          </a:p>
        </p:txBody>
      </p:sp>
      <p:sp>
        <p:nvSpPr>
          <p:cNvPr id="4" name="Slide Number Placeholder 3"/>
          <p:cNvSpPr>
            <a:spLocks noGrp="1"/>
          </p:cNvSpPr>
          <p:nvPr>
            <p:ph type="sldNum" sz="quarter" idx="10"/>
          </p:nvPr>
        </p:nvSpPr>
        <p:spPr/>
        <p:txBody>
          <a:bodyPr/>
          <a:lstStyle/>
          <a:p>
            <a:fld id="{371051C5-6803-4EE5-B5D0-E0D616DBC5F5}" type="slidenum">
              <a:rPr lang="en-US" smtClean="0"/>
              <a:pPr/>
              <a:t>11</a:t>
            </a:fld>
            <a:endParaRPr lang="en-US"/>
          </a:p>
        </p:txBody>
      </p:sp>
    </p:spTree>
    <p:extLst>
      <p:ext uri="{BB962C8B-B14F-4D97-AF65-F5344CB8AC3E}">
        <p14:creationId xmlns:p14="http://schemas.microsoft.com/office/powerpoint/2010/main" val="312779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84275" y="698500"/>
            <a:ext cx="4648200" cy="34877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Calibri" charset="0"/>
                <a:ea typeface="ヒラギノ角ゴ Pro W3" charset="0"/>
                <a:cs typeface="ヒラギノ角ゴ Pro W3" charset="0"/>
              </a:rPr>
              <a:t>Talk about how SNAP helps</a:t>
            </a:r>
            <a:r>
              <a:rPr lang="en-US" baseline="0" dirty="0" smtClean="0">
                <a:latin typeface="Calibri" charset="0"/>
                <a:ea typeface="ヒラギノ角ゴ Pro W3" charset="0"/>
                <a:cs typeface="ヒラギノ角ゴ Pro W3" charset="0"/>
              </a:rPr>
              <a:t> developers and auto-adaptation</a:t>
            </a:r>
          </a:p>
          <a:p>
            <a:endParaRPr lang="en-US" dirty="0">
              <a:latin typeface="Calibri" charset="0"/>
              <a:ea typeface="ヒラギノ角ゴ Pro W3" charset="0"/>
              <a:cs typeface="ヒラギノ角ゴ Pro W3"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8682773" indent="-38216521"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66253"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32505"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98758"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6501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75782F9-672D-624C-B51E-AF876C6A9034}" type="slidenum">
              <a:rPr lang="en-US" sz="1200"/>
              <a:pPr eaLnBrk="1" hangingPunct="1"/>
              <a:t>12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BD69CC9C-7E96-4E8C-8775-F39EF48FD296}" type="datetime1">
              <a:rPr lang="en-US" smtClean="0"/>
              <a:t>10/21/14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EC95388D-9CD2-467E-9264-F6532BC9A6D3}" type="datetime1">
              <a:rPr lang="en-US" smtClean="0"/>
              <a:t>10/21/14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95B42864-7D3C-4F19-B264-6E4B0858829D}" type="datetime1">
              <a:rPr lang="en-US" smtClean="0"/>
              <a:t>10/21/14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tiv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46038"/>
            <a:ext cx="8610600" cy="715962"/>
          </a:xfrm>
        </p:spPr>
        <p:txBody>
          <a:bodyPr/>
          <a:lstStyle/>
          <a:p>
            <a:r>
              <a:rPr kumimoji="0" lang="en-US" dirty="0" smtClean="0"/>
              <a:t>Click To Edit Master Title Style</a:t>
            </a:r>
            <a:endParaRPr kumimoji="0" lang="en-US" dirty="0"/>
          </a:p>
        </p:txBody>
      </p:sp>
      <p:sp>
        <p:nvSpPr>
          <p:cNvPr id="7" name="Date Placeholder 6"/>
          <p:cNvSpPr>
            <a:spLocks noGrp="1"/>
          </p:cNvSpPr>
          <p:nvPr>
            <p:ph type="dt" sz="half" idx="14"/>
          </p:nvPr>
        </p:nvSpPr>
        <p:spPr>
          <a:xfrm rot="5400000">
            <a:off x="7589520" y="1081851"/>
            <a:ext cx="2011680" cy="384048"/>
          </a:xfrm>
          <a:prstGeom prst="rect">
            <a:avLst/>
          </a:prstGeom>
        </p:spPr>
        <p:txBody>
          <a:bodyPr rtlCol="0"/>
          <a:lstStyle/>
          <a:p>
            <a:r>
              <a:rPr lang="en-US" smtClean="0">
                <a:solidFill>
                  <a:srgbClr val="464646"/>
                </a:solidFill>
              </a:rPr>
              <a:t>11/25/2012</a:t>
            </a:r>
            <a:endParaRPr lang="en-US">
              <a:solidFill>
                <a:srgbClr val="464646"/>
              </a:solidFill>
            </a:endParaRPr>
          </a:p>
        </p:txBody>
      </p:sp>
      <p:sp>
        <p:nvSpPr>
          <p:cNvPr id="9" name="Slide Number Placeholder 8"/>
          <p:cNvSpPr>
            <a:spLocks noGrp="1"/>
          </p:cNvSpPr>
          <p:nvPr>
            <p:ph type="sldNum" sz="quarter" idx="15"/>
          </p:nvPr>
        </p:nvSpPr>
        <p:spPr/>
        <p:txBody>
          <a:bodyPr rtlCol="0"/>
          <a:lstStyle/>
          <a:p>
            <a:fld id="{E977F9BB-D089-4283-A4D9-1C9B9F6121FD}" type="slidenum">
              <a:rPr lang="en-US" smtClean="0">
                <a:solidFill>
                  <a:prstClr val="black"/>
                </a:solidFill>
              </a:rPr>
              <a:pPr/>
              <a:t>‹#›</a:t>
            </a:fld>
            <a:endParaRPr lang="en-US">
              <a:solidFill>
                <a:prstClr val="black"/>
              </a:solidFill>
            </a:endParaRPr>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dirty="0">
              <a:solidFill>
                <a:srgbClr val="464646"/>
              </a:solidFill>
            </a:endParaRPr>
          </a:p>
        </p:txBody>
      </p:sp>
    </p:spTree>
    <p:extLst>
      <p:ext uri="{BB962C8B-B14F-4D97-AF65-F5344CB8AC3E}">
        <p14:creationId xmlns:p14="http://schemas.microsoft.com/office/powerpoint/2010/main" val="341716000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lgorith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46038"/>
            <a:ext cx="8610600" cy="715962"/>
          </a:xfrm>
        </p:spPr>
        <p:txBody>
          <a:bodyPr/>
          <a:lstStyle/>
          <a:p>
            <a:r>
              <a:rPr kumimoji="0" lang="en-US" dirty="0" smtClean="0"/>
              <a:t>Click To Edit Master Title Style</a:t>
            </a:r>
            <a:endParaRPr kumimoji="0" lang="en-US" dirty="0"/>
          </a:p>
        </p:txBody>
      </p:sp>
      <p:sp>
        <p:nvSpPr>
          <p:cNvPr id="7" name="Date Placeholder 6"/>
          <p:cNvSpPr>
            <a:spLocks noGrp="1"/>
          </p:cNvSpPr>
          <p:nvPr>
            <p:ph type="dt" sz="half" idx="14"/>
          </p:nvPr>
        </p:nvSpPr>
        <p:spPr>
          <a:xfrm rot="5400000">
            <a:off x="7589520" y="1081851"/>
            <a:ext cx="2011680" cy="384048"/>
          </a:xfrm>
          <a:prstGeom prst="rect">
            <a:avLst/>
          </a:prstGeom>
        </p:spPr>
        <p:txBody>
          <a:bodyPr rtlCol="0"/>
          <a:lstStyle/>
          <a:p>
            <a:r>
              <a:rPr lang="en-US" smtClean="0">
                <a:solidFill>
                  <a:srgbClr val="464646"/>
                </a:solidFill>
              </a:rPr>
              <a:t>11/25/2012</a:t>
            </a:r>
            <a:endParaRPr lang="en-US">
              <a:solidFill>
                <a:srgbClr val="464646"/>
              </a:solidFill>
            </a:endParaRPr>
          </a:p>
        </p:txBody>
      </p:sp>
      <p:sp>
        <p:nvSpPr>
          <p:cNvPr id="9" name="Slide Number Placeholder 8"/>
          <p:cNvSpPr>
            <a:spLocks noGrp="1"/>
          </p:cNvSpPr>
          <p:nvPr>
            <p:ph type="sldNum" sz="quarter" idx="15"/>
          </p:nvPr>
        </p:nvSpPr>
        <p:spPr/>
        <p:txBody>
          <a:bodyPr rtlCol="0"/>
          <a:lstStyle/>
          <a:p>
            <a:fld id="{E977F9BB-D089-4283-A4D9-1C9B9F6121FD}" type="slidenum">
              <a:rPr lang="en-US" smtClean="0">
                <a:solidFill>
                  <a:prstClr val="black"/>
                </a:solidFill>
              </a:rPr>
              <a:pPr/>
              <a:t>‹#›</a:t>
            </a:fld>
            <a:endParaRPr lang="en-US" dirty="0">
              <a:solidFill>
                <a:prstClr val="black"/>
              </a:solidFill>
            </a:endParaRPr>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solidFill>
                <a:srgbClr val="464646"/>
              </a:solidFill>
            </a:endParaRPr>
          </a:p>
        </p:txBody>
      </p:sp>
    </p:spTree>
    <p:extLst>
      <p:ext uri="{BB962C8B-B14F-4D97-AF65-F5344CB8AC3E}">
        <p14:creationId xmlns:p14="http://schemas.microsoft.com/office/powerpoint/2010/main" val="98811316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554B5FA9-477A-4097-B54A-88AEBFE971DC}" type="datetime1">
              <a:rPr lang="en-US" smtClean="0"/>
              <a:t>10/21/14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992C2252-9801-4C56-9609-785BFA41F598}" type="datetime1">
              <a:rPr lang="en-US" smtClean="0"/>
              <a:t>10/21/14</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91744A13-E232-4F55-B1E6-3B1C1D81B792}" type="datetime1">
              <a:rPr lang="en-US" smtClean="0"/>
              <a:t>10/21/14</a:t>
            </a:fld>
            <a:endParaRPr lang="en-US"/>
          </a:p>
        </p:txBody>
      </p:sp>
      <p:sp>
        <p:nvSpPr>
          <p:cNvPr id="6"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50714E68-7A3B-4D1F-9A54-7FB43DDF88E6}" type="datetime1">
              <a:rPr lang="en-US" smtClean="0"/>
              <a:t>10/21/14</a:t>
            </a:fld>
            <a:endParaRPr lang="en-US"/>
          </a:p>
        </p:txBody>
      </p:sp>
      <p:sp>
        <p:nvSpPr>
          <p:cNvPr id="8"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F88BBF35-431E-498F-8EB0-30A23E94BD9E}" type="datetime1">
              <a:rPr lang="en-US" smtClean="0"/>
              <a:t>10/21/14</a:t>
            </a:fld>
            <a:endParaRPr lang="en-US"/>
          </a:p>
        </p:txBody>
      </p:sp>
      <p:sp>
        <p:nvSpPr>
          <p:cNvPr id="4"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B9B41D53-69F2-4C79-A7B1-A4AC9725DA8C}" type="datetime1">
              <a:rPr lang="en-US" smtClean="0"/>
              <a:t>10/21/14</a:t>
            </a:fld>
            <a:endParaRPr lang="en-US"/>
          </a:p>
        </p:txBody>
      </p:sp>
      <p:sp>
        <p:nvSpPr>
          <p:cNvPr id="3"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6D23ED6A-3AE9-47B8-BF42-DAB1D3A946DD}" type="datetime1">
              <a:rPr lang="en-US" smtClean="0"/>
              <a:t>10/21/14</a:t>
            </a:fld>
            <a:endParaRPr lang="en-US"/>
          </a:p>
        </p:txBody>
      </p:sp>
      <p:sp>
        <p:nvSpPr>
          <p:cNvPr id="6"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1"/>
            <a:ext cx="2133600" cy="365125"/>
          </a:xfrm>
          <a:prstGeom prst="rect">
            <a:avLst/>
          </a:prstGeom>
        </p:spPr>
        <p:txBody>
          <a:bodyPr/>
          <a:lstStyle>
            <a:lvl1pPr>
              <a:defRPr/>
            </a:lvl1pPr>
          </a:lstStyle>
          <a:p>
            <a:fld id="{1CBA6596-3505-443C-A63F-34C5F678BDFB}" type="datetime1">
              <a:rPr lang="en-US" smtClean="0"/>
              <a:t>10/21/14</a:t>
            </a:fld>
            <a:endParaRPr lang="en-US"/>
          </a:p>
        </p:txBody>
      </p:sp>
      <p:sp>
        <p:nvSpPr>
          <p:cNvPr id="6" name="Footer Placeholder 4"/>
          <p:cNvSpPr>
            <a:spLocks noGrp="1"/>
          </p:cNvSpPr>
          <p:nvPr>
            <p:ph type="ftr" sz="quarter" idx="11"/>
          </p:nvPr>
        </p:nvSpPr>
        <p:spPr>
          <a:xfrm>
            <a:off x="3124200" y="6356351"/>
            <a:ext cx="2895600" cy="365125"/>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876E0CC-6134-4D81-B876-3E8DBC324A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2051" name="Text Placeholder 2"/>
          <p:cNvSpPr>
            <a:spLocks noGrp="1"/>
          </p:cNvSpPr>
          <p:nvPr>
            <p:ph type="body" idx="1"/>
          </p:nvPr>
        </p:nvSpPr>
        <p:spPr bwMode="auto">
          <a:xfrm>
            <a:off x="0" y="1143000"/>
            <a:ext cx="90678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934200" y="64770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defRPr>
            </a:lvl1pPr>
          </a:lstStyle>
          <a:p>
            <a:fld id="{7876E0CC-6134-4D81-B876-3E8DBC324A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0" r:id="rId13"/>
  </p:sldLayoutIdLst>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image" Target="../media/image10.wmf"/><Relationship Id="rId7" Type="http://schemas.openxmlformats.org/officeDocument/2006/relationships/image" Target="../media/image33.w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4" Type="http://schemas.openxmlformats.org/officeDocument/2006/relationships/image" Target="../media/image32.wmf"/><Relationship Id="rId5" Type="http://schemas.openxmlformats.org/officeDocument/2006/relationships/image" Target="../media/image10.wmf"/><Relationship Id="rId6" Type="http://schemas.openxmlformats.org/officeDocument/2006/relationships/image" Target="../media/image30.jpeg"/><Relationship Id="rId7" Type="http://schemas.openxmlformats.org/officeDocument/2006/relationships/image" Target="../media/image33.wmf"/><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wmf"/><Relationship Id="rId5" Type="http://schemas.openxmlformats.org/officeDocument/2006/relationships/image" Target="../media/image10.wmf"/><Relationship Id="rId6"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1.wmf"/><Relationship Id="rId6" Type="http://schemas.openxmlformats.org/officeDocument/2006/relationships/image" Target="../media/image17.PNG"/><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00" y="1524000"/>
            <a:ext cx="9220200" cy="1470025"/>
          </a:xfrm>
        </p:spPr>
        <p:txBody>
          <a:bodyPr/>
          <a:lstStyle/>
          <a:p>
            <a:r>
              <a:rPr lang="en-US" sz="4000" dirty="0" smtClean="0"/>
              <a:t>Programmable Measurement Architecture</a:t>
            </a:r>
            <a:br>
              <a:rPr lang="en-US" sz="4000" dirty="0" smtClean="0"/>
            </a:br>
            <a:r>
              <a:rPr lang="en-US" sz="4000" dirty="0" smtClean="0"/>
              <a:t>for Data Centers</a:t>
            </a:r>
            <a:endParaRPr lang="en-US" sz="4000" dirty="0"/>
          </a:p>
        </p:txBody>
      </p:sp>
      <p:sp>
        <p:nvSpPr>
          <p:cNvPr id="3" name="Subtitle 2"/>
          <p:cNvSpPr>
            <a:spLocks noGrp="1"/>
          </p:cNvSpPr>
          <p:nvPr>
            <p:ph type="subTitle" idx="1"/>
          </p:nvPr>
        </p:nvSpPr>
        <p:spPr>
          <a:xfrm>
            <a:off x="1295400" y="4343400"/>
            <a:ext cx="6400800" cy="1219200"/>
          </a:xfrm>
        </p:spPr>
        <p:txBody>
          <a:bodyPr/>
          <a:lstStyle/>
          <a:p>
            <a:r>
              <a:rPr lang="en-US" dirty="0" smtClean="0">
                <a:solidFill>
                  <a:schemeClr val="tx1"/>
                </a:solidFill>
              </a:rPr>
              <a:t>Minlan Yu</a:t>
            </a:r>
          </a:p>
          <a:p>
            <a:r>
              <a:rPr lang="en-US" dirty="0" smtClean="0">
                <a:solidFill>
                  <a:schemeClr val="tx1"/>
                </a:solidFill>
              </a:rPr>
              <a:t>University of Southern California</a:t>
            </a:r>
          </a:p>
        </p:txBody>
      </p:sp>
      <p:sp>
        <p:nvSpPr>
          <p:cNvPr id="4" name="Slide Number Placeholder 3"/>
          <p:cNvSpPr>
            <a:spLocks noGrp="1"/>
          </p:cNvSpPr>
          <p:nvPr>
            <p:ph type="sldNum" sz="quarter" idx="12"/>
          </p:nvPr>
        </p:nvSpPr>
        <p:spPr/>
        <p:txBody>
          <a:bodyPr/>
          <a:lstStyle/>
          <a:p>
            <a:fld id="{7876E0CC-6134-4D81-B876-3E8DBC324A9F}" type="slidenum">
              <a:rPr lang="en-US" smtClean="0"/>
              <a:pPr/>
              <a:t>1</a:t>
            </a:fld>
            <a:endParaRPr lang="en-US" dirty="0"/>
          </a:p>
        </p:txBody>
      </p:sp>
    </p:spTree>
    <p:extLst>
      <p:ext uri="{BB962C8B-B14F-4D97-AF65-F5344CB8AC3E}">
        <p14:creationId xmlns:p14="http://schemas.microsoft.com/office/powerpoint/2010/main" val="20261018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Approaches</a:t>
            </a:r>
            <a:endParaRPr lang="en-US" dirty="0"/>
          </a:p>
        </p:txBody>
      </p:sp>
      <p:sp>
        <p:nvSpPr>
          <p:cNvPr id="3" name="Content Placeholder 2"/>
          <p:cNvSpPr>
            <a:spLocks noGrp="1"/>
          </p:cNvSpPr>
          <p:nvPr>
            <p:ph idx="1"/>
          </p:nvPr>
        </p:nvSpPr>
        <p:spPr/>
        <p:txBody>
          <a:bodyPr/>
          <a:lstStyle/>
          <a:p>
            <a:r>
              <a:rPr lang="en-US" dirty="0" smtClean="0"/>
              <a:t>Expressive abstractions for diverse queries</a:t>
            </a:r>
          </a:p>
          <a:p>
            <a:pPr lvl="1"/>
            <a:r>
              <a:rPr lang="en-US" dirty="0" smtClean="0"/>
              <a:t>Operators define the data they want</a:t>
            </a:r>
          </a:p>
          <a:p>
            <a:pPr lvl="1"/>
            <a:r>
              <a:rPr lang="en-US" dirty="0" smtClean="0"/>
              <a:t>Devices provide generic, efficient primitives</a:t>
            </a:r>
          </a:p>
          <a:p>
            <a:r>
              <a:rPr lang="en-US" dirty="0" smtClean="0"/>
              <a:t>Efficient runtime to handle resource constraints</a:t>
            </a:r>
            <a:endParaRPr lang="en-US" dirty="0"/>
          </a:p>
          <a:p>
            <a:pPr lvl="1"/>
            <a:r>
              <a:rPr lang="en-US" dirty="0" smtClean="0"/>
              <a:t>Autofocus on the right data at the right place</a:t>
            </a:r>
          </a:p>
          <a:p>
            <a:pPr lvl="1"/>
            <a:r>
              <a:rPr lang="en-US" dirty="0" smtClean="0"/>
              <a:t>Dynamically allocate resources over time</a:t>
            </a:r>
          </a:p>
          <a:p>
            <a:pPr lvl="1"/>
            <a:r>
              <a:rPr lang="en-US" dirty="0" smtClean="0"/>
              <a:t>Tradeoffs between accuracy and resources</a:t>
            </a:r>
          </a:p>
          <a:p>
            <a:r>
              <a:rPr lang="en-US" dirty="0" smtClean="0"/>
              <a:t>Network-wide view</a:t>
            </a:r>
          </a:p>
          <a:p>
            <a:pPr lvl="1"/>
            <a:r>
              <a:rPr lang="en-US" dirty="0" smtClean="0"/>
              <a:t>Bring host into the measurement scope</a:t>
            </a:r>
          </a:p>
          <a:p>
            <a:pPr lvl="1"/>
            <a:r>
              <a:rPr lang="en-US" dirty="0" smtClean="0"/>
              <a:t>Tag to trace packets in the network</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10</a:t>
            </a:fld>
            <a:endParaRPr lang="en-US"/>
          </a:p>
        </p:txBody>
      </p:sp>
    </p:spTree>
    <p:extLst>
      <p:ext uri="{BB962C8B-B14F-4D97-AF65-F5344CB8AC3E}">
        <p14:creationId xmlns:p14="http://schemas.microsoft.com/office/powerpoint/2010/main" val="3364317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lstStyle/>
          <a:p>
            <a:r>
              <a:rPr lang="en-US" sz="4000" dirty="0" smtClean="0"/>
              <a:t>Programmable Measurement Architecture</a:t>
            </a:r>
            <a:endParaRPr lang="en-US" sz="40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371600" y="1219200"/>
            <a:ext cx="5029200" cy="523220"/>
          </a:xfrm>
          <a:prstGeom prst="rect">
            <a:avLst/>
          </a:prstGeom>
          <a:noFill/>
        </p:spPr>
        <p:txBody>
          <a:bodyPr wrap="square" rtlCol="0">
            <a:spAutoFit/>
          </a:bodyPr>
          <a:lstStyle/>
          <a:p>
            <a:r>
              <a:rPr lang="en-US" sz="2800" dirty="0" smtClean="0"/>
              <a:t>Specify measurement queries</a:t>
            </a:r>
            <a:endParaRPr lang="en-US" sz="2800" dirty="0"/>
          </a:p>
        </p:txBody>
      </p:sp>
      <p:sp>
        <p:nvSpPr>
          <p:cNvPr id="10" name="Rounded Rectangle 9"/>
          <p:cNvSpPr/>
          <p:nvPr/>
        </p:nvSpPr>
        <p:spPr>
          <a:xfrm>
            <a:off x="2362200" y="1752600"/>
            <a:ext cx="4114800" cy="16764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143000" y="3581400"/>
            <a:ext cx="2819400" cy="830997"/>
          </a:xfrm>
          <a:prstGeom prst="rect">
            <a:avLst/>
          </a:prstGeom>
          <a:noFill/>
        </p:spPr>
        <p:txBody>
          <a:bodyPr wrap="square" rtlCol="0">
            <a:spAutoFit/>
          </a:bodyPr>
          <a:lstStyle/>
          <a:p>
            <a:r>
              <a:rPr lang="en-US" sz="2400" dirty="0" smtClean="0"/>
              <a:t>Dynamically configure devices</a:t>
            </a:r>
          </a:p>
        </p:txBody>
      </p:sp>
      <p:sp>
        <p:nvSpPr>
          <p:cNvPr id="34" name="TextBox 33"/>
          <p:cNvSpPr txBox="1"/>
          <p:nvPr/>
        </p:nvSpPr>
        <p:spPr>
          <a:xfrm>
            <a:off x="5334000" y="3581400"/>
            <a:ext cx="3124200" cy="830997"/>
          </a:xfrm>
          <a:prstGeom prst="rect">
            <a:avLst/>
          </a:prstGeom>
          <a:noFill/>
        </p:spPr>
        <p:txBody>
          <a:bodyPr wrap="square" rtlCol="0">
            <a:spAutoFit/>
          </a:bodyPr>
          <a:lstStyle/>
          <a:p>
            <a:r>
              <a:rPr lang="en-US" sz="2400" dirty="0" smtClean="0"/>
              <a:t>Automatically collect the right data</a:t>
            </a:r>
          </a:p>
        </p:txBody>
      </p:sp>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11</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43" name="Rounded Rectangle 42"/>
          <p:cNvSpPr/>
          <p:nvPr/>
        </p:nvSpPr>
        <p:spPr>
          <a:xfrm>
            <a:off x="2438400" y="23622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Expressive Abstractions</a:t>
            </a:r>
            <a:endParaRPr lang="en-US" sz="2400" dirty="0">
              <a:solidFill>
                <a:schemeClr val="tx1"/>
              </a:solidFill>
            </a:endParaRPr>
          </a:p>
        </p:txBody>
      </p:sp>
      <p:sp>
        <p:nvSpPr>
          <p:cNvPr id="44" name="Rounded Rectangle 43"/>
          <p:cNvSpPr/>
          <p:nvPr/>
        </p:nvSpPr>
        <p:spPr>
          <a:xfrm>
            <a:off x="2438400" y="28194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Efficient runtime</a:t>
            </a:r>
            <a:endParaRPr lang="en-US" sz="2400" dirty="0">
              <a:solidFill>
                <a:schemeClr val="tx1"/>
              </a:solidFill>
            </a:endParaRPr>
          </a:p>
        </p:txBody>
      </p:sp>
      <p:sp>
        <p:nvSpPr>
          <p:cNvPr id="12" name="Curved Right Arrow 11"/>
          <p:cNvSpPr/>
          <p:nvPr/>
        </p:nvSpPr>
        <p:spPr>
          <a:xfrm>
            <a:off x="3810000" y="33528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800600" y="3352800"/>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228600" y="4724400"/>
            <a:ext cx="2133600" cy="7418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DREAM</a:t>
            </a:r>
          </a:p>
          <a:p>
            <a:pPr algn="ctr"/>
            <a:r>
              <a:rPr lang="en-US" sz="2400" dirty="0" smtClean="0">
                <a:solidFill>
                  <a:schemeClr val="tx1"/>
                </a:solidFill>
              </a:rPr>
              <a:t>(SIGCOMM’14)</a:t>
            </a:r>
            <a:endParaRPr lang="en-US" sz="2400" dirty="0">
              <a:solidFill>
                <a:schemeClr val="tx1"/>
              </a:solidFill>
            </a:endParaRPr>
          </a:p>
        </p:txBody>
      </p:sp>
      <p:sp>
        <p:nvSpPr>
          <p:cNvPr id="25" name="Rounded Rectangle 24"/>
          <p:cNvSpPr/>
          <p:nvPr/>
        </p:nvSpPr>
        <p:spPr>
          <a:xfrm>
            <a:off x="2895600" y="4724400"/>
            <a:ext cx="18288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solidFill>
                  <a:schemeClr val="tx1"/>
                </a:solidFill>
              </a:rPr>
              <a:t>OpenSketch</a:t>
            </a:r>
            <a:endParaRPr lang="en-US" sz="2400" dirty="0" smtClean="0">
              <a:solidFill>
                <a:schemeClr val="tx1"/>
              </a:solidFill>
            </a:endParaRPr>
          </a:p>
          <a:p>
            <a:pPr algn="ctr"/>
            <a:r>
              <a:rPr lang="en-US" sz="2400" dirty="0" smtClean="0">
                <a:solidFill>
                  <a:schemeClr val="tx1"/>
                </a:solidFill>
              </a:rPr>
              <a:t>(NSDI’13)</a:t>
            </a:r>
            <a:endParaRPr lang="en-US" sz="2400" dirty="0">
              <a:solidFill>
                <a:schemeClr val="tx1"/>
              </a:solidFill>
            </a:endParaRPr>
          </a:p>
        </p:txBody>
      </p:sp>
      <p:sp>
        <p:nvSpPr>
          <p:cNvPr id="26" name="Rounded Rectangle 25"/>
          <p:cNvSpPr/>
          <p:nvPr/>
        </p:nvSpPr>
        <p:spPr>
          <a:xfrm>
            <a:off x="5181600" y="4724400"/>
            <a:ext cx="15240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SNAP</a:t>
            </a:r>
          </a:p>
          <a:p>
            <a:pPr algn="ctr"/>
            <a:r>
              <a:rPr lang="en-US" sz="2400" dirty="0" smtClean="0">
                <a:solidFill>
                  <a:schemeClr val="tx1"/>
                </a:solidFill>
              </a:rPr>
              <a:t>(NSDI’11)</a:t>
            </a:r>
            <a:endParaRPr lang="en-US" sz="2400" dirty="0">
              <a:solidFill>
                <a:schemeClr val="tx1"/>
              </a:solidFill>
            </a:endParaRPr>
          </a:p>
        </p:txBody>
      </p:sp>
      <p:sp>
        <p:nvSpPr>
          <p:cNvPr id="27" name="Rounded Rectangle 26"/>
          <p:cNvSpPr/>
          <p:nvPr/>
        </p:nvSpPr>
        <p:spPr>
          <a:xfrm>
            <a:off x="7010400" y="4724400"/>
            <a:ext cx="15240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solidFill>
                  <a:schemeClr val="tx1"/>
                </a:solidFill>
              </a:rPr>
              <a:t>FlowTags</a:t>
            </a:r>
            <a:r>
              <a:rPr lang="en-US" sz="2400" dirty="0" smtClean="0">
                <a:solidFill>
                  <a:schemeClr val="tx1"/>
                </a:solidFill>
              </a:rPr>
              <a:t> (NSDI’14)</a:t>
            </a:r>
            <a:endParaRPr lang="en-US" sz="2400" dirty="0">
              <a:solidFill>
                <a:schemeClr val="tx1"/>
              </a:solidFill>
            </a:endParaRPr>
          </a:p>
        </p:txBody>
      </p:sp>
    </p:spTree>
    <p:extLst>
      <p:ext uri="{BB962C8B-B14F-4D97-AF65-F5344CB8AC3E}">
        <p14:creationId xmlns:p14="http://schemas.microsoft.com/office/powerpoint/2010/main" val="3038136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0" y="2895600"/>
            <a:ext cx="9144000" cy="1803400"/>
          </a:xfrm>
        </p:spPr>
        <p:txBody>
          <a:bodyPr/>
          <a:lstStyle/>
          <a:p>
            <a:r>
              <a:rPr lang="en-US" sz="3200" b="1" dirty="0" smtClean="0">
                <a:latin typeface="Calibri" charset="0"/>
                <a:ea typeface="ヒラギノ角ゴ Pro W3" charset="0"/>
                <a:cs typeface="ヒラギノ角ゴ Pro W3" charset="0"/>
              </a:rPr>
              <a:t>Switches</a:t>
            </a:r>
            <a:br>
              <a:rPr lang="en-US" sz="3200" b="1" dirty="0" smtClean="0">
                <a:latin typeface="Calibri" charset="0"/>
                <a:ea typeface="ヒラギノ角ゴ Pro W3" charset="0"/>
                <a:cs typeface="ヒラギノ角ゴ Pro W3" charset="0"/>
              </a:rPr>
            </a:br>
            <a:r>
              <a:rPr lang="en-US" sz="3200" dirty="0" smtClean="0">
                <a:latin typeface="Calibri" charset="0"/>
                <a:ea typeface="ヒラギノ角ゴ Pro W3" charset="0"/>
                <a:cs typeface="ヒラギノ角ゴ Pro W3" charset="0"/>
              </a:rPr>
              <a:t>DREAM: dynamic flow-based measurement</a:t>
            </a:r>
            <a:br>
              <a:rPr lang="en-US" sz="3200" dirty="0" smtClean="0">
                <a:latin typeface="Calibri" charset="0"/>
                <a:ea typeface="ヒラギノ角ゴ Pro W3" charset="0"/>
                <a:cs typeface="ヒラギノ角ゴ Pro W3" charset="0"/>
              </a:rPr>
            </a:br>
            <a:r>
              <a:rPr lang="en-US" sz="3200" dirty="0">
                <a:latin typeface="Calibri" charset="0"/>
                <a:ea typeface="ヒラギノ角ゴ Pro W3" charset="0"/>
                <a:cs typeface="ヒラギノ角ゴ Pro W3" charset="0"/>
              </a:rPr>
              <a:t/>
            </a:r>
            <a:br>
              <a:rPr lang="en-US" sz="3200" dirty="0">
                <a:latin typeface="Calibri" charset="0"/>
                <a:ea typeface="ヒラギノ角ゴ Pro W3" charset="0"/>
                <a:cs typeface="ヒラギノ角ゴ Pro W3" charset="0"/>
              </a:rPr>
            </a:br>
            <a:r>
              <a:rPr lang="en-US" sz="3200" b="1" dirty="0" smtClean="0">
                <a:latin typeface="Calibri" charset="0"/>
                <a:ea typeface="ヒラギノ角ゴ Pro W3" charset="0"/>
                <a:cs typeface="ヒラギノ角ゴ Pro W3" charset="0"/>
              </a:rPr>
              <a:t>(SIGCOMM’14)</a:t>
            </a:r>
            <a:endParaRPr lang="en-US" sz="3600" dirty="0">
              <a:latin typeface="Calibri" charset="0"/>
              <a:ea typeface="ヒラギノ角ゴ Pro W3" charset="0"/>
              <a:cs typeface="ヒラギノ角ゴ Pro W3" charset="0"/>
            </a:endParaRPr>
          </a:p>
        </p:txBody>
      </p:sp>
      <p:sp>
        <p:nvSpPr>
          <p:cNvPr id="542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2800CA19-E594-414F-A2D9-27EC4BD48020}" type="slidenum">
              <a:rPr lang="en-US" sz="1200">
                <a:solidFill>
                  <a:srgbClr val="898989"/>
                </a:solidFill>
              </a:rPr>
              <a:pPr eaLnBrk="1" hangingPunct="1"/>
              <a:t>12</a:t>
            </a:fld>
            <a:endParaRPr lang="en-US" sz="1200">
              <a:solidFill>
                <a:srgbClr val="898989"/>
              </a:solidFill>
            </a:endParaRPr>
          </a:p>
        </p:txBody>
      </p:sp>
    </p:spTree>
    <p:extLst>
      <p:ext uri="{BB962C8B-B14F-4D97-AF65-F5344CB8AC3E}">
        <p14:creationId xmlns:p14="http://schemas.microsoft.com/office/powerpoint/2010/main" val="2610620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38200" y="4419600"/>
            <a:ext cx="1447800" cy="17526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9067800" cy="1143000"/>
          </a:xfrm>
        </p:spPr>
        <p:txBody>
          <a:bodyPr/>
          <a:lstStyle/>
          <a:p>
            <a:r>
              <a:rPr lang="en-US" sz="3600" dirty="0">
                <a:latin typeface="Calibri" charset="0"/>
                <a:ea typeface="ヒラギノ角ゴ Pro W3" charset="0"/>
                <a:cs typeface="ヒラギノ角ゴ Pro W3" charset="0"/>
              </a:rPr>
              <a:t>DREAM: </a:t>
            </a:r>
            <a:r>
              <a:rPr lang="en-US" sz="3600" dirty="0" smtClean="0">
                <a:latin typeface="Calibri" charset="0"/>
                <a:ea typeface="ヒラギノ角ゴ Pro W3" charset="0"/>
                <a:cs typeface="ヒラギノ角ゴ Pro W3" charset="0"/>
              </a:rPr>
              <a:t>Dynamic Flow</a:t>
            </a:r>
            <a:r>
              <a:rPr lang="en-US" sz="3600" dirty="0">
                <a:latin typeface="Calibri" charset="0"/>
                <a:ea typeface="ヒラギノ角ゴ Pro W3" charset="0"/>
                <a:cs typeface="ヒラギノ角ゴ Pro W3" charset="0"/>
              </a:rPr>
              <a:t>-based </a:t>
            </a:r>
            <a:r>
              <a:rPr lang="en-US" sz="3600" dirty="0" smtClean="0">
                <a:latin typeface="Calibri" charset="0"/>
                <a:ea typeface="ヒラギノ角ゴ Pro W3" charset="0"/>
                <a:cs typeface="ヒラギノ角ゴ Pro W3" charset="0"/>
              </a:rPr>
              <a:t>Measurement</a:t>
            </a:r>
            <a:endParaRPr lang="en-US" sz="36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62200" y="2438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13</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12" name="Curved Right Arrow 11"/>
          <p:cNvSpPr/>
          <p:nvPr/>
        </p:nvSpPr>
        <p:spPr>
          <a:xfrm>
            <a:off x="3810000" y="30480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771772" y="3057935"/>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1371600" y="1524000"/>
            <a:ext cx="364967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Heavy Hitter detection</a:t>
            </a:r>
            <a:endParaRPr lang="en-US" sz="2800" dirty="0">
              <a:latin typeface="Calibri" pitchFamily="34" charset="0"/>
              <a:cs typeface="Calibri" pitchFamily="34" charset="0"/>
            </a:endParaRPr>
          </a:p>
        </p:txBody>
      </p:sp>
      <p:sp>
        <p:nvSpPr>
          <p:cNvPr id="25" name="Rounded Rectangle 24"/>
          <p:cNvSpPr/>
          <p:nvPr/>
        </p:nvSpPr>
        <p:spPr>
          <a:xfrm>
            <a:off x="5181600" y="1524000"/>
            <a:ext cx="3010556"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Change detection</a:t>
            </a:r>
            <a:endParaRPr lang="en-US" sz="2800" dirty="0">
              <a:latin typeface="Calibri" pitchFamily="34" charset="0"/>
              <a:cs typeface="Calibri" pitchFamily="34" charset="0"/>
            </a:endParaRPr>
          </a:p>
        </p:txBody>
      </p:sp>
      <p:sp>
        <p:nvSpPr>
          <p:cNvPr id="26" name="Rounded Rectangle 25"/>
          <p:cNvSpPr/>
          <p:nvPr/>
        </p:nvSpPr>
        <p:spPr>
          <a:xfrm>
            <a:off x="6114263" y="4800600"/>
            <a:ext cx="2420137"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#Bytes=1M</a:t>
            </a:r>
            <a:endParaRPr lang="en-US" sz="2800" dirty="0">
              <a:latin typeface="Calibri" pitchFamily="34" charset="0"/>
              <a:cs typeface="Calibri" pitchFamily="34" charset="0"/>
            </a:endParaRPr>
          </a:p>
        </p:txBody>
      </p:sp>
      <p:sp>
        <p:nvSpPr>
          <p:cNvPr id="27" name="Rounded Rectangle 26"/>
          <p:cNvSpPr/>
          <p:nvPr/>
        </p:nvSpPr>
        <p:spPr>
          <a:xfrm>
            <a:off x="2209800" y="4800600"/>
            <a:ext cx="4067438" cy="4558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Source  IP: 10.0.1.130/31</a:t>
            </a:r>
            <a:endParaRPr lang="en-US" sz="2800" dirty="0">
              <a:latin typeface="Calibri" pitchFamily="34" charset="0"/>
              <a:cs typeface="Calibri" pitchFamily="34" charset="0"/>
            </a:endParaRPr>
          </a:p>
        </p:txBody>
      </p:sp>
      <p:sp>
        <p:nvSpPr>
          <p:cNvPr id="28" name="Rounded Rectangle 27"/>
          <p:cNvSpPr/>
          <p:nvPr/>
        </p:nvSpPr>
        <p:spPr>
          <a:xfrm>
            <a:off x="6114263" y="5328668"/>
            <a:ext cx="2420137"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#Bytes=5M</a:t>
            </a:r>
            <a:endParaRPr lang="en-US" sz="2800" dirty="0">
              <a:latin typeface="Calibri" pitchFamily="34" charset="0"/>
              <a:cs typeface="Calibri" pitchFamily="34" charset="0"/>
            </a:endParaRPr>
          </a:p>
        </p:txBody>
      </p:sp>
      <p:sp>
        <p:nvSpPr>
          <p:cNvPr id="29" name="Rounded Rectangle 28"/>
          <p:cNvSpPr/>
          <p:nvPr/>
        </p:nvSpPr>
        <p:spPr>
          <a:xfrm>
            <a:off x="2209800" y="5327329"/>
            <a:ext cx="4067438" cy="4558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Source  IP: 55.3.4.32/30</a:t>
            </a:r>
            <a:endParaRPr lang="en-US" sz="2800" dirty="0">
              <a:latin typeface="Calibri" pitchFamily="34" charset="0"/>
              <a:cs typeface="Calibri" pitchFamily="34" charset="0"/>
            </a:endParaRPr>
          </a:p>
        </p:txBody>
      </p:sp>
      <p:sp>
        <p:nvSpPr>
          <p:cNvPr id="30" name="TextBox 29"/>
          <p:cNvSpPr txBox="1"/>
          <p:nvPr/>
        </p:nvSpPr>
        <p:spPr>
          <a:xfrm>
            <a:off x="1143000" y="3200400"/>
            <a:ext cx="2819400" cy="830997"/>
          </a:xfrm>
          <a:prstGeom prst="rect">
            <a:avLst/>
          </a:prstGeom>
          <a:noFill/>
        </p:spPr>
        <p:txBody>
          <a:bodyPr wrap="square" rtlCol="0">
            <a:spAutoFit/>
          </a:bodyPr>
          <a:lstStyle/>
          <a:p>
            <a:r>
              <a:rPr lang="en-US" sz="2400" dirty="0" smtClean="0"/>
              <a:t>Dynamically configure devices</a:t>
            </a:r>
          </a:p>
        </p:txBody>
      </p:sp>
      <p:sp>
        <p:nvSpPr>
          <p:cNvPr id="31" name="TextBox 30"/>
          <p:cNvSpPr txBox="1"/>
          <p:nvPr/>
        </p:nvSpPr>
        <p:spPr>
          <a:xfrm>
            <a:off x="5334000" y="3200400"/>
            <a:ext cx="3124200" cy="830997"/>
          </a:xfrm>
          <a:prstGeom prst="rect">
            <a:avLst/>
          </a:prstGeom>
          <a:noFill/>
        </p:spPr>
        <p:txBody>
          <a:bodyPr wrap="square" rtlCol="0">
            <a:spAutoFit/>
          </a:bodyPr>
          <a:lstStyle/>
          <a:p>
            <a:r>
              <a:rPr lang="en-US" sz="2400" dirty="0" smtClean="0"/>
              <a:t>Automatically collect the right data</a:t>
            </a:r>
          </a:p>
        </p:txBody>
      </p:sp>
    </p:spTree>
    <p:extLst>
      <p:ext uri="{BB962C8B-B14F-4D97-AF65-F5344CB8AC3E}">
        <p14:creationId xmlns:p14="http://schemas.microsoft.com/office/powerpoint/2010/main" val="41321748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gtEl>
                                        <p:attrNameLst>
                                          <p:attrName>style.opacity</p:attrName>
                                        </p:attrNameLst>
                                      </p:cBhvr>
                                      <p:to>
                                        <p:strVal val="0.5"/>
                                      </p:to>
                                    </p:set>
                                    <p:animEffect filter="image" prLst="opacity: 0.5">
                                      <p:cBhvr rctx="IE">
                                        <p:cTn id="7" dur="indefinite"/>
                                        <p:tgtEl>
                                          <p:spTgt spid="22"/>
                                        </p:tgtEl>
                                      </p:cBhvr>
                                    </p:animEffect>
                                  </p:childTnLst>
                                </p:cTn>
                              </p:par>
                              <p:par>
                                <p:cTn id="8" presetID="9" presetClass="emph" presetSubtype="0" nodeType="withEffect">
                                  <p:stCondLst>
                                    <p:cond delay="0"/>
                                  </p:stCondLst>
                                  <p:childTnLst>
                                    <p:set>
                                      <p:cBhvr rctx="PPT">
                                        <p:cTn id="9" dur="indefinite"/>
                                        <p:tgtEl>
                                          <p:spTgt spid="37"/>
                                        </p:tgtEl>
                                        <p:attrNameLst>
                                          <p:attrName>style.opacity</p:attrName>
                                        </p:attrNameLst>
                                      </p:cBhvr>
                                      <p:to>
                                        <p:strVal val="0.5"/>
                                      </p:to>
                                    </p:set>
                                    <p:animEffect filter="image" prLst="opacity: 0.5">
                                      <p:cBhvr rctx="IE">
                                        <p:cTn id="10" dur="indefinite"/>
                                        <p:tgtEl>
                                          <p:spTgt spid="37"/>
                                        </p:tgtEl>
                                      </p:cBhvr>
                                    </p:animEffect>
                                  </p:childTnLst>
                                </p:cTn>
                              </p:par>
                              <p:par>
                                <p:cTn id="11" presetID="9" presetClass="emph" presetSubtype="0" grpId="0" nodeType="withEffect">
                                  <p:stCondLst>
                                    <p:cond delay="0"/>
                                  </p:stCondLst>
                                  <p:childTnLst>
                                    <p:set>
                                      <p:cBhvr rctx="PPT">
                                        <p:cTn id="12" dur="indefinite"/>
                                        <p:tgtEl>
                                          <p:spTgt spid="39"/>
                                        </p:tgtEl>
                                        <p:attrNameLst>
                                          <p:attrName>style.opacity</p:attrName>
                                        </p:attrNameLst>
                                      </p:cBhvr>
                                      <p:to>
                                        <p:strVal val="0.5"/>
                                      </p:to>
                                    </p:set>
                                    <p:animEffect filter="image" prLst="opacity: 0.5">
                                      <p:cBhvr rctx="IE">
                                        <p:cTn id="13" dur="indefinite"/>
                                        <p:tgtEl>
                                          <p:spTgt spid="39"/>
                                        </p:tgtEl>
                                      </p:cBhvr>
                                    </p:animEffect>
                                  </p:childTnLst>
                                </p:cTn>
                              </p:par>
                              <p:par>
                                <p:cTn id="14" presetID="9" presetClass="emph" presetSubtype="0" nodeType="withEffect">
                                  <p:stCondLst>
                                    <p:cond delay="0"/>
                                  </p:stCondLst>
                                  <p:childTnLst>
                                    <p:set>
                                      <p:cBhvr rctx="PPT">
                                        <p:cTn id="15" dur="indefinite"/>
                                        <p:tgtEl>
                                          <p:spTgt spid="41"/>
                                        </p:tgtEl>
                                        <p:attrNameLst>
                                          <p:attrName>style.opacity</p:attrName>
                                        </p:attrNameLst>
                                      </p:cBhvr>
                                      <p:to>
                                        <p:strVal val="0.5"/>
                                      </p:to>
                                    </p:set>
                                    <p:animEffect filter="image" prLst="opacity: 0.5">
                                      <p:cBhvr rctx="IE">
                                        <p:cTn id="16" dur="indefinite"/>
                                        <p:tgtEl>
                                          <p:spTgt spid="41"/>
                                        </p:tgtEl>
                                      </p:cBhvr>
                                    </p:animEffect>
                                  </p:childTnLst>
                                </p:cTn>
                              </p:par>
                              <p:par>
                                <p:cTn id="17" presetID="9" presetClass="emph" presetSubtype="0" grpId="0" nodeType="withEffect">
                                  <p:stCondLst>
                                    <p:cond delay="0"/>
                                  </p:stCondLst>
                                  <p:childTnLst>
                                    <p:set>
                                      <p:cBhvr rctx="PPT">
                                        <p:cTn id="18" dur="indefinite"/>
                                        <p:tgtEl>
                                          <p:spTgt spid="42"/>
                                        </p:tgtEl>
                                        <p:attrNameLst>
                                          <p:attrName>style.opacity</p:attrName>
                                        </p:attrNameLst>
                                      </p:cBhvr>
                                      <p:to>
                                        <p:strVal val="0.5"/>
                                      </p:to>
                                    </p:set>
                                    <p:animEffect filter="image" prLst="opacity: 0.5">
                                      <p:cBhvr rctx="IE">
                                        <p:cTn id="19" dur="indefinite"/>
                                        <p:tgtEl>
                                          <p:spTgt spid="42"/>
                                        </p:tgtEl>
                                      </p:cBhvr>
                                    </p:animEffect>
                                  </p:childTnLst>
                                </p:cTn>
                              </p:par>
                              <p:par>
                                <p:cTn id="20" presetID="9" presetClass="emph" presetSubtype="0" grpId="0" nodeType="withEffect">
                                  <p:stCondLst>
                                    <p:cond delay="0"/>
                                  </p:stCondLst>
                                  <p:childTnLst>
                                    <p:set>
                                      <p:cBhvr rctx="PPT">
                                        <p:cTn id="21" dur="indefinite"/>
                                        <p:tgtEl>
                                          <p:spTgt spid="40"/>
                                        </p:tgtEl>
                                        <p:attrNameLst>
                                          <p:attrName>style.opacity</p:attrName>
                                        </p:attrNameLst>
                                      </p:cBhvr>
                                      <p:to>
                                        <p:strVal val="0.5"/>
                                      </p:to>
                                    </p:set>
                                    <p:animEffect filter="image" prLst="opacity: 0.5">
                                      <p:cBhvr rctx="IE">
                                        <p:cTn id="22" dur="indefinite"/>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p:bldP spid="24" grpId="0" animBg="1"/>
      <p:bldP spid="25"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67000" y="2895600"/>
            <a:ext cx="2866673" cy="586153"/>
          </a:xfrm>
          <a:prstGeom prst="roundRect">
            <a:avLst>
              <a:gd name="adj" fmla="val 24792"/>
            </a:avLst>
          </a:prstGeom>
          <a:ln>
            <a:noFill/>
          </a:ln>
        </p:spPr>
        <p:style>
          <a:lnRef idx="2">
            <a:schemeClr val="dk1"/>
          </a:lnRef>
          <a:fillRef idx="1">
            <a:schemeClr val="lt1"/>
          </a:fillRef>
          <a:effectRef idx="0">
            <a:schemeClr val="dk1"/>
          </a:effectRef>
          <a:fontRef idx="minor">
            <a:schemeClr val="dk1"/>
          </a:fontRef>
        </p:style>
        <p:txBody>
          <a:bodyPr lIns="457200" tIns="0" rIns="0" bIns="0" rtlCol="0" anchor="ctr"/>
          <a:lstStyle/>
          <a:p>
            <a:r>
              <a:rPr lang="en-US" sz="2800" dirty="0" smtClean="0">
                <a:solidFill>
                  <a:schemeClr val="tx1"/>
                </a:solidFill>
                <a:latin typeface="Calibri" pitchFamily="34" charset="0"/>
                <a:cs typeface="Calibri" pitchFamily="34" charset="0"/>
              </a:rPr>
              <a:t>Install rules</a:t>
            </a:r>
            <a:endParaRPr lang="en-US" sz="2800" dirty="0">
              <a:solidFill>
                <a:schemeClr val="tx1"/>
              </a:solidFill>
              <a:latin typeface="Calibri" pitchFamily="34" charset="0"/>
              <a:cs typeface="Calibri" pitchFamily="34" charset="0"/>
            </a:endParaRPr>
          </a:p>
        </p:txBody>
      </p:sp>
      <p:sp>
        <p:nvSpPr>
          <p:cNvPr id="19" name="Rounded Rectangle 18"/>
          <p:cNvSpPr/>
          <p:nvPr/>
        </p:nvSpPr>
        <p:spPr>
          <a:xfrm>
            <a:off x="5873897" y="2928330"/>
            <a:ext cx="2787311" cy="586153"/>
          </a:xfrm>
          <a:prstGeom prst="roundRect">
            <a:avLst>
              <a:gd name="adj" fmla="val 24792"/>
            </a:avLst>
          </a:prstGeom>
          <a:ln>
            <a:noFill/>
          </a:ln>
        </p:spPr>
        <p:style>
          <a:lnRef idx="2">
            <a:schemeClr val="dk1"/>
          </a:lnRef>
          <a:fillRef idx="1">
            <a:schemeClr val="lt1"/>
          </a:fillRef>
          <a:effectRef idx="0">
            <a:schemeClr val="dk1"/>
          </a:effectRef>
          <a:fontRef idx="minor">
            <a:schemeClr val="dk1"/>
          </a:fontRef>
        </p:style>
        <p:txBody>
          <a:bodyPr lIns="457200" tIns="0" rIns="0" bIns="0" rtlCol="0" anchor="ctr"/>
          <a:lstStyle/>
          <a:p>
            <a:r>
              <a:rPr lang="en-US" sz="2800" dirty="0">
                <a:solidFill>
                  <a:schemeClr val="tx1"/>
                </a:solidFill>
                <a:latin typeface="Calibri" pitchFamily="34" charset="0"/>
                <a:cs typeface="Calibri" pitchFamily="34" charset="0"/>
              </a:rPr>
              <a:t>Fetch </a:t>
            </a:r>
            <a:r>
              <a:rPr lang="en-US" sz="2800" dirty="0" smtClean="0">
                <a:solidFill>
                  <a:schemeClr val="tx1"/>
                </a:solidFill>
                <a:latin typeface="Calibri" pitchFamily="34" charset="0"/>
                <a:cs typeface="Calibri" pitchFamily="34" charset="0"/>
              </a:rPr>
              <a:t>counters</a:t>
            </a:r>
            <a:endParaRPr lang="en-US" sz="2800" dirty="0">
              <a:solidFill>
                <a:schemeClr val="tx1"/>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Heavy Hitter Detection</a:t>
            </a:r>
            <a:endParaRPr lang="en-US" dirty="0"/>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14</a:t>
            </a:fld>
            <a:endParaRPr lang="en-US" dirty="0">
              <a:solidFill>
                <a:prstClr val="black"/>
              </a:solidFill>
            </a:endParaRPr>
          </a:p>
        </p:txBody>
      </p:sp>
      <p:grpSp>
        <p:nvGrpSpPr>
          <p:cNvPr id="5" name="Group 4"/>
          <p:cNvGrpSpPr/>
          <p:nvPr/>
        </p:nvGrpSpPr>
        <p:grpSpPr>
          <a:xfrm>
            <a:off x="4011465" y="3625398"/>
            <a:ext cx="2846535" cy="1482653"/>
            <a:chOff x="2252243" y="3544079"/>
            <a:chExt cx="3274318" cy="1705469"/>
          </a:xfrm>
        </p:grpSpPr>
        <p:pic>
          <p:nvPicPr>
            <p:cNvPr id="6" name="Picture 11" descr="D:\USC\ramesh\measurement\nsdi\switch.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243" y="3544079"/>
              <a:ext cx="928889" cy="8979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D:\USC\ramesh\measurement\nsdi\switch.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958" y="4351551"/>
              <a:ext cx="928889" cy="897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D:\USC\ramesh\measurement\nsdi\switch.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72" y="3544079"/>
              <a:ext cx="928889" cy="8979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stCxn id="6" idx="3"/>
              <a:endCxn id="8" idx="1"/>
            </p:cNvCxnSpPr>
            <p:nvPr/>
          </p:nvCxnSpPr>
          <p:spPr>
            <a:xfrm>
              <a:off x="3181132" y="3993076"/>
              <a:ext cx="141654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3"/>
              <a:endCxn id="8" idx="2"/>
            </p:cNvCxnSpPr>
            <p:nvPr/>
          </p:nvCxnSpPr>
          <p:spPr>
            <a:xfrm flipV="1">
              <a:off x="4353847" y="4442076"/>
              <a:ext cx="708270" cy="35847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7" idx="1"/>
              <a:endCxn id="6" idx="2"/>
            </p:cNvCxnSpPr>
            <p:nvPr/>
          </p:nvCxnSpPr>
          <p:spPr>
            <a:xfrm flipH="1" flipV="1">
              <a:off x="2716689" y="4442076"/>
              <a:ext cx="708270" cy="358474"/>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sp>
        <p:nvSpPr>
          <p:cNvPr id="12" name="Curved Right Arrow 11"/>
          <p:cNvSpPr/>
          <p:nvPr/>
        </p:nvSpPr>
        <p:spPr>
          <a:xfrm>
            <a:off x="4040571" y="2615445"/>
            <a:ext cx="463820" cy="12119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US" sz="2400">
              <a:solidFill>
                <a:prstClr val="black"/>
              </a:solidFill>
            </a:endParaRPr>
          </a:p>
        </p:txBody>
      </p:sp>
      <p:sp>
        <p:nvSpPr>
          <p:cNvPr id="13" name="Curved Right Arrow 12"/>
          <p:cNvSpPr/>
          <p:nvPr/>
        </p:nvSpPr>
        <p:spPr>
          <a:xfrm rot="10800000">
            <a:off x="6705290" y="2615444"/>
            <a:ext cx="463820" cy="11969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US" sz="2400">
              <a:solidFill>
                <a:prstClr val="black"/>
              </a:solidFill>
            </a:endParaRPr>
          </a:p>
        </p:txBody>
      </p:sp>
      <p:sp>
        <p:nvSpPr>
          <p:cNvPr id="14" name="Rectangle 13"/>
          <p:cNvSpPr/>
          <p:nvPr/>
        </p:nvSpPr>
        <p:spPr>
          <a:xfrm>
            <a:off x="3612745" y="1322157"/>
            <a:ext cx="4312054" cy="1240175"/>
          </a:xfrm>
          <a:prstGeom prst="rect">
            <a:avLst/>
          </a:prstGeom>
        </p:spPr>
        <p:style>
          <a:lnRef idx="2">
            <a:schemeClr val="dk1"/>
          </a:lnRef>
          <a:fillRef idx="1">
            <a:schemeClr val="lt1"/>
          </a:fillRef>
          <a:effectRef idx="0">
            <a:schemeClr val="dk1"/>
          </a:effectRef>
          <a:fontRef idx="minor">
            <a:schemeClr val="dk1"/>
          </a:fontRef>
        </p:style>
        <p:txBody>
          <a:bodyPr vert="horz" lIns="91418" tIns="45710" rIns="91418" bIns="45710" rtlCol="0" anchor="t" anchorCtr="0"/>
          <a:lstStyle/>
          <a:p>
            <a:pPr algn="ctr"/>
            <a:r>
              <a:rPr lang="en-US" sz="2800" dirty="0">
                <a:solidFill>
                  <a:prstClr val="black"/>
                </a:solidFill>
                <a:latin typeface="Calibri" pitchFamily="34" charset="0"/>
                <a:cs typeface="Calibri" pitchFamily="34" charset="0"/>
              </a:rPr>
              <a:t>Controller</a:t>
            </a:r>
          </a:p>
        </p:txBody>
      </p:sp>
      <p:sp>
        <p:nvSpPr>
          <p:cNvPr id="29" name="Rounded Rectangle 28"/>
          <p:cNvSpPr/>
          <p:nvPr/>
        </p:nvSpPr>
        <p:spPr>
          <a:xfrm>
            <a:off x="2090495" y="3581400"/>
            <a:ext cx="1232066" cy="457200"/>
          </a:xfrm>
          <a:prstGeom prst="roundRect">
            <a:avLst>
              <a:gd name="adj" fmla="val 1108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Calibri" pitchFamily="34" charset="0"/>
                <a:cs typeface="Calibri" pitchFamily="34" charset="0"/>
              </a:rPr>
              <a:t>00</a:t>
            </a:r>
            <a:endParaRPr lang="en-US" sz="2400" dirty="0">
              <a:latin typeface="Calibri" pitchFamily="34" charset="0"/>
              <a:cs typeface="Calibri" pitchFamily="34" charset="0"/>
            </a:endParaRPr>
          </a:p>
        </p:txBody>
      </p:sp>
      <p:sp>
        <p:nvSpPr>
          <p:cNvPr id="30" name="Rounded Rectangle 29"/>
          <p:cNvSpPr/>
          <p:nvPr/>
        </p:nvSpPr>
        <p:spPr>
          <a:xfrm>
            <a:off x="7203765" y="3581400"/>
            <a:ext cx="1483035" cy="457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Calibri" pitchFamily="34" charset="0"/>
                <a:cs typeface="Calibri" pitchFamily="34" charset="0"/>
              </a:rPr>
              <a:t>13MB</a:t>
            </a:r>
            <a:endParaRPr lang="en-US" sz="2400" dirty="0">
              <a:latin typeface="Calibri" pitchFamily="34" charset="0"/>
              <a:cs typeface="Calibri" pitchFamily="34" charset="0"/>
            </a:endParaRPr>
          </a:p>
        </p:txBody>
      </p:sp>
      <p:sp>
        <p:nvSpPr>
          <p:cNvPr id="32" name="Rounded Rectangle 31"/>
          <p:cNvSpPr/>
          <p:nvPr/>
        </p:nvSpPr>
        <p:spPr>
          <a:xfrm>
            <a:off x="3810000" y="1881131"/>
            <a:ext cx="39624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latin typeface="Calibri" pitchFamily="34" charset="0"/>
                <a:cs typeface="Calibri" pitchFamily="34" charset="0"/>
              </a:rPr>
              <a:t>Find </a:t>
            </a:r>
            <a:r>
              <a:rPr lang="en-US" sz="2800" dirty="0" err="1" smtClean="0">
                <a:solidFill>
                  <a:schemeClr val="tx1"/>
                </a:solidFill>
                <a:latin typeface="Calibri" pitchFamily="34" charset="0"/>
                <a:cs typeface="Calibri" pitchFamily="34" charset="0"/>
              </a:rPr>
              <a:t>src</a:t>
            </a:r>
            <a:r>
              <a:rPr lang="en-US" sz="2800" dirty="0" smtClean="0">
                <a:solidFill>
                  <a:schemeClr val="tx1"/>
                </a:solidFill>
                <a:latin typeface="Calibri" pitchFamily="34" charset="0"/>
                <a:cs typeface="Calibri" pitchFamily="34" charset="0"/>
              </a:rPr>
              <a:t> IPs &gt; </a:t>
            </a:r>
            <a:r>
              <a:rPr lang="en-US" sz="2800" dirty="0">
                <a:solidFill>
                  <a:schemeClr val="tx1"/>
                </a:solidFill>
                <a:latin typeface="Calibri" pitchFamily="34" charset="0"/>
                <a:cs typeface="Calibri" pitchFamily="34" charset="0"/>
              </a:rPr>
              <a:t>10Mbps</a:t>
            </a:r>
          </a:p>
        </p:txBody>
      </p:sp>
      <p:cxnSp>
        <p:nvCxnSpPr>
          <p:cNvPr id="60" name="Straight Arrow Connector 59"/>
          <p:cNvCxnSpPr>
            <a:stCxn id="68" idx="0"/>
            <a:endCxn id="7" idx="2"/>
          </p:cNvCxnSpPr>
          <p:nvPr/>
        </p:nvCxnSpPr>
        <p:spPr>
          <a:xfrm flipV="1">
            <a:off x="4419600" y="5108051"/>
            <a:ext cx="1015133" cy="530108"/>
          </a:xfrm>
          <a:prstGeom prst="straightConnector1">
            <a:avLst/>
          </a:prstGeom>
          <a:ln w="57150">
            <a:solidFill>
              <a:srgbClr val="FF0000"/>
            </a:solidFill>
            <a:prstDash val="solid"/>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68" idx="0"/>
            <a:endCxn id="94" idx="3"/>
          </p:cNvCxnSpPr>
          <p:nvPr/>
        </p:nvCxnSpPr>
        <p:spPr>
          <a:xfrm flipH="1" flipV="1">
            <a:off x="3322561" y="4876372"/>
            <a:ext cx="1097039" cy="761787"/>
          </a:xfrm>
          <a:prstGeom prst="straightConnector1">
            <a:avLst/>
          </a:prstGeom>
          <a:ln w="57150">
            <a:solidFill>
              <a:srgbClr val="FF0000"/>
            </a:solidFill>
            <a:prstDash val="solid"/>
            <a:tailEnd type="arrow"/>
          </a:ln>
        </p:spPr>
        <p:style>
          <a:lnRef idx="3">
            <a:schemeClr val="dk1"/>
          </a:lnRef>
          <a:fillRef idx="0">
            <a:schemeClr val="dk1"/>
          </a:fillRef>
          <a:effectRef idx="2">
            <a:schemeClr val="dk1"/>
          </a:effectRef>
          <a:fontRef idx="minor">
            <a:schemeClr val="tx1"/>
          </a:fontRef>
        </p:style>
      </p:cxnSp>
      <p:sp>
        <p:nvSpPr>
          <p:cNvPr id="93" name="Rounded Rectangle 92"/>
          <p:cNvSpPr/>
          <p:nvPr/>
        </p:nvSpPr>
        <p:spPr>
          <a:xfrm>
            <a:off x="2090495" y="4114586"/>
            <a:ext cx="1232066" cy="457200"/>
          </a:xfrm>
          <a:prstGeom prst="roundRect">
            <a:avLst>
              <a:gd name="adj" fmla="val 1108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latin typeface="Calibri" pitchFamily="34" charset="0"/>
                <a:cs typeface="Calibri" pitchFamily="34" charset="0"/>
              </a:rPr>
              <a:t>01</a:t>
            </a:r>
            <a:endParaRPr lang="en-US" sz="2400" dirty="0">
              <a:latin typeface="Calibri" pitchFamily="34" charset="0"/>
              <a:cs typeface="Calibri" pitchFamily="34" charset="0"/>
            </a:endParaRPr>
          </a:p>
        </p:txBody>
      </p:sp>
      <p:sp>
        <p:nvSpPr>
          <p:cNvPr id="94" name="Rounded Rectangle 93"/>
          <p:cNvSpPr/>
          <p:nvPr/>
        </p:nvSpPr>
        <p:spPr>
          <a:xfrm>
            <a:off x="2090495" y="4647772"/>
            <a:ext cx="1232066" cy="457200"/>
          </a:xfrm>
          <a:prstGeom prst="roundRect">
            <a:avLst>
              <a:gd name="adj" fmla="val 11083"/>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latin typeface="Calibri" pitchFamily="34" charset="0"/>
                <a:cs typeface="Calibri" pitchFamily="34" charset="0"/>
              </a:rPr>
              <a:t>10</a:t>
            </a:r>
            <a:endParaRPr lang="en-US" sz="2400" dirty="0">
              <a:latin typeface="Calibri" pitchFamily="34" charset="0"/>
              <a:cs typeface="Calibri" pitchFamily="34" charset="0"/>
            </a:endParaRPr>
          </a:p>
        </p:txBody>
      </p:sp>
      <p:sp>
        <p:nvSpPr>
          <p:cNvPr id="95" name="Rounded Rectangle 94"/>
          <p:cNvSpPr/>
          <p:nvPr/>
        </p:nvSpPr>
        <p:spPr>
          <a:xfrm>
            <a:off x="2090495" y="5180958"/>
            <a:ext cx="1232066" cy="457200"/>
          </a:xfrm>
          <a:prstGeom prst="roundRect">
            <a:avLst>
              <a:gd name="adj" fmla="val 110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Calibri" pitchFamily="34" charset="0"/>
                <a:cs typeface="Calibri" pitchFamily="34" charset="0"/>
              </a:rPr>
              <a:t>11</a:t>
            </a:r>
            <a:endParaRPr lang="en-US" sz="2400" dirty="0">
              <a:latin typeface="Calibri" pitchFamily="34" charset="0"/>
              <a:cs typeface="Calibri" pitchFamily="34" charset="0"/>
            </a:endParaRPr>
          </a:p>
        </p:txBody>
      </p:sp>
      <p:sp>
        <p:nvSpPr>
          <p:cNvPr id="97" name="Rounded Rectangle 96"/>
          <p:cNvSpPr/>
          <p:nvPr/>
        </p:nvSpPr>
        <p:spPr>
          <a:xfrm>
            <a:off x="7189757" y="4114586"/>
            <a:ext cx="1483035" cy="457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latin typeface="Calibri" pitchFamily="34" charset="0"/>
                <a:cs typeface="Calibri" pitchFamily="34" charset="0"/>
              </a:rPr>
              <a:t>13MB</a:t>
            </a:r>
            <a:endParaRPr lang="en-US" sz="2400" dirty="0">
              <a:latin typeface="Calibri" pitchFamily="34" charset="0"/>
              <a:cs typeface="Calibri" pitchFamily="34" charset="0"/>
            </a:endParaRPr>
          </a:p>
        </p:txBody>
      </p:sp>
      <p:sp>
        <p:nvSpPr>
          <p:cNvPr id="98" name="Rounded Rectangle 97"/>
          <p:cNvSpPr/>
          <p:nvPr/>
        </p:nvSpPr>
        <p:spPr>
          <a:xfrm>
            <a:off x="7189757" y="5180958"/>
            <a:ext cx="1483035"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Calibri" pitchFamily="34" charset="0"/>
                <a:cs typeface="Calibri" pitchFamily="34" charset="0"/>
              </a:rPr>
              <a:t>10MB</a:t>
            </a:r>
            <a:endParaRPr lang="en-US" sz="2400" dirty="0">
              <a:latin typeface="Calibri" pitchFamily="34" charset="0"/>
              <a:cs typeface="Calibri" pitchFamily="34" charset="0"/>
            </a:endParaRPr>
          </a:p>
        </p:txBody>
      </p:sp>
      <p:sp>
        <p:nvSpPr>
          <p:cNvPr id="99" name="Rounded Rectangle 98"/>
          <p:cNvSpPr/>
          <p:nvPr/>
        </p:nvSpPr>
        <p:spPr>
          <a:xfrm>
            <a:off x="7189757" y="4647772"/>
            <a:ext cx="1483035" cy="4572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latin typeface="Calibri" pitchFamily="34" charset="0"/>
                <a:cs typeface="Calibri" pitchFamily="34" charset="0"/>
              </a:rPr>
              <a:t>5</a:t>
            </a:r>
            <a:r>
              <a:rPr lang="en-US" sz="2400" dirty="0" smtClean="0">
                <a:latin typeface="Calibri" pitchFamily="34" charset="0"/>
                <a:cs typeface="Calibri" pitchFamily="34" charset="0"/>
              </a:rPr>
              <a:t>MB</a:t>
            </a:r>
            <a:endParaRPr lang="en-US" sz="2400" dirty="0">
              <a:latin typeface="Calibri" pitchFamily="34" charset="0"/>
              <a:cs typeface="Calibri" pitchFamily="34" charset="0"/>
            </a:endParaRPr>
          </a:p>
        </p:txBody>
      </p:sp>
      <p:sp>
        <p:nvSpPr>
          <p:cNvPr id="68" name="Rounded Rectangle 67"/>
          <p:cNvSpPr/>
          <p:nvPr/>
        </p:nvSpPr>
        <p:spPr>
          <a:xfrm>
            <a:off x="533400" y="5638159"/>
            <a:ext cx="7772400" cy="838841"/>
          </a:xfrm>
          <a:prstGeom prst="roundRect">
            <a:avLst>
              <a:gd name="adj" fmla="val 10718"/>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chemeClr val="tx1"/>
                </a:solidFill>
                <a:latin typeface="Calibri" pitchFamily="34" charset="0"/>
                <a:cs typeface="Calibri" pitchFamily="34" charset="0"/>
              </a:rPr>
              <a:t>Problem: Requires too many TCAM entries</a:t>
            </a:r>
          </a:p>
          <a:p>
            <a:r>
              <a:rPr lang="en-US" sz="2400" dirty="0" smtClean="0">
                <a:solidFill>
                  <a:schemeClr val="tx1"/>
                </a:solidFill>
                <a:latin typeface="Calibri" pitchFamily="34" charset="0"/>
                <a:cs typeface="Calibri" pitchFamily="34" charset="0"/>
              </a:rPr>
              <a:t>64K </a:t>
            </a:r>
            <a:r>
              <a:rPr lang="en-US" sz="2400" dirty="0">
                <a:solidFill>
                  <a:schemeClr val="tx1"/>
                </a:solidFill>
                <a:latin typeface="Calibri" pitchFamily="34" charset="0"/>
                <a:cs typeface="Calibri" pitchFamily="34" charset="0"/>
              </a:rPr>
              <a:t>IPs to monitor </a:t>
            </a:r>
            <a:r>
              <a:rPr lang="en-US" sz="2400" dirty="0" smtClean="0">
                <a:solidFill>
                  <a:schemeClr val="tx1"/>
                </a:solidFill>
                <a:latin typeface="Calibri" pitchFamily="34" charset="0"/>
                <a:cs typeface="Calibri" pitchFamily="34" charset="0"/>
              </a:rPr>
              <a:t>a </a:t>
            </a:r>
            <a:r>
              <a:rPr lang="en-US" sz="2400" dirty="0">
                <a:solidFill>
                  <a:schemeClr val="tx1"/>
                </a:solidFill>
                <a:latin typeface="Calibri" pitchFamily="34" charset="0"/>
                <a:cs typeface="Calibri" pitchFamily="34" charset="0"/>
              </a:rPr>
              <a:t>/16 </a:t>
            </a:r>
            <a:r>
              <a:rPr lang="en-US" sz="2400" dirty="0" smtClean="0">
                <a:solidFill>
                  <a:schemeClr val="tx1"/>
                </a:solidFill>
                <a:latin typeface="Calibri" pitchFamily="34" charset="0"/>
                <a:cs typeface="Calibri" pitchFamily="34" charset="0"/>
              </a:rPr>
              <a:t>prefix &gt;&gt; ~4K TCAMs at switches</a:t>
            </a:r>
            <a:endParaRPr lang="en-US" sz="2400" dirty="0">
              <a:solidFill>
                <a:schemeClr val="tx1"/>
              </a:solidFill>
              <a:latin typeface="Calibri" pitchFamily="34" charset="0"/>
              <a:cs typeface="Calibri" pitchFamily="34" charset="0"/>
            </a:endParaRPr>
          </a:p>
        </p:txBody>
      </p:sp>
      <p:grpSp>
        <p:nvGrpSpPr>
          <p:cNvPr id="74" name="Group 73"/>
          <p:cNvGrpSpPr/>
          <p:nvPr/>
        </p:nvGrpSpPr>
        <p:grpSpPr>
          <a:xfrm>
            <a:off x="100756" y="685800"/>
            <a:ext cx="3328244" cy="2059217"/>
            <a:chOff x="2605943" y="1131266"/>
            <a:chExt cx="3328244" cy="2059217"/>
          </a:xfrm>
        </p:grpSpPr>
        <p:sp>
          <p:nvSpPr>
            <p:cNvPr id="75" name="Oval 74"/>
            <p:cNvSpPr/>
            <p:nvPr/>
          </p:nvSpPr>
          <p:spPr>
            <a:xfrm>
              <a:off x="3193312" y="1525911"/>
              <a:ext cx="454792" cy="454792"/>
            </a:xfrm>
            <a:prstGeom prst="ellipse">
              <a:avLst/>
            </a:prstGeom>
            <a:ln w="2857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400" dirty="0" smtClean="0">
                  <a:latin typeface="Calibri" pitchFamily="34" charset="0"/>
                  <a:cs typeface="Calibri" pitchFamily="34" charset="0"/>
                </a:rPr>
                <a:t>26</a:t>
              </a:r>
              <a:endParaRPr lang="en-US" sz="2400" dirty="0">
                <a:latin typeface="Calibri" pitchFamily="34" charset="0"/>
                <a:cs typeface="Calibri" pitchFamily="34" charset="0"/>
              </a:endParaRPr>
            </a:p>
          </p:txBody>
        </p:sp>
        <p:sp>
          <p:nvSpPr>
            <p:cNvPr id="76" name="Oval 75"/>
            <p:cNvSpPr/>
            <p:nvPr/>
          </p:nvSpPr>
          <p:spPr>
            <a:xfrm>
              <a:off x="2605943" y="2262358"/>
              <a:ext cx="454792" cy="454792"/>
            </a:xfrm>
            <a:prstGeom prst="ellipse">
              <a:avLst/>
            </a:prstGeom>
            <a:ln w="28575">
              <a:solidFill>
                <a:schemeClr val="tx1"/>
              </a:solid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2400" dirty="0" smtClean="0">
                  <a:latin typeface="Calibri" pitchFamily="34" charset="0"/>
                  <a:cs typeface="Calibri" pitchFamily="34" charset="0"/>
                </a:rPr>
                <a:t>13</a:t>
              </a:r>
              <a:endParaRPr lang="en-US" sz="2400" dirty="0">
                <a:latin typeface="Calibri" pitchFamily="34" charset="0"/>
                <a:cs typeface="Calibri" pitchFamily="34" charset="0"/>
              </a:endParaRPr>
            </a:p>
          </p:txBody>
        </p:sp>
        <p:sp>
          <p:nvSpPr>
            <p:cNvPr id="77" name="Oval 76"/>
            <p:cNvSpPr/>
            <p:nvPr/>
          </p:nvSpPr>
          <p:spPr>
            <a:xfrm>
              <a:off x="3780680" y="2262358"/>
              <a:ext cx="454792" cy="454792"/>
            </a:xfrm>
            <a:prstGeom prst="ellipse">
              <a:avLst/>
            </a:prstGeom>
            <a:ln w="28575">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2400" dirty="0" smtClean="0">
                  <a:latin typeface="Calibri" pitchFamily="34" charset="0"/>
                  <a:cs typeface="Calibri" pitchFamily="34" charset="0"/>
                </a:rPr>
                <a:t>13</a:t>
              </a:r>
              <a:endParaRPr lang="en-US" sz="2400" dirty="0">
                <a:latin typeface="Calibri" pitchFamily="34" charset="0"/>
                <a:cs typeface="Calibri" pitchFamily="34" charset="0"/>
              </a:endParaRPr>
            </a:p>
          </p:txBody>
        </p:sp>
        <p:cxnSp>
          <p:nvCxnSpPr>
            <p:cNvPr id="78" name="Straight Arrow Connector 77"/>
            <p:cNvCxnSpPr>
              <a:stCxn id="75" idx="3"/>
              <a:endCxn id="76" idx="7"/>
            </p:cNvCxnSpPr>
            <p:nvPr/>
          </p:nvCxnSpPr>
          <p:spPr>
            <a:xfrm flipH="1">
              <a:off x="2994132"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75" idx="5"/>
              <a:endCxn id="77" idx="1"/>
            </p:cNvCxnSpPr>
            <p:nvPr/>
          </p:nvCxnSpPr>
          <p:spPr>
            <a:xfrm>
              <a:off x="3581500"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80" name="Oval 79"/>
            <p:cNvSpPr/>
            <p:nvPr/>
          </p:nvSpPr>
          <p:spPr>
            <a:xfrm>
              <a:off x="4892027" y="1525911"/>
              <a:ext cx="454792" cy="45479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400" dirty="0" smtClean="0">
                  <a:latin typeface="Calibri" pitchFamily="34" charset="0"/>
                  <a:cs typeface="Calibri" pitchFamily="34" charset="0"/>
                </a:rPr>
                <a:t>15</a:t>
              </a:r>
              <a:endParaRPr lang="en-US" sz="2400" dirty="0">
                <a:latin typeface="Calibri" pitchFamily="34" charset="0"/>
                <a:cs typeface="Calibri" pitchFamily="34" charset="0"/>
              </a:endParaRPr>
            </a:p>
          </p:txBody>
        </p:sp>
        <p:sp>
          <p:nvSpPr>
            <p:cNvPr id="81" name="Oval 80"/>
            <p:cNvSpPr/>
            <p:nvPr/>
          </p:nvSpPr>
          <p:spPr>
            <a:xfrm>
              <a:off x="4304659" y="2262358"/>
              <a:ext cx="454792" cy="454792"/>
            </a:xfrm>
            <a:prstGeom prst="ellipse">
              <a:avLst/>
            </a:prstGeom>
            <a:ln/>
          </p:spPr>
          <p:style>
            <a:lnRef idx="1">
              <a:schemeClr val="dk1"/>
            </a:lnRef>
            <a:fillRef idx="3">
              <a:schemeClr val="dk1"/>
            </a:fillRef>
            <a:effectRef idx="2">
              <a:schemeClr val="dk1"/>
            </a:effectRef>
            <a:fontRef idx="minor">
              <a:schemeClr val="lt1"/>
            </a:fontRef>
          </p:style>
          <p:txBody>
            <a:bodyPr lIns="0" tIns="0" rIns="0" bIns="0" rtlCol="0" anchor="ctr"/>
            <a:lstStyle/>
            <a:p>
              <a:pPr algn="ctr"/>
              <a:r>
                <a:rPr lang="en-US" sz="2400" dirty="0">
                  <a:latin typeface="Calibri" pitchFamily="34" charset="0"/>
                  <a:cs typeface="Calibri" pitchFamily="34" charset="0"/>
                </a:rPr>
                <a:t>5</a:t>
              </a:r>
            </a:p>
          </p:txBody>
        </p:sp>
        <p:sp>
          <p:nvSpPr>
            <p:cNvPr id="82" name="Oval 81"/>
            <p:cNvSpPr/>
            <p:nvPr/>
          </p:nvSpPr>
          <p:spPr>
            <a:xfrm>
              <a:off x="5479395"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400" dirty="0" smtClean="0">
                  <a:latin typeface="Calibri" pitchFamily="34" charset="0"/>
                  <a:cs typeface="Calibri" pitchFamily="34" charset="0"/>
                </a:rPr>
                <a:t>10</a:t>
              </a:r>
              <a:endParaRPr lang="en-US" sz="2400" dirty="0">
                <a:latin typeface="Calibri" pitchFamily="34" charset="0"/>
                <a:cs typeface="Calibri" pitchFamily="34" charset="0"/>
              </a:endParaRPr>
            </a:p>
          </p:txBody>
        </p:sp>
        <p:cxnSp>
          <p:nvCxnSpPr>
            <p:cNvPr id="83" name="Straight Arrow Connector 82"/>
            <p:cNvCxnSpPr>
              <a:stCxn id="80" idx="3"/>
              <a:endCxn id="81" idx="7"/>
            </p:cNvCxnSpPr>
            <p:nvPr/>
          </p:nvCxnSpPr>
          <p:spPr>
            <a:xfrm flipH="1">
              <a:off x="4692847"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84" name="Straight Arrow Connector 83"/>
            <p:cNvCxnSpPr>
              <a:stCxn id="80" idx="5"/>
              <a:endCxn id="82" idx="1"/>
            </p:cNvCxnSpPr>
            <p:nvPr/>
          </p:nvCxnSpPr>
          <p:spPr>
            <a:xfrm>
              <a:off x="5280215"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85" name="Oval 84"/>
            <p:cNvSpPr/>
            <p:nvPr/>
          </p:nvSpPr>
          <p:spPr>
            <a:xfrm>
              <a:off x="4046564" y="1131266"/>
              <a:ext cx="454792" cy="45479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400" dirty="0">
                  <a:latin typeface="Calibri" pitchFamily="34" charset="0"/>
                  <a:cs typeface="Calibri" pitchFamily="34" charset="0"/>
                </a:rPr>
                <a:t>4</a:t>
              </a:r>
              <a:r>
                <a:rPr lang="en-US" sz="2400" dirty="0" smtClean="0">
                  <a:latin typeface="Calibri" pitchFamily="34" charset="0"/>
                  <a:cs typeface="Calibri" pitchFamily="34" charset="0"/>
                </a:rPr>
                <a:t>1</a:t>
              </a:r>
              <a:endParaRPr lang="en-US" sz="2400" dirty="0">
                <a:latin typeface="Calibri" pitchFamily="34" charset="0"/>
                <a:cs typeface="Calibri" pitchFamily="34" charset="0"/>
              </a:endParaRPr>
            </a:p>
          </p:txBody>
        </p:sp>
        <p:cxnSp>
          <p:nvCxnSpPr>
            <p:cNvPr id="86" name="Straight Arrow Connector 85"/>
            <p:cNvCxnSpPr>
              <a:stCxn id="85" idx="6"/>
              <a:endCxn id="80" idx="1"/>
            </p:cNvCxnSpPr>
            <p:nvPr/>
          </p:nvCxnSpPr>
          <p:spPr>
            <a:xfrm>
              <a:off x="4501355" y="1358662"/>
              <a:ext cx="457274"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87" name="Straight Arrow Connector 86"/>
            <p:cNvCxnSpPr>
              <a:stCxn id="85" idx="2"/>
              <a:endCxn id="75" idx="7"/>
            </p:cNvCxnSpPr>
            <p:nvPr/>
          </p:nvCxnSpPr>
          <p:spPr>
            <a:xfrm flipH="1">
              <a:off x="3581499" y="1358662"/>
              <a:ext cx="465063"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5547422" y="2717150"/>
              <a:ext cx="386765" cy="461665"/>
            </a:xfrm>
            <a:prstGeom prst="rect">
              <a:avLst/>
            </a:prstGeom>
            <a:noFill/>
          </p:spPr>
          <p:txBody>
            <a:bodyPr wrap="square" lIns="0" rIns="0" rtlCol="0">
              <a:spAutoFit/>
            </a:bodyPr>
            <a:lstStyle/>
            <a:p>
              <a:pPr algn="ctr"/>
              <a:r>
                <a:rPr lang="en-US" sz="2400" dirty="0" smtClean="0">
                  <a:latin typeface="Calibri" pitchFamily="34" charset="0"/>
                  <a:cs typeface="Calibri" pitchFamily="34" charset="0"/>
                </a:rPr>
                <a:t>11</a:t>
              </a:r>
              <a:endParaRPr lang="en-US" sz="2400" dirty="0">
                <a:latin typeface="Calibri" pitchFamily="34" charset="0"/>
                <a:cs typeface="Calibri" pitchFamily="34" charset="0"/>
              </a:endParaRPr>
            </a:p>
          </p:txBody>
        </p:sp>
        <p:sp>
          <p:nvSpPr>
            <p:cNvPr id="89" name="TextBox 88"/>
            <p:cNvSpPr txBox="1"/>
            <p:nvPr/>
          </p:nvSpPr>
          <p:spPr>
            <a:xfrm>
              <a:off x="4333987" y="2728818"/>
              <a:ext cx="386765" cy="461665"/>
            </a:xfrm>
            <a:prstGeom prst="rect">
              <a:avLst/>
            </a:prstGeom>
            <a:noFill/>
          </p:spPr>
          <p:txBody>
            <a:bodyPr wrap="square" lIns="0" rIns="0" rtlCol="0">
              <a:spAutoFit/>
            </a:bodyPr>
            <a:lstStyle/>
            <a:p>
              <a:pPr algn="ctr"/>
              <a:r>
                <a:rPr lang="en-US" sz="2400" dirty="0" smtClean="0">
                  <a:latin typeface="Calibri" pitchFamily="34" charset="0"/>
                  <a:cs typeface="Calibri" pitchFamily="34" charset="0"/>
                </a:rPr>
                <a:t>10</a:t>
              </a:r>
              <a:endParaRPr lang="en-US" sz="2400" dirty="0">
                <a:latin typeface="Calibri" pitchFamily="34" charset="0"/>
                <a:cs typeface="Calibri" pitchFamily="34" charset="0"/>
              </a:endParaRPr>
            </a:p>
          </p:txBody>
        </p:sp>
        <p:sp>
          <p:nvSpPr>
            <p:cNvPr id="90" name="TextBox 89"/>
            <p:cNvSpPr txBox="1"/>
            <p:nvPr/>
          </p:nvSpPr>
          <p:spPr>
            <a:xfrm>
              <a:off x="3823397" y="2728818"/>
              <a:ext cx="386765" cy="461665"/>
            </a:xfrm>
            <a:prstGeom prst="rect">
              <a:avLst/>
            </a:prstGeom>
            <a:noFill/>
          </p:spPr>
          <p:txBody>
            <a:bodyPr wrap="square" lIns="0" rIns="0" rtlCol="0">
              <a:spAutoFit/>
            </a:bodyPr>
            <a:lstStyle/>
            <a:p>
              <a:pPr algn="ctr"/>
              <a:r>
                <a:rPr lang="en-US" sz="2400" dirty="0" smtClean="0">
                  <a:latin typeface="Calibri" pitchFamily="34" charset="0"/>
                  <a:cs typeface="Calibri" pitchFamily="34" charset="0"/>
                </a:rPr>
                <a:t>01</a:t>
              </a:r>
              <a:endParaRPr lang="en-US" sz="2400" dirty="0">
                <a:latin typeface="Calibri" pitchFamily="34" charset="0"/>
                <a:cs typeface="Calibri" pitchFamily="34" charset="0"/>
              </a:endParaRPr>
            </a:p>
          </p:txBody>
        </p:sp>
        <p:sp>
          <p:nvSpPr>
            <p:cNvPr id="91" name="TextBox 90"/>
            <p:cNvSpPr txBox="1"/>
            <p:nvPr/>
          </p:nvSpPr>
          <p:spPr>
            <a:xfrm>
              <a:off x="2657587" y="2728818"/>
              <a:ext cx="386765" cy="461665"/>
            </a:xfrm>
            <a:prstGeom prst="rect">
              <a:avLst/>
            </a:prstGeom>
            <a:noFill/>
          </p:spPr>
          <p:txBody>
            <a:bodyPr wrap="square" lIns="0" rIns="0" rtlCol="0">
              <a:spAutoFit/>
            </a:bodyPr>
            <a:lstStyle/>
            <a:p>
              <a:pPr algn="ctr"/>
              <a:r>
                <a:rPr lang="en-US" sz="2400" dirty="0" smtClean="0">
                  <a:latin typeface="Calibri" pitchFamily="34" charset="0"/>
                  <a:cs typeface="Calibri" pitchFamily="34" charset="0"/>
                </a:rPr>
                <a:t>00</a:t>
              </a:r>
              <a:endParaRPr lang="en-US" sz="2400" dirty="0">
                <a:latin typeface="Calibri" pitchFamily="34" charset="0"/>
                <a:cs typeface="Calibri" pitchFamily="34" charset="0"/>
              </a:endParaRPr>
            </a:p>
          </p:txBody>
        </p:sp>
      </p:grpSp>
    </p:spTree>
    <p:extLst>
      <p:ext uri="{BB962C8B-B14F-4D97-AF65-F5344CB8AC3E}">
        <p14:creationId xmlns:p14="http://schemas.microsoft.com/office/powerpoint/2010/main" val="2075349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fade">
                                      <p:cBhvr>
                                        <p:cTn id="24" dur="500"/>
                                        <p:tgtEl>
                                          <p:spTgt spid="95"/>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500"/>
                                        <p:tgtEl>
                                          <p:spTgt spid="9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par>
                                <p:cTn id="52" presetID="10" presetClass="entr" presetSubtype="0"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9" grpId="0" animBg="1"/>
      <p:bldP spid="30" grpId="0" animBg="1"/>
      <p:bldP spid="93" grpId="0" animBg="1"/>
      <p:bldP spid="94" grpId="0" animBg="1"/>
      <p:bldP spid="95" grpId="0" animBg="1"/>
      <p:bldP spid="97" grpId="0" animBg="1"/>
      <p:bldP spid="98" grpId="0" animBg="1"/>
      <p:bldP spid="99" grpId="0" animBg="1"/>
      <p:bldP spid="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 y="2438400"/>
            <a:ext cx="9067800" cy="2209800"/>
          </a:xfrm>
        </p:spPr>
        <p:txBody>
          <a:bodyPr/>
          <a:lstStyle/>
          <a:p>
            <a:pPr marL="457200" lvl="1" indent="0" algn="ctr">
              <a:buNone/>
            </a:pPr>
            <a:r>
              <a:rPr lang="en-US" altLang="zh-CN" sz="3600" dirty="0" smtClean="0">
                <a:solidFill>
                  <a:srgbClr val="0000FF"/>
                </a:solidFill>
              </a:rPr>
              <a:t>Key </a:t>
            </a:r>
            <a:r>
              <a:rPr lang="en-US" sz="3600" dirty="0" smtClean="0">
                <a:solidFill>
                  <a:srgbClr val="0000FF"/>
                </a:solidFill>
              </a:rPr>
              <a:t>Problem</a:t>
            </a:r>
          </a:p>
          <a:p>
            <a:pPr marL="457200" lvl="1" indent="0">
              <a:buNone/>
            </a:pPr>
            <a:r>
              <a:rPr lang="en-US" dirty="0" smtClean="0"/>
              <a:t>How to support many concurrent measurement queries</a:t>
            </a:r>
          </a:p>
          <a:p>
            <a:pPr marL="457200" lvl="1" indent="0">
              <a:buNone/>
            </a:pPr>
            <a:r>
              <a:rPr lang="en-US" dirty="0"/>
              <a:t>w</a:t>
            </a:r>
            <a:r>
              <a:rPr lang="en-US" dirty="0" smtClean="0"/>
              <a:t>ith limited TCAM resources at commodity switches?</a:t>
            </a:r>
          </a:p>
          <a:p>
            <a:pPr lvl="1"/>
            <a:endParaRPr lang="en-US" dirty="0" smtClean="0"/>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15</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586682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Accuracy for Resources</a:t>
            </a:r>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16</a:t>
            </a:fld>
            <a:endParaRPr lang="en-US" dirty="0">
              <a:solidFill>
                <a:prstClr val="black"/>
              </a:solidFill>
            </a:endParaRPr>
          </a:p>
        </p:txBody>
      </p:sp>
      <p:grpSp>
        <p:nvGrpSpPr>
          <p:cNvPr id="23" name="Group 22"/>
          <p:cNvGrpSpPr/>
          <p:nvPr/>
        </p:nvGrpSpPr>
        <p:grpSpPr>
          <a:xfrm>
            <a:off x="398767" y="1371600"/>
            <a:ext cx="4391730" cy="2486760"/>
            <a:chOff x="2605943" y="1131266"/>
            <a:chExt cx="3334009" cy="1887839"/>
          </a:xfrm>
        </p:grpSpPr>
        <p:sp>
          <p:nvSpPr>
            <p:cNvPr id="5" name="Oval 4"/>
            <p:cNvSpPr/>
            <p:nvPr/>
          </p:nvSpPr>
          <p:spPr>
            <a:xfrm>
              <a:off x="3193312" y="1525911"/>
              <a:ext cx="454792" cy="454792"/>
            </a:xfrm>
            <a:prstGeom prst="ellipse">
              <a:avLst/>
            </a:prstGeom>
            <a:ln w="2857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26</a:t>
              </a:r>
              <a:endParaRPr lang="en-US" sz="3200" dirty="0">
                <a:latin typeface="Calibri" pitchFamily="34" charset="0"/>
                <a:cs typeface="Calibri" pitchFamily="34" charset="0"/>
              </a:endParaRPr>
            </a:p>
          </p:txBody>
        </p:sp>
        <p:sp>
          <p:nvSpPr>
            <p:cNvPr id="6" name="Oval 5"/>
            <p:cNvSpPr/>
            <p:nvPr/>
          </p:nvSpPr>
          <p:spPr>
            <a:xfrm>
              <a:off x="2605943"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13</a:t>
              </a:r>
              <a:endParaRPr lang="en-US" sz="3200" dirty="0">
                <a:latin typeface="Calibri" pitchFamily="34" charset="0"/>
                <a:cs typeface="Calibri" pitchFamily="34" charset="0"/>
              </a:endParaRPr>
            </a:p>
          </p:txBody>
        </p:sp>
        <p:sp>
          <p:nvSpPr>
            <p:cNvPr id="7" name="Oval 6"/>
            <p:cNvSpPr/>
            <p:nvPr/>
          </p:nvSpPr>
          <p:spPr>
            <a:xfrm>
              <a:off x="3780680"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13</a:t>
              </a:r>
              <a:endParaRPr lang="en-US" sz="3200" dirty="0">
                <a:latin typeface="Calibri" pitchFamily="34" charset="0"/>
                <a:cs typeface="Calibri" pitchFamily="34" charset="0"/>
              </a:endParaRPr>
            </a:p>
          </p:txBody>
        </p:sp>
        <p:cxnSp>
          <p:nvCxnSpPr>
            <p:cNvPr id="8" name="Straight Arrow Connector 7"/>
            <p:cNvCxnSpPr>
              <a:stCxn id="5" idx="3"/>
              <a:endCxn id="6" idx="7"/>
            </p:cNvCxnSpPr>
            <p:nvPr/>
          </p:nvCxnSpPr>
          <p:spPr>
            <a:xfrm flipH="1">
              <a:off x="2994132"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a:stCxn id="5" idx="5"/>
              <a:endCxn id="7" idx="1"/>
            </p:cNvCxnSpPr>
            <p:nvPr/>
          </p:nvCxnSpPr>
          <p:spPr>
            <a:xfrm>
              <a:off x="3581500"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10" name="Oval 9"/>
            <p:cNvSpPr/>
            <p:nvPr/>
          </p:nvSpPr>
          <p:spPr>
            <a:xfrm>
              <a:off x="4892027" y="1525911"/>
              <a:ext cx="454792" cy="45479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10</a:t>
              </a:r>
              <a:endParaRPr lang="en-US" sz="3200" dirty="0">
                <a:latin typeface="Calibri" pitchFamily="34" charset="0"/>
                <a:cs typeface="Calibri" pitchFamily="34" charset="0"/>
              </a:endParaRPr>
            </a:p>
          </p:txBody>
        </p:sp>
        <p:sp>
          <p:nvSpPr>
            <p:cNvPr id="11" name="Oval 10"/>
            <p:cNvSpPr/>
            <p:nvPr/>
          </p:nvSpPr>
          <p:spPr>
            <a:xfrm>
              <a:off x="4304659"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5</a:t>
              </a:r>
              <a:endParaRPr lang="en-US" sz="3200" dirty="0">
                <a:latin typeface="Calibri" pitchFamily="34" charset="0"/>
                <a:cs typeface="Calibri" pitchFamily="34" charset="0"/>
              </a:endParaRPr>
            </a:p>
          </p:txBody>
        </p:sp>
        <p:sp>
          <p:nvSpPr>
            <p:cNvPr id="12" name="Oval 11"/>
            <p:cNvSpPr/>
            <p:nvPr/>
          </p:nvSpPr>
          <p:spPr>
            <a:xfrm>
              <a:off x="5479395"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a:latin typeface="Calibri" pitchFamily="34" charset="0"/>
                  <a:cs typeface="Calibri" pitchFamily="34" charset="0"/>
                </a:rPr>
                <a:t>5</a:t>
              </a:r>
            </a:p>
          </p:txBody>
        </p:sp>
        <p:cxnSp>
          <p:nvCxnSpPr>
            <p:cNvPr id="13" name="Straight Arrow Connector 12"/>
            <p:cNvCxnSpPr>
              <a:stCxn id="10" idx="3"/>
              <a:endCxn id="11" idx="7"/>
            </p:cNvCxnSpPr>
            <p:nvPr/>
          </p:nvCxnSpPr>
          <p:spPr>
            <a:xfrm flipH="1">
              <a:off x="4692847"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10" idx="5"/>
              <a:endCxn id="12" idx="1"/>
            </p:cNvCxnSpPr>
            <p:nvPr/>
          </p:nvCxnSpPr>
          <p:spPr>
            <a:xfrm>
              <a:off x="5280215"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15" name="Oval 14"/>
            <p:cNvSpPr/>
            <p:nvPr/>
          </p:nvSpPr>
          <p:spPr>
            <a:xfrm>
              <a:off x="4046564" y="1131266"/>
              <a:ext cx="454792" cy="45479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36</a:t>
              </a:r>
              <a:endParaRPr lang="en-US" sz="3200" dirty="0">
                <a:latin typeface="Calibri" pitchFamily="34" charset="0"/>
                <a:cs typeface="Calibri" pitchFamily="34" charset="0"/>
              </a:endParaRPr>
            </a:p>
          </p:txBody>
        </p:sp>
        <p:cxnSp>
          <p:nvCxnSpPr>
            <p:cNvPr id="16" name="Straight Arrow Connector 15"/>
            <p:cNvCxnSpPr>
              <a:stCxn id="15" idx="6"/>
              <a:endCxn id="10" idx="1"/>
            </p:cNvCxnSpPr>
            <p:nvPr/>
          </p:nvCxnSpPr>
          <p:spPr>
            <a:xfrm>
              <a:off x="4501355" y="1358662"/>
              <a:ext cx="457274"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15" idx="2"/>
              <a:endCxn id="5" idx="7"/>
            </p:cNvCxnSpPr>
            <p:nvPr/>
          </p:nvCxnSpPr>
          <p:spPr>
            <a:xfrm flipH="1">
              <a:off x="3581499" y="1358662"/>
              <a:ext cx="465063"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18" name="TextBox 17"/>
            <p:cNvSpPr txBox="1"/>
            <p:nvPr/>
          </p:nvSpPr>
          <p:spPr>
            <a:xfrm>
              <a:off x="5553187"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11</a:t>
              </a:r>
              <a:endParaRPr lang="en-US" sz="2800" dirty="0">
                <a:latin typeface="Calibri" pitchFamily="34" charset="0"/>
                <a:cs typeface="Calibri" pitchFamily="34" charset="0"/>
              </a:endParaRPr>
            </a:p>
          </p:txBody>
        </p:sp>
        <p:sp>
          <p:nvSpPr>
            <p:cNvPr id="19" name="TextBox 18"/>
            <p:cNvSpPr txBox="1"/>
            <p:nvPr/>
          </p:nvSpPr>
          <p:spPr>
            <a:xfrm>
              <a:off x="4333987"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10</a:t>
              </a:r>
              <a:endParaRPr lang="en-US" sz="2800" dirty="0">
                <a:latin typeface="Calibri" pitchFamily="34" charset="0"/>
                <a:cs typeface="Calibri" pitchFamily="34" charset="0"/>
              </a:endParaRPr>
            </a:p>
          </p:txBody>
        </p:sp>
        <p:sp>
          <p:nvSpPr>
            <p:cNvPr id="20" name="TextBox 19"/>
            <p:cNvSpPr txBox="1"/>
            <p:nvPr/>
          </p:nvSpPr>
          <p:spPr>
            <a:xfrm>
              <a:off x="3794822"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01</a:t>
              </a:r>
              <a:endParaRPr lang="en-US" sz="2800" dirty="0">
                <a:latin typeface="Calibri" pitchFamily="34" charset="0"/>
                <a:cs typeface="Calibri" pitchFamily="34" charset="0"/>
              </a:endParaRPr>
            </a:p>
          </p:txBody>
        </p:sp>
        <p:sp>
          <p:nvSpPr>
            <p:cNvPr id="21" name="TextBox 20"/>
            <p:cNvSpPr txBox="1"/>
            <p:nvPr/>
          </p:nvSpPr>
          <p:spPr>
            <a:xfrm>
              <a:off x="2651822"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00</a:t>
              </a:r>
              <a:endParaRPr lang="en-US" sz="2800" dirty="0">
                <a:latin typeface="Calibri" pitchFamily="34" charset="0"/>
                <a:cs typeface="Calibri" pitchFamily="34" charset="0"/>
              </a:endParaRPr>
            </a:p>
          </p:txBody>
        </p:sp>
      </p:grpSp>
      <p:sp>
        <p:nvSpPr>
          <p:cNvPr id="39" name="Rounded Rectangle 38"/>
          <p:cNvSpPr/>
          <p:nvPr/>
        </p:nvSpPr>
        <p:spPr>
          <a:xfrm>
            <a:off x="4782903" y="1605663"/>
            <a:ext cx="3944593" cy="1179701"/>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Calibri" pitchFamily="34" charset="0"/>
                <a:cs typeface="Calibri" pitchFamily="34" charset="0"/>
              </a:rPr>
              <a:t>Monitor internal node to reduce TCAM usage</a:t>
            </a:r>
            <a:endParaRPr lang="en-US" sz="2400" dirty="0">
              <a:solidFill>
                <a:schemeClr val="tx1"/>
              </a:solidFill>
              <a:latin typeface="Calibri" pitchFamily="34" charset="0"/>
              <a:cs typeface="Calibri" pitchFamily="34" charset="0"/>
            </a:endParaRPr>
          </a:p>
        </p:txBody>
      </p:sp>
      <p:grpSp>
        <p:nvGrpSpPr>
          <p:cNvPr id="25" name="Group 24"/>
          <p:cNvGrpSpPr/>
          <p:nvPr/>
        </p:nvGrpSpPr>
        <p:grpSpPr>
          <a:xfrm>
            <a:off x="398767" y="4287362"/>
            <a:ext cx="4391730" cy="2486760"/>
            <a:chOff x="2605943" y="1131266"/>
            <a:chExt cx="3334009" cy="1887839"/>
          </a:xfrm>
        </p:grpSpPr>
        <p:sp>
          <p:nvSpPr>
            <p:cNvPr id="26" name="Oval 25"/>
            <p:cNvSpPr/>
            <p:nvPr/>
          </p:nvSpPr>
          <p:spPr>
            <a:xfrm>
              <a:off x="3193312" y="1525911"/>
              <a:ext cx="454792" cy="454792"/>
            </a:xfrm>
            <a:prstGeom prst="ellipse">
              <a:avLst/>
            </a:prstGeom>
            <a:ln w="2857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26</a:t>
              </a:r>
              <a:endParaRPr lang="en-US" sz="3200" dirty="0">
                <a:latin typeface="Calibri" pitchFamily="34" charset="0"/>
                <a:cs typeface="Calibri" pitchFamily="34" charset="0"/>
              </a:endParaRPr>
            </a:p>
          </p:txBody>
        </p:sp>
        <p:sp>
          <p:nvSpPr>
            <p:cNvPr id="27" name="Oval 26"/>
            <p:cNvSpPr/>
            <p:nvPr/>
          </p:nvSpPr>
          <p:spPr>
            <a:xfrm>
              <a:off x="2605943"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13</a:t>
              </a:r>
              <a:endParaRPr lang="en-US" sz="3200" dirty="0">
                <a:latin typeface="Calibri" pitchFamily="34" charset="0"/>
                <a:cs typeface="Calibri" pitchFamily="34" charset="0"/>
              </a:endParaRPr>
            </a:p>
          </p:txBody>
        </p:sp>
        <p:sp>
          <p:nvSpPr>
            <p:cNvPr id="28" name="Oval 27"/>
            <p:cNvSpPr/>
            <p:nvPr/>
          </p:nvSpPr>
          <p:spPr>
            <a:xfrm>
              <a:off x="3780680" y="2262358"/>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13</a:t>
              </a:r>
              <a:endParaRPr lang="en-US" sz="3200" dirty="0">
                <a:latin typeface="Calibri" pitchFamily="34" charset="0"/>
                <a:cs typeface="Calibri" pitchFamily="34" charset="0"/>
              </a:endParaRPr>
            </a:p>
          </p:txBody>
        </p:sp>
        <p:cxnSp>
          <p:nvCxnSpPr>
            <p:cNvPr id="29" name="Straight Arrow Connector 28"/>
            <p:cNvCxnSpPr>
              <a:stCxn id="26" idx="3"/>
              <a:endCxn id="27" idx="7"/>
            </p:cNvCxnSpPr>
            <p:nvPr/>
          </p:nvCxnSpPr>
          <p:spPr>
            <a:xfrm flipH="1">
              <a:off x="2994132"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6" idx="5"/>
              <a:endCxn id="28" idx="1"/>
            </p:cNvCxnSpPr>
            <p:nvPr/>
          </p:nvCxnSpPr>
          <p:spPr>
            <a:xfrm>
              <a:off x="3581500"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31" name="Oval 30"/>
            <p:cNvSpPr/>
            <p:nvPr/>
          </p:nvSpPr>
          <p:spPr>
            <a:xfrm>
              <a:off x="4892027" y="1525911"/>
              <a:ext cx="454792" cy="454792"/>
            </a:xfrm>
            <a:prstGeom prst="ellipse">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200" dirty="0" smtClean="0">
                  <a:latin typeface="Calibri" pitchFamily="34" charset="0"/>
                  <a:cs typeface="Calibri" pitchFamily="34" charset="0"/>
                </a:rPr>
                <a:t>15</a:t>
              </a:r>
              <a:endParaRPr lang="en-US" sz="3200" dirty="0">
                <a:latin typeface="Calibri" pitchFamily="34" charset="0"/>
                <a:cs typeface="Calibri" pitchFamily="34" charset="0"/>
              </a:endParaRPr>
            </a:p>
          </p:txBody>
        </p:sp>
        <p:sp>
          <p:nvSpPr>
            <p:cNvPr id="32" name="Oval 31"/>
            <p:cNvSpPr/>
            <p:nvPr/>
          </p:nvSpPr>
          <p:spPr>
            <a:xfrm>
              <a:off x="4304659" y="2262358"/>
              <a:ext cx="454792" cy="454792"/>
            </a:xfrm>
            <a:prstGeom prst="ellipse">
              <a:avLst/>
            </a:prstGeom>
            <a:ln w="2857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5</a:t>
              </a:r>
              <a:endParaRPr lang="en-US" sz="3200" dirty="0">
                <a:latin typeface="Calibri" pitchFamily="34" charset="0"/>
                <a:cs typeface="Calibri" pitchFamily="34" charset="0"/>
              </a:endParaRPr>
            </a:p>
          </p:txBody>
        </p:sp>
        <p:sp>
          <p:nvSpPr>
            <p:cNvPr id="33" name="Oval 32"/>
            <p:cNvSpPr/>
            <p:nvPr/>
          </p:nvSpPr>
          <p:spPr>
            <a:xfrm>
              <a:off x="5479395" y="2262358"/>
              <a:ext cx="454792" cy="454792"/>
            </a:xfrm>
            <a:prstGeom prst="ellipse">
              <a:avLst/>
            </a:prstGeom>
            <a:ln w="2857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smtClean="0">
                  <a:latin typeface="Calibri" pitchFamily="34" charset="0"/>
                  <a:cs typeface="Calibri" pitchFamily="34" charset="0"/>
                </a:rPr>
                <a:t>10</a:t>
              </a:r>
              <a:endParaRPr lang="en-US" sz="3200" dirty="0">
                <a:latin typeface="Calibri" pitchFamily="34" charset="0"/>
                <a:cs typeface="Calibri" pitchFamily="34" charset="0"/>
              </a:endParaRPr>
            </a:p>
          </p:txBody>
        </p:sp>
        <p:cxnSp>
          <p:nvCxnSpPr>
            <p:cNvPr id="34" name="Straight Arrow Connector 33"/>
            <p:cNvCxnSpPr>
              <a:stCxn id="31" idx="3"/>
              <a:endCxn id="32" idx="7"/>
            </p:cNvCxnSpPr>
            <p:nvPr/>
          </p:nvCxnSpPr>
          <p:spPr>
            <a:xfrm flipH="1">
              <a:off x="4692847" y="1914100"/>
              <a:ext cx="265782"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1" idx="5"/>
              <a:endCxn id="33" idx="1"/>
            </p:cNvCxnSpPr>
            <p:nvPr/>
          </p:nvCxnSpPr>
          <p:spPr>
            <a:xfrm>
              <a:off x="5280215" y="1914100"/>
              <a:ext cx="265783" cy="414861"/>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37" name="Oval 36"/>
            <p:cNvSpPr/>
            <p:nvPr/>
          </p:nvSpPr>
          <p:spPr>
            <a:xfrm>
              <a:off x="4046564" y="1131266"/>
              <a:ext cx="454792" cy="45479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3200" dirty="0">
                  <a:latin typeface="Calibri" pitchFamily="34" charset="0"/>
                  <a:cs typeface="Calibri" pitchFamily="34" charset="0"/>
                </a:rPr>
                <a:t>4</a:t>
              </a:r>
              <a:r>
                <a:rPr lang="en-US" sz="3200" dirty="0" smtClean="0">
                  <a:latin typeface="Calibri" pitchFamily="34" charset="0"/>
                  <a:cs typeface="Calibri" pitchFamily="34" charset="0"/>
                </a:rPr>
                <a:t>1</a:t>
              </a:r>
              <a:endParaRPr lang="en-US" sz="3200" dirty="0">
                <a:latin typeface="Calibri" pitchFamily="34" charset="0"/>
                <a:cs typeface="Calibri" pitchFamily="34" charset="0"/>
              </a:endParaRPr>
            </a:p>
          </p:txBody>
        </p:sp>
        <p:cxnSp>
          <p:nvCxnSpPr>
            <p:cNvPr id="38" name="Straight Arrow Connector 37"/>
            <p:cNvCxnSpPr>
              <a:stCxn id="37" idx="6"/>
              <a:endCxn id="31" idx="1"/>
            </p:cNvCxnSpPr>
            <p:nvPr/>
          </p:nvCxnSpPr>
          <p:spPr>
            <a:xfrm>
              <a:off x="4501355" y="1358662"/>
              <a:ext cx="457274"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41" name="Straight Arrow Connector 40"/>
            <p:cNvCxnSpPr>
              <a:stCxn id="37" idx="2"/>
              <a:endCxn id="26" idx="7"/>
            </p:cNvCxnSpPr>
            <p:nvPr/>
          </p:nvCxnSpPr>
          <p:spPr>
            <a:xfrm flipH="1">
              <a:off x="3581499" y="1358662"/>
              <a:ext cx="465063" cy="233852"/>
            </a:xfrm>
            <a:prstGeom prst="straightConnector1">
              <a:avLst/>
            </a:prstGeom>
            <a:ln w="28575">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42" name="TextBox 41"/>
            <p:cNvSpPr txBox="1"/>
            <p:nvPr/>
          </p:nvSpPr>
          <p:spPr>
            <a:xfrm>
              <a:off x="5553187"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11</a:t>
              </a:r>
              <a:endParaRPr lang="en-US" sz="2800" dirty="0">
                <a:latin typeface="Calibri" pitchFamily="34" charset="0"/>
                <a:cs typeface="Calibri" pitchFamily="34" charset="0"/>
              </a:endParaRPr>
            </a:p>
          </p:txBody>
        </p:sp>
        <p:sp>
          <p:nvSpPr>
            <p:cNvPr id="43" name="TextBox 42"/>
            <p:cNvSpPr txBox="1"/>
            <p:nvPr/>
          </p:nvSpPr>
          <p:spPr>
            <a:xfrm>
              <a:off x="4333987"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10</a:t>
              </a:r>
              <a:endParaRPr lang="en-US" sz="2800" dirty="0">
                <a:latin typeface="Calibri" pitchFamily="34" charset="0"/>
                <a:cs typeface="Calibri" pitchFamily="34" charset="0"/>
              </a:endParaRPr>
            </a:p>
          </p:txBody>
        </p:sp>
        <p:sp>
          <p:nvSpPr>
            <p:cNvPr id="44" name="TextBox 43"/>
            <p:cNvSpPr txBox="1"/>
            <p:nvPr/>
          </p:nvSpPr>
          <p:spPr>
            <a:xfrm>
              <a:off x="3794822"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01</a:t>
              </a:r>
              <a:endParaRPr lang="en-US" sz="2800" dirty="0">
                <a:latin typeface="Calibri" pitchFamily="34" charset="0"/>
                <a:cs typeface="Calibri" pitchFamily="34" charset="0"/>
              </a:endParaRPr>
            </a:p>
          </p:txBody>
        </p:sp>
        <p:sp>
          <p:nvSpPr>
            <p:cNvPr id="45" name="TextBox 44"/>
            <p:cNvSpPr txBox="1"/>
            <p:nvPr/>
          </p:nvSpPr>
          <p:spPr>
            <a:xfrm>
              <a:off x="2651822" y="2652618"/>
              <a:ext cx="386765" cy="366487"/>
            </a:xfrm>
            <a:prstGeom prst="rect">
              <a:avLst/>
            </a:prstGeom>
            <a:noFill/>
          </p:spPr>
          <p:txBody>
            <a:bodyPr wrap="square" lIns="0" rIns="0" rtlCol="0">
              <a:spAutoFit/>
            </a:bodyPr>
            <a:lstStyle/>
            <a:p>
              <a:pPr algn="ctr"/>
              <a:r>
                <a:rPr lang="en-US" sz="2800" dirty="0" smtClean="0">
                  <a:latin typeface="Calibri" pitchFamily="34" charset="0"/>
                  <a:cs typeface="Calibri" pitchFamily="34" charset="0"/>
                </a:rPr>
                <a:t>00</a:t>
              </a:r>
              <a:endParaRPr lang="en-US" sz="2800" dirty="0">
                <a:latin typeface="Calibri" pitchFamily="34" charset="0"/>
                <a:cs typeface="Calibri" pitchFamily="34" charset="0"/>
              </a:endParaRPr>
            </a:p>
          </p:txBody>
        </p:sp>
      </p:grpSp>
      <p:cxnSp>
        <p:nvCxnSpPr>
          <p:cNvPr id="46" name="Straight Arrow Connector 45"/>
          <p:cNvCxnSpPr>
            <a:stCxn id="39" idx="1"/>
            <a:endCxn id="10" idx="6"/>
          </p:cNvCxnSpPr>
          <p:nvPr/>
        </p:nvCxnSpPr>
        <p:spPr>
          <a:xfrm flipH="1" flipV="1">
            <a:off x="4009192" y="2190985"/>
            <a:ext cx="773711" cy="4529"/>
          </a:xfrm>
          <a:prstGeom prst="straightConnector1">
            <a:avLst/>
          </a:prstGeom>
          <a:ln w="57150">
            <a:solidFill>
              <a:srgbClr val="FF0000"/>
            </a:solidFill>
            <a:prstDash val="solid"/>
            <a:tailEnd type="arrow"/>
          </a:ln>
        </p:spPr>
        <p:style>
          <a:lnRef idx="3">
            <a:schemeClr val="dk1"/>
          </a:lnRef>
          <a:fillRef idx="0">
            <a:schemeClr val="dk1"/>
          </a:fillRef>
          <a:effectRef idx="2">
            <a:schemeClr val="dk1"/>
          </a:effectRef>
          <a:fontRef idx="minor">
            <a:schemeClr val="tx1"/>
          </a:fontRef>
        </p:style>
      </p:cxnSp>
      <p:cxnSp>
        <p:nvCxnSpPr>
          <p:cNvPr id="47" name="Straight Arrow Connector 46"/>
          <p:cNvCxnSpPr>
            <a:endCxn id="33" idx="6"/>
          </p:cNvCxnSpPr>
          <p:nvPr/>
        </p:nvCxnSpPr>
        <p:spPr>
          <a:xfrm flipH="1">
            <a:off x="4782903" y="5735162"/>
            <a:ext cx="551097" cy="341671"/>
          </a:xfrm>
          <a:prstGeom prst="straightConnector1">
            <a:avLst/>
          </a:prstGeom>
          <a:ln w="57150">
            <a:solidFill>
              <a:srgbClr val="FF0000"/>
            </a:solidFill>
            <a:prstDash val="solid"/>
            <a:tailEnd type="arrow"/>
          </a:ln>
        </p:spPr>
        <p:style>
          <a:lnRef idx="3">
            <a:schemeClr val="dk1"/>
          </a:lnRef>
          <a:fillRef idx="0">
            <a:schemeClr val="dk1"/>
          </a:fillRef>
          <a:effectRef idx="2">
            <a:schemeClr val="dk1"/>
          </a:effectRef>
          <a:fontRef idx="minor">
            <a:schemeClr val="tx1"/>
          </a:fontRef>
        </p:style>
      </p:cxnSp>
      <p:sp>
        <p:nvSpPr>
          <p:cNvPr id="48" name="Rounded Rectangle 47"/>
          <p:cNvSpPr/>
          <p:nvPr/>
        </p:nvSpPr>
        <p:spPr>
          <a:xfrm>
            <a:off x="5181600" y="5201762"/>
            <a:ext cx="2969493" cy="536562"/>
          </a:xfrm>
          <a:prstGeom prst="roundRect">
            <a:avLst>
              <a:gd name="adj" fmla="val 838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Calibri" pitchFamily="34" charset="0"/>
                <a:cs typeface="Calibri" pitchFamily="34" charset="0"/>
              </a:rPr>
              <a:t>Missed heavy hitters</a:t>
            </a:r>
            <a:endParaRPr lang="en-US"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236825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USC\ramesh\measurement\sigcomm\figures\tradeoff.emf"/>
          <p:cNvPicPr>
            <a:picLocks noChangeAspect="1" noChangeArrowheads="1"/>
          </p:cNvPicPr>
          <p:nvPr/>
        </p:nvPicPr>
        <p:blipFill rotWithShape="1">
          <a:blip r:embed="rId3">
            <a:extLst>
              <a:ext uri="{28A0092B-C50C-407E-A947-70E740481C1C}">
                <a14:useLocalDpi xmlns:a14="http://schemas.microsoft.com/office/drawing/2010/main" val="0"/>
              </a:ext>
            </a:extLst>
          </a:blip>
          <a:srcRect t="3607" r="4396"/>
          <a:stretch/>
        </p:blipFill>
        <p:spPr bwMode="auto">
          <a:xfrm>
            <a:off x="630946" y="669471"/>
            <a:ext cx="7225652"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46038"/>
            <a:ext cx="9144000" cy="715962"/>
          </a:xfrm>
        </p:spPr>
        <p:txBody>
          <a:bodyPr>
            <a:normAutofit fontScale="90000"/>
          </a:bodyPr>
          <a:lstStyle/>
          <a:p>
            <a:r>
              <a:rPr lang="en-US" sz="3600" dirty="0" smtClean="0"/>
              <a:t>Diminishing Return of Resource-Accuracy Tradeoffs</a:t>
            </a:r>
            <a:endParaRPr lang="en-US" sz="3600" dirty="0"/>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17</a:t>
            </a:fld>
            <a:endParaRPr lang="en-US" dirty="0">
              <a:solidFill>
                <a:prstClr val="black"/>
              </a:solidFill>
            </a:endParaRPr>
          </a:p>
        </p:txBody>
      </p:sp>
      <p:sp>
        <p:nvSpPr>
          <p:cNvPr id="18" name="TextBox 17"/>
          <p:cNvSpPr txBox="1"/>
          <p:nvPr/>
        </p:nvSpPr>
        <p:spPr>
          <a:xfrm>
            <a:off x="6576786" y="1488998"/>
            <a:ext cx="2414814" cy="461665"/>
          </a:xfrm>
          <a:prstGeom prst="rect">
            <a:avLst/>
          </a:prstGeom>
          <a:noFill/>
        </p:spPr>
        <p:txBody>
          <a:bodyPr wrap="square" rtlCol="0">
            <a:spAutoFit/>
          </a:bodyPr>
          <a:lstStyle/>
          <a:p>
            <a:r>
              <a:rPr lang="en-US" sz="2400" dirty="0" smtClean="0">
                <a:latin typeface="Calibri" pitchFamily="34" charset="0"/>
                <a:cs typeface="Calibri" pitchFamily="34" charset="0"/>
              </a:rPr>
              <a:t>Accuracy Bound</a:t>
            </a:r>
            <a:endParaRPr lang="en-US" sz="2400" dirty="0">
              <a:latin typeface="Calibri" pitchFamily="34" charset="0"/>
              <a:cs typeface="Calibri" pitchFamily="34" charset="0"/>
            </a:endParaRPr>
          </a:p>
        </p:txBody>
      </p:sp>
      <p:cxnSp>
        <p:nvCxnSpPr>
          <p:cNvPr id="8" name="Straight Connector 7"/>
          <p:cNvCxnSpPr/>
          <p:nvPr/>
        </p:nvCxnSpPr>
        <p:spPr>
          <a:xfrm>
            <a:off x="1676400" y="1447800"/>
            <a:ext cx="0" cy="342900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4143375" y="1143000"/>
            <a:ext cx="0" cy="326252"/>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1707357" y="1828800"/>
            <a:ext cx="731043" cy="461665"/>
          </a:xfrm>
          <a:prstGeom prst="rect">
            <a:avLst/>
          </a:prstGeom>
          <a:noFill/>
        </p:spPr>
        <p:txBody>
          <a:bodyPr wrap="square" rtlCol="0">
            <a:spAutoFit/>
          </a:bodyPr>
          <a:lstStyle/>
          <a:p>
            <a:r>
              <a:rPr lang="en-US" sz="2400" dirty="0" smtClean="0">
                <a:solidFill>
                  <a:srgbClr val="C00000"/>
                </a:solidFill>
                <a:latin typeface="Calibri" pitchFamily="34" charset="0"/>
                <a:cs typeface="Calibri" pitchFamily="34" charset="0"/>
              </a:rPr>
              <a:t>82</a:t>
            </a:r>
            <a:r>
              <a:rPr lang="en-US" sz="2400" b="1" dirty="0" smtClean="0">
                <a:solidFill>
                  <a:srgbClr val="C00000"/>
                </a:solidFill>
                <a:latin typeface="Calibri" pitchFamily="34" charset="0"/>
                <a:cs typeface="Calibri" pitchFamily="34" charset="0"/>
              </a:rPr>
              <a:t>%</a:t>
            </a:r>
            <a:endParaRPr lang="en-US" sz="2400" b="1" dirty="0">
              <a:solidFill>
                <a:srgbClr val="C00000"/>
              </a:solidFill>
              <a:latin typeface="Calibri" pitchFamily="34" charset="0"/>
              <a:cs typeface="Calibri" pitchFamily="34" charset="0"/>
            </a:endParaRPr>
          </a:p>
        </p:txBody>
      </p:sp>
      <p:sp>
        <p:nvSpPr>
          <p:cNvPr id="30" name="TextBox 29"/>
          <p:cNvSpPr txBox="1"/>
          <p:nvPr/>
        </p:nvSpPr>
        <p:spPr>
          <a:xfrm>
            <a:off x="3583782" y="1066800"/>
            <a:ext cx="607218" cy="461665"/>
          </a:xfrm>
          <a:prstGeom prst="rect">
            <a:avLst/>
          </a:prstGeom>
          <a:noFill/>
        </p:spPr>
        <p:txBody>
          <a:bodyPr wrap="square" rtlCol="0">
            <a:spAutoFit/>
          </a:bodyPr>
          <a:lstStyle/>
          <a:p>
            <a:r>
              <a:rPr lang="en-US" sz="2400" dirty="0" smtClean="0">
                <a:solidFill>
                  <a:srgbClr val="C00000"/>
                </a:solidFill>
                <a:latin typeface="Calibri" pitchFamily="34" charset="0"/>
                <a:cs typeface="Calibri" pitchFamily="34" charset="0"/>
              </a:rPr>
              <a:t>7%</a:t>
            </a:r>
            <a:endParaRPr lang="en-US" sz="2400" dirty="0">
              <a:solidFill>
                <a:srgbClr val="C00000"/>
              </a:solidFill>
              <a:latin typeface="Calibri" pitchFamily="34" charset="0"/>
              <a:cs typeface="Calibri" pitchFamily="34" charset="0"/>
            </a:endParaRPr>
          </a:p>
        </p:txBody>
      </p:sp>
      <p:sp>
        <p:nvSpPr>
          <p:cNvPr id="33" name="Rounded Rectangle 32"/>
          <p:cNvSpPr/>
          <p:nvPr/>
        </p:nvSpPr>
        <p:spPr>
          <a:xfrm>
            <a:off x="223180" y="5746431"/>
            <a:ext cx="8411029" cy="730569"/>
          </a:xfrm>
          <a:prstGeom prst="roundRect">
            <a:avLst>
              <a:gd name="adj" fmla="val 3349"/>
            </a:avLst>
          </a:prstGeom>
          <a:ln/>
        </p:spPr>
        <p:style>
          <a:lnRef idx="1">
            <a:schemeClr val="accent3"/>
          </a:lnRef>
          <a:fillRef idx="2">
            <a:schemeClr val="accent3"/>
          </a:fillRef>
          <a:effectRef idx="1">
            <a:schemeClr val="accent3"/>
          </a:effectRef>
          <a:fontRef idx="minor">
            <a:schemeClr val="dk1"/>
          </a:fontRef>
        </p:style>
        <p:txBody>
          <a:bodyPr rtlCol="0" anchor="ctr" anchorCtr="0"/>
          <a:lstStyle/>
          <a:p>
            <a:pPr algn="ctr"/>
            <a:r>
              <a:rPr lang="en-US" sz="2800" dirty="0"/>
              <a:t>Can accept an accuracy bound &lt;100% to save TCAMs</a:t>
            </a:r>
          </a:p>
        </p:txBody>
      </p:sp>
      <p:cxnSp>
        <p:nvCxnSpPr>
          <p:cNvPr id="5" name="Straight Connector 4"/>
          <p:cNvCxnSpPr/>
          <p:nvPr/>
        </p:nvCxnSpPr>
        <p:spPr>
          <a:xfrm>
            <a:off x="1828800" y="1447800"/>
            <a:ext cx="2255997" cy="18281"/>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4136232" y="1143000"/>
            <a:ext cx="3178968"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1752600" y="1447800"/>
            <a:ext cx="5486400" cy="0"/>
          </a:xfrm>
          <a:prstGeom prst="line">
            <a:avLst/>
          </a:prstGeom>
          <a:ln w="76200">
            <a:prstDash val="soli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5979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715962"/>
          </a:xfrm>
        </p:spPr>
        <p:txBody>
          <a:bodyPr>
            <a:normAutofit/>
          </a:bodyPr>
          <a:lstStyle/>
          <a:p>
            <a:r>
              <a:rPr lang="en-US" sz="3600" dirty="0" smtClean="0"/>
              <a:t>Temporal Multiplexing across Queries</a:t>
            </a:r>
            <a:endParaRPr lang="en-US" sz="3600" dirty="0"/>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18</a:t>
            </a:fld>
            <a:endParaRPr lang="en-US" dirty="0">
              <a:solidFill>
                <a:prstClr val="black"/>
              </a:solidFill>
            </a:endParaRPr>
          </a:p>
        </p:txBody>
      </p:sp>
      <p:sp>
        <p:nvSpPr>
          <p:cNvPr id="15" name="TextBox 14"/>
          <p:cNvSpPr txBox="1"/>
          <p:nvPr/>
        </p:nvSpPr>
        <p:spPr>
          <a:xfrm rot="16200000">
            <a:off x="867699" y="3596782"/>
            <a:ext cx="3036032" cy="867370"/>
          </a:xfrm>
          <a:prstGeom prst="rect">
            <a:avLst/>
          </a:prstGeom>
          <a:noFill/>
        </p:spPr>
        <p:txBody>
          <a:bodyPr wrap="square" rtlCol="0">
            <a:spAutoFit/>
          </a:bodyPr>
          <a:lstStyle/>
          <a:p>
            <a:r>
              <a:rPr lang="en-US" sz="2800" dirty="0" smtClean="0"/>
              <a:t># TCAMs Required</a:t>
            </a:r>
            <a:endParaRPr lang="en-US" sz="2800" dirty="0"/>
          </a:p>
        </p:txBody>
      </p:sp>
      <p:grpSp>
        <p:nvGrpSpPr>
          <p:cNvPr id="88" name="Group 87"/>
          <p:cNvGrpSpPr/>
          <p:nvPr/>
        </p:nvGrpSpPr>
        <p:grpSpPr>
          <a:xfrm>
            <a:off x="2514600" y="3863257"/>
            <a:ext cx="4479133" cy="933972"/>
            <a:chOff x="2514600" y="3863257"/>
            <a:chExt cx="4479133" cy="933972"/>
          </a:xfrm>
        </p:grpSpPr>
        <p:cxnSp>
          <p:nvCxnSpPr>
            <p:cNvPr id="53" name="Straight Connector 52"/>
            <p:cNvCxnSpPr/>
            <p:nvPr/>
          </p:nvCxnSpPr>
          <p:spPr>
            <a:xfrm>
              <a:off x="2514600" y="3899336"/>
              <a:ext cx="18288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26733" y="4759490"/>
              <a:ext cx="26670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343400" y="3863257"/>
              <a:ext cx="18143" cy="933972"/>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p:nvPr/>
        </p:nvCxnSpPr>
        <p:spPr>
          <a:xfrm flipV="1">
            <a:off x="2487137" y="2394908"/>
            <a:ext cx="0" cy="340647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2194417" y="5595308"/>
            <a:ext cx="5051665"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72" name="TextBox 71"/>
          <p:cNvSpPr txBox="1"/>
          <p:nvPr/>
        </p:nvSpPr>
        <p:spPr>
          <a:xfrm>
            <a:off x="3733800" y="5638800"/>
            <a:ext cx="2209800" cy="523220"/>
          </a:xfrm>
          <a:prstGeom prst="rect">
            <a:avLst/>
          </a:prstGeom>
          <a:noFill/>
        </p:spPr>
        <p:txBody>
          <a:bodyPr wrap="square" rtlCol="0">
            <a:spAutoFit/>
          </a:bodyPr>
          <a:lstStyle/>
          <a:p>
            <a:pPr algn="ctr"/>
            <a:r>
              <a:rPr lang="en-US" sz="2800" dirty="0" smtClean="0"/>
              <a:t>Time</a:t>
            </a:r>
            <a:endParaRPr lang="en-US" sz="2800" dirty="0"/>
          </a:p>
        </p:txBody>
      </p:sp>
      <p:grpSp>
        <p:nvGrpSpPr>
          <p:cNvPr id="90" name="Group 89"/>
          <p:cNvGrpSpPr/>
          <p:nvPr/>
        </p:nvGrpSpPr>
        <p:grpSpPr>
          <a:xfrm>
            <a:off x="6118486" y="2209800"/>
            <a:ext cx="1914916" cy="461665"/>
            <a:chOff x="6118486" y="2209800"/>
            <a:chExt cx="1914916" cy="461665"/>
          </a:xfrm>
        </p:grpSpPr>
        <p:sp>
          <p:nvSpPr>
            <p:cNvPr id="83" name="TextBox 82"/>
            <p:cNvSpPr txBox="1"/>
            <p:nvPr/>
          </p:nvSpPr>
          <p:spPr>
            <a:xfrm>
              <a:off x="6699998" y="2209800"/>
              <a:ext cx="1333404" cy="461665"/>
            </a:xfrm>
            <a:prstGeom prst="rect">
              <a:avLst/>
            </a:prstGeom>
            <a:noFill/>
          </p:spPr>
          <p:txBody>
            <a:bodyPr wrap="square" rtlCol="0">
              <a:spAutoFit/>
            </a:bodyPr>
            <a:lstStyle/>
            <a:p>
              <a:r>
                <a:rPr lang="en-US" sz="2400" dirty="0" smtClean="0"/>
                <a:t>Query 1</a:t>
              </a:r>
              <a:endParaRPr lang="en-US" sz="2400" dirty="0"/>
            </a:p>
          </p:txBody>
        </p:sp>
        <p:cxnSp>
          <p:nvCxnSpPr>
            <p:cNvPr id="85" name="Straight Connector 84"/>
            <p:cNvCxnSpPr/>
            <p:nvPr/>
          </p:nvCxnSpPr>
          <p:spPr>
            <a:xfrm>
              <a:off x="6118486" y="2446416"/>
              <a:ext cx="581511"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6118486" y="2603148"/>
            <a:ext cx="1920518" cy="461665"/>
            <a:chOff x="6118486" y="2603148"/>
            <a:chExt cx="1920518" cy="461665"/>
          </a:xfrm>
        </p:grpSpPr>
        <p:sp>
          <p:nvSpPr>
            <p:cNvPr id="84" name="TextBox 83"/>
            <p:cNvSpPr txBox="1"/>
            <p:nvPr/>
          </p:nvSpPr>
          <p:spPr>
            <a:xfrm>
              <a:off x="6705600" y="2603148"/>
              <a:ext cx="1333404" cy="461665"/>
            </a:xfrm>
            <a:prstGeom prst="rect">
              <a:avLst/>
            </a:prstGeom>
            <a:noFill/>
          </p:spPr>
          <p:txBody>
            <a:bodyPr wrap="square" rtlCol="0">
              <a:spAutoFit/>
            </a:bodyPr>
            <a:lstStyle/>
            <a:p>
              <a:r>
                <a:rPr lang="en-US" sz="2400" dirty="0" smtClean="0"/>
                <a:t>Query 2</a:t>
              </a:r>
              <a:endParaRPr lang="en-US" sz="2400" dirty="0"/>
            </a:p>
          </p:txBody>
        </p:sp>
        <p:cxnSp>
          <p:nvCxnSpPr>
            <p:cNvPr id="86" name="Straight Connector 85"/>
            <p:cNvCxnSpPr/>
            <p:nvPr/>
          </p:nvCxnSpPr>
          <p:spPr>
            <a:xfrm>
              <a:off x="6118486" y="2843745"/>
              <a:ext cx="5852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2513328" y="4176083"/>
            <a:ext cx="4485167" cy="873252"/>
            <a:chOff x="2513328" y="4176083"/>
            <a:chExt cx="4485167" cy="873252"/>
          </a:xfrm>
        </p:grpSpPr>
        <p:cxnSp>
          <p:nvCxnSpPr>
            <p:cNvPr id="19" name="Straight Connector 18"/>
            <p:cNvCxnSpPr/>
            <p:nvPr/>
          </p:nvCxnSpPr>
          <p:spPr>
            <a:xfrm>
              <a:off x="2513328" y="5012143"/>
              <a:ext cx="170386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40995" y="4211008"/>
              <a:ext cx="28575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79032" y="4176083"/>
              <a:ext cx="0" cy="8732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1219200" y="1219200"/>
            <a:ext cx="6477000" cy="909534"/>
          </a:xfrm>
          <a:prstGeom prst="roundRect">
            <a:avLst>
              <a:gd name="adj" fmla="val 838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latin typeface="Calibri" pitchFamily="34" charset="0"/>
                <a:cs typeface="Calibri" pitchFamily="34" charset="0"/>
              </a:rPr>
              <a:t>Different queries require different TCAMs over time because of traffic changes</a:t>
            </a:r>
            <a:endParaRPr lang="en-US" sz="2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664274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Multiplexing across Switches</a:t>
            </a:r>
          </a:p>
        </p:txBody>
      </p:sp>
      <p:sp>
        <p:nvSpPr>
          <p:cNvPr id="3" name="Slide Number Placeholder 2"/>
          <p:cNvSpPr>
            <a:spLocks noGrp="1"/>
          </p:cNvSpPr>
          <p:nvPr>
            <p:ph type="sldNum" sz="quarter" idx="15"/>
          </p:nvPr>
        </p:nvSpPr>
        <p:spPr/>
        <p:txBody>
          <a:bodyPr/>
          <a:lstStyle/>
          <a:p>
            <a:fld id="{E977F9BB-D089-4283-A4D9-1C9B9F6121FD}" type="slidenum">
              <a:rPr lang="en-US" smtClean="0">
                <a:solidFill>
                  <a:prstClr val="black"/>
                </a:solidFill>
              </a:rPr>
              <a:pPr/>
              <a:t>19</a:t>
            </a:fld>
            <a:endParaRPr lang="en-US">
              <a:solidFill>
                <a:prstClr val="black"/>
              </a:solidFill>
            </a:endParaRPr>
          </a:p>
        </p:txBody>
      </p:sp>
      <p:sp>
        <p:nvSpPr>
          <p:cNvPr id="6" name="TextBox 5"/>
          <p:cNvSpPr txBox="1"/>
          <p:nvPr/>
        </p:nvSpPr>
        <p:spPr>
          <a:xfrm>
            <a:off x="2480055" y="5481935"/>
            <a:ext cx="1333404" cy="461665"/>
          </a:xfrm>
          <a:prstGeom prst="rect">
            <a:avLst/>
          </a:prstGeom>
          <a:noFill/>
        </p:spPr>
        <p:txBody>
          <a:bodyPr wrap="square" rtlCol="0">
            <a:spAutoFit/>
          </a:bodyPr>
          <a:lstStyle/>
          <a:p>
            <a:r>
              <a:rPr lang="en-US" sz="2400" dirty="0" smtClean="0"/>
              <a:t>Switch A</a:t>
            </a:r>
            <a:endParaRPr lang="en-US" sz="2400" dirty="0"/>
          </a:p>
        </p:txBody>
      </p:sp>
      <p:sp>
        <p:nvSpPr>
          <p:cNvPr id="7" name="TextBox 6"/>
          <p:cNvSpPr txBox="1"/>
          <p:nvPr/>
        </p:nvSpPr>
        <p:spPr>
          <a:xfrm>
            <a:off x="4994655" y="5481935"/>
            <a:ext cx="1333404" cy="461665"/>
          </a:xfrm>
          <a:prstGeom prst="rect">
            <a:avLst/>
          </a:prstGeom>
          <a:noFill/>
        </p:spPr>
        <p:txBody>
          <a:bodyPr wrap="square" rtlCol="0">
            <a:spAutoFit/>
          </a:bodyPr>
          <a:lstStyle/>
          <a:p>
            <a:r>
              <a:rPr lang="en-US" sz="2400" dirty="0" smtClean="0"/>
              <a:t>Switch B</a:t>
            </a:r>
            <a:endParaRPr lang="en-US" sz="2400" dirty="0"/>
          </a:p>
        </p:txBody>
      </p:sp>
      <p:sp>
        <p:nvSpPr>
          <p:cNvPr id="8" name="TextBox 7"/>
          <p:cNvSpPr txBox="1"/>
          <p:nvPr/>
        </p:nvSpPr>
        <p:spPr>
          <a:xfrm rot="16200000">
            <a:off x="479617" y="3407209"/>
            <a:ext cx="3036032" cy="867370"/>
          </a:xfrm>
          <a:prstGeom prst="rect">
            <a:avLst/>
          </a:prstGeom>
          <a:noFill/>
        </p:spPr>
        <p:txBody>
          <a:bodyPr wrap="square" rtlCol="0">
            <a:spAutoFit/>
          </a:bodyPr>
          <a:lstStyle/>
          <a:p>
            <a:r>
              <a:rPr lang="en-US" sz="2800" dirty="0" smtClean="0"/>
              <a:t># TCAMs Required</a:t>
            </a:r>
            <a:endParaRPr lang="en-US" sz="2800" dirty="0"/>
          </a:p>
        </p:txBody>
      </p:sp>
      <p:cxnSp>
        <p:nvCxnSpPr>
          <p:cNvPr id="9" name="Straight Arrow Connector 8"/>
          <p:cNvCxnSpPr/>
          <p:nvPr/>
        </p:nvCxnSpPr>
        <p:spPr>
          <a:xfrm flipV="1">
            <a:off x="2099055" y="2205335"/>
            <a:ext cx="0" cy="340647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1806335" y="5405735"/>
            <a:ext cx="5051665"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5299455" y="4338935"/>
            <a:ext cx="609600" cy="1066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rgbClr val="1AA0FF"/>
              </a:solidFill>
            </a:endParaRPr>
          </a:p>
        </p:txBody>
      </p:sp>
      <p:sp>
        <p:nvSpPr>
          <p:cNvPr id="14" name="Rectangle 13"/>
          <p:cNvSpPr/>
          <p:nvPr/>
        </p:nvSpPr>
        <p:spPr>
          <a:xfrm>
            <a:off x="2784855" y="3043535"/>
            <a:ext cx="609600" cy="2362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1AA0FF"/>
              </a:solidFill>
            </a:endParaRPr>
          </a:p>
        </p:txBody>
      </p:sp>
      <p:sp>
        <p:nvSpPr>
          <p:cNvPr id="15" name="Rounded Rectangle 14"/>
          <p:cNvSpPr/>
          <p:nvPr/>
        </p:nvSpPr>
        <p:spPr>
          <a:xfrm>
            <a:off x="1143000" y="1219200"/>
            <a:ext cx="6400800" cy="909534"/>
          </a:xfrm>
          <a:prstGeom prst="roundRect">
            <a:avLst>
              <a:gd name="adj" fmla="val 838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latin typeface="Calibri" pitchFamily="34" charset="0"/>
                <a:cs typeface="Calibri" pitchFamily="34" charset="0"/>
              </a:rPr>
              <a:t>The same query requires different TCAMs at switches because of traffic distribution</a:t>
            </a:r>
            <a:endParaRPr lang="en-US" sz="2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7690955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772400" y="914400"/>
            <a:ext cx="1588501" cy="1397776"/>
          </a:xfrm>
          <a:prstGeom prst="rect">
            <a:avLst/>
          </a:prstGeom>
        </p:spPr>
      </p:pic>
      <p:pic>
        <p:nvPicPr>
          <p:cNvPr id="5" name="Picture 4"/>
          <p:cNvPicPr>
            <a:picLocks noChangeAspect="1"/>
          </p:cNvPicPr>
          <p:nvPr/>
        </p:nvPicPr>
        <p:blipFill>
          <a:blip r:embed="rId4"/>
          <a:stretch>
            <a:fillRect/>
          </a:stretch>
        </p:blipFill>
        <p:spPr>
          <a:xfrm>
            <a:off x="7576783" y="2895600"/>
            <a:ext cx="1567217" cy="1629906"/>
          </a:xfrm>
          <a:prstGeom prst="rect">
            <a:avLst/>
          </a:prstGeom>
        </p:spPr>
      </p:pic>
      <p:sp>
        <p:nvSpPr>
          <p:cNvPr id="2" name="Title 1"/>
          <p:cNvSpPr>
            <a:spLocks noGrp="1"/>
          </p:cNvSpPr>
          <p:nvPr>
            <p:ph type="title"/>
          </p:nvPr>
        </p:nvSpPr>
        <p:spPr/>
        <p:txBody>
          <a:bodyPr/>
          <a:lstStyle/>
          <a:p>
            <a:r>
              <a:rPr lang="en-US" sz="4000" dirty="0"/>
              <a:t>Management = </a:t>
            </a:r>
            <a:r>
              <a:rPr lang="en-US" sz="4000" dirty="0" smtClean="0">
                <a:solidFill>
                  <a:srgbClr val="000000"/>
                </a:solidFill>
              </a:rPr>
              <a:t>Measurement + </a:t>
            </a:r>
            <a:r>
              <a:rPr lang="en-US" sz="4000" dirty="0" smtClean="0"/>
              <a:t>Control </a:t>
            </a:r>
            <a:endParaRPr lang="en-US" sz="4000" dirty="0"/>
          </a:p>
        </p:txBody>
      </p:sp>
      <p:sp>
        <p:nvSpPr>
          <p:cNvPr id="3" name="Content Placeholder 2"/>
          <p:cNvSpPr>
            <a:spLocks noGrp="1"/>
          </p:cNvSpPr>
          <p:nvPr>
            <p:ph idx="1"/>
          </p:nvPr>
        </p:nvSpPr>
        <p:spPr>
          <a:xfrm>
            <a:off x="0" y="1117600"/>
            <a:ext cx="8991600" cy="5715000"/>
          </a:xfrm>
        </p:spPr>
        <p:txBody>
          <a:bodyPr/>
          <a:lstStyle/>
          <a:p>
            <a:r>
              <a:rPr lang="en-US" dirty="0" smtClean="0"/>
              <a:t>Trafﬁc engineering, </a:t>
            </a:r>
            <a:r>
              <a:rPr lang="en-US" dirty="0"/>
              <a:t>l</a:t>
            </a:r>
            <a:r>
              <a:rPr lang="en-US" dirty="0" smtClean="0"/>
              <a:t>oad balancing</a:t>
            </a:r>
            <a:endParaRPr lang="en-US" dirty="0"/>
          </a:p>
          <a:p>
            <a:pPr lvl="1"/>
            <a:r>
              <a:rPr lang="en-US" dirty="0"/>
              <a:t>Identify large traffic aggregates, traffic changes</a:t>
            </a:r>
          </a:p>
          <a:p>
            <a:pPr lvl="1"/>
            <a:r>
              <a:rPr lang="en-US" dirty="0"/>
              <a:t>Understand flow </a:t>
            </a:r>
            <a:r>
              <a:rPr lang="en-US" dirty="0" smtClean="0"/>
              <a:t>properties (size, entropy, etc</a:t>
            </a:r>
            <a:r>
              <a:rPr lang="en-US" dirty="0"/>
              <a:t>.</a:t>
            </a:r>
            <a:r>
              <a:rPr lang="en-US" dirty="0" smtClean="0"/>
              <a:t>)</a:t>
            </a:r>
          </a:p>
          <a:p>
            <a:pPr lvl="1"/>
            <a:endParaRPr lang="en-US" dirty="0"/>
          </a:p>
          <a:p>
            <a:r>
              <a:rPr lang="en-US" dirty="0"/>
              <a:t>Performance </a:t>
            </a:r>
            <a:r>
              <a:rPr lang="en-US" dirty="0" smtClean="0"/>
              <a:t>diagnosis, troubleshooting</a:t>
            </a:r>
            <a:endParaRPr lang="en-US" dirty="0"/>
          </a:p>
          <a:p>
            <a:pPr lvl="1"/>
            <a:r>
              <a:rPr lang="en-US" dirty="0" smtClean="0"/>
              <a:t>Measure delay, throughput</a:t>
            </a:r>
            <a:r>
              <a:rPr lang="en-US" dirty="0"/>
              <a:t> </a:t>
            </a:r>
            <a:r>
              <a:rPr lang="en-US" dirty="0" smtClean="0"/>
              <a:t>for individual flows</a:t>
            </a:r>
          </a:p>
          <a:p>
            <a:pPr marL="457200" lvl="1" indent="0">
              <a:buNone/>
            </a:pPr>
            <a:endParaRPr lang="en-US" dirty="0" smtClean="0"/>
          </a:p>
          <a:p>
            <a:r>
              <a:rPr lang="en-US" dirty="0"/>
              <a:t>Accounting</a:t>
            </a:r>
          </a:p>
          <a:p>
            <a:pPr lvl="1"/>
            <a:r>
              <a:rPr lang="en-US" dirty="0"/>
              <a:t>Count resource usage for tenants</a:t>
            </a:r>
          </a:p>
          <a:p>
            <a:pPr marL="457200" lvl="1" indent="0">
              <a:buNone/>
            </a:pP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2</a:t>
            </a:fld>
            <a:endParaRPr lang="en-US"/>
          </a:p>
        </p:txBody>
      </p:sp>
      <p:pic>
        <p:nvPicPr>
          <p:cNvPr id="7" name="Picture 6"/>
          <p:cNvPicPr>
            <a:picLocks noChangeAspect="1"/>
          </p:cNvPicPr>
          <p:nvPr/>
        </p:nvPicPr>
        <p:blipFill>
          <a:blip r:embed="rId5"/>
          <a:stretch>
            <a:fillRect/>
          </a:stretch>
        </p:blipFill>
        <p:spPr>
          <a:xfrm>
            <a:off x="6400800" y="5105400"/>
            <a:ext cx="1984108" cy="1247955"/>
          </a:xfrm>
          <a:prstGeom prst="rect">
            <a:avLst/>
          </a:prstGeom>
        </p:spPr>
      </p:pic>
    </p:spTree>
    <p:extLst>
      <p:ext uri="{BB962C8B-B14F-4D97-AF65-F5344CB8AC3E}">
        <p14:creationId xmlns:p14="http://schemas.microsoft.com/office/powerpoint/2010/main" val="30529567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Insights and Challenges</a:t>
            </a:r>
          </a:p>
        </p:txBody>
      </p:sp>
      <p:sp>
        <p:nvSpPr>
          <p:cNvPr id="3" name="Content Placeholder 2"/>
          <p:cNvSpPr>
            <a:spLocks noGrp="1"/>
          </p:cNvSpPr>
          <p:nvPr>
            <p:ph idx="1"/>
          </p:nvPr>
        </p:nvSpPr>
        <p:spPr>
          <a:xfrm>
            <a:off x="0" y="1117600"/>
            <a:ext cx="9296400" cy="5715000"/>
          </a:xfrm>
        </p:spPr>
        <p:txBody>
          <a:bodyPr/>
          <a:lstStyle/>
          <a:p>
            <a:r>
              <a:rPr lang="en-US" dirty="0" smtClean="0"/>
              <a:t>Leverage resource</a:t>
            </a:r>
            <a:r>
              <a:rPr lang="en-US" dirty="0"/>
              <a:t>-accuracy tradeoffs</a:t>
            </a:r>
          </a:p>
          <a:p>
            <a:pPr lvl="1"/>
            <a:r>
              <a:rPr lang="en-US" dirty="0" smtClean="0"/>
              <a:t>Challenge: Cannot know the accuracy </a:t>
            </a:r>
            <a:r>
              <a:rPr lang="en-US" dirty="0" err="1" smtClean="0"/>
              <a:t>groundtruth</a:t>
            </a:r>
            <a:endParaRPr lang="en-US" dirty="0" smtClean="0"/>
          </a:p>
          <a:p>
            <a:pPr lvl="1"/>
            <a:r>
              <a:rPr lang="en-US" dirty="0" smtClean="0"/>
              <a:t>Solution: Online accuracy algorithm</a:t>
            </a:r>
            <a:endParaRPr lang="en-US" dirty="0"/>
          </a:p>
          <a:p>
            <a:r>
              <a:rPr lang="en-US" dirty="0"/>
              <a:t>Temporal multiplexing across queries</a:t>
            </a:r>
          </a:p>
          <a:p>
            <a:pPr lvl="1"/>
            <a:r>
              <a:rPr lang="en-US" dirty="0" smtClean="0"/>
              <a:t>Challenge: Required resources change over time</a:t>
            </a:r>
          </a:p>
          <a:p>
            <a:pPr lvl="1"/>
            <a:r>
              <a:rPr lang="en-US" dirty="0" smtClean="0"/>
              <a:t>Solution: Dynamic resource allocation algorithm rather than one shot optimization</a:t>
            </a:r>
          </a:p>
          <a:p>
            <a:r>
              <a:rPr lang="en-US" dirty="0"/>
              <a:t>Spatial multiplexing across switches</a:t>
            </a:r>
          </a:p>
          <a:p>
            <a:pPr lvl="1"/>
            <a:r>
              <a:rPr lang="en-US" dirty="0" smtClean="0"/>
              <a:t>Challenge: Query accuracy depends on multiple switches</a:t>
            </a:r>
          </a:p>
          <a:p>
            <a:pPr lvl="1"/>
            <a:r>
              <a:rPr lang="en-US" dirty="0" smtClean="0"/>
              <a:t>Solution: Consider both overall query accuracy and per-switch accuracy</a:t>
            </a: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20</a:t>
            </a:fld>
            <a:endParaRPr lang="en-US"/>
          </a:p>
        </p:txBody>
      </p:sp>
    </p:spTree>
    <p:extLst>
      <p:ext uri="{BB962C8B-B14F-4D97-AF65-F5344CB8AC3E}">
        <p14:creationId xmlns:p14="http://schemas.microsoft.com/office/powerpoint/2010/main" val="375781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 Dynamic TCAM Allocation</a:t>
            </a:r>
            <a:endParaRPr lang="en-US" dirty="0"/>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21</a:t>
            </a:fld>
            <a:endParaRPr lang="en-US" dirty="0">
              <a:solidFill>
                <a:prstClr val="black"/>
              </a:solidFill>
            </a:endParaRPr>
          </a:p>
        </p:txBody>
      </p:sp>
      <p:sp>
        <p:nvSpPr>
          <p:cNvPr id="7" name="Rounded Rectangle 6"/>
          <p:cNvSpPr/>
          <p:nvPr/>
        </p:nvSpPr>
        <p:spPr>
          <a:xfrm>
            <a:off x="1642529" y="2615466"/>
            <a:ext cx="3078883"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800" dirty="0">
                <a:latin typeface="Calibri" pitchFamily="34" charset="0"/>
                <a:cs typeface="Calibri" pitchFamily="34" charset="0"/>
              </a:rPr>
              <a:t>Allocate </a:t>
            </a:r>
            <a:r>
              <a:rPr lang="en-US" sz="2800" dirty="0" smtClean="0">
                <a:latin typeface="Calibri" pitchFamily="34" charset="0"/>
                <a:cs typeface="Calibri" pitchFamily="34" charset="0"/>
              </a:rPr>
              <a:t>TCAM</a:t>
            </a:r>
            <a:endParaRPr lang="en-US" sz="2800" dirty="0">
              <a:latin typeface="Calibri" pitchFamily="34" charset="0"/>
              <a:cs typeface="Calibri" pitchFamily="34" charset="0"/>
            </a:endParaRPr>
          </a:p>
        </p:txBody>
      </p:sp>
      <p:sp>
        <p:nvSpPr>
          <p:cNvPr id="8" name="Rounded Rectangle 7"/>
          <p:cNvSpPr/>
          <p:nvPr/>
        </p:nvSpPr>
        <p:spPr>
          <a:xfrm>
            <a:off x="5193046" y="2621272"/>
            <a:ext cx="3078883"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800" dirty="0">
                <a:latin typeface="Calibri" pitchFamily="34" charset="0"/>
                <a:cs typeface="Calibri" pitchFamily="34" charset="0"/>
              </a:rPr>
              <a:t>Estimate accuracy</a:t>
            </a:r>
          </a:p>
        </p:txBody>
      </p:sp>
      <p:cxnSp>
        <p:nvCxnSpPr>
          <p:cNvPr id="10" name="Elbow Connector 9"/>
          <p:cNvCxnSpPr>
            <a:stCxn id="7" idx="2"/>
            <a:endCxn id="8" idx="2"/>
          </p:cNvCxnSpPr>
          <p:nvPr/>
        </p:nvCxnSpPr>
        <p:spPr>
          <a:xfrm rot="16200000" flipH="1">
            <a:off x="4954326" y="1346030"/>
            <a:ext cx="5806" cy="3550517"/>
          </a:xfrm>
          <a:prstGeom prst="bentConnector3">
            <a:avLst>
              <a:gd name="adj1" fmla="val 7318429"/>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Elbow Connector 11"/>
          <p:cNvCxnSpPr>
            <a:stCxn id="8" idx="0"/>
            <a:endCxn id="7" idx="0"/>
          </p:cNvCxnSpPr>
          <p:nvPr/>
        </p:nvCxnSpPr>
        <p:spPr>
          <a:xfrm rot="16200000" flipV="1">
            <a:off x="4954327" y="843110"/>
            <a:ext cx="5806" cy="3550517"/>
          </a:xfrm>
          <a:prstGeom prst="bentConnector3">
            <a:avLst>
              <a:gd name="adj1" fmla="val 8193352"/>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6645736" y="1449856"/>
            <a:ext cx="2422064" cy="1153180"/>
            <a:chOff x="6143147" y="1676400"/>
            <a:chExt cx="3000853" cy="1428750"/>
          </a:xfrm>
        </p:grpSpPr>
        <p:pic>
          <p:nvPicPr>
            <p:cNvPr id="3" name="Picture 2"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676400"/>
              <a:ext cx="16287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147" y="1676400"/>
              <a:ext cx="1628775" cy="1428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405107" y="1413727"/>
            <a:ext cx="2347461" cy="1174098"/>
            <a:chOff x="-4724401" y="4451775"/>
            <a:chExt cx="2347461" cy="1174098"/>
          </a:xfrm>
        </p:grpSpPr>
        <p:pic>
          <p:nvPicPr>
            <p:cNvPr id="26" name="Picture 25"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434" y="4451775"/>
              <a:ext cx="1321494" cy="11592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Masoud\Downloads\SmileysIconsPNG_www.vivadl.com\smileys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4451775"/>
              <a:ext cx="1225465" cy="11740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38856" y="1066800"/>
            <a:ext cx="3275088" cy="1507624"/>
            <a:chOff x="-4544394" y="1583566"/>
            <a:chExt cx="3275088" cy="1507624"/>
          </a:xfrm>
        </p:grpSpPr>
        <p:pic>
          <p:nvPicPr>
            <p:cNvPr id="29" name="Picture 28"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5000"/>
              <a:ext cx="1321494" cy="11592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Users\Masoud\Downloads\SmileysIconsPNG_www.vivadl.com\smileys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394" y="1917092"/>
              <a:ext cx="1225466" cy="117409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Masoud\Downloads\SmileysIconsPNG_www.vivadl.com\k114721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941" y="1583566"/>
              <a:ext cx="1018944" cy="1024973"/>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p:nvPr/>
          </p:nvCxnSpPr>
          <p:spPr>
            <a:xfrm flipH="1">
              <a:off x="-3477595" y="2504142"/>
              <a:ext cx="990598" cy="0"/>
            </a:xfrm>
            <a:prstGeom prst="straightConnector1">
              <a:avLst/>
            </a:prstGeom>
            <a:ln w="76200">
              <a:solidFill>
                <a:srgbClr val="009E47"/>
              </a:solidFill>
              <a:tailEnd type="arrow"/>
            </a:ln>
          </p:spPr>
          <p:style>
            <a:lnRef idx="3">
              <a:schemeClr val="accent2"/>
            </a:lnRef>
            <a:fillRef idx="0">
              <a:schemeClr val="accent2"/>
            </a:fillRef>
            <a:effectRef idx="2">
              <a:schemeClr val="accent2"/>
            </a:effectRef>
            <a:fontRef idx="minor">
              <a:schemeClr val="tx1"/>
            </a:fontRef>
          </p:style>
        </p:cxnSp>
      </p:grpSp>
      <p:sp>
        <p:nvSpPr>
          <p:cNvPr id="39" name="Rounded Rectangle 38"/>
          <p:cNvSpPr/>
          <p:nvPr/>
        </p:nvSpPr>
        <p:spPr>
          <a:xfrm>
            <a:off x="1903740" y="4841027"/>
            <a:ext cx="6706860"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lang="en-US" sz="2400" dirty="0" smtClean="0"/>
              <a:t>Enough TCAMs </a:t>
            </a:r>
            <a:r>
              <a:rPr lang="en-US" sz="2400" dirty="0" smtClean="0">
                <a:sym typeface="Wingdings" pitchFamily="2" charset="2"/>
              </a:rPr>
              <a:t> High accuracy  Satisfied</a:t>
            </a:r>
            <a:endParaRPr lang="en-US" sz="2400" dirty="0"/>
          </a:p>
        </p:txBody>
      </p:sp>
      <p:sp>
        <p:nvSpPr>
          <p:cNvPr id="40" name="Rounded Rectangle 39"/>
          <p:cNvSpPr/>
          <p:nvPr/>
        </p:nvSpPr>
        <p:spPr>
          <a:xfrm>
            <a:off x="1903740" y="5526827"/>
            <a:ext cx="6706860"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lang="en-US" sz="2400" dirty="0" smtClean="0"/>
              <a:t>Not enough TCAMs </a:t>
            </a:r>
            <a:r>
              <a:rPr lang="en-US" sz="2400" dirty="0" smtClean="0">
                <a:sym typeface="Wingdings" pitchFamily="2" charset="2"/>
              </a:rPr>
              <a:t> Low accuracy  Unsatisfied</a:t>
            </a:r>
            <a:endParaRPr lang="en-US" sz="2400" dirty="0"/>
          </a:p>
        </p:txBody>
      </p:sp>
      <p:pic>
        <p:nvPicPr>
          <p:cNvPr id="30" name="Picture 29"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36102"/>
            <a:ext cx="1314625" cy="115318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Users\Masoud\Downloads\SmileysIconsPNG_www.vivadl.com\smileys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26702"/>
            <a:ext cx="1225466" cy="117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823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xit" presetSubtype="0" fill="hold"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9" presetClass="emph" presetSubtype="0" nodeType="withEffect">
                                  <p:stCondLst>
                                    <p:cond delay="0"/>
                                  </p:stCondLst>
                                  <p:childTnLst>
                                    <p:set>
                                      <p:cBhvr rctx="PPT">
                                        <p:cTn id="45" dur="indefinite"/>
                                        <p:tgtEl>
                                          <p:spTgt spid="13"/>
                                        </p:tgtEl>
                                        <p:attrNameLst>
                                          <p:attrName>style.opacity</p:attrName>
                                        </p:attrNameLst>
                                      </p:cBhvr>
                                      <p:to>
                                        <p:strVal val="0.25"/>
                                      </p:to>
                                    </p:set>
                                    <p:animEffect filter="image" prLst="opacity: 0.25">
                                      <p:cBhvr rctx="IE">
                                        <p:cTn id="46" dur="indefinite"/>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9" presetClass="emph" presetSubtype="0" nodeType="withEffect">
                                  <p:stCondLst>
                                    <p:cond delay="0"/>
                                  </p:stCondLst>
                                  <p:childTnLst>
                                    <p:set>
                                      <p:cBhvr rctx="PPT">
                                        <p:cTn id="51" dur="indefinite"/>
                                        <p:tgtEl>
                                          <p:spTgt spid="5"/>
                                        </p:tgtEl>
                                        <p:attrNameLst>
                                          <p:attrName>style.opacity</p:attrName>
                                        </p:attrNameLst>
                                      </p:cBhvr>
                                      <p:to>
                                        <p:strVal val="0.25"/>
                                      </p:to>
                                    </p:set>
                                    <p:animEffect filter="image" prLst="opacity: 0.25">
                                      <p:cBhvr rctx="IE">
                                        <p:cTn id="52"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 Dynamic TCAM Allocation</a:t>
            </a:r>
            <a:endParaRPr lang="en-US" dirty="0"/>
          </a:p>
        </p:txBody>
      </p:sp>
      <p:sp>
        <p:nvSpPr>
          <p:cNvPr id="4" name="Slide Number Placeholder 3"/>
          <p:cNvSpPr>
            <a:spLocks noGrp="1"/>
          </p:cNvSpPr>
          <p:nvPr>
            <p:ph type="sldNum" sz="quarter" idx="15"/>
          </p:nvPr>
        </p:nvSpPr>
        <p:spPr/>
        <p:txBody>
          <a:bodyPr/>
          <a:lstStyle/>
          <a:p>
            <a:fld id="{E977F9BB-D089-4283-A4D9-1C9B9F6121FD}" type="slidenum">
              <a:rPr lang="en-US" smtClean="0">
                <a:solidFill>
                  <a:prstClr val="black"/>
                </a:solidFill>
              </a:rPr>
              <a:pPr/>
              <a:t>22</a:t>
            </a:fld>
            <a:endParaRPr lang="en-US" dirty="0">
              <a:solidFill>
                <a:prstClr val="black"/>
              </a:solidFill>
            </a:endParaRPr>
          </a:p>
        </p:txBody>
      </p:sp>
      <p:sp>
        <p:nvSpPr>
          <p:cNvPr id="7" name="Rounded Rectangle 6"/>
          <p:cNvSpPr/>
          <p:nvPr/>
        </p:nvSpPr>
        <p:spPr>
          <a:xfrm>
            <a:off x="1676400" y="2281940"/>
            <a:ext cx="3078883"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800" dirty="0">
                <a:latin typeface="Calibri" pitchFamily="34" charset="0"/>
                <a:cs typeface="Calibri" pitchFamily="34" charset="0"/>
              </a:rPr>
              <a:t>Allocate </a:t>
            </a:r>
            <a:r>
              <a:rPr lang="en-US" sz="2800" dirty="0" smtClean="0">
                <a:latin typeface="Calibri" pitchFamily="34" charset="0"/>
                <a:cs typeface="Calibri" pitchFamily="34" charset="0"/>
              </a:rPr>
              <a:t>TCAM</a:t>
            </a:r>
            <a:endParaRPr lang="en-US" sz="2800" dirty="0">
              <a:latin typeface="Calibri" pitchFamily="34" charset="0"/>
              <a:cs typeface="Calibri" pitchFamily="34" charset="0"/>
            </a:endParaRPr>
          </a:p>
        </p:txBody>
      </p:sp>
      <p:sp>
        <p:nvSpPr>
          <p:cNvPr id="8" name="Rounded Rectangle 7"/>
          <p:cNvSpPr/>
          <p:nvPr/>
        </p:nvSpPr>
        <p:spPr>
          <a:xfrm>
            <a:off x="5226917" y="2287746"/>
            <a:ext cx="3078883" cy="502920"/>
          </a:xfrm>
          <a:prstGeom prst="roundRect">
            <a:avLst>
              <a:gd name="adj" fmla="val 5203"/>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sz="2800" dirty="0">
                <a:latin typeface="Calibri" pitchFamily="34" charset="0"/>
                <a:cs typeface="Calibri" pitchFamily="34" charset="0"/>
              </a:rPr>
              <a:t>Estimate accuracy</a:t>
            </a:r>
          </a:p>
        </p:txBody>
      </p:sp>
      <p:cxnSp>
        <p:nvCxnSpPr>
          <p:cNvPr id="10" name="Elbow Connector 9"/>
          <p:cNvCxnSpPr>
            <a:stCxn id="7" idx="2"/>
            <a:endCxn id="8" idx="2"/>
          </p:cNvCxnSpPr>
          <p:nvPr/>
        </p:nvCxnSpPr>
        <p:spPr>
          <a:xfrm rot="16200000" flipH="1">
            <a:off x="4988197" y="1012504"/>
            <a:ext cx="5806" cy="3550517"/>
          </a:xfrm>
          <a:prstGeom prst="bentConnector3">
            <a:avLst>
              <a:gd name="adj1" fmla="val 7318429"/>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Elbow Connector 11"/>
          <p:cNvCxnSpPr>
            <a:stCxn id="8" idx="0"/>
            <a:endCxn id="7" idx="0"/>
          </p:cNvCxnSpPr>
          <p:nvPr/>
        </p:nvCxnSpPr>
        <p:spPr>
          <a:xfrm rot="16200000" flipV="1">
            <a:off x="4988198" y="509584"/>
            <a:ext cx="5806" cy="3550517"/>
          </a:xfrm>
          <a:prstGeom prst="bentConnector3">
            <a:avLst>
              <a:gd name="adj1" fmla="val 8193352"/>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3962400" y="3121152"/>
            <a:ext cx="1752600" cy="523220"/>
          </a:xfrm>
          <a:prstGeom prst="rect">
            <a:avLst/>
          </a:prstGeom>
          <a:noFill/>
        </p:spPr>
        <p:txBody>
          <a:bodyPr wrap="square" rtlCol="0">
            <a:spAutoFit/>
          </a:bodyPr>
          <a:lstStyle/>
          <a:p>
            <a:pPr algn="ctr"/>
            <a:r>
              <a:rPr lang="en-US" sz="2800" dirty="0" smtClean="0"/>
              <a:t>Measure</a:t>
            </a:r>
            <a:endParaRPr lang="en-US" sz="2800" dirty="0"/>
          </a:p>
        </p:txBody>
      </p:sp>
      <p:grpSp>
        <p:nvGrpSpPr>
          <p:cNvPr id="5" name="Group 4"/>
          <p:cNvGrpSpPr/>
          <p:nvPr/>
        </p:nvGrpSpPr>
        <p:grpSpPr>
          <a:xfrm>
            <a:off x="6679607" y="1116330"/>
            <a:ext cx="2422064" cy="1153180"/>
            <a:chOff x="6143147" y="1676400"/>
            <a:chExt cx="3000853" cy="1428750"/>
          </a:xfrm>
        </p:grpSpPr>
        <p:pic>
          <p:nvPicPr>
            <p:cNvPr id="3" name="Picture 2"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676400"/>
              <a:ext cx="16287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147" y="1676400"/>
              <a:ext cx="1628775" cy="1428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2700" y="838200"/>
            <a:ext cx="3275088" cy="1507624"/>
            <a:chOff x="-4544394" y="1583566"/>
            <a:chExt cx="3275088" cy="1507624"/>
          </a:xfrm>
        </p:grpSpPr>
        <p:pic>
          <p:nvPicPr>
            <p:cNvPr id="29" name="Picture 28" descr="C:\Users\Masoud\Downloads\SmileysIconsPNG_www.vivadl.com\smileys_03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5000"/>
              <a:ext cx="1321494" cy="11592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Users\Masoud\Downloads\SmileysIconsPNG_www.vivadl.com\smileys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394" y="1917092"/>
              <a:ext cx="1225466" cy="117409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Masoud\Downloads\SmileysIconsPNG_www.vivadl.com\k114721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941" y="1583566"/>
              <a:ext cx="1018944" cy="1024973"/>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p:nvPr/>
          </p:nvCxnSpPr>
          <p:spPr>
            <a:xfrm flipH="1">
              <a:off x="-3477595" y="2504142"/>
              <a:ext cx="990598" cy="0"/>
            </a:xfrm>
            <a:prstGeom prst="straightConnector1">
              <a:avLst/>
            </a:prstGeom>
            <a:ln w="76200">
              <a:solidFill>
                <a:srgbClr val="009E47"/>
              </a:solidFill>
              <a:tailEnd type="arrow"/>
            </a:ln>
          </p:spPr>
          <p:style>
            <a:lnRef idx="3">
              <a:schemeClr val="accent2"/>
            </a:lnRef>
            <a:fillRef idx="0">
              <a:schemeClr val="accent2"/>
            </a:fillRef>
            <a:effectRef idx="2">
              <a:schemeClr val="accent2"/>
            </a:effectRef>
            <a:fontRef idx="minor">
              <a:schemeClr val="tx1"/>
            </a:fontRef>
          </p:style>
        </p:cxnSp>
      </p:grpSp>
      <p:sp>
        <p:nvSpPr>
          <p:cNvPr id="16" name="TextBox 15"/>
          <p:cNvSpPr txBox="1"/>
          <p:nvPr/>
        </p:nvSpPr>
        <p:spPr>
          <a:xfrm>
            <a:off x="4991100" y="3810000"/>
            <a:ext cx="4114800" cy="1200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smtClean="0"/>
              <a:t>Online accuracy estimation algorithms based on prefix tree and measurement algorithm</a:t>
            </a:r>
            <a:endParaRPr lang="en-US" sz="2400" dirty="0"/>
          </a:p>
        </p:txBody>
      </p:sp>
      <p:sp>
        <p:nvSpPr>
          <p:cNvPr id="32" name="TextBox 31"/>
          <p:cNvSpPr txBox="1"/>
          <p:nvPr/>
        </p:nvSpPr>
        <p:spPr>
          <a:xfrm>
            <a:off x="609600" y="3810000"/>
            <a:ext cx="4076700" cy="1200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smtClean="0"/>
              <a:t>Dynamic TCAM allocation that ensures fast convergence &amp; resource efficiency</a:t>
            </a:r>
          </a:p>
        </p:txBody>
      </p:sp>
    </p:spTree>
    <p:extLst>
      <p:ext uri="{BB962C8B-B14F-4D97-AF65-F5344CB8AC3E}">
        <p14:creationId xmlns:p14="http://schemas.microsoft.com/office/powerpoint/2010/main" val="2510330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and Evaluation</a:t>
            </a:r>
            <a:endParaRPr lang="en-US" dirty="0"/>
          </a:p>
        </p:txBody>
      </p:sp>
      <p:sp>
        <p:nvSpPr>
          <p:cNvPr id="3" name="Content Placeholder 2"/>
          <p:cNvSpPr>
            <a:spLocks noGrp="1"/>
          </p:cNvSpPr>
          <p:nvPr>
            <p:ph idx="1"/>
          </p:nvPr>
        </p:nvSpPr>
        <p:spPr/>
        <p:txBody>
          <a:bodyPr/>
          <a:lstStyle/>
          <a:p>
            <a:r>
              <a:rPr lang="en-US" altLang="zh-CN" dirty="0" smtClean="0"/>
              <a:t>Prototype</a:t>
            </a:r>
          </a:p>
          <a:p>
            <a:pPr lvl="1"/>
            <a:r>
              <a:rPr lang="en-US" dirty="0" smtClean="0"/>
              <a:t>Built on Floodlight </a:t>
            </a:r>
            <a:r>
              <a:rPr lang="en-US" dirty="0"/>
              <a:t>controller and </a:t>
            </a:r>
            <a:r>
              <a:rPr lang="en-US" dirty="0" err="1"/>
              <a:t>OpenFlow</a:t>
            </a:r>
            <a:r>
              <a:rPr lang="en-US" dirty="0"/>
              <a:t> switches</a:t>
            </a:r>
          </a:p>
          <a:p>
            <a:pPr lvl="1"/>
            <a:r>
              <a:rPr lang="en-US" dirty="0" smtClean="0"/>
              <a:t>Support heavy hitters, hierarchical HH, and change detection</a:t>
            </a:r>
          </a:p>
          <a:p>
            <a:pPr lvl="1"/>
            <a:endParaRPr lang="en-US" dirty="0" smtClean="0"/>
          </a:p>
          <a:p>
            <a:r>
              <a:rPr lang="en-US" dirty="0" smtClean="0"/>
              <a:t>Evaluation</a:t>
            </a:r>
          </a:p>
          <a:p>
            <a:pPr lvl="1"/>
            <a:r>
              <a:rPr lang="en-US" dirty="0"/>
              <a:t>Maximize #queries with accuracy </a:t>
            </a:r>
            <a:r>
              <a:rPr lang="en-US" dirty="0" smtClean="0"/>
              <a:t>guarantees</a:t>
            </a:r>
          </a:p>
          <a:p>
            <a:pPr lvl="1"/>
            <a:r>
              <a:rPr lang="en-US" dirty="0" smtClean="0"/>
              <a:t>Significantly </a:t>
            </a:r>
            <a:r>
              <a:rPr lang="en-US" dirty="0"/>
              <a:t>outperforms fixed </a:t>
            </a:r>
            <a:r>
              <a:rPr lang="en-US" dirty="0" smtClean="0"/>
              <a:t>allocation </a:t>
            </a:r>
            <a:endParaRPr lang="en-US" dirty="0"/>
          </a:p>
          <a:p>
            <a:pPr lvl="1"/>
            <a:r>
              <a:rPr lang="en-US" dirty="0" smtClean="0"/>
              <a:t>Scales </a:t>
            </a:r>
            <a:r>
              <a:rPr lang="en-US" dirty="0"/>
              <a:t>well to larger networks</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23</a:t>
            </a:fld>
            <a:endParaRPr lang="en-US"/>
          </a:p>
        </p:txBody>
      </p:sp>
    </p:spTree>
    <p:extLst>
      <p:ext uri="{BB962C8B-B14F-4D97-AF65-F5344CB8AC3E}">
        <p14:creationId xmlns:p14="http://schemas.microsoft.com/office/powerpoint/2010/main" val="4586682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 Takeaways</a:t>
            </a:r>
            <a:endParaRPr lang="en-US" dirty="0"/>
          </a:p>
        </p:txBody>
      </p:sp>
      <p:sp>
        <p:nvSpPr>
          <p:cNvPr id="3" name="Content Placeholder 2"/>
          <p:cNvSpPr>
            <a:spLocks noGrp="1"/>
          </p:cNvSpPr>
          <p:nvPr>
            <p:ph idx="1"/>
          </p:nvPr>
        </p:nvSpPr>
        <p:spPr>
          <a:xfrm>
            <a:off x="0" y="1143000"/>
            <a:ext cx="9372600" cy="5715000"/>
          </a:xfrm>
        </p:spPr>
        <p:txBody>
          <a:bodyPr/>
          <a:lstStyle/>
          <a:p>
            <a:r>
              <a:rPr lang="en-US" dirty="0" smtClean="0"/>
              <a:t>DREAM: an efficient runtime for resource allocation</a:t>
            </a:r>
          </a:p>
          <a:p>
            <a:pPr lvl="1"/>
            <a:r>
              <a:rPr lang="en-US" dirty="0" smtClean="0"/>
              <a:t>Support many concurrent measurement queries</a:t>
            </a:r>
          </a:p>
          <a:p>
            <a:pPr lvl="1"/>
            <a:r>
              <a:rPr lang="en-US" dirty="0" smtClean="0"/>
              <a:t>With today’s flow-based switches </a:t>
            </a:r>
            <a:endParaRPr lang="en-US" dirty="0"/>
          </a:p>
          <a:p>
            <a:r>
              <a:rPr lang="en-US" dirty="0" smtClean="0"/>
              <a:t>Key Approach</a:t>
            </a:r>
          </a:p>
          <a:p>
            <a:pPr lvl="1"/>
            <a:r>
              <a:rPr lang="en-US" dirty="0" smtClean="0"/>
              <a:t>Spatial &amp; Temporal resource multiplexing across queries</a:t>
            </a:r>
          </a:p>
          <a:p>
            <a:pPr lvl="1"/>
            <a:r>
              <a:rPr lang="en-US" dirty="0" smtClean="0"/>
              <a:t>Tradeoff accuracy for resources </a:t>
            </a:r>
            <a:endParaRPr lang="en-US" dirty="0"/>
          </a:p>
          <a:p>
            <a:r>
              <a:rPr lang="en-US" dirty="0" smtClean="0"/>
              <a:t>Limitations</a:t>
            </a:r>
          </a:p>
          <a:p>
            <a:pPr lvl="1"/>
            <a:r>
              <a:rPr lang="en-US" dirty="0"/>
              <a:t>C</a:t>
            </a:r>
            <a:r>
              <a:rPr lang="en-US" dirty="0" smtClean="0"/>
              <a:t>an only support heavy hitters and change detection</a:t>
            </a:r>
          </a:p>
          <a:p>
            <a:pPr lvl="1"/>
            <a:r>
              <a:rPr lang="en-US" dirty="0" smtClean="0"/>
              <a:t>Due to the limited interfaces at switches</a:t>
            </a:r>
            <a:endParaRPr lang="en-US" dirty="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24</a:t>
            </a:fld>
            <a:endParaRPr lang="en-US"/>
          </a:p>
        </p:txBody>
      </p:sp>
    </p:spTree>
    <p:extLst>
      <p:ext uri="{BB962C8B-B14F-4D97-AF65-F5344CB8AC3E}">
        <p14:creationId xmlns:p14="http://schemas.microsoft.com/office/powerpoint/2010/main" val="16848580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0" y="2895600"/>
            <a:ext cx="9144000" cy="1803400"/>
          </a:xfrm>
        </p:spPr>
        <p:txBody>
          <a:bodyPr/>
          <a:lstStyle/>
          <a:p>
            <a:r>
              <a:rPr lang="en-US" sz="3200" b="1" dirty="0" smtClean="0">
                <a:latin typeface="Calibri" charset="0"/>
                <a:ea typeface="ヒラギノ角ゴ Pro W3" charset="0"/>
                <a:cs typeface="ヒラギノ角ゴ Pro W3" charset="0"/>
              </a:rPr>
              <a:t>Reconfigurable Devices</a:t>
            </a:r>
            <a:br>
              <a:rPr lang="en-US" sz="3200" b="1" dirty="0" smtClean="0">
                <a:latin typeface="Calibri" charset="0"/>
                <a:ea typeface="ヒラギノ角ゴ Pro W3" charset="0"/>
                <a:cs typeface="ヒラギノ角ゴ Pro W3" charset="0"/>
              </a:rPr>
            </a:br>
            <a:r>
              <a:rPr lang="en-US" sz="3200" dirty="0" err="1" smtClean="0">
                <a:latin typeface="Calibri" charset="0"/>
                <a:ea typeface="ヒラギノ角ゴ Pro W3" charset="0"/>
                <a:cs typeface="ヒラギノ角ゴ Pro W3" charset="0"/>
              </a:rPr>
              <a:t>OpenSketch</a:t>
            </a:r>
            <a:r>
              <a:rPr lang="en-US" sz="3200" dirty="0" smtClean="0">
                <a:latin typeface="Calibri" charset="0"/>
                <a:ea typeface="ヒラギノ角ゴ Pro W3" charset="0"/>
                <a:cs typeface="ヒラギノ角ゴ Pro W3" charset="0"/>
              </a:rPr>
              <a:t>: Sketch-based measurement</a:t>
            </a:r>
            <a:br>
              <a:rPr lang="en-US" sz="3200" dirty="0" smtClean="0">
                <a:latin typeface="Calibri" charset="0"/>
                <a:ea typeface="ヒラギノ角ゴ Pro W3" charset="0"/>
                <a:cs typeface="ヒラギノ角ゴ Pro W3" charset="0"/>
              </a:rPr>
            </a:br>
            <a:r>
              <a:rPr lang="en-US" sz="3200" dirty="0">
                <a:latin typeface="Calibri" charset="0"/>
                <a:ea typeface="ヒラギノ角ゴ Pro W3" charset="0"/>
                <a:cs typeface="ヒラギノ角ゴ Pro W3" charset="0"/>
              </a:rPr>
              <a:t/>
            </a:r>
            <a:br>
              <a:rPr lang="en-US" sz="3200" dirty="0">
                <a:latin typeface="Calibri" charset="0"/>
                <a:ea typeface="ヒラギノ角ゴ Pro W3" charset="0"/>
                <a:cs typeface="ヒラギノ角ゴ Pro W3" charset="0"/>
              </a:rPr>
            </a:br>
            <a:r>
              <a:rPr lang="en-US" sz="3200" b="1" dirty="0" smtClean="0">
                <a:latin typeface="Calibri" charset="0"/>
                <a:ea typeface="ヒラギノ角ゴ Pro W3" charset="0"/>
                <a:cs typeface="ヒラギノ角ゴ Pro W3" charset="0"/>
              </a:rPr>
              <a:t>(NSDI’13)</a:t>
            </a:r>
            <a:endParaRPr lang="en-US" sz="3600" dirty="0">
              <a:latin typeface="Calibri" charset="0"/>
              <a:ea typeface="ヒラギノ角ゴ Pro W3" charset="0"/>
              <a:cs typeface="ヒラギノ角ゴ Pro W3" charset="0"/>
            </a:endParaRPr>
          </a:p>
        </p:txBody>
      </p:sp>
      <p:sp>
        <p:nvSpPr>
          <p:cNvPr id="542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2800CA19-E594-414F-A2D9-27EC4BD48020}"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27484133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4419600"/>
            <a:ext cx="1447800" cy="17526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9067800" cy="1143000"/>
          </a:xfrm>
        </p:spPr>
        <p:txBody>
          <a:bodyPr/>
          <a:lstStyle/>
          <a:p>
            <a:r>
              <a:rPr lang="en-US" sz="4000" dirty="0" err="1" smtClean="0">
                <a:latin typeface="Calibri" charset="0"/>
                <a:ea typeface="ヒラギノ角ゴ Pro W3" charset="0"/>
                <a:cs typeface="ヒラギノ角ゴ Pro W3" charset="0"/>
              </a:rPr>
              <a:t>OpenSketch</a:t>
            </a:r>
            <a:r>
              <a:rPr lang="en-US" sz="4000" dirty="0" smtClean="0">
                <a:latin typeface="Calibri" charset="0"/>
                <a:ea typeface="ヒラギノ角ゴ Pro W3" charset="0"/>
                <a:cs typeface="ヒラギノ角ゴ Pro W3" charset="0"/>
              </a:rPr>
              <a:t>: Sketch-based Measurement</a:t>
            </a:r>
            <a:endParaRPr lang="en-US" sz="40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62200" y="2438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26</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12" name="Curved Right Arrow 11"/>
          <p:cNvSpPr/>
          <p:nvPr/>
        </p:nvSpPr>
        <p:spPr>
          <a:xfrm>
            <a:off x="3810000" y="30480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771772" y="3057935"/>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1342550" y="1576331"/>
            <a:ext cx="223885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Heavy hitters</a:t>
            </a:r>
            <a:endParaRPr lang="en-US" sz="2800" dirty="0">
              <a:latin typeface="Calibri" pitchFamily="34" charset="0"/>
              <a:cs typeface="Calibri" pitchFamily="34" charset="0"/>
            </a:endParaRPr>
          </a:p>
        </p:txBody>
      </p:sp>
      <p:sp>
        <p:nvSpPr>
          <p:cNvPr id="25" name="Rounded Rectangle 24"/>
          <p:cNvSpPr/>
          <p:nvPr/>
        </p:nvSpPr>
        <p:spPr>
          <a:xfrm>
            <a:off x="3733800" y="1576331"/>
            <a:ext cx="25908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smtClean="0">
                <a:latin typeface="Calibri" pitchFamily="34" charset="0"/>
                <a:cs typeface="Calibri" pitchFamily="34" charset="0"/>
              </a:rPr>
              <a:t>DDoS</a:t>
            </a:r>
            <a:r>
              <a:rPr lang="en-US" sz="2800" dirty="0" smtClean="0">
                <a:latin typeface="Calibri" pitchFamily="34" charset="0"/>
                <a:cs typeface="Calibri" pitchFamily="34" charset="0"/>
              </a:rPr>
              <a:t> detection</a:t>
            </a:r>
            <a:endParaRPr lang="en-US" sz="2800" dirty="0">
              <a:latin typeface="Calibri" pitchFamily="34" charset="0"/>
              <a:cs typeface="Calibri" pitchFamily="34" charset="0"/>
            </a:endParaRPr>
          </a:p>
        </p:txBody>
      </p:sp>
      <p:sp>
        <p:nvSpPr>
          <p:cNvPr id="30" name="Rounded Rectangle 29"/>
          <p:cNvSpPr/>
          <p:nvPr/>
        </p:nvSpPr>
        <p:spPr>
          <a:xfrm>
            <a:off x="6477000" y="1576331"/>
            <a:ext cx="22860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Flow size dist.</a:t>
            </a:r>
            <a:endParaRPr lang="en-US" sz="2800" dirty="0">
              <a:latin typeface="Calibri" pitchFamily="34" charset="0"/>
              <a:cs typeface="Calibri" pitchFamily="34" charset="0"/>
            </a:endParaRPr>
          </a:p>
        </p:txBody>
      </p:sp>
      <p:sp>
        <p:nvSpPr>
          <p:cNvPr id="28" name="TextBox 27"/>
          <p:cNvSpPr txBox="1"/>
          <p:nvPr/>
        </p:nvSpPr>
        <p:spPr>
          <a:xfrm>
            <a:off x="1143000" y="3200400"/>
            <a:ext cx="2819400" cy="830997"/>
          </a:xfrm>
          <a:prstGeom prst="rect">
            <a:avLst/>
          </a:prstGeom>
          <a:noFill/>
        </p:spPr>
        <p:txBody>
          <a:bodyPr wrap="square" rtlCol="0">
            <a:spAutoFit/>
          </a:bodyPr>
          <a:lstStyle/>
          <a:p>
            <a:r>
              <a:rPr lang="en-US" sz="2400" dirty="0" smtClean="0"/>
              <a:t>Dynamically configure devices</a:t>
            </a:r>
          </a:p>
        </p:txBody>
      </p:sp>
      <p:sp>
        <p:nvSpPr>
          <p:cNvPr id="29" name="TextBox 28"/>
          <p:cNvSpPr txBox="1"/>
          <p:nvPr/>
        </p:nvSpPr>
        <p:spPr>
          <a:xfrm>
            <a:off x="5334000" y="3200400"/>
            <a:ext cx="3124200" cy="830997"/>
          </a:xfrm>
          <a:prstGeom prst="rect">
            <a:avLst/>
          </a:prstGeom>
          <a:noFill/>
        </p:spPr>
        <p:txBody>
          <a:bodyPr wrap="square" rtlCol="0">
            <a:spAutoFit/>
          </a:bodyPr>
          <a:lstStyle/>
          <a:p>
            <a:r>
              <a:rPr lang="en-US" sz="2400" dirty="0" smtClean="0"/>
              <a:t>Automatically collect the right data</a:t>
            </a:r>
          </a:p>
        </p:txBody>
      </p:sp>
    </p:spTree>
    <p:extLst>
      <p:ext uri="{BB962C8B-B14F-4D97-AF65-F5344CB8AC3E}">
        <p14:creationId xmlns:p14="http://schemas.microsoft.com/office/powerpoint/2010/main" val="1343005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9"/>
                                        </p:tgtEl>
                                        <p:attrNameLst>
                                          <p:attrName>style.opacity</p:attrName>
                                        </p:attrNameLst>
                                      </p:cBhvr>
                                      <p:to>
                                        <p:strVal val="0.5"/>
                                      </p:to>
                                    </p:set>
                                    <p:animEffect filter="image" prLst="opacity: 0.5">
                                      <p:cBhvr rctx="IE">
                                        <p:cTn id="7" dur="indefinite"/>
                                        <p:tgtEl>
                                          <p:spTgt spid="39"/>
                                        </p:tgtEl>
                                      </p:cBhvr>
                                    </p:animEffect>
                                  </p:childTnLst>
                                </p:cTn>
                              </p:par>
                              <p:par>
                                <p:cTn id="8" presetID="9" presetClass="emph" presetSubtype="0" nodeType="withEffect">
                                  <p:stCondLst>
                                    <p:cond delay="0"/>
                                  </p:stCondLst>
                                  <p:childTnLst>
                                    <p:set>
                                      <p:cBhvr rctx="PPT">
                                        <p:cTn id="9" dur="indefinite"/>
                                        <p:tgtEl>
                                          <p:spTgt spid="41"/>
                                        </p:tgtEl>
                                        <p:attrNameLst>
                                          <p:attrName>style.opacity</p:attrName>
                                        </p:attrNameLst>
                                      </p:cBhvr>
                                      <p:to>
                                        <p:strVal val="0.5"/>
                                      </p:to>
                                    </p:set>
                                    <p:animEffect filter="image" prLst="opacity: 0.5">
                                      <p:cBhvr rctx="IE">
                                        <p:cTn id="10" dur="indefinite"/>
                                        <p:tgtEl>
                                          <p:spTgt spid="41"/>
                                        </p:tgtEl>
                                      </p:cBhvr>
                                    </p:animEffect>
                                  </p:childTnLst>
                                </p:cTn>
                              </p:par>
                              <p:par>
                                <p:cTn id="11" presetID="9" presetClass="emph" presetSubtype="0" grpId="0" nodeType="withEffect">
                                  <p:stCondLst>
                                    <p:cond delay="0"/>
                                  </p:stCondLst>
                                  <p:childTnLst>
                                    <p:set>
                                      <p:cBhvr rctx="PPT">
                                        <p:cTn id="12" dur="indefinite"/>
                                        <p:tgtEl>
                                          <p:spTgt spid="42"/>
                                        </p:tgtEl>
                                        <p:attrNameLst>
                                          <p:attrName>style.opacity</p:attrName>
                                        </p:attrNameLst>
                                      </p:cBhvr>
                                      <p:to>
                                        <p:strVal val="0.5"/>
                                      </p:to>
                                    </p:set>
                                    <p:animEffect filter="image" prLst="opacity: 0.5">
                                      <p:cBhvr rctx="IE">
                                        <p:cTn id="13" dur="indefinite"/>
                                        <p:tgtEl>
                                          <p:spTgt spid="4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9" presetClass="emph" presetSubtype="0" nodeType="withEffect">
                                  <p:stCondLst>
                                    <p:cond delay="0"/>
                                  </p:stCondLst>
                                  <p:childTnLst>
                                    <p:set>
                                      <p:cBhvr rctx="PPT">
                                        <p:cTn id="17" dur="indefinite"/>
                                        <p:tgtEl>
                                          <p:spTgt spid="36"/>
                                        </p:tgtEl>
                                        <p:attrNameLst>
                                          <p:attrName>style.opacity</p:attrName>
                                        </p:attrNameLst>
                                      </p:cBhvr>
                                      <p:to>
                                        <p:strVal val="0.5"/>
                                      </p:to>
                                    </p:set>
                                    <p:animEffect filter="image" prLst="opacity: 0.5">
                                      <p:cBhvr rctx="IE">
                                        <p:cTn id="18" dur="indefinite"/>
                                        <p:tgtEl>
                                          <p:spTgt spid="36"/>
                                        </p:tgtEl>
                                      </p:cBhvr>
                                    </p:animEffect>
                                  </p:childTnLst>
                                </p:cTn>
                              </p:par>
                              <p:par>
                                <p:cTn id="19" presetID="9" presetClass="emph" presetSubtype="0" grpId="0" nodeType="withEffect">
                                  <p:stCondLst>
                                    <p:cond delay="0"/>
                                  </p:stCondLst>
                                  <p:childTnLst>
                                    <p:set>
                                      <p:cBhvr rctx="PPT">
                                        <p:cTn id="20" dur="indefinite"/>
                                        <p:tgtEl>
                                          <p:spTgt spid="38"/>
                                        </p:tgtEl>
                                        <p:attrNameLst>
                                          <p:attrName>style.opacity</p:attrName>
                                        </p:attrNameLst>
                                      </p:cBhvr>
                                      <p:to>
                                        <p:strVal val="0.5"/>
                                      </p:to>
                                    </p:set>
                                    <p:animEffect filter="image" prLst="opacity: 0.5">
                                      <p:cBhvr rctx="IE">
                                        <p:cTn id="21" dur="indefinite"/>
                                        <p:tgtEl>
                                          <p:spTgt spid="38"/>
                                        </p:tgtEl>
                                      </p:cBhvr>
                                    </p:animEffect>
                                  </p:childTnLst>
                                </p:cTn>
                              </p:par>
                              <p:par>
                                <p:cTn id="22" presetID="9" presetClass="emph" presetSubtype="0" nodeType="withEffect">
                                  <p:stCondLst>
                                    <p:cond delay="0"/>
                                  </p:stCondLst>
                                  <p:childTnLst>
                                    <p:set>
                                      <p:cBhvr rctx="PPT">
                                        <p:cTn id="23" dur="indefinite"/>
                                        <p:tgtEl>
                                          <p:spTgt spid="37"/>
                                        </p:tgtEl>
                                        <p:attrNameLst>
                                          <p:attrName>style.opacity</p:attrName>
                                        </p:attrNameLst>
                                      </p:cBhvr>
                                      <p:to>
                                        <p:strVal val="0.5"/>
                                      </p:to>
                                    </p:set>
                                    <p:animEffect filter="image" prLst="opacity: 0.5">
                                      <p:cBhvr rctx="IE">
                                        <p:cTn id="24" dur="indefinite"/>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2"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sz="3600" dirty="0" smtClean="0"/>
              <a:t>Streaming Algorithms for Individual Queries</a:t>
            </a:r>
            <a:endParaRPr lang="en-US" sz="3600" dirty="0"/>
          </a:p>
        </p:txBody>
      </p:sp>
      <p:sp>
        <p:nvSpPr>
          <p:cNvPr id="3" name="Content Placeholder 2"/>
          <p:cNvSpPr>
            <a:spLocks noGrp="1"/>
          </p:cNvSpPr>
          <p:nvPr>
            <p:ph idx="1"/>
          </p:nvPr>
        </p:nvSpPr>
        <p:spPr>
          <a:xfrm>
            <a:off x="0" y="762000"/>
            <a:ext cx="9105900" cy="4525963"/>
          </a:xfrm>
        </p:spPr>
        <p:txBody>
          <a:bodyPr/>
          <a:lstStyle/>
          <a:p>
            <a:r>
              <a:rPr lang="en-US" dirty="0" smtClean="0"/>
              <a:t>How many unique IPs send traffic to host A?</a:t>
            </a:r>
          </a:p>
          <a:p>
            <a:pPr lvl="1"/>
            <a:r>
              <a:rPr lang="en-US" dirty="0" smtClean="0"/>
              <a:t>bitmap</a:t>
            </a:r>
          </a:p>
          <a:p>
            <a:endParaRPr lang="en-US" dirty="0"/>
          </a:p>
          <a:p>
            <a:endParaRPr lang="en-US" dirty="0" smtClean="0"/>
          </a:p>
          <a:p>
            <a:r>
              <a:rPr lang="en-US" dirty="0" smtClean="0"/>
              <a:t>Who’s </a:t>
            </a:r>
            <a:r>
              <a:rPr lang="en-US" dirty="0"/>
              <a:t>sending a lot to host A?</a:t>
            </a:r>
          </a:p>
          <a:p>
            <a:pPr lvl="1"/>
            <a:r>
              <a:rPr lang="en-US" dirty="0" smtClean="0">
                <a:solidFill>
                  <a:srgbClr val="000000"/>
                </a:solidFill>
              </a:rPr>
              <a:t>Count</a:t>
            </a:r>
            <a:r>
              <a:rPr lang="en-US" dirty="0">
                <a:solidFill>
                  <a:srgbClr val="000000"/>
                </a:solidFill>
              </a:rPr>
              <a:t>-Min </a:t>
            </a:r>
            <a:r>
              <a:rPr lang="en-US" dirty="0" smtClean="0">
                <a:solidFill>
                  <a:srgbClr val="000000"/>
                </a:solidFill>
              </a:rPr>
              <a:t>Sketch: </a:t>
            </a:r>
            <a:endParaRPr lang="en-US" dirty="0"/>
          </a:p>
          <a:p>
            <a:pPr lvl="1"/>
            <a:endParaRPr lang="en-US" dirty="0" smtClean="0">
              <a:solidFill>
                <a:srgbClr val="000000"/>
              </a:solidFill>
            </a:endParaRPr>
          </a:p>
          <a:p>
            <a:pPr lvl="0"/>
            <a:endParaRPr lang="en-US" dirty="0" smtClean="0">
              <a:solidFill>
                <a:srgbClr val="0000FF"/>
              </a:solidFill>
            </a:endParaRPr>
          </a:p>
          <a:p>
            <a:pPr lvl="0"/>
            <a:endParaRPr lang="en-US" dirty="0">
              <a:solidFill>
                <a:srgbClr val="0000FF"/>
              </a:solidFill>
            </a:endParaRPr>
          </a:p>
          <a:p>
            <a:pPr marL="0" lvl="0" indent="0">
              <a:buNone/>
            </a:pPr>
            <a:endParaRPr lang="en-US" dirty="0" smtClean="0">
              <a:solidFill>
                <a:srgbClr val="0000FF"/>
              </a:solidFill>
            </a:endParaRPr>
          </a:p>
        </p:txBody>
      </p:sp>
      <p:sp>
        <p:nvSpPr>
          <p:cNvPr id="4" name="Slide Number Placeholder 3"/>
          <p:cNvSpPr>
            <a:spLocks noGrp="1"/>
          </p:cNvSpPr>
          <p:nvPr>
            <p:ph type="sldNum" sz="quarter" idx="12"/>
          </p:nvPr>
        </p:nvSpPr>
        <p:spPr/>
        <p:txBody>
          <a:bodyPr/>
          <a:lstStyle/>
          <a:p>
            <a:fld id="{7876E0CC-6134-4D81-B876-3E8DBC324A9F}" type="slidenum">
              <a:rPr lang="en-US" smtClean="0"/>
              <a:pPr/>
              <a:t>27</a:t>
            </a:fld>
            <a:endParaRPr lang="en-US"/>
          </a:p>
        </p:txBody>
      </p:sp>
      <p:grpSp>
        <p:nvGrpSpPr>
          <p:cNvPr id="6" name="Group 5"/>
          <p:cNvGrpSpPr/>
          <p:nvPr/>
        </p:nvGrpSpPr>
        <p:grpSpPr>
          <a:xfrm>
            <a:off x="762000" y="4191000"/>
            <a:ext cx="5153025" cy="1969532"/>
            <a:chOff x="257175" y="4431268"/>
            <a:chExt cx="5153025" cy="1969532"/>
          </a:xfrm>
        </p:grpSpPr>
        <p:sp>
          <p:nvSpPr>
            <p:cNvPr id="8" name="Rectangle 7"/>
            <p:cNvSpPr/>
            <p:nvPr/>
          </p:nvSpPr>
          <p:spPr>
            <a:xfrm>
              <a:off x="257175" y="5467350"/>
              <a:ext cx="16478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 bytes from 23.43.12.1</a:t>
              </a:r>
              <a:endParaRPr lang="en-US" sz="2000" dirty="0">
                <a:latin typeface="Calibri" pitchFamily="34" charset="0"/>
                <a:cs typeface="Calibri" pitchFamily="34" charset="0"/>
              </a:endParaRPr>
            </a:p>
          </p:txBody>
        </p:sp>
        <p:sp>
          <p:nvSpPr>
            <p:cNvPr id="9" name="Rectangle 8"/>
            <p:cNvSpPr/>
            <p:nvPr/>
          </p:nvSpPr>
          <p:spPr>
            <a:xfrm>
              <a:off x="3350420"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10" name="Rectangle 9"/>
            <p:cNvSpPr/>
            <p:nvPr/>
          </p:nvSpPr>
          <p:spPr>
            <a:xfrm>
              <a:off x="3762376"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11" name="Rectangle 10"/>
            <p:cNvSpPr/>
            <p:nvPr/>
          </p:nvSpPr>
          <p:spPr>
            <a:xfrm>
              <a:off x="4174332"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5</a:t>
              </a:r>
              <a:endParaRPr lang="en-US" sz="2000" dirty="0">
                <a:latin typeface="Calibri" pitchFamily="34" charset="0"/>
                <a:cs typeface="Calibri" pitchFamily="34" charset="0"/>
              </a:endParaRPr>
            </a:p>
          </p:txBody>
        </p:sp>
        <p:sp>
          <p:nvSpPr>
            <p:cNvPr id="12" name="Rectangle 11"/>
            <p:cNvSpPr/>
            <p:nvPr/>
          </p:nvSpPr>
          <p:spPr>
            <a:xfrm>
              <a:off x="4586288"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13" name="Rectangle 12"/>
            <p:cNvSpPr/>
            <p:nvPr/>
          </p:nvSpPr>
          <p:spPr>
            <a:xfrm>
              <a:off x="4998244"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9</a:t>
              </a:r>
              <a:endParaRPr lang="en-US" sz="2000" dirty="0">
                <a:latin typeface="Calibri" pitchFamily="34" charset="0"/>
                <a:cs typeface="Calibri" pitchFamily="34" charset="0"/>
              </a:endParaRPr>
            </a:p>
          </p:txBody>
        </p:sp>
        <p:sp>
          <p:nvSpPr>
            <p:cNvPr id="14" name="Rectangle 13"/>
            <p:cNvSpPr/>
            <p:nvPr/>
          </p:nvSpPr>
          <p:spPr>
            <a:xfrm>
              <a:off x="3350420"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15" name="Rectangle 14"/>
            <p:cNvSpPr/>
            <p:nvPr/>
          </p:nvSpPr>
          <p:spPr>
            <a:xfrm>
              <a:off x="3762376"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16" name="Rectangle 15"/>
            <p:cNvSpPr/>
            <p:nvPr/>
          </p:nvSpPr>
          <p:spPr>
            <a:xfrm>
              <a:off x="4174332"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9</a:t>
              </a:r>
              <a:endParaRPr lang="en-US" sz="2000" dirty="0">
                <a:latin typeface="Calibri" pitchFamily="34" charset="0"/>
                <a:cs typeface="Calibri" pitchFamily="34" charset="0"/>
              </a:endParaRPr>
            </a:p>
          </p:txBody>
        </p:sp>
        <p:sp>
          <p:nvSpPr>
            <p:cNvPr id="17" name="Rectangle 16"/>
            <p:cNvSpPr/>
            <p:nvPr/>
          </p:nvSpPr>
          <p:spPr>
            <a:xfrm>
              <a:off x="4586288"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18" name="Rectangle 17"/>
            <p:cNvSpPr/>
            <p:nvPr/>
          </p:nvSpPr>
          <p:spPr>
            <a:xfrm>
              <a:off x="4998244"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19" name="Rectangle 18"/>
            <p:cNvSpPr/>
            <p:nvPr/>
          </p:nvSpPr>
          <p:spPr>
            <a:xfrm>
              <a:off x="3350420"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20" name="Rectangle 19"/>
            <p:cNvSpPr/>
            <p:nvPr/>
          </p:nvSpPr>
          <p:spPr>
            <a:xfrm>
              <a:off x="3762376"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2</a:t>
              </a:r>
              <a:endParaRPr lang="en-US" sz="2000" dirty="0">
                <a:latin typeface="Calibri" pitchFamily="34" charset="0"/>
                <a:cs typeface="Calibri" pitchFamily="34" charset="0"/>
              </a:endParaRPr>
            </a:p>
          </p:txBody>
        </p:sp>
        <p:sp>
          <p:nvSpPr>
            <p:cNvPr id="21" name="Rectangle 20"/>
            <p:cNvSpPr/>
            <p:nvPr/>
          </p:nvSpPr>
          <p:spPr>
            <a:xfrm>
              <a:off x="4174332"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22" name="Rectangle 21"/>
            <p:cNvSpPr/>
            <p:nvPr/>
          </p:nvSpPr>
          <p:spPr>
            <a:xfrm>
              <a:off x="4586288"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23" name="Rectangle 22"/>
            <p:cNvSpPr/>
            <p:nvPr/>
          </p:nvSpPr>
          <p:spPr>
            <a:xfrm>
              <a:off x="4998244"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4</a:t>
              </a:r>
              <a:endParaRPr lang="en-US" sz="2000" dirty="0">
                <a:latin typeface="Calibri" pitchFamily="34" charset="0"/>
                <a:cs typeface="Calibri" pitchFamily="34" charset="0"/>
              </a:endParaRPr>
            </a:p>
          </p:txBody>
        </p:sp>
        <p:cxnSp>
          <p:nvCxnSpPr>
            <p:cNvPr id="24" name="Straight Arrow Connector 23"/>
            <p:cNvCxnSpPr>
              <a:stCxn id="28" idx="3"/>
            </p:cNvCxnSpPr>
            <p:nvPr/>
          </p:nvCxnSpPr>
          <p:spPr>
            <a:xfrm flipV="1">
              <a:off x="2793504" y="5276850"/>
              <a:ext cx="1473696" cy="9525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27" idx="3"/>
            </p:cNvCxnSpPr>
            <p:nvPr/>
          </p:nvCxnSpPr>
          <p:spPr>
            <a:xfrm>
              <a:off x="2793504" y="5753100"/>
              <a:ext cx="1930896"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29" idx="3"/>
            </p:cNvCxnSpPr>
            <p:nvPr/>
          </p:nvCxnSpPr>
          <p:spPr>
            <a:xfrm>
              <a:off x="2793504" y="6124575"/>
              <a:ext cx="2311896" cy="104775"/>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2057400" y="5562600"/>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Hash2</a:t>
              </a:r>
              <a:endParaRPr lang="en-US" sz="2000" dirty="0">
                <a:latin typeface="Calibri" pitchFamily="34" charset="0"/>
                <a:cs typeface="Calibri" pitchFamily="34" charset="0"/>
              </a:endParaRPr>
            </a:p>
          </p:txBody>
        </p:sp>
        <p:sp>
          <p:nvSpPr>
            <p:cNvPr id="28" name="Rectangle 27"/>
            <p:cNvSpPr/>
            <p:nvPr/>
          </p:nvSpPr>
          <p:spPr>
            <a:xfrm>
              <a:off x="2057400" y="5181600"/>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Hash1</a:t>
              </a:r>
              <a:endParaRPr lang="en-US" sz="2000" dirty="0">
                <a:latin typeface="Calibri" pitchFamily="34" charset="0"/>
                <a:cs typeface="Calibri" pitchFamily="34" charset="0"/>
              </a:endParaRPr>
            </a:p>
          </p:txBody>
        </p:sp>
        <p:sp>
          <p:nvSpPr>
            <p:cNvPr id="29" name="Rectangle 28"/>
            <p:cNvSpPr/>
            <p:nvPr/>
          </p:nvSpPr>
          <p:spPr>
            <a:xfrm>
              <a:off x="2057400" y="5934075"/>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Hash3</a:t>
              </a:r>
              <a:endParaRPr lang="en-US" sz="2000" dirty="0">
                <a:latin typeface="Calibri" pitchFamily="34" charset="0"/>
                <a:cs typeface="Calibri" pitchFamily="34" charset="0"/>
              </a:endParaRPr>
            </a:p>
          </p:txBody>
        </p:sp>
        <p:sp>
          <p:nvSpPr>
            <p:cNvPr id="30" name="TextBox 29"/>
            <p:cNvSpPr txBox="1"/>
            <p:nvPr/>
          </p:nvSpPr>
          <p:spPr>
            <a:xfrm>
              <a:off x="2247901" y="4431268"/>
              <a:ext cx="1524000" cy="400110"/>
            </a:xfrm>
            <a:prstGeom prst="rect">
              <a:avLst/>
            </a:prstGeom>
            <a:noFill/>
          </p:spPr>
          <p:txBody>
            <a:bodyPr wrap="square" rtlCol="0">
              <a:spAutoFit/>
            </a:bodyPr>
            <a:lstStyle/>
            <a:p>
              <a:pPr algn="ctr"/>
              <a:r>
                <a:rPr lang="en-US" sz="2000" dirty="0" smtClean="0">
                  <a:latin typeface="Calibri" pitchFamily="34" charset="0"/>
                  <a:cs typeface="Calibri" pitchFamily="34" charset="0"/>
                </a:rPr>
                <a:t>Data plane</a:t>
              </a:r>
              <a:endParaRPr lang="en-US" sz="2000" dirty="0">
                <a:latin typeface="Calibri" pitchFamily="34" charset="0"/>
                <a:cs typeface="Calibri" pitchFamily="34" charset="0"/>
              </a:endParaRPr>
            </a:p>
          </p:txBody>
        </p:sp>
      </p:grpSp>
      <p:grpSp>
        <p:nvGrpSpPr>
          <p:cNvPr id="31" name="Group 30"/>
          <p:cNvGrpSpPr/>
          <p:nvPr/>
        </p:nvGrpSpPr>
        <p:grpSpPr>
          <a:xfrm>
            <a:off x="6152092" y="4191000"/>
            <a:ext cx="2590800" cy="2121932"/>
            <a:chOff x="5943600" y="4431268"/>
            <a:chExt cx="2590800" cy="2121932"/>
          </a:xfrm>
        </p:grpSpPr>
        <p:sp>
          <p:nvSpPr>
            <p:cNvPr id="32" name="TextBox 31"/>
            <p:cNvSpPr txBox="1"/>
            <p:nvPr/>
          </p:nvSpPr>
          <p:spPr>
            <a:xfrm>
              <a:off x="6400800" y="4996934"/>
              <a:ext cx="2133600" cy="400110"/>
            </a:xfrm>
            <a:prstGeom prst="rect">
              <a:avLst/>
            </a:prstGeom>
            <a:noFill/>
          </p:spPr>
          <p:txBody>
            <a:bodyPr wrap="square" rtlCol="0">
              <a:spAutoFit/>
            </a:bodyPr>
            <a:lstStyle/>
            <a:p>
              <a:pPr algn="ctr"/>
              <a:r>
                <a:rPr lang="en-US" sz="2000" dirty="0" smtClean="0">
                  <a:latin typeface="Calibri" pitchFamily="34" charset="0"/>
                  <a:cs typeface="Calibri" pitchFamily="34" charset="0"/>
                </a:rPr>
                <a:t>Query: 23.43.12.1</a:t>
              </a:r>
              <a:endParaRPr lang="en-US" sz="2000" dirty="0">
                <a:latin typeface="Calibri" pitchFamily="34" charset="0"/>
                <a:cs typeface="Calibri" pitchFamily="34" charset="0"/>
              </a:endParaRPr>
            </a:p>
          </p:txBody>
        </p:sp>
        <p:sp>
          <p:nvSpPr>
            <p:cNvPr id="33" name="Rectangle 32"/>
            <p:cNvSpPr/>
            <p:nvPr/>
          </p:nvSpPr>
          <p:spPr>
            <a:xfrm>
              <a:off x="6705600" y="5530334"/>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5</a:t>
              </a:r>
              <a:endParaRPr lang="en-US" sz="2000" dirty="0">
                <a:latin typeface="Calibri" pitchFamily="34" charset="0"/>
                <a:cs typeface="Calibri" pitchFamily="34" charset="0"/>
              </a:endParaRPr>
            </a:p>
          </p:txBody>
        </p:sp>
        <p:sp>
          <p:nvSpPr>
            <p:cNvPr id="34" name="Rectangle 33"/>
            <p:cNvSpPr/>
            <p:nvPr/>
          </p:nvSpPr>
          <p:spPr>
            <a:xfrm>
              <a:off x="7162800" y="5530334"/>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35" name="Rectangle 34"/>
            <p:cNvSpPr/>
            <p:nvPr/>
          </p:nvSpPr>
          <p:spPr>
            <a:xfrm>
              <a:off x="7620000" y="5530334"/>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4</a:t>
              </a:r>
              <a:endParaRPr lang="en-US" sz="2000" dirty="0">
                <a:latin typeface="Calibri" pitchFamily="34" charset="0"/>
                <a:cs typeface="Calibri" pitchFamily="34" charset="0"/>
              </a:endParaRPr>
            </a:p>
          </p:txBody>
        </p:sp>
        <p:sp>
          <p:nvSpPr>
            <p:cNvPr id="36" name="TextBox 35"/>
            <p:cNvSpPr txBox="1"/>
            <p:nvPr/>
          </p:nvSpPr>
          <p:spPr>
            <a:xfrm>
              <a:off x="6400800" y="6107668"/>
              <a:ext cx="2133600" cy="400110"/>
            </a:xfrm>
            <a:prstGeom prst="rect">
              <a:avLst/>
            </a:prstGeom>
            <a:noFill/>
          </p:spPr>
          <p:txBody>
            <a:bodyPr wrap="square" rtlCol="0">
              <a:spAutoFit/>
            </a:bodyPr>
            <a:lstStyle/>
            <a:p>
              <a:pPr algn="ctr"/>
              <a:r>
                <a:rPr lang="en-US" sz="2000" dirty="0" smtClean="0">
                  <a:latin typeface="Calibri" pitchFamily="34" charset="0"/>
                  <a:cs typeface="Calibri" pitchFamily="34" charset="0"/>
                </a:rPr>
                <a:t>Pick min: 3</a:t>
              </a:r>
              <a:endParaRPr lang="en-US" sz="2000" dirty="0">
                <a:latin typeface="Calibri" pitchFamily="34" charset="0"/>
                <a:cs typeface="Calibri" pitchFamily="34" charset="0"/>
              </a:endParaRPr>
            </a:p>
          </p:txBody>
        </p:sp>
        <p:sp>
          <p:nvSpPr>
            <p:cNvPr id="37" name="TextBox 36"/>
            <p:cNvSpPr txBox="1"/>
            <p:nvPr/>
          </p:nvSpPr>
          <p:spPr>
            <a:xfrm>
              <a:off x="6400800" y="4431268"/>
              <a:ext cx="1828800" cy="400110"/>
            </a:xfrm>
            <a:prstGeom prst="rect">
              <a:avLst/>
            </a:prstGeom>
            <a:noFill/>
          </p:spPr>
          <p:txBody>
            <a:bodyPr wrap="square" rtlCol="0">
              <a:spAutoFit/>
            </a:bodyPr>
            <a:lstStyle/>
            <a:p>
              <a:pPr algn="ctr"/>
              <a:r>
                <a:rPr lang="en-US" sz="2000" dirty="0" smtClean="0">
                  <a:latin typeface="Calibri" pitchFamily="34" charset="0"/>
                  <a:cs typeface="Calibri" pitchFamily="34" charset="0"/>
                </a:rPr>
                <a:t>Control plane</a:t>
              </a:r>
              <a:endParaRPr lang="en-US" sz="2000" dirty="0">
                <a:latin typeface="Calibri" pitchFamily="34" charset="0"/>
                <a:cs typeface="Calibri" pitchFamily="34" charset="0"/>
              </a:endParaRPr>
            </a:p>
          </p:txBody>
        </p:sp>
        <p:cxnSp>
          <p:nvCxnSpPr>
            <p:cNvPr id="38" name="Straight Connector 37"/>
            <p:cNvCxnSpPr/>
            <p:nvPr/>
          </p:nvCxnSpPr>
          <p:spPr>
            <a:xfrm>
              <a:off x="5943600" y="4431268"/>
              <a:ext cx="0" cy="2121932"/>
            </a:xfrm>
            <a:prstGeom prst="line">
              <a:avLst/>
            </a:prstGeom>
            <a:ln>
              <a:prstDash val="sysDash"/>
            </a:ln>
          </p:spPr>
          <p:style>
            <a:lnRef idx="3">
              <a:schemeClr val="dk1"/>
            </a:lnRef>
            <a:fillRef idx="0">
              <a:schemeClr val="dk1"/>
            </a:fillRef>
            <a:effectRef idx="2">
              <a:schemeClr val="dk1"/>
            </a:effectRef>
            <a:fontRef idx="minor">
              <a:schemeClr val="tx1"/>
            </a:fontRef>
          </p:style>
        </p:cxnSp>
      </p:grpSp>
      <p:grpSp>
        <p:nvGrpSpPr>
          <p:cNvPr id="39" name="Group 63"/>
          <p:cNvGrpSpPr>
            <a:grpSpLocks/>
          </p:cNvGrpSpPr>
          <p:nvPr/>
        </p:nvGrpSpPr>
        <p:grpSpPr bwMode="auto">
          <a:xfrm>
            <a:off x="2362200" y="2133600"/>
            <a:ext cx="7600950" cy="552229"/>
            <a:chOff x="1066800" y="5608638"/>
            <a:chExt cx="7600950" cy="517525"/>
          </a:xfrm>
        </p:grpSpPr>
        <p:grpSp>
          <p:nvGrpSpPr>
            <p:cNvPr id="40" name="Group 3"/>
            <p:cNvGrpSpPr>
              <a:grpSpLocks/>
            </p:cNvGrpSpPr>
            <p:nvPr/>
          </p:nvGrpSpPr>
          <p:grpSpPr bwMode="auto">
            <a:xfrm>
              <a:off x="1066800" y="5608638"/>
              <a:ext cx="3924300" cy="517525"/>
              <a:chOff x="768" y="1968"/>
              <a:chExt cx="2688" cy="326"/>
            </a:xfrm>
          </p:grpSpPr>
          <p:sp>
            <p:nvSpPr>
              <p:cNvPr id="63" name="AutoShape 4"/>
              <p:cNvSpPr>
                <a:spLocks noChangeArrowheads="1"/>
              </p:cNvSpPr>
              <p:nvPr/>
            </p:nvSpPr>
            <p:spPr bwMode="auto">
              <a:xfrm>
                <a:off x="1843"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64" name="AutoShape 5"/>
              <p:cNvSpPr>
                <a:spLocks noChangeArrowheads="1"/>
              </p:cNvSpPr>
              <p:nvPr/>
            </p:nvSpPr>
            <p:spPr bwMode="auto">
              <a:xfrm>
                <a:off x="1574"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solidFill>
                      <a:schemeClr val="accent2"/>
                    </a:solidFill>
                  </a:rPr>
                  <a:t>1</a:t>
                </a:r>
              </a:p>
            </p:txBody>
          </p:sp>
          <p:sp>
            <p:nvSpPr>
              <p:cNvPr id="65" name="AutoShape 6"/>
              <p:cNvSpPr>
                <a:spLocks noChangeArrowheads="1"/>
              </p:cNvSpPr>
              <p:nvPr/>
            </p:nvSpPr>
            <p:spPr bwMode="auto">
              <a:xfrm>
                <a:off x="1306" y="1968"/>
                <a:ext cx="268"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t>0</a:t>
                </a:r>
              </a:p>
            </p:txBody>
          </p:sp>
          <p:sp>
            <p:nvSpPr>
              <p:cNvPr id="66" name="AutoShape 7"/>
              <p:cNvSpPr>
                <a:spLocks noChangeArrowheads="1"/>
              </p:cNvSpPr>
              <p:nvPr/>
            </p:nvSpPr>
            <p:spPr bwMode="auto">
              <a:xfrm>
                <a:off x="1037"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t>0</a:t>
                </a:r>
              </a:p>
            </p:txBody>
          </p:sp>
          <p:sp>
            <p:nvSpPr>
              <p:cNvPr id="67" name="AutoShape 8"/>
              <p:cNvSpPr>
                <a:spLocks noChangeArrowheads="1"/>
              </p:cNvSpPr>
              <p:nvPr/>
            </p:nvSpPr>
            <p:spPr bwMode="auto">
              <a:xfrm>
                <a:off x="768"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68" name="Line 9"/>
              <p:cNvSpPr>
                <a:spLocks noChangeShapeType="1"/>
              </p:cNvSpPr>
              <p:nvPr/>
            </p:nvSpPr>
            <p:spPr bwMode="auto">
              <a:xfrm>
                <a:off x="768" y="196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 name="Line 10"/>
              <p:cNvSpPr>
                <a:spLocks noChangeShapeType="1"/>
              </p:cNvSpPr>
              <p:nvPr/>
            </p:nvSpPr>
            <p:spPr bwMode="auto">
              <a:xfrm>
                <a:off x="768" y="2294"/>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0" name="Line 11"/>
              <p:cNvSpPr>
                <a:spLocks noChangeShapeType="1"/>
              </p:cNvSpPr>
              <p:nvPr/>
            </p:nvSpPr>
            <p:spPr bwMode="auto">
              <a:xfrm>
                <a:off x="768" y="196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 name="Line 12"/>
              <p:cNvSpPr>
                <a:spLocks noChangeShapeType="1"/>
              </p:cNvSpPr>
              <p:nvPr/>
            </p:nvSpPr>
            <p:spPr bwMode="auto">
              <a:xfrm>
                <a:off x="1037"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2" name="Line 13"/>
              <p:cNvSpPr>
                <a:spLocks noChangeShapeType="1"/>
              </p:cNvSpPr>
              <p:nvPr/>
            </p:nvSpPr>
            <p:spPr bwMode="auto">
              <a:xfrm>
                <a:off x="1306"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 name="Line 14"/>
              <p:cNvSpPr>
                <a:spLocks noChangeShapeType="1"/>
              </p:cNvSpPr>
              <p:nvPr/>
            </p:nvSpPr>
            <p:spPr bwMode="auto">
              <a:xfrm>
                <a:off x="1574"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4" name="Line 15"/>
              <p:cNvSpPr>
                <a:spLocks noChangeShapeType="1"/>
              </p:cNvSpPr>
              <p:nvPr/>
            </p:nvSpPr>
            <p:spPr bwMode="auto">
              <a:xfrm>
                <a:off x="1843"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 name="Line 16"/>
              <p:cNvSpPr>
                <a:spLocks noChangeShapeType="1"/>
              </p:cNvSpPr>
              <p:nvPr/>
            </p:nvSpPr>
            <p:spPr bwMode="auto">
              <a:xfrm>
                <a:off x="2112" y="196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 name="AutoShape 17"/>
              <p:cNvSpPr>
                <a:spLocks noChangeArrowheads="1"/>
              </p:cNvSpPr>
              <p:nvPr/>
            </p:nvSpPr>
            <p:spPr bwMode="auto">
              <a:xfrm>
                <a:off x="3187"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solidFill>
                      <a:schemeClr val="accent2"/>
                    </a:solidFill>
                  </a:rPr>
                  <a:t>1</a:t>
                </a:r>
              </a:p>
            </p:txBody>
          </p:sp>
          <p:sp>
            <p:nvSpPr>
              <p:cNvPr id="77" name="AutoShape 18"/>
              <p:cNvSpPr>
                <a:spLocks noChangeArrowheads="1"/>
              </p:cNvSpPr>
              <p:nvPr/>
            </p:nvSpPr>
            <p:spPr bwMode="auto">
              <a:xfrm>
                <a:off x="2918"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78" name="AutoShape 19"/>
              <p:cNvSpPr>
                <a:spLocks noChangeArrowheads="1"/>
              </p:cNvSpPr>
              <p:nvPr/>
            </p:nvSpPr>
            <p:spPr bwMode="auto">
              <a:xfrm>
                <a:off x="2650" y="1968"/>
                <a:ext cx="268"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solidFill>
                      <a:schemeClr val="accent2"/>
                    </a:solidFill>
                  </a:rPr>
                  <a:t>1</a:t>
                </a:r>
              </a:p>
            </p:txBody>
          </p:sp>
          <p:sp>
            <p:nvSpPr>
              <p:cNvPr id="79" name="AutoShape 20"/>
              <p:cNvSpPr>
                <a:spLocks noChangeArrowheads="1"/>
              </p:cNvSpPr>
              <p:nvPr/>
            </p:nvSpPr>
            <p:spPr bwMode="auto">
              <a:xfrm>
                <a:off x="2381"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t>0</a:t>
                </a:r>
              </a:p>
            </p:txBody>
          </p:sp>
          <p:sp>
            <p:nvSpPr>
              <p:cNvPr id="80" name="AutoShape 21"/>
              <p:cNvSpPr>
                <a:spLocks noChangeArrowheads="1"/>
              </p:cNvSpPr>
              <p:nvPr/>
            </p:nvSpPr>
            <p:spPr bwMode="auto">
              <a:xfrm>
                <a:off x="2112" y="1968"/>
                <a:ext cx="269"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81" name="Line 22"/>
              <p:cNvSpPr>
                <a:spLocks noChangeShapeType="1"/>
              </p:cNvSpPr>
              <p:nvPr/>
            </p:nvSpPr>
            <p:spPr bwMode="auto">
              <a:xfrm>
                <a:off x="2112" y="196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 name="Line 23"/>
              <p:cNvSpPr>
                <a:spLocks noChangeShapeType="1"/>
              </p:cNvSpPr>
              <p:nvPr/>
            </p:nvSpPr>
            <p:spPr bwMode="auto">
              <a:xfrm>
                <a:off x="2112" y="2294"/>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 name="Line 24"/>
              <p:cNvSpPr>
                <a:spLocks noChangeShapeType="1"/>
              </p:cNvSpPr>
              <p:nvPr/>
            </p:nvSpPr>
            <p:spPr bwMode="auto">
              <a:xfrm>
                <a:off x="2112" y="196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4" name="Line 25"/>
              <p:cNvSpPr>
                <a:spLocks noChangeShapeType="1"/>
              </p:cNvSpPr>
              <p:nvPr/>
            </p:nvSpPr>
            <p:spPr bwMode="auto">
              <a:xfrm>
                <a:off x="2381"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 name="Line 26"/>
              <p:cNvSpPr>
                <a:spLocks noChangeShapeType="1"/>
              </p:cNvSpPr>
              <p:nvPr/>
            </p:nvSpPr>
            <p:spPr bwMode="auto">
              <a:xfrm>
                <a:off x="2650"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 name="Line 27"/>
              <p:cNvSpPr>
                <a:spLocks noChangeShapeType="1"/>
              </p:cNvSpPr>
              <p:nvPr/>
            </p:nvSpPr>
            <p:spPr bwMode="auto">
              <a:xfrm>
                <a:off x="2918"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7" name="Line 28"/>
              <p:cNvSpPr>
                <a:spLocks noChangeShapeType="1"/>
              </p:cNvSpPr>
              <p:nvPr/>
            </p:nvSpPr>
            <p:spPr bwMode="auto">
              <a:xfrm>
                <a:off x="3187" y="196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8" name="Line 29"/>
              <p:cNvSpPr>
                <a:spLocks noChangeShapeType="1"/>
              </p:cNvSpPr>
              <p:nvPr/>
            </p:nvSpPr>
            <p:spPr bwMode="auto">
              <a:xfrm>
                <a:off x="3456" y="196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1" name="AutoShape 30"/>
            <p:cNvSpPr>
              <a:spLocks noChangeArrowheads="1"/>
            </p:cNvSpPr>
            <p:nvPr/>
          </p:nvSpPr>
          <p:spPr bwMode="auto">
            <a:xfrm>
              <a:off x="6561138" y="5608638"/>
              <a:ext cx="392112" cy="517525"/>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endParaRPr lang="en-US" sz="2800"/>
            </a:p>
          </p:txBody>
        </p:sp>
        <p:sp>
          <p:nvSpPr>
            <p:cNvPr id="42" name="AutoShape 31"/>
            <p:cNvSpPr>
              <a:spLocks noChangeArrowheads="1"/>
            </p:cNvSpPr>
            <p:nvPr/>
          </p:nvSpPr>
          <p:spPr bwMode="auto">
            <a:xfrm>
              <a:off x="6167438" y="5608638"/>
              <a:ext cx="393700" cy="517525"/>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endParaRPr lang="en-US" sz="2800"/>
            </a:p>
          </p:txBody>
        </p:sp>
        <p:sp>
          <p:nvSpPr>
            <p:cNvPr id="43" name="Line 32"/>
            <p:cNvSpPr>
              <a:spLocks noChangeShapeType="1"/>
            </p:cNvSpPr>
            <p:nvPr/>
          </p:nvSpPr>
          <p:spPr bwMode="auto">
            <a:xfrm>
              <a:off x="4991100" y="5608638"/>
              <a:ext cx="0" cy="5175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4" name="Group 33"/>
            <p:cNvGrpSpPr>
              <a:grpSpLocks/>
            </p:cNvGrpSpPr>
            <p:nvPr/>
          </p:nvGrpSpPr>
          <p:grpSpPr bwMode="auto">
            <a:xfrm>
              <a:off x="6705600" y="5608638"/>
              <a:ext cx="1962150" cy="517525"/>
              <a:chOff x="4380" y="2976"/>
              <a:chExt cx="1236" cy="326"/>
            </a:xfrm>
          </p:grpSpPr>
          <p:sp>
            <p:nvSpPr>
              <p:cNvPr id="49" name="Line 34"/>
              <p:cNvSpPr>
                <a:spLocks noChangeShapeType="1"/>
              </p:cNvSpPr>
              <p:nvPr/>
            </p:nvSpPr>
            <p:spPr bwMode="auto">
              <a:xfrm>
                <a:off x="4380" y="2976"/>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 name="AutoShape 35"/>
              <p:cNvSpPr>
                <a:spLocks noChangeArrowheads="1"/>
              </p:cNvSpPr>
              <p:nvPr/>
            </p:nvSpPr>
            <p:spPr bwMode="auto">
              <a:xfrm>
                <a:off x="5369" y="2976"/>
                <a:ext cx="247"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51" name="AutoShape 36"/>
              <p:cNvSpPr>
                <a:spLocks noChangeArrowheads="1"/>
              </p:cNvSpPr>
              <p:nvPr/>
            </p:nvSpPr>
            <p:spPr bwMode="auto">
              <a:xfrm>
                <a:off x="5121" y="2976"/>
                <a:ext cx="248"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52" name="AutoShape 37"/>
              <p:cNvSpPr>
                <a:spLocks noChangeArrowheads="1"/>
              </p:cNvSpPr>
              <p:nvPr/>
            </p:nvSpPr>
            <p:spPr bwMode="auto">
              <a:xfrm>
                <a:off x="4875" y="2976"/>
                <a:ext cx="246"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53" name="AutoShape 38"/>
              <p:cNvSpPr>
                <a:spLocks noChangeArrowheads="1"/>
              </p:cNvSpPr>
              <p:nvPr/>
            </p:nvSpPr>
            <p:spPr bwMode="auto">
              <a:xfrm>
                <a:off x="4627" y="2976"/>
                <a:ext cx="248"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dirty="0">
                    <a:solidFill>
                      <a:schemeClr val="accent2"/>
                    </a:solidFill>
                  </a:rPr>
                  <a:t>1</a:t>
                </a:r>
              </a:p>
            </p:txBody>
          </p:sp>
          <p:sp>
            <p:nvSpPr>
              <p:cNvPr id="54" name="AutoShape 39"/>
              <p:cNvSpPr>
                <a:spLocks noChangeArrowheads="1"/>
              </p:cNvSpPr>
              <p:nvPr/>
            </p:nvSpPr>
            <p:spPr bwMode="auto">
              <a:xfrm>
                <a:off x="4380" y="2976"/>
                <a:ext cx="247" cy="326"/>
              </a:xfrm>
              <a:prstGeom prst="flowChartDocumen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1"/>
                  </a:buClr>
                  <a:buSzPct val="80000"/>
                  <a:buFont typeface="Wingdings" charset="0"/>
                  <a:buNone/>
                </a:pPr>
                <a:r>
                  <a:rPr lang="en-US" sz="2800"/>
                  <a:t>0</a:t>
                </a:r>
              </a:p>
            </p:txBody>
          </p:sp>
          <p:sp>
            <p:nvSpPr>
              <p:cNvPr id="55" name="Line 40"/>
              <p:cNvSpPr>
                <a:spLocks noChangeShapeType="1"/>
              </p:cNvSpPr>
              <p:nvPr/>
            </p:nvSpPr>
            <p:spPr bwMode="auto">
              <a:xfrm>
                <a:off x="4380" y="2976"/>
                <a:ext cx="12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 name="Line 41"/>
              <p:cNvSpPr>
                <a:spLocks noChangeShapeType="1"/>
              </p:cNvSpPr>
              <p:nvPr/>
            </p:nvSpPr>
            <p:spPr bwMode="auto">
              <a:xfrm>
                <a:off x="4380" y="3302"/>
                <a:ext cx="12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7" name="Line 42"/>
              <p:cNvSpPr>
                <a:spLocks noChangeShapeType="1"/>
              </p:cNvSpPr>
              <p:nvPr/>
            </p:nvSpPr>
            <p:spPr bwMode="auto">
              <a:xfrm>
                <a:off x="4380" y="2976"/>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 name="Line 43"/>
              <p:cNvSpPr>
                <a:spLocks noChangeShapeType="1"/>
              </p:cNvSpPr>
              <p:nvPr/>
            </p:nvSpPr>
            <p:spPr bwMode="auto">
              <a:xfrm>
                <a:off x="4627" y="2976"/>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 name="Line 44"/>
              <p:cNvSpPr>
                <a:spLocks noChangeShapeType="1"/>
              </p:cNvSpPr>
              <p:nvPr/>
            </p:nvSpPr>
            <p:spPr bwMode="auto">
              <a:xfrm>
                <a:off x="4875" y="2976"/>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 name="Line 45"/>
              <p:cNvSpPr>
                <a:spLocks noChangeShapeType="1"/>
              </p:cNvSpPr>
              <p:nvPr/>
            </p:nvSpPr>
            <p:spPr bwMode="auto">
              <a:xfrm>
                <a:off x="5121" y="2976"/>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 name="Line 46"/>
              <p:cNvSpPr>
                <a:spLocks noChangeShapeType="1"/>
              </p:cNvSpPr>
              <p:nvPr/>
            </p:nvSpPr>
            <p:spPr bwMode="auto">
              <a:xfrm>
                <a:off x="5369" y="2976"/>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 name="Line 47"/>
              <p:cNvSpPr>
                <a:spLocks noChangeShapeType="1"/>
              </p:cNvSpPr>
              <p:nvPr/>
            </p:nvSpPr>
            <p:spPr bwMode="auto">
              <a:xfrm>
                <a:off x="5616" y="2976"/>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5" name="Oval 56"/>
            <p:cNvSpPr>
              <a:spLocks noChangeArrowheads="1"/>
            </p:cNvSpPr>
            <p:nvPr/>
          </p:nvSpPr>
          <p:spPr bwMode="auto">
            <a:xfrm>
              <a:off x="5257800" y="5837238"/>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alibri" charset="0"/>
              </a:endParaRPr>
            </a:p>
          </p:txBody>
        </p:sp>
        <p:sp>
          <p:nvSpPr>
            <p:cNvPr id="46" name="Oval 57"/>
            <p:cNvSpPr>
              <a:spLocks noChangeArrowheads="1"/>
            </p:cNvSpPr>
            <p:nvPr/>
          </p:nvSpPr>
          <p:spPr bwMode="auto">
            <a:xfrm>
              <a:off x="5638800" y="5837238"/>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alibri" charset="0"/>
              </a:endParaRPr>
            </a:p>
          </p:txBody>
        </p:sp>
        <p:sp>
          <p:nvSpPr>
            <p:cNvPr id="47" name="Oval 58"/>
            <p:cNvSpPr>
              <a:spLocks noChangeArrowheads="1"/>
            </p:cNvSpPr>
            <p:nvPr/>
          </p:nvSpPr>
          <p:spPr bwMode="auto">
            <a:xfrm>
              <a:off x="6019800" y="5837238"/>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alibri" charset="0"/>
              </a:endParaRPr>
            </a:p>
          </p:txBody>
        </p:sp>
        <p:sp>
          <p:nvSpPr>
            <p:cNvPr id="48" name="Oval 59"/>
            <p:cNvSpPr>
              <a:spLocks noChangeArrowheads="1"/>
            </p:cNvSpPr>
            <p:nvPr/>
          </p:nvSpPr>
          <p:spPr bwMode="auto">
            <a:xfrm>
              <a:off x="6400800" y="5837238"/>
              <a:ext cx="76200" cy="76200"/>
            </a:xfrm>
            <a:prstGeom prst="ellipse">
              <a:avLst/>
            </a:prstGeom>
            <a:solidFill>
              <a:schemeClr val="accent1"/>
            </a:solidFill>
            <a:ln w="9525">
              <a:solidFill>
                <a:schemeClr val="tx1"/>
              </a:solidFill>
              <a:round/>
              <a:headEnd/>
              <a:tailEnd/>
            </a:ln>
          </p:spPr>
          <p:txBody>
            <a:bodyPr wrap="none" anchor="ctr"/>
            <a:lstStyle/>
            <a:p>
              <a:endParaRPr lang="en-US">
                <a:latin typeface="Calibri" charset="0"/>
              </a:endParaRPr>
            </a:p>
          </p:txBody>
        </p:sp>
      </p:grpSp>
      <p:cxnSp>
        <p:nvCxnSpPr>
          <p:cNvPr id="89" name="Straight Arrow Connector 88"/>
          <p:cNvCxnSpPr>
            <a:stCxn id="90" idx="3"/>
          </p:cNvCxnSpPr>
          <p:nvPr/>
        </p:nvCxnSpPr>
        <p:spPr>
          <a:xfrm flipV="1">
            <a:off x="1524000" y="2362200"/>
            <a:ext cx="2133600" cy="9525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90" name="Rectangle 89"/>
          <p:cNvSpPr/>
          <p:nvPr/>
        </p:nvSpPr>
        <p:spPr>
          <a:xfrm>
            <a:off x="787896" y="2266950"/>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40699193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and Efficient Measurement</a:t>
            </a:r>
            <a:endParaRPr lang="en-US" dirty="0"/>
          </a:p>
        </p:txBody>
      </p:sp>
      <p:sp>
        <p:nvSpPr>
          <p:cNvPr id="3" name="Content Placeholder 2"/>
          <p:cNvSpPr>
            <a:spLocks noGrp="1"/>
          </p:cNvSpPr>
          <p:nvPr>
            <p:ph idx="1"/>
          </p:nvPr>
        </p:nvSpPr>
        <p:spPr/>
        <p:txBody>
          <a:bodyPr/>
          <a:lstStyle/>
          <a:p>
            <a:r>
              <a:rPr lang="en-US" dirty="0" smtClean="0"/>
              <a:t>Streaming algorithms are efficient, but not general</a:t>
            </a:r>
          </a:p>
          <a:p>
            <a:pPr lvl="1"/>
            <a:r>
              <a:rPr lang="en-US" dirty="0"/>
              <a:t>Require customized hardware or network processors</a:t>
            </a:r>
          </a:p>
          <a:p>
            <a:pPr lvl="1"/>
            <a:r>
              <a:rPr lang="en-US" dirty="0"/>
              <a:t>Hard to implement all solutions in one device</a:t>
            </a:r>
          </a:p>
          <a:p>
            <a:pPr lvl="1"/>
            <a:endParaRPr lang="en-US" dirty="0" smtClean="0"/>
          </a:p>
          <a:p>
            <a:r>
              <a:rPr lang="en-US" dirty="0" err="1"/>
              <a:t>OpenSketch</a:t>
            </a:r>
            <a:r>
              <a:rPr lang="en-US" dirty="0"/>
              <a:t>: </a:t>
            </a:r>
            <a:r>
              <a:rPr lang="en-US" dirty="0" smtClean="0"/>
              <a:t>New measurement support at FGPAs</a:t>
            </a:r>
            <a:endParaRPr lang="en-US" dirty="0"/>
          </a:p>
          <a:p>
            <a:pPr lvl="1"/>
            <a:r>
              <a:rPr lang="en-US" dirty="0" smtClean="0"/>
              <a:t>General</a:t>
            </a:r>
            <a:r>
              <a:rPr lang="en-US" dirty="0"/>
              <a:t> </a:t>
            </a:r>
            <a:r>
              <a:rPr lang="en-US" dirty="0" smtClean="0"/>
              <a:t>and </a:t>
            </a:r>
            <a:r>
              <a:rPr lang="en-US" dirty="0"/>
              <a:t>efficient data plane based on </a:t>
            </a:r>
            <a:r>
              <a:rPr lang="en-US" dirty="0" smtClean="0"/>
              <a:t>sketches</a:t>
            </a:r>
          </a:p>
          <a:p>
            <a:pPr lvl="1"/>
            <a:r>
              <a:rPr lang="en-US" dirty="0" smtClean="0"/>
              <a:t>Easy to implement at reconfigurable devices</a:t>
            </a:r>
            <a:endParaRPr lang="en-US" dirty="0"/>
          </a:p>
          <a:p>
            <a:pPr lvl="1"/>
            <a:r>
              <a:rPr lang="en-US" dirty="0"/>
              <a:t>Modularized control plane with automatic configuration</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28</a:t>
            </a:fld>
            <a:endParaRPr lang="en-US"/>
          </a:p>
        </p:txBody>
      </p:sp>
    </p:spTree>
    <p:extLst>
      <p:ext uri="{BB962C8B-B14F-4D97-AF65-F5344CB8AC3E}">
        <p14:creationId xmlns:p14="http://schemas.microsoft.com/office/powerpoint/2010/main" val="19466844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a:t>
            </a:r>
            <a:r>
              <a:rPr lang="en-US" dirty="0" smtClean="0"/>
              <a:t>Data </a:t>
            </a:r>
            <a:r>
              <a:rPr lang="en-US" dirty="0"/>
              <a:t>Plane</a:t>
            </a:r>
          </a:p>
        </p:txBody>
      </p:sp>
      <p:sp>
        <p:nvSpPr>
          <p:cNvPr id="4" name="Slide Number Placeholder 3"/>
          <p:cNvSpPr>
            <a:spLocks noGrp="1"/>
          </p:cNvSpPr>
          <p:nvPr>
            <p:ph type="sldNum" sz="quarter" idx="12"/>
          </p:nvPr>
        </p:nvSpPr>
        <p:spPr>
          <a:xfrm>
            <a:off x="6934200" y="5999163"/>
            <a:ext cx="2133600" cy="365125"/>
          </a:xfrm>
        </p:spPr>
        <p:txBody>
          <a:bodyPr/>
          <a:lstStyle/>
          <a:p>
            <a:fld id="{7876E0CC-6134-4D81-B876-3E8DBC324A9F}" type="slidenum">
              <a:rPr lang="en-US" smtClean="0"/>
              <a:pPr/>
              <a:t>29</a:t>
            </a:fld>
            <a:endParaRPr lang="en-US"/>
          </a:p>
        </p:txBody>
      </p:sp>
      <p:pic>
        <p:nvPicPr>
          <p:cNvPr id="5" name="Picture 4"/>
          <p:cNvPicPr>
            <a:picLocks noChangeAspect="1"/>
          </p:cNvPicPr>
          <p:nvPr/>
        </p:nvPicPr>
        <p:blipFill>
          <a:blip r:embed="rId3"/>
          <a:stretch>
            <a:fillRect/>
          </a:stretch>
        </p:blipFill>
        <p:spPr>
          <a:xfrm>
            <a:off x="-152400" y="2057400"/>
            <a:ext cx="9144000" cy="1539930"/>
          </a:xfrm>
          <a:prstGeom prst="rect">
            <a:avLst/>
          </a:prstGeom>
        </p:spPr>
        <p:style>
          <a:lnRef idx="1">
            <a:schemeClr val="accent3"/>
          </a:lnRef>
          <a:fillRef idx="2">
            <a:schemeClr val="accent3"/>
          </a:fillRef>
          <a:effectRef idx="1">
            <a:schemeClr val="accent3"/>
          </a:effectRef>
          <a:fontRef idx="minor">
            <a:schemeClr val="dk1"/>
          </a:fontRef>
        </p:style>
      </p:pic>
      <p:sp>
        <p:nvSpPr>
          <p:cNvPr id="31" name="Rounded Rectangle 30"/>
          <p:cNvSpPr/>
          <p:nvPr/>
        </p:nvSpPr>
        <p:spPr>
          <a:xfrm>
            <a:off x="3276600" y="4343400"/>
            <a:ext cx="2590800" cy="838200"/>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chemeClr val="tx1"/>
                </a:solidFill>
                <a:latin typeface="Calibri" pitchFamily="34" charset="0"/>
                <a:cs typeface="Calibri" pitchFamily="34" charset="0"/>
              </a:rPr>
              <a:t>Filtering traffic</a:t>
            </a:r>
          </a:p>
          <a:p>
            <a:pPr marL="0" lvl="2"/>
            <a:r>
              <a:rPr lang="en-US" sz="2000" dirty="0" smtClean="0">
                <a:solidFill>
                  <a:schemeClr val="tx1"/>
                </a:solidFill>
                <a:latin typeface="Calibri" pitchFamily="34" charset="0"/>
                <a:cs typeface="Calibri" pitchFamily="34" charset="0"/>
              </a:rPr>
              <a:t>(e.g., from host A)</a:t>
            </a:r>
            <a:endParaRPr lang="en-US" sz="2000" dirty="0">
              <a:solidFill>
                <a:schemeClr val="tx1"/>
              </a:solidFill>
              <a:latin typeface="Calibri" pitchFamily="34" charset="0"/>
              <a:cs typeface="Calibri" pitchFamily="34" charset="0"/>
            </a:endParaRPr>
          </a:p>
        </p:txBody>
      </p:sp>
      <p:cxnSp>
        <p:nvCxnSpPr>
          <p:cNvPr id="32" name="Straight Arrow Connector 31"/>
          <p:cNvCxnSpPr/>
          <p:nvPr/>
        </p:nvCxnSpPr>
        <p:spPr>
          <a:xfrm flipV="1">
            <a:off x="4953000" y="3505200"/>
            <a:ext cx="0" cy="762000"/>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0" y="4343400"/>
            <a:ext cx="2743200" cy="838200"/>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pPr marL="0" lvl="2"/>
            <a:r>
              <a:rPr lang="en-US" sz="2000" dirty="0" smtClean="0">
                <a:solidFill>
                  <a:schemeClr val="tx1"/>
                </a:solidFill>
                <a:latin typeface="Calibri" pitchFamily="34" charset="0"/>
                <a:cs typeface="Calibri" pitchFamily="34" charset="0"/>
              </a:rPr>
              <a:t>Classifying a set </a:t>
            </a:r>
            <a:r>
              <a:rPr lang="en-US" sz="2000" dirty="0">
                <a:solidFill>
                  <a:schemeClr val="tx1"/>
                </a:solidFill>
                <a:latin typeface="Calibri" pitchFamily="34" charset="0"/>
                <a:cs typeface="Calibri" pitchFamily="34" charset="0"/>
              </a:rPr>
              <a:t>of </a:t>
            </a:r>
            <a:r>
              <a:rPr lang="en-US" sz="2000" dirty="0" smtClean="0">
                <a:solidFill>
                  <a:schemeClr val="tx1"/>
                </a:solidFill>
                <a:latin typeface="Calibri" pitchFamily="34" charset="0"/>
                <a:cs typeface="Calibri" pitchFamily="34" charset="0"/>
              </a:rPr>
              <a:t>flows </a:t>
            </a:r>
          </a:p>
          <a:p>
            <a:pPr marL="0" lvl="2"/>
            <a:r>
              <a:rPr lang="en-US" sz="2000" dirty="0" smtClean="0">
                <a:solidFill>
                  <a:schemeClr val="tx1"/>
                </a:solidFill>
                <a:latin typeface="Calibri" pitchFamily="34" charset="0"/>
                <a:cs typeface="Calibri" pitchFamily="34" charset="0"/>
              </a:rPr>
              <a:t>(e.g., Bloom </a:t>
            </a:r>
            <a:r>
              <a:rPr lang="en-US" sz="2000" dirty="0">
                <a:solidFill>
                  <a:schemeClr val="tx1"/>
                </a:solidFill>
                <a:latin typeface="Calibri" pitchFamily="34" charset="0"/>
                <a:cs typeface="Calibri" pitchFamily="34" charset="0"/>
              </a:rPr>
              <a:t>filter for </a:t>
            </a:r>
            <a:r>
              <a:rPr lang="en-US" sz="2000" dirty="0" smtClean="0">
                <a:solidFill>
                  <a:schemeClr val="tx1"/>
                </a:solidFill>
                <a:latin typeface="Calibri" pitchFamily="34" charset="0"/>
                <a:cs typeface="Calibri" pitchFamily="34" charset="0"/>
              </a:rPr>
              <a:t>blacklisting IP set)</a:t>
            </a:r>
          </a:p>
        </p:txBody>
      </p:sp>
      <p:cxnSp>
        <p:nvCxnSpPr>
          <p:cNvPr id="34" name="Straight Arrow Connector 33"/>
          <p:cNvCxnSpPr/>
          <p:nvPr/>
        </p:nvCxnSpPr>
        <p:spPr>
          <a:xfrm flipV="1">
            <a:off x="2133600" y="3505200"/>
            <a:ext cx="0" cy="762000"/>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457200" y="3657600"/>
            <a:ext cx="4067941" cy="461665"/>
          </a:xfrm>
          <a:prstGeom prst="rect">
            <a:avLst/>
          </a:prstGeom>
        </p:spPr>
        <p:txBody>
          <a:bodyPr wrap="none">
            <a:spAutoFit/>
          </a:bodyPr>
          <a:lstStyle/>
          <a:p>
            <a:r>
              <a:rPr lang="en-US" sz="2400" dirty="0">
                <a:solidFill>
                  <a:srgbClr val="0000FF"/>
                </a:solidFill>
              </a:rPr>
              <a:t>Picking the packets to measure</a:t>
            </a:r>
          </a:p>
        </p:txBody>
      </p:sp>
      <p:sp>
        <p:nvSpPr>
          <p:cNvPr id="37" name="Rectangle 36"/>
          <p:cNvSpPr/>
          <p:nvPr/>
        </p:nvSpPr>
        <p:spPr>
          <a:xfrm>
            <a:off x="5943600" y="3733800"/>
            <a:ext cx="3293618" cy="461665"/>
          </a:xfrm>
          <a:prstGeom prst="rect">
            <a:avLst/>
          </a:prstGeom>
        </p:spPr>
        <p:txBody>
          <a:bodyPr wrap="square">
            <a:spAutoFit/>
          </a:bodyPr>
          <a:lstStyle/>
          <a:p>
            <a:r>
              <a:rPr lang="en-US" sz="2400" dirty="0">
                <a:solidFill>
                  <a:srgbClr val="0000FF"/>
                </a:solidFill>
              </a:rPr>
              <a:t>Storing &amp;</a:t>
            </a:r>
            <a:r>
              <a:rPr lang="en-US" sz="2400" dirty="0" smtClean="0">
                <a:solidFill>
                  <a:srgbClr val="0000FF"/>
                </a:solidFill>
              </a:rPr>
              <a:t> </a:t>
            </a:r>
            <a:r>
              <a:rPr lang="en-US" sz="2400" dirty="0">
                <a:solidFill>
                  <a:srgbClr val="0000FF"/>
                </a:solidFill>
              </a:rPr>
              <a:t>exporting </a:t>
            </a:r>
            <a:r>
              <a:rPr lang="en-US" sz="2400" dirty="0" smtClean="0">
                <a:solidFill>
                  <a:srgbClr val="0000FF"/>
                </a:solidFill>
              </a:rPr>
              <a:t>data</a:t>
            </a:r>
            <a:endParaRPr lang="en-US" sz="2400" dirty="0">
              <a:solidFill>
                <a:srgbClr val="0000FF"/>
              </a:solidFill>
            </a:endParaRPr>
          </a:p>
        </p:txBody>
      </p:sp>
      <p:cxnSp>
        <p:nvCxnSpPr>
          <p:cNvPr id="38" name="Straight Arrow Connector 37"/>
          <p:cNvCxnSpPr/>
          <p:nvPr/>
        </p:nvCxnSpPr>
        <p:spPr>
          <a:xfrm flipV="1">
            <a:off x="7620000" y="3276600"/>
            <a:ext cx="0" cy="1143000"/>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6019800" y="4343400"/>
            <a:ext cx="3048000" cy="1524000"/>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solidFill>
                  <a:schemeClr val="tx1"/>
                </a:solidFill>
                <a:latin typeface="Calibri" pitchFamily="34" charset="0"/>
                <a:cs typeface="Calibri" pitchFamily="34" charset="0"/>
              </a:rPr>
              <a:t>Diverse mappings between counters &amp;</a:t>
            </a:r>
            <a:r>
              <a:rPr lang="en-US" sz="2000" dirty="0" smtClean="0">
                <a:solidFill>
                  <a:schemeClr val="tx1"/>
                </a:solidFill>
                <a:latin typeface="Calibri" pitchFamily="34" charset="0"/>
                <a:cs typeface="Calibri" pitchFamily="34" charset="0"/>
              </a:rPr>
              <a:t> flows</a:t>
            </a:r>
          </a:p>
          <a:p>
            <a:r>
              <a:rPr lang="en-US" sz="2000" dirty="0" smtClean="0">
                <a:solidFill>
                  <a:schemeClr val="tx1"/>
                </a:solidFill>
                <a:latin typeface="Calibri" pitchFamily="34" charset="0"/>
                <a:cs typeface="Calibri" pitchFamily="34" charset="0"/>
              </a:rPr>
              <a:t>(e.g., more counters for elephant flows)</a:t>
            </a:r>
            <a:endParaRPr lang="en-US" sz="20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827452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10-20 at 10.14.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886200"/>
            <a:ext cx="7467600" cy="2541826"/>
          </a:xfrm>
          <a:prstGeom prst="rect">
            <a:avLst/>
          </a:prstGeom>
        </p:spPr>
      </p:pic>
      <p:sp>
        <p:nvSpPr>
          <p:cNvPr id="2" name="Title 1"/>
          <p:cNvSpPr>
            <a:spLocks noGrp="1"/>
          </p:cNvSpPr>
          <p:nvPr>
            <p:ph type="title"/>
          </p:nvPr>
        </p:nvSpPr>
        <p:spPr>
          <a:xfrm>
            <a:off x="0" y="0"/>
            <a:ext cx="9144000" cy="914400"/>
          </a:xfrm>
        </p:spPr>
        <p:txBody>
          <a:bodyPr/>
          <a:lstStyle/>
          <a:p>
            <a:r>
              <a:rPr lang="en-US" sz="3600" dirty="0" smtClean="0"/>
              <a:t>Measurement Becoming Increasingly Important</a:t>
            </a:r>
            <a:endParaRPr lang="en-US" sz="3600" dirty="0"/>
          </a:p>
        </p:txBody>
      </p:sp>
      <p:pic>
        <p:nvPicPr>
          <p:cNvPr id="5" name="Content Placeholder 4"/>
          <p:cNvPicPr>
            <a:picLocks noGrp="1" noChangeAspect="1"/>
          </p:cNvPicPr>
          <p:nvPr>
            <p:ph idx="1"/>
          </p:nvPr>
        </p:nvPicPr>
        <p:blipFill>
          <a:blip r:embed="rId4"/>
          <a:srcRect t="7796" b="7796"/>
          <a:stretch>
            <a:fillRect/>
          </a:stretch>
        </p:blipFill>
        <p:spPr>
          <a:xfrm>
            <a:off x="32892" y="1066800"/>
            <a:ext cx="4234308" cy="2362200"/>
          </a:xfrm>
        </p:spPr>
        <p:style>
          <a:lnRef idx="1">
            <a:schemeClr val="accent3"/>
          </a:lnRef>
          <a:fillRef idx="2">
            <a:schemeClr val="accent3"/>
          </a:fillRef>
          <a:effectRef idx="1">
            <a:schemeClr val="accent3"/>
          </a:effectRef>
          <a:fontRef idx="minor">
            <a:schemeClr val="dk1"/>
          </a:fontRef>
        </p:style>
      </p:pic>
      <p:sp>
        <p:nvSpPr>
          <p:cNvPr id="4" name="Slide Number Placeholder 3"/>
          <p:cNvSpPr>
            <a:spLocks noGrp="1"/>
          </p:cNvSpPr>
          <p:nvPr>
            <p:ph type="sldNum" sz="quarter" idx="12"/>
          </p:nvPr>
        </p:nvSpPr>
        <p:spPr/>
        <p:txBody>
          <a:bodyPr/>
          <a:lstStyle/>
          <a:p>
            <a:fld id="{7876E0CC-6134-4D81-B876-3E8DBC324A9F}" type="slidenum">
              <a:rPr lang="en-US" smtClean="0"/>
              <a:pPr/>
              <a:t>3</a:t>
            </a:fld>
            <a:endParaRPr lang="en-US"/>
          </a:p>
        </p:txBody>
      </p:sp>
      <p:sp>
        <p:nvSpPr>
          <p:cNvPr id="6" name="TextBox 5"/>
          <p:cNvSpPr txBox="1"/>
          <p:nvPr/>
        </p:nvSpPr>
        <p:spPr>
          <a:xfrm>
            <a:off x="304800" y="1295400"/>
            <a:ext cx="3810000" cy="954107"/>
          </a:xfrm>
          <a:prstGeom prst="rect">
            <a:avLst/>
          </a:prstGeom>
          <a:noFill/>
        </p:spPr>
        <p:txBody>
          <a:bodyPr wrap="square" rtlCol="0">
            <a:spAutoFit/>
          </a:bodyPr>
          <a:lstStyle/>
          <a:p>
            <a:r>
              <a:rPr lang="en-US" sz="2800" dirty="0" smtClean="0">
                <a:solidFill>
                  <a:srgbClr val="F69444"/>
                </a:solidFill>
              </a:rPr>
              <a:t>Dramatically expanding data centers</a:t>
            </a:r>
            <a:endParaRPr lang="en-US" sz="2800" dirty="0">
              <a:solidFill>
                <a:srgbClr val="F69444"/>
              </a:solidFill>
            </a:endParaRPr>
          </a:p>
        </p:txBody>
      </p:sp>
      <p:pic>
        <p:nvPicPr>
          <p:cNvPr id="9" name="Picture 8"/>
          <p:cNvPicPr>
            <a:picLocks noChangeAspect="1"/>
          </p:cNvPicPr>
          <p:nvPr/>
        </p:nvPicPr>
        <p:blipFill>
          <a:blip r:embed="rId5"/>
          <a:stretch>
            <a:fillRect/>
          </a:stretch>
        </p:blipFill>
        <p:spPr>
          <a:xfrm>
            <a:off x="5029200" y="1066800"/>
            <a:ext cx="3810000" cy="2362200"/>
          </a:xfrm>
          <a:prstGeom prst="rect">
            <a:avLst/>
          </a:prstGeom>
        </p:spPr>
      </p:pic>
      <p:sp>
        <p:nvSpPr>
          <p:cNvPr id="10" name="TextBox 9"/>
          <p:cNvSpPr txBox="1"/>
          <p:nvPr/>
        </p:nvSpPr>
        <p:spPr>
          <a:xfrm>
            <a:off x="5562600" y="1295400"/>
            <a:ext cx="2895600" cy="954107"/>
          </a:xfrm>
          <a:prstGeom prst="rect">
            <a:avLst/>
          </a:prstGeom>
          <a:solidFill>
            <a:schemeClr val="tx1">
              <a:alpha val="50000"/>
            </a:schemeClr>
          </a:solidFill>
          <a:effectLst/>
        </p:spPr>
        <p:txBody>
          <a:bodyPr wrap="square" rtlCol="0">
            <a:spAutoFit/>
          </a:bodyPr>
          <a:lstStyle/>
          <a:p>
            <a:r>
              <a:rPr lang="en-US" sz="2800" dirty="0" smtClean="0">
                <a:solidFill>
                  <a:srgbClr val="F69444"/>
                </a:solidFill>
              </a:rPr>
              <a:t>Rapidly changing technologies</a:t>
            </a:r>
          </a:p>
        </p:txBody>
      </p:sp>
      <p:sp>
        <p:nvSpPr>
          <p:cNvPr id="12" name="TextBox 11"/>
          <p:cNvSpPr txBox="1"/>
          <p:nvPr/>
        </p:nvSpPr>
        <p:spPr>
          <a:xfrm>
            <a:off x="2286000" y="4546600"/>
            <a:ext cx="4495800" cy="954107"/>
          </a:xfrm>
          <a:prstGeom prst="rect">
            <a:avLst/>
          </a:prstGeom>
          <a:noFill/>
        </p:spPr>
        <p:txBody>
          <a:bodyPr wrap="square" rtlCol="0">
            <a:spAutoFit/>
          </a:bodyPr>
          <a:lstStyle/>
          <a:p>
            <a:r>
              <a:rPr lang="en-US" sz="2800" dirty="0" smtClean="0">
                <a:solidFill>
                  <a:srgbClr val="F69444"/>
                </a:solidFill>
              </a:rPr>
              <a:t>Increasing network utilization</a:t>
            </a:r>
          </a:p>
          <a:p>
            <a:endParaRPr lang="en-US" sz="2800" dirty="0"/>
          </a:p>
        </p:txBody>
      </p:sp>
      <p:pic>
        <p:nvPicPr>
          <p:cNvPr id="13" name="Picture 12"/>
          <p:cNvPicPr>
            <a:picLocks noChangeAspect="1"/>
          </p:cNvPicPr>
          <p:nvPr/>
        </p:nvPicPr>
        <p:blipFill>
          <a:blip r:embed="rId6"/>
          <a:stretch>
            <a:fillRect/>
          </a:stretch>
        </p:blipFill>
        <p:spPr>
          <a:xfrm>
            <a:off x="7162800" y="5613400"/>
            <a:ext cx="856232" cy="292100"/>
          </a:xfrm>
          <a:prstGeom prst="rect">
            <a:avLst/>
          </a:prstGeom>
        </p:spPr>
      </p:pic>
      <p:sp>
        <p:nvSpPr>
          <p:cNvPr id="14" name="TextBox 13"/>
          <p:cNvSpPr txBox="1"/>
          <p:nvPr/>
        </p:nvSpPr>
        <p:spPr>
          <a:xfrm>
            <a:off x="304800" y="2362200"/>
            <a:ext cx="34290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solidFill>
                  <a:srgbClr val="0000FF"/>
                </a:solidFill>
              </a:rPr>
              <a:t>Provide network-wide visibility at scale</a:t>
            </a:r>
            <a:endParaRPr lang="en-US" sz="2800" dirty="0">
              <a:solidFill>
                <a:srgbClr val="0000FF"/>
              </a:solidFill>
            </a:endParaRPr>
          </a:p>
        </p:txBody>
      </p:sp>
      <p:sp>
        <p:nvSpPr>
          <p:cNvPr id="16" name="TextBox 15"/>
          <p:cNvSpPr txBox="1"/>
          <p:nvPr/>
        </p:nvSpPr>
        <p:spPr>
          <a:xfrm>
            <a:off x="5562600" y="2362200"/>
            <a:ext cx="32766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solidFill>
                  <a:srgbClr val="0000FF"/>
                </a:solidFill>
              </a:rPr>
              <a:t>Monitor the impact of new technology</a:t>
            </a:r>
            <a:endParaRPr lang="en-US" sz="2800" dirty="0">
              <a:solidFill>
                <a:srgbClr val="0000FF"/>
              </a:solidFill>
            </a:endParaRPr>
          </a:p>
        </p:txBody>
      </p:sp>
      <p:sp>
        <p:nvSpPr>
          <p:cNvPr id="17" name="TextBox 16"/>
          <p:cNvSpPr txBox="1"/>
          <p:nvPr/>
        </p:nvSpPr>
        <p:spPr>
          <a:xfrm>
            <a:off x="2057400" y="5156200"/>
            <a:ext cx="58674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solidFill>
                  <a:srgbClr val="0000FF"/>
                </a:solidFill>
              </a:rPr>
              <a:t>Quickly identify failures and effects</a:t>
            </a:r>
            <a:endParaRPr lang="en-US" sz="2800" dirty="0">
              <a:solidFill>
                <a:srgbClr val="0000FF"/>
              </a:solidFill>
            </a:endParaRPr>
          </a:p>
        </p:txBody>
      </p:sp>
    </p:spTree>
    <p:extLst>
      <p:ext uri="{BB962C8B-B14F-4D97-AF65-F5344CB8AC3E}">
        <p14:creationId xmlns:p14="http://schemas.microsoft.com/office/powerpoint/2010/main" val="1541770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p:bldP spid="14"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OpenSketch</a:t>
            </a:r>
            <a:r>
              <a:rPr lang="en-US" dirty="0" smtClean="0"/>
              <a:t> 3-stage pipeline</a:t>
            </a:r>
            <a:endParaRPr lang="en-US" dirty="0"/>
          </a:p>
        </p:txBody>
      </p:sp>
      <p:sp>
        <p:nvSpPr>
          <p:cNvPr id="3" name="Content Placeholder 2"/>
          <p:cNvSpPr>
            <a:spLocks noGrp="1"/>
          </p:cNvSpPr>
          <p:nvPr>
            <p:ph idx="1"/>
          </p:nvPr>
        </p:nvSpPr>
        <p:spPr>
          <a:xfrm>
            <a:off x="0" y="1143000"/>
            <a:ext cx="9144000" cy="5715000"/>
          </a:xfrm>
        </p:spPr>
        <p:txBody>
          <a:bodyPr/>
          <a:lstStyle/>
          <a:p>
            <a:endParaRPr lang="en-US" dirty="0"/>
          </a:p>
        </p:txBody>
      </p:sp>
      <p:sp>
        <p:nvSpPr>
          <p:cNvPr id="4" name="Slide Number Placeholder 3"/>
          <p:cNvSpPr>
            <a:spLocks noGrp="1"/>
          </p:cNvSpPr>
          <p:nvPr>
            <p:ph type="sldNum" sz="quarter" idx="12"/>
          </p:nvPr>
        </p:nvSpPr>
        <p:spPr>
          <a:xfrm>
            <a:off x="6934200" y="5999163"/>
            <a:ext cx="2133600" cy="365125"/>
          </a:xfrm>
        </p:spPr>
        <p:txBody>
          <a:bodyPr/>
          <a:lstStyle/>
          <a:p>
            <a:fld id="{7876E0CC-6134-4D81-B876-3E8DBC324A9F}" type="slidenum">
              <a:rPr lang="en-US" smtClean="0"/>
              <a:pPr/>
              <a:t>30</a:t>
            </a:fld>
            <a:endParaRPr lang="en-US"/>
          </a:p>
        </p:txBody>
      </p:sp>
      <p:pic>
        <p:nvPicPr>
          <p:cNvPr id="5" name="Picture 4"/>
          <p:cNvPicPr>
            <a:picLocks noChangeAspect="1"/>
          </p:cNvPicPr>
          <p:nvPr/>
        </p:nvPicPr>
        <p:blipFill>
          <a:blip r:embed="rId3"/>
          <a:stretch>
            <a:fillRect/>
          </a:stretch>
        </p:blipFill>
        <p:spPr>
          <a:xfrm>
            <a:off x="-152400" y="2057400"/>
            <a:ext cx="9144000" cy="1539930"/>
          </a:xfrm>
          <a:prstGeom prst="rect">
            <a:avLst/>
          </a:prstGeom>
        </p:spPr>
        <p:style>
          <a:lnRef idx="1">
            <a:schemeClr val="accent3"/>
          </a:lnRef>
          <a:fillRef idx="2">
            <a:schemeClr val="accent3"/>
          </a:fillRef>
          <a:effectRef idx="1">
            <a:schemeClr val="accent3"/>
          </a:effectRef>
          <a:fontRef idx="minor">
            <a:schemeClr val="dk1"/>
          </a:fontRef>
        </p:style>
      </p:pic>
      <p:grpSp>
        <p:nvGrpSpPr>
          <p:cNvPr id="8" name="Group 7"/>
          <p:cNvGrpSpPr/>
          <p:nvPr/>
        </p:nvGrpSpPr>
        <p:grpSpPr>
          <a:xfrm>
            <a:off x="838200" y="4769882"/>
            <a:ext cx="5762625" cy="1390650"/>
            <a:chOff x="-352425" y="5010150"/>
            <a:chExt cx="5762625" cy="1390650"/>
          </a:xfrm>
        </p:grpSpPr>
        <p:sp>
          <p:nvSpPr>
            <p:cNvPr id="9" name="Rectangle 8"/>
            <p:cNvSpPr/>
            <p:nvPr/>
          </p:nvSpPr>
          <p:spPr>
            <a:xfrm>
              <a:off x="-352425" y="5498068"/>
              <a:ext cx="2286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 bytes from 23.43.12.1 to host A</a:t>
              </a:r>
              <a:endParaRPr lang="en-US" sz="2000" dirty="0">
                <a:latin typeface="Calibri" pitchFamily="34" charset="0"/>
                <a:cs typeface="Calibri" pitchFamily="34" charset="0"/>
              </a:endParaRPr>
            </a:p>
          </p:txBody>
        </p:sp>
        <p:sp>
          <p:nvSpPr>
            <p:cNvPr id="10" name="Rectangle 9"/>
            <p:cNvSpPr/>
            <p:nvPr/>
          </p:nvSpPr>
          <p:spPr>
            <a:xfrm>
              <a:off x="3350420"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11" name="Rectangle 10"/>
            <p:cNvSpPr/>
            <p:nvPr/>
          </p:nvSpPr>
          <p:spPr>
            <a:xfrm>
              <a:off x="3762376"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12" name="Rectangle 11"/>
            <p:cNvSpPr/>
            <p:nvPr/>
          </p:nvSpPr>
          <p:spPr>
            <a:xfrm>
              <a:off x="4174332"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5</a:t>
              </a:r>
              <a:endParaRPr lang="en-US" sz="2000" dirty="0">
                <a:latin typeface="Calibri" pitchFamily="34" charset="0"/>
                <a:cs typeface="Calibri" pitchFamily="34" charset="0"/>
              </a:endParaRPr>
            </a:p>
          </p:txBody>
        </p:sp>
        <p:sp>
          <p:nvSpPr>
            <p:cNvPr id="13" name="Rectangle 12"/>
            <p:cNvSpPr/>
            <p:nvPr/>
          </p:nvSpPr>
          <p:spPr>
            <a:xfrm>
              <a:off x="4586288"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14" name="Rectangle 13"/>
            <p:cNvSpPr/>
            <p:nvPr/>
          </p:nvSpPr>
          <p:spPr>
            <a:xfrm>
              <a:off x="4998244" y="50101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9</a:t>
              </a:r>
              <a:endParaRPr lang="en-US" sz="2000" dirty="0">
                <a:latin typeface="Calibri" pitchFamily="34" charset="0"/>
                <a:cs typeface="Calibri" pitchFamily="34" charset="0"/>
              </a:endParaRPr>
            </a:p>
          </p:txBody>
        </p:sp>
        <p:sp>
          <p:nvSpPr>
            <p:cNvPr id="15" name="Rectangle 14"/>
            <p:cNvSpPr/>
            <p:nvPr/>
          </p:nvSpPr>
          <p:spPr>
            <a:xfrm>
              <a:off x="3350420"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16" name="Rectangle 15"/>
            <p:cNvSpPr/>
            <p:nvPr/>
          </p:nvSpPr>
          <p:spPr>
            <a:xfrm>
              <a:off x="3762376"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17" name="Rectangle 16"/>
            <p:cNvSpPr/>
            <p:nvPr/>
          </p:nvSpPr>
          <p:spPr>
            <a:xfrm>
              <a:off x="4174332"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9</a:t>
              </a:r>
              <a:endParaRPr lang="en-US" sz="2000" dirty="0">
                <a:latin typeface="Calibri" pitchFamily="34" charset="0"/>
                <a:cs typeface="Calibri" pitchFamily="34" charset="0"/>
              </a:endParaRPr>
            </a:p>
          </p:txBody>
        </p:sp>
        <p:sp>
          <p:nvSpPr>
            <p:cNvPr id="18" name="Rectangle 17"/>
            <p:cNvSpPr/>
            <p:nvPr/>
          </p:nvSpPr>
          <p:spPr>
            <a:xfrm>
              <a:off x="4586288"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19" name="Rectangle 18"/>
            <p:cNvSpPr/>
            <p:nvPr/>
          </p:nvSpPr>
          <p:spPr>
            <a:xfrm>
              <a:off x="4998244" y="554355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20" name="Rectangle 19"/>
            <p:cNvSpPr/>
            <p:nvPr/>
          </p:nvSpPr>
          <p:spPr>
            <a:xfrm>
              <a:off x="3350420"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1</a:t>
              </a:r>
              <a:endParaRPr lang="en-US" sz="2000" dirty="0">
                <a:latin typeface="Calibri" pitchFamily="34" charset="0"/>
                <a:cs typeface="Calibri" pitchFamily="34" charset="0"/>
              </a:endParaRPr>
            </a:p>
          </p:txBody>
        </p:sp>
        <p:sp>
          <p:nvSpPr>
            <p:cNvPr id="21" name="Rectangle 20"/>
            <p:cNvSpPr/>
            <p:nvPr/>
          </p:nvSpPr>
          <p:spPr>
            <a:xfrm>
              <a:off x="3762376"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2</a:t>
              </a:r>
              <a:endParaRPr lang="en-US" sz="2000" dirty="0">
                <a:latin typeface="Calibri" pitchFamily="34" charset="0"/>
                <a:cs typeface="Calibri" pitchFamily="34" charset="0"/>
              </a:endParaRPr>
            </a:p>
          </p:txBody>
        </p:sp>
        <p:sp>
          <p:nvSpPr>
            <p:cNvPr id="22" name="Rectangle 21"/>
            <p:cNvSpPr/>
            <p:nvPr/>
          </p:nvSpPr>
          <p:spPr>
            <a:xfrm>
              <a:off x="4174332"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0</a:t>
              </a:r>
              <a:endParaRPr lang="en-US" sz="2000" dirty="0">
                <a:latin typeface="Calibri" pitchFamily="34" charset="0"/>
                <a:cs typeface="Calibri" pitchFamily="34" charset="0"/>
              </a:endParaRPr>
            </a:p>
          </p:txBody>
        </p:sp>
        <p:sp>
          <p:nvSpPr>
            <p:cNvPr id="23" name="Rectangle 22"/>
            <p:cNvSpPr/>
            <p:nvPr/>
          </p:nvSpPr>
          <p:spPr>
            <a:xfrm>
              <a:off x="4586288"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3</a:t>
              </a:r>
              <a:endParaRPr lang="en-US" sz="2000" dirty="0">
                <a:latin typeface="Calibri" pitchFamily="34" charset="0"/>
                <a:cs typeface="Calibri" pitchFamily="34" charset="0"/>
              </a:endParaRPr>
            </a:p>
          </p:txBody>
        </p:sp>
        <p:sp>
          <p:nvSpPr>
            <p:cNvPr id="24" name="Rectangle 23"/>
            <p:cNvSpPr/>
            <p:nvPr/>
          </p:nvSpPr>
          <p:spPr>
            <a:xfrm>
              <a:off x="4998244" y="6057900"/>
              <a:ext cx="411956"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4</a:t>
              </a:r>
              <a:endParaRPr lang="en-US" sz="2000" dirty="0">
                <a:latin typeface="Calibri" pitchFamily="34" charset="0"/>
                <a:cs typeface="Calibri" pitchFamily="34" charset="0"/>
              </a:endParaRPr>
            </a:p>
          </p:txBody>
        </p:sp>
        <p:cxnSp>
          <p:nvCxnSpPr>
            <p:cNvPr id="25" name="Straight Arrow Connector 24"/>
            <p:cNvCxnSpPr>
              <a:stCxn id="29" idx="3"/>
            </p:cNvCxnSpPr>
            <p:nvPr/>
          </p:nvCxnSpPr>
          <p:spPr>
            <a:xfrm flipV="1">
              <a:off x="2793504" y="5276850"/>
              <a:ext cx="1473696" cy="9525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28" idx="3"/>
            </p:cNvCxnSpPr>
            <p:nvPr/>
          </p:nvCxnSpPr>
          <p:spPr>
            <a:xfrm>
              <a:off x="2793504" y="5753100"/>
              <a:ext cx="1930896"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30" idx="3"/>
            </p:cNvCxnSpPr>
            <p:nvPr/>
          </p:nvCxnSpPr>
          <p:spPr>
            <a:xfrm>
              <a:off x="2793504" y="6124575"/>
              <a:ext cx="2311896" cy="104775"/>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2057400" y="5562600"/>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Hash2</a:t>
              </a:r>
              <a:endParaRPr lang="en-US" sz="2000" dirty="0">
                <a:latin typeface="Calibri" pitchFamily="34" charset="0"/>
                <a:cs typeface="Calibri" pitchFamily="34" charset="0"/>
              </a:endParaRPr>
            </a:p>
          </p:txBody>
        </p:sp>
        <p:sp>
          <p:nvSpPr>
            <p:cNvPr id="29" name="Rectangle 28"/>
            <p:cNvSpPr/>
            <p:nvPr/>
          </p:nvSpPr>
          <p:spPr>
            <a:xfrm>
              <a:off x="2057400" y="5181600"/>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Hash1</a:t>
              </a:r>
              <a:endParaRPr lang="en-US" sz="2000" dirty="0">
                <a:latin typeface="Calibri" pitchFamily="34" charset="0"/>
                <a:cs typeface="Calibri" pitchFamily="34" charset="0"/>
              </a:endParaRPr>
            </a:p>
          </p:txBody>
        </p:sp>
        <p:sp>
          <p:nvSpPr>
            <p:cNvPr id="30" name="Rectangle 29"/>
            <p:cNvSpPr/>
            <p:nvPr/>
          </p:nvSpPr>
          <p:spPr>
            <a:xfrm>
              <a:off x="2057400" y="5934075"/>
              <a:ext cx="736104" cy="381000"/>
            </a:xfrm>
            <a:prstGeom prst="rect">
              <a:avLst/>
            </a:prstGeom>
            <a:no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latin typeface="Calibri" pitchFamily="34" charset="0"/>
                  <a:cs typeface="Calibri" pitchFamily="34" charset="0"/>
                </a:rPr>
                <a:t>Hash3</a:t>
              </a:r>
              <a:endParaRPr lang="en-US" sz="2000" dirty="0">
                <a:latin typeface="Calibri" pitchFamily="34" charset="0"/>
                <a:cs typeface="Calibri" pitchFamily="34" charset="0"/>
              </a:endParaRPr>
            </a:p>
          </p:txBody>
        </p:sp>
      </p:grpSp>
    </p:spTree>
    <p:extLst>
      <p:ext uri="{BB962C8B-B14F-4D97-AF65-F5344CB8AC3E}">
        <p14:creationId xmlns:p14="http://schemas.microsoft.com/office/powerpoint/2010/main" val="29062465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on Existing Switch Components</a:t>
            </a:r>
          </a:p>
        </p:txBody>
      </p:sp>
      <p:sp>
        <p:nvSpPr>
          <p:cNvPr id="4" name="Slide Number Placeholder 3"/>
          <p:cNvSpPr>
            <a:spLocks noGrp="1"/>
          </p:cNvSpPr>
          <p:nvPr>
            <p:ph type="sldNum" sz="quarter" idx="12"/>
          </p:nvPr>
        </p:nvSpPr>
        <p:spPr/>
        <p:txBody>
          <a:bodyPr/>
          <a:lstStyle/>
          <a:p>
            <a:fld id="{7876E0CC-6134-4D81-B876-3E8DBC324A9F}" type="slidenum">
              <a:rPr lang="en-US" smtClean="0"/>
              <a:pPr/>
              <a:t>31</a:t>
            </a:fld>
            <a:endParaRPr lang="en-US"/>
          </a:p>
        </p:txBody>
      </p:sp>
      <p:pic>
        <p:nvPicPr>
          <p:cNvPr id="5" name="Picture 4"/>
          <p:cNvPicPr>
            <a:picLocks noChangeAspect="1"/>
          </p:cNvPicPr>
          <p:nvPr/>
        </p:nvPicPr>
        <p:blipFill>
          <a:blip r:embed="rId2"/>
          <a:stretch>
            <a:fillRect/>
          </a:stretch>
        </p:blipFill>
        <p:spPr>
          <a:xfrm>
            <a:off x="-76200" y="1371600"/>
            <a:ext cx="9144000" cy="1539930"/>
          </a:xfrm>
          <a:prstGeom prst="rect">
            <a:avLst/>
          </a:prstGeom>
        </p:spPr>
        <p:style>
          <a:lnRef idx="1">
            <a:schemeClr val="accent3"/>
          </a:lnRef>
          <a:fillRef idx="2">
            <a:schemeClr val="accent3"/>
          </a:fillRef>
          <a:effectRef idx="1">
            <a:schemeClr val="accent3"/>
          </a:effectRef>
          <a:fontRef idx="minor">
            <a:schemeClr val="dk1"/>
          </a:fontRef>
        </p:style>
      </p:pic>
      <p:sp>
        <p:nvSpPr>
          <p:cNvPr id="7" name="Rounded Rectangle 6"/>
          <p:cNvSpPr/>
          <p:nvPr/>
        </p:nvSpPr>
        <p:spPr>
          <a:xfrm>
            <a:off x="0" y="3505200"/>
            <a:ext cx="3276599" cy="1447799"/>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a:buChar char="•"/>
            </a:pPr>
            <a:r>
              <a:rPr lang="en-US" sz="2400" dirty="0" smtClean="0">
                <a:solidFill>
                  <a:schemeClr val="tx1"/>
                </a:solidFill>
                <a:latin typeface="Calibri" pitchFamily="34" charset="0"/>
                <a:cs typeface="Calibri" pitchFamily="34" charset="0"/>
              </a:rPr>
              <a:t>Simple hash function</a:t>
            </a:r>
          </a:p>
          <a:p>
            <a:pPr marL="342900" indent="-342900">
              <a:buFont typeface="Arial"/>
              <a:buChar char="•"/>
            </a:pPr>
            <a:r>
              <a:rPr lang="en-US" sz="2400" dirty="0" smtClean="0">
                <a:solidFill>
                  <a:schemeClr val="tx1"/>
                </a:solidFill>
                <a:latin typeface="Calibri" pitchFamily="34" charset="0"/>
                <a:cs typeface="Calibri" pitchFamily="34" charset="0"/>
              </a:rPr>
              <a:t>Traffic diversity adds randomness </a:t>
            </a:r>
            <a:endParaRPr lang="en-US" sz="2400" dirty="0">
              <a:solidFill>
                <a:schemeClr val="tx1"/>
              </a:solidFill>
              <a:latin typeface="Calibri" pitchFamily="34" charset="0"/>
              <a:cs typeface="Calibri" pitchFamily="34" charset="0"/>
            </a:endParaRPr>
          </a:p>
        </p:txBody>
      </p:sp>
      <p:cxnSp>
        <p:nvCxnSpPr>
          <p:cNvPr id="8" name="Straight Arrow Connector 7"/>
          <p:cNvCxnSpPr/>
          <p:nvPr/>
        </p:nvCxnSpPr>
        <p:spPr>
          <a:xfrm flipV="1">
            <a:off x="2209800" y="2590802"/>
            <a:ext cx="0" cy="914398"/>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
        <p:nvSpPr>
          <p:cNvPr id="14" name="Rounded Rectangle 13"/>
          <p:cNvSpPr/>
          <p:nvPr/>
        </p:nvSpPr>
        <p:spPr>
          <a:xfrm>
            <a:off x="3352800" y="3505200"/>
            <a:ext cx="2743199" cy="1447799"/>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chemeClr val="tx1"/>
                </a:solidFill>
                <a:latin typeface="Calibri" pitchFamily="34" charset="0"/>
                <a:cs typeface="Calibri" pitchFamily="34" charset="0"/>
              </a:rPr>
              <a:t>Only 10-100 TCAMs after hashing</a:t>
            </a:r>
            <a:endParaRPr lang="en-US" sz="2400" dirty="0">
              <a:solidFill>
                <a:schemeClr val="tx1"/>
              </a:solidFill>
              <a:latin typeface="Calibri" pitchFamily="34" charset="0"/>
              <a:cs typeface="Calibri" pitchFamily="34" charset="0"/>
            </a:endParaRPr>
          </a:p>
        </p:txBody>
      </p:sp>
      <p:cxnSp>
        <p:nvCxnSpPr>
          <p:cNvPr id="15" name="Straight Arrow Connector 14"/>
          <p:cNvCxnSpPr/>
          <p:nvPr/>
        </p:nvCxnSpPr>
        <p:spPr>
          <a:xfrm flipV="1">
            <a:off x="4876800" y="2590800"/>
            <a:ext cx="0" cy="914398"/>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pic>
        <p:nvPicPr>
          <p:cNvPr id="16" name="Picture 15" descr="Screen Shot 2014-04-10 at 10.32.13 PM.png"/>
          <p:cNvPicPr>
            <a:picLocks noChangeAspect="1"/>
          </p:cNvPicPr>
          <p:nvPr/>
        </p:nvPicPr>
        <p:blipFill rotWithShape="1">
          <a:blip r:embed="rId3">
            <a:extLst>
              <a:ext uri="{28A0092B-C50C-407E-A947-70E740481C1C}">
                <a14:useLocalDpi xmlns:a14="http://schemas.microsoft.com/office/drawing/2010/main" val="0"/>
              </a:ext>
            </a:extLst>
          </a:blip>
          <a:srcRect r="35622" b="26667"/>
          <a:stretch/>
        </p:blipFill>
        <p:spPr>
          <a:xfrm>
            <a:off x="6781800" y="3429000"/>
            <a:ext cx="1905000" cy="1117600"/>
          </a:xfrm>
          <a:prstGeom prst="rect">
            <a:avLst/>
          </a:prstGeom>
        </p:spPr>
      </p:pic>
      <p:cxnSp>
        <p:nvCxnSpPr>
          <p:cNvPr id="17" name="Straight Arrow Connector 16"/>
          <p:cNvCxnSpPr>
            <a:stCxn id="16" idx="0"/>
          </p:cNvCxnSpPr>
          <p:nvPr/>
        </p:nvCxnSpPr>
        <p:spPr>
          <a:xfrm flipH="1" flipV="1">
            <a:off x="7467600" y="2743200"/>
            <a:ext cx="266700" cy="685800"/>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3429000" y="5181601"/>
            <a:ext cx="5562600" cy="914400"/>
          </a:xfrm>
          <a:prstGeom prst="roundRect">
            <a:avLst>
              <a:gd name="adj" fmla="val 10958"/>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a:buChar char="•"/>
            </a:pPr>
            <a:r>
              <a:rPr lang="en-US" sz="2400" dirty="0" smtClean="0">
                <a:solidFill>
                  <a:schemeClr val="tx1"/>
                </a:solidFill>
                <a:latin typeface="Calibri" pitchFamily="34" charset="0"/>
                <a:cs typeface="Calibri" pitchFamily="34" charset="0"/>
              </a:rPr>
              <a:t>Logical tables with flexible sizes</a:t>
            </a:r>
          </a:p>
          <a:p>
            <a:pPr marL="342900" indent="-342900">
              <a:buFont typeface="Arial"/>
              <a:buChar char="•"/>
            </a:pPr>
            <a:r>
              <a:rPr lang="en-US" sz="2400" dirty="0" smtClean="0">
                <a:solidFill>
                  <a:schemeClr val="tx1"/>
                </a:solidFill>
                <a:latin typeface="Calibri" pitchFamily="34" charset="0"/>
                <a:cs typeface="Calibri" pitchFamily="34" charset="0"/>
              </a:rPr>
              <a:t>SRAM counters accessed by addresses</a:t>
            </a:r>
            <a:endParaRPr lang="en-US" sz="2400" dirty="0">
              <a:solidFill>
                <a:schemeClr val="tx1"/>
              </a:solidFill>
              <a:latin typeface="Calibri" pitchFamily="34" charset="0"/>
              <a:cs typeface="Calibri" pitchFamily="34" charset="0"/>
            </a:endParaRPr>
          </a:p>
        </p:txBody>
      </p:sp>
      <p:cxnSp>
        <p:nvCxnSpPr>
          <p:cNvPr id="20" name="Straight Arrow Connector 19"/>
          <p:cNvCxnSpPr>
            <a:endCxn id="16" idx="2"/>
          </p:cNvCxnSpPr>
          <p:nvPr/>
        </p:nvCxnSpPr>
        <p:spPr>
          <a:xfrm flipV="1">
            <a:off x="7467600" y="4546600"/>
            <a:ext cx="266700" cy="635000"/>
          </a:xfrm>
          <a:prstGeom prst="straightConnector1">
            <a:avLst/>
          </a:prstGeom>
          <a:ln w="25400">
            <a:solidFill>
              <a:schemeClr val="tx1"/>
            </a:solidFill>
            <a:prstDash val="solid"/>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06487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Measurement tasks</a:t>
            </a:r>
            <a:endParaRPr lang="en-US" dirty="0"/>
          </a:p>
        </p:txBody>
      </p:sp>
      <p:sp>
        <p:nvSpPr>
          <p:cNvPr id="3" name="Content Placeholder 2"/>
          <p:cNvSpPr>
            <a:spLocks noGrp="1"/>
          </p:cNvSpPr>
          <p:nvPr>
            <p:ph idx="1"/>
          </p:nvPr>
        </p:nvSpPr>
        <p:spPr/>
        <p:txBody>
          <a:bodyPr/>
          <a:lstStyle/>
          <a:p>
            <a:r>
              <a:rPr lang="en-US" dirty="0" smtClean="0"/>
              <a:t>Heavy hitter detection</a:t>
            </a:r>
          </a:p>
          <a:p>
            <a:pPr lvl="1"/>
            <a:r>
              <a:rPr lang="en-US" dirty="0"/>
              <a:t>Who’s sending a lot to </a:t>
            </a:r>
            <a:r>
              <a:rPr lang="en-US" dirty="0" smtClean="0"/>
              <a:t>host A?</a:t>
            </a:r>
          </a:p>
          <a:p>
            <a:pPr lvl="1"/>
            <a:r>
              <a:rPr lang="en-US" i="1" dirty="0"/>
              <a:t>count-min sketch </a:t>
            </a:r>
            <a:r>
              <a:rPr lang="en-US" dirty="0"/>
              <a:t>to count volume of ﬂows</a:t>
            </a:r>
          </a:p>
          <a:p>
            <a:pPr lvl="1"/>
            <a:r>
              <a:rPr lang="en-US" i="1" dirty="0"/>
              <a:t>reversible sketch </a:t>
            </a:r>
            <a:r>
              <a:rPr lang="en-US" dirty="0"/>
              <a:t>to identify ﬂows with heavy counts in the count-min sketch</a:t>
            </a:r>
          </a:p>
          <a:p>
            <a:pPr marL="457200" lvl="1" indent="0">
              <a:buNone/>
            </a:pPr>
            <a:endParaRPr lang="en-US" i="1"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32</a:t>
            </a:fld>
            <a:endParaRPr lang="en-US"/>
          </a:p>
        </p:txBody>
      </p:sp>
      <p:sp>
        <p:nvSpPr>
          <p:cNvPr id="5" name="Rectangle 4"/>
          <p:cNvSpPr/>
          <p:nvPr/>
        </p:nvSpPr>
        <p:spPr>
          <a:xfrm>
            <a:off x="1323975" y="4495800"/>
            <a:ext cx="16478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 bytes from host A</a:t>
            </a:r>
            <a:endParaRPr lang="en-US" sz="2000" dirty="0">
              <a:latin typeface="Calibri" pitchFamily="34" charset="0"/>
              <a:cs typeface="Calibri" pitchFamily="34" charset="0"/>
            </a:endParaRPr>
          </a:p>
        </p:txBody>
      </p:sp>
      <p:cxnSp>
        <p:nvCxnSpPr>
          <p:cNvPr id="6" name="Straight Arrow Connector 5"/>
          <p:cNvCxnSpPr/>
          <p:nvPr/>
        </p:nvCxnSpPr>
        <p:spPr>
          <a:xfrm flipV="1">
            <a:off x="3000375" y="4800600"/>
            <a:ext cx="838200" cy="1905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3838575" y="4495800"/>
            <a:ext cx="16478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smtClean="0">
                <a:latin typeface="Calibri" pitchFamily="34" charset="0"/>
                <a:cs typeface="Calibri" pitchFamily="34" charset="0"/>
              </a:rPr>
              <a:t>CountMin</a:t>
            </a:r>
            <a:r>
              <a:rPr lang="en-US" sz="2000" dirty="0" smtClean="0">
                <a:latin typeface="Calibri" pitchFamily="34" charset="0"/>
                <a:cs typeface="Calibri" pitchFamily="34" charset="0"/>
              </a:rPr>
              <a:t> Sketch</a:t>
            </a:r>
            <a:endParaRPr lang="en-US" sz="2000" dirty="0">
              <a:latin typeface="Calibri" pitchFamily="34" charset="0"/>
              <a:cs typeface="Calibri" pitchFamily="34" charset="0"/>
            </a:endParaRPr>
          </a:p>
        </p:txBody>
      </p:sp>
      <p:sp>
        <p:nvSpPr>
          <p:cNvPr id="9" name="Rectangle 8"/>
          <p:cNvSpPr/>
          <p:nvPr/>
        </p:nvSpPr>
        <p:spPr>
          <a:xfrm>
            <a:off x="6353175" y="4495800"/>
            <a:ext cx="16478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alibri" pitchFamily="34" charset="0"/>
                <a:cs typeface="Calibri" pitchFamily="34" charset="0"/>
              </a:rPr>
              <a:t>Reversible Sketch</a:t>
            </a:r>
            <a:endParaRPr lang="en-US" sz="2000" dirty="0">
              <a:latin typeface="Calibri" pitchFamily="34" charset="0"/>
              <a:cs typeface="Calibri" pitchFamily="34" charset="0"/>
            </a:endParaRPr>
          </a:p>
        </p:txBody>
      </p:sp>
      <p:cxnSp>
        <p:nvCxnSpPr>
          <p:cNvPr id="10" name="Straight Arrow Connector 9"/>
          <p:cNvCxnSpPr>
            <a:endCxn id="9" idx="1"/>
          </p:cNvCxnSpPr>
          <p:nvPr/>
        </p:nvCxnSpPr>
        <p:spPr>
          <a:xfrm>
            <a:off x="5438775" y="4819650"/>
            <a:ext cx="914400" cy="1905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443397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
            <a:ext cx="8229600" cy="1143000"/>
          </a:xfrm>
        </p:spPr>
        <p:txBody>
          <a:bodyPr/>
          <a:lstStyle/>
          <a:p>
            <a:r>
              <a:rPr lang="en-US" dirty="0" smtClean="0"/>
              <a:t>Support Many Measurement Tasks</a:t>
            </a:r>
            <a:endParaRPr lang="en-US" dirty="0"/>
          </a:p>
        </p:txBody>
      </p:sp>
      <p:sp>
        <p:nvSpPr>
          <p:cNvPr id="4" name="Slide Number Placeholder 3"/>
          <p:cNvSpPr>
            <a:spLocks noGrp="1"/>
          </p:cNvSpPr>
          <p:nvPr>
            <p:ph type="sldNum" sz="quarter" idx="12"/>
          </p:nvPr>
        </p:nvSpPr>
        <p:spPr/>
        <p:txBody>
          <a:bodyPr/>
          <a:lstStyle/>
          <a:p>
            <a:fld id="{E76E464C-B180-8049-A1E3-E90BE17C9CE5}" type="slidenum">
              <a:rPr lang="en-US" smtClean="0"/>
              <a:t>33</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08867238"/>
              </p:ext>
            </p:extLst>
          </p:nvPr>
        </p:nvGraphicFramePr>
        <p:xfrm>
          <a:off x="142876" y="1394461"/>
          <a:ext cx="8747124" cy="5177757"/>
        </p:xfrm>
        <a:graphic>
          <a:graphicData uri="http://schemas.openxmlformats.org/drawingml/2006/table">
            <a:tbl>
              <a:tblPr firstRow="1" bandRow="1">
                <a:tableStyleId>{BC89EF96-8CEA-46FF-86C4-4CE0E7609802}</a:tableStyleId>
              </a:tblPr>
              <a:tblGrid>
                <a:gridCol w="2428874"/>
                <a:gridCol w="4048125"/>
                <a:gridCol w="2270125"/>
              </a:tblGrid>
              <a:tr h="888968">
                <a:tc>
                  <a:txBody>
                    <a:bodyPr/>
                    <a:lstStyle/>
                    <a:p>
                      <a:r>
                        <a:rPr lang="en-US" sz="2400" dirty="0" smtClean="0"/>
                        <a:t>Measurement Programs</a:t>
                      </a:r>
                      <a:endParaRPr lang="en-US" sz="2400" dirty="0"/>
                    </a:p>
                  </a:txBody>
                  <a:tcPr/>
                </a:tc>
                <a:tc>
                  <a:txBody>
                    <a:bodyPr/>
                    <a:lstStyle/>
                    <a:p>
                      <a:r>
                        <a:rPr lang="en-US" sz="2400" dirty="0" smtClean="0"/>
                        <a:t>Building blocks</a:t>
                      </a:r>
                      <a:endParaRPr lang="en-US" sz="2400" dirty="0"/>
                    </a:p>
                  </a:txBody>
                  <a:tcPr/>
                </a:tc>
                <a:tc>
                  <a:txBody>
                    <a:bodyPr/>
                    <a:lstStyle/>
                    <a:p>
                      <a:r>
                        <a:rPr lang="en-US" sz="2400" dirty="0" smtClean="0"/>
                        <a:t>Line of Code</a:t>
                      </a:r>
                      <a:endParaRPr lang="en-US" sz="2400" dirty="0"/>
                    </a:p>
                  </a:txBody>
                  <a:tcPr/>
                </a:tc>
              </a:tr>
              <a:tr h="493871">
                <a:tc>
                  <a:txBody>
                    <a:bodyPr/>
                    <a:lstStyle/>
                    <a:p>
                      <a:r>
                        <a:rPr lang="en-US" sz="2400" dirty="0" smtClean="0"/>
                        <a:t>Heavy hitters</a:t>
                      </a:r>
                      <a:endParaRPr lang="en-US" sz="2400" dirty="0"/>
                    </a:p>
                  </a:txBody>
                  <a:tcPr/>
                </a:tc>
                <a:tc>
                  <a:txBody>
                    <a:bodyPr/>
                    <a:lstStyle/>
                    <a:p>
                      <a:r>
                        <a:rPr lang="en-US" sz="2400" dirty="0" smtClean="0"/>
                        <a:t>Count-min sketch; </a:t>
                      </a:r>
                    </a:p>
                    <a:p>
                      <a:r>
                        <a:rPr lang="en-US" sz="2400" dirty="0" smtClean="0"/>
                        <a:t>Reversible sketch</a:t>
                      </a:r>
                      <a:endParaRPr lang="en-US" sz="2400" dirty="0"/>
                    </a:p>
                  </a:txBody>
                  <a:tcPr/>
                </a:tc>
                <a:tc>
                  <a:txBody>
                    <a:bodyPr/>
                    <a:lstStyle/>
                    <a:p>
                      <a:r>
                        <a:rPr lang="en-US" sz="2400" dirty="0" smtClean="0"/>
                        <a:t>Config:10</a:t>
                      </a:r>
                    </a:p>
                    <a:p>
                      <a:r>
                        <a:rPr lang="en-US" sz="2400" dirty="0" smtClean="0"/>
                        <a:t>Query: </a:t>
                      </a:r>
                      <a:r>
                        <a:rPr lang="en-US" sz="2400" baseline="0" dirty="0" smtClean="0"/>
                        <a:t>20</a:t>
                      </a:r>
                      <a:endParaRPr lang="en-US" sz="2400" dirty="0" smtClean="0"/>
                    </a:p>
                  </a:txBody>
                  <a:tcPr/>
                </a:tc>
              </a:tr>
              <a:tr h="493871">
                <a:tc>
                  <a:txBody>
                    <a:bodyPr/>
                    <a:lstStyle/>
                    <a:p>
                      <a:r>
                        <a:rPr lang="en-US" sz="2400" dirty="0" err="1" smtClean="0"/>
                        <a:t>Superspreaders</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Count-min sketch; Bitmap; Reversible sketch</a:t>
                      </a:r>
                    </a:p>
                  </a:txBody>
                  <a:tcPr/>
                </a:tc>
                <a:tc>
                  <a:txBody>
                    <a:bodyPr/>
                    <a:lstStyle/>
                    <a:p>
                      <a:r>
                        <a:rPr lang="en-US" sz="2400" dirty="0" smtClean="0"/>
                        <a:t>Config:10</a:t>
                      </a:r>
                    </a:p>
                    <a:p>
                      <a:r>
                        <a:rPr lang="en-US" sz="2400" dirty="0" smtClean="0"/>
                        <a:t>Query::</a:t>
                      </a:r>
                      <a:r>
                        <a:rPr lang="en-US" sz="2400" baseline="0" dirty="0" smtClean="0"/>
                        <a:t> 14</a:t>
                      </a:r>
                      <a:endParaRPr lang="en-US" sz="2400" dirty="0" smtClean="0"/>
                    </a:p>
                  </a:txBody>
                  <a:tcPr/>
                </a:tc>
              </a:tr>
              <a:tr h="888968">
                <a:tc>
                  <a:txBody>
                    <a:bodyPr/>
                    <a:lstStyle/>
                    <a:p>
                      <a:r>
                        <a:rPr lang="en-US" sz="2400" dirty="0" smtClean="0"/>
                        <a:t>Traffic change detection</a:t>
                      </a:r>
                      <a:endParaRPr lang="en-US" sz="2400" dirty="0"/>
                    </a:p>
                  </a:txBody>
                  <a:tcPr/>
                </a:tc>
                <a:tc>
                  <a:txBody>
                    <a:bodyPr/>
                    <a:lstStyle/>
                    <a:p>
                      <a:r>
                        <a:rPr lang="en-US" sz="2400" dirty="0" smtClean="0"/>
                        <a:t>Count-min sketch;</a:t>
                      </a:r>
                    </a:p>
                    <a:p>
                      <a:r>
                        <a:rPr lang="en-US" sz="2400" dirty="0" smtClean="0"/>
                        <a:t>Reversible sketch</a:t>
                      </a:r>
                      <a:endParaRPr lang="en-US" sz="2400" dirty="0"/>
                    </a:p>
                  </a:txBody>
                  <a:tcPr/>
                </a:tc>
                <a:tc>
                  <a:txBody>
                    <a:bodyPr/>
                    <a:lstStyle/>
                    <a:p>
                      <a:r>
                        <a:rPr lang="en-US" sz="2400" dirty="0" smtClean="0"/>
                        <a:t>Config:10</a:t>
                      </a:r>
                    </a:p>
                    <a:p>
                      <a:r>
                        <a:rPr lang="en-US" sz="2400" dirty="0" smtClean="0"/>
                        <a:t>Query: </a:t>
                      </a:r>
                      <a:r>
                        <a:rPr lang="en-US" sz="2400" baseline="0" dirty="0" smtClean="0"/>
                        <a:t>30</a:t>
                      </a:r>
                      <a:endParaRPr lang="en-US" sz="2400" dirty="0"/>
                    </a:p>
                  </a:txBody>
                  <a:tcPr/>
                </a:tc>
              </a:tr>
              <a:tr h="864933">
                <a:tc>
                  <a:txBody>
                    <a:bodyPr/>
                    <a:lstStyle/>
                    <a:p>
                      <a:r>
                        <a:rPr lang="en-US" sz="2400" dirty="0" smtClean="0"/>
                        <a:t>Trafﬁc entropy on port ﬁeld</a:t>
                      </a:r>
                      <a:endParaRPr lang="en-US" sz="2400" dirty="0"/>
                    </a:p>
                  </a:txBody>
                  <a:tcPr/>
                </a:tc>
                <a:tc>
                  <a:txBody>
                    <a:bodyPr/>
                    <a:lstStyle/>
                    <a:p>
                      <a:r>
                        <a:rPr lang="en-US" sz="2400" dirty="0" smtClean="0"/>
                        <a:t>Multi-resolution classiﬁer; Count-min sketch</a:t>
                      </a:r>
                      <a:endParaRPr lang="en-US" sz="2400" dirty="0"/>
                    </a:p>
                  </a:txBody>
                  <a:tcPr/>
                </a:tc>
                <a:tc>
                  <a:txBody>
                    <a:bodyPr/>
                    <a:lstStyle/>
                    <a:p>
                      <a:r>
                        <a:rPr lang="en-US" sz="2400" dirty="0" smtClean="0"/>
                        <a:t>Config:10</a:t>
                      </a:r>
                    </a:p>
                    <a:p>
                      <a:r>
                        <a:rPr lang="en-US" sz="2400" dirty="0" smtClean="0"/>
                        <a:t>Query: </a:t>
                      </a:r>
                      <a:r>
                        <a:rPr lang="en-US" sz="2400" baseline="0" dirty="0" smtClean="0"/>
                        <a:t>60</a:t>
                      </a:r>
                      <a:endParaRPr lang="en-US" sz="2400" dirty="0" smtClean="0"/>
                    </a:p>
                  </a:txBody>
                  <a:tcPr/>
                </a:tc>
              </a:tr>
              <a:tr h="888968">
                <a:tc>
                  <a:txBody>
                    <a:bodyPr/>
                    <a:lstStyle/>
                    <a:p>
                      <a:r>
                        <a:rPr lang="en-US" sz="2400" dirty="0" smtClean="0"/>
                        <a:t>Flow size distribution</a:t>
                      </a:r>
                      <a:endParaRPr lang="en-US" sz="2400" dirty="0"/>
                    </a:p>
                  </a:txBody>
                  <a:tcPr/>
                </a:tc>
                <a:tc>
                  <a:txBody>
                    <a:bodyPr/>
                    <a:lstStyle/>
                    <a:p>
                      <a:r>
                        <a:rPr lang="en-US" sz="2400" dirty="0" smtClean="0"/>
                        <a:t>multi-resolution classiﬁer; hash table</a:t>
                      </a:r>
                      <a:endParaRPr lang="en-US" sz="2400" dirty="0"/>
                    </a:p>
                  </a:txBody>
                  <a:tcPr/>
                </a:tc>
                <a:tc>
                  <a:txBody>
                    <a:bodyPr/>
                    <a:lstStyle/>
                    <a:p>
                      <a:r>
                        <a:rPr lang="en-US" sz="2400" dirty="0" smtClean="0"/>
                        <a:t>Conﬁg:10</a:t>
                      </a:r>
                    </a:p>
                    <a:p>
                      <a:r>
                        <a:rPr lang="en-US" sz="2400" dirty="0" smtClean="0"/>
                        <a:t>Query: 109</a:t>
                      </a:r>
                      <a:endParaRPr lang="en-US" sz="2400" dirty="0"/>
                    </a:p>
                  </a:txBody>
                  <a:tcPr/>
                </a:tc>
              </a:tr>
            </a:tbl>
          </a:graphicData>
        </a:graphic>
      </p:graphicFrame>
    </p:spTree>
    <p:extLst>
      <p:ext uri="{BB962C8B-B14F-4D97-AF65-F5344CB8AC3E}">
        <p14:creationId xmlns:p14="http://schemas.microsoft.com/office/powerpoint/2010/main" val="27598293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OpenSketch</a:t>
            </a:r>
            <a:r>
              <a:rPr lang="en-US" dirty="0" smtClean="0"/>
              <a:t> Prototype on </a:t>
            </a:r>
            <a:r>
              <a:rPr lang="en-US" dirty="0" err="1" smtClean="0"/>
              <a:t>NetFPGA</a:t>
            </a:r>
            <a:endParaRPr lang="en-US" dirty="0"/>
          </a:p>
        </p:txBody>
      </p:sp>
      <p:pic>
        <p:nvPicPr>
          <p:cNvPr id="11" name="Picture 10"/>
          <p:cNvPicPr>
            <a:picLocks noChangeAspect="1"/>
          </p:cNvPicPr>
          <p:nvPr/>
        </p:nvPicPr>
        <p:blipFill>
          <a:blip r:embed="rId2"/>
          <a:stretch>
            <a:fillRect/>
          </a:stretch>
        </p:blipFill>
        <p:spPr>
          <a:xfrm>
            <a:off x="-165658" y="5056498"/>
            <a:ext cx="9144000" cy="1539930"/>
          </a:xfrm>
          <a:prstGeom prst="rect">
            <a:avLst/>
          </a:prstGeom>
        </p:spPr>
      </p:pic>
      <p:pic>
        <p:nvPicPr>
          <p:cNvPr id="13" name="Picture 12"/>
          <p:cNvPicPr>
            <a:picLocks noChangeAspect="1"/>
          </p:cNvPicPr>
          <p:nvPr/>
        </p:nvPicPr>
        <p:blipFill>
          <a:blip r:embed="rId3"/>
          <a:stretch>
            <a:fillRect/>
          </a:stretch>
        </p:blipFill>
        <p:spPr>
          <a:xfrm>
            <a:off x="-165658" y="1417638"/>
            <a:ext cx="9144000" cy="3180056"/>
          </a:xfrm>
          <a:prstGeom prst="rect">
            <a:avLst/>
          </a:prstGeom>
        </p:spPr>
      </p:pic>
      <p:pic>
        <p:nvPicPr>
          <p:cNvPr id="14" name="Picture 13"/>
          <p:cNvPicPr>
            <a:picLocks noChangeAspect="1"/>
          </p:cNvPicPr>
          <p:nvPr/>
        </p:nvPicPr>
        <p:blipFill>
          <a:blip r:embed="rId4"/>
          <a:stretch>
            <a:fillRect/>
          </a:stretch>
        </p:blipFill>
        <p:spPr>
          <a:xfrm>
            <a:off x="0" y="2821839"/>
            <a:ext cx="9144000" cy="1775855"/>
          </a:xfrm>
          <a:prstGeom prst="rect">
            <a:avLst/>
          </a:prstGeom>
        </p:spPr>
      </p:pic>
      <p:pic>
        <p:nvPicPr>
          <p:cNvPr id="15" name="Picture 14"/>
          <p:cNvPicPr>
            <a:picLocks noChangeAspect="1"/>
          </p:cNvPicPr>
          <p:nvPr/>
        </p:nvPicPr>
        <p:blipFill>
          <a:blip r:embed="rId5"/>
          <a:stretch>
            <a:fillRect/>
          </a:stretch>
        </p:blipFill>
        <p:spPr>
          <a:xfrm>
            <a:off x="1565427" y="4615098"/>
            <a:ext cx="5309398" cy="993630"/>
          </a:xfrm>
          <a:prstGeom prst="rect">
            <a:avLst/>
          </a:prstGeom>
        </p:spPr>
      </p:pic>
      <p:pic>
        <p:nvPicPr>
          <p:cNvPr id="17" name="Picture 16"/>
          <p:cNvPicPr>
            <a:picLocks noChangeAspect="1"/>
          </p:cNvPicPr>
          <p:nvPr/>
        </p:nvPicPr>
        <p:blipFill>
          <a:blip r:embed="rId6"/>
          <a:stretch>
            <a:fillRect/>
          </a:stretch>
        </p:blipFill>
        <p:spPr>
          <a:xfrm>
            <a:off x="6381603" y="4486864"/>
            <a:ext cx="2596739" cy="1331633"/>
          </a:xfrm>
          <a:prstGeom prst="rect">
            <a:avLst/>
          </a:prstGeom>
        </p:spPr>
      </p:pic>
    </p:spTree>
    <p:extLst>
      <p:ext uri="{BB962C8B-B14F-4D97-AF65-F5344CB8AC3E}">
        <p14:creationId xmlns:p14="http://schemas.microsoft.com/office/powerpoint/2010/main" val="589978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OpenSketch</a:t>
            </a:r>
            <a:r>
              <a:rPr lang="en-US" dirty="0" smtClean="0"/>
              <a:t> Takeaways</a:t>
            </a:r>
            <a:endParaRPr lang="en-US" dirty="0"/>
          </a:p>
        </p:txBody>
      </p:sp>
      <p:sp>
        <p:nvSpPr>
          <p:cNvPr id="3" name="Content Placeholder 2"/>
          <p:cNvSpPr>
            <a:spLocks noGrp="1"/>
          </p:cNvSpPr>
          <p:nvPr>
            <p:ph idx="1"/>
          </p:nvPr>
        </p:nvSpPr>
        <p:spPr/>
        <p:txBody>
          <a:bodyPr/>
          <a:lstStyle/>
          <a:p>
            <a:r>
              <a:rPr lang="en-US" dirty="0" err="1" smtClean="0"/>
              <a:t>OpenSketch</a:t>
            </a:r>
            <a:r>
              <a:rPr lang="en-US" dirty="0" smtClean="0"/>
              <a:t>: </a:t>
            </a:r>
            <a:r>
              <a:rPr lang="en-US" dirty="0"/>
              <a:t>N</a:t>
            </a:r>
            <a:r>
              <a:rPr lang="en-US" dirty="0" smtClean="0"/>
              <a:t>ew programmable data plane design</a:t>
            </a:r>
          </a:p>
          <a:p>
            <a:pPr lvl="1"/>
            <a:r>
              <a:rPr lang="en-US" dirty="0" smtClean="0"/>
              <a:t>Generic </a:t>
            </a:r>
            <a:r>
              <a:rPr lang="en-US" dirty="0"/>
              <a:t>support for </a:t>
            </a:r>
            <a:r>
              <a:rPr lang="en-US" dirty="0" smtClean="0"/>
              <a:t>more types of queries</a:t>
            </a:r>
            <a:endParaRPr lang="en-US" dirty="0"/>
          </a:p>
          <a:p>
            <a:pPr lvl="1"/>
            <a:r>
              <a:rPr lang="en-US" dirty="0"/>
              <a:t>Easy to implement with </a:t>
            </a:r>
            <a:r>
              <a:rPr lang="en-US" dirty="0" smtClean="0"/>
              <a:t>reconfigurable devices</a:t>
            </a:r>
          </a:p>
          <a:p>
            <a:pPr lvl="1"/>
            <a:r>
              <a:rPr lang="en-US" dirty="0" smtClean="0"/>
              <a:t>More efficient than </a:t>
            </a:r>
            <a:r>
              <a:rPr lang="en-US" dirty="0" err="1" smtClean="0"/>
              <a:t>NetFlow</a:t>
            </a:r>
            <a:r>
              <a:rPr lang="en-US" dirty="0" smtClean="0"/>
              <a:t> measurement</a:t>
            </a:r>
          </a:p>
          <a:p>
            <a:r>
              <a:rPr lang="en-US" dirty="0" smtClean="0"/>
              <a:t>Key approach</a:t>
            </a:r>
            <a:endParaRPr lang="en-US" dirty="0"/>
          </a:p>
          <a:p>
            <a:pPr lvl="1"/>
            <a:r>
              <a:rPr lang="en-US" dirty="0" smtClean="0"/>
              <a:t>Generic abstraction for many streaming algorithms</a:t>
            </a:r>
          </a:p>
          <a:p>
            <a:pPr lvl="1"/>
            <a:r>
              <a:rPr lang="en-US" dirty="0" smtClean="0"/>
              <a:t>Provable resource-accuracy tradeoffs</a:t>
            </a:r>
          </a:p>
          <a:p>
            <a:r>
              <a:rPr lang="en-US" dirty="0" smtClean="0"/>
              <a:t>Limitations</a:t>
            </a:r>
          </a:p>
          <a:p>
            <a:pPr lvl="1"/>
            <a:r>
              <a:rPr lang="en-US" dirty="0" smtClean="0"/>
              <a:t>Only works for traffic measurement inside the network</a:t>
            </a:r>
          </a:p>
          <a:p>
            <a:pPr lvl="1"/>
            <a:r>
              <a:rPr lang="en-US" dirty="0" smtClean="0"/>
              <a:t>No access to application level information</a:t>
            </a:r>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35</a:t>
            </a:fld>
            <a:endParaRPr lang="en-US"/>
          </a:p>
        </p:txBody>
      </p:sp>
    </p:spTree>
    <p:extLst>
      <p:ext uri="{BB962C8B-B14F-4D97-AF65-F5344CB8AC3E}">
        <p14:creationId xmlns:p14="http://schemas.microsoft.com/office/powerpoint/2010/main" val="3333815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0" y="2895600"/>
            <a:ext cx="9144000" cy="1803400"/>
          </a:xfrm>
        </p:spPr>
        <p:txBody>
          <a:bodyPr/>
          <a:lstStyle/>
          <a:p>
            <a:r>
              <a:rPr lang="en-US" sz="3200" b="1" dirty="0" smtClean="0">
                <a:latin typeface="Calibri" charset="0"/>
                <a:ea typeface="ヒラギノ角ゴ Pro W3" charset="0"/>
                <a:cs typeface="ヒラギノ角ゴ Pro W3" charset="0"/>
              </a:rPr>
              <a:t>Hosts</a:t>
            </a:r>
            <a:br>
              <a:rPr lang="en-US" sz="3200" b="1" dirty="0" smtClean="0">
                <a:latin typeface="Calibri" charset="0"/>
                <a:ea typeface="ヒラギノ角ゴ Pro W3" charset="0"/>
                <a:cs typeface="ヒラギノ角ゴ Pro W3" charset="0"/>
              </a:rPr>
            </a:br>
            <a:r>
              <a:rPr lang="en-US" sz="3200" dirty="0" smtClean="0">
                <a:latin typeface="Calibri" charset="0"/>
                <a:ea typeface="ヒラギノ角ゴ Pro W3" charset="0"/>
                <a:cs typeface="ヒラギノ角ゴ Pro W3" charset="0"/>
              </a:rPr>
              <a:t>SNAP: Profiling network-application interactions</a:t>
            </a:r>
            <a:r>
              <a:rPr lang="en-US" sz="3200" dirty="0">
                <a:latin typeface="Calibri" charset="0"/>
                <a:ea typeface="ヒラギノ角ゴ Pro W3" charset="0"/>
                <a:cs typeface="ヒラギノ角ゴ Pro W3" charset="0"/>
              </a:rPr>
              <a:t/>
            </a:r>
            <a:br>
              <a:rPr lang="en-US" sz="3200" dirty="0">
                <a:latin typeface="Calibri" charset="0"/>
                <a:ea typeface="ヒラギノ角ゴ Pro W3" charset="0"/>
                <a:cs typeface="ヒラギノ角ゴ Pro W3" charset="0"/>
              </a:rPr>
            </a:br>
            <a:r>
              <a:rPr lang="en-US" sz="3200" dirty="0">
                <a:latin typeface="Calibri" charset="0"/>
                <a:ea typeface="ヒラギノ角ゴ Pro W3" charset="0"/>
                <a:cs typeface="ヒラギノ角ゴ Pro W3" charset="0"/>
              </a:rPr>
              <a:t/>
            </a:r>
            <a:br>
              <a:rPr lang="en-US" sz="3200" dirty="0">
                <a:latin typeface="Calibri" charset="0"/>
                <a:ea typeface="ヒラギノ角ゴ Pro W3" charset="0"/>
                <a:cs typeface="ヒラギノ角ゴ Pro W3" charset="0"/>
              </a:rPr>
            </a:br>
            <a:r>
              <a:rPr lang="en-US" sz="3200" b="1" dirty="0" smtClean="0">
                <a:latin typeface="Calibri" charset="0"/>
                <a:ea typeface="ヒラギノ角ゴ Pro W3" charset="0"/>
                <a:cs typeface="ヒラギノ角ゴ Pro W3" charset="0"/>
              </a:rPr>
              <a:t>(NSDI’11)</a:t>
            </a:r>
            <a:endParaRPr lang="en-US" sz="3600" dirty="0">
              <a:latin typeface="Calibri" charset="0"/>
              <a:ea typeface="ヒラギノ角ゴ Pro W3" charset="0"/>
              <a:cs typeface="ヒラギノ角ゴ Pro W3" charset="0"/>
            </a:endParaRPr>
          </a:p>
        </p:txBody>
      </p:sp>
      <p:sp>
        <p:nvSpPr>
          <p:cNvPr id="542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2800CA19-E594-414F-A2D9-27EC4BD48020}"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126894296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029200" y="4343400"/>
            <a:ext cx="1447800" cy="17526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9144000" cy="1143000"/>
          </a:xfrm>
        </p:spPr>
        <p:txBody>
          <a:bodyPr/>
          <a:lstStyle/>
          <a:p>
            <a:r>
              <a:rPr lang="en-US" sz="3600" dirty="0">
                <a:latin typeface="Calibri" charset="0"/>
                <a:ea typeface="ヒラギノ角ゴ Pro W3" charset="0"/>
                <a:cs typeface="ヒラギノ角ゴ Pro W3" charset="0"/>
              </a:rPr>
              <a:t>SNAP: Profiling network-application interactions</a:t>
            </a:r>
            <a:endParaRPr lang="en-US" sz="36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62200" y="2438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37</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12" name="Curved Right Arrow 11"/>
          <p:cNvSpPr/>
          <p:nvPr/>
        </p:nvSpPr>
        <p:spPr>
          <a:xfrm>
            <a:off x="3810000" y="30480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771772" y="3057935"/>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1676400" y="1600200"/>
            <a:ext cx="24384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smtClean="0">
                <a:latin typeface="Calibri" pitchFamily="34" charset="0"/>
                <a:cs typeface="Calibri" pitchFamily="34" charset="0"/>
              </a:rPr>
              <a:t>Perf</a:t>
            </a:r>
            <a:r>
              <a:rPr lang="en-US" sz="2800" dirty="0" smtClean="0">
                <a:latin typeface="Calibri" pitchFamily="34" charset="0"/>
                <a:cs typeface="Calibri" pitchFamily="34" charset="0"/>
              </a:rPr>
              <a:t>. diagnosis</a:t>
            </a:r>
            <a:endParaRPr lang="en-US" sz="2800" dirty="0">
              <a:latin typeface="Calibri" pitchFamily="34" charset="0"/>
              <a:cs typeface="Calibri" pitchFamily="34" charset="0"/>
            </a:endParaRPr>
          </a:p>
        </p:txBody>
      </p:sp>
      <p:sp>
        <p:nvSpPr>
          <p:cNvPr id="27" name="Rounded Rectangle 26"/>
          <p:cNvSpPr/>
          <p:nvPr/>
        </p:nvSpPr>
        <p:spPr>
          <a:xfrm>
            <a:off x="4267200" y="1600200"/>
            <a:ext cx="33528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Workload monitoring</a:t>
            </a:r>
            <a:endParaRPr lang="en-US" sz="2800" dirty="0">
              <a:latin typeface="Calibri" pitchFamily="34" charset="0"/>
              <a:cs typeface="Calibri" pitchFamily="34" charset="0"/>
            </a:endParaRPr>
          </a:p>
        </p:txBody>
      </p:sp>
      <p:sp>
        <p:nvSpPr>
          <p:cNvPr id="29" name="TextBox 28"/>
          <p:cNvSpPr txBox="1"/>
          <p:nvPr/>
        </p:nvSpPr>
        <p:spPr>
          <a:xfrm>
            <a:off x="1143000" y="3200400"/>
            <a:ext cx="2819400" cy="830997"/>
          </a:xfrm>
          <a:prstGeom prst="rect">
            <a:avLst/>
          </a:prstGeom>
          <a:noFill/>
        </p:spPr>
        <p:txBody>
          <a:bodyPr wrap="square" rtlCol="0">
            <a:spAutoFit/>
          </a:bodyPr>
          <a:lstStyle/>
          <a:p>
            <a:r>
              <a:rPr lang="en-US" sz="2400" dirty="0" smtClean="0"/>
              <a:t>Dynamically configure devices</a:t>
            </a:r>
          </a:p>
        </p:txBody>
      </p:sp>
      <p:sp>
        <p:nvSpPr>
          <p:cNvPr id="30" name="TextBox 29"/>
          <p:cNvSpPr txBox="1"/>
          <p:nvPr/>
        </p:nvSpPr>
        <p:spPr>
          <a:xfrm>
            <a:off x="5334000" y="3200400"/>
            <a:ext cx="3124200" cy="830997"/>
          </a:xfrm>
          <a:prstGeom prst="rect">
            <a:avLst/>
          </a:prstGeom>
          <a:noFill/>
        </p:spPr>
        <p:txBody>
          <a:bodyPr wrap="square" rtlCol="0">
            <a:spAutoFit/>
          </a:bodyPr>
          <a:lstStyle/>
          <a:p>
            <a:r>
              <a:rPr lang="en-US" sz="2400" dirty="0" smtClean="0"/>
              <a:t>Automatically collect the right data</a:t>
            </a:r>
          </a:p>
        </p:txBody>
      </p:sp>
    </p:spTree>
    <p:extLst>
      <p:ext uri="{BB962C8B-B14F-4D97-AF65-F5344CB8AC3E}">
        <p14:creationId xmlns:p14="http://schemas.microsoft.com/office/powerpoint/2010/main" val="2587431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1"/>
                                        </p:tgtEl>
                                        <p:attrNameLst>
                                          <p:attrName>style.opacity</p:attrName>
                                        </p:attrNameLst>
                                      </p:cBhvr>
                                      <p:to>
                                        <p:strVal val="0.5"/>
                                      </p:to>
                                    </p:set>
                                    <p:animEffect filter="image" prLst="opacity: 0.5">
                                      <p:cBhvr rctx="IE">
                                        <p:cTn id="7" dur="indefinite"/>
                                        <p:tgtEl>
                                          <p:spTgt spid="41"/>
                                        </p:tgtEl>
                                      </p:cBhvr>
                                    </p:animEffect>
                                  </p:childTnLst>
                                </p:cTn>
                              </p:par>
                              <p:par>
                                <p:cTn id="8" presetID="9" presetClass="emph" presetSubtype="0" grpId="0" nodeType="withEffect">
                                  <p:stCondLst>
                                    <p:cond delay="0"/>
                                  </p:stCondLst>
                                  <p:childTnLst>
                                    <p:set>
                                      <p:cBhvr rctx="PPT">
                                        <p:cTn id="9" dur="indefinite"/>
                                        <p:tgtEl>
                                          <p:spTgt spid="42"/>
                                        </p:tgtEl>
                                        <p:attrNameLst>
                                          <p:attrName>style.opacity</p:attrName>
                                        </p:attrNameLst>
                                      </p:cBhvr>
                                      <p:to>
                                        <p:strVal val="0.5"/>
                                      </p:to>
                                    </p:set>
                                    <p:animEffect filter="image" prLst="opacity: 0.5">
                                      <p:cBhvr rctx="IE">
                                        <p:cTn id="10" dur="indefinite"/>
                                        <p:tgtEl>
                                          <p:spTgt spid="42"/>
                                        </p:tgtEl>
                                      </p:cBhvr>
                                    </p:animEffect>
                                  </p:childTnLst>
                                </p:cTn>
                              </p:par>
                              <p:par>
                                <p:cTn id="11" presetID="9" presetClass="emph" presetSubtype="0" grpId="0" nodeType="withEffect">
                                  <p:stCondLst>
                                    <p:cond delay="0"/>
                                  </p:stCondLst>
                                  <p:childTnLst>
                                    <p:set>
                                      <p:cBhvr rctx="PPT">
                                        <p:cTn id="12" dur="indefinite"/>
                                        <p:tgtEl>
                                          <p:spTgt spid="40"/>
                                        </p:tgtEl>
                                        <p:attrNameLst>
                                          <p:attrName>style.opacity</p:attrName>
                                        </p:attrNameLst>
                                      </p:cBhvr>
                                      <p:to>
                                        <p:strVal val="0.5"/>
                                      </p:to>
                                    </p:set>
                                    <p:animEffect filter="image" prLst="opacity: 0.5">
                                      <p:cBhvr rctx="IE">
                                        <p:cTn id="13" dur="indefinite"/>
                                        <p:tgtEl>
                                          <p:spTgt spid="40"/>
                                        </p:tgtEl>
                                      </p:cBhvr>
                                    </p:animEffect>
                                  </p:childTnLst>
                                </p:cTn>
                              </p:par>
                              <p:par>
                                <p:cTn id="14" presetID="9" presetClass="emph" presetSubtype="0" nodeType="withEffect">
                                  <p:stCondLst>
                                    <p:cond delay="0"/>
                                  </p:stCondLst>
                                  <p:childTnLst>
                                    <p:set>
                                      <p:cBhvr rctx="PPT">
                                        <p:cTn id="15" dur="indefinite"/>
                                        <p:tgtEl>
                                          <p:spTgt spid="36"/>
                                        </p:tgtEl>
                                        <p:attrNameLst>
                                          <p:attrName>style.opacity</p:attrName>
                                        </p:attrNameLst>
                                      </p:cBhvr>
                                      <p:to>
                                        <p:strVal val="0.5"/>
                                      </p:to>
                                    </p:set>
                                    <p:animEffect filter="image" prLst="opacity: 0.5">
                                      <p:cBhvr rctx="IE">
                                        <p:cTn id="16" dur="indefinite"/>
                                        <p:tgtEl>
                                          <p:spTgt spid="36"/>
                                        </p:tgtEl>
                                      </p:cBhvr>
                                    </p:animEffect>
                                  </p:childTnLst>
                                </p:cTn>
                              </p:par>
                              <p:par>
                                <p:cTn id="17" presetID="9" presetClass="emph" presetSubtype="0" grpId="0" nodeType="withEffect">
                                  <p:stCondLst>
                                    <p:cond delay="0"/>
                                  </p:stCondLst>
                                  <p:childTnLst>
                                    <p:set>
                                      <p:cBhvr rctx="PPT">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nodeType="withEffect">
                                  <p:stCondLst>
                                    <p:cond delay="0"/>
                                  </p:stCondLst>
                                  <p:childTnLst>
                                    <p:set>
                                      <p:cBhvr rctx="PPT">
                                        <p:cTn id="21" dur="indefinite"/>
                                        <p:tgtEl>
                                          <p:spTgt spid="22"/>
                                        </p:tgtEl>
                                        <p:attrNameLst>
                                          <p:attrName>style.opacity</p:attrName>
                                        </p:attrNameLst>
                                      </p:cBhvr>
                                      <p:to>
                                        <p:strVal val="0.5"/>
                                      </p:to>
                                    </p:set>
                                    <p:animEffect filter="image" prLst="opacity: 0.5">
                                      <p:cBhvr rctx="IE">
                                        <p:cTn id="22"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dirty="0" smtClean="0"/>
              <a:t>Challenges of Datacenter Diagnosis</a:t>
            </a:r>
            <a:endParaRPr lang="en-US" dirty="0"/>
          </a:p>
        </p:txBody>
      </p:sp>
      <p:sp>
        <p:nvSpPr>
          <p:cNvPr id="3" name="Content Placeholder 2"/>
          <p:cNvSpPr>
            <a:spLocks noGrp="1"/>
          </p:cNvSpPr>
          <p:nvPr>
            <p:ph idx="1"/>
          </p:nvPr>
        </p:nvSpPr>
        <p:spPr>
          <a:xfrm>
            <a:off x="228600" y="1417638"/>
            <a:ext cx="8915400" cy="4525963"/>
          </a:xfrm>
        </p:spPr>
        <p:txBody>
          <a:bodyPr/>
          <a:lstStyle/>
          <a:p>
            <a:r>
              <a:rPr lang="en-US" dirty="0" smtClean="0"/>
              <a:t>Large complex applications</a:t>
            </a:r>
          </a:p>
          <a:p>
            <a:pPr lvl="1"/>
            <a:r>
              <a:rPr lang="en-US" dirty="0" smtClean="0"/>
              <a:t>Hundreds of application components</a:t>
            </a:r>
          </a:p>
          <a:p>
            <a:pPr lvl="1"/>
            <a:r>
              <a:rPr lang="en-US" dirty="0" smtClean="0"/>
              <a:t>Tens of thousands of servers</a:t>
            </a:r>
          </a:p>
          <a:p>
            <a:r>
              <a:rPr lang="en-US" dirty="0" smtClean="0"/>
              <a:t>New performance problems</a:t>
            </a:r>
          </a:p>
          <a:p>
            <a:pPr lvl="1"/>
            <a:r>
              <a:rPr lang="en-US" dirty="0" smtClean="0"/>
              <a:t>Update code to </a:t>
            </a:r>
            <a:r>
              <a:rPr lang="en-US" dirty="0"/>
              <a:t>add </a:t>
            </a:r>
            <a:r>
              <a:rPr lang="en-US" dirty="0" smtClean="0"/>
              <a:t>features or </a:t>
            </a:r>
            <a:r>
              <a:rPr lang="en-US" dirty="0"/>
              <a:t>ﬁx </a:t>
            </a:r>
            <a:r>
              <a:rPr lang="en-US" dirty="0" smtClean="0"/>
              <a:t>bugs</a:t>
            </a:r>
          </a:p>
          <a:p>
            <a:pPr lvl="1"/>
            <a:r>
              <a:rPr lang="en-US" dirty="0" smtClean="0">
                <a:sym typeface="Wingdings" pitchFamily="2" charset="2"/>
              </a:rPr>
              <a:t>Change components while app is still in operation</a:t>
            </a:r>
          </a:p>
          <a:p>
            <a:r>
              <a:rPr lang="en-US" dirty="0" smtClean="0">
                <a:sym typeface="Wingdings" pitchFamily="2" charset="2"/>
              </a:rPr>
              <a:t>Old performance problems</a:t>
            </a:r>
            <a:r>
              <a:rPr lang="en-US" dirty="0">
                <a:sym typeface="Wingdings" pitchFamily="2" charset="2"/>
              </a:rPr>
              <a:t> </a:t>
            </a:r>
            <a:r>
              <a:rPr lang="en-US" dirty="0" smtClean="0">
                <a:solidFill>
                  <a:srgbClr val="0000FF"/>
                </a:solidFill>
                <a:sym typeface="Wingdings" pitchFamily="2" charset="2"/>
              </a:rPr>
              <a:t>(</a:t>
            </a:r>
            <a:r>
              <a:rPr lang="en-US" dirty="0" smtClean="0">
                <a:solidFill>
                  <a:srgbClr val="0000FF"/>
                </a:solidFill>
              </a:rPr>
              <a:t>Human factors)</a:t>
            </a:r>
            <a:endParaRPr lang="en-US" dirty="0" smtClean="0">
              <a:solidFill>
                <a:srgbClr val="0000FF"/>
              </a:solidFill>
              <a:sym typeface="Wingdings" pitchFamily="2" charset="2"/>
            </a:endParaRPr>
          </a:p>
          <a:p>
            <a:pPr lvl="1"/>
            <a:r>
              <a:rPr lang="en-US" dirty="0">
                <a:sym typeface="Wingdings" pitchFamily="2" charset="2"/>
              </a:rPr>
              <a:t>D</a:t>
            </a:r>
            <a:r>
              <a:rPr lang="en-US" dirty="0" smtClean="0">
                <a:sym typeface="Wingdings" pitchFamily="2" charset="2"/>
              </a:rPr>
              <a:t>evelopers may not understand network well </a:t>
            </a:r>
          </a:p>
          <a:p>
            <a:pPr lvl="1"/>
            <a:r>
              <a:rPr lang="en-US" dirty="0" smtClean="0">
                <a:sym typeface="Wingdings" pitchFamily="2" charset="2"/>
              </a:rPr>
              <a:t>Nagle’s algorithm, delayed ACK, etc.</a:t>
            </a:r>
          </a:p>
        </p:txBody>
      </p:sp>
      <p:sp>
        <p:nvSpPr>
          <p:cNvPr id="4" name="Slide Number Placeholder 3"/>
          <p:cNvSpPr>
            <a:spLocks noGrp="1"/>
          </p:cNvSpPr>
          <p:nvPr>
            <p:ph type="sldNum" sz="quarter" idx="12"/>
          </p:nvPr>
        </p:nvSpPr>
        <p:spPr/>
        <p:txBody>
          <a:bodyPr/>
          <a:lstStyle/>
          <a:p>
            <a:fld id="{7876E0CC-6134-4D81-B876-3E8DBC324A9F}" type="slidenum">
              <a:rPr lang="en-US" smtClean="0"/>
              <a:pPr/>
              <a:t>38</a:t>
            </a:fld>
            <a:endParaRPr lang="en-US"/>
          </a:p>
        </p:txBody>
      </p:sp>
    </p:spTree>
    <p:extLst>
      <p:ext uri="{BB962C8B-B14F-4D97-AF65-F5344CB8AC3E}">
        <p14:creationId xmlns:p14="http://schemas.microsoft.com/office/powerpoint/2010/main" val="227914065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r>
              <a:rPr lang="en-US" sz="4000" dirty="0" smtClean="0"/>
              <a:t>Diagnosis in Today’s Data Center</a:t>
            </a:r>
            <a:endParaRPr lang="en-US" sz="4000"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39</a:t>
            </a:fld>
            <a:endParaRPr lang="en-US"/>
          </a:p>
        </p:txBody>
      </p:sp>
      <p:sp>
        <p:nvSpPr>
          <p:cNvPr id="5" name="Rounded Rectangle 4"/>
          <p:cNvSpPr/>
          <p:nvPr/>
        </p:nvSpPr>
        <p:spPr>
          <a:xfrm>
            <a:off x="3060700" y="2133600"/>
            <a:ext cx="1981200" cy="24384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2400" dirty="0" smtClean="0"/>
              <a:t>Host</a:t>
            </a:r>
            <a:endParaRPr lang="en-US" sz="2400" dirty="0"/>
          </a:p>
        </p:txBody>
      </p:sp>
      <p:sp>
        <p:nvSpPr>
          <p:cNvPr id="6" name="Rounded Rectangle 5"/>
          <p:cNvSpPr/>
          <p:nvPr/>
        </p:nvSpPr>
        <p:spPr>
          <a:xfrm>
            <a:off x="3365500" y="2895600"/>
            <a:ext cx="1447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App</a:t>
            </a:r>
            <a:endParaRPr lang="en-US" sz="2400" dirty="0"/>
          </a:p>
        </p:txBody>
      </p:sp>
      <p:sp>
        <p:nvSpPr>
          <p:cNvPr id="7" name="Rounded Rectangle 6"/>
          <p:cNvSpPr/>
          <p:nvPr/>
        </p:nvSpPr>
        <p:spPr>
          <a:xfrm>
            <a:off x="3365500" y="3733800"/>
            <a:ext cx="14478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OS</a:t>
            </a:r>
            <a:endParaRPr lang="en-US" sz="2400" dirty="0"/>
          </a:p>
        </p:txBody>
      </p:sp>
      <p:sp>
        <p:nvSpPr>
          <p:cNvPr id="8" name="Rounded Rectangle 7"/>
          <p:cNvSpPr/>
          <p:nvPr/>
        </p:nvSpPr>
        <p:spPr>
          <a:xfrm>
            <a:off x="5270500" y="3657600"/>
            <a:ext cx="14478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Packet sniffer</a:t>
            </a:r>
            <a:endParaRPr lang="en-US" sz="2400" dirty="0"/>
          </a:p>
        </p:txBody>
      </p:sp>
      <p:cxnSp>
        <p:nvCxnSpPr>
          <p:cNvPr id="10" name="Straight Connector 9"/>
          <p:cNvCxnSpPr>
            <a:endCxn id="8" idx="1"/>
          </p:cNvCxnSpPr>
          <p:nvPr/>
        </p:nvCxnSpPr>
        <p:spPr>
          <a:xfrm>
            <a:off x="5041900" y="4038600"/>
            <a:ext cx="2286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3"/>
          </p:cNvCxnSpPr>
          <p:nvPr/>
        </p:nvCxnSpPr>
        <p:spPr>
          <a:xfrm>
            <a:off x="6718300" y="4076700"/>
            <a:ext cx="838200" cy="38100"/>
          </a:xfrm>
          <a:prstGeom prst="line">
            <a:avLst/>
          </a:prstGeom>
        </p:spPr>
        <p:style>
          <a:lnRef idx="2">
            <a:schemeClr val="accent1"/>
          </a:lnRef>
          <a:fillRef idx="0">
            <a:schemeClr val="accent1"/>
          </a:fillRef>
          <a:effectRef idx="1">
            <a:schemeClr val="accent1"/>
          </a:effectRef>
          <a:fontRef idx="minor">
            <a:schemeClr val="tx1"/>
          </a:fontRef>
        </p:style>
      </p:cxnSp>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38862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Callout 1 18"/>
          <p:cNvSpPr/>
          <p:nvPr/>
        </p:nvSpPr>
        <p:spPr>
          <a:xfrm>
            <a:off x="76200" y="1981200"/>
            <a:ext cx="2895600" cy="2057400"/>
          </a:xfrm>
          <a:prstGeom prst="borderCallout1">
            <a:avLst>
              <a:gd name="adj1" fmla="val 46528"/>
              <a:gd name="adj2" fmla="val 98823"/>
              <a:gd name="adj3" fmla="val 69672"/>
              <a:gd name="adj4" fmla="val 114353"/>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400" dirty="0" smtClean="0">
                <a:solidFill>
                  <a:srgbClr val="0000FF"/>
                </a:solidFill>
              </a:rPr>
              <a:t>Application logs:</a:t>
            </a:r>
          </a:p>
          <a:p>
            <a:pPr algn="just"/>
            <a:r>
              <a:rPr lang="en-US" sz="2400" dirty="0" smtClean="0">
                <a:solidFill>
                  <a:schemeClr val="tx1"/>
                </a:solidFill>
              </a:rPr>
              <a:t>#Requests/sec</a:t>
            </a:r>
          </a:p>
          <a:p>
            <a:pPr algn="just"/>
            <a:r>
              <a:rPr lang="en-US" sz="2400" dirty="0" smtClean="0"/>
              <a:t>Response time</a:t>
            </a:r>
          </a:p>
          <a:p>
            <a:pPr algn="just"/>
            <a:r>
              <a:rPr lang="en-US" sz="2400" dirty="0" smtClean="0"/>
              <a:t>1% req. &gt;200ms delay</a:t>
            </a:r>
          </a:p>
        </p:txBody>
      </p:sp>
      <p:sp>
        <p:nvSpPr>
          <p:cNvPr id="20" name="Line Callout 1 19"/>
          <p:cNvSpPr/>
          <p:nvPr/>
        </p:nvSpPr>
        <p:spPr>
          <a:xfrm>
            <a:off x="5562600" y="4800600"/>
            <a:ext cx="3352800" cy="1295400"/>
          </a:xfrm>
          <a:prstGeom prst="borderCallout1">
            <a:avLst>
              <a:gd name="adj1" fmla="val -3008"/>
              <a:gd name="adj2" fmla="val 50347"/>
              <a:gd name="adj3" fmla="val -55715"/>
              <a:gd name="adj4" fmla="val 58951"/>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smtClean="0">
                <a:solidFill>
                  <a:srgbClr val="0000FF"/>
                </a:solidFill>
              </a:rPr>
              <a:t>Switch logs:</a:t>
            </a:r>
          </a:p>
          <a:p>
            <a:r>
              <a:rPr lang="en-US" sz="2400" dirty="0" smtClean="0"/>
              <a:t>#bytes/</a:t>
            </a:r>
            <a:r>
              <a:rPr lang="en-US" sz="2400" dirty="0" err="1" smtClean="0"/>
              <a:t>pkts</a:t>
            </a:r>
            <a:r>
              <a:rPr lang="en-US" sz="2400" dirty="0" smtClean="0"/>
              <a:t> per minute</a:t>
            </a:r>
          </a:p>
        </p:txBody>
      </p:sp>
      <p:sp>
        <p:nvSpPr>
          <p:cNvPr id="21" name="Line Callout 1 20"/>
          <p:cNvSpPr/>
          <p:nvPr/>
        </p:nvSpPr>
        <p:spPr>
          <a:xfrm>
            <a:off x="6096000" y="1828800"/>
            <a:ext cx="2743200" cy="1600200"/>
          </a:xfrm>
          <a:prstGeom prst="borderCallout1">
            <a:avLst>
              <a:gd name="adj1" fmla="val 102255"/>
              <a:gd name="adj2" fmla="val 24829"/>
              <a:gd name="adj3" fmla="val 113625"/>
              <a:gd name="adj4" fmla="val 2952"/>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smtClean="0">
                <a:solidFill>
                  <a:srgbClr val="0000FF"/>
                </a:solidFill>
              </a:rPr>
              <a:t>Packet trace:</a:t>
            </a:r>
          </a:p>
          <a:p>
            <a:r>
              <a:rPr lang="en-US" sz="2400" dirty="0" smtClean="0"/>
              <a:t>Filter out trace for long delay req.</a:t>
            </a:r>
          </a:p>
        </p:txBody>
      </p:sp>
      <p:sp>
        <p:nvSpPr>
          <p:cNvPr id="14" name="Line Callout 1 13"/>
          <p:cNvSpPr/>
          <p:nvPr/>
        </p:nvSpPr>
        <p:spPr>
          <a:xfrm>
            <a:off x="152400" y="4800600"/>
            <a:ext cx="4800600" cy="1371600"/>
          </a:xfrm>
          <a:prstGeom prst="borderCallout1">
            <a:avLst>
              <a:gd name="adj1" fmla="val -3065"/>
              <a:gd name="adj2" fmla="val 50010"/>
              <a:gd name="adj3" fmla="val -38761"/>
              <a:gd name="adj4" fmla="val 66932"/>
            </a:avLst>
          </a:prstGeom>
          <a:ln/>
        </p:spPr>
        <p:style>
          <a:lnRef idx="1">
            <a:schemeClr val="accent3"/>
          </a:lnRef>
          <a:fillRef idx="2">
            <a:schemeClr val="accent3"/>
          </a:fillRef>
          <a:effectRef idx="1">
            <a:schemeClr val="accent3"/>
          </a:effectRef>
          <a:fontRef idx="minor">
            <a:schemeClr val="dk1"/>
          </a:fontRef>
        </p:style>
        <p:txBody>
          <a:bodyPr rtlCol="0" anchor="t"/>
          <a:lstStyle/>
          <a:p>
            <a:r>
              <a:rPr lang="en-US" sz="2400" dirty="0" smtClean="0">
                <a:solidFill>
                  <a:srgbClr val="0000FF"/>
                </a:solidFill>
              </a:rPr>
              <a:t>SNAP:</a:t>
            </a:r>
          </a:p>
          <a:p>
            <a:r>
              <a:rPr lang="en-US" sz="2400" dirty="0" smtClean="0">
                <a:solidFill>
                  <a:srgbClr val="0000FF"/>
                </a:solidFill>
              </a:rPr>
              <a:t>Diagnose net-app interactions</a:t>
            </a:r>
          </a:p>
        </p:txBody>
      </p:sp>
      <p:sp>
        <p:nvSpPr>
          <p:cNvPr id="3" name="Rectangle 2"/>
          <p:cNvSpPr/>
          <p:nvPr/>
        </p:nvSpPr>
        <p:spPr>
          <a:xfrm>
            <a:off x="43265" y="3505200"/>
            <a:ext cx="2623735" cy="461665"/>
          </a:xfrm>
          <a:prstGeom prst="rect">
            <a:avLst/>
          </a:prstGeom>
        </p:spPr>
        <p:txBody>
          <a:bodyPr wrap="none">
            <a:spAutoFit/>
          </a:bodyPr>
          <a:lstStyle/>
          <a:p>
            <a:r>
              <a:rPr lang="en-US" sz="2400" dirty="0">
                <a:solidFill>
                  <a:srgbClr val="FF0000"/>
                </a:solidFill>
              </a:rPr>
              <a:t>Application-specific</a:t>
            </a:r>
          </a:p>
        </p:txBody>
      </p:sp>
      <p:sp>
        <p:nvSpPr>
          <p:cNvPr id="16" name="Rectangle 15"/>
          <p:cNvSpPr/>
          <p:nvPr/>
        </p:nvSpPr>
        <p:spPr>
          <a:xfrm>
            <a:off x="6096000" y="2967335"/>
            <a:ext cx="1974970" cy="461665"/>
          </a:xfrm>
          <a:prstGeom prst="rect">
            <a:avLst/>
          </a:prstGeom>
        </p:spPr>
        <p:txBody>
          <a:bodyPr wrap="none">
            <a:spAutoFit/>
          </a:bodyPr>
          <a:lstStyle/>
          <a:p>
            <a:r>
              <a:rPr lang="en-US" sz="2400" dirty="0" smtClean="0">
                <a:solidFill>
                  <a:srgbClr val="FF0000"/>
                </a:solidFill>
              </a:rPr>
              <a:t>Too expensive</a:t>
            </a:r>
            <a:endParaRPr lang="en-US" sz="2400" dirty="0">
              <a:solidFill>
                <a:srgbClr val="FF0000"/>
              </a:solidFill>
            </a:endParaRPr>
          </a:p>
        </p:txBody>
      </p:sp>
      <p:sp>
        <p:nvSpPr>
          <p:cNvPr id="17" name="Rectangle 16"/>
          <p:cNvSpPr/>
          <p:nvPr/>
        </p:nvSpPr>
        <p:spPr>
          <a:xfrm>
            <a:off x="5562600" y="5562600"/>
            <a:ext cx="2590523" cy="461665"/>
          </a:xfrm>
          <a:prstGeom prst="rect">
            <a:avLst/>
          </a:prstGeom>
        </p:spPr>
        <p:txBody>
          <a:bodyPr wrap="none">
            <a:spAutoFit/>
          </a:bodyPr>
          <a:lstStyle/>
          <a:p>
            <a:r>
              <a:rPr lang="en-US" sz="2400" dirty="0" smtClean="0">
                <a:solidFill>
                  <a:srgbClr val="FF0000"/>
                </a:solidFill>
              </a:rPr>
              <a:t>Too coarse-grained</a:t>
            </a:r>
            <a:endParaRPr lang="en-US" sz="2400" dirty="0">
              <a:solidFill>
                <a:srgbClr val="FF0000"/>
              </a:solidFill>
            </a:endParaRPr>
          </a:p>
        </p:txBody>
      </p:sp>
      <p:sp>
        <p:nvSpPr>
          <p:cNvPr id="22" name="Rectangle 21"/>
          <p:cNvSpPr/>
          <p:nvPr/>
        </p:nvSpPr>
        <p:spPr>
          <a:xfrm>
            <a:off x="152400" y="5634335"/>
            <a:ext cx="4980751" cy="461665"/>
          </a:xfrm>
          <a:prstGeom prst="rect">
            <a:avLst/>
          </a:prstGeom>
        </p:spPr>
        <p:txBody>
          <a:bodyPr wrap="none">
            <a:spAutoFit/>
          </a:bodyPr>
          <a:lstStyle/>
          <a:p>
            <a:r>
              <a:rPr lang="en-US" sz="2400" dirty="0" smtClean="0">
                <a:solidFill>
                  <a:srgbClr val="FF0000"/>
                </a:solidFill>
              </a:rPr>
              <a:t>Generic, fine-grained, and lightweight</a:t>
            </a:r>
            <a:endParaRPr lang="en-US" sz="2400" dirty="0">
              <a:solidFill>
                <a:srgbClr val="FF0000"/>
              </a:solidFill>
            </a:endParaRPr>
          </a:p>
        </p:txBody>
      </p:sp>
    </p:spTree>
    <p:extLst>
      <p:ext uri="{BB962C8B-B14F-4D97-AF65-F5344CB8AC3E}">
        <p14:creationId xmlns:p14="http://schemas.microsoft.com/office/powerpoint/2010/main" val="1807815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14" grpId="0" animBg="1"/>
      <p:bldP spid="3" grpId="0"/>
      <p:bldP spid="16" grpId="0"/>
      <p:bldP spid="17"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90800"/>
            <a:ext cx="9144000" cy="1143000"/>
          </a:xfrm>
        </p:spPr>
        <p:txBody>
          <a:bodyPr/>
          <a:lstStyle/>
          <a:p>
            <a:r>
              <a:rPr lang="en-US" dirty="0" smtClean="0"/>
              <a:t>Problems of measurement support </a:t>
            </a:r>
            <a:br>
              <a:rPr lang="en-US" dirty="0" smtClean="0"/>
            </a:br>
            <a:r>
              <a:rPr lang="en-US" dirty="0" smtClean="0"/>
              <a:t>in today’s data centers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a:t>
            </a:fld>
            <a:endParaRPr lang="en-US"/>
          </a:p>
        </p:txBody>
      </p:sp>
    </p:spTree>
    <p:extLst>
      <p:ext uri="{BB962C8B-B14F-4D97-AF65-F5344CB8AC3E}">
        <p14:creationId xmlns:p14="http://schemas.microsoft.com/office/powerpoint/2010/main" val="404661971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57400"/>
            <a:ext cx="8229600" cy="2514600"/>
          </a:xfrm>
        </p:spPr>
        <p:txBody>
          <a:bodyPr/>
          <a:lstStyle/>
          <a:p>
            <a:pPr algn="l"/>
            <a:r>
              <a:rPr lang="en-US" dirty="0"/>
              <a:t>SNAP: </a:t>
            </a:r>
            <a:r>
              <a:rPr lang="en-US" dirty="0" smtClean="0"/>
              <a:t>A </a:t>
            </a:r>
            <a:r>
              <a:rPr lang="en-US" dirty="0" smtClean="0">
                <a:solidFill>
                  <a:srgbClr val="FF0000"/>
                </a:solidFill>
              </a:rPr>
              <a:t>S</a:t>
            </a:r>
            <a:r>
              <a:rPr lang="en-US" dirty="0" smtClean="0"/>
              <a:t>calable </a:t>
            </a:r>
            <a:r>
              <a:rPr lang="en-US" dirty="0">
                <a:solidFill>
                  <a:srgbClr val="FF0000"/>
                </a:solidFill>
              </a:rPr>
              <a:t>N</a:t>
            </a:r>
            <a:r>
              <a:rPr lang="en-US" dirty="0"/>
              <a:t>et-</a:t>
            </a:r>
            <a:r>
              <a:rPr lang="en-US" dirty="0">
                <a:solidFill>
                  <a:srgbClr val="FF0000"/>
                </a:solidFill>
              </a:rPr>
              <a:t>A</a:t>
            </a:r>
            <a:r>
              <a:rPr lang="en-US" dirty="0"/>
              <a:t>pp </a:t>
            </a:r>
            <a:r>
              <a:rPr lang="en-US" dirty="0" smtClean="0">
                <a:solidFill>
                  <a:srgbClr val="FF0000"/>
                </a:solidFill>
              </a:rPr>
              <a:t>P</a:t>
            </a:r>
            <a:r>
              <a:rPr lang="en-US" dirty="0" smtClean="0"/>
              <a:t>rofiler</a:t>
            </a:r>
            <a:br>
              <a:rPr lang="en-US" dirty="0" smtClean="0"/>
            </a:br>
            <a:r>
              <a:rPr lang="en-US" dirty="0" smtClean="0"/>
              <a:t/>
            </a:r>
            <a:br>
              <a:rPr lang="en-US" dirty="0" smtClean="0"/>
            </a:br>
            <a:r>
              <a:rPr lang="en-US" dirty="0" smtClean="0"/>
              <a:t>	    </a:t>
            </a:r>
            <a:r>
              <a:rPr lang="en-US" sz="3600" dirty="0" smtClean="0">
                <a:solidFill>
                  <a:schemeClr val="tx1"/>
                </a:solidFill>
              </a:rPr>
              <a:t>that runs everywhere, all the time</a:t>
            </a:r>
            <a:endParaRPr lang="en-US" sz="3600" dirty="0">
              <a:solidFill>
                <a:schemeClr val="tx1"/>
              </a:solidFill>
            </a:endParaRPr>
          </a:p>
        </p:txBody>
      </p:sp>
      <p:sp>
        <p:nvSpPr>
          <p:cNvPr id="4" name="Slide Number Placeholder 3"/>
          <p:cNvSpPr>
            <a:spLocks noGrp="1"/>
          </p:cNvSpPr>
          <p:nvPr>
            <p:ph type="sldNum" sz="quarter" idx="12"/>
          </p:nvPr>
        </p:nvSpPr>
        <p:spPr/>
        <p:txBody>
          <a:bodyPr/>
          <a:lstStyle/>
          <a:p>
            <a:fld id="{7876E0CC-6134-4D81-B876-3E8DBC324A9F}" type="slidenum">
              <a:rPr lang="en-US" smtClean="0"/>
              <a:pPr/>
              <a:t>40</a:t>
            </a:fld>
            <a:endParaRPr lang="en-US"/>
          </a:p>
        </p:txBody>
      </p:sp>
    </p:spTree>
    <p:extLst>
      <p:ext uri="{BB962C8B-B14F-4D97-AF65-F5344CB8AC3E}">
        <p14:creationId xmlns:p14="http://schemas.microsoft.com/office/powerpoint/2010/main" val="27712332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477000" y="1238072"/>
            <a:ext cx="2590800" cy="480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sz="2400" dirty="0" smtClean="0">
                <a:solidFill>
                  <a:srgbClr val="0000FF"/>
                </a:solidFill>
              </a:rPr>
              <a:t>Management System</a:t>
            </a:r>
            <a:endParaRPr lang="en-US" sz="2400" dirty="0">
              <a:solidFill>
                <a:srgbClr val="0000FF"/>
              </a:solidFill>
            </a:endParaRPr>
          </a:p>
        </p:txBody>
      </p:sp>
      <p:sp>
        <p:nvSpPr>
          <p:cNvPr id="10" name="Rounded Rectangle 9"/>
          <p:cNvSpPr/>
          <p:nvPr/>
        </p:nvSpPr>
        <p:spPr>
          <a:xfrm>
            <a:off x="1219200" y="2487812"/>
            <a:ext cx="4724400" cy="2057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lang="en-US" sz="2400" dirty="0"/>
          </a:p>
        </p:txBody>
      </p:sp>
      <p:sp>
        <p:nvSpPr>
          <p:cNvPr id="9" name="Rounded Rectangle 8"/>
          <p:cNvSpPr/>
          <p:nvPr/>
        </p:nvSpPr>
        <p:spPr>
          <a:xfrm>
            <a:off x="990600" y="2716412"/>
            <a:ext cx="4724400" cy="2057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lang="en-US" sz="2400" dirty="0"/>
          </a:p>
        </p:txBody>
      </p:sp>
      <p:sp>
        <p:nvSpPr>
          <p:cNvPr id="2" name="Title 1"/>
          <p:cNvSpPr>
            <a:spLocks noGrp="1"/>
          </p:cNvSpPr>
          <p:nvPr>
            <p:ph type="title"/>
          </p:nvPr>
        </p:nvSpPr>
        <p:spPr>
          <a:xfrm>
            <a:off x="-457200" y="0"/>
            <a:ext cx="8229600" cy="1143000"/>
          </a:xfrm>
        </p:spPr>
        <p:txBody>
          <a:bodyPr/>
          <a:lstStyle/>
          <a:p>
            <a:r>
              <a:rPr lang="en-US" dirty="0" smtClean="0"/>
              <a:t>SNAP Architecture</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41</a:t>
            </a:fld>
            <a:endParaRPr lang="en-US"/>
          </a:p>
        </p:txBody>
      </p:sp>
      <p:sp>
        <p:nvSpPr>
          <p:cNvPr id="5" name="Rounded Rectangle 4"/>
          <p:cNvSpPr/>
          <p:nvPr/>
        </p:nvSpPr>
        <p:spPr>
          <a:xfrm>
            <a:off x="762000" y="2945012"/>
            <a:ext cx="4724400" cy="2057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US" sz="2400" dirty="0" smtClean="0">
                <a:solidFill>
                  <a:srgbClr val="0000FF"/>
                </a:solidFill>
              </a:rPr>
              <a:t>At each host for every connection </a:t>
            </a:r>
            <a:endParaRPr lang="en-US" sz="2400" dirty="0">
              <a:solidFill>
                <a:srgbClr val="0000FF"/>
              </a:solidFill>
            </a:endParaRPr>
          </a:p>
        </p:txBody>
      </p:sp>
      <p:sp>
        <p:nvSpPr>
          <p:cNvPr id="6" name="Rounded Rectangle 5"/>
          <p:cNvSpPr/>
          <p:nvPr/>
        </p:nvSpPr>
        <p:spPr>
          <a:xfrm>
            <a:off x="990600" y="3783212"/>
            <a:ext cx="13716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rgbClr val="0000FF"/>
                </a:solidFill>
              </a:rPr>
              <a:t>Collect data</a:t>
            </a:r>
            <a:endParaRPr lang="en-US" sz="2400" dirty="0">
              <a:solidFill>
                <a:srgbClr val="0000FF"/>
              </a:solidFill>
            </a:endParaRPr>
          </a:p>
        </p:txBody>
      </p:sp>
      <p:sp>
        <p:nvSpPr>
          <p:cNvPr id="7" name="Right Arrow 6"/>
          <p:cNvSpPr/>
          <p:nvPr/>
        </p:nvSpPr>
        <p:spPr>
          <a:xfrm>
            <a:off x="2362200" y="4164212"/>
            <a:ext cx="8382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p:cNvSpPr/>
          <p:nvPr/>
        </p:nvSpPr>
        <p:spPr>
          <a:xfrm>
            <a:off x="3200400" y="3783212"/>
            <a:ext cx="21336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rgbClr val="0000FF"/>
                </a:solidFill>
              </a:rPr>
              <a:t>Performance Classifier</a:t>
            </a:r>
            <a:endParaRPr lang="en-US" sz="2400" dirty="0">
              <a:solidFill>
                <a:srgbClr val="0000FF"/>
              </a:solidFill>
            </a:endParaRPr>
          </a:p>
        </p:txBody>
      </p:sp>
      <p:sp>
        <p:nvSpPr>
          <p:cNvPr id="11" name="Rounded Rectangle 10"/>
          <p:cNvSpPr/>
          <p:nvPr/>
        </p:nvSpPr>
        <p:spPr>
          <a:xfrm>
            <a:off x="6858000" y="3524072"/>
            <a:ext cx="1752600" cy="1143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rgbClr val="0000FF"/>
                </a:solidFill>
              </a:rPr>
              <a:t>Cross-connection correlation</a:t>
            </a:r>
            <a:endParaRPr lang="en-US" sz="2400" dirty="0">
              <a:solidFill>
                <a:srgbClr val="0000FF"/>
              </a:solidFill>
            </a:endParaRPr>
          </a:p>
        </p:txBody>
      </p:sp>
      <p:cxnSp>
        <p:nvCxnSpPr>
          <p:cNvPr id="13" name="Straight Arrow Connector 12"/>
          <p:cNvCxnSpPr/>
          <p:nvPr/>
        </p:nvCxnSpPr>
        <p:spPr>
          <a:xfrm>
            <a:off x="5943600" y="3249812"/>
            <a:ext cx="5334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715000" y="3707012"/>
            <a:ext cx="762000" cy="1218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486400" y="4240412"/>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76200" y="5429072"/>
            <a:ext cx="5943600" cy="1200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rgbClr val="0000FF"/>
                </a:solidFill>
              </a:rPr>
              <a:t>Adaptively polling per-socket statistics in OS </a:t>
            </a:r>
          </a:p>
          <a:p>
            <a:pPr marL="342900" indent="-342900">
              <a:buFont typeface="Lucida Grande"/>
              <a:buChar char="-"/>
            </a:pPr>
            <a:r>
              <a:rPr lang="en-US" sz="2400" dirty="0"/>
              <a:t>S</a:t>
            </a:r>
            <a:r>
              <a:rPr lang="en-US" sz="2400" dirty="0" smtClean="0"/>
              <a:t>napshots (#bytes in send buffer)</a:t>
            </a:r>
            <a:endParaRPr lang="en-US" sz="2400" dirty="0"/>
          </a:p>
          <a:p>
            <a:pPr marL="342900" indent="-342900">
              <a:buFont typeface="Lucida Grande"/>
              <a:buChar char="-"/>
            </a:pPr>
            <a:r>
              <a:rPr lang="en-US" sz="2400" dirty="0" smtClean="0"/>
              <a:t>Cumulative counters (#</a:t>
            </a:r>
            <a:r>
              <a:rPr lang="en-US" sz="2400" dirty="0" err="1" smtClean="0"/>
              <a:t>FastRetrans</a:t>
            </a:r>
            <a:r>
              <a:rPr lang="en-US" sz="2400" dirty="0" smtClean="0"/>
              <a:t>)</a:t>
            </a:r>
          </a:p>
        </p:txBody>
      </p:sp>
      <p:cxnSp>
        <p:nvCxnSpPr>
          <p:cNvPr id="16" name="Straight Connector 15"/>
          <p:cNvCxnSpPr/>
          <p:nvPr/>
        </p:nvCxnSpPr>
        <p:spPr>
          <a:xfrm>
            <a:off x="1676400" y="4773812"/>
            <a:ext cx="457200" cy="68580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267200" y="4773812"/>
            <a:ext cx="76200" cy="68580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143000" y="5429072"/>
            <a:ext cx="63246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rgbClr val="0000FF"/>
                </a:solidFill>
              </a:rPr>
              <a:t>Classifying based on the stages of data transfer</a:t>
            </a:r>
            <a:endParaRPr lang="en-US" sz="2400" dirty="0">
              <a:solidFill>
                <a:srgbClr val="0000FF"/>
              </a:solidFill>
            </a:endParaRPr>
          </a:p>
          <a:p>
            <a:pPr marL="342900" indent="-342900">
              <a:buFont typeface="Lucida Grande"/>
              <a:buChar char="-"/>
            </a:pPr>
            <a:r>
              <a:rPr lang="en-US" sz="2400" dirty="0" smtClean="0"/>
              <a:t>Sender </a:t>
            </a:r>
            <a:r>
              <a:rPr lang="en-US" sz="2400" dirty="0" err="1" smtClean="0"/>
              <a:t>app</a:t>
            </a:r>
            <a:r>
              <a:rPr lang="en-US" sz="2400" dirty="0" err="1" smtClean="0">
                <a:sym typeface="Wingdings"/>
              </a:rPr>
              <a:t></a:t>
            </a:r>
            <a:r>
              <a:rPr lang="en-US" sz="2400" dirty="0" err="1" smtClean="0"/>
              <a:t>send</a:t>
            </a:r>
            <a:r>
              <a:rPr lang="en-US" sz="2400" dirty="0" smtClean="0"/>
              <a:t> </a:t>
            </a:r>
            <a:r>
              <a:rPr lang="en-US" sz="2400" dirty="0" err="1" smtClean="0"/>
              <a:t>buffer</a:t>
            </a:r>
            <a:r>
              <a:rPr lang="en-US" sz="2400" dirty="0" err="1">
                <a:sym typeface="Wingdings"/>
              </a:rPr>
              <a:t></a:t>
            </a:r>
            <a:r>
              <a:rPr lang="en-US" sz="2400" dirty="0" err="1" smtClean="0"/>
              <a:t>network</a:t>
            </a:r>
            <a:r>
              <a:rPr lang="en-US" sz="2400" dirty="0" err="1">
                <a:sym typeface="Wingdings"/>
              </a:rPr>
              <a:t></a:t>
            </a:r>
            <a:r>
              <a:rPr lang="en-US" sz="2400" dirty="0" err="1" smtClean="0"/>
              <a:t>receiver</a:t>
            </a:r>
            <a:endParaRPr lang="en-US" sz="2400" dirty="0" smtClean="0"/>
          </a:p>
        </p:txBody>
      </p:sp>
      <p:sp>
        <p:nvSpPr>
          <p:cNvPr id="26" name="TextBox 25"/>
          <p:cNvSpPr txBox="1"/>
          <p:nvPr/>
        </p:nvSpPr>
        <p:spPr>
          <a:xfrm>
            <a:off x="6477000" y="2228672"/>
            <a:ext cx="2514600" cy="830997"/>
          </a:xfrm>
          <a:prstGeom prst="rect">
            <a:avLst/>
          </a:prstGeom>
          <a:noFill/>
        </p:spPr>
        <p:txBody>
          <a:bodyPr wrap="square" rtlCol="0">
            <a:spAutoFit/>
          </a:bodyPr>
          <a:lstStyle/>
          <a:p>
            <a:pPr algn="ctr"/>
            <a:r>
              <a:rPr lang="en-US" sz="2400" dirty="0" smtClean="0"/>
              <a:t>Topology, routing</a:t>
            </a:r>
          </a:p>
          <a:p>
            <a:pPr algn="ctr"/>
            <a:r>
              <a:rPr lang="en-US" sz="2400" dirty="0" smtClean="0"/>
              <a:t>Conn </a:t>
            </a:r>
            <a:r>
              <a:rPr lang="en-US" sz="2400" dirty="0" smtClean="0">
                <a:sym typeface="Wingdings"/>
              </a:rPr>
              <a:t> </a:t>
            </a:r>
            <a:r>
              <a:rPr lang="en-US" sz="2400" dirty="0" err="1" smtClean="0">
                <a:sym typeface="Wingdings"/>
              </a:rPr>
              <a:t>proc</a:t>
            </a:r>
            <a:r>
              <a:rPr lang="en-US" sz="2400" dirty="0" smtClean="0">
                <a:sym typeface="Wingdings"/>
              </a:rPr>
              <a:t>/app</a:t>
            </a:r>
            <a:endParaRPr lang="en-US" sz="2400" dirty="0"/>
          </a:p>
        </p:txBody>
      </p:sp>
      <p:cxnSp>
        <p:nvCxnSpPr>
          <p:cNvPr id="27" name="Straight Arrow Connector 26"/>
          <p:cNvCxnSpPr>
            <a:endCxn id="11" idx="0"/>
          </p:cNvCxnSpPr>
          <p:nvPr/>
        </p:nvCxnSpPr>
        <p:spPr>
          <a:xfrm>
            <a:off x="7696200" y="3066872"/>
            <a:ext cx="381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7772400" y="4667072"/>
            <a:ext cx="381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477000" y="4971872"/>
            <a:ext cx="2590800" cy="830997"/>
          </a:xfrm>
          <a:prstGeom prst="rect">
            <a:avLst/>
          </a:prstGeom>
          <a:noFill/>
        </p:spPr>
        <p:txBody>
          <a:bodyPr wrap="square" rtlCol="0">
            <a:spAutoFit/>
          </a:bodyPr>
          <a:lstStyle/>
          <a:p>
            <a:pPr algn="ctr"/>
            <a:r>
              <a:rPr lang="en-US" sz="2400" dirty="0" smtClean="0"/>
              <a:t>Offending </a:t>
            </a:r>
            <a:r>
              <a:rPr lang="en-US" sz="2400" dirty="0"/>
              <a:t>app, </a:t>
            </a:r>
          </a:p>
          <a:p>
            <a:pPr algn="ctr"/>
            <a:r>
              <a:rPr lang="en-US" sz="2400" dirty="0" smtClean="0"/>
              <a:t>host</a:t>
            </a:r>
            <a:r>
              <a:rPr lang="en-US" sz="2400" dirty="0"/>
              <a:t>, link, or switch</a:t>
            </a:r>
          </a:p>
        </p:txBody>
      </p:sp>
      <p:sp>
        <p:nvSpPr>
          <p:cNvPr id="23" name="TextBox 22"/>
          <p:cNvSpPr txBox="1"/>
          <p:nvPr/>
        </p:nvSpPr>
        <p:spPr>
          <a:xfrm>
            <a:off x="609600" y="1143000"/>
            <a:ext cx="3048000" cy="830997"/>
          </a:xfrm>
          <a:prstGeom prst="rect">
            <a:avLst/>
          </a:prstGeom>
          <a:noFill/>
        </p:spPr>
        <p:txBody>
          <a:bodyPr wrap="square" rtlCol="0">
            <a:spAutoFit/>
          </a:bodyPr>
          <a:lstStyle/>
          <a:p>
            <a:r>
              <a:rPr lang="en-US" sz="2400" dirty="0" smtClean="0">
                <a:solidFill>
                  <a:srgbClr val="FF0000"/>
                </a:solidFill>
              </a:rPr>
              <a:t>Online, lightweight processing &amp; diagnosis</a:t>
            </a:r>
            <a:endParaRPr lang="en-US" sz="2400" dirty="0">
              <a:solidFill>
                <a:srgbClr val="FF0000"/>
              </a:solidFill>
            </a:endParaRPr>
          </a:p>
        </p:txBody>
      </p:sp>
      <p:cxnSp>
        <p:nvCxnSpPr>
          <p:cNvPr id="24" name="Straight Connector 23"/>
          <p:cNvCxnSpPr/>
          <p:nvPr/>
        </p:nvCxnSpPr>
        <p:spPr>
          <a:xfrm>
            <a:off x="2209800" y="1981200"/>
            <a:ext cx="609600" cy="960060"/>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4114800" y="1066800"/>
            <a:ext cx="2514600" cy="830997"/>
          </a:xfrm>
          <a:prstGeom prst="rect">
            <a:avLst/>
          </a:prstGeom>
          <a:noFill/>
        </p:spPr>
        <p:txBody>
          <a:bodyPr wrap="square" rtlCol="0">
            <a:spAutoFit/>
          </a:bodyPr>
          <a:lstStyle/>
          <a:p>
            <a:r>
              <a:rPr lang="en-US" sz="2400" dirty="0" smtClean="0">
                <a:solidFill>
                  <a:srgbClr val="FF0000"/>
                </a:solidFill>
              </a:rPr>
              <a:t>Offline, cross-conn diagnosis</a:t>
            </a:r>
            <a:endParaRPr lang="en-US" sz="2400" dirty="0">
              <a:solidFill>
                <a:srgbClr val="FF0000"/>
              </a:solidFill>
            </a:endParaRPr>
          </a:p>
        </p:txBody>
      </p:sp>
      <p:cxnSp>
        <p:nvCxnSpPr>
          <p:cNvPr id="28" name="Straight Connector 27"/>
          <p:cNvCxnSpPr>
            <a:stCxn id="25" idx="2"/>
          </p:cNvCxnSpPr>
          <p:nvPr/>
        </p:nvCxnSpPr>
        <p:spPr>
          <a:xfrm>
            <a:off x="5372100" y="1897797"/>
            <a:ext cx="1104900" cy="31200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882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 grpId="0" animBg="1"/>
      <p:bldP spid="9" grpId="0" animBg="1"/>
      <p:bldP spid="7" grpId="0" animBg="1"/>
      <p:bldP spid="8" grpId="0" animBg="1"/>
      <p:bldP spid="11" grpId="0" animBg="1"/>
      <p:bldP spid="11" grpId="1" animBg="1"/>
      <p:bldP spid="12" grpId="0" animBg="1"/>
      <p:bldP spid="12" grpId="1" animBg="1"/>
      <p:bldP spid="20" grpId="0" animBg="1"/>
      <p:bldP spid="20" grpId="1" animBg="1"/>
      <p:bldP spid="26" grpId="0"/>
      <p:bldP spid="36" grpId="0"/>
      <p:bldP spid="23"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SNAP</a:t>
            </a:r>
            <a:endParaRPr lang="en-US" dirty="0"/>
          </a:p>
        </p:txBody>
      </p:sp>
      <p:sp>
        <p:nvSpPr>
          <p:cNvPr id="3" name="Content Placeholder 2"/>
          <p:cNvSpPr>
            <a:spLocks noGrp="1"/>
          </p:cNvSpPr>
          <p:nvPr>
            <p:ph idx="1"/>
          </p:nvPr>
        </p:nvSpPr>
        <p:spPr>
          <a:xfrm>
            <a:off x="0" y="1143000"/>
            <a:ext cx="9067800" cy="2438400"/>
          </a:xfrm>
        </p:spPr>
        <p:txBody>
          <a:bodyPr/>
          <a:lstStyle/>
          <a:p>
            <a:r>
              <a:rPr lang="en-US" dirty="0" smtClean="0"/>
              <a:t>Virtual tables at hosts </a:t>
            </a:r>
          </a:p>
          <a:p>
            <a:pPr lvl="1"/>
            <a:r>
              <a:rPr lang="en-US" dirty="0" smtClean="0"/>
              <a:t>Lazy update to the controller</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42</a:t>
            </a:fld>
            <a:endParaRPr lang="en-US"/>
          </a:p>
        </p:txBody>
      </p:sp>
      <p:grpSp>
        <p:nvGrpSpPr>
          <p:cNvPr id="5" name="Group 4"/>
          <p:cNvGrpSpPr/>
          <p:nvPr/>
        </p:nvGrpSpPr>
        <p:grpSpPr>
          <a:xfrm>
            <a:off x="1066800" y="2362200"/>
            <a:ext cx="5555507" cy="1015663"/>
            <a:chOff x="1041306" y="3606463"/>
            <a:chExt cx="5555507" cy="1015663"/>
          </a:xfrm>
        </p:grpSpPr>
        <p:sp>
          <p:nvSpPr>
            <p:cNvPr id="14" name="TextBox 13"/>
            <p:cNvSpPr txBox="1"/>
            <p:nvPr/>
          </p:nvSpPr>
          <p:spPr>
            <a:xfrm>
              <a:off x="4241706" y="3606463"/>
              <a:ext cx="2355107"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000000"/>
                  </a:solidFill>
                </a:rPr>
                <a:t>App CPU usage,</a:t>
              </a:r>
            </a:p>
            <a:p>
              <a:r>
                <a:rPr lang="en-US" sz="2000" dirty="0" smtClean="0">
                  <a:solidFill>
                    <a:srgbClr val="000000"/>
                  </a:solidFill>
                </a:rPr>
                <a:t>App </a:t>
              </a:r>
              <a:r>
                <a:rPr lang="en-US" sz="2000" dirty="0" err="1" smtClean="0">
                  <a:solidFill>
                    <a:srgbClr val="000000"/>
                  </a:solidFill>
                </a:rPr>
                <a:t>mem</a:t>
              </a:r>
              <a:r>
                <a:rPr lang="en-US" sz="2000" dirty="0" smtClean="0">
                  <a:solidFill>
                    <a:srgbClr val="000000"/>
                  </a:solidFill>
                </a:rPr>
                <a:t> usage,</a:t>
              </a:r>
            </a:p>
            <a:p>
              <a:r>
                <a:rPr lang="en-US" sz="2000" dirty="0" smtClean="0">
                  <a:solidFill>
                    <a:srgbClr val="000000"/>
                  </a:solidFill>
                </a:rPr>
                <a:t>…</a:t>
              </a:r>
            </a:p>
          </p:txBody>
        </p:sp>
        <p:sp>
          <p:nvSpPr>
            <p:cNvPr id="10" name="TextBox 9"/>
            <p:cNvSpPr txBox="1"/>
            <p:nvPr/>
          </p:nvSpPr>
          <p:spPr>
            <a:xfrm>
              <a:off x="1041306" y="3606463"/>
              <a:ext cx="2447029"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000000"/>
                  </a:solidFill>
                </a:rPr>
                <a:t>#Bytes in send buffer,</a:t>
              </a:r>
            </a:p>
            <a:p>
              <a:r>
                <a:rPr lang="en-US" sz="2000" dirty="0" smtClean="0">
                  <a:solidFill>
                    <a:srgbClr val="000000"/>
                  </a:solidFill>
                </a:rPr>
                <a:t>#</a:t>
              </a:r>
              <a:r>
                <a:rPr lang="en-US" sz="2000" dirty="0" err="1" smtClean="0">
                  <a:solidFill>
                    <a:srgbClr val="000000"/>
                  </a:solidFill>
                </a:rPr>
                <a:t>FastRetrans</a:t>
              </a:r>
              <a:endParaRPr lang="en-US" sz="2000" dirty="0" smtClean="0">
                <a:solidFill>
                  <a:srgbClr val="000000"/>
                </a:solidFill>
              </a:endParaRPr>
            </a:p>
            <a:p>
              <a:r>
                <a:rPr lang="en-US" sz="2000" dirty="0" smtClean="0">
                  <a:solidFill>
                    <a:srgbClr val="000000"/>
                  </a:solidFill>
                </a:rPr>
                <a:t>…</a:t>
              </a:r>
            </a:p>
          </p:txBody>
        </p:sp>
      </p:grpSp>
      <p:sp>
        <p:nvSpPr>
          <p:cNvPr id="15" name="Content Placeholder 2"/>
          <p:cNvSpPr txBox="1">
            <a:spLocks/>
          </p:cNvSpPr>
          <p:nvPr/>
        </p:nvSpPr>
        <p:spPr bwMode="auto">
          <a:xfrm>
            <a:off x="76200" y="3657600"/>
            <a:ext cx="90678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SQL like query language at the controller</a:t>
            </a:r>
          </a:p>
          <a:p>
            <a:pPr lvl="1"/>
            <a:endParaRPr lang="en-US" dirty="0"/>
          </a:p>
        </p:txBody>
      </p:sp>
      <p:sp>
        <p:nvSpPr>
          <p:cNvPr id="16" name="Content Placeholder 2"/>
          <p:cNvSpPr txBox="1">
            <a:spLocks/>
          </p:cNvSpPr>
          <p:nvPr/>
        </p:nvSpPr>
        <p:spPr bwMode="auto">
          <a:xfrm>
            <a:off x="1752600" y="4343400"/>
            <a:ext cx="4495800" cy="23455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65" charset="0"/>
              <a:buNone/>
            </a:pPr>
            <a:r>
              <a:rPr lang="tr-TR" sz="2000" dirty="0" smtClean="0">
                <a:solidFill>
                  <a:srgbClr val="000000"/>
                </a:solidFill>
              </a:rPr>
              <a:t>def </a:t>
            </a:r>
            <a:r>
              <a:rPr lang="tr-TR" sz="2000" dirty="0" err="1" smtClean="0">
                <a:solidFill>
                  <a:srgbClr val="000000"/>
                </a:solidFill>
              </a:rPr>
              <a:t>queryTest</a:t>
            </a:r>
            <a:r>
              <a:rPr lang="tr-TR" sz="2000" dirty="0" smtClean="0">
                <a:solidFill>
                  <a:srgbClr val="000000"/>
                </a:solidFill>
              </a:rPr>
              <a:t>():</a:t>
            </a:r>
          </a:p>
          <a:p>
            <a:pPr marL="0" indent="0">
              <a:buFont typeface="Arial" pitchFamily="-65" charset="0"/>
              <a:buNone/>
            </a:pPr>
            <a:r>
              <a:rPr lang="tr-TR" sz="2000" dirty="0" smtClean="0">
                <a:solidFill>
                  <a:srgbClr val="000000"/>
                </a:solidFill>
              </a:rPr>
              <a:t>    </a:t>
            </a:r>
            <a:r>
              <a:rPr lang="tr-TR" sz="2000" dirty="0" err="1" smtClean="0">
                <a:solidFill>
                  <a:srgbClr val="000000"/>
                </a:solidFill>
              </a:rPr>
              <a:t>q</a:t>
            </a:r>
            <a:r>
              <a:rPr lang="tr-TR" sz="2000" dirty="0" smtClean="0">
                <a:solidFill>
                  <a:srgbClr val="000000"/>
                </a:solidFill>
              </a:rPr>
              <a:t> = (</a:t>
            </a:r>
            <a:r>
              <a:rPr lang="tr-TR" sz="2000" dirty="0" smtClean="0">
                <a:solidFill>
                  <a:srgbClr val="0000FF"/>
                </a:solidFill>
              </a:rPr>
              <a:t>Select</a:t>
            </a:r>
            <a:r>
              <a:rPr lang="tr-TR" sz="2000" dirty="0" smtClean="0">
                <a:solidFill>
                  <a:srgbClr val="000000"/>
                </a:solidFill>
              </a:rPr>
              <a:t>(‘</a:t>
            </a:r>
            <a:r>
              <a:rPr lang="tr-TR" sz="2000" dirty="0" err="1" smtClean="0">
                <a:solidFill>
                  <a:srgbClr val="000000"/>
                </a:solidFill>
              </a:rPr>
              <a:t>app</a:t>
            </a:r>
            <a:r>
              <a:rPr lang="tr-TR" sz="2000" dirty="0" smtClean="0">
                <a:solidFill>
                  <a:srgbClr val="000000"/>
                </a:solidFill>
              </a:rPr>
              <a:t>’, ‘</a:t>
            </a:r>
            <a:r>
              <a:rPr lang="tr-TR" sz="2000" dirty="0" err="1" smtClean="0">
                <a:solidFill>
                  <a:srgbClr val="000000"/>
                </a:solidFill>
              </a:rPr>
              <a:t>FastRetrans</a:t>
            </a:r>
            <a:r>
              <a:rPr lang="tr-TR" sz="2000" dirty="0" smtClean="0">
                <a:solidFill>
                  <a:srgbClr val="000000"/>
                </a:solidFill>
              </a:rPr>
              <a:t>’) *</a:t>
            </a:r>
          </a:p>
          <a:p>
            <a:pPr marL="0" indent="0">
              <a:buFont typeface="Arial" pitchFamily="-65" charset="0"/>
              <a:buNone/>
            </a:pPr>
            <a:r>
              <a:rPr lang="tr-TR" sz="2000" dirty="0" smtClean="0">
                <a:solidFill>
                  <a:srgbClr val="000000"/>
                </a:solidFill>
              </a:rPr>
              <a:t>       </a:t>
            </a:r>
            <a:r>
              <a:rPr lang="tr-TR" sz="2000" dirty="0" err="1" smtClean="0">
                <a:solidFill>
                  <a:srgbClr val="0000FF"/>
                </a:solidFill>
              </a:rPr>
              <a:t>From</a:t>
            </a:r>
            <a:r>
              <a:rPr lang="tr-TR" sz="2000" dirty="0" smtClean="0">
                <a:solidFill>
                  <a:srgbClr val="000000"/>
                </a:solidFill>
              </a:rPr>
              <a:t>('</a:t>
            </a:r>
            <a:r>
              <a:rPr lang="tr-TR" sz="2000" dirty="0" err="1" smtClean="0">
                <a:solidFill>
                  <a:srgbClr val="000000"/>
                </a:solidFill>
              </a:rPr>
              <a:t>HostConnection</a:t>
            </a:r>
            <a:r>
              <a:rPr lang="tr-TR" sz="2000" dirty="0" smtClean="0">
                <a:solidFill>
                  <a:srgbClr val="000000"/>
                </a:solidFill>
              </a:rPr>
              <a:t>') *</a:t>
            </a:r>
          </a:p>
          <a:p>
            <a:pPr marL="0" indent="0">
              <a:buFont typeface="Arial" pitchFamily="-65" charset="0"/>
              <a:buNone/>
            </a:pPr>
            <a:r>
              <a:rPr lang="tr-TR" sz="2000" dirty="0" smtClean="0">
                <a:solidFill>
                  <a:srgbClr val="000000"/>
                </a:solidFill>
              </a:rPr>
              <a:t>       </a:t>
            </a:r>
            <a:r>
              <a:rPr lang="tr-TR" sz="2000" dirty="0" err="1" smtClean="0">
                <a:solidFill>
                  <a:srgbClr val="0000FF"/>
                </a:solidFill>
              </a:rPr>
              <a:t>Where</a:t>
            </a:r>
            <a:r>
              <a:rPr lang="tr-TR" sz="2000" dirty="0" smtClean="0">
                <a:solidFill>
                  <a:srgbClr val="000000"/>
                </a:solidFill>
              </a:rPr>
              <a:t>(('</a:t>
            </a:r>
            <a:r>
              <a:rPr lang="tr-TR" sz="2000" dirty="0" err="1" smtClean="0">
                <a:solidFill>
                  <a:srgbClr val="000000"/>
                </a:solidFill>
              </a:rPr>
              <a:t>app</a:t>
            </a:r>
            <a:r>
              <a:rPr lang="tr-TR" sz="2000" dirty="0" smtClean="0">
                <a:solidFill>
                  <a:srgbClr val="000000"/>
                </a:solidFill>
              </a:rPr>
              <a:t>','==',’web service’)) *</a:t>
            </a:r>
          </a:p>
          <a:p>
            <a:pPr marL="0" indent="0">
              <a:buFont typeface="Arial" pitchFamily="-65" charset="0"/>
              <a:buNone/>
            </a:pPr>
            <a:r>
              <a:rPr lang="tr-TR" sz="2000" dirty="0" smtClean="0">
                <a:solidFill>
                  <a:srgbClr val="000000"/>
                </a:solidFill>
              </a:rPr>
              <a:t>       </a:t>
            </a:r>
            <a:r>
              <a:rPr lang="tr-TR" sz="2000" dirty="0" err="1" smtClean="0">
                <a:solidFill>
                  <a:srgbClr val="0000FF"/>
                </a:solidFill>
              </a:rPr>
              <a:t>Every</a:t>
            </a:r>
            <a:r>
              <a:rPr lang="tr-TR" sz="2000" dirty="0" smtClean="0">
                <a:solidFill>
                  <a:srgbClr val="000000"/>
                </a:solidFill>
              </a:rPr>
              <a:t>(5 </a:t>
            </a:r>
            <a:r>
              <a:rPr lang="tr-TR" sz="2000" dirty="0" err="1" smtClean="0">
                <a:solidFill>
                  <a:srgbClr val="000000"/>
                </a:solidFill>
              </a:rPr>
              <a:t>mintue</a:t>
            </a:r>
            <a:r>
              <a:rPr lang="tr-TR" sz="2000" dirty="0" smtClean="0">
                <a:solidFill>
                  <a:srgbClr val="000000"/>
                </a:solidFill>
              </a:rPr>
              <a:t>))</a:t>
            </a:r>
          </a:p>
          <a:p>
            <a:pPr marL="0" indent="0">
              <a:buFont typeface="Arial" pitchFamily="-65" charset="0"/>
              <a:buNone/>
            </a:pPr>
            <a:r>
              <a:rPr lang="tr-TR" sz="2000" dirty="0" smtClean="0">
                <a:solidFill>
                  <a:srgbClr val="000000"/>
                </a:solidFill>
              </a:rPr>
              <a:t>    </a:t>
            </a:r>
            <a:r>
              <a:rPr lang="tr-TR" sz="2000" dirty="0" err="1" smtClean="0">
                <a:solidFill>
                  <a:srgbClr val="000000"/>
                </a:solidFill>
              </a:rPr>
              <a:t>return</a:t>
            </a:r>
            <a:r>
              <a:rPr lang="tr-TR" sz="2000" dirty="0" smtClean="0">
                <a:solidFill>
                  <a:srgbClr val="000000"/>
                </a:solidFill>
              </a:rPr>
              <a:t> </a:t>
            </a:r>
            <a:r>
              <a:rPr lang="tr-TR" sz="2000" dirty="0" err="1" smtClean="0">
                <a:solidFill>
                  <a:srgbClr val="000000"/>
                </a:solidFill>
              </a:rPr>
              <a:t>q</a:t>
            </a:r>
            <a:endParaRPr lang="tr-TR" sz="2000" dirty="0" smtClean="0">
              <a:solidFill>
                <a:srgbClr val="000000"/>
              </a:solidFill>
            </a:endParaRPr>
          </a:p>
          <a:p>
            <a:pPr marL="0" indent="0">
              <a:buFont typeface="Arial" pitchFamily="-65" charset="0"/>
              <a:buNone/>
            </a:pPr>
            <a:endParaRPr lang="en-US" sz="2000" dirty="0">
              <a:solidFill>
                <a:srgbClr val="000000"/>
              </a:solidFill>
            </a:endParaRPr>
          </a:p>
        </p:txBody>
      </p:sp>
    </p:spTree>
    <p:extLst>
      <p:ext uri="{BB962C8B-B14F-4D97-AF65-F5344CB8AC3E}">
        <p14:creationId xmlns:p14="http://schemas.microsoft.com/office/powerpoint/2010/main" val="253680369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SNAP in the Real World</a:t>
            </a:r>
            <a:endParaRPr lang="en-US" dirty="0"/>
          </a:p>
        </p:txBody>
      </p:sp>
      <p:sp>
        <p:nvSpPr>
          <p:cNvPr id="3" name="Content Placeholder 2"/>
          <p:cNvSpPr>
            <a:spLocks noGrp="1"/>
          </p:cNvSpPr>
          <p:nvPr>
            <p:ph idx="1"/>
          </p:nvPr>
        </p:nvSpPr>
        <p:spPr>
          <a:xfrm>
            <a:off x="0" y="1828800"/>
            <a:ext cx="9144000" cy="4525963"/>
          </a:xfrm>
        </p:spPr>
        <p:txBody>
          <a:bodyPr/>
          <a:lstStyle/>
          <a:p>
            <a:r>
              <a:rPr lang="en-US" dirty="0" smtClean="0"/>
              <a:t>Deployed in a production </a:t>
            </a:r>
            <a:r>
              <a:rPr lang="en-US" dirty="0"/>
              <a:t>d</a:t>
            </a:r>
            <a:r>
              <a:rPr lang="en-US" dirty="0" smtClean="0"/>
              <a:t>ata </a:t>
            </a:r>
            <a:r>
              <a:rPr lang="en-US" dirty="0"/>
              <a:t>c</a:t>
            </a:r>
            <a:r>
              <a:rPr lang="en-US" dirty="0" smtClean="0"/>
              <a:t>enter</a:t>
            </a:r>
          </a:p>
          <a:p>
            <a:pPr lvl="1"/>
            <a:r>
              <a:rPr lang="en-US" i="1" dirty="0" smtClean="0"/>
              <a:t>8K</a:t>
            </a:r>
            <a:r>
              <a:rPr lang="en-US" dirty="0" smtClean="0"/>
              <a:t> machines, </a:t>
            </a:r>
            <a:r>
              <a:rPr lang="en-US" i="1" dirty="0" smtClean="0"/>
              <a:t>700</a:t>
            </a:r>
            <a:r>
              <a:rPr lang="en-US" dirty="0" smtClean="0"/>
              <a:t> applications</a:t>
            </a:r>
          </a:p>
          <a:p>
            <a:pPr lvl="1"/>
            <a:r>
              <a:rPr lang="en-US" dirty="0" smtClean="0"/>
              <a:t>Ran SNAP for a week, collected terabytes of data</a:t>
            </a:r>
          </a:p>
          <a:p>
            <a:pPr lvl="1"/>
            <a:endParaRPr lang="en-US" dirty="0" smtClean="0"/>
          </a:p>
          <a:p>
            <a:r>
              <a:rPr lang="en-US" dirty="0" smtClean="0"/>
              <a:t>Diagnosis results</a:t>
            </a:r>
          </a:p>
          <a:p>
            <a:pPr lvl="1"/>
            <a:r>
              <a:rPr lang="en-US" dirty="0" smtClean="0"/>
              <a:t>Identified </a:t>
            </a:r>
            <a:r>
              <a:rPr lang="en-US" i="1" dirty="0"/>
              <a:t>15</a:t>
            </a:r>
            <a:r>
              <a:rPr lang="en-US" dirty="0"/>
              <a:t> major </a:t>
            </a:r>
            <a:r>
              <a:rPr lang="en-US" dirty="0" smtClean="0"/>
              <a:t>performance </a:t>
            </a:r>
            <a:r>
              <a:rPr lang="en-US" dirty="0"/>
              <a:t>problems</a:t>
            </a:r>
            <a:endParaRPr lang="en-US" dirty="0" smtClean="0"/>
          </a:p>
          <a:p>
            <a:pPr lvl="1"/>
            <a:r>
              <a:rPr lang="en-US" i="1" dirty="0" smtClean="0"/>
              <a:t>21% </a:t>
            </a:r>
            <a:r>
              <a:rPr lang="en-US" dirty="0" smtClean="0"/>
              <a:t>applications have network performance problems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43</a:t>
            </a:fld>
            <a:endParaRPr lang="en-US"/>
          </a:p>
        </p:txBody>
      </p:sp>
    </p:spTree>
    <p:extLst>
      <p:ext uri="{BB962C8B-B14F-4D97-AF65-F5344CB8AC3E}">
        <p14:creationId xmlns:p14="http://schemas.microsoft.com/office/powerpoint/2010/main" val="42004150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228600"/>
            <a:ext cx="8991600" cy="1143000"/>
          </a:xfrm>
        </p:spPr>
        <p:txBody>
          <a:bodyPr/>
          <a:lstStyle/>
          <a:p>
            <a:r>
              <a:rPr lang="en-US" dirty="0" smtClean="0"/>
              <a:t>Characterizing </a:t>
            </a:r>
            <a:r>
              <a:rPr lang="en-US" dirty="0" err="1" smtClean="0"/>
              <a:t>Perf</a:t>
            </a:r>
            <a:r>
              <a:rPr lang="en-US" dirty="0" smtClean="0"/>
              <a:t>. Limitations</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44</a:t>
            </a:fld>
            <a:endParaRPr lang="en-US" dirty="0"/>
          </a:p>
        </p:txBody>
      </p:sp>
      <p:sp>
        <p:nvSpPr>
          <p:cNvPr id="6" name="Rounded Rectangle 5"/>
          <p:cNvSpPr/>
          <p:nvPr/>
        </p:nvSpPr>
        <p:spPr>
          <a:xfrm>
            <a:off x="76200" y="2464097"/>
            <a:ext cx="15240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Send Buffer</a:t>
            </a:r>
            <a:endParaRPr lang="en-US" sz="2800" dirty="0"/>
          </a:p>
        </p:txBody>
      </p:sp>
      <p:cxnSp>
        <p:nvCxnSpPr>
          <p:cNvPr id="8" name="Straight Arrow Connector 7"/>
          <p:cNvCxnSpPr>
            <a:endCxn id="10" idx="0"/>
          </p:cNvCxnSpPr>
          <p:nvPr/>
        </p:nvCxnSpPr>
        <p:spPr>
          <a:xfrm>
            <a:off x="838200" y="4369097"/>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76200" y="5054897"/>
            <a:ext cx="1524000" cy="6756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Receiver</a:t>
            </a:r>
            <a:endParaRPr lang="en-US" sz="2800" dirty="0"/>
          </a:p>
        </p:txBody>
      </p:sp>
      <p:sp>
        <p:nvSpPr>
          <p:cNvPr id="16" name="Rounded Rectangle 15"/>
          <p:cNvSpPr/>
          <p:nvPr/>
        </p:nvSpPr>
        <p:spPr>
          <a:xfrm>
            <a:off x="76200" y="3835697"/>
            <a:ext cx="1524000" cy="6756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Network</a:t>
            </a:r>
            <a:endParaRPr lang="en-US" sz="2800" dirty="0"/>
          </a:p>
        </p:txBody>
      </p:sp>
      <p:cxnSp>
        <p:nvCxnSpPr>
          <p:cNvPr id="23" name="Straight Arrow Connector 22"/>
          <p:cNvCxnSpPr>
            <a:stCxn id="6" idx="2"/>
          </p:cNvCxnSpPr>
          <p:nvPr/>
        </p:nvCxnSpPr>
        <p:spPr>
          <a:xfrm>
            <a:off x="838200" y="3378497"/>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371600" y="1447800"/>
            <a:ext cx="2971800" cy="830997"/>
          </a:xfrm>
          <a:prstGeom prst="rect">
            <a:avLst/>
          </a:prstGeom>
          <a:noFill/>
        </p:spPr>
        <p:txBody>
          <a:bodyPr wrap="square" rtlCol="0">
            <a:spAutoFit/>
          </a:bodyPr>
          <a:lstStyle/>
          <a:p>
            <a:r>
              <a:rPr lang="en-US" sz="2400" dirty="0" smtClean="0">
                <a:solidFill>
                  <a:srgbClr val="0000FF"/>
                </a:solidFill>
              </a:rPr>
              <a:t>#Apps that are limited for &gt; 50% of the time</a:t>
            </a:r>
            <a:endParaRPr lang="en-US" sz="2400" dirty="0">
              <a:solidFill>
                <a:srgbClr val="0000FF"/>
              </a:solidFill>
            </a:endParaRPr>
          </a:p>
        </p:txBody>
      </p:sp>
      <p:sp>
        <p:nvSpPr>
          <p:cNvPr id="15" name="TextBox 14"/>
          <p:cNvSpPr txBox="1"/>
          <p:nvPr/>
        </p:nvSpPr>
        <p:spPr>
          <a:xfrm>
            <a:off x="1752600" y="2662535"/>
            <a:ext cx="990600" cy="461665"/>
          </a:xfrm>
          <a:prstGeom prst="rect">
            <a:avLst/>
          </a:prstGeom>
          <a:noFill/>
        </p:spPr>
        <p:txBody>
          <a:bodyPr wrap="square" rtlCol="0">
            <a:spAutoFit/>
          </a:bodyPr>
          <a:lstStyle/>
          <a:p>
            <a:r>
              <a:rPr lang="en-US" sz="2400" dirty="0" smtClean="0">
                <a:solidFill>
                  <a:srgbClr val="0000FF"/>
                </a:solidFill>
              </a:rPr>
              <a:t>1 App</a:t>
            </a:r>
            <a:endParaRPr lang="en-US" sz="2400" dirty="0">
              <a:solidFill>
                <a:srgbClr val="0000FF"/>
              </a:solidFill>
            </a:endParaRPr>
          </a:p>
        </p:txBody>
      </p:sp>
      <p:sp>
        <p:nvSpPr>
          <p:cNvPr id="17" name="TextBox 16"/>
          <p:cNvSpPr txBox="1"/>
          <p:nvPr/>
        </p:nvSpPr>
        <p:spPr>
          <a:xfrm>
            <a:off x="1752600" y="3957935"/>
            <a:ext cx="1143000" cy="461665"/>
          </a:xfrm>
          <a:prstGeom prst="rect">
            <a:avLst/>
          </a:prstGeom>
          <a:noFill/>
        </p:spPr>
        <p:txBody>
          <a:bodyPr wrap="square" rtlCol="0">
            <a:spAutoFit/>
          </a:bodyPr>
          <a:lstStyle/>
          <a:p>
            <a:r>
              <a:rPr lang="en-US" sz="2400" dirty="0" smtClean="0">
                <a:solidFill>
                  <a:srgbClr val="0000FF"/>
                </a:solidFill>
              </a:rPr>
              <a:t>6 Apps</a:t>
            </a:r>
            <a:endParaRPr lang="en-US" sz="2400" dirty="0">
              <a:solidFill>
                <a:srgbClr val="0000FF"/>
              </a:solidFill>
            </a:endParaRPr>
          </a:p>
        </p:txBody>
      </p:sp>
      <p:sp>
        <p:nvSpPr>
          <p:cNvPr id="18" name="TextBox 17"/>
          <p:cNvSpPr txBox="1"/>
          <p:nvPr/>
        </p:nvSpPr>
        <p:spPr>
          <a:xfrm>
            <a:off x="1752600" y="5024735"/>
            <a:ext cx="1524000" cy="461665"/>
          </a:xfrm>
          <a:prstGeom prst="rect">
            <a:avLst/>
          </a:prstGeom>
          <a:noFill/>
        </p:spPr>
        <p:txBody>
          <a:bodyPr wrap="square" rtlCol="0">
            <a:spAutoFit/>
          </a:bodyPr>
          <a:lstStyle/>
          <a:p>
            <a:r>
              <a:rPr lang="en-US" sz="2400" dirty="0" smtClean="0">
                <a:solidFill>
                  <a:srgbClr val="0000FF"/>
                </a:solidFill>
              </a:rPr>
              <a:t>8</a:t>
            </a:r>
            <a:r>
              <a:rPr lang="en-US" sz="2400" dirty="0">
                <a:solidFill>
                  <a:srgbClr val="0000FF"/>
                </a:solidFill>
              </a:rPr>
              <a:t> </a:t>
            </a:r>
            <a:r>
              <a:rPr lang="en-US" sz="2400" dirty="0" smtClean="0">
                <a:solidFill>
                  <a:srgbClr val="0000FF"/>
                </a:solidFill>
              </a:rPr>
              <a:t>Apps</a:t>
            </a:r>
          </a:p>
        </p:txBody>
      </p:sp>
      <p:sp>
        <p:nvSpPr>
          <p:cNvPr id="19" name="TextBox 18"/>
          <p:cNvSpPr txBox="1"/>
          <p:nvPr/>
        </p:nvSpPr>
        <p:spPr>
          <a:xfrm>
            <a:off x="1676400" y="5481935"/>
            <a:ext cx="1524000" cy="461665"/>
          </a:xfrm>
          <a:prstGeom prst="rect">
            <a:avLst/>
          </a:prstGeom>
          <a:noFill/>
        </p:spPr>
        <p:txBody>
          <a:bodyPr wrap="square" rtlCol="0">
            <a:spAutoFit/>
          </a:bodyPr>
          <a:lstStyle/>
          <a:p>
            <a:r>
              <a:rPr lang="en-US" sz="2400" dirty="0" smtClean="0">
                <a:solidFill>
                  <a:srgbClr val="FF0000"/>
                </a:solidFill>
              </a:rPr>
              <a:t>144 Apps</a:t>
            </a:r>
          </a:p>
        </p:txBody>
      </p:sp>
      <p:sp>
        <p:nvSpPr>
          <p:cNvPr id="20" name="Content Placeholder 2"/>
          <p:cNvSpPr txBox="1">
            <a:spLocks/>
          </p:cNvSpPr>
          <p:nvPr/>
        </p:nvSpPr>
        <p:spPr bwMode="auto">
          <a:xfrm>
            <a:off x="2514600" y="2586334"/>
            <a:ext cx="6781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Send buffer not large </a:t>
            </a:r>
            <a:r>
              <a:rPr lang="en-US" dirty="0" smtClean="0"/>
              <a:t>enough</a:t>
            </a:r>
            <a:endParaRPr lang="en-US" dirty="0"/>
          </a:p>
        </p:txBody>
      </p:sp>
      <p:sp>
        <p:nvSpPr>
          <p:cNvPr id="21" name="Content Placeholder 2"/>
          <p:cNvSpPr txBox="1">
            <a:spLocks/>
          </p:cNvSpPr>
          <p:nvPr/>
        </p:nvSpPr>
        <p:spPr bwMode="auto">
          <a:xfrm>
            <a:off x="2514600" y="3653134"/>
            <a:ext cx="6781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Fast retransmission </a:t>
            </a:r>
          </a:p>
          <a:p>
            <a:pPr lvl="1"/>
            <a:r>
              <a:rPr lang="en-US" dirty="0"/>
              <a:t>Timeout</a:t>
            </a:r>
          </a:p>
        </p:txBody>
      </p:sp>
      <p:sp>
        <p:nvSpPr>
          <p:cNvPr id="22" name="Content Placeholder 2"/>
          <p:cNvSpPr txBox="1">
            <a:spLocks/>
          </p:cNvSpPr>
          <p:nvPr/>
        </p:nvSpPr>
        <p:spPr bwMode="auto">
          <a:xfrm>
            <a:off x="2514600" y="4948534"/>
            <a:ext cx="6781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t>Not </a:t>
            </a:r>
            <a:r>
              <a:rPr lang="en-US" dirty="0"/>
              <a:t>reading fast enough (CPU, disk, etc.)</a:t>
            </a:r>
          </a:p>
          <a:p>
            <a:pPr lvl="1"/>
            <a:r>
              <a:rPr lang="en-US" dirty="0"/>
              <a:t>Not </a:t>
            </a:r>
            <a:r>
              <a:rPr lang="en-US" dirty="0" err="1"/>
              <a:t>ACKing</a:t>
            </a:r>
            <a:r>
              <a:rPr lang="en-US" dirty="0"/>
              <a:t> fast enough (Delayed ACK)</a:t>
            </a:r>
          </a:p>
        </p:txBody>
      </p:sp>
    </p:spTree>
    <p:extLst>
      <p:ext uri="{BB962C8B-B14F-4D97-AF65-F5344CB8AC3E}">
        <p14:creationId xmlns:p14="http://schemas.microsoft.com/office/powerpoint/2010/main" val="2940861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P spid="18" grpId="0"/>
      <p:bldP spid="19" grpId="0"/>
      <p:bldP spid="20" grpId="0" build="p"/>
      <p:bldP spid="21"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Takeaways</a:t>
            </a:r>
            <a:endParaRPr lang="en-US" dirty="0"/>
          </a:p>
        </p:txBody>
      </p:sp>
      <p:sp>
        <p:nvSpPr>
          <p:cNvPr id="3" name="Content Placeholder 2"/>
          <p:cNvSpPr>
            <a:spLocks noGrp="1"/>
          </p:cNvSpPr>
          <p:nvPr>
            <p:ph idx="1"/>
          </p:nvPr>
        </p:nvSpPr>
        <p:spPr/>
        <p:txBody>
          <a:bodyPr/>
          <a:lstStyle/>
          <a:p>
            <a:r>
              <a:rPr lang="en-US" dirty="0" smtClean="0"/>
              <a:t>SNAP: Scalable network-application profiler</a:t>
            </a:r>
          </a:p>
          <a:p>
            <a:pPr lvl="1"/>
            <a:r>
              <a:rPr lang="en-US" dirty="0" smtClean="0"/>
              <a:t>Identify performance problems for net-app interactions</a:t>
            </a:r>
          </a:p>
          <a:p>
            <a:pPr lvl="1"/>
            <a:r>
              <a:rPr lang="en-US" dirty="0"/>
              <a:t>Scalable, lightweight data collection at all hosts</a:t>
            </a:r>
          </a:p>
          <a:p>
            <a:r>
              <a:rPr lang="en-US" dirty="0" smtClean="0"/>
              <a:t>Key approach</a:t>
            </a:r>
          </a:p>
          <a:p>
            <a:pPr lvl="1"/>
            <a:r>
              <a:rPr lang="en-US" dirty="0" smtClean="0"/>
              <a:t>Extend network measurement to end hosts</a:t>
            </a:r>
          </a:p>
          <a:p>
            <a:pPr lvl="1"/>
            <a:r>
              <a:rPr lang="en-US" dirty="0" smtClean="0"/>
              <a:t>Automatic integration with network configurations </a:t>
            </a:r>
            <a:endParaRPr lang="en-US" dirty="0"/>
          </a:p>
          <a:p>
            <a:r>
              <a:rPr lang="en-US" dirty="0" smtClean="0"/>
              <a:t>Limitations</a:t>
            </a:r>
          </a:p>
          <a:p>
            <a:pPr lvl="1"/>
            <a:r>
              <a:rPr lang="en-US" dirty="0" smtClean="0"/>
              <a:t>Require mappings of applications and IP addresses</a:t>
            </a:r>
          </a:p>
          <a:p>
            <a:pPr lvl="1"/>
            <a:r>
              <a:rPr lang="en-US" dirty="0" smtClean="0"/>
              <a:t>Mappings may change with </a:t>
            </a:r>
            <a:r>
              <a:rPr lang="en-US" dirty="0" err="1" smtClean="0"/>
              <a:t>middleboxes</a:t>
            </a:r>
            <a:r>
              <a:rPr lang="en-US" dirty="0" smtClean="0"/>
              <a:t> </a:t>
            </a:r>
            <a:endParaRPr lang="en-US" dirty="0"/>
          </a:p>
          <a:p>
            <a:pPr lvl="1"/>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45</a:t>
            </a:fld>
            <a:endParaRPr lang="en-US"/>
          </a:p>
        </p:txBody>
      </p:sp>
    </p:spTree>
    <p:extLst>
      <p:ext uri="{BB962C8B-B14F-4D97-AF65-F5344CB8AC3E}">
        <p14:creationId xmlns:p14="http://schemas.microsoft.com/office/powerpoint/2010/main" val="25901648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6934200" y="4419600"/>
            <a:ext cx="1752600" cy="17526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9067800" cy="1143000"/>
          </a:xfrm>
        </p:spPr>
        <p:txBody>
          <a:bodyPr/>
          <a:lstStyle/>
          <a:p>
            <a:r>
              <a:rPr lang="en-US" sz="3600" dirty="0" err="1">
                <a:latin typeface="Calibri" charset="0"/>
                <a:ea typeface="ヒラギノ角ゴ Pro W3" charset="0"/>
                <a:cs typeface="ヒラギノ角ゴ Pro W3" charset="0"/>
              </a:rPr>
              <a:t>FlowTags</a:t>
            </a:r>
            <a:r>
              <a:rPr lang="en-US" sz="3600" dirty="0">
                <a:latin typeface="Calibri" charset="0"/>
                <a:ea typeface="ヒラギノ角ゴ Pro W3" charset="0"/>
                <a:cs typeface="ヒラギノ角ゴ Pro W3" charset="0"/>
              </a:rPr>
              <a:t>: Tracing dynamic </a:t>
            </a:r>
            <a:r>
              <a:rPr lang="en-US" sz="3600" dirty="0" err="1">
                <a:latin typeface="Calibri" charset="0"/>
                <a:ea typeface="ヒラギノ角ゴ Pro W3" charset="0"/>
                <a:cs typeface="ヒラギノ角ゴ Pro W3" charset="0"/>
              </a:rPr>
              <a:t>middlebox</a:t>
            </a:r>
            <a:r>
              <a:rPr lang="en-US" sz="3600" dirty="0">
                <a:latin typeface="Calibri" charset="0"/>
                <a:ea typeface="ヒラギノ角ゴ Pro W3" charset="0"/>
                <a:cs typeface="ヒラギノ角ゴ Pro W3" charset="0"/>
              </a:rPr>
              <a:t> </a:t>
            </a:r>
            <a:r>
              <a:rPr lang="en-US" sz="3600" dirty="0" smtClean="0">
                <a:latin typeface="Calibri" charset="0"/>
                <a:ea typeface="ヒラギノ角ゴ Pro W3" charset="0"/>
                <a:cs typeface="ヒラギノ角ゴ Pro W3" charset="0"/>
              </a:rPr>
              <a:t>actions</a:t>
            </a:r>
            <a:endParaRPr lang="en-US" sz="36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62200" y="2438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46</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12" name="Curved Right Arrow 11"/>
          <p:cNvSpPr/>
          <p:nvPr/>
        </p:nvSpPr>
        <p:spPr>
          <a:xfrm>
            <a:off x="3810000" y="30480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771772" y="3057935"/>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1676400" y="1600200"/>
            <a:ext cx="35814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Performance diagnosis</a:t>
            </a:r>
            <a:endParaRPr lang="en-US" sz="2800" dirty="0">
              <a:latin typeface="Calibri" pitchFamily="34" charset="0"/>
              <a:cs typeface="Calibri" pitchFamily="34" charset="0"/>
            </a:endParaRPr>
          </a:p>
        </p:txBody>
      </p:sp>
      <p:sp>
        <p:nvSpPr>
          <p:cNvPr id="25" name="Rounded Rectangle 24"/>
          <p:cNvSpPr/>
          <p:nvPr/>
        </p:nvSpPr>
        <p:spPr>
          <a:xfrm>
            <a:off x="5638800" y="1600200"/>
            <a:ext cx="3352800" cy="5572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Problem </a:t>
            </a:r>
            <a:r>
              <a:rPr lang="en-US" sz="2800" dirty="0">
                <a:latin typeface="Calibri" pitchFamily="34" charset="0"/>
                <a:cs typeface="Calibri" pitchFamily="34" charset="0"/>
              </a:rPr>
              <a:t>a</a:t>
            </a:r>
            <a:r>
              <a:rPr lang="en-US" sz="2800" dirty="0" smtClean="0">
                <a:latin typeface="Calibri" pitchFamily="34" charset="0"/>
                <a:cs typeface="Calibri" pitchFamily="34" charset="0"/>
              </a:rPr>
              <a:t>ttribution</a:t>
            </a:r>
            <a:endParaRPr lang="en-US" sz="2800" dirty="0">
              <a:latin typeface="Calibri" pitchFamily="34" charset="0"/>
              <a:cs typeface="Calibri" pitchFamily="34" charset="0"/>
            </a:endParaRPr>
          </a:p>
        </p:txBody>
      </p:sp>
      <p:sp>
        <p:nvSpPr>
          <p:cNvPr id="26" name="TextBox 25"/>
          <p:cNvSpPr txBox="1"/>
          <p:nvPr/>
        </p:nvSpPr>
        <p:spPr>
          <a:xfrm>
            <a:off x="1143000" y="3200400"/>
            <a:ext cx="2819400" cy="830997"/>
          </a:xfrm>
          <a:prstGeom prst="rect">
            <a:avLst/>
          </a:prstGeom>
          <a:noFill/>
        </p:spPr>
        <p:txBody>
          <a:bodyPr wrap="square" rtlCol="0">
            <a:spAutoFit/>
          </a:bodyPr>
          <a:lstStyle/>
          <a:p>
            <a:r>
              <a:rPr lang="en-US" sz="2400" dirty="0" smtClean="0"/>
              <a:t>Dynamically configure devices</a:t>
            </a:r>
          </a:p>
        </p:txBody>
      </p:sp>
      <p:sp>
        <p:nvSpPr>
          <p:cNvPr id="28" name="TextBox 27"/>
          <p:cNvSpPr txBox="1"/>
          <p:nvPr/>
        </p:nvSpPr>
        <p:spPr>
          <a:xfrm>
            <a:off x="5334000" y="3200400"/>
            <a:ext cx="3124200" cy="830997"/>
          </a:xfrm>
          <a:prstGeom prst="rect">
            <a:avLst/>
          </a:prstGeom>
          <a:noFill/>
        </p:spPr>
        <p:txBody>
          <a:bodyPr wrap="square" rtlCol="0">
            <a:spAutoFit/>
          </a:bodyPr>
          <a:lstStyle/>
          <a:p>
            <a:r>
              <a:rPr lang="en-US" sz="2400" dirty="0" smtClean="0"/>
              <a:t>Automatically collect the right data</a:t>
            </a:r>
          </a:p>
        </p:txBody>
      </p:sp>
    </p:spTree>
    <p:extLst>
      <p:ext uri="{BB962C8B-B14F-4D97-AF65-F5344CB8AC3E}">
        <p14:creationId xmlns:p14="http://schemas.microsoft.com/office/powerpoint/2010/main" val="2135952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9"/>
                                        </p:tgtEl>
                                        <p:attrNameLst>
                                          <p:attrName>style.opacity</p:attrName>
                                        </p:attrNameLst>
                                      </p:cBhvr>
                                      <p:to>
                                        <p:strVal val="0.5"/>
                                      </p:to>
                                    </p:set>
                                    <p:animEffect filter="image" prLst="opacity: 0.5">
                                      <p:cBhvr rctx="IE">
                                        <p:cTn id="7" dur="indefinite"/>
                                        <p:tgtEl>
                                          <p:spTgt spid="39"/>
                                        </p:tgtEl>
                                      </p:cBhvr>
                                    </p:animEffect>
                                  </p:childTnLst>
                                </p:cTn>
                              </p:par>
                              <p:par>
                                <p:cTn id="8" presetID="9" presetClass="emph" presetSubtype="0" grpId="0" nodeType="withEffect">
                                  <p:stCondLst>
                                    <p:cond delay="0"/>
                                  </p:stCondLst>
                                  <p:childTnLst>
                                    <p:set>
                                      <p:cBhvr rctx="PPT">
                                        <p:cTn id="9" dur="indefinite"/>
                                        <p:tgtEl>
                                          <p:spTgt spid="40"/>
                                        </p:tgtEl>
                                        <p:attrNameLst>
                                          <p:attrName>style.opacity</p:attrName>
                                        </p:attrNameLst>
                                      </p:cBhvr>
                                      <p:to>
                                        <p:strVal val="0.5"/>
                                      </p:to>
                                    </p:set>
                                    <p:animEffect filter="image" prLst="opacity: 0.5">
                                      <p:cBhvr rctx="IE">
                                        <p:cTn id="10" dur="indefinite"/>
                                        <p:tgtEl>
                                          <p:spTgt spid="40"/>
                                        </p:tgtEl>
                                      </p:cBhvr>
                                    </p:animEffect>
                                  </p:childTnLst>
                                </p:cTn>
                              </p:par>
                              <p:par>
                                <p:cTn id="11" presetID="9" presetClass="emph" presetSubtype="0" nodeType="withEffect">
                                  <p:stCondLst>
                                    <p:cond delay="0"/>
                                  </p:stCondLst>
                                  <p:childTnLst>
                                    <p:set>
                                      <p:cBhvr rctx="PPT">
                                        <p:cTn id="12" dur="indefinite"/>
                                        <p:tgtEl>
                                          <p:spTgt spid="36"/>
                                        </p:tgtEl>
                                        <p:attrNameLst>
                                          <p:attrName>style.opacity</p:attrName>
                                        </p:attrNameLst>
                                      </p:cBhvr>
                                      <p:to>
                                        <p:strVal val="0.5"/>
                                      </p:to>
                                    </p:set>
                                    <p:animEffect filter="image" prLst="opacity: 0.5">
                                      <p:cBhvr rctx="IE">
                                        <p:cTn id="13" dur="indefinite"/>
                                        <p:tgtEl>
                                          <p:spTgt spid="36"/>
                                        </p:tgtEl>
                                      </p:cBhvr>
                                    </p:animEffect>
                                  </p:childTnLst>
                                </p:cTn>
                              </p:par>
                              <p:par>
                                <p:cTn id="14" presetID="9" presetClass="emph" presetSubtype="0" grpId="0" nodeType="withEffect">
                                  <p:stCondLst>
                                    <p:cond delay="0"/>
                                  </p:stCondLst>
                                  <p:childTnLst>
                                    <p:set>
                                      <p:cBhvr rctx="PPT">
                                        <p:cTn id="15" dur="indefinite"/>
                                        <p:tgtEl>
                                          <p:spTgt spid="38"/>
                                        </p:tgtEl>
                                        <p:attrNameLst>
                                          <p:attrName>style.opacity</p:attrName>
                                        </p:attrNameLst>
                                      </p:cBhvr>
                                      <p:to>
                                        <p:strVal val="0.5"/>
                                      </p:to>
                                    </p:set>
                                    <p:animEffect filter="image" prLst="opacity: 0.5">
                                      <p:cBhvr rctx="IE">
                                        <p:cTn id="16" dur="indefinite"/>
                                        <p:tgtEl>
                                          <p:spTgt spid="38"/>
                                        </p:tgtEl>
                                      </p:cBhvr>
                                    </p:animEffect>
                                  </p:childTnLst>
                                </p:cTn>
                              </p:par>
                              <p:par>
                                <p:cTn id="17" presetID="9" presetClass="emph" presetSubtype="0" nodeType="withEffect">
                                  <p:stCondLst>
                                    <p:cond delay="0"/>
                                  </p:stCondLst>
                                  <p:childTnLst>
                                    <p:set>
                                      <p:cBhvr rctx="PPT">
                                        <p:cTn id="18" dur="indefinite"/>
                                        <p:tgtEl>
                                          <p:spTgt spid="22"/>
                                        </p:tgtEl>
                                        <p:attrNameLst>
                                          <p:attrName>style.opacity</p:attrName>
                                        </p:attrNameLst>
                                      </p:cBhvr>
                                      <p:to>
                                        <p:strVal val="0.5"/>
                                      </p:to>
                                    </p:set>
                                    <p:animEffect filter="image" prLst="opacity: 0.5">
                                      <p:cBhvr rctx="IE">
                                        <p:cTn id="19" dur="indefinite"/>
                                        <p:tgtEl>
                                          <p:spTgt spid="22"/>
                                        </p:tgtEl>
                                      </p:cBhvr>
                                    </p:animEffect>
                                  </p:childTnLst>
                                </p:cTn>
                              </p:par>
                              <p:par>
                                <p:cTn id="20" presetID="9" presetClass="emph" presetSubtype="0" nodeType="withEffect">
                                  <p:stCondLst>
                                    <p:cond delay="0"/>
                                  </p:stCondLst>
                                  <p:childTnLst>
                                    <p:set>
                                      <p:cBhvr rctx="PPT">
                                        <p:cTn id="21" dur="indefinite"/>
                                        <p:tgtEl>
                                          <p:spTgt spid="37"/>
                                        </p:tgtEl>
                                        <p:attrNameLst>
                                          <p:attrName>style.opacity</p:attrName>
                                        </p:attrNameLst>
                                      </p:cBhvr>
                                      <p:to>
                                        <p:strVal val="0.5"/>
                                      </p:to>
                                    </p:set>
                                    <p:animEffect filter="image" prLst="opacity: 0.5">
                                      <p:cBhvr rctx="IE">
                                        <p:cTn id="22" dur="indefinite"/>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05"/>
            <a:ext cx="8229600" cy="1143000"/>
          </a:xfrm>
        </p:spPr>
        <p:txBody>
          <a:bodyPr>
            <a:normAutofit/>
          </a:bodyPr>
          <a:lstStyle/>
          <a:p>
            <a:r>
              <a:rPr lang="en-US" sz="4200" dirty="0" smtClean="0"/>
              <a:t>Modifications </a:t>
            </a:r>
            <a:r>
              <a:rPr lang="en-US" sz="4200" dirty="0" smtClean="0">
                <a:sym typeface="Wingdings"/>
              </a:rPr>
              <a:t> </a:t>
            </a:r>
            <a:r>
              <a:rPr lang="en-US" sz="4200" dirty="0" smtClean="0"/>
              <a:t>Attribution is hard</a:t>
            </a:r>
            <a:endParaRPr lang="en-US" sz="4200" dirty="0"/>
          </a:p>
        </p:txBody>
      </p:sp>
      <p:sp>
        <p:nvSpPr>
          <p:cNvPr id="33" name="Slide Number Placeholder 32"/>
          <p:cNvSpPr>
            <a:spLocks noGrp="1"/>
          </p:cNvSpPr>
          <p:nvPr>
            <p:ph type="sldNum" sz="quarter" idx="12"/>
          </p:nvPr>
        </p:nvSpPr>
        <p:spPr/>
        <p:txBody>
          <a:bodyPr/>
          <a:lstStyle/>
          <a:p>
            <a:fld id="{F0F1960D-7E41-4D07-A49B-7A38051565AD}" type="slidenum">
              <a:rPr lang="en-US" smtClean="0"/>
              <a:t>47</a:t>
            </a:fld>
            <a:endParaRPr lang="en-US" dirty="0"/>
          </a:p>
        </p:txBody>
      </p:sp>
      <p:pic>
        <p:nvPicPr>
          <p:cNvPr id="36" name="Content Placeholder 10"/>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990019" y="2575500"/>
            <a:ext cx="666750" cy="666751"/>
          </a:xfrm>
        </p:spPr>
      </p:pic>
      <p:pic>
        <p:nvPicPr>
          <p:cNvPr id="37" name="Picture 36"/>
          <p:cNvPicPr>
            <a:picLocks noChangeArrowheads="1"/>
          </p:cNvPicPr>
          <p:nvPr/>
        </p:nvPicPr>
        <p:blipFill>
          <a:blip r:embed="rId4" cstate="print"/>
          <a:srcRect/>
          <a:stretch>
            <a:fillRect/>
          </a:stretch>
        </p:blipFill>
        <p:spPr bwMode="auto">
          <a:xfrm>
            <a:off x="5070592" y="3267378"/>
            <a:ext cx="667375" cy="420883"/>
          </a:xfrm>
          <a:prstGeom prst="rect">
            <a:avLst/>
          </a:prstGeom>
          <a:noFill/>
          <a:ln w="9525">
            <a:noFill/>
            <a:miter lim="800000"/>
            <a:headEnd/>
            <a:tailEnd/>
          </a:ln>
          <a:effectLst/>
        </p:spPr>
      </p:pic>
      <p:pic>
        <p:nvPicPr>
          <p:cNvPr id="38" name="Picture 37"/>
          <p:cNvPicPr>
            <a:picLocks noChangeArrowheads="1"/>
          </p:cNvPicPr>
          <p:nvPr/>
        </p:nvPicPr>
        <p:blipFill>
          <a:blip r:embed="rId4" cstate="print"/>
          <a:srcRect/>
          <a:stretch>
            <a:fillRect/>
          </a:stretch>
        </p:blipFill>
        <p:spPr bwMode="auto">
          <a:xfrm>
            <a:off x="3503461" y="3267378"/>
            <a:ext cx="667375" cy="420883"/>
          </a:xfrm>
          <a:prstGeom prst="rect">
            <a:avLst/>
          </a:prstGeom>
          <a:noFill/>
          <a:ln w="9525">
            <a:noFill/>
            <a:miter lim="800000"/>
            <a:headEnd/>
            <a:tailEnd/>
          </a:ln>
          <a:effectLst/>
        </p:spPr>
      </p:pic>
      <p:cxnSp>
        <p:nvCxnSpPr>
          <p:cNvPr id="39" name="Straight Connector 38"/>
          <p:cNvCxnSpPr>
            <a:stCxn id="38" idx="3"/>
            <a:endCxn id="37" idx="1"/>
          </p:cNvCxnSpPr>
          <p:nvPr/>
        </p:nvCxnSpPr>
        <p:spPr>
          <a:xfrm>
            <a:off x="4170834" y="3477819"/>
            <a:ext cx="8997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6" idx="3"/>
            <a:endCxn id="38" idx="1"/>
          </p:cNvCxnSpPr>
          <p:nvPr/>
        </p:nvCxnSpPr>
        <p:spPr>
          <a:xfrm>
            <a:off x="2656769" y="2908875"/>
            <a:ext cx="846690" cy="568944"/>
          </a:xfrm>
          <a:prstGeom prst="line">
            <a:avLst/>
          </a:prstGeom>
        </p:spPr>
        <p:style>
          <a:lnRef idx="2">
            <a:schemeClr val="accent1"/>
          </a:lnRef>
          <a:fillRef idx="0">
            <a:schemeClr val="accent1"/>
          </a:fillRef>
          <a:effectRef idx="1">
            <a:schemeClr val="accent1"/>
          </a:effectRef>
          <a:fontRef idx="minor">
            <a:schemeClr val="tx1"/>
          </a:fontRef>
        </p:style>
      </p:cxnSp>
      <p:pic>
        <p:nvPicPr>
          <p:cNvPr id="43" name="Picture 11" descr="IOSfirewall"/>
          <p:cNvPicPr>
            <a:picLocks noChangeAspect="1" noChangeArrowheads="1"/>
          </p:cNvPicPr>
          <p:nvPr/>
        </p:nvPicPr>
        <p:blipFill>
          <a:blip r:embed="rId5" cstate="print"/>
          <a:srcRect/>
          <a:stretch>
            <a:fillRect/>
          </a:stretch>
        </p:blipFill>
        <p:spPr bwMode="auto">
          <a:xfrm>
            <a:off x="5241962" y="2356660"/>
            <a:ext cx="324630" cy="602783"/>
          </a:xfrm>
          <a:prstGeom prst="rect">
            <a:avLst/>
          </a:prstGeom>
          <a:noFill/>
        </p:spPr>
      </p:pic>
      <p:cxnSp>
        <p:nvCxnSpPr>
          <p:cNvPr id="44" name="Straight Connector 43"/>
          <p:cNvCxnSpPr>
            <a:stCxn id="43" idx="2"/>
            <a:endCxn id="37" idx="0"/>
          </p:cNvCxnSpPr>
          <p:nvPr/>
        </p:nvCxnSpPr>
        <p:spPr>
          <a:xfrm>
            <a:off x="5404279" y="2959443"/>
            <a:ext cx="1" cy="307937"/>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84491" y="3544551"/>
            <a:ext cx="470977" cy="523220"/>
          </a:xfrm>
          <a:prstGeom prst="rect">
            <a:avLst/>
          </a:prstGeom>
          <a:noFill/>
        </p:spPr>
        <p:txBody>
          <a:bodyPr wrap="none" rtlCol="0">
            <a:spAutoFit/>
          </a:bodyPr>
          <a:lstStyle/>
          <a:p>
            <a:r>
              <a:rPr lang="en-US" sz="2800" dirty="0" smtClean="0"/>
              <a:t>S</a:t>
            </a:r>
            <a:r>
              <a:rPr lang="en-US" sz="2800" baseline="-25000" dirty="0" smtClean="0"/>
              <a:t>1</a:t>
            </a:r>
            <a:endParaRPr lang="en-US" sz="2800" baseline="-25000" dirty="0"/>
          </a:p>
        </p:txBody>
      </p:sp>
      <p:sp>
        <p:nvSpPr>
          <p:cNvPr id="46" name="TextBox 45"/>
          <p:cNvSpPr txBox="1"/>
          <p:nvPr/>
        </p:nvSpPr>
        <p:spPr>
          <a:xfrm>
            <a:off x="5258267" y="3560491"/>
            <a:ext cx="470977" cy="523220"/>
          </a:xfrm>
          <a:prstGeom prst="rect">
            <a:avLst/>
          </a:prstGeom>
          <a:noFill/>
        </p:spPr>
        <p:txBody>
          <a:bodyPr wrap="none" rtlCol="0">
            <a:spAutoFit/>
          </a:bodyPr>
          <a:lstStyle/>
          <a:p>
            <a:r>
              <a:rPr lang="en-US" sz="2800" dirty="0" smtClean="0"/>
              <a:t>S</a:t>
            </a:r>
            <a:r>
              <a:rPr lang="en-US" sz="2800" baseline="-25000" dirty="0" smtClean="0"/>
              <a:t>2</a:t>
            </a:r>
            <a:endParaRPr lang="en-US" sz="2800" baseline="-25000" dirty="0"/>
          </a:p>
        </p:txBody>
      </p:sp>
      <p:sp>
        <p:nvSpPr>
          <p:cNvPr id="47" name="TextBox 46"/>
          <p:cNvSpPr txBox="1"/>
          <p:nvPr/>
        </p:nvSpPr>
        <p:spPr>
          <a:xfrm>
            <a:off x="4717872" y="1873939"/>
            <a:ext cx="1360688" cy="523220"/>
          </a:xfrm>
          <a:prstGeom prst="rect">
            <a:avLst/>
          </a:prstGeom>
          <a:noFill/>
        </p:spPr>
        <p:txBody>
          <a:bodyPr wrap="square" rtlCol="0">
            <a:spAutoFit/>
          </a:bodyPr>
          <a:lstStyle/>
          <a:p>
            <a:pPr algn="ctr"/>
            <a:r>
              <a:rPr lang="en-US" sz="2800" dirty="0" smtClean="0"/>
              <a:t>Firewall</a:t>
            </a:r>
            <a:endParaRPr lang="en-US" sz="2800" dirty="0"/>
          </a:p>
        </p:txBody>
      </p:sp>
      <p:sp>
        <p:nvSpPr>
          <p:cNvPr id="49" name="TextBox 48"/>
          <p:cNvSpPr txBox="1"/>
          <p:nvPr/>
        </p:nvSpPr>
        <p:spPr>
          <a:xfrm>
            <a:off x="3457973" y="1877113"/>
            <a:ext cx="799192" cy="523220"/>
          </a:xfrm>
          <a:prstGeom prst="rect">
            <a:avLst/>
          </a:prstGeom>
          <a:noFill/>
        </p:spPr>
        <p:txBody>
          <a:bodyPr wrap="none" rtlCol="0">
            <a:spAutoFit/>
          </a:bodyPr>
          <a:lstStyle/>
          <a:p>
            <a:pPr algn="ctr"/>
            <a:r>
              <a:rPr lang="en-US" sz="2800" dirty="0" smtClean="0"/>
              <a:t>NAT</a:t>
            </a:r>
          </a:p>
        </p:txBody>
      </p:sp>
      <p:cxnSp>
        <p:nvCxnSpPr>
          <p:cNvPr id="50" name="Straight Connector 49"/>
          <p:cNvCxnSpPr>
            <a:endCxn id="38" idx="0"/>
          </p:cNvCxnSpPr>
          <p:nvPr/>
        </p:nvCxnSpPr>
        <p:spPr>
          <a:xfrm>
            <a:off x="3837148" y="2727028"/>
            <a:ext cx="1" cy="540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37" idx="3"/>
          </p:cNvCxnSpPr>
          <p:nvPr/>
        </p:nvCxnSpPr>
        <p:spPr>
          <a:xfrm>
            <a:off x="5737965" y="3477819"/>
            <a:ext cx="580504" cy="0"/>
          </a:xfrm>
          <a:prstGeom prst="line">
            <a:avLst/>
          </a:prstGeom>
        </p:spPr>
        <p:style>
          <a:lnRef idx="2">
            <a:schemeClr val="accent1"/>
          </a:lnRef>
          <a:fillRef idx="0">
            <a:schemeClr val="accent1"/>
          </a:fillRef>
          <a:effectRef idx="1">
            <a:schemeClr val="accent1"/>
          </a:effectRef>
          <a:fontRef idx="minor">
            <a:schemeClr val="tx1"/>
          </a:fontRef>
        </p:style>
      </p:cxnSp>
      <p:pic>
        <p:nvPicPr>
          <p:cNvPr id="52" name="Picture 14"/>
          <p:cNvPicPr>
            <a:picLocks noChangeArrowheads="1"/>
          </p:cNvPicPr>
          <p:nvPr/>
        </p:nvPicPr>
        <p:blipFill>
          <a:blip r:embed="rId6" cstate="print"/>
          <a:srcRect/>
          <a:stretch>
            <a:fillRect/>
          </a:stretch>
        </p:blipFill>
        <p:spPr bwMode="auto">
          <a:xfrm>
            <a:off x="5994619" y="2962578"/>
            <a:ext cx="1465568" cy="1054933"/>
          </a:xfrm>
          <a:prstGeom prst="rect">
            <a:avLst/>
          </a:prstGeom>
          <a:noFill/>
          <a:ln w="9525">
            <a:noFill/>
            <a:miter lim="800000"/>
            <a:headEnd/>
            <a:tailEnd/>
          </a:ln>
          <a:effectLst/>
        </p:spPr>
      </p:pic>
      <p:sp>
        <p:nvSpPr>
          <p:cNvPr id="53" name="TextBox 52"/>
          <p:cNvSpPr txBox="1"/>
          <p:nvPr/>
        </p:nvSpPr>
        <p:spPr>
          <a:xfrm>
            <a:off x="6062685" y="3219753"/>
            <a:ext cx="1375497" cy="523220"/>
          </a:xfrm>
          <a:prstGeom prst="rect">
            <a:avLst/>
          </a:prstGeom>
          <a:noFill/>
        </p:spPr>
        <p:txBody>
          <a:bodyPr wrap="none" rtlCol="0">
            <a:spAutoFit/>
          </a:bodyPr>
          <a:lstStyle/>
          <a:p>
            <a:r>
              <a:rPr lang="en-US" sz="2800" dirty="0" smtClean="0"/>
              <a:t>Internet</a:t>
            </a:r>
          </a:p>
        </p:txBody>
      </p:sp>
      <p:pic>
        <p:nvPicPr>
          <p:cNvPr id="27" name="Picture 21" descr="15800"/>
          <p:cNvPicPr>
            <a:picLocks noChangeAspect="1" noChangeArrowheads="1"/>
          </p:cNvPicPr>
          <p:nvPr/>
        </p:nvPicPr>
        <p:blipFill>
          <a:blip r:embed="rId7" cstate="print"/>
          <a:srcRect/>
          <a:stretch>
            <a:fillRect/>
          </a:stretch>
        </p:blipFill>
        <p:spPr bwMode="auto">
          <a:xfrm rot="10800000">
            <a:off x="3579226" y="2368385"/>
            <a:ext cx="515469" cy="541088"/>
          </a:xfrm>
          <a:prstGeom prst="rect">
            <a:avLst/>
          </a:prstGeom>
          <a:noFill/>
        </p:spPr>
      </p:pic>
      <p:sp>
        <p:nvSpPr>
          <p:cNvPr id="4" name="TextBox 3"/>
          <p:cNvSpPr txBox="1"/>
          <p:nvPr/>
        </p:nvSpPr>
        <p:spPr>
          <a:xfrm>
            <a:off x="-635000" y="3000375"/>
            <a:ext cx="184666" cy="369332"/>
          </a:xfrm>
          <a:prstGeom prst="rect">
            <a:avLst/>
          </a:prstGeom>
          <a:noFill/>
        </p:spPr>
        <p:txBody>
          <a:bodyPr wrap="none" rtlCol="0">
            <a:spAutoFit/>
          </a:bodyPr>
          <a:lstStyle/>
          <a:p>
            <a:endParaRPr lang="en-US" dirty="0"/>
          </a:p>
        </p:txBody>
      </p:sp>
      <p:pic>
        <p:nvPicPr>
          <p:cNvPr id="29" name="Content Placeholder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3669" y="3683577"/>
            <a:ext cx="666750" cy="666751"/>
          </a:xfrm>
          <a:prstGeom prst="rect">
            <a:avLst/>
          </a:prstGeom>
        </p:spPr>
      </p:pic>
      <p:cxnSp>
        <p:nvCxnSpPr>
          <p:cNvPr id="30" name="Straight Connector 29"/>
          <p:cNvCxnSpPr>
            <a:stCxn id="29" idx="3"/>
            <a:endCxn id="38" idx="1"/>
          </p:cNvCxnSpPr>
          <p:nvPr/>
        </p:nvCxnSpPr>
        <p:spPr>
          <a:xfrm flipV="1">
            <a:off x="2650419" y="3477820"/>
            <a:ext cx="853040" cy="5391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4610574" y="2150799"/>
            <a:ext cx="49970" cy="1567317"/>
          </a:xfrm>
          <a:prstGeom prst="curvedConnector3">
            <a:avLst>
              <a:gd name="adj1" fmla="val 1185377"/>
            </a:avLst>
          </a:prstGeom>
          <a:ln w="508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pic>
        <p:nvPicPr>
          <p:cNvPr id="28" name="Content Placeholder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33600" y="4667249"/>
            <a:ext cx="666750" cy="666751"/>
          </a:xfrm>
          <a:prstGeom prst="rect">
            <a:avLst/>
          </a:prstGeom>
        </p:spPr>
      </p:pic>
      <p:cxnSp>
        <p:nvCxnSpPr>
          <p:cNvPr id="32" name="Straight Connector 31"/>
          <p:cNvCxnSpPr>
            <a:stCxn id="28" idx="3"/>
            <a:endCxn id="45" idx="1"/>
          </p:cNvCxnSpPr>
          <p:nvPr/>
        </p:nvCxnSpPr>
        <p:spPr>
          <a:xfrm flipV="1">
            <a:off x="2800350" y="3806161"/>
            <a:ext cx="884141" cy="1194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819400" y="3101286"/>
            <a:ext cx="990600" cy="1524000"/>
          </a:xfrm>
          <a:prstGeom prst="straightConnector1">
            <a:avLst/>
          </a:prstGeom>
          <a:ln w="508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6" idx="3"/>
          </p:cNvCxnSpPr>
          <p:nvPr/>
        </p:nvCxnSpPr>
        <p:spPr>
          <a:xfrm>
            <a:off x="2656769" y="2908876"/>
            <a:ext cx="1229431" cy="116210"/>
          </a:xfrm>
          <a:prstGeom prst="straightConnector1">
            <a:avLst/>
          </a:prstGeom>
          <a:ln w="508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248400" y="2129786"/>
            <a:ext cx="2603500" cy="646331"/>
          </a:xfrm>
          <a:prstGeom prst="rect">
            <a:avLst/>
          </a:prstGeom>
          <a:noFill/>
          <a:ln>
            <a:solidFill>
              <a:schemeClr val="tx1"/>
            </a:solidFill>
          </a:ln>
        </p:spPr>
        <p:txBody>
          <a:bodyPr wrap="square" rtlCol="0">
            <a:spAutoFit/>
          </a:bodyPr>
          <a:lstStyle/>
          <a:p>
            <a:pPr algn="ctr"/>
            <a:r>
              <a:rPr lang="en-US" dirty="0" smtClean="0"/>
              <a:t>Block H1: 192.168.1.1</a:t>
            </a:r>
            <a:endParaRPr lang="ar-IQ" dirty="0" smtClean="0"/>
          </a:p>
          <a:p>
            <a:pPr algn="ctr"/>
            <a:r>
              <a:rPr lang="en-US" dirty="0" smtClean="0"/>
              <a:t>Block H3: 192.168.1.3</a:t>
            </a:r>
          </a:p>
        </p:txBody>
      </p:sp>
      <p:sp>
        <p:nvSpPr>
          <p:cNvPr id="35" name="TextBox 34"/>
          <p:cNvSpPr txBox="1"/>
          <p:nvPr/>
        </p:nvSpPr>
        <p:spPr>
          <a:xfrm>
            <a:off x="6553200" y="1424886"/>
            <a:ext cx="2379245" cy="707886"/>
          </a:xfrm>
          <a:prstGeom prst="rect">
            <a:avLst/>
          </a:prstGeom>
          <a:noFill/>
        </p:spPr>
        <p:txBody>
          <a:bodyPr wrap="square" rtlCol="0">
            <a:spAutoFit/>
          </a:bodyPr>
          <a:lstStyle/>
          <a:p>
            <a:pPr algn="ctr"/>
            <a:r>
              <a:rPr lang="en-US" sz="2000" b="1" i="1" dirty="0" smtClean="0">
                <a:solidFill>
                  <a:srgbClr val="FF6600"/>
                </a:solidFill>
              </a:rPr>
              <a:t>FW </a:t>
            </a:r>
            <a:r>
              <a:rPr lang="en-US" sz="2000" b="1" i="1" dirty="0" err="1" smtClean="0">
                <a:solidFill>
                  <a:srgbClr val="FF6600"/>
                </a:solidFill>
              </a:rPr>
              <a:t>Config</a:t>
            </a:r>
            <a:r>
              <a:rPr lang="en-US" sz="2000" b="1" i="1" dirty="0" smtClean="0">
                <a:solidFill>
                  <a:srgbClr val="FF6600"/>
                </a:solidFill>
              </a:rPr>
              <a:t> in terms of original principals</a:t>
            </a:r>
            <a:endParaRPr lang="en-US" sz="2000" b="1" i="1" dirty="0">
              <a:solidFill>
                <a:srgbClr val="FF6600"/>
              </a:solidFill>
            </a:endParaRPr>
          </a:p>
        </p:txBody>
      </p:sp>
      <p:sp>
        <p:nvSpPr>
          <p:cNvPr id="54" name="TextBox 53"/>
          <p:cNvSpPr txBox="1"/>
          <p:nvPr/>
        </p:nvSpPr>
        <p:spPr>
          <a:xfrm>
            <a:off x="529209" y="2389317"/>
            <a:ext cx="1528191" cy="707886"/>
          </a:xfrm>
          <a:prstGeom prst="rect">
            <a:avLst/>
          </a:prstGeom>
          <a:noFill/>
        </p:spPr>
        <p:txBody>
          <a:bodyPr wrap="square" rtlCol="0">
            <a:spAutoFit/>
          </a:bodyPr>
          <a:lstStyle/>
          <a:p>
            <a:r>
              <a:rPr lang="en-US" sz="2000" dirty="0" smtClean="0"/>
              <a:t>H1 192.168.1.1</a:t>
            </a:r>
            <a:endParaRPr lang="en-US" sz="2000" dirty="0"/>
          </a:p>
        </p:txBody>
      </p:sp>
      <p:sp>
        <p:nvSpPr>
          <p:cNvPr id="56" name="TextBox 55"/>
          <p:cNvSpPr txBox="1"/>
          <p:nvPr/>
        </p:nvSpPr>
        <p:spPr>
          <a:xfrm>
            <a:off x="529209" y="3499108"/>
            <a:ext cx="1528191" cy="707886"/>
          </a:xfrm>
          <a:prstGeom prst="rect">
            <a:avLst/>
          </a:prstGeom>
          <a:noFill/>
        </p:spPr>
        <p:txBody>
          <a:bodyPr wrap="square" rtlCol="0">
            <a:spAutoFit/>
          </a:bodyPr>
          <a:lstStyle/>
          <a:p>
            <a:r>
              <a:rPr lang="en-US" sz="2000" dirty="0" smtClean="0"/>
              <a:t>H2</a:t>
            </a:r>
          </a:p>
          <a:p>
            <a:r>
              <a:rPr lang="en-US" sz="2000" dirty="0" smtClean="0"/>
              <a:t>192.168.1.2</a:t>
            </a:r>
            <a:endParaRPr lang="en-US" sz="2000" dirty="0"/>
          </a:p>
        </p:txBody>
      </p:sp>
      <p:sp>
        <p:nvSpPr>
          <p:cNvPr id="57" name="TextBox 56"/>
          <p:cNvSpPr txBox="1"/>
          <p:nvPr/>
        </p:nvSpPr>
        <p:spPr>
          <a:xfrm>
            <a:off x="529209" y="4527000"/>
            <a:ext cx="1528191" cy="707886"/>
          </a:xfrm>
          <a:prstGeom prst="rect">
            <a:avLst/>
          </a:prstGeom>
          <a:noFill/>
        </p:spPr>
        <p:txBody>
          <a:bodyPr wrap="square" rtlCol="0">
            <a:spAutoFit/>
          </a:bodyPr>
          <a:lstStyle/>
          <a:p>
            <a:r>
              <a:rPr lang="en-US" sz="2000" dirty="0" smtClean="0"/>
              <a:t>H3</a:t>
            </a:r>
          </a:p>
          <a:p>
            <a:r>
              <a:rPr lang="en-US" sz="2000" dirty="0" smtClean="0"/>
              <a:t>192.168.1.3</a:t>
            </a:r>
            <a:endParaRPr lang="en-US" sz="2000" dirty="0"/>
          </a:p>
        </p:txBody>
      </p:sp>
      <p:sp>
        <p:nvSpPr>
          <p:cNvPr id="42" name="TextBox 41"/>
          <p:cNvSpPr txBox="1"/>
          <p:nvPr/>
        </p:nvSpPr>
        <p:spPr>
          <a:xfrm>
            <a:off x="2590800" y="1143000"/>
            <a:ext cx="2057401" cy="707886"/>
          </a:xfrm>
          <a:prstGeom prst="rect">
            <a:avLst/>
          </a:prstGeom>
          <a:noFill/>
        </p:spPr>
        <p:txBody>
          <a:bodyPr wrap="square" rtlCol="0">
            <a:spAutoFit/>
          </a:bodyPr>
          <a:lstStyle/>
          <a:p>
            <a:pPr algn="ctr"/>
            <a:r>
              <a:rPr lang="en-US" sz="2000" b="1" i="1" dirty="0" err="1" smtClean="0">
                <a:solidFill>
                  <a:srgbClr val="FF6600"/>
                </a:solidFill>
              </a:rPr>
              <a:t>Middleboxes</a:t>
            </a:r>
            <a:r>
              <a:rPr lang="en-US" sz="2000" b="1" i="1" dirty="0" smtClean="0">
                <a:solidFill>
                  <a:srgbClr val="FF6600"/>
                </a:solidFill>
              </a:rPr>
              <a:t> modify packets</a:t>
            </a:r>
            <a:endParaRPr lang="en-US" sz="2000" b="1" i="1" dirty="0">
              <a:solidFill>
                <a:srgbClr val="FF6600"/>
              </a:solidFill>
            </a:endParaRPr>
          </a:p>
        </p:txBody>
      </p:sp>
      <p:sp>
        <p:nvSpPr>
          <p:cNvPr id="55" name="TextBox 54"/>
          <p:cNvSpPr txBox="1"/>
          <p:nvPr/>
        </p:nvSpPr>
        <p:spPr>
          <a:xfrm>
            <a:off x="381000" y="5486400"/>
            <a:ext cx="8659011" cy="104644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100" dirty="0" smtClean="0"/>
              <a:t>Goal: </a:t>
            </a:r>
            <a:r>
              <a:rPr lang="en-US" sz="3100" dirty="0" smtClean="0">
                <a:sym typeface="Wingdings"/>
              </a:rPr>
              <a:t>enable policy diagnosis and attribution</a:t>
            </a:r>
          </a:p>
          <a:p>
            <a:r>
              <a:rPr lang="en-US" sz="3100" dirty="0">
                <a:sym typeface="Wingdings"/>
              </a:rPr>
              <a:t>	</a:t>
            </a:r>
            <a:r>
              <a:rPr lang="en-US" sz="3100" dirty="0" smtClean="0">
                <a:sym typeface="Wingdings"/>
              </a:rPr>
              <a:t>despite </a:t>
            </a:r>
            <a:r>
              <a:rPr lang="en-US" sz="3100" dirty="0">
                <a:sym typeface="Wingdings"/>
              </a:rPr>
              <a:t>dynamic </a:t>
            </a:r>
            <a:r>
              <a:rPr lang="en-US" sz="3100" dirty="0" err="1" smtClean="0">
                <a:sym typeface="Wingdings"/>
              </a:rPr>
              <a:t>middlebox</a:t>
            </a:r>
            <a:r>
              <a:rPr lang="en-US" sz="3100" dirty="0" smtClean="0">
                <a:sym typeface="Wingdings"/>
              </a:rPr>
              <a:t> behaviors</a:t>
            </a:r>
            <a:endParaRPr lang="en-US" sz="3100" dirty="0"/>
          </a:p>
        </p:txBody>
      </p:sp>
    </p:spTree>
    <p:extLst>
      <p:ext uri="{BB962C8B-B14F-4D97-AF65-F5344CB8AC3E}">
        <p14:creationId xmlns:p14="http://schemas.microsoft.com/office/powerpoint/2010/main" val="197584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5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FlowTags</a:t>
            </a:r>
            <a:r>
              <a:rPr lang="en-US" dirty="0" smtClean="0"/>
              <a:t> Key Ideas</a:t>
            </a:r>
            <a:endParaRPr lang="en-US" dirty="0"/>
          </a:p>
        </p:txBody>
      </p:sp>
      <p:sp>
        <p:nvSpPr>
          <p:cNvPr id="3" name="Content Placeholder 2"/>
          <p:cNvSpPr>
            <a:spLocks noGrp="1"/>
          </p:cNvSpPr>
          <p:nvPr>
            <p:ph idx="1"/>
          </p:nvPr>
        </p:nvSpPr>
        <p:spPr/>
        <p:txBody>
          <a:bodyPr/>
          <a:lstStyle/>
          <a:p>
            <a:r>
              <a:rPr lang="en-US" dirty="0" err="1"/>
              <a:t>Middleboxes</a:t>
            </a:r>
            <a:r>
              <a:rPr lang="en-US" dirty="0"/>
              <a:t> need to restore SDN tenets</a:t>
            </a:r>
          </a:p>
          <a:p>
            <a:pPr lvl="1"/>
            <a:r>
              <a:rPr lang="en-US" dirty="0" smtClean="0"/>
              <a:t>Strong bindings between a packet and its origins</a:t>
            </a:r>
            <a:endParaRPr lang="en-US" dirty="0"/>
          </a:p>
          <a:p>
            <a:pPr lvl="1"/>
            <a:r>
              <a:rPr lang="en-US" dirty="0" smtClean="0"/>
              <a:t>Explicit policies decide the paths that packets follow</a:t>
            </a:r>
            <a:endParaRPr lang="en-US" dirty="0"/>
          </a:p>
          <a:p>
            <a:pPr marL="0" indent="0">
              <a:buNone/>
            </a:pPr>
            <a:endParaRPr lang="en-US" dirty="0"/>
          </a:p>
          <a:p>
            <a:r>
              <a:rPr lang="en-US" dirty="0"/>
              <a:t>Add missing contextual information as Tags</a:t>
            </a:r>
          </a:p>
          <a:p>
            <a:pPr lvl="1"/>
            <a:r>
              <a:rPr lang="en-US" dirty="0"/>
              <a:t>NAT gives IP </a:t>
            </a:r>
            <a:r>
              <a:rPr lang="en-US" dirty="0" smtClean="0"/>
              <a:t>mappings          </a:t>
            </a:r>
            <a:endParaRPr lang="en-US" dirty="0"/>
          </a:p>
          <a:p>
            <a:pPr lvl="1"/>
            <a:r>
              <a:rPr lang="en-US" dirty="0"/>
              <a:t>Proxy provides cache hit/miss info</a:t>
            </a:r>
          </a:p>
          <a:p>
            <a:pPr lvl="1"/>
            <a:endParaRPr lang="en-US" dirty="0"/>
          </a:p>
          <a:p>
            <a:r>
              <a:rPr lang="en-US" dirty="0" err="1"/>
              <a:t>FlowTags</a:t>
            </a:r>
            <a:r>
              <a:rPr lang="en-US" dirty="0"/>
              <a:t> controller configures tagging logic</a:t>
            </a:r>
          </a:p>
          <a:p>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48</a:t>
            </a:fld>
            <a:endParaRPr lang="en-US"/>
          </a:p>
        </p:txBody>
      </p:sp>
    </p:spTree>
    <p:extLst>
      <p:ext uri="{BB962C8B-B14F-4D97-AF65-F5344CB8AC3E}">
        <p14:creationId xmlns:p14="http://schemas.microsoft.com/office/powerpoint/2010/main" val="140488665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rrowheads="1"/>
          </p:cNvPicPr>
          <p:nvPr/>
        </p:nvPicPr>
        <p:blipFill>
          <a:blip r:embed="rId3" cstate="print"/>
          <a:srcRect/>
          <a:stretch>
            <a:fillRect/>
          </a:stretch>
        </p:blipFill>
        <p:spPr bwMode="auto">
          <a:xfrm>
            <a:off x="5584456" y="3417047"/>
            <a:ext cx="667375" cy="420882"/>
          </a:xfrm>
          <a:prstGeom prst="rect">
            <a:avLst/>
          </a:prstGeom>
          <a:noFill/>
          <a:ln w="9525">
            <a:noFill/>
            <a:miter lim="800000"/>
            <a:headEnd/>
            <a:tailEnd/>
          </a:ln>
          <a:effectLst/>
        </p:spPr>
      </p:pic>
      <p:pic>
        <p:nvPicPr>
          <p:cNvPr id="6" name="Picture 5"/>
          <p:cNvPicPr>
            <a:picLocks noChangeArrowheads="1"/>
          </p:cNvPicPr>
          <p:nvPr/>
        </p:nvPicPr>
        <p:blipFill>
          <a:blip r:embed="rId3" cstate="print"/>
          <a:srcRect/>
          <a:stretch>
            <a:fillRect/>
          </a:stretch>
        </p:blipFill>
        <p:spPr bwMode="auto">
          <a:xfrm>
            <a:off x="3503459" y="3421717"/>
            <a:ext cx="667375" cy="420882"/>
          </a:xfrm>
          <a:prstGeom prst="rect">
            <a:avLst/>
          </a:prstGeom>
          <a:noFill/>
          <a:ln w="9525">
            <a:noFill/>
            <a:miter lim="800000"/>
            <a:headEnd/>
            <a:tailEnd/>
          </a:ln>
          <a:effectLst/>
        </p:spPr>
      </p:pic>
      <p:cxnSp>
        <p:nvCxnSpPr>
          <p:cNvPr id="7" name="Straight Connector 6"/>
          <p:cNvCxnSpPr>
            <a:stCxn id="6" idx="3"/>
            <a:endCxn id="5" idx="1"/>
          </p:cNvCxnSpPr>
          <p:nvPr/>
        </p:nvCxnSpPr>
        <p:spPr>
          <a:xfrm flipV="1">
            <a:off x="4170834" y="3627488"/>
            <a:ext cx="1413622" cy="4670"/>
          </a:xfrm>
          <a:prstGeom prst="line">
            <a:avLst/>
          </a:prstGeom>
        </p:spPr>
        <p:style>
          <a:lnRef idx="2">
            <a:schemeClr val="accent1"/>
          </a:lnRef>
          <a:fillRef idx="0">
            <a:schemeClr val="accent1"/>
          </a:fillRef>
          <a:effectRef idx="1">
            <a:schemeClr val="accent1"/>
          </a:effectRef>
          <a:fontRef idx="minor">
            <a:schemeClr val="tx1"/>
          </a:fontRef>
        </p:style>
      </p:cxnSp>
      <p:pic>
        <p:nvPicPr>
          <p:cNvPr id="21" name="Picture 11" descr="IOSfirewall"/>
          <p:cNvPicPr>
            <a:picLocks noChangeAspect="1" noChangeArrowheads="1"/>
          </p:cNvPicPr>
          <p:nvPr/>
        </p:nvPicPr>
        <p:blipFill>
          <a:blip r:embed="rId4" cstate="print"/>
          <a:srcRect/>
          <a:stretch>
            <a:fillRect/>
          </a:stretch>
        </p:blipFill>
        <p:spPr bwMode="auto">
          <a:xfrm>
            <a:off x="5755829" y="2704794"/>
            <a:ext cx="324630" cy="602782"/>
          </a:xfrm>
          <a:prstGeom prst="rect">
            <a:avLst/>
          </a:prstGeom>
          <a:noFill/>
        </p:spPr>
      </p:pic>
      <p:cxnSp>
        <p:nvCxnSpPr>
          <p:cNvPr id="23" name="Straight Connector 22"/>
          <p:cNvCxnSpPr>
            <a:stCxn id="21" idx="2"/>
            <a:endCxn id="5" idx="0"/>
          </p:cNvCxnSpPr>
          <p:nvPr/>
        </p:nvCxnSpPr>
        <p:spPr>
          <a:xfrm>
            <a:off x="5918144" y="3307576"/>
            <a:ext cx="0" cy="109471"/>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690136" y="3816014"/>
            <a:ext cx="389174" cy="400110"/>
          </a:xfrm>
          <a:prstGeom prst="rect">
            <a:avLst/>
          </a:prstGeom>
          <a:noFill/>
        </p:spPr>
        <p:txBody>
          <a:bodyPr wrap="none" rtlCol="0">
            <a:spAutoFit/>
          </a:bodyPr>
          <a:lstStyle/>
          <a:p>
            <a:r>
              <a:rPr lang="en-US" sz="2000" dirty="0" smtClean="0"/>
              <a:t>S</a:t>
            </a:r>
            <a:r>
              <a:rPr lang="en-US" sz="2000" baseline="-25000" dirty="0" smtClean="0"/>
              <a:t>1</a:t>
            </a:r>
            <a:endParaRPr lang="en-US" sz="2000" baseline="-25000" dirty="0"/>
          </a:p>
        </p:txBody>
      </p:sp>
      <p:sp>
        <p:nvSpPr>
          <p:cNvPr id="27" name="TextBox 26"/>
          <p:cNvSpPr txBox="1"/>
          <p:nvPr/>
        </p:nvSpPr>
        <p:spPr>
          <a:xfrm>
            <a:off x="5195282" y="3816014"/>
            <a:ext cx="389174" cy="400110"/>
          </a:xfrm>
          <a:prstGeom prst="rect">
            <a:avLst/>
          </a:prstGeom>
          <a:noFill/>
        </p:spPr>
        <p:txBody>
          <a:bodyPr wrap="none" rtlCol="0">
            <a:spAutoFit/>
          </a:bodyPr>
          <a:lstStyle/>
          <a:p>
            <a:r>
              <a:rPr lang="en-US" sz="2000" dirty="0" smtClean="0"/>
              <a:t>S</a:t>
            </a:r>
            <a:r>
              <a:rPr lang="en-US" sz="2000" baseline="-25000" dirty="0" smtClean="0"/>
              <a:t>2</a:t>
            </a:r>
            <a:endParaRPr lang="en-US" sz="2000" baseline="-25000" dirty="0"/>
          </a:p>
        </p:txBody>
      </p:sp>
      <p:sp>
        <p:nvSpPr>
          <p:cNvPr id="28" name="TextBox 27"/>
          <p:cNvSpPr txBox="1"/>
          <p:nvPr/>
        </p:nvSpPr>
        <p:spPr>
          <a:xfrm>
            <a:off x="5259239" y="2715413"/>
            <a:ext cx="530915" cy="400110"/>
          </a:xfrm>
          <a:prstGeom prst="rect">
            <a:avLst/>
          </a:prstGeom>
          <a:noFill/>
        </p:spPr>
        <p:txBody>
          <a:bodyPr wrap="none" rtlCol="0">
            <a:spAutoFit/>
          </a:bodyPr>
          <a:lstStyle/>
          <a:p>
            <a:pPr algn="ctr"/>
            <a:r>
              <a:rPr lang="en-US" sz="2000" dirty="0" smtClean="0"/>
              <a:t>FW</a:t>
            </a:r>
            <a:endParaRPr lang="en-US" sz="2000" dirty="0"/>
          </a:p>
        </p:txBody>
      </p:sp>
      <p:sp>
        <p:nvSpPr>
          <p:cNvPr id="37" name="TextBox 36"/>
          <p:cNvSpPr txBox="1"/>
          <p:nvPr/>
        </p:nvSpPr>
        <p:spPr>
          <a:xfrm>
            <a:off x="3016671" y="2750411"/>
            <a:ext cx="603820" cy="400110"/>
          </a:xfrm>
          <a:prstGeom prst="rect">
            <a:avLst/>
          </a:prstGeom>
          <a:noFill/>
        </p:spPr>
        <p:txBody>
          <a:bodyPr wrap="none" rtlCol="0">
            <a:spAutoFit/>
          </a:bodyPr>
          <a:lstStyle/>
          <a:p>
            <a:r>
              <a:rPr lang="en-US" sz="2000" dirty="0" smtClean="0"/>
              <a:t>NAT</a:t>
            </a:r>
          </a:p>
        </p:txBody>
      </p:sp>
      <p:cxnSp>
        <p:nvCxnSpPr>
          <p:cNvPr id="38" name="Straight Connector 37"/>
          <p:cNvCxnSpPr>
            <a:endCxn id="6" idx="0"/>
          </p:cNvCxnSpPr>
          <p:nvPr/>
        </p:nvCxnSpPr>
        <p:spPr>
          <a:xfrm>
            <a:off x="3837146" y="3071867"/>
            <a:ext cx="1" cy="3498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 idx="3"/>
          </p:cNvCxnSpPr>
          <p:nvPr/>
        </p:nvCxnSpPr>
        <p:spPr>
          <a:xfrm>
            <a:off x="6251831" y="3627488"/>
            <a:ext cx="580504" cy="0"/>
          </a:xfrm>
          <a:prstGeom prst="line">
            <a:avLst/>
          </a:prstGeom>
        </p:spPr>
        <p:style>
          <a:lnRef idx="2">
            <a:schemeClr val="accent1"/>
          </a:lnRef>
          <a:fillRef idx="0">
            <a:schemeClr val="accent1"/>
          </a:fillRef>
          <a:effectRef idx="1">
            <a:schemeClr val="accent1"/>
          </a:effectRef>
          <a:fontRef idx="minor">
            <a:schemeClr val="tx1"/>
          </a:fontRef>
        </p:style>
      </p:cxnSp>
      <p:pic>
        <p:nvPicPr>
          <p:cNvPr id="44" name="Picture 14"/>
          <p:cNvPicPr>
            <a:picLocks noChangeArrowheads="1"/>
          </p:cNvPicPr>
          <p:nvPr/>
        </p:nvPicPr>
        <p:blipFill>
          <a:blip r:embed="rId5" cstate="print"/>
          <a:srcRect/>
          <a:stretch>
            <a:fillRect/>
          </a:stretch>
        </p:blipFill>
        <p:spPr bwMode="auto">
          <a:xfrm>
            <a:off x="6820119" y="3130770"/>
            <a:ext cx="1465568" cy="1054933"/>
          </a:xfrm>
          <a:prstGeom prst="rect">
            <a:avLst/>
          </a:prstGeom>
          <a:noFill/>
          <a:ln w="9525">
            <a:noFill/>
            <a:miter lim="800000"/>
            <a:headEnd/>
            <a:tailEnd/>
          </a:ln>
          <a:effectLst/>
        </p:spPr>
      </p:pic>
      <p:sp>
        <p:nvSpPr>
          <p:cNvPr id="45" name="TextBox 44"/>
          <p:cNvSpPr txBox="1"/>
          <p:nvPr/>
        </p:nvSpPr>
        <p:spPr>
          <a:xfrm>
            <a:off x="7135834" y="3442489"/>
            <a:ext cx="1030988" cy="400110"/>
          </a:xfrm>
          <a:prstGeom prst="rect">
            <a:avLst/>
          </a:prstGeom>
          <a:noFill/>
        </p:spPr>
        <p:txBody>
          <a:bodyPr wrap="none" rtlCol="0">
            <a:spAutoFit/>
          </a:bodyPr>
          <a:lstStyle/>
          <a:p>
            <a:r>
              <a:rPr lang="en-US" sz="2000" dirty="0" smtClean="0"/>
              <a:t>Internet</a:t>
            </a:r>
          </a:p>
        </p:txBody>
      </p:sp>
      <p:pic>
        <p:nvPicPr>
          <p:cNvPr id="32" name="Content Placeholder 1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26591" y="2222616"/>
            <a:ext cx="666750" cy="666750"/>
          </a:xfrm>
          <a:prstGeom prst="rect">
            <a:avLst/>
          </a:prstGeom>
        </p:spPr>
      </p:pic>
      <p:pic>
        <p:nvPicPr>
          <p:cNvPr id="33" name="Content Placeholder 1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59007" y="4403113"/>
            <a:ext cx="666750" cy="666750"/>
          </a:xfrm>
          <a:prstGeom prst="rect">
            <a:avLst/>
          </a:prstGeom>
        </p:spPr>
      </p:pic>
      <p:pic>
        <p:nvPicPr>
          <p:cNvPr id="40" name="Picture 21" descr="15800"/>
          <p:cNvPicPr>
            <a:picLocks noChangeAspect="1" noChangeArrowheads="1"/>
          </p:cNvPicPr>
          <p:nvPr/>
        </p:nvPicPr>
        <p:blipFill>
          <a:blip r:embed="rId7" cstate="print"/>
          <a:srcRect/>
          <a:stretch>
            <a:fillRect/>
          </a:stretch>
        </p:blipFill>
        <p:spPr bwMode="auto">
          <a:xfrm rot="10800000">
            <a:off x="3620492" y="2718545"/>
            <a:ext cx="392707" cy="412225"/>
          </a:xfrm>
          <a:prstGeom prst="rect">
            <a:avLst/>
          </a:prstGeom>
          <a:noFill/>
        </p:spPr>
      </p:pic>
      <p:pic>
        <p:nvPicPr>
          <p:cNvPr id="25" name="Content Placeholder 1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26591" y="3362019"/>
            <a:ext cx="666750" cy="666750"/>
          </a:xfrm>
          <a:prstGeom prst="rect">
            <a:avLst/>
          </a:prstGeom>
        </p:spPr>
      </p:pic>
      <p:sp>
        <p:nvSpPr>
          <p:cNvPr id="14" name="TextBox 13"/>
          <p:cNvSpPr txBox="1"/>
          <p:nvPr/>
        </p:nvSpPr>
        <p:spPr>
          <a:xfrm>
            <a:off x="76200" y="2285849"/>
            <a:ext cx="1528191" cy="707886"/>
          </a:xfrm>
          <a:prstGeom prst="rect">
            <a:avLst/>
          </a:prstGeom>
          <a:noFill/>
        </p:spPr>
        <p:txBody>
          <a:bodyPr wrap="square" rtlCol="0">
            <a:spAutoFit/>
          </a:bodyPr>
          <a:lstStyle/>
          <a:p>
            <a:r>
              <a:rPr lang="en-US" sz="2000" dirty="0" smtClean="0"/>
              <a:t>H1 192.168.1.1</a:t>
            </a:r>
            <a:endParaRPr lang="en-US" sz="2000" dirty="0"/>
          </a:p>
        </p:txBody>
      </p:sp>
      <p:sp>
        <p:nvSpPr>
          <p:cNvPr id="36" name="TextBox 35"/>
          <p:cNvSpPr txBox="1"/>
          <p:nvPr/>
        </p:nvSpPr>
        <p:spPr>
          <a:xfrm>
            <a:off x="76200" y="3395640"/>
            <a:ext cx="1528191" cy="707886"/>
          </a:xfrm>
          <a:prstGeom prst="rect">
            <a:avLst/>
          </a:prstGeom>
          <a:noFill/>
        </p:spPr>
        <p:txBody>
          <a:bodyPr wrap="square" rtlCol="0">
            <a:spAutoFit/>
          </a:bodyPr>
          <a:lstStyle/>
          <a:p>
            <a:r>
              <a:rPr lang="en-US" sz="2000" dirty="0" smtClean="0"/>
              <a:t>H2</a:t>
            </a:r>
          </a:p>
          <a:p>
            <a:r>
              <a:rPr lang="en-US" sz="2000" dirty="0" smtClean="0"/>
              <a:t>192.168.1.2</a:t>
            </a:r>
            <a:endParaRPr lang="en-US" sz="2000" dirty="0"/>
          </a:p>
        </p:txBody>
      </p:sp>
      <p:sp>
        <p:nvSpPr>
          <p:cNvPr id="42" name="TextBox 41"/>
          <p:cNvSpPr txBox="1"/>
          <p:nvPr/>
        </p:nvSpPr>
        <p:spPr>
          <a:xfrm>
            <a:off x="76200" y="4423532"/>
            <a:ext cx="1528191" cy="707886"/>
          </a:xfrm>
          <a:prstGeom prst="rect">
            <a:avLst/>
          </a:prstGeom>
          <a:noFill/>
        </p:spPr>
        <p:txBody>
          <a:bodyPr wrap="square" rtlCol="0">
            <a:spAutoFit/>
          </a:bodyPr>
          <a:lstStyle/>
          <a:p>
            <a:r>
              <a:rPr lang="en-US" sz="2000" dirty="0" smtClean="0"/>
              <a:t>H3</a:t>
            </a:r>
          </a:p>
          <a:p>
            <a:r>
              <a:rPr lang="en-US" sz="2000" dirty="0" smtClean="0"/>
              <a:t>192.168.1.3</a:t>
            </a:r>
            <a:endParaRPr lang="en-US" sz="2000" dirty="0"/>
          </a:p>
        </p:txBody>
      </p:sp>
      <p:graphicFrame>
        <p:nvGraphicFramePr>
          <p:cNvPr id="46" name="Table 45"/>
          <p:cNvGraphicFramePr>
            <a:graphicFrameLocks noGrp="1"/>
          </p:cNvGraphicFramePr>
          <p:nvPr>
            <p:extLst>
              <p:ext uri="{D42A27DB-BD31-4B8C-83A1-F6EECF244321}">
                <p14:modId xmlns:p14="http://schemas.microsoft.com/office/powerpoint/2010/main" val="1785195977"/>
              </p:ext>
            </p:extLst>
          </p:nvPr>
        </p:nvGraphicFramePr>
        <p:xfrm>
          <a:off x="2376245" y="1396209"/>
          <a:ext cx="1904781" cy="1243583"/>
        </p:xfrm>
        <a:graphic>
          <a:graphicData uri="http://schemas.openxmlformats.org/drawingml/2006/table">
            <a:tbl>
              <a:tblPr firstRow="1" bandRow="1">
                <a:tableStyleId>{5C22544A-7EE6-4342-B048-85BDC9FD1C3A}</a:tableStyleId>
              </a:tblPr>
              <a:tblGrid>
                <a:gridCol w="1305995"/>
                <a:gridCol w="598786"/>
              </a:tblGrid>
              <a:tr h="275407">
                <a:tc>
                  <a:txBody>
                    <a:bodyPr/>
                    <a:lstStyle/>
                    <a:p>
                      <a:pPr algn="l">
                        <a:lnSpc>
                          <a:spcPct val="80000"/>
                        </a:lnSpc>
                      </a:pPr>
                      <a:r>
                        <a:rPr lang="en-US" sz="1800" b="1" dirty="0" err="1" smtClean="0">
                          <a:solidFill>
                            <a:schemeClr val="tx1"/>
                          </a:solidFill>
                        </a:rPr>
                        <a:t>SrcIP</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1" dirty="0" smtClean="0">
                          <a:solidFill>
                            <a:schemeClr val="tx1"/>
                          </a:solidFill>
                        </a:rPr>
                        <a:t>Tag</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dirty="0" smtClean="0"/>
                        <a:t>192.168.1.1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0" dirty="0" smtClean="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dirty="0" smtClean="0"/>
                        <a:t>192.168.1.2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0" dirty="0" smtClean="0">
                          <a:solidFill>
                            <a:schemeClr val="tx1"/>
                          </a:solidFill>
                        </a:rPr>
                        <a:t>2</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dirty="0" smtClean="0"/>
                        <a:t>192.168.1.3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0" dirty="0" smtClean="0">
                          <a:solidFill>
                            <a:schemeClr val="tx1"/>
                          </a:solidFill>
                        </a:rPr>
                        <a:t>3</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434236554"/>
              </p:ext>
            </p:extLst>
          </p:nvPr>
        </p:nvGraphicFramePr>
        <p:xfrm>
          <a:off x="4759274" y="1455159"/>
          <a:ext cx="1853652" cy="932687"/>
        </p:xfrm>
        <a:graphic>
          <a:graphicData uri="http://schemas.openxmlformats.org/drawingml/2006/table">
            <a:tbl>
              <a:tblPr firstRow="1" bandRow="1">
                <a:tableStyleId>{5C22544A-7EE6-4342-B048-85BDC9FD1C3A}</a:tableStyleId>
              </a:tblPr>
              <a:tblGrid>
                <a:gridCol w="549326"/>
                <a:gridCol w="1304326"/>
              </a:tblGrid>
              <a:tr h="275407">
                <a:tc>
                  <a:txBody>
                    <a:bodyPr/>
                    <a:lstStyle/>
                    <a:p>
                      <a:pPr algn="l">
                        <a:lnSpc>
                          <a:spcPct val="80000"/>
                        </a:lnSpc>
                      </a:pPr>
                      <a:r>
                        <a:rPr lang="en-US" sz="1800" b="1" dirty="0" smtClean="0">
                          <a:solidFill>
                            <a:schemeClr val="tx1"/>
                          </a:solidFill>
                        </a:rPr>
                        <a:t>Tag</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1" dirty="0" err="1" smtClean="0">
                          <a:solidFill>
                            <a:schemeClr val="tx1"/>
                          </a:solidFill>
                        </a:rPr>
                        <a:t>OrigSrcIP</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b="0" dirty="0" smtClean="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dirty="0" smtClean="0"/>
                        <a:t>192.168.1.1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b="0" dirty="0" smtClean="0">
                          <a:solidFill>
                            <a:schemeClr val="tx1"/>
                          </a:solidFill>
                        </a:rPr>
                        <a:t>3</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dirty="0" smtClean="0"/>
                        <a:t>192.168.1.3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6" name="TextBox 15"/>
          <p:cNvSpPr txBox="1"/>
          <p:nvPr/>
        </p:nvSpPr>
        <p:spPr>
          <a:xfrm>
            <a:off x="2376245" y="1022364"/>
            <a:ext cx="1904781" cy="400110"/>
          </a:xfrm>
          <a:prstGeom prst="rect">
            <a:avLst/>
          </a:prstGeom>
          <a:noFill/>
        </p:spPr>
        <p:txBody>
          <a:bodyPr wrap="square" rtlCol="0">
            <a:spAutoFit/>
          </a:bodyPr>
          <a:lstStyle/>
          <a:p>
            <a:pPr algn="ctr"/>
            <a:r>
              <a:rPr lang="en-US" sz="2000" i="1" dirty="0" smtClean="0"/>
              <a:t>NAT Add Tags</a:t>
            </a:r>
            <a:endParaRPr lang="en-US" sz="2000" i="1" dirty="0"/>
          </a:p>
        </p:txBody>
      </p:sp>
      <p:sp>
        <p:nvSpPr>
          <p:cNvPr id="48" name="TextBox 47"/>
          <p:cNvSpPr txBox="1"/>
          <p:nvPr/>
        </p:nvSpPr>
        <p:spPr>
          <a:xfrm>
            <a:off x="4572000" y="1087953"/>
            <a:ext cx="2260335" cy="400110"/>
          </a:xfrm>
          <a:prstGeom prst="rect">
            <a:avLst/>
          </a:prstGeom>
          <a:noFill/>
        </p:spPr>
        <p:txBody>
          <a:bodyPr wrap="square" rtlCol="0">
            <a:spAutoFit/>
          </a:bodyPr>
          <a:lstStyle/>
          <a:p>
            <a:pPr algn="ctr"/>
            <a:r>
              <a:rPr lang="en-US" sz="2000" i="1" dirty="0" smtClean="0"/>
              <a:t>FW Decode Tags</a:t>
            </a:r>
            <a:endParaRPr lang="en-US" sz="2000" i="1" dirty="0"/>
          </a:p>
        </p:txBody>
      </p:sp>
      <p:cxnSp>
        <p:nvCxnSpPr>
          <p:cNvPr id="12" name="Straight Connector 11"/>
          <p:cNvCxnSpPr>
            <a:stCxn id="32" idx="3"/>
            <a:endCxn id="6" idx="1"/>
          </p:cNvCxnSpPr>
          <p:nvPr/>
        </p:nvCxnSpPr>
        <p:spPr>
          <a:xfrm>
            <a:off x="2093341" y="2555991"/>
            <a:ext cx="1410118" cy="1076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5" idx="3"/>
            <a:endCxn id="6" idx="1"/>
          </p:cNvCxnSpPr>
          <p:nvPr/>
        </p:nvCxnSpPr>
        <p:spPr>
          <a:xfrm flipV="1">
            <a:off x="2093341" y="3632158"/>
            <a:ext cx="1410118" cy="63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33" idx="3"/>
            <a:endCxn id="6" idx="1"/>
          </p:cNvCxnSpPr>
          <p:nvPr/>
        </p:nvCxnSpPr>
        <p:spPr>
          <a:xfrm flipV="1">
            <a:off x="2125757" y="3632158"/>
            <a:ext cx="1377702" cy="110433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50" name="Table 49"/>
          <p:cNvGraphicFramePr>
            <a:graphicFrameLocks noGrp="1"/>
          </p:cNvGraphicFramePr>
          <p:nvPr>
            <p:extLst>
              <p:ext uri="{D42A27DB-BD31-4B8C-83A1-F6EECF244321}">
                <p14:modId xmlns:p14="http://schemas.microsoft.com/office/powerpoint/2010/main" val="2216784500"/>
              </p:ext>
            </p:extLst>
          </p:nvPr>
        </p:nvGraphicFramePr>
        <p:xfrm>
          <a:off x="5584456" y="4137176"/>
          <a:ext cx="1853652" cy="932687"/>
        </p:xfrm>
        <a:graphic>
          <a:graphicData uri="http://schemas.openxmlformats.org/drawingml/2006/table">
            <a:tbl>
              <a:tblPr firstRow="1" bandRow="1">
                <a:tableStyleId>{5C22544A-7EE6-4342-B048-85BDC9FD1C3A}</a:tableStyleId>
              </a:tblPr>
              <a:tblGrid>
                <a:gridCol w="672552"/>
                <a:gridCol w="1181100"/>
              </a:tblGrid>
              <a:tr h="275407">
                <a:tc>
                  <a:txBody>
                    <a:bodyPr/>
                    <a:lstStyle/>
                    <a:p>
                      <a:pPr algn="l">
                        <a:lnSpc>
                          <a:spcPct val="80000"/>
                        </a:lnSpc>
                      </a:pPr>
                      <a:r>
                        <a:rPr lang="en-US" sz="1800" b="1" dirty="0" smtClean="0">
                          <a:solidFill>
                            <a:schemeClr val="tx1"/>
                          </a:solidFill>
                        </a:rPr>
                        <a:t>Tag</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b="1" dirty="0" smtClean="0">
                          <a:solidFill>
                            <a:schemeClr val="tx1"/>
                          </a:solidFill>
                        </a:rPr>
                        <a:t>Forward</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b="0" dirty="0" smtClean="0">
                          <a:solidFill>
                            <a:schemeClr val="tx1"/>
                          </a:solidFill>
                        </a:rPr>
                        <a:t>1,3</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dirty="0" smtClean="0"/>
                        <a:t>FW</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5407">
                <a:tc>
                  <a:txBody>
                    <a:bodyPr/>
                    <a:lstStyle/>
                    <a:p>
                      <a:pPr algn="l">
                        <a:lnSpc>
                          <a:spcPct val="80000"/>
                        </a:lnSpc>
                      </a:pPr>
                      <a:r>
                        <a:rPr lang="en-US" sz="1800" b="0" dirty="0" smtClean="0">
                          <a:solidFill>
                            <a:schemeClr val="tx1"/>
                          </a:solidFill>
                        </a:rPr>
                        <a:t>2</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80000"/>
                        </a:lnSpc>
                      </a:pPr>
                      <a:r>
                        <a:rPr lang="en-US" sz="1800" dirty="0" smtClean="0"/>
                        <a:t>Internet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1" name="TextBox 50"/>
          <p:cNvSpPr txBox="1"/>
          <p:nvPr/>
        </p:nvSpPr>
        <p:spPr>
          <a:xfrm>
            <a:off x="3794633" y="4361977"/>
            <a:ext cx="1776993" cy="400110"/>
          </a:xfrm>
          <a:prstGeom prst="rect">
            <a:avLst/>
          </a:prstGeom>
          <a:noFill/>
        </p:spPr>
        <p:txBody>
          <a:bodyPr wrap="square" rtlCol="0">
            <a:spAutoFit/>
          </a:bodyPr>
          <a:lstStyle/>
          <a:p>
            <a:pPr algn="r"/>
            <a:r>
              <a:rPr lang="en-US" sz="2000" i="1" dirty="0" smtClean="0"/>
              <a:t>S2  </a:t>
            </a:r>
            <a:r>
              <a:rPr lang="en-US" sz="2000" i="1" dirty="0" err="1" smtClean="0"/>
              <a:t>FlowTable</a:t>
            </a:r>
            <a:endParaRPr lang="en-US" sz="2000" i="1" dirty="0"/>
          </a:p>
        </p:txBody>
      </p:sp>
      <p:sp>
        <p:nvSpPr>
          <p:cNvPr id="34" name="Title 1"/>
          <p:cNvSpPr>
            <a:spLocks noGrp="1"/>
          </p:cNvSpPr>
          <p:nvPr>
            <p:ph type="title"/>
          </p:nvPr>
        </p:nvSpPr>
        <p:spPr>
          <a:xfrm>
            <a:off x="457200" y="0"/>
            <a:ext cx="8229600" cy="1143000"/>
          </a:xfrm>
        </p:spPr>
        <p:txBody>
          <a:bodyPr>
            <a:normAutofit fontScale="90000"/>
          </a:bodyPr>
          <a:lstStyle/>
          <a:p>
            <a:r>
              <a:rPr lang="en-US" dirty="0" smtClean="0"/>
              <a:t>Walk-through example of end system</a:t>
            </a:r>
            <a:endParaRPr lang="en-US" dirty="0"/>
          </a:p>
        </p:txBody>
      </p:sp>
      <p:sp>
        <p:nvSpPr>
          <p:cNvPr id="35" name="TextBox 34"/>
          <p:cNvSpPr txBox="1"/>
          <p:nvPr/>
        </p:nvSpPr>
        <p:spPr>
          <a:xfrm>
            <a:off x="304800" y="1066800"/>
            <a:ext cx="1981200" cy="400110"/>
          </a:xfrm>
          <a:prstGeom prst="rect">
            <a:avLst/>
          </a:prstGeom>
          <a:noFill/>
        </p:spPr>
        <p:txBody>
          <a:bodyPr wrap="square" rtlCol="0">
            <a:spAutoFit/>
          </a:bodyPr>
          <a:lstStyle/>
          <a:p>
            <a:pPr algn="ctr"/>
            <a:r>
              <a:rPr lang="en-US" sz="2000" b="1" dirty="0" smtClean="0">
                <a:solidFill>
                  <a:srgbClr val="008000"/>
                </a:solidFill>
              </a:rPr>
              <a:t>Tag Generation</a:t>
            </a:r>
            <a:endParaRPr lang="en-US" sz="2000" b="1" dirty="0">
              <a:solidFill>
                <a:srgbClr val="008000"/>
              </a:solidFill>
            </a:endParaRPr>
          </a:p>
        </p:txBody>
      </p:sp>
      <p:sp>
        <p:nvSpPr>
          <p:cNvPr id="39" name="TextBox 38"/>
          <p:cNvSpPr txBox="1"/>
          <p:nvPr/>
        </p:nvSpPr>
        <p:spPr>
          <a:xfrm>
            <a:off x="2438400" y="5486400"/>
            <a:ext cx="2286000" cy="400110"/>
          </a:xfrm>
          <a:prstGeom prst="rect">
            <a:avLst/>
          </a:prstGeom>
          <a:noFill/>
        </p:spPr>
        <p:txBody>
          <a:bodyPr wrap="square" rtlCol="0">
            <a:spAutoFit/>
          </a:bodyPr>
          <a:lstStyle/>
          <a:p>
            <a:pPr algn="ctr"/>
            <a:r>
              <a:rPr lang="en-US" sz="2000" b="1" dirty="0">
                <a:solidFill>
                  <a:srgbClr val="008000"/>
                </a:solidFill>
              </a:rPr>
              <a:t>Tag Consumption</a:t>
            </a:r>
          </a:p>
        </p:txBody>
      </p:sp>
      <p:sp>
        <p:nvSpPr>
          <p:cNvPr id="43" name="TextBox 42"/>
          <p:cNvSpPr txBox="1"/>
          <p:nvPr/>
        </p:nvSpPr>
        <p:spPr>
          <a:xfrm>
            <a:off x="6553200" y="2514600"/>
            <a:ext cx="2286000" cy="400110"/>
          </a:xfrm>
          <a:prstGeom prst="rect">
            <a:avLst/>
          </a:prstGeom>
          <a:noFill/>
        </p:spPr>
        <p:txBody>
          <a:bodyPr wrap="square" rtlCol="0">
            <a:spAutoFit/>
          </a:bodyPr>
          <a:lstStyle/>
          <a:p>
            <a:pPr algn="ctr"/>
            <a:r>
              <a:rPr lang="en-US" sz="2000" b="1" dirty="0">
                <a:solidFill>
                  <a:srgbClr val="008000"/>
                </a:solidFill>
              </a:rPr>
              <a:t>Tag</a:t>
            </a:r>
            <a:r>
              <a:rPr lang="en-US" sz="2000" b="1" dirty="0"/>
              <a:t> </a:t>
            </a:r>
            <a:r>
              <a:rPr lang="en-US" sz="2000" b="1" dirty="0">
                <a:solidFill>
                  <a:srgbClr val="008000"/>
                </a:solidFill>
              </a:rPr>
              <a:t>Consumption</a:t>
            </a:r>
          </a:p>
        </p:txBody>
      </p:sp>
      <p:cxnSp>
        <p:nvCxnSpPr>
          <p:cNvPr id="4" name="Straight Arrow Connector 3"/>
          <p:cNvCxnSpPr>
            <a:stCxn id="35" idx="2"/>
          </p:cNvCxnSpPr>
          <p:nvPr/>
        </p:nvCxnSpPr>
        <p:spPr>
          <a:xfrm>
            <a:off x="1295400" y="1466910"/>
            <a:ext cx="838200" cy="20949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0"/>
          </p:cNvCxnSpPr>
          <p:nvPr/>
        </p:nvCxnSpPr>
        <p:spPr>
          <a:xfrm flipV="1">
            <a:off x="3581400" y="4953000"/>
            <a:ext cx="1371600" cy="5334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6324600" y="2590800"/>
            <a:ext cx="381000" cy="762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4" name="Slide Number Placeholder 40"/>
          <p:cNvSpPr>
            <a:spLocks noGrp="1"/>
          </p:cNvSpPr>
          <p:nvPr>
            <p:ph type="sldNum" sz="quarter" idx="12"/>
          </p:nvPr>
        </p:nvSpPr>
        <p:spPr>
          <a:xfrm>
            <a:off x="6994442" y="6492875"/>
            <a:ext cx="2133600" cy="365125"/>
          </a:xfrm>
        </p:spPr>
        <p:txBody>
          <a:bodyPr/>
          <a:lstStyle/>
          <a:p>
            <a:fld id="{F0F1960D-7E41-4D07-A49B-7A38051565AD}" type="slidenum">
              <a:rPr lang="en-US" smtClean="0"/>
              <a:t>49</a:t>
            </a:fld>
            <a:endParaRPr lang="en-US"/>
          </a:p>
        </p:txBody>
      </p:sp>
      <p:sp>
        <p:nvSpPr>
          <p:cNvPr id="49" name="TextBox 48"/>
          <p:cNvSpPr txBox="1"/>
          <p:nvPr/>
        </p:nvSpPr>
        <p:spPr>
          <a:xfrm>
            <a:off x="6705600" y="1752600"/>
            <a:ext cx="2603500" cy="646331"/>
          </a:xfrm>
          <a:prstGeom prst="rect">
            <a:avLst/>
          </a:prstGeom>
          <a:noFill/>
          <a:ln>
            <a:solidFill>
              <a:schemeClr val="tx1"/>
            </a:solidFill>
          </a:ln>
        </p:spPr>
        <p:txBody>
          <a:bodyPr wrap="square" rtlCol="0">
            <a:spAutoFit/>
          </a:bodyPr>
          <a:lstStyle/>
          <a:p>
            <a:pPr algn="ctr"/>
            <a:r>
              <a:rPr lang="en-US" dirty="0" smtClean="0"/>
              <a:t>Block H1: 192.168.1.1</a:t>
            </a:r>
            <a:endParaRPr lang="ar-IQ" dirty="0" smtClean="0"/>
          </a:p>
          <a:p>
            <a:pPr algn="ctr"/>
            <a:r>
              <a:rPr lang="en-US" dirty="0" smtClean="0"/>
              <a:t>Block H3: 192.168.1.3</a:t>
            </a:r>
          </a:p>
        </p:txBody>
      </p:sp>
      <p:sp>
        <p:nvSpPr>
          <p:cNvPr id="55" name="TextBox 54"/>
          <p:cNvSpPr txBox="1"/>
          <p:nvPr/>
        </p:nvSpPr>
        <p:spPr>
          <a:xfrm>
            <a:off x="6764755" y="1066800"/>
            <a:ext cx="2379245" cy="707886"/>
          </a:xfrm>
          <a:prstGeom prst="rect">
            <a:avLst/>
          </a:prstGeom>
          <a:noFill/>
        </p:spPr>
        <p:txBody>
          <a:bodyPr wrap="square" rtlCol="0">
            <a:spAutoFit/>
          </a:bodyPr>
          <a:lstStyle/>
          <a:p>
            <a:pPr algn="ctr"/>
            <a:r>
              <a:rPr lang="en-US" sz="2000" b="1" i="1" dirty="0" smtClean="0">
                <a:solidFill>
                  <a:srgbClr val="FF6600"/>
                </a:solidFill>
              </a:rPr>
              <a:t>FW </a:t>
            </a:r>
            <a:r>
              <a:rPr lang="en-US" sz="2000" b="1" i="1" dirty="0" err="1" smtClean="0">
                <a:solidFill>
                  <a:srgbClr val="FF6600"/>
                </a:solidFill>
              </a:rPr>
              <a:t>Config</a:t>
            </a:r>
            <a:r>
              <a:rPr lang="en-US" sz="2000" b="1" i="1" dirty="0" smtClean="0">
                <a:solidFill>
                  <a:srgbClr val="FF6600"/>
                </a:solidFill>
              </a:rPr>
              <a:t> in terms of original principals</a:t>
            </a:r>
            <a:endParaRPr lang="en-US" sz="2000" b="1" i="1" dirty="0">
              <a:solidFill>
                <a:srgbClr val="FF6600"/>
              </a:solidFill>
            </a:endParaRPr>
          </a:p>
        </p:txBody>
      </p:sp>
    </p:spTree>
    <p:extLst>
      <p:ext uri="{BB962C8B-B14F-4D97-AF65-F5344CB8AC3E}">
        <p14:creationId xmlns:p14="http://schemas.microsoft.com/office/powerpoint/2010/main" val="352649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8" grpId="0"/>
      <p:bldP spid="51" grpId="0"/>
      <p:bldP spid="35" grpId="0"/>
      <p:bldP spid="39"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Resource Efficiency</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5</a:t>
            </a:fld>
            <a:endParaRPr lang="en-US"/>
          </a:p>
        </p:txBody>
      </p:sp>
      <p:pic>
        <p:nvPicPr>
          <p:cNvPr id="5" name="Content Placeholder 6"/>
          <p:cNvPicPr>
            <a:picLocks noChangeAspect="1"/>
          </p:cNvPicPr>
          <p:nvPr/>
        </p:nvPicPr>
        <p:blipFill rotWithShape="1">
          <a:blip r:embed="rId3"/>
          <a:srcRect l="-985" t="1750" r="152" b="718"/>
          <a:stretch/>
        </p:blipFill>
        <p:spPr bwMode="auto">
          <a:xfrm>
            <a:off x="1600200" y="1676400"/>
            <a:ext cx="1205479" cy="1204729"/>
          </a:xfrm>
          <a:prstGeom prst="rect">
            <a:avLst/>
          </a:prstGeom>
          <a:noFill/>
          <a:ln w="9525">
            <a:noFill/>
            <a:miter lim="800000"/>
            <a:headEnd/>
            <a:tailEnd/>
          </a:ln>
        </p:spPr>
      </p:pic>
      <p:pic>
        <p:nvPicPr>
          <p:cNvPr id="6" name="Picture 10" descr="j0292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574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057400"/>
            <a:ext cx="23622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04800" y="2719388"/>
            <a:ext cx="2895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chemeClr val="tx1"/>
                </a:solidFill>
              </a:rPr>
              <a:t>Operators:</a:t>
            </a:r>
          </a:p>
          <a:p>
            <a:r>
              <a:rPr lang="en-US" sz="2400" dirty="0" smtClean="0">
                <a:solidFill>
                  <a:schemeClr val="tx1"/>
                </a:solidFill>
              </a:rPr>
              <a:t>Passively </a:t>
            </a:r>
            <a:r>
              <a:rPr lang="en-US" sz="2400" dirty="0">
                <a:solidFill>
                  <a:schemeClr val="tx1"/>
                </a:solidFill>
              </a:rPr>
              <a:t>analyze </a:t>
            </a:r>
            <a:endParaRPr lang="en-US" sz="2400" dirty="0" smtClean="0">
              <a:solidFill>
                <a:schemeClr val="tx1"/>
              </a:solidFill>
            </a:endParaRPr>
          </a:p>
          <a:p>
            <a:r>
              <a:rPr lang="en-US" sz="2400" i="1" dirty="0" smtClean="0">
                <a:solidFill>
                  <a:schemeClr val="tx1"/>
                </a:solidFill>
              </a:rPr>
              <a:t>the </a:t>
            </a:r>
            <a:r>
              <a:rPr lang="en-US" sz="2400" i="1" dirty="0">
                <a:solidFill>
                  <a:schemeClr val="tx1"/>
                </a:solidFill>
              </a:rPr>
              <a:t>data </a:t>
            </a:r>
            <a:r>
              <a:rPr lang="en-US" sz="2400" i="1" dirty="0" smtClean="0">
                <a:solidFill>
                  <a:schemeClr val="tx1"/>
                </a:solidFill>
              </a:rPr>
              <a:t>they have</a:t>
            </a:r>
            <a:endParaRPr lang="en-US" sz="2400" i="1" dirty="0">
              <a:solidFill>
                <a:schemeClr val="tx1"/>
              </a:solidFill>
            </a:endParaRPr>
          </a:p>
          <a:p>
            <a:r>
              <a:rPr lang="en-US" sz="2400" dirty="0">
                <a:solidFill>
                  <a:srgbClr val="0000FF"/>
                </a:solidFill>
              </a:rPr>
              <a:t>No way to create </a:t>
            </a:r>
            <a:r>
              <a:rPr lang="en-US" sz="2400" i="1" dirty="0">
                <a:solidFill>
                  <a:srgbClr val="0000FF"/>
                </a:solidFill>
              </a:rPr>
              <a:t>the data they </a:t>
            </a:r>
            <a:r>
              <a:rPr lang="en-US" sz="2400" i="1" dirty="0" smtClean="0">
                <a:solidFill>
                  <a:srgbClr val="0000FF"/>
                </a:solidFill>
              </a:rPr>
              <a:t>want</a:t>
            </a:r>
            <a:endParaRPr lang="en-US" sz="2400" i="1" dirty="0">
              <a:solidFill>
                <a:srgbClr val="0000FF"/>
              </a:solidFill>
            </a:endParaRPr>
          </a:p>
        </p:txBody>
      </p:sp>
      <p:sp>
        <p:nvSpPr>
          <p:cNvPr id="9" name="Left Arrow 8"/>
          <p:cNvSpPr/>
          <p:nvPr/>
        </p:nvSpPr>
        <p:spPr>
          <a:xfrm>
            <a:off x="2743200" y="2338388"/>
            <a:ext cx="2895600" cy="70961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rgbClr val="FF0000"/>
              </a:solidFill>
            </a:endParaRPr>
          </a:p>
        </p:txBody>
      </p:sp>
      <p:pic>
        <p:nvPicPr>
          <p:cNvPr id="1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6670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4384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9812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4419600" y="2709208"/>
            <a:ext cx="46482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rgbClr val="000000"/>
                </a:solidFill>
              </a:rPr>
              <a:t>Network devices:</a:t>
            </a:r>
          </a:p>
          <a:p>
            <a:r>
              <a:rPr lang="en-US" sz="2400" dirty="0" smtClean="0">
                <a:solidFill>
                  <a:srgbClr val="000000"/>
                </a:solidFill>
              </a:rPr>
              <a:t>Limited resources for measurement</a:t>
            </a:r>
          </a:p>
          <a:p>
            <a:r>
              <a:rPr lang="en-US" sz="2400" dirty="0" smtClean="0">
                <a:solidFill>
                  <a:srgbClr val="000000"/>
                </a:solidFill>
              </a:rPr>
              <a:t>Heavy sampling in </a:t>
            </a:r>
            <a:r>
              <a:rPr lang="en-US" sz="2400" dirty="0" err="1" smtClean="0">
                <a:solidFill>
                  <a:srgbClr val="000000"/>
                </a:solidFill>
              </a:rPr>
              <a:t>NetFlow</a:t>
            </a:r>
            <a:r>
              <a:rPr lang="en-US" sz="2400" dirty="0" smtClean="0">
                <a:solidFill>
                  <a:srgbClr val="000000"/>
                </a:solidFill>
              </a:rPr>
              <a:t>/</a:t>
            </a:r>
            <a:r>
              <a:rPr lang="en-US" sz="2400" dirty="0" err="1" smtClean="0">
                <a:solidFill>
                  <a:srgbClr val="000000"/>
                </a:solidFill>
              </a:rPr>
              <a:t>sFlow</a:t>
            </a:r>
            <a:endParaRPr lang="en-US" sz="2400" dirty="0" smtClean="0">
              <a:solidFill>
                <a:srgbClr val="000000"/>
              </a:solidFill>
            </a:endParaRPr>
          </a:p>
          <a:p>
            <a:r>
              <a:rPr lang="en-US" sz="2400" dirty="0">
                <a:solidFill>
                  <a:srgbClr val="0000FF"/>
                </a:solidFill>
              </a:rPr>
              <a:t>Missing </a:t>
            </a:r>
            <a:r>
              <a:rPr lang="en-US" sz="2400" dirty="0" smtClean="0">
                <a:solidFill>
                  <a:srgbClr val="0000FF"/>
                </a:solidFill>
              </a:rPr>
              <a:t>important flows</a:t>
            </a:r>
            <a:endParaRPr lang="en-US" sz="2400" dirty="0">
              <a:solidFill>
                <a:srgbClr val="0000FF"/>
              </a:solidFill>
            </a:endParaRPr>
          </a:p>
        </p:txBody>
      </p:sp>
      <p:sp>
        <p:nvSpPr>
          <p:cNvPr id="14" name="TextBox 13"/>
          <p:cNvSpPr txBox="1"/>
          <p:nvPr/>
        </p:nvSpPr>
        <p:spPr>
          <a:xfrm>
            <a:off x="2438400" y="1423988"/>
            <a:ext cx="37338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rgbClr val="000000"/>
                </a:solidFill>
              </a:rPr>
              <a:t>Too much data with increasing link speed</a:t>
            </a:r>
            <a:r>
              <a:rPr lang="en-US" sz="2400" dirty="0">
                <a:solidFill>
                  <a:srgbClr val="000000"/>
                </a:solidFill>
              </a:rPr>
              <a:t> &amp;</a:t>
            </a:r>
            <a:r>
              <a:rPr lang="en-US" sz="2400" dirty="0" smtClean="0">
                <a:solidFill>
                  <a:srgbClr val="000000"/>
                </a:solidFill>
              </a:rPr>
              <a:t> scale</a:t>
            </a:r>
          </a:p>
        </p:txBody>
      </p:sp>
      <p:sp>
        <p:nvSpPr>
          <p:cNvPr id="22" name="TextBox 21"/>
          <p:cNvSpPr txBox="1"/>
          <p:nvPr/>
        </p:nvSpPr>
        <p:spPr>
          <a:xfrm>
            <a:off x="381000" y="5257800"/>
            <a:ext cx="8458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t>We need </a:t>
            </a:r>
            <a:r>
              <a:rPr lang="en-US" sz="2800" i="1" dirty="0" smtClean="0"/>
              <a:t>efficient</a:t>
            </a:r>
            <a:r>
              <a:rPr lang="en-US" sz="2800" dirty="0" smtClean="0"/>
              <a:t> measurement support at devices to create the data we want within resource constraints</a:t>
            </a:r>
            <a:endParaRPr lang="en-US" sz="2800" i="1" dirty="0">
              <a:solidFill>
                <a:srgbClr val="0000FF"/>
              </a:solidFill>
            </a:endParaRPr>
          </a:p>
        </p:txBody>
      </p:sp>
    </p:spTree>
    <p:extLst>
      <p:ext uri="{BB962C8B-B14F-4D97-AF65-F5344CB8AC3E}">
        <p14:creationId xmlns:p14="http://schemas.microsoft.com/office/powerpoint/2010/main" val="2440916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FlowTags</a:t>
            </a:r>
            <a:r>
              <a:rPr lang="en-US" dirty="0" smtClean="0"/>
              <a:t> Takeaways</a:t>
            </a:r>
            <a:endParaRPr lang="en-US" dirty="0"/>
          </a:p>
        </p:txBody>
      </p:sp>
      <p:sp>
        <p:nvSpPr>
          <p:cNvPr id="3" name="Content Placeholder 2"/>
          <p:cNvSpPr>
            <a:spLocks noGrp="1"/>
          </p:cNvSpPr>
          <p:nvPr>
            <p:ph idx="1"/>
          </p:nvPr>
        </p:nvSpPr>
        <p:spPr>
          <a:xfrm>
            <a:off x="0" y="1035611"/>
            <a:ext cx="9144000" cy="5822389"/>
          </a:xfrm>
        </p:spPr>
        <p:txBody>
          <a:bodyPr>
            <a:noAutofit/>
          </a:bodyPr>
          <a:lstStyle/>
          <a:p>
            <a:r>
              <a:rPr lang="en-US" dirty="0" err="1" smtClean="0"/>
              <a:t>FlowTags</a:t>
            </a:r>
            <a:r>
              <a:rPr lang="en-US" dirty="0" smtClean="0"/>
              <a:t>: Handle dynamic packet modifications</a:t>
            </a:r>
          </a:p>
          <a:p>
            <a:pPr lvl="1"/>
            <a:r>
              <a:rPr lang="en-US" dirty="0" smtClean="0"/>
              <a:t>Support policy </a:t>
            </a:r>
            <a:r>
              <a:rPr lang="en-US" dirty="0"/>
              <a:t>verification, testing, and diagnosis</a:t>
            </a:r>
            <a:endParaRPr lang="en-US" dirty="0" smtClean="0"/>
          </a:p>
          <a:p>
            <a:pPr lvl="1"/>
            <a:r>
              <a:rPr lang="en-US" dirty="0" smtClean="0"/>
              <a:t>Use tags to record packet modifications</a:t>
            </a:r>
          </a:p>
          <a:p>
            <a:pPr lvl="1"/>
            <a:r>
              <a:rPr lang="en-US" dirty="0" smtClean="0"/>
              <a:t>25-75 lines of code changes at </a:t>
            </a:r>
            <a:r>
              <a:rPr lang="en-US" dirty="0" err="1" smtClean="0"/>
              <a:t>middleboxes</a:t>
            </a:r>
            <a:endParaRPr lang="en-US" dirty="0" smtClean="0"/>
          </a:p>
          <a:p>
            <a:pPr lvl="1"/>
            <a:r>
              <a:rPr lang="en-US" dirty="0" smtClean="0"/>
              <a:t>&lt;1% overhead to </a:t>
            </a:r>
            <a:r>
              <a:rPr lang="en-US" dirty="0" err="1" smtClean="0"/>
              <a:t>middlebox</a:t>
            </a:r>
            <a:r>
              <a:rPr lang="en-US" dirty="0" smtClean="0"/>
              <a:t> processing</a:t>
            </a:r>
          </a:p>
          <a:p>
            <a:pPr lvl="1"/>
            <a:endParaRPr lang="en-US" dirty="0" smtClean="0"/>
          </a:p>
          <a:p>
            <a:r>
              <a:rPr lang="en-US" dirty="0" smtClean="0"/>
              <a:t>Key approach</a:t>
            </a:r>
          </a:p>
          <a:p>
            <a:pPr lvl="1"/>
            <a:r>
              <a:rPr lang="en-US" dirty="0" smtClean="0"/>
              <a:t>Tagging at one place for attribution at other places</a:t>
            </a:r>
          </a:p>
          <a:p>
            <a:pPr lvl="1"/>
            <a:endParaRPr lang="en-US" dirty="0"/>
          </a:p>
          <a:p>
            <a:pPr lvl="1"/>
            <a:endParaRPr lang="en-US" dirty="0" smtClean="0"/>
          </a:p>
          <a:p>
            <a:pPr lvl="1"/>
            <a:endParaRPr lang="en-US" dirty="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2F8258B8-ACF5-6E4C-8B3E-49E538074B44}" type="slidenum">
              <a:rPr lang="en-US" smtClean="0"/>
              <a:t>50</a:t>
            </a:fld>
            <a:endParaRPr lang="en-US" dirty="0"/>
          </a:p>
        </p:txBody>
      </p:sp>
    </p:spTree>
    <p:extLst>
      <p:ext uri="{BB962C8B-B14F-4D97-AF65-F5344CB8AC3E}">
        <p14:creationId xmlns:p14="http://schemas.microsoft.com/office/powerpoint/2010/main" val="1711492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lstStyle/>
          <a:p>
            <a:r>
              <a:rPr lang="en-US" sz="4000" dirty="0" smtClean="0"/>
              <a:t>Programmable Measurement Architecture</a:t>
            </a:r>
            <a:endParaRPr lang="en-US" sz="40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371600" y="1219200"/>
            <a:ext cx="5029200" cy="523220"/>
          </a:xfrm>
          <a:prstGeom prst="rect">
            <a:avLst/>
          </a:prstGeom>
          <a:noFill/>
        </p:spPr>
        <p:txBody>
          <a:bodyPr wrap="square" rtlCol="0">
            <a:spAutoFit/>
          </a:bodyPr>
          <a:lstStyle/>
          <a:p>
            <a:r>
              <a:rPr lang="en-US" sz="2800" dirty="0" smtClean="0"/>
              <a:t>Specify measurement queries</a:t>
            </a:r>
            <a:endParaRPr lang="en-US" sz="2800" dirty="0"/>
          </a:p>
        </p:txBody>
      </p:sp>
      <p:sp>
        <p:nvSpPr>
          <p:cNvPr id="10" name="Rounded Rectangle 9"/>
          <p:cNvSpPr/>
          <p:nvPr/>
        </p:nvSpPr>
        <p:spPr>
          <a:xfrm>
            <a:off x="2362200" y="1752600"/>
            <a:ext cx="4114800" cy="16764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143000" y="3581400"/>
            <a:ext cx="2819400" cy="830997"/>
          </a:xfrm>
          <a:prstGeom prst="rect">
            <a:avLst/>
          </a:prstGeom>
          <a:noFill/>
        </p:spPr>
        <p:txBody>
          <a:bodyPr wrap="square" rtlCol="0">
            <a:spAutoFit/>
          </a:bodyPr>
          <a:lstStyle/>
          <a:p>
            <a:r>
              <a:rPr lang="en-US" sz="2400" dirty="0" smtClean="0"/>
              <a:t>Dynamically configure devices</a:t>
            </a:r>
          </a:p>
        </p:txBody>
      </p:sp>
      <p:sp>
        <p:nvSpPr>
          <p:cNvPr id="34" name="TextBox 33"/>
          <p:cNvSpPr txBox="1"/>
          <p:nvPr/>
        </p:nvSpPr>
        <p:spPr>
          <a:xfrm>
            <a:off x="5334000" y="3581400"/>
            <a:ext cx="3124200" cy="830997"/>
          </a:xfrm>
          <a:prstGeom prst="rect">
            <a:avLst/>
          </a:prstGeom>
          <a:noFill/>
        </p:spPr>
        <p:txBody>
          <a:bodyPr wrap="square" rtlCol="0">
            <a:spAutoFit/>
          </a:bodyPr>
          <a:lstStyle/>
          <a:p>
            <a:r>
              <a:rPr lang="en-US" sz="2400" dirty="0" smtClean="0"/>
              <a:t>Automatically collect the right data</a:t>
            </a:r>
          </a:p>
        </p:txBody>
      </p:sp>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51</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43" name="Rounded Rectangle 42"/>
          <p:cNvSpPr/>
          <p:nvPr/>
        </p:nvSpPr>
        <p:spPr>
          <a:xfrm>
            <a:off x="2438400" y="23622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Expressive Abstractions</a:t>
            </a:r>
            <a:endParaRPr lang="en-US" sz="2400" dirty="0">
              <a:solidFill>
                <a:schemeClr val="tx1"/>
              </a:solidFill>
            </a:endParaRPr>
          </a:p>
        </p:txBody>
      </p:sp>
      <p:sp>
        <p:nvSpPr>
          <p:cNvPr id="44" name="Rounded Rectangle 43"/>
          <p:cNvSpPr/>
          <p:nvPr/>
        </p:nvSpPr>
        <p:spPr>
          <a:xfrm>
            <a:off x="2438400" y="28194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Efficient runtime</a:t>
            </a:r>
            <a:endParaRPr lang="en-US" sz="2400" dirty="0">
              <a:solidFill>
                <a:schemeClr val="tx1"/>
              </a:solidFill>
            </a:endParaRPr>
          </a:p>
        </p:txBody>
      </p:sp>
      <p:sp>
        <p:nvSpPr>
          <p:cNvPr id="12" name="Curved Right Arrow 11"/>
          <p:cNvSpPr/>
          <p:nvPr/>
        </p:nvSpPr>
        <p:spPr>
          <a:xfrm>
            <a:off x="3810000" y="33528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800600" y="3352800"/>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381000" y="4572000"/>
            <a:ext cx="1828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DREAM</a:t>
            </a:r>
          </a:p>
          <a:p>
            <a:pPr algn="ctr"/>
            <a:r>
              <a:rPr lang="en-US" sz="2000" dirty="0" smtClean="0">
                <a:solidFill>
                  <a:schemeClr val="tx1"/>
                </a:solidFill>
              </a:rPr>
              <a:t>Flow counters</a:t>
            </a:r>
            <a:endParaRPr lang="en-US" sz="2000" dirty="0">
              <a:solidFill>
                <a:schemeClr val="tx1"/>
              </a:solidFill>
            </a:endParaRPr>
          </a:p>
        </p:txBody>
      </p:sp>
      <p:sp>
        <p:nvSpPr>
          <p:cNvPr id="25" name="Rounded Rectangle 24"/>
          <p:cNvSpPr/>
          <p:nvPr/>
        </p:nvSpPr>
        <p:spPr>
          <a:xfrm>
            <a:off x="2362200" y="4572000"/>
            <a:ext cx="23622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solidFill>
                  <a:schemeClr val="tx1"/>
                </a:solidFill>
              </a:rPr>
              <a:t>OpenSketch</a:t>
            </a:r>
            <a:endParaRPr lang="en-US" sz="2000" dirty="0" smtClean="0">
              <a:solidFill>
                <a:schemeClr val="tx1"/>
              </a:solidFill>
            </a:endParaRPr>
          </a:p>
          <a:p>
            <a:pPr algn="ctr"/>
            <a:r>
              <a:rPr lang="en-US" sz="2000" dirty="0" smtClean="0">
                <a:solidFill>
                  <a:schemeClr val="tx1"/>
                </a:solidFill>
              </a:rPr>
              <a:t>New measurement pipeline</a:t>
            </a:r>
          </a:p>
        </p:txBody>
      </p:sp>
      <p:sp>
        <p:nvSpPr>
          <p:cNvPr id="26" name="Rounded Rectangle 25"/>
          <p:cNvSpPr/>
          <p:nvPr/>
        </p:nvSpPr>
        <p:spPr>
          <a:xfrm>
            <a:off x="4953000" y="4572000"/>
            <a:ext cx="17526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SNAP</a:t>
            </a:r>
          </a:p>
          <a:p>
            <a:pPr algn="ctr"/>
            <a:r>
              <a:rPr lang="en-US" sz="2000" dirty="0" smtClean="0">
                <a:solidFill>
                  <a:schemeClr val="tx1"/>
                </a:solidFill>
              </a:rPr>
              <a:t>TCP &amp; socket statistics</a:t>
            </a:r>
            <a:endParaRPr lang="en-US" sz="2000" dirty="0">
              <a:solidFill>
                <a:schemeClr val="tx1"/>
              </a:solidFill>
            </a:endParaRPr>
          </a:p>
        </p:txBody>
      </p:sp>
      <p:sp>
        <p:nvSpPr>
          <p:cNvPr id="27" name="Rounded Rectangle 26"/>
          <p:cNvSpPr/>
          <p:nvPr/>
        </p:nvSpPr>
        <p:spPr>
          <a:xfrm>
            <a:off x="7010400" y="4572000"/>
            <a:ext cx="17526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solidFill>
                  <a:schemeClr val="tx1"/>
                </a:solidFill>
              </a:rPr>
              <a:t>FlowTags</a:t>
            </a:r>
            <a:endParaRPr lang="en-US" sz="2000" dirty="0" smtClean="0">
              <a:solidFill>
                <a:schemeClr val="tx1"/>
              </a:solidFill>
            </a:endParaRPr>
          </a:p>
          <a:p>
            <a:pPr algn="ctr"/>
            <a:r>
              <a:rPr lang="en-US" sz="2000" dirty="0" smtClean="0">
                <a:solidFill>
                  <a:schemeClr val="tx1"/>
                </a:solidFill>
              </a:rPr>
              <a:t>Tagging APIs</a:t>
            </a:r>
            <a:endParaRPr lang="en-US" sz="2000" dirty="0">
              <a:solidFill>
                <a:schemeClr val="tx1"/>
              </a:solidFill>
            </a:endParaRPr>
          </a:p>
        </p:txBody>
      </p:sp>
      <p:sp>
        <p:nvSpPr>
          <p:cNvPr id="3" name="Rectangle 2"/>
          <p:cNvSpPr/>
          <p:nvPr/>
        </p:nvSpPr>
        <p:spPr>
          <a:xfrm>
            <a:off x="228600" y="3733800"/>
            <a:ext cx="43434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Traffic measurement inside the network</a:t>
            </a:r>
            <a:endParaRPr lang="en-US" sz="2000" dirty="0"/>
          </a:p>
        </p:txBody>
      </p:sp>
      <p:sp>
        <p:nvSpPr>
          <p:cNvPr id="28" name="Rectangle 27"/>
          <p:cNvSpPr/>
          <p:nvPr/>
        </p:nvSpPr>
        <p:spPr>
          <a:xfrm>
            <a:off x="4724400" y="3733800"/>
            <a:ext cx="20447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Performance Diagnosis</a:t>
            </a:r>
            <a:endParaRPr lang="en-US" sz="2000" dirty="0"/>
          </a:p>
        </p:txBody>
      </p:sp>
      <p:sp>
        <p:nvSpPr>
          <p:cNvPr id="29" name="Rectangle 28"/>
          <p:cNvSpPr/>
          <p:nvPr/>
        </p:nvSpPr>
        <p:spPr>
          <a:xfrm>
            <a:off x="6934200" y="3733800"/>
            <a:ext cx="16002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Attribution</a:t>
            </a:r>
            <a:endParaRPr lang="en-US" sz="2000" dirty="0"/>
          </a:p>
        </p:txBody>
      </p:sp>
    </p:spTree>
    <p:extLst>
      <p:ext uri="{BB962C8B-B14F-4D97-AF65-F5344CB8AC3E}">
        <p14:creationId xmlns:p14="http://schemas.microsoft.com/office/powerpoint/2010/main" val="2847545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 grpId="0" animBg="1"/>
      <p:bldP spid="28" grpId="0" animBg="1"/>
      <p:bldP spid="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2819400"/>
            <a:ext cx="2667000" cy="1752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z="3200" dirty="0" smtClean="0"/>
              <a:t>Extending Network Architecture to Broader </a:t>
            </a:r>
            <a:r>
              <a:rPr lang="en-US" sz="3200" dirty="0"/>
              <a:t>S</a:t>
            </a:r>
            <a:r>
              <a:rPr lang="en-US" sz="3200" dirty="0" smtClean="0"/>
              <a:t>copes</a:t>
            </a:r>
            <a:endParaRPr lang="en-US" sz="3200"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52</a:t>
            </a:fld>
            <a:endParaRPr lang="en-US"/>
          </a:p>
        </p:txBody>
      </p:sp>
      <p:sp>
        <p:nvSpPr>
          <p:cNvPr id="5" name="TextBox 4"/>
          <p:cNvSpPr txBox="1"/>
          <p:nvPr/>
        </p:nvSpPr>
        <p:spPr>
          <a:xfrm>
            <a:off x="3048000" y="3352800"/>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Measurement</a:t>
            </a:r>
            <a:endParaRPr lang="en-US" sz="2400" dirty="0"/>
          </a:p>
        </p:txBody>
      </p:sp>
      <p:sp>
        <p:nvSpPr>
          <p:cNvPr id="6" name="TextBox 5"/>
          <p:cNvSpPr txBox="1"/>
          <p:nvPr/>
        </p:nvSpPr>
        <p:spPr>
          <a:xfrm>
            <a:off x="3048000" y="3962400"/>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Control</a:t>
            </a:r>
            <a:endParaRPr lang="en-US" sz="2400" dirty="0"/>
          </a:p>
        </p:txBody>
      </p:sp>
      <p:sp>
        <p:nvSpPr>
          <p:cNvPr id="8" name="TextBox 7"/>
          <p:cNvSpPr txBox="1"/>
          <p:nvPr/>
        </p:nvSpPr>
        <p:spPr>
          <a:xfrm>
            <a:off x="2819400" y="2819400"/>
            <a:ext cx="2438400" cy="461665"/>
          </a:xfrm>
          <a:prstGeom prst="rect">
            <a:avLst/>
          </a:prstGeom>
          <a:noFill/>
        </p:spPr>
        <p:txBody>
          <a:bodyPr wrap="square" rtlCol="0">
            <a:spAutoFit/>
          </a:bodyPr>
          <a:lstStyle/>
          <a:p>
            <a:r>
              <a:rPr lang="en-US" sz="2400" dirty="0" smtClean="0"/>
              <a:t>Network Devices</a:t>
            </a:r>
            <a:endParaRPr lang="en-US" sz="2400" dirty="0"/>
          </a:p>
        </p:txBody>
      </p:sp>
      <p:sp>
        <p:nvSpPr>
          <p:cNvPr id="9" name="TextBox 8"/>
          <p:cNvSpPr txBox="1"/>
          <p:nvPr/>
        </p:nvSpPr>
        <p:spPr>
          <a:xfrm>
            <a:off x="2362200" y="1371600"/>
            <a:ext cx="4114800" cy="830997"/>
          </a:xfrm>
          <a:prstGeom prst="rect">
            <a:avLst/>
          </a:prstGeom>
          <a:noFill/>
        </p:spPr>
        <p:txBody>
          <a:bodyPr wrap="square" rtlCol="0">
            <a:spAutoFit/>
          </a:bodyPr>
          <a:lstStyle/>
          <a:p>
            <a:r>
              <a:rPr lang="en-US" sz="2400" dirty="0"/>
              <a:t>A</a:t>
            </a:r>
            <a:r>
              <a:rPr lang="en-US" sz="2400" dirty="0" smtClean="0"/>
              <a:t>bstractions for programming different goals</a:t>
            </a:r>
            <a:endParaRPr lang="en-US" sz="2400" dirty="0"/>
          </a:p>
        </p:txBody>
      </p:sp>
      <p:cxnSp>
        <p:nvCxnSpPr>
          <p:cNvPr id="11" name="Straight Arrow Connector 10"/>
          <p:cNvCxnSpPr>
            <a:stCxn id="7" idx="0"/>
          </p:cNvCxnSpPr>
          <p:nvPr/>
        </p:nvCxnSpPr>
        <p:spPr>
          <a:xfrm flipV="1">
            <a:off x="4076700" y="2133600"/>
            <a:ext cx="38100"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819400" y="5105400"/>
            <a:ext cx="3429000" cy="830997"/>
          </a:xfrm>
          <a:prstGeom prst="rect">
            <a:avLst/>
          </a:prstGeom>
          <a:noFill/>
        </p:spPr>
        <p:txBody>
          <a:bodyPr wrap="square" rtlCol="0">
            <a:spAutoFit/>
          </a:bodyPr>
          <a:lstStyle/>
          <a:p>
            <a:r>
              <a:rPr lang="en-US" sz="2400" dirty="0" smtClean="0"/>
              <a:t>Algorithms to use limited resources </a:t>
            </a:r>
            <a:endParaRPr lang="en-US" sz="2400" dirty="0"/>
          </a:p>
        </p:txBody>
      </p:sp>
      <p:cxnSp>
        <p:nvCxnSpPr>
          <p:cNvPr id="13" name="Straight Arrow Connector 12"/>
          <p:cNvCxnSpPr/>
          <p:nvPr/>
        </p:nvCxnSpPr>
        <p:spPr>
          <a:xfrm flipH="1">
            <a:off x="4038600" y="4648200"/>
            <a:ext cx="381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5410200" y="3657600"/>
            <a:ext cx="6858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172200" y="3124200"/>
            <a:ext cx="2667000" cy="830997"/>
          </a:xfrm>
          <a:prstGeom prst="rect">
            <a:avLst/>
          </a:prstGeom>
          <a:noFill/>
        </p:spPr>
        <p:txBody>
          <a:bodyPr wrap="square" rtlCol="0">
            <a:spAutoFit/>
          </a:bodyPr>
          <a:lstStyle/>
          <a:p>
            <a:r>
              <a:rPr lang="en-US" sz="2400" dirty="0" smtClean="0"/>
              <a:t>Integrations with the entire network</a:t>
            </a:r>
            <a:endParaRPr lang="en-US" sz="2400" dirty="0"/>
          </a:p>
        </p:txBody>
      </p:sp>
    </p:spTree>
    <p:extLst>
      <p:ext uri="{BB962C8B-B14F-4D97-AF65-F5344CB8AC3E}">
        <p14:creationId xmlns:p14="http://schemas.microsoft.com/office/powerpoint/2010/main" val="27001371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to my Collaborators</a:t>
            </a:r>
            <a:endParaRPr lang="en-US" dirty="0"/>
          </a:p>
        </p:txBody>
      </p:sp>
      <p:sp>
        <p:nvSpPr>
          <p:cNvPr id="3" name="Content Placeholder 2"/>
          <p:cNvSpPr>
            <a:spLocks noGrp="1"/>
          </p:cNvSpPr>
          <p:nvPr>
            <p:ph idx="1"/>
          </p:nvPr>
        </p:nvSpPr>
        <p:spPr>
          <a:xfrm>
            <a:off x="0" y="1143000"/>
            <a:ext cx="9067800" cy="5715000"/>
          </a:xfrm>
        </p:spPr>
        <p:txBody>
          <a:bodyPr/>
          <a:lstStyle/>
          <a:p>
            <a:r>
              <a:rPr lang="en-US" dirty="0" smtClean="0"/>
              <a:t>USC: </a:t>
            </a:r>
            <a:r>
              <a:rPr lang="en-US" sz="2800" dirty="0" smtClean="0">
                <a:solidFill>
                  <a:schemeClr val="tx1"/>
                </a:solidFill>
              </a:rPr>
              <a:t>Ramesh </a:t>
            </a:r>
            <a:r>
              <a:rPr lang="en-US" sz="2800" dirty="0" err="1" smtClean="0">
                <a:solidFill>
                  <a:schemeClr val="tx1"/>
                </a:solidFill>
              </a:rPr>
              <a:t>Govindan</a:t>
            </a:r>
            <a:r>
              <a:rPr lang="en-US" sz="2800" dirty="0" smtClean="0">
                <a:solidFill>
                  <a:schemeClr val="tx1"/>
                </a:solidFill>
              </a:rPr>
              <a:t>, </a:t>
            </a:r>
            <a:r>
              <a:rPr lang="en-US" sz="2800" dirty="0" err="1" smtClean="0">
                <a:solidFill>
                  <a:schemeClr val="tx1"/>
                </a:solidFill>
              </a:rPr>
              <a:t>Rui</a:t>
            </a:r>
            <a:r>
              <a:rPr lang="en-US" sz="2800" dirty="0" smtClean="0">
                <a:solidFill>
                  <a:schemeClr val="tx1"/>
                </a:solidFill>
              </a:rPr>
              <a:t> Miao, </a:t>
            </a:r>
            <a:r>
              <a:rPr lang="en-US" sz="2800" dirty="0" err="1" smtClean="0">
                <a:solidFill>
                  <a:schemeClr val="tx1"/>
                </a:solidFill>
              </a:rPr>
              <a:t>Masoud</a:t>
            </a:r>
            <a:r>
              <a:rPr lang="en-US" sz="2800" dirty="0">
                <a:solidFill>
                  <a:schemeClr val="tx1"/>
                </a:solidFill>
              </a:rPr>
              <a:t> </a:t>
            </a:r>
            <a:r>
              <a:rPr lang="en-US" sz="2800" dirty="0" err="1" smtClean="0">
                <a:solidFill>
                  <a:schemeClr val="tx1"/>
                </a:solidFill>
              </a:rPr>
              <a:t>Moshref</a:t>
            </a:r>
            <a:endParaRPr lang="en-US" sz="2800" dirty="0" smtClean="0">
              <a:solidFill>
                <a:schemeClr val="tx1"/>
              </a:solidFill>
            </a:endParaRPr>
          </a:p>
          <a:p>
            <a:r>
              <a:rPr lang="en-US" dirty="0" smtClean="0"/>
              <a:t>Princeton</a:t>
            </a:r>
          </a:p>
          <a:p>
            <a:pPr lvl="1"/>
            <a:r>
              <a:rPr lang="en-US" dirty="0" smtClean="0"/>
              <a:t>Jennifer Rexford, </a:t>
            </a:r>
            <a:r>
              <a:rPr lang="en-US" dirty="0" err="1" smtClean="0"/>
              <a:t>Lavanya</a:t>
            </a:r>
            <a:r>
              <a:rPr lang="en-US" dirty="0" smtClean="0"/>
              <a:t> Jose, </a:t>
            </a:r>
            <a:r>
              <a:rPr lang="en-US" dirty="0" err="1" smtClean="0"/>
              <a:t>Peng</a:t>
            </a:r>
            <a:r>
              <a:rPr lang="en-US" dirty="0" smtClean="0"/>
              <a:t> Sun, Mike Freedman, David Walker</a:t>
            </a:r>
          </a:p>
          <a:p>
            <a:r>
              <a:rPr lang="en-US" dirty="0" smtClean="0"/>
              <a:t>CMU: </a:t>
            </a:r>
            <a:r>
              <a:rPr lang="en-US" sz="2800" dirty="0" err="1" smtClean="0">
                <a:solidFill>
                  <a:srgbClr val="000000"/>
                </a:solidFill>
              </a:rPr>
              <a:t>Vyas</a:t>
            </a:r>
            <a:r>
              <a:rPr lang="en-US" sz="2800" dirty="0" smtClean="0">
                <a:solidFill>
                  <a:srgbClr val="000000"/>
                </a:solidFill>
              </a:rPr>
              <a:t> </a:t>
            </a:r>
            <a:r>
              <a:rPr lang="en-US" sz="2800" dirty="0" err="1" smtClean="0">
                <a:solidFill>
                  <a:srgbClr val="000000"/>
                </a:solidFill>
              </a:rPr>
              <a:t>Sekar</a:t>
            </a:r>
            <a:r>
              <a:rPr lang="en-US" sz="2800" dirty="0" smtClean="0">
                <a:solidFill>
                  <a:srgbClr val="000000"/>
                </a:solidFill>
              </a:rPr>
              <a:t>, </a:t>
            </a:r>
            <a:r>
              <a:rPr lang="en-US" sz="2800" dirty="0" err="1" smtClean="0">
                <a:solidFill>
                  <a:srgbClr val="000000"/>
                </a:solidFill>
              </a:rPr>
              <a:t>Seyed</a:t>
            </a:r>
            <a:r>
              <a:rPr lang="en-US" sz="2800" dirty="0" smtClean="0">
                <a:solidFill>
                  <a:srgbClr val="000000"/>
                </a:solidFill>
              </a:rPr>
              <a:t> </a:t>
            </a:r>
            <a:r>
              <a:rPr lang="en-US" sz="2800" dirty="0" err="1" smtClean="0">
                <a:solidFill>
                  <a:srgbClr val="000000"/>
                </a:solidFill>
              </a:rPr>
              <a:t>Fayazbakhsh</a:t>
            </a:r>
            <a:r>
              <a:rPr lang="en-US" dirty="0" smtClean="0"/>
              <a:t> </a:t>
            </a:r>
          </a:p>
          <a:p>
            <a:r>
              <a:rPr lang="en-US" dirty="0" smtClean="0"/>
              <a:t>Google: </a:t>
            </a:r>
            <a:r>
              <a:rPr lang="en-US" sz="2800" dirty="0" smtClean="0">
                <a:solidFill>
                  <a:srgbClr val="000000"/>
                </a:solidFill>
              </a:rPr>
              <a:t>Amin </a:t>
            </a:r>
            <a:r>
              <a:rPr lang="en-US" sz="2800" dirty="0" err="1">
                <a:solidFill>
                  <a:srgbClr val="000000"/>
                </a:solidFill>
              </a:rPr>
              <a:t>Vahdat</a:t>
            </a:r>
            <a:r>
              <a:rPr lang="en-US" sz="2800" dirty="0">
                <a:solidFill>
                  <a:srgbClr val="000000"/>
                </a:solidFill>
              </a:rPr>
              <a:t>, Jeff Mogul</a:t>
            </a:r>
          </a:p>
          <a:p>
            <a:r>
              <a:rPr lang="en-US" dirty="0"/>
              <a:t>Microsoft</a:t>
            </a:r>
          </a:p>
          <a:p>
            <a:pPr lvl="1"/>
            <a:r>
              <a:rPr lang="en-US" dirty="0"/>
              <a:t>Albert Greenberg, </a:t>
            </a:r>
            <a:r>
              <a:rPr lang="en-US" dirty="0" err="1"/>
              <a:t>Lihua</a:t>
            </a:r>
            <a:r>
              <a:rPr lang="en-US" dirty="0"/>
              <a:t> Yuan, Dave </a:t>
            </a:r>
            <a:r>
              <a:rPr lang="en-US" dirty="0" err="1"/>
              <a:t>Maltz</a:t>
            </a:r>
            <a:r>
              <a:rPr lang="en-US" dirty="0"/>
              <a:t>, </a:t>
            </a:r>
            <a:r>
              <a:rPr lang="en-US" dirty="0" err="1"/>
              <a:t>Changhoon</a:t>
            </a:r>
            <a:r>
              <a:rPr lang="en-US" dirty="0"/>
              <a:t> Kim, </a:t>
            </a:r>
            <a:r>
              <a:rPr lang="en-US" dirty="0" err="1"/>
              <a:t>Srinkath</a:t>
            </a:r>
            <a:r>
              <a:rPr lang="en-US" dirty="0"/>
              <a:t> </a:t>
            </a:r>
            <a:r>
              <a:rPr lang="en-US" dirty="0" err="1" smtClean="0"/>
              <a:t>Kandula</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53</a:t>
            </a:fld>
            <a:endParaRPr lang="en-US"/>
          </a:p>
        </p:txBody>
      </p:sp>
    </p:spTree>
    <p:extLst>
      <p:ext uri="{BB962C8B-B14F-4D97-AF65-F5344CB8AC3E}">
        <p14:creationId xmlns:p14="http://schemas.microsoft.com/office/powerpoint/2010/main" val="355968411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876E0CC-6134-4D81-B876-3E8DBC324A9F}" type="slidenum">
              <a:rPr lang="en-US" smtClean="0"/>
              <a:pPr/>
              <a:t>54</a:t>
            </a:fld>
            <a:endParaRPr lang="en-US"/>
          </a:p>
        </p:txBody>
      </p:sp>
    </p:spTree>
    <p:extLst>
      <p:ext uri="{BB962C8B-B14F-4D97-AF65-F5344CB8AC3E}">
        <p14:creationId xmlns:p14="http://schemas.microsoft.com/office/powerpoint/2010/main" val="12006064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Generic Abstraction</a:t>
            </a:r>
            <a:endParaRPr lang="en-US" dirty="0"/>
          </a:p>
        </p:txBody>
      </p:sp>
      <p:sp>
        <p:nvSpPr>
          <p:cNvPr id="3" name="Content Placeholder 2"/>
          <p:cNvSpPr>
            <a:spLocks noGrp="1"/>
          </p:cNvSpPr>
          <p:nvPr>
            <p:ph idx="1"/>
          </p:nvPr>
        </p:nvSpPr>
        <p:spPr/>
        <p:txBody>
          <a:bodyPr/>
          <a:lstStyle/>
          <a:p>
            <a:r>
              <a:rPr lang="en-US" dirty="0" smtClean="0"/>
              <a:t>Researchers design solutions for specific queries</a:t>
            </a:r>
          </a:p>
          <a:p>
            <a:pPr lvl="1"/>
            <a:r>
              <a:rPr lang="en-US" dirty="0"/>
              <a:t>Identifying big flows (heavy hitters), flow changes</a:t>
            </a:r>
          </a:p>
          <a:p>
            <a:pPr lvl="1"/>
            <a:r>
              <a:rPr lang="en-US" dirty="0" err="1"/>
              <a:t>DDoS</a:t>
            </a:r>
            <a:r>
              <a:rPr lang="en-US" dirty="0"/>
              <a:t> detection, anomaly </a:t>
            </a:r>
            <a:r>
              <a:rPr lang="en-US" dirty="0" smtClean="0"/>
              <a:t>detection</a:t>
            </a:r>
          </a:p>
          <a:p>
            <a:r>
              <a:rPr lang="en-US" dirty="0" smtClean="0"/>
              <a:t>Hard to support point solutions in practice</a:t>
            </a:r>
          </a:p>
          <a:p>
            <a:pPr lvl="1"/>
            <a:r>
              <a:rPr lang="en-US" dirty="0" smtClean="0"/>
              <a:t>Vendors have no generic support</a:t>
            </a:r>
          </a:p>
          <a:p>
            <a:pPr lvl="1"/>
            <a:r>
              <a:rPr lang="en-US" dirty="0" smtClean="0"/>
              <a:t>Operators write their own scripts for different systems</a:t>
            </a:r>
            <a:endParaRPr lang="en-US"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6</a:t>
            </a:fld>
            <a:endParaRPr lang="en-US"/>
          </a:p>
        </p:txBody>
      </p:sp>
      <p:sp>
        <p:nvSpPr>
          <p:cNvPr id="5" name="TextBox 4"/>
          <p:cNvSpPr txBox="1"/>
          <p:nvPr/>
        </p:nvSpPr>
        <p:spPr>
          <a:xfrm>
            <a:off x="304800" y="4800600"/>
            <a:ext cx="8458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t>We need a </a:t>
            </a:r>
            <a:r>
              <a:rPr lang="en-US" sz="2800" i="1" dirty="0" smtClean="0"/>
              <a:t>generic</a:t>
            </a:r>
            <a:r>
              <a:rPr lang="en-US" sz="2800" dirty="0" smtClean="0"/>
              <a:t> abstraction for operators to program different measurement queries</a:t>
            </a:r>
            <a:endParaRPr lang="en-US" sz="2800" i="1" dirty="0">
              <a:solidFill>
                <a:srgbClr val="0000FF"/>
              </a:solidFill>
            </a:endParaRPr>
          </a:p>
        </p:txBody>
      </p:sp>
    </p:spTree>
    <p:extLst>
      <p:ext uri="{BB962C8B-B14F-4D97-AF65-F5344CB8AC3E}">
        <p14:creationId xmlns:p14="http://schemas.microsoft.com/office/powerpoint/2010/main" val="159861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Lack of Network-wide Visibility</a:t>
            </a:r>
            <a:endParaRPr lang="en-US" sz="4000"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7</a:t>
            </a:fld>
            <a:endParaRPr lang="en-US"/>
          </a:p>
        </p:txBody>
      </p:sp>
      <p:sp>
        <p:nvSpPr>
          <p:cNvPr id="80" name="TextBox 79"/>
          <p:cNvSpPr txBox="1"/>
          <p:nvPr/>
        </p:nvSpPr>
        <p:spPr>
          <a:xfrm>
            <a:off x="12700" y="990600"/>
            <a:ext cx="8915400" cy="523220"/>
          </a:xfrm>
          <a:prstGeom prst="rect">
            <a:avLst/>
          </a:prstGeom>
          <a:noFill/>
        </p:spPr>
        <p:txBody>
          <a:bodyPr wrap="square" rtlCol="0">
            <a:spAutoFit/>
          </a:bodyPr>
          <a:lstStyle/>
          <a:p>
            <a:r>
              <a:rPr lang="en-US" sz="2800" dirty="0" smtClean="0">
                <a:solidFill>
                  <a:srgbClr val="0000FF"/>
                </a:solidFill>
              </a:rPr>
              <a:t>Operators manually integrate many data sources   </a:t>
            </a:r>
            <a:endParaRPr lang="en-US" sz="2800" dirty="0">
              <a:solidFill>
                <a:srgbClr val="0000FF"/>
              </a:solidFill>
            </a:endParaRPr>
          </a:p>
        </p:txBody>
      </p:sp>
      <p:sp>
        <p:nvSpPr>
          <p:cNvPr id="81" name="TextBox 80"/>
          <p:cNvSpPr txBox="1"/>
          <p:nvPr/>
        </p:nvSpPr>
        <p:spPr>
          <a:xfrm>
            <a:off x="381000" y="5638800"/>
            <a:ext cx="8458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solidFill>
                  <a:schemeClr val="tx1"/>
                </a:solidFill>
              </a:rPr>
              <a:t>We need to </a:t>
            </a:r>
            <a:r>
              <a:rPr lang="en-US" sz="2800" i="1" dirty="0" smtClean="0">
                <a:solidFill>
                  <a:schemeClr val="tx1"/>
                </a:solidFill>
              </a:rPr>
              <a:t>automatically</a:t>
            </a:r>
            <a:r>
              <a:rPr lang="en-US" sz="2800" dirty="0" smtClean="0">
                <a:solidFill>
                  <a:schemeClr val="tx1"/>
                </a:solidFill>
              </a:rPr>
              <a:t> integrate information across the entire network</a:t>
            </a:r>
            <a:endParaRPr lang="en-US" sz="2800" dirty="0">
              <a:solidFill>
                <a:schemeClr val="tx1"/>
              </a:solidFill>
            </a:endParaRPr>
          </a:p>
        </p:txBody>
      </p:sp>
      <p:pic>
        <p:nvPicPr>
          <p:cNvPr id="75" name="Picture 74"/>
          <p:cNvPicPr>
            <a:picLocks noChangeAspect="1"/>
          </p:cNvPicPr>
          <p:nvPr/>
        </p:nvPicPr>
        <p:blipFill rotWithShape="1">
          <a:blip r:embed="rId3"/>
          <a:srcRect t="11080" r="15603" b="29011"/>
          <a:stretch/>
        </p:blipFill>
        <p:spPr>
          <a:xfrm>
            <a:off x="152400" y="2133600"/>
            <a:ext cx="3912818" cy="2400300"/>
          </a:xfrm>
          <a:prstGeom prst="rect">
            <a:avLst/>
          </a:prstGeom>
        </p:spPr>
      </p:pic>
      <p:sp>
        <p:nvSpPr>
          <p:cNvPr id="76" name="TextBox 75"/>
          <p:cNvSpPr txBox="1"/>
          <p:nvPr/>
        </p:nvSpPr>
        <p:spPr>
          <a:xfrm>
            <a:off x="228600" y="1676400"/>
            <a:ext cx="3505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smtClean="0"/>
              <a:t>NetFlow</a:t>
            </a:r>
            <a:r>
              <a:rPr lang="en-US" sz="2400" dirty="0" smtClean="0"/>
              <a:t> at 1-10K switches </a:t>
            </a:r>
            <a:endParaRPr lang="en-US" sz="2400" dirty="0"/>
          </a:p>
        </p:txBody>
      </p:sp>
      <p:pic>
        <p:nvPicPr>
          <p:cNvPr id="83" name="Picture 82"/>
          <p:cNvPicPr>
            <a:picLocks noChangeAspect="1"/>
          </p:cNvPicPr>
          <p:nvPr/>
        </p:nvPicPr>
        <p:blipFill rotWithShape="1">
          <a:blip r:embed="rId4"/>
          <a:srcRect t="8367" r="1863" b="23659"/>
          <a:stretch/>
        </p:blipFill>
        <p:spPr>
          <a:xfrm>
            <a:off x="3962400" y="2209800"/>
            <a:ext cx="4622799" cy="1651001"/>
          </a:xfrm>
          <a:prstGeom prst="rect">
            <a:avLst/>
          </a:prstGeom>
        </p:spPr>
      </p:pic>
      <p:sp>
        <p:nvSpPr>
          <p:cNvPr id="85" name="TextBox 84"/>
          <p:cNvSpPr txBox="1"/>
          <p:nvPr/>
        </p:nvSpPr>
        <p:spPr>
          <a:xfrm>
            <a:off x="4114800" y="1676400"/>
            <a:ext cx="4495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Application logs from 1-10M VMs </a:t>
            </a:r>
            <a:endParaRPr lang="en-US" sz="2400" dirty="0"/>
          </a:p>
        </p:txBody>
      </p:sp>
      <p:pic>
        <p:nvPicPr>
          <p:cNvPr id="86" name="Picture 85"/>
          <p:cNvPicPr>
            <a:picLocks noChangeAspect="1"/>
          </p:cNvPicPr>
          <p:nvPr/>
        </p:nvPicPr>
        <p:blipFill rotWithShape="1">
          <a:blip r:embed="rId5"/>
          <a:srcRect r="-525" b="25926"/>
          <a:stretch/>
        </p:blipFill>
        <p:spPr>
          <a:xfrm>
            <a:off x="2209800" y="2971800"/>
            <a:ext cx="4343400" cy="2419721"/>
          </a:xfrm>
          <a:prstGeom prst="rect">
            <a:avLst/>
          </a:prstGeom>
        </p:spPr>
      </p:pic>
      <p:sp>
        <p:nvSpPr>
          <p:cNvPr id="87" name="TextBox 86"/>
          <p:cNvSpPr txBox="1"/>
          <p:nvPr/>
        </p:nvSpPr>
        <p:spPr>
          <a:xfrm>
            <a:off x="2971800" y="3429000"/>
            <a:ext cx="28956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solidFill>
                  <a:srgbClr val="000000"/>
                </a:solidFill>
              </a:rPr>
              <a:t>Topology, routing, link utilization…</a:t>
            </a:r>
          </a:p>
        </p:txBody>
      </p:sp>
      <p:sp>
        <p:nvSpPr>
          <p:cNvPr id="88" name="TextBox 87"/>
          <p:cNvSpPr txBox="1"/>
          <p:nvPr/>
        </p:nvSpPr>
        <p:spPr>
          <a:xfrm>
            <a:off x="6324600" y="4191000"/>
            <a:ext cx="2438400"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400" dirty="0" smtClean="0">
                <a:solidFill>
                  <a:srgbClr val="000000"/>
                </a:solidFill>
              </a:rPr>
              <a:t>And </a:t>
            </a:r>
            <a:r>
              <a:rPr lang="en-US" sz="2400" dirty="0" err="1" smtClean="0">
                <a:solidFill>
                  <a:srgbClr val="000000"/>
                </a:solidFill>
              </a:rPr>
              <a:t>middleboxes</a:t>
            </a:r>
            <a:r>
              <a:rPr lang="en-US" sz="2400" dirty="0" smtClean="0">
                <a:solidFill>
                  <a:srgbClr val="000000"/>
                </a:solidFill>
              </a:rPr>
              <a:t>, FPGAs …</a:t>
            </a:r>
          </a:p>
        </p:txBody>
      </p:sp>
    </p:spTree>
    <p:extLst>
      <p:ext uri="{BB962C8B-B14F-4D97-AF65-F5344CB8AC3E}">
        <p14:creationId xmlns:p14="http://schemas.microsoft.com/office/powerpoint/2010/main" val="21506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76" grpId="0" animBg="1"/>
      <p:bldP spid="85" grpId="0" animBg="1"/>
      <p:bldP spid="87" grpId="0" animBg="1"/>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Challenges for Measurement Support</a:t>
            </a:r>
            <a:endParaRPr lang="en-US" sz="4000" dirty="0"/>
          </a:p>
        </p:txBody>
      </p:sp>
      <p:sp>
        <p:nvSpPr>
          <p:cNvPr id="4" name="Slide Number Placeholder 3"/>
          <p:cNvSpPr>
            <a:spLocks noGrp="1"/>
          </p:cNvSpPr>
          <p:nvPr>
            <p:ph type="sldNum" sz="quarter" idx="12"/>
          </p:nvPr>
        </p:nvSpPr>
        <p:spPr/>
        <p:txBody>
          <a:bodyPr/>
          <a:lstStyle/>
          <a:p>
            <a:fld id="{7876E0CC-6134-4D81-B876-3E8DBC324A9F}" type="slidenum">
              <a:rPr lang="en-US" smtClean="0"/>
              <a:pPr/>
              <a:t>8</a:t>
            </a:fld>
            <a:endParaRPr lang="en-US"/>
          </a:p>
        </p:txBody>
      </p:sp>
      <p:sp>
        <p:nvSpPr>
          <p:cNvPr id="7" name="Isosceles Triangle 6"/>
          <p:cNvSpPr/>
          <p:nvPr/>
        </p:nvSpPr>
        <p:spPr>
          <a:xfrm rot="10800000">
            <a:off x="3124200" y="2362200"/>
            <a:ext cx="2667000" cy="1981200"/>
          </a:xfrm>
          <a:prstGeom prst="triangl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8" name="Picture 7" descr="MC900434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819400"/>
            <a:ext cx="762000" cy="762000"/>
          </a:xfrm>
          <a:prstGeom prst="rect">
            <a:avLst/>
          </a:prstGeom>
        </p:spPr>
      </p:pic>
      <p:grpSp>
        <p:nvGrpSpPr>
          <p:cNvPr id="3" name="Group 2"/>
          <p:cNvGrpSpPr/>
          <p:nvPr/>
        </p:nvGrpSpPr>
        <p:grpSpPr>
          <a:xfrm>
            <a:off x="2667000" y="4343400"/>
            <a:ext cx="3657600" cy="1752600"/>
            <a:chOff x="-44824" y="4343400"/>
            <a:chExt cx="3657600" cy="1752600"/>
          </a:xfrm>
        </p:grpSpPr>
        <p:sp>
          <p:nvSpPr>
            <p:cNvPr id="5" name="Oval 4"/>
            <p:cNvSpPr/>
            <p:nvPr/>
          </p:nvSpPr>
          <p:spPr>
            <a:xfrm>
              <a:off x="304800" y="4343400"/>
              <a:ext cx="2895600" cy="1752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44824" y="4724400"/>
              <a:ext cx="3657600" cy="1200328"/>
            </a:xfrm>
            <a:prstGeom prst="rect">
              <a:avLst/>
            </a:prstGeom>
            <a:noFill/>
          </p:spPr>
          <p:txBody>
            <a:bodyPr wrap="square" rtlCol="0">
              <a:spAutoFit/>
            </a:bodyPr>
            <a:lstStyle/>
            <a:p>
              <a:pPr algn="ctr"/>
              <a:r>
                <a:rPr lang="en-US" sz="2400" dirty="0" smtClean="0">
                  <a:solidFill>
                    <a:srgbClr val="0000FF"/>
                  </a:solidFill>
                </a:rPr>
                <a:t>Resource efficiency</a:t>
              </a:r>
            </a:p>
            <a:p>
              <a:pPr algn="ctr"/>
              <a:r>
                <a:rPr lang="en-US" sz="2400" dirty="0" smtClean="0">
                  <a:solidFill>
                    <a:srgbClr val="000000"/>
                  </a:solidFill>
                </a:rPr>
                <a:t>(Limited CPU/</a:t>
              </a:r>
              <a:r>
                <a:rPr lang="en-US" sz="2400" dirty="0" err="1" smtClean="0">
                  <a:solidFill>
                    <a:srgbClr val="000000"/>
                  </a:solidFill>
                </a:rPr>
                <a:t>Mem</a:t>
              </a:r>
              <a:r>
                <a:rPr lang="en-US" sz="2400" dirty="0" smtClean="0">
                  <a:solidFill>
                    <a:srgbClr val="000000"/>
                  </a:solidFill>
                </a:rPr>
                <a:t> at devices)</a:t>
              </a:r>
            </a:p>
          </p:txBody>
        </p:sp>
      </p:grpSp>
      <p:grpSp>
        <p:nvGrpSpPr>
          <p:cNvPr id="14" name="Group 13"/>
          <p:cNvGrpSpPr/>
          <p:nvPr/>
        </p:nvGrpSpPr>
        <p:grpSpPr>
          <a:xfrm>
            <a:off x="152400" y="1143000"/>
            <a:ext cx="3048000" cy="1798260"/>
            <a:chOff x="2971800" y="1447800"/>
            <a:chExt cx="3048000" cy="1798260"/>
          </a:xfrm>
        </p:grpSpPr>
        <p:sp>
          <p:nvSpPr>
            <p:cNvPr id="10" name="Oval 9"/>
            <p:cNvSpPr/>
            <p:nvPr/>
          </p:nvSpPr>
          <p:spPr>
            <a:xfrm>
              <a:off x="2971800" y="1447800"/>
              <a:ext cx="3048000" cy="1752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2971800" y="1676400"/>
              <a:ext cx="3048000" cy="1569660"/>
            </a:xfrm>
            <a:prstGeom prst="rect">
              <a:avLst/>
            </a:prstGeom>
            <a:noFill/>
          </p:spPr>
          <p:txBody>
            <a:bodyPr wrap="square" rtlCol="0">
              <a:spAutoFit/>
            </a:bodyPr>
            <a:lstStyle/>
            <a:p>
              <a:pPr algn="ctr"/>
              <a:r>
                <a:rPr lang="en-US" sz="2400" dirty="0" smtClean="0">
                  <a:solidFill>
                    <a:srgbClr val="0000FF"/>
                  </a:solidFill>
                </a:rPr>
                <a:t>Expressive queries</a:t>
              </a:r>
            </a:p>
            <a:p>
              <a:pPr algn="ctr"/>
              <a:r>
                <a:rPr lang="en-US" sz="2400" dirty="0" smtClean="0">
                  <a:solidFill>
                    <a:srgbClr val="000000"/>
                  </a:solidFill>
                </a:rPr>
                <a:t>(Traffic volumes, changes, anomalies)</a:t>
              </a:r>
            </a:p>
            <a:p>
              <a:pPr algn="ctr"/>
              <a:endParaRPr lang="en-US" sz="2400" dirty="0">
                <a:solidFill>
                  <a:srgbClr val="0000FF"/>
                </a:solidFill>
              </a:endParaRPr>
            </a:p>
          </p:txBody>
        </p:sp>
      </p:grpSp>
      <p:grpSp>
        <p:nvGrpSpPr>
          <p:cNvPr id="11" name="Group 10"/>
          <p:cNvGrpSpPr/>
          <p:nvPr/>
        </p:nvGrpSpPr>
        <p:grpSpPr>
          <a:xfrm>
            <a:off x="5638800" y="1143000"/>
            <a:ext cx="3048000" cy="1752600"/>
            <a:chOff x="5791200" y="4267200"/>
            <a:chExt cx="3048000" cy="1752600"/>
          </a:xfrm>
        </p:grpSpPr>
        <p:sp>
          <p:nvSpPr>
            <p:cNvPr id="6" name="Oval 5"/>
            <p:cNvSpPr/>
            <p:nvPr/>
          </p:nvSpPr>
          <p:spPr>
            <a:xfrm>
              <a:off x="5867400" y="4267200"/>
              <a:ext cx="2895600" cy="1752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5791200" y="4724400"/>
              <a:ext cx="3048000" cy="830997"/>
            </a:xfrm>
            <a:prstGeom prst="rect">
              <a:avLst/>
            </a:prstGeom>
            <a:noFill/>
          </p:spPr>
          <p:txBody>
            <a:bodyPr wrap="square" rtlCol="0">
              <a:spAutoFit/>
            </a:bodyPr>
            <a:lstStyle/>
            <a:p>
              <a:pPr algn="ctr"/>
              <a:r>
                <a:rPr lang="en-US" sz="2400" dirty="0" smtClean="0">
                  <a:solidFill>
                    <a:srgbClr val="0000FF"/>
                  </a:solidFill>
                </a:rPr>
                <a:t>Network-wide visibility</a:t>
              </a:r>
            </a:p>
            <a:p>
              <a:pPr algn="ctr"/>
              <a:r>
                <a:rPr lang="en-US" sz="2400" dirty="0" smtClean="0"/>
                <a:t>(hosts, switches)</a:t>
              </a:r>
              <a:endParaRPr lang="en-US" sz="2400" dirty="0"/>
            </a:p>
          </p:txBody>
        </p:sp>
      </p:grpSp>
      <p:sp>
        <p:nvSpPr>
          <p:cNvPr id="15" name="Rounded Rectangle 14"/>
          <p:cNvSpPr/>
          <p:nvPr/>
        </p:nvSpPr>
        <p:spPr>
          <a:xfrm>
            <a:off x="685800" y="2514600"/>
            <a:ext cx="7848600" cy="2057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Calibri" pitchFamily="34" charset="0"/>
                <a:cs typeface="Calibri" pitchFamily="34" charset="0"/>
              </a:rPr>
              <a:t>Our Solution: </a:t>
            </a:r>
          </a:p>
          <a:p>
            <a:pPr algn="ctr"/>
            <a:r>
              <a:rPr lang="en-US" sz="2800" dirty="0" smtClean="0">
                <a:latin typeface="Calibri" pitchFamily="34" charset="0"/>
                <a:cs typeface="Calibri" pitchFamily="34" charset="0"/>
              </a:rPr>
              <a:t>Dynamically collect and automatically integrate</a:t>
            </a:r>
          </a:p>
          <a:p>
            <a:pPr algn="ctr"/>
            <a:r>
              <a:rPr lang="en-US" sz="2800" dirty="0" smtClean="0">
                <a:latin typeface="Calibri" pitchFamily="34" charset="0"/>
                <a:cs typeface="Calibri" pitchFamily="34" charset="0"/>
              </a:rPr>
              <a:t> the right data, at the right place and the right time</a:t>
            </a:r>
            <a:endParaRPr lang="en-US" sz="2800" dirty="0">
              <a:latin typeface="Calibri" pitchFamily="34" charset="0"/>
              <a:cs typeface="Calibri" pitchFamily="34" charset="0"/>
            </a:endParaRPr>
          </a:p>
        </p:txBody>
      </p:sp>
    </p:spTree>
    <p:extLst>
      <p:ext uri="{BB962C8B-B14F-4D97-AF65-F5344CB8AC3E}">
        <p14:creationId xmlns:p14="http://schemas.microsoft.com/office/powerpoint/2010/main" val="301574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lstStyle/>
          <a:p>
            <a:r>
              <a:rPr lang="en-US" sz="4000" dirty="0" smtClean="0"/>
              <a:t>Programmable Measurement Architecture</a:t>
            </a:r>
            <a:endParaRPr lang="en-US" sz="4000" dirty="0"/>
          </a:p>
        </p:txBody>
      </p:sp>
      <p:cxnSp>
        <p:nvCxnSpPr>
          <p:cNvPr id="6" name="Straight Arrow Connector 5"/>
          <p:cNvCxnSpPr/>
          <p:nvPr/>
        </p:nvCxnSpPr>
        <p:spPr>
          <a:xfrm>
            <a:off x="914400" y="2057400"/>
            <a:ext cx="1828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371600" y="1219200"/>
            <a:ext cx="5029200" cy="523220"/>
          </a:xfrm>
          <a:prstGeom prst="rect">
            <a:avLst/>
          </a:prstGeom>
          <a:noFill/>
        </p:spPr>
        <p:txBody>
          <a:bodyPr wrap="square" rtlCol="0">
            <a:spAutoFit/>
          </a:bodyPr>
          <a:lstStyle/>
          <a:p>
            <a:r>
              <a:rPr lang="en-US" sz="2800" dirty="0" smtClean="0"/>
              <a:t>Specify measurement queries</a:t>
            </a:r>
            <a:endParaRPr lang="en-US" sz="2800" dirty="0"/>
          </a:p>
        </p:txBody>
      </p:sp>
      <p:sp>
        <p:nvSpPr>
          <p:cNvPr id="10" name="Rounded Rectangle 9"/>
          <p:cNvSpPr/>
          <p:nvPr/>
        </p:nvSpPr>
        <p:spPr>
          <a:xfrm>
            <a:off x="2362200" y="1752600"/>
            <a:ext cx="4114800" cy="1676400"/>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lang="en-US" sz="2800" dirty="0" smtClean="0"/>
              <a:t>Measurement Framework</a:t>
            </a:r>
          </a:p>
        </p:txBody>
      </p:sp>
      <p:pic>
        <p:nvPicPr>
          <p:cNvPr id="58" name="Picture 10"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3572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143000" y="3581400"/>
            <a:ext cx="2819400" cy="830997"/>
          </a:xfrm>
          <a:prstGeom prst="rect">
            <a:avLst/>
          </a:prstGeom>
          <a:noFill/>
        </p:spPr>
        <p:txBody>
          <a:bodyPr wrap="square" rtlCol="0">
            <a:spAutoFit/>
          </a:bodyPr>
          <a:lstStyle/>
          <a:p>
            <a:r>
              <a:rPr lang="en-US" sz="2400" dirty="0" smtClean="0"/>
              <a:t>Dynamically configure devices</a:t>
            </a:r>
          </a:p>
        </p:txBody>
      </p:sp>
      <p:sp>
        <p:nvSpPr>
          <p:cNvPr id="34" name="TextBox 33"/>
          <p:cNvSpPr txBox="1"/>
          <p:nvPr/>
        </p:nvSpPr>
        <p:spPr>
          <a:xfrm>
            <a:off x="5334000" y="3581400"/>
            <a:ext cx="3124200" cy="830997"/>
          </a:xfrm>
          <a:prstGeom prst="rect">
            <a:avLst/>
          </a:prstGeom>
          <a:noFill/>
        </p:spPr>
        <p:txBody>
          <a:bodyPr wrap="square" rtlCol="0">
            <a:spAutoFit/>
          </a:bodyPr>
          <a:lstStyle/>
          <a:p>
            <a:r>
              <a:rPr lang="en-US" sz="2400" dirty="0" smtClean="0"/>
              <a:t>Automatically collect the right data</a:t>
            </a:r>
          </a:p>
        </p:txBody>
      </p:sp>
      <p:pic>
        <p:nvPicPr>
          <p:cNvPr id="22" name="Content Placeholder 7"/>
          <p:cNvPicPr>
            <a:picLocks noGrp="1" noChangeAspect="1"/>
          </p:cNvPicPr>
          <p:nvPr>
            <p:ph idx="1"/>
          </p:nvPr>
        </p:nvPicPr>
        <p:blipFill>
          <a:blip r:embed="rId4"/>
          <a:srcRect t="5078" b="5078"/>
          <a:stretch>
            <a:fillRect/>
          </a:stretch>
        </p:blipFill>
        <p:spPr>
          <a:xfrm>
            <a:off x="3104796" y="4724400"/>
            <a:ext cx="846328" cy="533400"/>
          </a:xfrm>
        </p:spPr>
      </p:pic>
      <p:sp>
        <p:nvSpPr>
          <p:cNvPr id="23" name="Slide Number Placeholder 3"/>
          <p:cNvSpPr txBox="1">
            <a:spLocks/>
          </p:cNvSpPr>
          <p:nvPr/>
        </p:nvSpPr>
        <p:spPr>
          <a:xfrm>
            <a:off x="6990996" y="617220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b="1"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76E0CC-6134-4D81-B876-3E8DBC324A9F}" type="slidenum">
              <a:rPr lang="en-US" smtClean="0"/>
              <a:pPr/>
              <a:t>9</a:t>
            </a:fld>
            <a:endParaRPr lang="en-US"/>
          </a:p>
        </p:txBody>
      </p:sp>
      <p:pic>
        <p:nvPicPr>
          <p:cNvPr id="3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596" y="4800600"/>
            <a:ext cx="977900" cy="41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MC9004348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196" y="4572000"/>
            <a:ext cx="838200" cy="838200"/>
          </a:xfrm>
          <a:prstGeom prst="rect">
            <a:avLst/>
          </a:prstGeom>
        </p:spPr>
      </p:pic>
      <p:sp>
        <p:nvSpPr>
          <p:cNvPr id="38" name="TextBox 37"/>
          <p:cNvSpPr txBox="1"/>
          <p:nvPr/>
        </p:nvSpPr>
        <p:spPr>
          <a:xfrm>
            <a:off x="894996" y="5486400"/>
            <a:ext cx="1295400" cy="461665"/>
          </a:xfrm>
          <a:prstGeom prst="rect">
            <a:avLst/>
          </a:prstGeom>
          <a:noFill/>
        </p:spPr>
        <p:txBody>
          <a:bodyPr wrap="square" rtlCol="0">
            <a:spAutoFit/>
          </a:bodyPr>
          <a:lstStyle/>
          <a:p>
            <a:r>
              <a:rPr lang="en-US" sz="2400" dirty="0"/>
              <a:t>Switches</a:t>
            </a:r>
          </a:p>
        </p:txBody>
      </p:sp>
      <p:sp>
        <p:nvSpPr>
          <p:cNvPr id="39" name="TextBox 38"/>
          <p:cNvSpPr txBox="1"/>
          <p:nvPr/>
        </p:nvSpPr>
        <p:spPr>
          <a:xfrm>
            <a:off x="5390796" y="5486400"/>
            <a:ext cx="1295400" cy="461665"/>
          </a:xfrm>
          <a:prstGeom prst="rect">
            <a:avLst/>
          </a:prstGeom>
          <a:noFill/>
        </p:spPr>
        <p:txBody>
          <a:bodyPr wrap="square" rtlCol="0">
            <a:spAutoFit/>
          </a:bodyPr>
          <a:lstStyle/>
          <a:p>
            <a:r>
              <a:rPr lang="en-US" sz="2400" dirty="0" smtClean="0"/>
              <a:t>Hosts</a:t>
            </a:r>
            <a:endParaRPr lang="en-US" sz="2400" dirty="0"/>
          </a:p>
        </p:txBody>
      </p:sp>
      <p:sp>
        <p:nvSpPr>
          <p:cNvPr id="40" name="TextBox 39"/>
          <p:cNvSpPr txBox="1"/>
          <p:nvPr/>
        </p:nvSpPr>
        <p:spPr>
          <a:xfrm>
            <a:off x="3028596" y="5486400"/>
            <a:ext cx="2057400" cy="461665"/>
          </a:xfrm>
          <a:prstGeom prst="rect">
            <a:avLst/>
          </a:prstGeom>
          <a:noFill/>
        </p:spPr>
        <p:txBody>
          <a:bodyPr wrap="square" rtlCol="0">
            <a:spAutoFit/>
          </a:bodyPr>
          <a:lstStyle/>
          <a:p>
            <a:r>
              <a:rPr lang="en-US" sz="2400" dirty="0" smtClean="0"/>
              <a:t>FPGAs</a:t>
            </a:r>
            <a:endParaRPr lang="en-US" sz="2400" dirty="0"/>
          </a:p>
        </p:txBody>
      </p:sp>
      <p:pic>
        <p:nvPicPr>
          <p:cNvPr id="41" name="Picture 57" descr="icon_color"/>
          <p:cNvPicPr>
            <a:picLocks noChangeAspect="1" noChangeArrowheads="1"/>
          </p:cNvPicPr>
          <p:nvPr/>
        </p:nvPicPr>
        <p:blipFill>
          <a:blip r:embed="rId7" cstate="print"/>
          <a:srcRect/>
          <a:stretch>
            <a:fillRect/>
          </a:stretch>
        </p:blipFill>
        <p:spPr bwMode="auto">
          <a:xfrm>
            <a:off x="7448196" y="4572000"/>
            <a:ext cx="599145" cy="685800"/>
          </a:xfrm>
          <a:prstGeom prst="rect">
            <a:avLst/>
          </a:prstGeom>
          <a:noFill/>
        </p:spPr>
      </p:pic>
      <p:sp>
        <p:nvSpPr>
          <p:cNvPr id="42" name="TextBox 41"/>
          <p:cNvSpPr txBox="1"/>
          <p:nvPr/>
        </p:nvSpPr>
        <p:spPr>
          <a:xfrm>
            <a:off x="6914796" y="5486400"/>
            <a:ext cx="1828800" cy="461665"/>
          </a:xfrm>
          <a:prstGeom prst="rect">
            <a:avLst/>
          </a:prstGeom>
          <a:noFill/>
        </p:spPr>
        <p:txBody>
          <a:bodyPr wrap="square" rtlCol="0">
            <a:spAutoFit/>
          </a:bodyPr>
          <a:lstStyle/>
          <a:p>
            <a:r>
              <a:rPr lang="en-US" sz="2400" dirty="0" err="1" smtClean="0"/>
              <a:t>Middleboxes</a:t>
            </a:r>
            <a:endParaRPr lang="en-US" sz="2400" dirty="0"/>
          </a:p>
        </p:txBody>
      </p:sp>
      <p:sp>
        <p:nvSpPr>
          <p:cNvPr id="43" name="Rounded Rectangle 42"/>
          <p:cNvSpPr/>
          <p:nvPr/>
        </p:nvSpPr>
        <p:spPr>
          <a:xfrm>
            <a:off x="2438400" y="23622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Expressive Abstractions</a:t>
            </a:r>
            <a:endParaRPr lang="en-US" sz="2400" dirty="0">
              <a:solidFill>
                <a:schemeClr val="tx1"/>
              </a:solidFill>
            </a:endParaRPr>
          </a:p>
        </p:txBody>
      </p:sp>
      <p:sp>
        <p:nvSpPr>
          <p:cNvPr id="44" name="Rounded Rectangle 43"/>
          <p:cNvSpPr/>
          <p:nvPr/>
        </p:nvSpPr>
        <p:spPr>
          <a:xfrm>
            <a:off x="2438400" y="2819400"/>
            <a:ext cx="38862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Efficient runtime</a:t>
            </a:r>
            <a:endParaRPr lang="en-US" sz="2400" dirty="0">
              <a:solidFill>
                <a:schemeClr val="tx1"/>
              </a:solidFill>
            </a:endParaRPr>
          </a:p>
        </p:txBody>
      </p:sp>
      <p:sp>
        <p:nvSpPr>
          <p:cNvPr id="12" name="Curved Right Arrow 11"/>
          <p:cNvSpPr/>
          <p:nvPr/>
        </p:nvSpPr>
        <p:spPr>
          <a:xfrm>
            <a:off x="3810000" y="3352800"/>
            <a:ext cx="381000" cy="1219200"/>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Curved Right Arrow 44"/>
          <p:cNvSpPr/>
          <p:nvPr/>
        </p:nvSpPr>
        <p:spPr>
          <a:xfrm rot="10800000">
            <a:off x="4800600" y="3352800"/>
            <a:ext cx="381000" cy="1209265"/>
          </a:xfrm>
          <a:prstGeom prst="curvedRight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228600" y="4724400"/>
            <a:ext cx="2133600" cy="7418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DREAM</a:t>
            </a:r>
          </a:p>
          <a:p>
            <a:pPr algn="ctr"/>
            <a:r>
              <a:rPr lang="en-US" sz="2400" dirty="0" smtClean="0">
                <a:solidFill>
                  <a:schemeClr val="tx1"/>
                </a:solidFill>
              </a:rPr>
              <a:t>(SIGCOMM’14)</a:t>
            </a:r>
            <a:endParaRPr lang="en-US" sz="2400" dirty="0">
              <a:solidFill>
                <a:schemeClr val="tx1"/>
              </a:solidFill>
            </a:endParaRPr>
          </a:p>
        </p:txBody>
      </p:sp>
      <p:sp>
        <p:nvSpPr>
          <p:cNvPr id="25" name="Rounded Rectangle 24"/>
          <p:cNvSpPr/>
          <p:nvPr/>
        </p:nvSpPr>
        <p:spPr>
          <a:xfrm>
            <a:off x="2895600" y="4724400"/>
            <a:ext cx="18288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solidFill>
                  <a:schemeClr val="tx1"/>
                </a:solidFill>
              </a:rPr>
              <a:t>OpenSketch</a:t>
            </a:r>
            <a:endParaRPr lang="en-US" sz="2400" dirty="0" smtClean="0">
              <a:solidFill>
                <a:schemeClr val="tx1"/>
              </a:solidFill>
            </a:endParaRPr>
          </a:p>
          <a:p>
            <a:pPr algn="ctr"/>
            <a:r>
              <a:rPr lang="en-US" sz="2400" dirty="0" smtClean="0">
                <a:solidFill>
                  <a:schemeClr val="tx1"/>
                </a:solidFill>
              </a:rPr>
              <a:t>(NSDI’13)</a:t>
            </a:r>
            <a:endParaRPr lang="en-US" sz="2400" dirty="0">
              <a:solidFill>
                <a:schemeClr val="tx1"/>
              </a:solidFill>
            </a:endParaRPr>
          </a:p>
        </p:txBody>
      </p:sp>
      <p:sp>
        <p:nvSpPr>
          <p:cNvPr id="26" name="Rounded Rectangle 25"/>
          <p:cNvSpPr/>
          <p:nvPr/>
        </p:nvSpPr>
        <p:spPr>
          <a:xfrm>
            <a:off x="5181600" y="4724400"/>
            <a:ext cx="15240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tx1"/>
                </a:solidFill>
              </a:rPr>
              <a:t>SNAP</a:t>
            </a:r>
          </a:p>
          <a:p>
            <a:pPr algn="ctr"/>
            <a:r>
              <a:rPr lang="en-US" sz="2400" dirty="0" smtClean="0">
                <a:solidFill>
                  <a:schemeClr val="tx1"/>
                </a:solidFill>
              </a:rPr>
              <a:t>(NSDI’11)</a:t>
            </a:r>
            <a:endParaRPr lang="en-US" sz="2400" dirty="0">
              <a:solidFill>
                <a:schemeClr val="tx1"/>
              </a:solidFill>
            </a:endParaRPr>
          </a:p>
        </p:txBody>
      </p:sp>
      <p:sp>
        <p:nvSpPr>
          <p:cNvPr id="27" name="Rounded Rectangle 26"/>
          <p:cNvSpPr/>
          <p:nvPr/>
        </p:nvSpPr>
        <p:spPr>
          <a:xfrm>
            <a:off x="7010400" y="4724400"/>
            <a:ext cx="15240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solidFill>
                  <a:schemeClr val="tx1"/>
                </a:solidFill>
              </a:rPr>
              <a:t>FlowTags</a:t>
            </a:r>
            <a:r>
              <a:rPr lang="en-US" sz="2400" dirty="0" smtClean="0">
                <a:solidFill>
                  <a:schemeClr val="tx1"/>
                </a:solidFill>
              </a:rPr>
              <a:t> (NSDI’14)</a:t>
            </a:r>
            <a:endParaRPr lang="en-US" sz="2400" dirty="0">
              <a:solidFill>
                <a:schemeClr val="tx1"/>
              </a:solidFill>
            </a:endParaRPr>
          </a:p>
        </p:txBody>
      </p:sp>
    </p:spTree>
    <p:extLst>
      <p:ext uri="{BB962C8B-B14F-4D97-AF65-F5344CB8AC3E}">
        <p14:creationId xmlns:p14="http://schemas.microsoft.com/office/powerpoint/2010/main" val="2909090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3" grpId="0"/>
      <p:bldP spid="34" grpId="0"/>
      <p:bldP spid="43" grpId="1" animBg="1"/>
      <p:bldP spid="44" grpId="1" animBg="1"/>
      <p:bldP spid="24" grpId="1" animBg="1"/>
      <p:bldP spid="25" grpId="1" animBg="1"/>
      <p:bldP spid="26" grpId="1" animBg="1"/>
      <p:bldP spid="27" grpId="1" animBg="1"/>
    </p:bldLst>
  </p:timing>
</p:sld>
</file>

<file path=ppt/theme/theme1.xml><?xml version="1.0" encoding="utf-8"?>
<a:theme xmlns:a="http://schemas.openxmlformats.org/drawingml/2006/main" name="belllabs0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belllabs09.thmx</Template>
  <TotalTime>133724</TotalTime>
  <Words>4436</Words>
  <Application>Microsoft Macintosh PowerPoint</Application>
  <PresentationFormat>On-screen Show (4:3)</PresentationFormat>
  <Paragraphs>957</Paragraphs>
  <Slides>54</Slides>
  <Notes>38</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belllabs09</vt:lpstr>
      <vt:lpstr>Programmable Measurement Architecture for Data Centers</vt:lpstr>
      <vt:lpstr>Management = Measurement + Control </vt:lpstr>
      <vt:lpstr>Measurement Becoming Increasingly Important</vt:lpstr>
      <vt:lpstr>Problems of measurement support  in today’s data centers  </vt:lpstr>
      <vt:lpstr>Lack of Resource Efficiency</vt:lpstr>
      <vt:lpstr>Lack of Generic Abstraction</vt:lpstr>
      <vt:lpstr>Lack of Network-wide Visibility</vt:lpstr>
      <vt:lpstr>Challenges for Measurement Support</vt:lpstr>
      <vt:lpstr>Programmable Measurement Architecture</vt:lpstr>
      <vt:lpstr>Key Approaches</vt:lpstr>
      <vt:lpstr>Programmable Measurement Architecture</vt:lpstr>
      <vt:lpstr>Switches DREAM: dynamic flow-based measurement  (SIGCOMM’14)</vt:lpstr>
      <vt:lpstr>DREAM: Dynamic Flow-based Measurement</vt:lpstr>
      <vt:lpstr>Heavy Hitter Detection</vt:lpstr>
      <vt:lpstr>PowerPoint Presentation</vt:lpstr>
      <vt:lpstr>Tradeoff Accuracy for Resources</vt:lpstr>
      <vt:lpstr>Diminishing Return of Resource-Accuracy Tradeoffs</vt:lpstr>
      <vt:lpstr>Temporal Multiplexing across Queries</vt:lpstr>
      <vt:lpstr>Spatial Multiplexing across Switches</vt:lpstr>
      <vt:lpstr>Insights and Challenges</vt:lpstr>
      <vt:lpstr>DREAM: Dynamic TCAM Allocation</vt:lpstr>
      <vt:lpstr>DREAM: Dynamic TCAM Allocation</vt:lpstr>
      <vt:lpstr>Prototype and Evaluation</vt:lpstr>
      <vt:lpstr>DREAM Takeaways</vt:lpstr>
      <vt:lpstr>Reconfigurable Devices OpenSketch: Sketch-based measurement  (NSDI’13)</vt:lpstr>
      <vt:lpstr>OpenSketch: Sketch-based Measurement</vt:lpstr>
      <vt:lpstr>Streaming Algorithms for Individual Queries</vt:lpstr>
      <vt:lpstr>Generic and Efficient Measurement</vt:lpstr>
      <vt:lpstr>Flexible Data Plane</vt:lpstr>
      <vt:lpstr>OpenSketch 3-stage pipeline</vt:lpstr>
      <vt:lpstr>Build on Existing Switch Components</vt:lpstr>
      <vt:lpstr>Example Measurement tasks</vt:lpstr>
      <vt:lpstr>Support Many Measurement Tasks</vt:lpstr>
      <vt:lpstr>OpenSketch Prototype on NetFPGA</vt:lpstr>
      <vt:lpstr>OpenSketch Takeaways</vt:lpstr>
      <vt:lpstr>Hosts SNAP: Profiling network-application interactions  (NSDI’11)</vt:lpstr>
      <vt:lpstr>SNAP: Profiling network-application interactions</vt:lpstr>
      <vt:lpstr>Challenges of Datacenter Diagnosis</vt:lpstr>
      <vt:lpstr>Diagnosis in Today’s Data Center</vt:lpstr>
      <vt:lpstr>SNAP: A Scalable Net-App Profiler       that runs everywhere, all the time</vt:lpstr>
      <vt:lpstr>SNAP Architecture</vt:lpstr>
      <vt:lpstr>Programmable SNAP</vt:lpstr>
      <vt:lpstr>SNAP in the Real World</vt:lpstr>
      <vt:lpstr>Characterizing Perf. Limitations</vt:lpstr>
      <vt:lpstr>SNAP Takeaways</vt:lpstr>
      <vt:lpstr>FlowTags: Tracing dynamic middlebox actions</vt:lpstr>
      <vt:lpstr>Modifications  Attribution is hard</vt:lpstr>
      <vt:lpstr>FlowTags Key Ideas</vt:lpstr>
      <vt:lpstr>Walk-through example of end system</vt:lpstr>
      <vt:lpstr>FlowTags Takeaways</vt:lpstr>
      <vt:lpstr>Programmable Measurement Architecture</vt:lpstr>
      <vt:lpstr>Extending Network Architecture to Broader Scopes</vt:lpstr>
      <vt:lpstr>Thanks to my Collaborators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Minlan Yu</dc:creator>
  <cp:lastModifiedBy>Zhiwei Yun</cp:lastModifiedBy>
  <cp:revision>3100</cp:revision>
  <cp:lastPrinted>2011-03-02T16:57:12Z</cp:lastPrinted>
  <dcterms:created xsi:type="dcterms:W3CDTF">2010-10-21T13:24:23Z</dcterms:created>
  <dcterms:modified xsi:type="dcterms:W3CDTF">2014-10-21T16:40:58Z</dcterms:modified>
</cp:coreProperties>
</file>