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381" r:id="rId4"/>
    <p:sldId id="386" r:id="rId5"/>
    <p:sldId id="338" r:id="rId6"/>
    <p:sldId id="339" r:id="rId7"/>
    <p:sldId id="340" r:id="rId8"/>
    <p:sldId id="341" r:id="rId9"/>
    <p:sldId id="387" r:id="rId10"/>
    <p:sldId id="281" r:id="rId11"/>
    <p:sldId id="351" r:id="rId12"/>
    <p:sldId id="352" r:id="rId13"/>
    <p:sldId id="388" r:id="rId14"/>
    <p:sldId id="311" r:id="rId15"/>
    <p:sldId id="389" r:id="rId16"/>
    <p:sldId id="382" r:id="rId17"/>
    <p:sldId id="312" r:id="rId18"/>
    <p:sldId id="359" r:id="rId19"/>
    <p:sldId id="360" r:id="rId20"/>
    <p:sldId id="313" r:id="rId21"/>
    <p:sldId id="383" r:id="rId22"/>
    <p:sldId id="314" r:id="rId23"/>
    <p:sldId id="315" r:id="rId24"/>
    <p:sldId id="316" r:id="rId25"/>
    <p:sldId id="317" r:id="rId26"/>
    <p:sldId id="384" r:id="rId27"/>
    <p:sldId id="318" r:id="rId28"/>
    <p:sldId id="319" r:id="rId29"/>
    <p:sldId id="320" r:id="rId30"/>
    <p:sldId id="321" r:id="rId31"/>
    <p:sldId id="385" r:id="rId32"/>
    <p:sldId id="322" r:id="rId33"/>
    <p:sldId id="323" r:id="rId34"/>
    <p:sldId id="390" r:id="rId35"/>
    <p:sldId id="324" r:id="rId36"/>
    <p:sldId id="391" r:id="rId37"/>
    <p:sldId id="371" r:id="rId38"/>
    <p:sldId id="392" r:id="rId39"/>
    <p:sldId id="337" r:id="rId40"/>
    <p:sldId id="344" r:id="rId41"/>
    <p:sldId id="345" r:id="rId42"/>
    <p:sldId id="346" r:id="rId43"/>
    <p:sldId id="347" r:id="rId44"/>
    <p:sldId id="372" r:id="rId45"/>
  </p:sldIdLst>
  <p:sldSz cx="9144000" cy="6858000" type="screen4x3"/>
  <p:notesSz cx="6797675" cy="9928225"/>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DDDDD"/>
    <a:srgbClr val="00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85000" autoAdjust="0"/>
  </p:normalViewPr>
  <p:slideViewPr>
    <p:cSldViewPr>
      <p:cViewPr varScale="1">
        <p:scale>
          <a:sx n="77" d="100"/>
          <a:sy n="77" d="100"/>
        </p:scale>
        <p:origin x="133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2052" name="Rectangle 4"/>
          <p:cNvSpPr>
            <a:spLocks noRo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F86116D-AF6E-4ECE-A7ED-04D05D7200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9C3D42-2B64-4E09-9E97-3E84EDB6ADF0}" type="slidenum">
              <a:rPr lang="en-US" altLang="zh-CN" sz="1200" smtClean="0">
                <a:latin typeface="Arial" panose="020B0604020202020204" pitchFamily="34" charset="0"/>
              </a:rPr>
              <a:pPr/>
              <a:t>1</a:t>
            </a:fld>
            <a:endParaRPr lang="en-US" altLang="zh-CN" sz="1200" smtClean="0">
              <a:latin typeface="Arial" panose="020B0604020202020204" pitchFamily="34" charset="0"/>
            </a:endParaRPr>
          </a:p>
        </p:txBody>
      </p:sp>
      <p:sp>
        <p:nvSpPr>
          <p:cNvPr id="4099" name="Rectangle 2"/>
          <p:cNvSpPr>
            <a:spLocks noRot="1" noChangeArrowheads="1" noTextEdit="1"/>
          </p:cNvSpPr>
          <p:nvPr>
            <p:ph type="sldImg"/>
          </p:nvPr>
        </p:nvSpPr>
        <p:spPr>
          <a:xfrm>
            <a:off x="917575" y="744538"/>
            <a:ext cx="4962525" cy="3722687"/>
          </a:xfrm>
          <a:ln/>
        </p:spPr>
      </p:sp>
      <p:sp>
        <p:nvSpPr>
          <p:cNvPr id="41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16</a:t>
            </a:fld>
            <a:endParaRPr lang="en-US" altLang="zh-CN" sz="1200" smtClean="0">
              <a:latin typeface="Arial" panose="020B0604020202020204" pitchFamily="34" charset="0"/>
            </a:endParaRPr>
          </a:p>
        </p:txBody>
      </p:sp>
      <p:sp>
        <p:nvSpPr>
          <p:cNvPr id="30723" name="Rectangle 2"/>
          <p:cNvSpPr>
            <a:spLocks noRo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42562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8A01B6F-8566-4B45-B610-6EB5C4F22ECB}" type="slidenum">
              <a:rPr lang="en-US" altLang="zh-CN" sz="1200" smtClean="0">
                <a:latin typeface="Arial" panose="020B0604020202020204" pitchFamily="34" charset="0"/>
              </a:rPr>
              <a:pPr/>
              <a:t>17</a:t>
            </a:fld>
            <a:endParaRPr lang="en-US" altLang="zh-CN" sz="1200" smtClean="0">
              <a:latin typeface="Arial" panose="020B0604020202020204" pitchFamily="34" charset="0"/>
            </a:endParaRPr>
          </a:p>
        </p:txBody>
      </p:sp>
      <p:sp>
        <p:nvSpPr>
          <p:cNvPr id="38915" name="Rectangle 2"/>
          <p:cNvSpPr>
            <a:spLocks noRot="1" noChangeArrowheads="1" noTextEdit="1"/>
          </p:cNvSpPr>
          <p:nvPr>
            <p:ph type="sldImg"/>
          </p:nvPr>
        </p:nvSpPr>
        <p:spPr>
          <a:xfrm>
            <a:off x="917575" y="744538"/>
            <a:ext cx="4962525" cy="3722687"/>
          </a:xfrm>
          <a:ln/>
        </p:spPr>
      </p:sp>
      <p:sp>
        <p:nvSpPr>
          <p:cNvPr id="389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2336285-2C0A-46F6-B4A4-ABD0EB99CD2D}" type="slidenum">
              <a:rPr lang="en-US" altLang="zh-CN" sz="1200" smtClean="0">
                <a:latin typeface="Arial" panose="020B0604020202020204" pitchFamily="34" charset="0"/>
              </a:rPr>
              <a:pPr/>
              <a:t>18</a:t>
            </a:fld>
            <a:endParaRPr lang="en-US" altLang="zh-CN" sz="1200" smtClean="0">
              <a:latin typeface="Arial" panose="020B0604020202020204" pitchFamily="34" charset="0"/>
            </a:endParaRPr>
          </a:p>
        </p:txBody>
      </p:sp>
      <p:sp>
        <p:nvSpPr>
          <p:cNvPr id="40963" name="Rectangle 2"/>
          <p:cNvSpPr>
            <a:spLocks noRot="1" noChangeArrowheads="1" noTextEdit="1"/>
          </p:cNvSpPr>
          <p:nvPr>
            <p:ph type="sldImg"/>
          </p:nvPr>
        </p:nvSpPr>
        <p:spPr>
          <a:xfrm>
            <a:off x="917575" y="744538"/>
            <a:ext cx="4962525" cy="3722687"/>
          </a:xfrm>
          <a:ln/>
        </p:spPr>
      </p:sp>
      <p:sp>
        <p:nvSpPr>
          <p:cNvPr id="409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3186D92-A5D4-446C-A4EC-96AD8A5A938F}" type="slidenum">
              <a:rPr lang="en-US" altLang="zh-CN" sz="1200" smtClean="0">
                <a:latin typeface="Arial" panose="020B0604020202020204" pitchFamily="34" charset="0"/>
              </a:rPr>
              <a:pPr/>
              <a:t>19</a:t>
            </a:fld>
            <a:endParaRPr lang="en-US" altLang="zh-CN" sz="1200" smtClean="0">
              <a:latin typeface="Arial" panose="020B0604020202020204" pitchFamily="34" charset="0"/>
            </a:endParaRPr>
          </a:p>
        </p:txBody>
      </p:sp>
      <p:sp>
        <p:nvSpPr>
          <p:cNvPr id="43011" name="Rectangle 2"/>
          <p:cNvSpPr>
            <a:spLocks noRot="1" noChangeArrowheads="1" noTextEdit="1"/>
          </p:cNvSpPr>
          <p:nvPr>
            <p:ph type="sldImg"/>
          </p:nvPr>
        </p:nvSpPr>
        <p:spPr>
          <a:xfrm>
            <a:off x="917575" y="744538"/>
            <a:ext cx="4962525" cy="3722687"/>
          </a:xfrm>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628E789-E207-4F4A-9348-0EE47B170A6F}" type="slidenum">
              <a:rPr lang="en-US" altLang="zh-CN" sz="1200" smtClean="0">
                <a:latin typeface="Arial" panose="020B0604020202020204" pitchFamily="34" charset="0"/>
              </a:rPr>
              <a:pPr/>
              <a:t>20</a:t>
            </a:fld>
            <a:endParaRPr lang="en-US" altLang="zh-CN" sz="1200" smtClean="0">
              <a:latin typeface="Arial" panose="020B0604020202020204" pitchFamily="34" charset="0"/>
            </a:endParaRPr>
          </a:p>
        </p:txBody>
      </p:sp>
      <p:sp>
        <p:nvSpPr>
          <p:cNvPr id="45059" name="Rectangle 2"/>
          <p:cNvSpPr>
            <a:spLocks noRot="1" noChangeArrowheads="1" noTextEdit="1"/>
          </p:cNvSpPr>
          <p:nvPr>
            <p:ph type="sldImg"/>
          </p:nvPr>
        </p:nvSpPr>
        <p:spPr>
          <a:xfrm>
            <a:off x="917575" y="744538"/>
            <a:ext cx="4962525" cy="3722687"/>
          </a:xfrm>
          <a:ln/>
        </p:spPr>
      </p:sp>
      <p:sp>
        <p:nvSpPr>
          <p:cNvPr id="45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21</a:t>
            </a:fld>
            <a:endParaRPr lang="en-US" altLang="zh-CN" sz="1200" smtClean="0">
              <a:latin typeface="Arial" panose="020B0604020202020204" pitchFamily="34" charset="0"/>
            </a:endParaRPr>
          </a:p>
        </p:txBody>
      </p:sp>
      <p:sp>
        <p:nvSpPr>
          <p:cNvPr id="30723" name="Rectangle 2"/>
          <p:cNvSpPr>
            <a:spLocks noRo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40666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D3B97E0-15EB-4D3C-9A7E-557811E59F30}" type="slidenum">
              <a:rPr lang="en-US" altLang="zh-CN" sz="1200" smtClean="0">
                <a:latin typeface="Arial" panose="020B0604020202020204" pitchFamily="34" charset="0"/>
              </a:rPr>
              <a:pPr/>
              <a:t>22</a:t>
            </a:fld>
            <a:endParaRPr lang="en-US" altLang="zh-CN" sz="1200" smtClean="0">
              <a:latin typeface="Arial" panose="020B0604020202020204" pitchFamily="34" charset="0"/>
            </a:endParaRPr>
          </a:p>
        </p:txBody>
      </p:sp>
      <p:sp>
        <p:nvSpPr>
          <p:cNvPr id="51203" name="Rectangle 2"/>
          <p:cNvSpPr>
            <a:spLocks noRot="1" noChangeArrowheads="1" noTextEdit="1"/>
          </p:cNvSpPr>
          <p:nvPr>
            <p:ph type="sldImg"/>
          </p:nvPr>
        </p:nvSpPr>
        <p:spPr>
          <a:xfrm>
            <a:off x="917575" y="744538"/>
            <a:ext cx="4962525" cy="3722687"/>
          </a:xfrm>
          <a:ln/>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0866067-CA10-4E61-ADA6-00E1275E9460}" type="slidenum">
              <a:rPr lang="en-US" altLang="zh-CN" sz="1200" smtClean="0">
                <a:latin typeface="Arial" panose="020B0604020202020204" pitchFamily="34" charset="0"/>
              </a:rPr>
              <a:pPr/>
              <a:t>23</a:t>
            </a:fld>
            <a:endParaRPr lang="en-US" altLang="zh-CN" sz="1200" smtClean="0">
              <a:latin typeface="Arial" panose="020B0604020202020204" pitchFamily="34" charset="0"/>
            </a:endParaRPr>
          </a:p>
        </p:txBody>
      </p:sp>
      <p:sp>
        <p:nvSpPr>
          <p:cNvPr id="53251" name="Rectangle 2"/>
          <p:cNvSpPr>
            <a:spLocks noRot="1" noChangeArrowheads="1" noTextEdit="1"/>
          </p:cNvSpPr>
          <p:nvPr>
            <p:ph type="sldImg"/>
          </p:nvPr>
        </p:nvSpPr>
        <p:spPr>
          <a:xfrm>
            <a:off x="917575" y="744538"/>
            <a:ext cx="4962525" cy="3722687"/>
          </a:xfrm>
          <a:ln/>
        </p:spPr>
      </p:sp>
      <p:sp>
        <p:nvSpPr>
          <p:cNvPr id="5325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E8DC1F3-6E89-45C8-83DB-6A32D609CA00}" type="slidenum">
              <a:rPr lang="en-US" altLang="zh-CN" sz="1200" smtClean="0">
                <a:latin typeface="Arial" panose="020B0604020202020204" pitchFamily="34" charset="0"/>
              </a:rPr>
              <a:pPr/>
              <a:t>24</a:t>
            </a:fld>
            <a:endParaRPr lang="en-US" altLang="zh-CN" sz="1200" smtClean="0">
              <a:latin typeface="Arial" panose="020B0604020202020204" pitchFamily="34" charset="0"/>
            </a:endParaRPr>
          </a:p>
        </p:txBody>
      </p:sp>
      <p:sp>
        <p:nvSpPr>
          <p:cNvPr id="55299" name="Rectangle 2"/>
          <p:cNvSpPr>
            <a:spLocks noRot="1" noChangeArrowheads="1" noTextEdit="1"/>
          </p:cNvSpPr>
          <p:nvPr>
            <p:ph type="sldImg"/>
          </p:nvPr>
        </p:nvSpPr>
        <p:spPr>
          <a:xfrm>
            <a:off x="917575" y="744538"/>
            <a:ext cx="4962525" cy="3722687"/>
          </a:xfrm>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B28D31F-408F-480E-BDBE-3829BE619817}" type="slidenum">
              <a:rPr lang="en-US" altLang="zh-CN" sz="1200" smtClean="0">
                <a:latin typeface="Arial" panose="020B0604020202020204" pitchFamily="34" charset="0"/>
              </a:rPr>
              <a:pPr/>
              <a:t>25</a:t>
            </a:fld>
            <a:endParaRPr lang="en-US" altLang="zh-CN" sz="1200" smtClean="0">
              <a:latin typeface="Arial" panose="020B0604020202020204" pitchFamily="34" charset="0"/>
            </a:endParaRPr>
          </a:p>
        </p:txBody>
      </p:sp>
      <p:sp>
        <p:nvSpPr>
          <p:cNvPr id="57347" name="Rectangle 2"/>
          <p:cNvSpPr>
            <a:spLocks noRot="1" noChangeArrowheads="1" noTextEdit="1"/>
          </p:cNvSpPr>
          <p:nvPr>
            <p:ph type="sldImg"/>
          </p:nvPr>
        </p:nvSpPr>
        <p:spPr>
          <a:xfrm>
            <a:off x="917575" y="744538"/>
            <a:ext cx="4962525" cy="3722687"/>
          </a:xfrm>
          <a:ln/>
        </p:spPr>
      </p:sp>
      <p:sp>
        <p:nvSpPr>
          <p:cNvPr id="57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83DA452-EEBA-4BF5-AE2E-1A8EBC81453C}" type="slidenum">
              <a:rPr lang="en-US" altLang="zh-CN" sz="1200" smtClean="0">
                <a:latin typeface="Arial" panose="020B0604020202020204" pitchFamily="34" charset="0"/>
              </a:rPr>
              <a:pPr/>
              <a:t>5</a:t>
            </a:fld>
            <a:endParaRPr lang="en-US" altLang="zh-CN" sz="1200" smtClean="0">
              <a:latin typeface="Arial" panose="020B0604020202020204" pitchFamily="34" charset="0"/>
            </a:endParaRPr>
          </a:p>
        </p:txBody>
      </p:sp>
      <p:sp>
        <p:nvSpPr>
          <p:cNvPr id="8195" name="Rectangle 2"/>
          <p:cNvSpPr>
            <a:spLocks noRot="1" noChangeArrowheads="1" noTextEdit="1"/>
          </p:cNvSpPr>
          <p:nvPr>
            <p:ph type="sldImg"/>
          </p:nvPr>
        </p:nvSpPr>
        <p:spPr>
          <a:xfrm>
            <a:off x="917575" y="744538"/>
            <a:ext cx="4962525" cy="3722687"/>
          </a:xfrm>
          <a:ln/>
        </p:spPr>
      </p:sp>
      <p:sp>
        <p:nvSpPr>
          <p:cNvPr id="81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26</a:t>
            </a:fld>
            <a:endParaRPr lang="en-US" altLang="zh-CN" sz="1200" smtClean="0">
              <a:latin typeface="Arial" panose="020B0604020202020204" pitchFamily="34" charset="0"/>
            </a:endParaRPr>
          </a:p>
        </p:txBody>
      </p:sp>
      <p:sp>
        <p:nvSpPr>
          <p:cNvPr id="30723" name="Rectangle 2"/>
          <p:cNvSpPr>
            <a:spLocks noRo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93534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4DD8381-9CD4-49D4-91CF-F2FCA9758655}" type="slidenum">
              <a:rPr lang="en-US" altLang="zh-CN" sz="1200" smtClean="0">
                <a:latin typeface="Arial" panose="020B0604020202020204" pitchFamily="34" charset="0"/>
              </a:rPr>
              <a:pPr/>
              <a:t>27</a:t>
            </a:fld>
            <a:endParaRPr lang="en-US" altLang="zh-CN" sz="1200" smtClean="0">
              <a:latin typeface="Arial" panose="020B0604020202020204" pitchFamily="34" charset="0"/>
            </a:endParaRPr>
          </a:p>
        </p:txBody>
      </p:sp>
      <p:sp>
        <p:nvSpPr>
          <p:cNvPr id="63491" name="Rectangle 2"/>
          <p:cNvSpPr>
            <a:spLocks noRot="1" noChangeArrowheads="1" noTextEdit="1"/>
          </p:cNvSpPr>
          <p:nvPr>
            <p:ph type="sldImg"/>
          </p:nvPr>
        </p:nvSpPr>
        <p:spPr>
          <a:xfrm>
            <a:off x="917575" y="744538"/>
            <a:ext cx="4962525" cy="3722687"/>
          </a:xfrm>
          <a:ln/>
        </p:spPr>
      </p:sp>
      <p:sp>
        <p:nvSpPr>
          <p:cNvPr id="63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BD4CAF9-7FBB-4B72-B8A8-889676541C9F}" type="slidenum">
              <a:rPr lang="en-US" altLang="zh-CN" sz="1200" smtClean="0">
                <a:latin typeface="Arial" panose="020B0604020202020204" pitchFamily="34" charset="0"/>
              </a:rPr>
              <a:pPr/>
              <a:t>28</a:t>
            </a:fld>
            <a:endParaRPr lang="en-US" altLang="zh-CN" sz="1200" smtClean="0">
              <a:latin typeface="Arial" panose="020B0604020202020204" pitchFamily="34" charset="0"/>
            </a:endParaRPr>
          </a:p>
        </p:txBody>
      </p:sp>
      <p:sp>
        <p:nvSpPr>
          <p:cNvPr id="65539" name="Rectangle 2"/>
          <p:cNvSpPr>
            <a:spLocks noRot="1" noChangeArrowheads="1" noTextEdit="1"/>
          </p:cNvSpPr>
          <p:nvPr>
            <p:ph type="sldImg"/>
          </p:nvPr>
        </p:nvSpPr>
        <p:spPr>
          <a:xfrm>
            <a:off x="917575" y="744538"/>
            <a:ext cx="4962525" cy="3722687"/>
          </a:xfrm>
          <a:ln/>
        </p:spPr>
      </p:sp>
      <p:sp>
        <p:nvSpPr>
          <p:cNvPr id="65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DD06013-FF3E-4FE4-B0B0-D82D2F0178CE}" type="slidenum">
              <a:rPr lang="en-US" altLang="zh-CN" sz="1200" smtClean="0">
                <a:latin typeface="Arial" panose="020B0604020202020204" pitchFamily="34" charset="0"/>
              </a:rPr>
              <a:pPr/>
              <a:t>29</a:t>
            </a:fld>
            <a:endParaRPr lang="en-US" altLang="zh-CN" sz="1200" smtClean="0">
              <a:latin typeface="Arial" panose="020B0604020202020204" pitchFamily="34" charset="0"/>
            </a:endParaRPr>
          </a:p>
        </p:txBody>
      </p:sp>
      <p:sp>
        <p:nvSpPr>
          <p:cNvPr id="67587" name="Rectangle 2"/>
          <p:cNvSpPr>
            <a:spLocks noRot="1" noChangeArrowheads="1" noTextEdit="1"/>
          </p:cNvSpPr>
          <p:nvPr>
            <p:ph type="sldImg"/>
          </p:nvPr>
        </p:nvSpPr>
        <p:spPr>
          <a:xfrm>
            <a:off x="917575" y="744538"/>
            <a:ext cx="4962525" cy="3722687"/>
          </a:xfrm>
          <a:ln/>
        </p:spPr>
      </p:sp>
      <p:sp>
        <p:nvSpPr>
          <p:cNvPr id="67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A9941DA-99AC-4176-A365-6AEEA661403A}" type="slidenum">
              <a:rPr lang="en-US" altLang="zh-CN" sz="1200" smtClean="0">
                <a:latin typeface="Arial" panose="020B0604020202020204" pitchFamily="34" charset="0"/>
              </a:rPr>
              <a:pPr/>
              <a:t>30</a:t>
            </a:fld>
            <a:endParaRPr lang="en-US" altLang="zh-CN" sz="1200" smtClean="0">
              <a:latin typeface="Arial" panose="020B0604020202020204" pitchFamily="34" charset="0"/>
            </a:endParaRPr>
          </a:p>
        </p:txBody>
      </p:sp>
      <p:sp>
        <p:nvSpPr>
          <p:cNvPr id="69635" name="Rectangle 2"/>
          <p:cNvSpPr>
            <a:spLocks noRot="1" noChangeArrowheads="1" noTextEdit="1"/>
          </p:cNvSpPr>
          <p:nvPr>
            <p:ph type="sldImg"/>
          </p:nvPr>
        </p:nvSpPr>
        <p:spPr>
          <a:xfrm>
            <a:off x="917575" y="744538"/>
            <a:ext cx="4962525" cy="3722687"/>
          </a:xfrm>
          <a:ln/>
        </p:spPr>
      </p:sp>
      <p:sp>
        <p:nvSpPr>
          <p:cNvPr id="69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31</a:t>
            </a:fld>
            <a:endParaRPr lang="en-US" altLang="zh-CN" sz="1200" smtClean="0">
              <a:latin typeface="Arial" panose="020B0604020202020204" pitchFamily="34" charset="0"/>
            </a:endParaRPr>
          </a:p>
        </p:txBody>
      </p:sp>
      <p:sp>
        <p:nvSpPr>
          <p:cNvPr id="30723" name="Rectangle 2"/>
          <p:cNvSpPr>
            <a:spLocks noRo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92761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BDE1B0D-801E-4E6C-A031-1CBEF8E5E162}" type="slidenum">
              <a:rPr lang="en-US" altLang="zh-CN" sz="1200" smtClean="0">
                <a:latin typeface="Arial" panose="020B0604020202020204" pitchFamily="34" charset="0"/>
              </a:rPr>
              <a:pPr/>
              <a:t>32</a:t>
            </a:fld>
            <a:endParaRPr lang="en-US" altLang="zh-CN" sz="1200" smtClean="0">
              <a:latin typeface="Arial" panose="020B0604020202020204" pitchFamily="34" charset="0"/>
            </a:endParaRPr>
          </a:p>
        </p:txBody>
      </p:sp>
      <p:sp>
        <p:nvSpPr>
          <p:cNvPr id="75779" name="Rectangle 2"/>
          <p:cNvSpPr>
            <a:spLocks noRot="1" noChangeArrowheads="1" noTextEdit="1"/>
          </p:cNvSpPr>
          <p:nvPr>
            <p:ph type="sldImg"/>
          </p:nvPr>
        </p:nvSpPr>
        <p:spPr>
          <a:xfrm>
            <a:off x="917575" y="744538"/>
            <a:ext cx="4962525" cy="3722687"/>
          </a:xfrm>
          <a:ln/>
        </p:spPr>
      </p:sp>
      <p:sp>
        <p:nvSpPr>
          <p:cNvPr id="757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25C775E-7D8B-4E3B-AF7F-0902D1D17A53}" type="slidenum">
              <a:rPr lang="en-US" altLang="zh-CN" sz="1200" smtClean="0">
                <a:latin typeface="Arial" panose="020B0604020202020204" pitchFamily="34" charset="0"/>
              </a:rPr>
              <a:pPr/>
              <a:t>33</a:t>
            </a:fld>
            <a:endParaRPr lang="en-US" altLang="zh-CN" sz="1200" smtClean="0">
              <a:latin typeface="Arial" panose="020B0604020202020204" pitchFamily="34" charset="0"/>
            </a:endParaRPr>
          </a:p>
        </p:txBody>
      </p:sp>
      <p:sp>
        <p:nvSpPr>
          <p:cNvPr id="77827" name="Rectangle 2"/>
          <p:cNvSpPr>
            <a:spLocks noRot="1" noChangeArrowheads="1" noTextEdit="1"/>
          </p:cNvSpPr>
          <p:nvPr>
            <p:ph type="sldImg"/>
          </p:nvPr>
        </p:nvSpPr>
        <p:spPr>
          <a:xfrm>
            <a:off x="917575" y="744538"/>
            <a:ext cx="4962525" cy="3722687"/>
          </a:xfrm>
          <a:ln/>
        </p:spPr>
      </p:sp>
      <p:sp>
        <p:nvSpPr>
          <p:cNvPr id="77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7DFCB5F-30E0-4808-8BA2-6AF660AC6BD0}" type="slidenum">
              <a:rPr lang="en-US" altLang="zh-CN" sz="1200" smtClean="0">
                <a:latin typeface="Arial" panose="020B0604020202020204" pitchFamily="34" charset="0"/>
              </a:rPr>
              <a:pPr/>
              <a:t>35</a:t>
            </a:fld>
            <a:endParaRPr lang="en-US" altLang="zh-CN" sz="1200" smtClean="0">
              <a:latin typeface="Arial" panose="020B0604020202020204" pitchFamily="34" charset="0"/>
            </a:endParaRPr>
          </a:p>
        </p:txBody>
      </p:sp>
      <p:sp>
        <p:nvSpPr>
          <p:cNvPr id="81923" name="Rectangle 2"/>
          <p:cNvSpPr>
            <a:spLocks noRot="1" noChangeArrowheads="1" noTextEdit="1"/>
          </p:cNvSpPr>
          <p:nvPr>
            <p:ph type="sldImg"/>
          </p:nvPr>
        </p:nvSpPr>
        <p:spPr>
          <a:xfrm>
            <a:off x="917575" y="744538"/>
            <a:ext cx="4962525" cy="3722687"/>
          </a:xfrm>
          <a:ln/>
        </p:spPr>
      </p:sp>
      <p:sp>
        <p:nvSpPr>
          <p:cNvPr id="819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EE4A364-D5B0-4748-BCC9-70663DD38478}" type="slidenum">
              <a:rPr lang="en-US" altLang="zh-CN" sz="1200" smtClean="0">
                <a:latin typeface="Arial" panose="020B0604020202020204" pitchFamily="34" charset="0"/>
              </a:rPr>
              <a:pPr/>
              <a:t>39</a:t>
            </a:fld>
            <a:endParaRPr lang="en-US" altLang="zh-CN" sz="1200" smtClean="0">
              <a:latin typeface="Arial" panose="020B0604020202020204" pitchFamily="34" charset="0"/>
            </a:endParaRPr>
          </a:p>
        </p:txBody>
      </p:sp>
      <p:sp>
        <p:nvSpPr>
          <p:cNvPr id="87043" name="Rectangle 2"/>
          <p:cNvSpPr>
            <a:spLocks noRot="1" noChangeArrowheads="1" noTextEdit="1"/>
          </p:cNvSpPr>
          <p:nvPr>
            <p:ph type="sldImg"/>
          </p:nvPr>
        </p:nvSpPr>
        <p:spPr>
          <a:xfrm>
            <a:off x="917575" y="744538"/>
            <a:ext cx="4962525" cy="3722687"/>
          </a:xfrm>
          <a:ln/>
        </p:spPr>
      </p:sp>
      <p:sp>
        <p:nvSpPr>
          <p:cNvPr id="87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8ACD647-CED1-4AA1-A2B0-0D70150BFBBB}" type="slidenum">
              <a:rPr lang="en-US" altLang="zh-CN" sz="1200" smtClean="0">
                <a:latin typeface="Arial" panose="020B0604020202020204" pitchFamily="34" charset="0"/>
              </a:rPr>
              <a:pPr/>
              <a:t>6</a:t>
            </a:fld>
            <a:endParaRPr lang="en-US" altLang="zh-CN" sz="1200" smtClean="0">
              <a:latin typeface="Arial" panose="020B0604020202020204" pitchFamily="34" charset="0"/>
            </a:endParaRPr>
          </a:p>
        </p:txBody>
      </p:sp>
      <p:sp>
        <p:nvSpPr>
          <p:cNvPr id="10243" name="Rectangle 2"/>
          <p:cNvSpPr>
            <a:spLocks noRot="1" noChangeArrowheads="1" noTextEdit="1"/>
          </p:cNvSpPr>
          <p:nvPr>
            <p:ph type="sldImg"/>
          </p:nvPr>
        </p:nvSpPr>
        <p:spPr>
          <a:xfrm>
            <a:off x="917575" y="744538"/>
            <a:ext cx="4962525" cy="3722687"/>
          </a:xfrm>
          <a:ln/>
        </p:spPr>
      </p:sp>
      <p:sp>
        <p:nvSpPr>
          <p:cNvPr id="102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6324CDA-4568-48E7-BA30-A29ED5EE7616}" type="slidenum">
              <a:rPr lang="en-US" altLang="zh-CN" sz="1200" smtClean="0">
                <a:latin typeface="Arial" panose="020B0604020202020204" pitchFamily="34" charset="0"/>
              </a:rPr>
              <a:pPr/>
              <a:t>40</a:t>
            </a:fld>
            <a:endParaRPr lang="en-US" altLang="zh-CN" sz="1200" smtClean="0">
              <a:latin typeface="Arial" panose="020B0604020202020204" pitchFamily="34" charset="0"/>
            </a:endParaRPr>
          </a:p>
        </p:txBody>
      </p:sp>
      <p:sp>
        <p:nvSpPr>
          <p:cNvPr id="89091" name="Rectangle 2"/>
          <p:cNvSpPr>
            <a:spLocks noRot="1" noChangeArrowheads="1" noTextEdit="1"/>
          </p:cNvSpPr>
          <p:nvPr>
            <p:ph type="sldImg"/>
          </p:nvPr>
        </p:nvSpPr>
        <p:spPr>
          <a:xfrm>
            <a:off x="917575" y="744538"/>
            <a:ext cx="4962525" cy="3722687"/>
          </a:xfrm>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6A62330-2C5A-4634-8BBA-2678029941D4}" type="slidenum">
              <a:rPr lang="en-US" altLang="zh-CN" sz="1200" smtClean="0">
                <a:latin typeface="Arial" panose="020B0604020202020204" pitchFamily="34" charset="0"/>
              </a:rPr>
              <a:pPr/>
              <a:t>41</a:t>
            </a:fld>
            <a:endParaRPr lang="en-US" altLang="zh-CN" sz="1200" smtClean="0">
              <a:latin typeface="Arial" panose="020B0604020202020204" pitchFamily="34" charset="0"/>
            </a:endParaRPr>
          </a:p>
        </p:txBody>
      </p:sp>
      <p:sp>
        <p:nvSpPr>
          <p:cNvPr id="91139" name="Rectangle 2"/>
          <p:cNvSpPr>
            <a:spLocks noRot="1" noChangeArrowheads="1" noTextEdit="1"/>
          </p:cNvSpPr>
          <p:nvPr>
            <p:ph type="sldImg"/>
          </p:nvPr>
        </p:nvSpPr>
        <p:spPr>
          <a:xfrm>
            <a:off x="917575" y="744538"/>
            <a:ext cx="4962525" cy="3722687"/>
          </a:xfrm>
          <a:ln/>
        </p:spPr>
      </p:sp>
      <p:sp>
        <p:nvSpPr>
          <p:cNvPr id="91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35D934C-8772-4260-BB84-D151AAB04CA9}" type="slidenum">
              <a:rPr lang="en-US" altLang="zh-CN" sz="1200" smtClean="0">
                <a:latin typeface="Arial" panose="020B0604020202020204" pitchFamily="34" charset="0"/>
              </a:rPr>
              <a:pPr/>
              <a:t>42</a:t>
            </a:fld>
            <a:endParaRPr lang="en-US" altLang="zh-CN" sz="1200" smtClean="0">
              <a:latin typeface="Arial" panose="020B0604020202020204" pitchFamily="34" charset="0"/>
            </a:endParaRPr>
          </a:p>
        </p:txBody>
      </p:sp>
      <p:sp>
        <p:nvSpPr>
          <p:cNvPr id="93187" name="Rectangle 2"/>
          <p:cNvSpPr>
            <a:spLocks noRot="1" noChangeArrowheads="1" noTextEdit="1"/>
          </p:cNvSpPr>
          <p:nvPr>
            <p:ph type="sldImg"/>
          </p:nvPr>
        </p:nvSpPr>
        <p:spPr>
          <a:xfrm>
            <a:off x="917575" y="744538"/>
            <a:ext cx="4962525" cy="3722687"/>
          </a:xfrm>
          <a:ln/>
        </p:spPr>
      </p:sp>
      <p:sp>
        <p:nvSpPr>
          <p:cNvPr id="93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EC0D705-272E-4C0A-AD39-23C9BAACF33B}" type="slidenum">
              <a:rPr lang="en-US" altLang="zh-CN" sz="1200" smtClean="0">
                <a:latin typeface="Arial" panose="020B0604020202020204" pitchFamily="34" charset="0"/>
              </a:rPr>
              <a:pPr/>
              <a:t>43</a:t>
            </a:fld>
            <a:endParaRPr lang="en-US" altLang="zh-CN" sz="1200" smtClean="0">
              <a:latin typeface="Arial" panose="020B0604020202020204" pitchFamily="34" charset="0"/>
            </a:endParaRPr>
          </a:p>
        </p:txBody>
      </p:sp>
      <p:sp>
        <p:nvSpPr>
          <p:cNvPr id="95235" name="Rectangle 2"/>
          <p:cNvSpPr>
            <a:spLocks noRot="1" noChangeArrowheads="1" noTextEdit="1"/>
          </p:cNvSpPr>
          <p:nvPr>
            <p:ph type="sldImg"/>
          </p:nvPr>
        </p:nvSpPr>
        <p:spPr>
          <a:xfrm>
            <a:off x="917575" y="744538"/>
            <a:ext cx="4962525" cy="3722687"/>
          </a:xfrm>
          <a:ln/>
        </p:spPr>
      </p:sp>
      <p:sp>
        <p:nvSpPr>
          <p:cNvPr id="95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61E24DB-1861-4E16-AADE-F961F3547A02}" type="slidenum">
              <a:rPr lang="en-US" altLang="zh-CN" sz="1200" smtClean="0">
                <a:latin typeface="Arial" panose="020B0604020202020204" pitchFamily="34" charset="0"/>
              </a:rPr>
              <a:pPr/>
              <a:t>7</a:t>
            </a:fld>
            <a:endParaRPr lang="en-US" altLang="zh-CN" sz="1200" smtClean="0">
              <a:latin typeface="Arial" panose="020B0604020202020204" pitchFamily="34" charset="0"/>
            </a:endParaRPr>
          </a:p>
        </p:txBody>
      </p:sp>
      <p:sp>
        <p:nvSpPr>
          <p:cNvPr id="12291" name="Rectangle 2"/>
          <p:cNvSpPr>
            <a:spLocks noRot="1" noChangeArrowheads="1" noTextEdit="1"/>
          </p:cNvSpPr>
          <p:nvPr>
            <p:ph type="sldImg"/>
          </p:nvPr>
        </p:nvSpPr>
        <p:spPr>
          <a:xfrm>
            <a:off x="917575" y="744538"/>
            <a:ext cx="4962525" cy="3722687"/>
          </a:xfrm>
          <a:ln/>
        </p:spPr>
      </p:sp>
      <p:sp>
        <p:nvSpPr>
          <p:cNvPr id="12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4480A82-8D7D-4803-9AF4-9181BBBEC3D3}" type="slidenum">
              <a:rPr lang="en-US" altLang="zh-CN" sz="1200" smtClean="0">
                <a:latin typeface="Arial" panose="020B0604020202020204" pitchFamily="34" charset="0"/>
              </a:rPr>
              <a:pPr/>
              <a:t>8</a:t>
            </a:fld>
            <a:endParaRPr lang="en-US" altLang="zh-CN" sz="1200" smtClean="0">
              <a:latin typeface="Arial" panose="020B0604020202020204" pitchFamily="34" charset="0"/>
            </a:endParaRPr>
          </a:p>
        </p:txBody>
      </p:sp>
      <p:sp>
        <p:nvSpPr>
          <p:cNvPr id="14339" name="Rectangle 2"/>
          <p:cNvSpPr>
            <a:spLocks noRot="1" noChangeArrowheads="1" noTextEdit="1"/>
          </p:cNvSpPr>
          <p:nvPr>
            <p:ph type="sldImg"/>
          </p:nvPr>
        </p:nvSpPr>
        <p:spPr>
          <a:xfrm>
            <a:off x="917575" y="744538"/>
            <a:ext cx="4962525" cy="3722687"/>
          </a:xfrm>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4D13CC1-30E2-4A21-81E7-AFE00D37A10A}" type="slidenum">
              <a:rPr lang="en-US" altLang="zh-CN" sz="1200" smtClean="0">
                <a:latin typeface="Arial" panose="020B0604020202020204" pitchFamily="34" charset="0"/>
              </a:rPr>
              <a:pPr/>
              <a:t>10</a:t>
            </a:fld>
            <a:endParaRPr lang="en-US" altLang="zh-CN" sz="1200" smtClean="0">
              <a:latin typeface="Arial" panose="020B0604020202020204" pitchFamily="34" charset="0"/>
            </a:endParaRPr>
          </a:p>
        </p:txBody>
      </p:sp>
      <p:sp>
        <p:nvSpPr>
          <p:cNvPr id="22531" name="Rectangle 2"/>
          <p:cNvSpPr>
            <a:spLocks noRot="1" noChangeArrowheads="1" noTextEdit="1"/>
          </p:cNvSpPr>
          <p:nvPr>
            <p:ph type="sldImg"/>
          </p:nvPr>
        </p:nvSpPr>
        <p:spPr>
          <a:xfrm>
            <a:off x="917575" y="744538"/>
            <a:ext cx="4962525" cy="3722687"/>
          </a:xfrm>
          <a:ln/>
        </p:spPr>
      </p:sp>
      <p:sp>
        <p:nvSpPr>
          <p:cNvPr id="22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B2EA749-C0CA-4B8D-9EFE-4D865D9D5942}" type="slidenum">
              <a:rPr lang="en-US" altLang="zh-CN" sz="1200" smtClean="0">
                <a:latin typeface="Arial" panose="020B0604020202020204" pitchFamily="34" charset="0"/>
              </a:rPr>
              <a:pPr/>
              <a:t>11</a:t>
            </a:fld>
            <a:endParaRPr lang="en-US" altLang="zh-CN" sz="1200" smtClean="0">
              <a:latin typeface="Arial" panose="020B0604020202020204" pitchFamily="34" charset="0"/>
            </a:endParaRPr>
          </a:p>
        </p:txBody>
      </p:sp>
      <p:sp>
        <p:nvSpPr>
          <p:cNvPr id="24579" name="Rectangle 2"/>
          <p:cNvSpPr>
            <a:spLocks noRot="1" noChangeArrowheads="1" noTextEdit="1"/>
          </p:cNvSpPr>
          <p:nvPr>
            <p:ph type="sldImg"/>
          </p:nvPr>
        </p:nvSpPr>
        <p:spPr>
          <a:xfrm>
            <a:off x="917575" y="744538"/>
            <a:ext cx="4962525" cy="3722687"/>
          </a:xfrm>
          <a:ln/>
        </p:spPr>
      </p:sp>
      <p:sp>
        <p:nvSpPr>
          <p:cNvPr id="245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D2A3C50-27A5-4254-9EB2-F4CB3EC095C5}" type="slidenum">
              <a:rPr lang="en-US" altLang="zh-CN" sz="1200" smtClean="0">
                <a:latin typeface="Arial" panose="020B0604020202020204" pitchFamily="34" charset="0"/>
              </a:rPr>
              <a:pPr/>
              <a:t>12</a:t>
            </a:fld>
            <a:endParaRPr lang="en-US" altLang="zh-CN" sz="1200" smtClean="0">
              <a:latin typeface="Arial" panose="020B0604020202020204" pitchFamily="34" charset="0"/>
            </a:endParaRPr>
          </a:p>
        </p:txBody>
      </p:sp>
      <p:sp>
        <p:nvSpPr>
          <p:cNvPr id="26627" name="Rectangle 2"/>
          <p:cNvSpPr>
            <a:spLocks noRot="1" noChangeArrowheads="1" noTextEdit="1"/>
          </p:cNvSpPr>
          <p:nvPr>
            <p:ph type="sldImg"/>
          </p:nvPr>
        </p:nvSpPr>
        <p:spPr>
          <a:xfrm>
            <a:off x="917575" y="744538"/>
            <a:ext cx="4962525" cy="3722687"/>
          </a:xfrm>
          <a:ln/>
        </p:spPr>
      </p:sp>
      <p:sp>
        <p:nvSpPr>
          <p:cNvPr id="266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14</a:t>
            </a:fld>
            <a:endParaRPr lang="en-US" altLang="zh-CN" sz="1200" smtClean="0">
              <a:latin typeface="Arial" panose="020B0604020202020204" pitchFamily="34" charset="0"/>
            </a:endParaRPr>
          </a:p>
        </p:txBody>
      </p:sp>
      <p:sp>
        <p:nvSpPr>
          <p:cNvPr id="30723" name="Rectangle 2"/>
          <p:cNvSpPr>
            <a:spLocks noRo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64F21E-D796-40DD-B464-F03B622F4B3E}" type="slidenum">
              <a:rPr lang="en-US" altLang="zh-CN"/>
              <a:pPr>
                <a:defRPr/>
              </a:pPr>
              <a:t>‹#›</a:t>
            </a:fld>
            <a:endParaRPr lang="en-US" altLang="zh-CN"/>
          </a:p>
        </p:txBody>
      </p:sp>
    </p:spTree>
    <p:extLst>
      <p:ext uri="{BB962C8B-B14F-4D97-AF65-F5344CB8AC3E}">
        <p14:creationId xmlns:p14="http://schemas.microsoft.com/office/powerpoint/2010/main" val="372739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B3CA89-3383-4391-B7A9-07CFBF12C794}" type="slidenum">
              <a:rPr lang="en-US" altLang="zh-CN"/>
              <a:pPr>
                <a:defRPr/>
              </a:pPr>
              <a:t>‹#›</a:t>
            </a:fld>
            <a:endParaRPr lang="en-US" altLang="zh-CN"/>
          </a:p>
        </p:txBody>
      </p:sp>
    </p:spTree>
    <p:extLst>
      <p:ext uri="{BB962C8B-B14F-4D97-AF65-F5344CB8AC3E}">
        <p14:creationId xmlns:p14="http://schemas.microsoft.com/office/powerpoint/2010/main" val="231991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32872-43F3-4C75-BFF8-EC76F9A78034}" type="slidenum">
              <a:rPr lang="en-US" altLang="zh-CN"/>
              <a:pPr>
                <a:defRPr/>
              </a:pPr>
              <a:t>‹#›</a:t>
            </a:fld>
            <a:endParaRPr lang="en-US" altLang="zh-CN"/>
          </a:p>
        </p:txBody>
      </p:sp>
    </p:spTree>
    <p:extLst>
      <p:ext uri="{BB962C8B-B14F-4D97-AF65-F5344CB8AC3E}">
        <p14:creationId xmlns:p14="http://schemas.microsoft.com/office/powerpoint/2010/main" val="2588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56094AC-0691-4438-B674-0CF199F09081}" type="slidenum">
              <a:rPr lang="en-US" altLang="zh-CN"/>
              <a:pPr>
                <a:defRPr/>
              </a:pPr>
              <a:t>‹#›</a:t>
            </a:fld>
            <a:endParaRPr lang="en-US" altLang="zh-CN"/>
          </a:p>
        </p:txBody>
      </p:sp>
    </p:spTree>
    <p:extLst>
      <p:ext uri="{BB962C8B-B14F-4D97-AF65-F5344CB8AC3E}">
        <p14:creationId xmlns:p14="http://schemas.microsoft.com/office/powerpoint/2010/main" val="381952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DA87F3-4885-403A-A253-F5CD1084C4D5}" type="slidenum">
              <a:rPr lang="en-US" altLang="zh-CN"/>
              <a:pPr>
                <a:defRPr/>
              </a:pPr>
              <a:t>‹#›</a:t>
            </a:fld>
            <a:endParaRPr lang="en-US" altLang="zh-CN"/>
          </a:p>
        </p:txBody>
      </p:sp>
    </p:spTree>
    <p:extLst>
      <p:ext uri="{BB962C8B-B14F-4D97-AF65-F5344CB8AC3E}">
        <p14:creationId xmlns:p14="http://schemas.microsoft.com/office/powerpoint/2010/main" val="178939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BB3B0-2EBE-4754-BC59-EF567E9E37AD}" type="slidenum">
              <a:rPr lang="en-US" altLang="zh-CN"/>
              <a:pPr>
                <a:defRPr/>
              </a:pPr>
              <a:t>‹#›</a:t>
            </a:fld>
            <a:endParaRPr lang="en-US" altLang="zh-CN"/>
          </a:p>
        </p:txBody>
      </p:sp>
    </p:spTree>
    <p:extLst>
      <p:ext uri="{BB962C8B-B14F-4D97-AF65-F5344CB8AC3E}">
        <p14:creationId xmlns:p14="http://schemas.microsoft.com/office/powerpoint/2010/main" val="193275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2B22A1-C9C0-42B6-9032-B10677CBCB69}" type="slidenum">
              <a:rPr lang="en-US" altLang="zh-CN"/>
              <a:pPr>
                <a:defRPr/>
              </a:pPr>
              <a:t>‹#›</a:t>
            </a:fld>
            <a:endParaRPr lang="en-US" altLang="zh-CN"/>
          </a:p>
        </p:txBody>
      </p:sp>
    </p:spTree>
    <p:extLst>
      <p:ext uri="{BB962C8B-B14F-4D97-AF65-F5344CB8AC3E}">
        <p14:creationId xmlns:p14="http://schemas.microsoft.com/office/powerpoint/2010/main" val="283865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6446D1-E024-4F65-B97B-EF4A1B570973}" type="slidenum">
              <a:rPr lang="en-US" altLang="zh-CN"/>
              <a:pPr>
                <a:defRPr/>
              </a:pPr>
              <a:t>‹#›</a:t>
            </a:fld>
            <a:endParaRPr lang="en-US" altLang="zh-CN"/>
          </a:p>
        </p:txBody>
      </p:sp>
    </p:spTree>
    <p:extLst>
      <p:ext uri="{BB962C8B-B14F-4D97-AF65-F5344CB8AC3E}">
        <p14:creationId xmlns:p14="http://schemas.microsoft.com/office/powerpoint/2010/main" val="27855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1662A5-7990-48B7-8F02-5144B6E97FA1}" type="slidenum">
              <a:rPr lang="en-US" altLang="zh-CN"/>
              <a:pPr>
                <a:defRPr/>
              </a:pPr>
              <a:t>‹#›</a:t>
            </a:fld>
            <a:endParaRPr lang="en-US" altLang="zh-CN"/>
          </a:p>
        </p:txBody>
      </p:sp>
    </p:spTree>
    <p:extLst>
      <p:ext uri="{BB962C8B-B14F-4D97-AF65-F5344CB8AC3E}">
        <p14:creationId xmlns:p14="http://schemas.microsoft.com/office/powerpoint/2010/main" val="80723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AF91A5-DDCF-46B5-898F-F987FC08B57F}" type="slidenum">
              <a:rPr lang="en-US" altLang="zh-CN"/>
              <a:pPr>
                <a:defRPr/>
              </a:pPr>
              <a:t>‹#›</a:t>
            </a:fld>
            <a:endParaRPr lang="en-US" altLang="zh-CN"/>
          </a:p>
        </p:txBody>
      </p:sp>
    </p:spTree>
    <p:extLst>
      <p:ext uri="{BB962C8B-B14F-4D97-AF65-F5344CB8AC3E}">
        <p14:creationId xmlns:p14="http://schemas.microsoft.com/office/powerpoint/2010/main" val="272559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A8A38B2-E30E-4CFA-9598-2F8E429B7E15}" type="slidenum">
              <a:rPr lang="en-US" altLang="zh-CN"/>
              <a:pPr>
                <a:defRPr/>
              </a:pPr>
              <a:t>‹#›</a:t>
            </a:fld>
            <a:endParaRPr lang="en-US" altLang="zh-CN"/>
          </a:p>
        </p:txBody>
      </p:sp>
    </p:spTree>
    <p:extLst>
      <p:ext uri="{BB962C8B-B14F-4D97-AF65-F5344CB8AC3E}">
        <p14:creationId xmlns:p14="http://schemas.microsoft.com/office/powerpoint/2010/main" val="138465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D28D5B-D19F-4B7D-A308-E76997843D2F}" type="slidenum">
              <a:rPr lang="en-US" altLang="zh-CN"/>
              <a:pPr>
                <a:defRPr/>
              </a:pPr>
              <a:t>‹#›</a:t>
            </a:fld>
            <a:endParaRPr lang="en-US" altLang="zh-CN"/>
          </a:p>
        </p:txBody>
      </p:sp>
    </p:spTree>
    <p:extLst>
      <p:ext uri="{BB962C8B-B14F-4D97-AF65-F5344CB8AC3E}">
        <p14:creationId xmlns:p14="http://schemas.microsoft.com/office/powerpoint/2010/main" val="261378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973C99-60D3-4C6F-9708-BB575DFB5B6E}" type="slidenum">
              <a:rPr lang="en-US" altLang="zh-CN"/>
              <a:pPr>
                <a:defRPr/>
              </a:pPr>
              <a:t>‹#›</a:t>
            </a:fld>
            <a:endParaRPr lang="en-US" altLang="zh-CN"/>
          </a:p>
        </p:txBody>
      </p:sp>
    </p:spTree>
    <p:extLst>
      <p:ext uri="{BB962C8B-B14F-4D97-AF65-F5344CB8AC3E}">
        <p14:creationId xmlns:p14="http://schemas.microsoft.com/office/powerpoint/2010/main" val="150529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3C87227-288F-4804-913C-597E0B9257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7.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e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60475" y="1916113"/>
            <a:ext cx="6553200" cy="1470025"/>
          </a:xfrm>
        </p:spPr>
        <p:txBody>
          <a:bodyPr anchor="ctr"/>
          <a:lstStyle/>
          <a:p>
            <a:pPr eaLnBrk="1" hangingPunct="1">
              <a:defRPr/>
            </a:pPr>
            <a:r>
              <a:rPr lang="zh-CN" altLang="en-US" sz="5400" b="1" dirty="0" smtClean="0">
                <a:solidFill>
                  <a:srgbClr val="FF0000"/>
                </a:solidFill>
                <a:effectLst>
                  <a:outerShdw blurRad="38100" dist="38100" dir="2700000" algn="tl">
                    <a:srgbClr val="C0C0C0"/>
                  </a:outerShdw>
                </a:effectLst>
              </a:rPr>
              <a:t>态势感知中的网络测量与分析研究</a:t>
            </a:r>
          </a:p>
        </p:txBody>
      </p:sp>
      <p:sp>
        <p:nvSpPr>
          <p:cNvPr id="2051" name="Rectangle 3"/>
          <p:cNvSpPr>
            <a:spLocks noGrp="1" noChangeArrowheads="1"/>
          </p:cNvSpPr>
          <p:nvPr>
            <p:ph type="subTitle" idx="1"/>
          </p:nvPr>
        </p:nvSpPr>
        <p:spPr>
          <a:xfrm>
            <a:off x="1371600" y="3716338"/>
            <a:ext cx="6400800" cy="3141662"/>
          </a:xfrm>
        </p:spPr>
        <p:txBody>
          <a:bodyPr/>
          <a:lstStyle/>
          <a:p>
            <a:pPr eaLnBrk="1" hangingPunct="1">
              <a:lnSpc>
                <a:spcPct val="80000"/>
              </a:lnSpc>
              <a:defRPr/>
            </a:pPr>
            <a:r>
              <a:rPr lang="zh-CN" altLang="en-US" sz="2800" b="1" dirty="0" smtClean="0">
                <a:effectLst>
                  <a:outerShdw blurRad="38100" dist="38100" dir="2700000" algn="tl">
                    <a:srgbClr val="C0C0C0"/>
                  </a:outerShdw>
                </a:effectLst>
              </a:rPr>
              <a:t>博士生开题报告</a:t>
            </a:r>
            <a:endParaRPr lang="zh-CN" altLang="en-US" sz="2800" b="1" dirty="0" smtClean="0">
              <a:solidFill>
                <a:srgbClr val="FF0000"/>
              </a:solidFill>
              <a:effectLst>
                <a:outerShdw blurRad="38100" dist="38100" dir="2700000" algn="tl">
                  <a:srgbClr val="C0C0C0"/>
                </a:outerShdw>
              </a:effectLst>
            </a:endParaRPr>
          </a:p>
          <a:p>
            <a:pPr eaLnBrk="1" hangingPunct="1">
              <a:lnSpc>
                <a:spcPct val="80000"/>
              </a:lnSpc>
              <a:defRPr/>
            </a:pPr>
            <a:endParaRPr lang="zh-CN" altLang="en-US" sz="2800" dirty="0" smtClean="0"/>
          </a:p>
          <a:p>
            <a:pPr eaLnBrk="1" hangingPunct="1">
              <a:lnSpc>
                <a:spcPct val="80000"/>
              </a:lnSpc>
              <a:defRPr/>
            </a:pPr>
            <a:r>
              <a:rPr lang="zh-CN" altLang="en-US" sz="2800" dirty="0" smtClean="0"/>
              <a:t>导</a:t>
            </a:r>
            <a:r>
              <a:rPr lang="zh-CN" altLang="en-US" sz="2800" dirty="0" smtClean="0">
                <a:solidFill>
                  <a:schemeClr val="bg1"/>
                </a:solidFill>
              </a:rPr>
              <a:t>一一</a:t>
            </a:r>
            <a:r>
              <a:rPr lang="zh-CN" altLang="en-US" sz="2800" dirty="0" smtClean="0"/>
              <a:t>师：</a:t>
            </a:r>
            <a:r>
              <a:rPr lang="zh-CN" altLang="en-US" sz="2800" b="1" dirty="0" smtClean="0"/>
              <a:t>尹    霞</a:t>
            </a:r>
            <a:r>
              <a:rPr lang="zh-CN" altLang="en-US" sz="2800" dirty="0" smtClean="0">
                <a:solidFill>
                  <a:schemeClr val="bg1"/>
                </a:solidFill>
              </a:rPr>
              <a:t>一</a:t>
            </a:r>
            <a:r>
              <a:rPr lang="zh-CN" altLang="en-US" sz="2800" dirty="0" smtClean="0"/>
              <a:t>教</a:t>
            </a:r>
            <a:r>
              <a:rPr lang="zh-CN" altLang="en-US" sz="2800" dirty="0" smtClean="0">
                <a:solidFill>
                  <a:schemeClr val="bg1"/>
                </a:solidFill>
              </a:rPr>
              <a:t>一</a:t>
            </a:r>
            <a:r>
              <a:rPr lang="zh-CN" altLang="en-US" sz="2800" dirty="0" smtClean="0"/>
              <a:t>授</a:t>
            </a:r>
            <a:endParaRPr lang="zh-CN" altLang="en-US" sz="2800" dirty="0" smtClean="0">
              <a:solidFill>
                <a:schemeClr val="bg1"/>
              </a:solidFill>
            </a:endParaRPr>
          </a:p>
          <a:p>
            <a:pPr eaLnBrk="1" hangingPunct="1">
              <a:lnSpc>
                <a:spcPct val="80000"/>
              </a:lnSpc>
              <a:defRPr/>
            </a:pPr>
            <a:r>
              <a:rPr lang="zh-CN" altLang="en-US" sz="2800" dirty="0" smtClean="0"/>
              <a:t>        辅导老师：</a:t>
            </a:r>
            <a:r>
              <a:rPr lang="zh-CN" altLang="en-US" sz="2800" b="1" dirty="0" smtClean="0"/>
              <a:t>施新刚</a:t>
            </a:r>
            <a:r>
              <a:rPr lang="zh-CN" altLang="en-US" sz="2800" dirty="0" smtClean="0">
                <a:solidFill>
                  <a:schemeClr val="bg1"/>
                </a:solidFill>
              </a:rPr>
              <a:t>一</a:t>
            </a:r>
            <a:r>
              <a:rPr lang="zh-CN" altLang="en-US" sz="2800" dirty="0" smtClean="0"/>
              <a:t>高级工程师</a:t>
            </a:r>
          </a:p>
          <a:p>
            <a:pPr eaLnBrk="1" hangingPunct="1">
              <a:lnSpc>
                <a:spcPct val="80000"/>
              </a:lnSpc>
              <a:defRPr/>
            </a:pPr>
            <a:r>
              <a:rPr lang="zh-CN" altLang="en-US" sz="2800" dirty="0" smtClean="0"/>
              <a:t>研</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究</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生：</a:t>
            </a:r>
            <a:r>
              <a:rPr lang="zh-CN" altLang="en-US" sz="2800" b="1" dirty="0" smtClean="0">
                <a:effectLst>
                  <a:outerShdw blurRad="38100" dist="38100" dir="2700000" algn="tl">
                    <a:srgbClr val="C0C0C0"/>
                  </a:outerShdw>
                </a:effectLst>
              </a:rPr>
              <a:t>赵宗义</a:t>
            </a:r>
            <a:r>
              <a:rPr lang="zh-CN" altLang="en-US" sz="2800" dirty="0" smtClean="0">
                <a:solidFill>
                  <a:schemeClr val="bg1"/>
                </a:solidFill>
              </a:rPr>
              <a:t>一一一一</a:t>
            </a:r>
          </a:p>
          <a:p>
            <a:pPr eaLnBrk="1" hangingPunct="1">
              <a:lnSpc>
                <a:spcPct val="80000"/>
              </a:lnSpc>
              <a:defRPr/>
            </a:pPr>
            <a:endParaRPr lang="zh-CN" altLang="en-US" sz="2800" dirty="0" smtClean="0"/>
          </a:p>
          <a:p>
            <a:pPr eaLnBrk="1" hangingPunct="1">
              <a:lnSpc>
                <a:spcPct val="80000"/>
              </a:lnSpc>
              <a:defRPr/>
            </a:pPr>
            <a:r>
              <a:rPr lang="en-US" altLang="zh-CN" sz="2800" dirty="0" smtClean="0"/>
              <a:t>2018</a:t>
            </a:r>
            <a:r>
              <a:rPr lang="zh-CN" altLang="en-US" sz="2800" dirty="0" smtClean="0"/>
              <a:t>年</a:t>
            </a:r>
            <a:r>
              <a:rPr lang="en-US" altLang="zh-CN" sz="2800" dirty="0"/>
              <a:t>4</a:t>
            </a:r>
            <a:r>
              <a:rPr lang="zh-CN" altLang="en-US" sz="2800" dirty="0" smtClean="0"/>
              <a:t>月</a:t>
            </a:r>
            <a:r>
              <a:rPr lang="en-US" altLang="zh-CN" sz="2800" dirty="0"/>
              <a:t>2</a:t>
            </a:r>
            <a:r>
              <a:rPr lang="zh-CN" altLang="en-US" sz="2800" dirty="0" smtClean="0"/>
              <a:t>日</a:t>
            </a:r>
          </a:p>
        </p:txBody>
      </p:sp>
      <p:pic>
        <p:nvPicPr>
          <p:cNvPr id="3076" name="Picture 35" descr="未命名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275" y="47625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a:t>
            </a:r>
            <a:r>
              <a:rPr lang="zh-CN" altLang="en-US" dirty="0" smtClean="0"/>
              <a:t>研究</a:t>
            </a:r>
            <a:r>
              <a:rPr lang="zh-CN" altLang="en-US" dirty="0" smtClean="0"/>
              <a:t>现状</a:t>
            </a:r>
            <a:r>
              <a:rPr lang="zh-CN" altLang="en-US" sz="3200" dirty="0" smtClean="0"/>
              <a:t>（网络测量）</a:t>
            </a:r>
            <a:endParaRPr lang="zh-CN" altLang="en-US" sz="3200" dirty="0" smtClean="0"/>
          </a:p>
        </p:txBody>
      </p:sp>
      <p:sp>
        <p:nvSpPr>
          <p:cNvPr id="21507"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快速测量</a:t>
            </a:r>
            <a:endParaRPr lang="en-US" altLang="zh-CN" sz="2800" dirty="0" smtClean="0"/>
          </a:p>
          <a:p>
            <a:pPr lvl="1" eaLnBrk="1" hangingPunct="1">
              <a:lnSpc>
                <a:spcPct val="90000"/>
              </a:lnSpc>
            </a:pPr>
            <a:r>
              <a:rPr lang="zh-CN" altLang="en-US" sz="2400" dirty="0" smtClean="0"/>
              <a:t>快速获得网络状态</a:t>
            </a:r>
            <a:endParaRPr lang="en-US" altLang="zh-CN" sz="2400" dirty="0" smtClean="0"/>
          </a:p>
          <a:p>
            <a:pPr lvl="1" eaLnBrk="1" hangingPunct="1">
              <a:lnSpc>
                <a:spcPct val="90000"/>
              </a:lnSpc>
            </a:pPr>
            <a:r>
              <a:rPr lang="zh-CN" altLang="en-US" sz="2400" dirty="0" smtClean="0"/>
              <a:t>配合</a:t>
            </a:r>
            <a:r>
              <a:rPr lang="en-US" altLang="zh-CN" sz="2400" dirty="0" smtClean="0"/>
              <a:t>SDN</a:t>
            </a:r>
            <a:r>
              <a:rPr lang="zh-CN" altLang="en-US" sz="2400" dirty="0" smtClean="0"/>
              <a:t>实时改变网络策略</a:t>
            </a:r>
            <a:endParaRPr lang="en-US" altLang="zh-CN" sz="2400" dirty="0" smtClean="0"/>
          </a:p>
          <a:p>
            <a:pPr eaLnBrk="1" hangingPunct="1">
              <a:lnSpc>
                <a:spcPct val="90000"/>
              </a:lnSpc>
            </a:pPr>
            <a:r>
              <a:rPr lang="zh-CN" altLang="en-US" sz="2800" dirty="0" smtClean="0"/>
              <a:t>对测量对象有所侧重</a:t>
            </a:r>
            <a:endParaRPr lang="en-US" altLang="zh-CN" sz="2800" dirty="0" smtClean="0"/>
          </a:p>
          <a:p>
            <a:pPr lvl="1" eaLnBrk="1" hangingPunct="1">
              <a:lnSpc>
                <a:spcPct val="90000"/>
              </a:lnSpc>
            </a:pPr>
            <a:r>
              <a:rPr lang="zh-CN" altLang="en-US" sz="2400" dirty="0" smtClean="0"/>
              <a:t>网络流量主要来自于数量较少的大流</a:t>
            </a:r>
            <a:endParaRPr lang="en-US" altLang="zh-CN" sz="2400" dirty="0" smtClean="0"/>
          </a:p>
          <a:p>
            <a:pPr lvl="1" eaLnBrk="1" hangingPunct="1">
              <a:lnSpc>
                <a:spcPct val="90000"/>
              </a:lnSpc>
            </a:pPr>
            <a:r>
              <a:rPr lang="zh-CN" altLang="en-US" sz="2400" dirty="0" smtClean="0"/>
              <a:t>重点测量大流面对小流采用估计的方式</a:t>
            </a:r>
            <a:endParaRPr lang="en-US" altLang="zh-CN" sz="2400" dirty="0" smtClean="0"/>
          </a:p>
          <a:p>
            <a:pPr eaLnBrk="1" hangingPunct="1">
              <a:lnSpc>
                <a:spcPct val="90000"/>
              </a:lnSpc>
            </a:pPr>
            <a:r>
              <a:rPr lang="zh-CN" altLang="en-US" sz="2800" dirty="0" smtClean="0"/>
              <a:t>降低测量的资源消耗</a:t>
            </a:r>
            <a:endParaRPr lang="en-US" altLang="zh-CN" sz="2800" dirty="0" smtClean="0"/>
          </a:p>
          <a:p>
            <a:pPr lvl="1" eaLnBrk="1" hangingPunct="1">
              <a:lnSpc>
                <a:spcPct val="90000"/>
              </a:lnSpc>
            </a:pPr>
            <a:r>
              <a:rPr lang="zh-CN" altLang="en-US" sz="2400" dirty="0" smtClean="0"/>
              <a:t>减小测量方法对内存和</a:t>
            </a:r>
            <a:r>
              <a:rPr lang="en-US" altLang="zh-CN" sz="2400" dirty="0" smtClean="0"/>
              <a:t>CPU</a:t>
            </a:r>
            <a:r>
              <a:rPr lang="zh-CN" altLang="en-US" sz="2400" dirty="0" smtClean="0"/>
              <a:t>的需求</a:t>
            </a:r>
            <a:endParaRPr lang="en-US" altLang="zh-CN" sz="2400" dirty="0"/>
          </a:p>
          <a:p>
            <a:pPr eaLnBrk="1" hangingPunct="1">
              <a:lnSpc>
                <a:spcPct val="90000"/>
              </a:lnSpc>
            </a:pPr>
            <a:r>
              <a:rPr lang="zh-CN" altLang="en-US" sz="2800" dirty="0" smtClean="0"/>
              <a:t>增加测量方案的一般性</a:t>
            </a:r>
            <a:endParaRPr lang="en-US" altLang="zh-CN" sz="2800" dirty="0" smtClean="0"/>
          </a:p>
          <a:p>
            <a:pPr lvl="1" eaLnBrk="1" hangingPunct="1">
              <a:lnSpc>
                <a:spcPct val="90000"/>
              </a:lnSpc>
            </a:pPr>
            <a:r>
              <a:rPr lang="zh-CN" altLang="en-US" sz="2400" dirty="0" smtClean="0"/>
              <a:t>允许用户定义测量指标</a:t>
            </a:r>
            <a:endParaRPr lang="en-US" altLang="zh-CN" sz="2400" dirty="0" smtClean="0"/>
          </a:p>
          <a:p>
            <a:pPr lvl="1" eaLnBrk="1" hangingPunct="1">
              <a:lnSpc>
                <a:spcPct val="90000"/>
              </a:lnSpc>
            </a:pPr>
            <a:r>
              <a:rPr lang="zh-CN" altLang="en-US" sz="2400" dirty="0" smtClean="0"/>
              <a:t>允许用户指定测量对象</a:t>
            </a: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a:t>
            </a:r>
            <a:r>
              <a:rPr lang="zh-CN" altLang="en-US" dirty="0" smtClean="0"/>
              <a:t>研究</a:t>
            </a:r>
            <a:r>
              <a:rPr lang="zh-CN" altLang="en-US" dirty="0" smtClean="0"/>
              <a:t>现状</a:t>
            </a:r>
            <a:r>
              <a:rPr lang="zh-CN" altLang="en-US" sz="3200" dirty="0" smtClean="0"/>
              <a:t>（流量分析）</a:t>
            </a:r>
            <a:endParaRPr lang="zh-CN" altLang="en-US" sz="3200" dirty="0" smtClean="0"/>
          </a:p>
        </p:txBody>
      </p:sp>
      <p:sp>
        <p:nvSpPr>
          <p:cNvPr id="23555" name="Rectangle 3"/>
          <p:cNvSpPr>
            <a:spLocks noGrp="1" noChangeArrowheads="1"/>
          </p:cNvSpPr>
          <p:nvPr>
            <p:ph type="body" idx="1"/>
          </p:nvPr>
        </p:nvSpPr>
        <p:spPr>
          <a:xfrm>
            <a:off x="457200" y="1600200"/>
            <a:ext cx="8507413" cy="5068888"/>
          </a:xfrm>
        </p:spPr>
        <p:txBody>
          <a:bodyPr/>
          <a:lstStyle/>
          <a:p>
            <a:r>
              <a:rPr lang="zh-CN" altLang="en-US" sz="2800" dirty="0" smtClean="0"/>
              <a:t>安全检测</a:t>
            </a:r>
            <a:endParaRPr lang="en-US" altLang="zh-CN" sz="2800" dirty="0" smtClean="0"/>
          </a:p>
          <a:p>
            <a:pPr lvl="1"/>
            <a:r>
              <a:rPr lang="zh-CN" altLang="en-US" sz="2400" dirty="0" smtClean="0"/>
              <a:t>使用机器学习的方法进行网络攻击检测</a:t>
            </a:r>
          </a:p>
          <a:p>
            <a:r>
              <a:rPr lang="zh-CN" altLang="en-US" sz="2800" dirty="0" smtClean="0"/>
              <a:t>网络诊断</a:t>
            </a:r>
            <a:endParaRPr lang="en-US" altLang="zh-CN" sz="2800" dirty="0" smtClean="0"/>
          </a:p>
          <a:p>
            <a:pPr lvl="1"/>
            <a:r>
              <a:rPr lang="zh-CN" altLang="en-US" sz="2400" dirty="0" smtClean="0"/>
              <a:t>通过测量数据、系统日志、路由器配置信息等进行网络故障诊断</a:t>
            </a:r>
            <a:endParaRPr lang="en-US" altLang="zh-CN" sz="2400" dirty="0" smtClean="0"/>
          </a:p>
          <a:p>
            <a:pPr eaLnBrk="1" hangingPunct="1">
              <a:lnSpc>
                <a:spcPct val="90000"/>
              </a:lnSpc>
            </a:pPr>
            <a:r>
              <a:rPr lang="zh-CN" altLang="en-US" sz="2800" dirty="0" smtClean="0"/>
              <a:t>流量分布统计</a:t>
            </a:r>
            <a:endParaRPr lang="en-US" altLang="zh-CN" sz="2800" dirty="0" smtClean="0"/>
          </a:p>
          <a:p>
            <a:pPr lvl="1" eaLnBrk="1" hangingPunct="1">
              <a:lnSpc>
                <a:spcPct val="90000"/>
              </a:lnSpc>
            </a:pPr>
            <a:r>
              <a:rPr lang="zh-CN" altLang="en-US" sz="2400" dirty="0" smtClean="0"/>
              <a:t>总结</a:t>
            </a:r>
            <a:r>
              <a:rPr lang="zh-CN" altLang="en-US" sz="2400" dirty="0" smtClean="0"/>
              <a:t>云环境、数据中心等的流量分布规律为后续的算法设计提供</a:t>
            </a:r>
            <a:r>
              <a:rPr lang="zh-CN" altLang="en-US" sz="2400" dirty="0" smtClean="0"/>
              <a:t>依据</a:t>
            </a:r>
            <a:endParaRPr lang="zh-CN" alt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a:t>
            </a:r>
            <a:r>
              <a:rPr lang="zh-CN" altLang="en-US" dirty="0" smtClean="0"/>
              <a:t>研究</a:t>
            </a:r>
            <a:r>
              <a:rPr lang="zh-CN" altLang="en-US" dirty="0" smtClean="0"/>
              <a:t>现状</a:t>
            </a:r>
            <a:r>
              <a:rPr lang="zh-CN" altLang="en-US" sz="3200" dirty="0" smtClean="0"/>
              <a:t>（网络算法实现）</a:t>
            </a:r>
            <a:endParaRPr lang="zh-CN" altLang="en-US" sz="3200" dirty="0" smtClean="0"/>
          </a:p>
        </p:txBody>
      </p:sp>
      <p:sp>
        <p:nvSpPr>
          <p:cNvPr id="21507" name="Rectangle 3"/>
          <p:cNvSpPr>
            <a:spLocks noGrp="1" noChangeArrowheads="1"/>
          </p:cNvSpPr>
          <p:nvPr>
            <p:ph type="body" idx="1"/>
          </p:nvPr>
        </p:nvSpPr>
        <p:spPr>
          <a:xfrm>
            <a:off x="457200" y="1600200"/>
            <a:ext cx="8507413" cy="5068888"/>
          </a:xfrm>
        </p:spPr>
        <p:txBody>
          <a:bodyPr/>
          <a:lstStyle/>
          <a:p>
            <a:pPr>
              <a:defRPr/>
            </a:pPr>
            <a:r>
              <a:rPr lang="zh-CN" altLang="en-US" sz="2800" dirty="0" smtClean="0"/>
              <a:t>网络入侵检测系统</a:t>
            </a:r>
            <a:endParaRPr lang="en-US" altLang="zh-CN" sz="2800" dirty="0" smtClean="0"/>
          </a:p>
          <a:p>
            <a:pPr lvl="1">
              <a:defRPr/>
            </a:pPr>
            <a:r>
              <a:rPr lang="zh-CN" altLang="en-US" sz="2400" dirty="0" smtClean="0"/>
              <a:t>采用</a:t>
            </a:r>
            <a:r>
              <a:rPr lang="zh-CN" altLang="en-US" sz="2400" dirty="0" smtClean="0"/>
              <a:t>正则表达式来进行入侵检测</a:t>
            </a:r>
          </a:p>
          <a:p>
            <a:pPr lvl="1">
              <a:defRPr/>
            </a:pPr>
            <a:r>
              <a:rPr lang="zh-CN" altLang="en-US" sz="2400" dirty="0"/>
              <a:t>改进</a:t>
            </a:r>
            <a:r>
              <a:rPr lang="zh-CN" altLang="en-US" sz="2400" dirty="0" smtClean="0"/>
              <a:t>有限自动机</a:t>
            </a:r>
            <a:r>
              <a:rPr lang="zh-CN" altLang="en-US" sz="2400" dirty="0" smtClean="0"/>
              <a:t>的实现</a:t>
            </a:r>
            <a:r>
              <a:rPr lang="zh-CN" altLang="en-US" sz="2400" dirty="0" smtClean="0"/>
              <a:t>方式</a:t>
            </a:r>
            <a:endParaRPr lang="zh-CN" altLang="en-US" sz="2400" dirty="0" smtClean="0"/>
          </a:p>
          <a:p>
            <a:pPr>
              <a:defRPr/>
            </a:pPr>
            <a:r>
              <a:rPr lang="zh-CN" altLang="en-US" sz="2800" dirty="0" smtClean="0"/>
              <a:t>软件定义网络（</a:t>
            </a:r>
            <a:r>
              <a:rPr lang="en-US" altLang="zh-CN" sz="2800" dirty="0" smtClean="0"/>
              <a:t>SDN</a:t>
            </a:r>
            <a:r>
              <a:rPr lang="zh-CN" altLang="en-US" sz="2800" dirty="0" smtClean="0"/>
              <a:t>）</a:t>
            </a:r>
            <a:endParaRPr lang="en-US" altLang="zh-CN" sz="2800" dirty="0" smtClean="0"/>
          </a:p>
          <a:p>
            <a:pPr lvl="1">
              <a:defRPr/>
            </a:pPr>
            <a:r>
              <a:rPr lang="zh-CN" altLang="en-US" sz="2400" dirty="0" smtClean="0"/>
              <a:t>允许用户自己定义协议解析方式</a:t>
            </a:r>
            <a:endParaRPr lang="zh-CN" altLang="en-US" sz="2400" dirty="0" smtClean="0"/>
          </a:p>
          <a:p>
            <a:pPr>
              <a:defRPr/>
            </a:pPr>
            <a:r>
              <a:rPr lang="zh-CN" altLang="en-US" sz="2800" dirty="0" smtClean="0"/>
              <a:t>网络功能虚拟化（</a:t>
            </a:r>
            <a:r>
              <a:rPr lang="en-US" altLang="zh-CN" sz="2800" dirty="0" smtClean="0"/>
              <a:t>NFV</a:t>
            </a:r>
            <a:r>
              <a:rPr lang="zh-CN" altLang="en-US" sz="2800" dirty="0" smtClean="0"/>
              <a:t>）</a:t>
            </a:r>
            <a:endParaRPr lang="en-US" altLang="zh-CN" sz="2800" dirty="0" smtClean="0"/>
          </a:p>
          <a:p>
            <a:pPr lvl="1">
              <a:defRPr/>
            </a:pPr>
            <a:r>
              <a:rPr lang="zh-CN" altLang="en-US" sz="2400" dirty="0" smtClean="0"/>
              <a:t>改进</a:t>
            </a:r>
            <a:r>
              <a:rPr lang="en-US" altLang="zh-CN" sz="2400" dirty="0" smtClean="0"/>
              <a:t>NFV</a:t>
            </a:r>
            <a:r>
              <a:rPr lang="zh-CN" altLang="en-US" sz="2400" dirty="0" smtClean="0"/>
              <a:t>的开发环境</a:t>
            </a:r>
            <a:endParaRPr lang="zh-CN" altLang="en-US" sz="2400" dirty="0" smtClean="0"/>
          </a:p>
          <a:p>
            <a:pPr lvl="1">
              <a:defRPr/>
            </a:pPr>
            <a:r>
              <a:rPr lang="zh-CN" altLang="en-US" sz="2400" dirty="0" smtClean="0"/>
              <a:t>加快</a:t>
            </a:r>
            <a:r>
              <a:rPr lang="en-US" altLang="zh-CN" sz="2400" dirty="0" smtClean="0"/>
              <a:t>NFV</a:t>
            </a:r>
            <a:r>
              <a:rPr lang="zh-CN" altLang="en-US" sz="2400" dirty="0" smtClean="0"/>
              <a:t>的处理速度</a:t>
            </a:r>
            <a:endParaRPr lang="zh-CN" alt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a:t>
            </a:r>
            <a:r>
              <a:rPr lang="zh-CN" altLang="en-US" dirty="0" smtClean="0">
                <a:solidFill>
                  <a:schemeClr val="hlink"/>
                </a:solidFill>
              </a:rPr>
              <a:t>背景</a:t>
            </a:r>
            <a:endParaRPr lang="zh-CN" altLang="en-US" dirty="0" smtClean="0">
              <a:solidFill>
                <a:schemeClr val="hlink"/>
              </a:solidFill>
            </a:endParaRP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1816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四</a:t>
            </a:r>
            <a:r>
              <a:rPr lang="en-US" altLang="zh-CN" sz="4000" dirty="0" smtClean="0"/>
              <a:t>. </a:t>
            </a:r>
            <a:r>
              <a:rPr lang="zh-CN" altLang="en-US" sz="4000" dirty="0" smtClean="0"/>
              <a:t>研究</a:t>
            </a:r>
            <a:r>
              <a:rPr lang="zh-CN" altLang="en-US" sz="4000" dirty="0" smtClean="0"/>
              <a:t>内容及拟解决的主要问题</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分析</a:t>
            </a:r>
            <a:r>
              <a:rPr lang="zh-CN" altLang="en-US" sz="2400" dirty="0" smtClean="0"/>
              <a:t>无线路由器故障原因，提高校园网网络稳定性</a:t>
            </a:r>
          </a:p>
        </p:txBody>
      </p:sp>
      <p:graphicFrame>
        <p:nvGraphicFramePr>
          <p:cNvPr id="29700" name="Object 1"/>
          <p:cNvGraphicFramePr>
            <a:graphicFrameLocks noChangeAspect="1"/>
          </p:cNvGraphicFramePr>
          <p:nvPr>
            <p:extLst>
              <p:ext uri="{D42A27DB-BD31-4B8C-83A1-F6EECF244321}">
                <p14:modId xmlns:p14="http://schemas.microsoft.com/office/powerpoint/2010/main" val="4043396412"/>
              </p:ext>
            </p:extLst>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29711" name="Visio" r:id="rId4" imgW="6010343" imgH="2676615" progId="Visio.Drawing.15">
                  <p:embed/>
                </p:oleObj>
              </mc:Choice>
              <mc:Fallback>
                <p:oleObj name="Visio" r:id="rId4" imgW="6010343" imgH="2676615" progId="Visio.Drawing.15">
                  <p:embed/>
                  <p:pic>
                    <p:nvPicPr>
                      <p:cNvPr id="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a:t>
            </a:r>
            <a:r>
              <a:rPr lang="zh-CN" altLang="en-US" dirty="0" smtClean="0">
                <a:solidFill>
                  <a:schemeClr val="hlink"/>
                </a:solidFill>
              </a:rPr>
              <a:t>背景</a:t>
            </a:r>
            <a:endParaRPr lang="zh-CN" altLang="en-US" dirty="0" smtClean="0">
              <a:solidFill>
                <a:schemeClr val="hlink"/>
              </a:solidFill>
            </a:endParaRP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3142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endParaRPr lang="zh-CN" altLang="en-US" sz="4000" dirty="0" smtClean="0"/>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分析</a:t>
            </a:r>
            <a:r>
              <a:rPr lang="zh-CN" altLang="en-US" sz="2400" dirty="0" smtClean="0"/>
              <a:t>无线路由器故障原因，提高校园网网络稳定性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1628"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8398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9699">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A</a:t>
            </a:r>
            <a:r>
              <a:rPr lang="zh-CN" altLang="en-US" dirty="0" smtClean="0"/>
              <a:t>）</a:t>
            </a:r>
          </a:p>
        </p:txBody>
      </p:sp>
      <p:sp>
        <p:nvSpPr>
          <p:cNvPr id="37891"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基于采样的测量方法（</a:t>
            </a:r>
            <a:r>
              <a:rPr lang="en-US" altLang="zh-CN" sz="2800" dirty="0" err="1" smtClean="0"/>
              <a:t>sFlow</a:t>
            </a:r>
            <a:r>
              <a:rPr lang="zh-CN" altLang="en-US" sz="2800" dirty="0" smtClean="0"/>
              <a:t>、</a:t>
            </a:r>
            <a:r>
              <a:rPr lang="en-US" altLang="zh-CN" sz="2800" dirty="0" err="1" smtClean="0"/>
              <a:t>NetFlow</a:t>
            </a:r>
            <a:r>
              <a:rPr lang="zh-CN" altLang="en-US" sz="2800" dirty="0" smtClean="0"/>
              <a:t>等）：</a:t>
            </a:r>
            <a:endParaRPr lang="en-US" altLang="zh-CN" sz="2800" dirty="0" smtClean="0"/>
          </a:p>
          <a:p>
            <a:pPr lvl="1" eaLnBrk="1" hangingPunct="1">
              <a:lnSpc>
                <a:spcPct val="90000"/>
              </a:lnSpc>
            </a:pPr>
            <a:r>
              <a:rPr lang="zh-CN" altLang="en-US" sz="2400" dirty="0" smtClean="0"/>
              <a:t>精确度较低，且不适于细粒度的测量指标</a:t>
            </a:r>
            <a:endParaRPr lang="en-US" altLang="zh-CN" sz="2400" dirty="0" smtClean="0"/>
          </a:p>
          <a:p>
            <a:pPr lvl="1" eaLnBrk="1" hangingPunct="1">
              <a:lnSpc>
                <a:spcPct val="90000"/>
              </a:lnSpc>
            </a:pPr>
            <a:r>
              <a:rPr lang="zh-CN" altLang="en-US" sz="2400" dirty="0" smtClean="0"/>
              <a:t>采样率</a:t>
            </a:r>
            <a:r>
              <a:rPr lang="zh-CN" altLang="en-US" sz="2400" dirty="0" smtClean="0"/>
              <a:t>较高时需消耗</a:t>
            </a:r>
            <a:r>
              <a:rPr lang="zh-CN" altLang="en-US" sz="2400" dirty="0" smtClean="0"/>
              <a:t>大量的</a:t>
            </a:r>
            <a:r>
              <a:rPr lang="en-US" altLang="zh-CN" sz="2400" dirty="0" smtClean="0"/>
              <a:t>SRAM</a:t>
            </a:r>
          </a:p>
          <a:p>
            <a:pPr eaLnBrk="1" hangingPunct="1">
              <a:lnSpc>
                <a:spcPct val="90000"/>
              </a:lnSpc>
            </a:pPr>
            <a:r>
              <a:rPr lang="zh-CN" altLang="en-US" sz="2800" dirty="0" smtClean="0"/>
              <a:t>基于</a:t>
            </a:r>
            <a:r>
              <a:rPr lang="en-US" altLang="zh-CN" sz="2800" dirty="0" smtClean="0"/>
              <a:t>sketch</a:t>
            </a:r>
            <a:r>
              <a:rPr lang="zh-CN" altLang="en-US" sz="2800" dirty="0" smtClean="0"/>
              <a:t>的测量方法：</a:t>
            </a:r>
            <a:endParaRPr lang="en-US" altLang="zh-CN" sz="2800" dirty="0" smtClean="0"/>
          </a:p>
          <a:p>
            <a:pPr lvl="1" eaLnBrk="1" hangingPunct="1">
              <a:lnSpc>
                <a:spcPct val="90000"/>
              </a:lnSpc>
            </a:pPr>
            <a:r>
              <a:rPr lang="zh-CN" altLang="en-US" sz="2400" dirty="0"/>
              <a:t>只能对某些特定的测量指标进行测量，不具有一般性</a:t>
            </a:r>
            <a:endParaRPr lang="en-US" altLang="zh-CN" sz="2400" dirty="0"/>
          </a:p>
          <a:p>
            <a:pPr lvl="1" eaLnBrk="1" hangingPunct="1">
              <a:lnSpc>
                <a:spcPct val="90000"/>
              </a:lnSpc>
            </a:pPr>
            <a:r>
              <a:rPr lang="zh-CN" altLang="en-US" sz="2400" dirty="0"/>
              <a:t>网络流量较大时需要消耗大量的</a:t>
            </a:r>
            <a:r>
              <a:rPr lang="en-US" altLang="zh-CN" sz="2400" dirty="0"/>
              <a:t>CPU</a:t>
            </a:r>
            <a:r>
              <a:rPr lang="zh-CN" altLang="en-US" sz="2400" dirty="0"/>
              <a:t>资源</a:t>
            </a:r>
            <a:endParaRPr lang="en-US" altLang="zh-CN" sz="2400" dirty="0"/>
          </a:p>
          <a:p>
            <a:pPr eaLnBrk="1" hangingPunct="1">
              <a:lnSpc>
                <a:spcPct val="90000"/>
              </a:lnSpc>
            </a:pPr>
            <a:r>
              <a:rPr lang="zh-CN" altLang="en-US" sz="2800" dirty="0" smtClean="0"/>
              <a:t>所以当前主流的网络测量方法都只能在一般性和测量的精度之间取一个折衷</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A</a:t>
            </a:r>
            <a:r>
              <a:rPr lang="zh-CN" altLang="en-US" dirty="0" smtClean="0"/>
              <a:t>）</a:t>
            </a:r>
          </a:p>
        </p:txBody>
      </p:sp>
      <p:sp>
        <p:nvSpPr>
          <p:cNvPr id="39939"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测量对象：企业网、数据中心网络等</a:t>
            </a:r>
            <a:endParaRPr lang="en-US" altLang="zh-CN" sz="2800" dirty="0" smtClean="0"/>
          </a:p>
          <a:p>
            <a:pPr eaLnBrk="1" hangingPunct="1">
              <a:lnSpc>
                <a:spcPct val="90000"/>
              </a:lnSpc>
            </a:pPr>
            <a:r>
              <a:rPr lang="zh-CN" altLang="en-US" sz="2800" dirty="0" smtClean="0"/>
              <a:t>网络管理员一般对待测网络有完整的控制权限</a:t>
            </a:r>
            <a:endParaRPr lang="en-US" altLang="zh-CN" sz="2800" dirty="0" smtClean="0"/>
          </a:p>
          <a:p>
            <a:pPr eaLnBrk="1" hangingPunct="1">
              <a:lnSpc>
                <a:spcPct val="90000"/>
              </a:lnSpc>
            </a:pPr>
            <a:r>
              <a:rPr lang="en-US" altLang="zh-CN" sz="2800" dirty="0" smtClean="0"/>
              <a:t>SDN</a:t>
            </a:r>
            <a:r>
              <a:rPr lang="zh-CN" altLang="en-US" sz="2800" dirty="0" smtClean="0"/>
              <a:t>在</a:t>
            </a:r>
            <a:r>
              <a:rPr lang="zh-CN" altLang="en-US" sz="2800" dirty="0" smtClean="0"/>
              <a:t>企业网和数据中心中获得</a:t>
            </a:r>
            <a:r>
              <a:rPr lang="zh-CN" altLang="en-US" sz="2800" dirty="0" smtClean="0"/>
              <a:t>了广泛</a:t>
            </a:r>
            <a:r>
              <a:rPr lang="zh-CN" altLang="en-US" sz="2800" dirty="0" smtClean="0"/>
              <a:t>的部署</a:t>
            </a:r>
            <a:endParaRPr lang="en-US" altLang="zh-CN" sz="2800" dirty="0" smtClean="0"/>
          </a:p>
          <a:p>
            <a:pPr eaLnBrk="1" hangingPunct="1">
              <a:lnSpc>
                <a:spcPct val="90000"/>
              </a:lnSpc>
            </a:pPr>
            <a:r>
              <a:rPr lang="zh-CN" altLang="en-US" sz="2800" dirty="0" smtClean="0"/>
              <a:t>在</a:t>
            </a:r>
            <a:r>
              <a:rPr lang="en-US" altLang="zh-CN" sz="2800" dirty="0" smtClean="0"/>
              <a:t>SDN</a:t>
            </a:r>
            <a:r>
              <a:rPr lang="zh-CN" altLang="en-US" sz="2800" dirty="0" smtClean="0"/>
              <a:t>中一个数据流所要经过的路径是可以预先知道的</a:t>
            </a:r>
            <a:endParaRPr lang="en-US" altLang="zh-CN" sz="2800" dirty="0" smtClean="0"/>
          </a:p>
          <a:p>
            <a:pPr eaLnBrk="1" hangingPunct="1">
              <a:lnSpc>
                <a:spcPct val="90000"/>
              </a:lnSpc>
            </a:pPr>
            <a:r>
              <a:rPr lang="zh-CN" altLang="en-US" sz="2800" dirty="0" smtClean="0"/>
              <a:t>结论：</a:t>
            </a:r>
            <a:endParaRPr lang="en-US" altLang="zh-CN" sz="2800" dirty="0" smtClean="0"/>
          </a:p>
          <a:p>
            <a:pPr lvl="1" eaLnBrk="1" hangingPunct="1">
              <a:lnSpc>
                <a:spcPct val="90000"/>
              </a:lnSpc>
            </a:pPr>
            <a:r>
              <a:rPr lang="zh-CN" altLang="en-US" sz="2400" dirty="0"/>
              <a:t>可将测量任务分散在多个路由器中</a:t>
            </a:r>
            <a:endParaRPr lang="en-US" altLang="zh-CN" sz="2400" dirty="0"/>
          </a:p>
          <a:p>
            <a:pPr lvl="1" eaLnBrk="1" hangingPunct="1">
              <a:lnSpc>
                <a:spcPct val="90000"/>
              </a:lnSpc>
            </a:pPr>
            <a:r>
              <a:rPr lang="zh-CN" altLang="en-US" sz="2400" dirty="0"/>
              <a:t>多个路由器的测量结果由控制器来汇总</a:t>
            </a:r>
            <a:endParaRPr lang="en-US" altLang="zh-CN" sz="2400" dirty="0"/>
          </a:p>
          <a:p>
            <a:pPr lvl="1" eaLnBrk="1" hangingPunct="1">
              <a:lnSpc>
                <a:spcPct val="90000"/>
              </a:lnSpc>
            </a:pPr>
            <a:r>
              <a:rPr lang="zh-CN" altLang="en-US" sz="2400" dirty="0"/>
              <a:t>可</a:t>
            </a:r>
            <a:r>
              <a:rPr lang="zh-CN" altLang="en-US" sz="2400" dirty="0"/>
              <a:t>将路由器的测量负担减少近一个数量级</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A</a:t>
            </a:r>
            <a:r>
              <a:rPr lang="zh-CN" altLang="en-US" dirty="0" smtClean="0"/>
              <a:t>）</a:t>
            </a:r>
          </a:p>
        </p:txBody>
      </p:sp>
      <p:sp>
        <p:nvSpPr>
          <p:cNvPr id="41987" name="Rectangle 3"/>
          <p:cNvSpPr>
            <a:spLocks noGrp="1" noChangeArrowheads="1"/>
          </p:cNvSpPr>
          <p:nvPr>
            <p:ph type="body" idx="1"/>
          </p:nvPr>
        </p:nvSpPr>
        <p:spPr>
          <a:xfrm>
            <a:off x="457200" y="4686300"/>
            <a:ext cx="8507413" cy="1982788"/>
          </a:xfrm>
        </p:spPr>
        <p:txBody>
          <a:bodyPr/>
          <a:lstStyle/>
          <a:p>
            <a:pPr eaLnBrk="1" hangingPunct="1">
              <a:lnSpc>
                <a:spcPct val="90000"/>
              </a:lnSpc>
            </a:pPr>
            <a:r>
              <a:rPr lang="zh-CN" altLang="en-US" sz="2400" dirty="0" smtClean="0"/>
              <a:t>在数据</a:t>
            </a:r>
            <a:r>
              <a:rPr lang="zh-CN" altLang="en-US" sz="2400" dirty="0" smtClean="0"/>
              <a:t>中心网络中一条</a:t>
            </a:r>
            <a:r>
              <a:rPr lang="zh-CN" altLang="en-US" sz="2400" dirty="0" smtClean="0"/>
              <a:t>路径可以</a:t>
            </a:r>
            <a:r>
              <a:rPr lang="zh-CN" altLang="en-US" sz="2400" dirty="0" smtClean="0"/>
              <a:t>包含</a:t>
            </a:r>
            <a:r>
              <a:rPr lang="en-US" altLang="zh-CN" sz="2400" dirty="0" smtClean="0"/>
              <a:t>7</a:t>
            </a:r>
            <a:r>
              <a:rPr lang="zh-CN" altLang="en-US" sz="2400" dirty="0" smtClean="0"/>
              <a:t>台转发</a:t>
            </a:r>
            <a:r>
              <a:rPr lang="zh-CN" altLang="en-US" sz="2400" dirty="0" smtClean="0"/>
              <a:t>设备</a:t>
            </a:r>
            <a:endParaRPr lang="en-US" altLang="zh-CN" sz="2400" dirty="0" smtClean="0"/>
          </a:p>
          <a:p>
            <a:pPr eaLnBrk="1" hangingPunct="1">
              <a:lnSpc>
                <a:spcPct val="90000"/>
              </a:lnSpc>
            </a:pPr>
            <a:r>
              <a:rPr lang="zh-CN" altLang="en-US" sz="2400" dirty="0" smtClean="0"/>
              <a:t>预先计算数据流的转发路径</a:t>
            </a:r>
            <a:endParaRPr lang="en-US" altLang="zh-CN" sz="2400" dirty="0" smtClean="0"/>
          </a:p>
          <a:p>
            <a:pPr eaLnBrk="1" hangingPunct="1">
              <a:lnSpc>
                <a:spcPct val="90000"/>
              </a:lnSpc>
            </a:pPr>
            <a:r>
              <a:rPr lang="zh-CN" altLang="en-US" sz="2400" dirty="0" smtClean="0"/>
              <a:t>将测量任务分散在转发路径上不同的路由器中</a:t>
            </a:r>
            <a:endParaRPr lang="en-US" altLang="zh-CN" sz="2400" dirty="0" smtClean="0"/>
          </a:p>
          <a:p>
            <a:pPr eaLnBrk="1" hangingPunct="1">
              <a:lnSpc>
                <a:spcPct val="90000"/>
              </a:lnSpc>
            </a:pPr>
            <a:r>
              <a:rPr lang="zh-CN" altLang="en-US" sz="2400" dirty="0" smtClean="0"/>
              <a:t>路由器不用对每一个数据流进行测量</a:t>
            </a:r>
            <a:endParaRPr lang="en-US" altLang="zh-CN" sz="2400" dirty="0" smtClean="0"/>
          </a:p>
        </p:txBody>
      </p:sp>
      <p:graphicFrame>
        <p:nvGraphicFramePr>
          <p:cNvPr id="41988" name="Object 3"/>
          <p:cNvGraphicFramePr>
            <a:graphicFrameLocks noChangeAspect="1"/>
          </p:cNvGraphicFramePr>
          <p:nvPr>
            <p:extLst>
              <p:ext uri="{D42A27DB-BD31-4B8C-83A1-F6EECF244321}">
                <p14:modId xmlns:p14="http://schemas.microsoft.com/office/powerpoint/2010/main" val="3983776099"/>
              </p:ext>
            </p:extLst>
          </p:nvPr>
        </p:nvGraphicFramePr>
        <p:xfrm>
          <a:off x="4427984" y="1258888"/>
          <a:ext cx="4702175" cy="3265487"/>
        </p:xfrm>
        <a:graphic>
          <a:graphicData uri="http://schemas.openxmlformats.org/presentationml/2006/ole">
            <mc:AlternateContent xmlns:mc="http://schemas.openxmlformats.org/markup-compatibility/2006">
              <mc:Choice xmlns:v="urn:schemas-microsoft-com:vml" Requires="v">
                <p:oleObj spid="_x0000_s42014" name="Visio" r:id="rId4" imgW="5172143" imgH="3591015" progId="Visio.Drawing.15">
                  <p:embed/>
                </p:oleObj>
              </mc:Choice>
              <mc:Fallback>
                <p:oleObj name="Visio" r:id="rId4" imgW="5172143" imgH="359101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1258888"/>
                        <a:ext cx="4702175" cy="3265487"/>
                      </a:xfrm>
                      <a:prstGeom prst="rect">
                        <a:avLst/>
                      </a:prstGeom>
                      <a:noFill/>
                      <a:ln>
                        <a:solidFill>
                          <a:srgbClr val="FFFFFF"/>
                        </a:solidFill>
                      </a:ln>
                    </p:spPr>
                  </p:pic>
                </p:oleObj>
              </mc:Fallback>
            </mc:AlternateContent>
          </a:graphicData>
        </a:graphic>
      </p:graphicFrame>
      <p:graphicFrame>
        <p:nvGraphicFramePr>
          <p:cNvPr id="41989" name="Object 4"/>
          <p:cNvGraphicFramePr>
            <a:graphicFrameLocks noChangeAspect="1"/>
          </p:cNvGraphicFramePr>
          <p:nvPr>
            <p:extLst>
              <p:ext uri="{D42A27DB-BD31-4B8C-83A1-F6EECF244321}">
                <p14:modId xmlns:p14="http://schemas.microsoft.com/office/powerpoint/2010/main" val="2473354017"/>
              </p:ext>
            </p:extLst>
          </p:nvPr>
        </p:nvGraphicFramePr>
        <p:xfrm>
          <a:off x="17338" y="1648619"/>
          <a:ext cx="4338638" cy="2486025"/>
        </p:xfrm>
        <a:graphic>
          <a:graphicData uri="http://schemas.openxmlformats.org/presentationml/2006/ole">
            <mc:AlternateContent xmlns:mc="http://schemas.openxmlformats.org/markup-compatibility/2006">
              <mc:Choice xmlns:v="urn:schemas-microsoft-com:vml" Requires="v">
                <p:oleObj spid="_x0000_s42015" name="Visio" r:id="rId6" imgW="4771957" imgH="2733765" progId="Visio.Drawing.15">
                  <p:embed/>
                </p:oleObj>
              </mc:Choice>
              <mc:Fallback>
                <p:oleObj name="Visio" r:id="rId6" imgW="4771957" imgH="2733765" progId="Visio.Drawing.1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38" y="1648619"/>
                        <a:ext cx="4338638"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endParaRPr lang="zh-CN" altLang="en-US" dirty="0" smtClean="0">
              <a:solidFill>
                <a:schemeClr val="hlink"/>
              </a:solidFill>
            </a:endParaRPr>
          </a:p>
          <a:p>
            <a:pPr eaLnBrk="1" hangingPunct="1">
              <a:lnSpc>
                <a:spcPct val="90000"/>
              </a:lnSpc>
            </a:pPr>
            <a:r>
              <a:rPr lang="zh-CN" altLang="en-US" dirty="0" smtClean="0">
                <a:solidFill>
                  <a:schemeClr val="hlink"/>
                </a:solidFill>
              </a:rPr>
              <a:t>三</a:t>
            </a:r>
            <a:r>
              <a:rPr lang="en-US" altLang="zh-CN" dirty="0" smtClean="0">
                <a:solidFill>
                  <a:schemeClr val="hlink"/>
                </a:solidFill>
              </a:rPr>
              <a:t>. </a:t>
            </a:r>
            <a:r>
              <a:rPr lang="zh-CN" altLang="en-US" dirty="0" smtClean="0">
                <a:solidFill>
                  <a:schemeClr val="hlink"/>
                </a:solidFill>
              </a:rPr>
              <a:t>国内外</a:t>
            </a:r>
            <a:r>
              <a:rPr lang="zh-CN" altLang="en-US" dirty="0" smtClean="0">
                <a:solidFill>
                  <a:schemeClr val="hlink"/>
                </a:solidFill>
              </a:rPr>
              <a:t>研究现状</a:t>
            </a:r>
          </a:p>
          <a:p>
            <a:pPr eaLnBrk="1" hangingPunct="1">
              <a:lnSpc>
                <a:spcPct val="90000"/>
              </a:lnSpc>
            </a:pPr>
            <a:r>
              <a:rPr lang="zh-CN" altLang="en-US" dirty="0" smtClean="0">
                <a:solidFill>
                  <a:schemeClr val="accent2"/>
                </a:solidFill>
              </a:rPr>
              <a:t>四</a:t>
            </a:r>
            <a:r>
              <a:rPr lang="en-US" altLang="zh-CN" dirty="0" smtClean="0">
                <a:solidFill>
                  <a:schemeClr val="accent2"/>
                </a:solidFill>
              </a:rPr>
              <a:t>. </a:t>
            </a:r>
            <a:r>
              <a:rPr lang="zh-CN" altLang="en-US" dirty="0" smtClean="0">
                <a:solidFill>
                  <a:schemeClr val="accent2"/>
                </a:solidFill>
              </a:rPr>
              <a:t>研究</a:t>
            </a:r>
            <a:r>
              <a:rPr lang="zh-CN" altLang="en-US" dirty="0" smtClean="0">
                <a:solidFill>
                  <a:schemeClr val="accent2"/>
                </a:solidFill>
              </a:rPr>
              <a:t>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A</a:t>
            </a:r>
            <a:r>
              <a:rPr lang="zh-CN" altLang="en-US" dirty="0" smtClean="0"/>
              <a:t>）</a:t>
            </a:r>
          </a:p>
        </p:txBody>
      </p:sp>
      <p:sp>
        <p:nvSpPr>
          <p:cNvPr id="44035"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缺陷：</a:t>
            </a:r>
            <a:endParaRPr lang="en-US" altLang="zh-CN" sz="2800" dirty="0" smtClean="0"/>
          </a:p>
          <a:p>
            <a:pPr lvl="1" eaLnBrk="1" hangingPunct="1">
              <a:lnSpc>
                <a:spcPct val="90000"/>
              </a:lnSpc>
            </a:pPr>
            <a:r>
              <a:rPr lang="zh-CN" altLang="en-US" sz="2400" dirty="0"/>
              <a:t>只适用于集中控制的网络（</a:t>
            </a:r>
            <a:r>
              <a:rPr lang="en-US" altLang="zh-CN" sz="2400" dirty="0"/>
              <a:t>SDN</a:t>
            </a:r>
            <a:r>
              <a:rPr lang="zh-CN" altLang="en-US" sz="2400" dirty="0"/>
              <a:t>网络等）</a:t>
            </a:r>
            <a:endParaRPr lang="en-US" altLang="zh-CN" sz="2400" dirty="0"/>
          </a:p>
          <a:p>
            <a:pPr lvl="1" eaLnBrk="1" hangingPunct="1">
              <a:lnSpc>
                <a:spcPct val="90000"/>
              </a:lnSpc>
            </a:pPr>
            <a:r>
              <a:rPr lang="zh-CN" altLang="en-US" sz="2400" dirty="0"/>
              <a:t>不</a:t>
            </a:r>
            <a:r>
              <a:rPr lang="zh-CN" altLang="en-US" sz="2400" dirty="0"/>
              <a:t>足以对所有数据包提供非常精确的测量</a:t>
            </a:r>
            <a:endParaRPr lang="en-US" altLang="zh-CN" sz="2400" dirty="0"/>
          </a:p>
          <a:p>
            <a:pPr eaLnBrk="1" hangingPunct="1">
              <a:lnSpc>
                <a:spcPct val="90000"/>
              </a:lnSpc>
            </a:pPr>
            <a:r>
              <a:rPr lang="zh-CN" altLang="en-US" sz="2800" dirty="0" smtClean="0"/>
              <a:t>挑战</a:t>
            </a:r>
            <a:r>
              <a:rPr lang="zh-CN" altLang="en-US" sz="2800" dirty="0"/>
              <a:t>与</a:t>
            </a:r>
            <a:r>
              <a:rPr lang="zh-CN" altLang="en-US" sz="2800" dirty="0" smtClean="0"/>
              <a:t>困难</a:t>
            </a:r>
            <a:r>
              <a:rPr lang="zh-CN" altLang="en-US" sz="2800" dirty="0" smtClean="0"/>
              <a:t>：</a:t>
            </a:r>
            <a:endParaRPr lang="en-US" altLang="zh-CN" sz="2800" dirty="0" smtClean="0"/>
          </a:p>
          <a:p>
            <a:pPr lvl="1" eaLnBrk="1" hangingPunct="1">
              <a:lnSpc>
                <a:spcPct val="90000"/>
              </a:lnSpc>
            </a:pPr>
            <a:r>
              <a:rPr lang="zh-CN" altLang="en-US" sz="2400" dirty="0"/>
              <a:t>保证每个流都能被映射到某个路由器上</a:t>
            </a:r>
            <a:endParaRPr lang="en-US" altLang="zh-CN" sz="2400" dirty="0"/>
          </a:p>
          <a:p>
            <a:pPr lvl="1" eaLnBrk="1" hangingPunct="1">
              <a:lnSpc>
                <a:spcPct val="90000"/>
              </a:lnSpc>
            </a:pPr>
            <a:r>
              <a:rPr lang="zh-CN" altLang="en-US" sz="2400" dirty="0"/>
              <a:t>实时观测各个路由器上的流量并考虑路由器的处理能力，保证各个路由器上的负荷达到平衡</a:t>
            </a:r>
            <a:endParaRPr lang="en-US" altLang="zh-CN"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endParaRPr lang="zh-CN" altLang="en-US" sz="4000" dirty="0" smtClean="0"/>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分析</a:t>
            </a:r>
            <a:r>
              <a:rPr lang="zh-CN" altLang="en-US" sz="2400" dirty="0" smtClean="0"/>
              <a:t>无线路由器故障原因，提高校园网网络稳定性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2649"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189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9699">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B</a:t>
            </a:r>
            <a:r>
              <a:rPr lang="zh-CN" altLang="en-US" dirty="0" smtClean="0"/>
              <a:t>）</a:t>
            </a:r>
          </a:p>
        </p:txBody>
      </p:sp>
      <p:sp>
        <p:nvSpPr>
          <p:cNvPr id="50179" name="Rectangle 3"/>
          <p:cNvSpPr>
            <a:spLocks noGrp="1" noChangeArrowheads="1"/>
          </p:cNvSpPr>
          <p:nvPr>
            <p:ph type="body" idx="1"/>
          </p:nvPr>
        </p:nvSpPr>
        <p:spPr>
          <a:xfrm>
            <a:off x="457200" y="4365104"/>
            <a:ext cx="8507413" cy="2303984"/>
          </a:xfrm>
        </p:spPr>
        <p:txBody>
          <a:bodyPr/>
          <a:lstStyle/>
          <a:p>
            <a:pPr eaLnBrk="1" hangingPunct="1">
              <a:lnSpc>
                <a:spcPct val="90000"/>
              </a:lnSpc>
            </a:pPr>
            <a:r>
              <a:rPr lang="en-US" altLang="zh-CN" sz="2800" dirty="0" smtClean="0"/>
              <a:t>Botnet</a:t>
            </a:r>
            <a:r>
              <a:rPr lang="zh-CN" altLang="en-US" sz="2800" dirty="0" smtClean="0"/>
              <a:t>攻击一直没有</a:t>
            </a:r>
            <a:r>
              <a:rPr lang="zh-CN" altLang="en-US" sz="2800" dirty="0" smtClean="0"/>
              <a:t>满意的解决方案</a:t>
            </a:r>
            <a:endParaRPr lang="en-US" altLang="zh-CN" sz="2800" dirty="0" smtClean="0"/>
          </a:p>
          <a:p>
            <a:pPr eaLnBrk="1" hangingPunct="1">
              <a:lnSpc>
                <a:spcPct val="90000"/>
              </a:lnSpc>
            </a:pPr>
            <a:r>
              <a:rPr lang="zh-CN" altLang="en-US" sz="2800" dirty="0" smtClean="0"/>
              <a:t>清华主页每年都会受到若干次比较严重的攻击</a:t>
            </a:r>
            <a:endParaRPr lang="en-US" altLang="zh-CN" sz="2800" dirty="0" smtClean="0"/>
          </a:p>
          <a:p>
            <a:pPr eaLnBrk="1" hangingPunct="1">
              <a:lnSpc>
                <a:spcPct val="90000"/>
              </a:lnSpc>
            </a:pPr>
            <a:r>
              <a:rPr lang="en-US" altLang="zh-CN" sz="2800" dirty="0" smtClean="0"/>
              <a:t>Botnet</a:t>
            </a:r>
            <a:r>
              <a:rPr lang="zh-CN" altLang="en-US" sz="2800" dirty="0" smtClean="0"/>
              <a:t>攻击有时会造成非常严重的经济损失</a:t>
            </a:r>
          </a:p>
        </p:txBody>
      </p:sp>
      <p:graphicFrame>
        <p:nvGraphicFramePr>
          <p:cNvPr id="50180" name="Object 1"/>
          <p:cNvGraphicFramePr>
            <a:graphicFrameLocks noChangeAspect="1"/>
          </p:cNvGraphicFramePr>
          <p:nvPr>
            <p:extLst>
              <p:ext uri="{D42A27DB-BD31-4B8C-83A1-F6EECF244321}">
                <p14:modId xmlns:p14="http://schemas.microsoft.com/office/powerpoint/2010/main" val="1355942026"/>
              </p:ext>
            </p:extLst>
          </p:nvPr>
        </p:nvGraphicFramePr>
        <p:xfrm>
          <a:off x="1251524" y="1341562"/>
          <a:ext cx="6640952" cy="2951534"/>
        </p:xfrm>
        <a:graphic>
          <a:graphicData uri="http://schemas.openxmlformats.org/presentationml/2006/ole">
            <mc:AlternateContent xmlns:mc="http://schemas.openxmlformats.org/markup-compatibility/2006">
              <mc:Choice xmlns:v="urn:schemas-microsoft-com:vml" Requires="v">
                <p:oleObj spid="_x0000_s50191" name="Visio" r:id="rId4" imgW="5486400" imgH="2438310" progId="Visio.Drawing.15">
                  <p:embed/>
                </p:oleObj>
              </mc:Choice>
              <mc:Fallback>
                <p:oleObj name="Visio" r:id="rId4" imgW="5486400" imgH="243831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524" y="1341562"/>
                        <a:ext cx="6640952" cy="2951534"/>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B</a:t>
            </a:r>
            <a:r>
              <a:rPr lang="zh-CN" altLang="en-US" dirty="0" smtClean="0"/>
              <a:t>）</a:t>
            </a:r>
          </a:p>
        </p:txBody>
      </p:sp>
      <p:sp>
        <p:nvSpPr>
          <p:cNvPr id="52227"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大部分</a:t>
            </a:r>
            <a:r>
              <a:rPr lang="zh-CN" altLang="en-US" sz="2800" dirty="0" smtClean="0"/>
              <a:t>工作</a:t>
            </a:r>
            <a:r>
              <a:rPr lang="zh-CN" altLang="en-US" sz="2800" dirty="0" smtClean="0"/>
              <a:t>通过分析网络流量来</a:t>
            </a:r>
            <a:r>
              <a:rPr lang="zh-CN" altLang="en-US" sz="2800" dirty="0" smtClean="0"/>
              <a:t>检测</a:t>
            </a:r>
            <a:r>
              <a:rPr lang="en-US" altLang="zh-CN" sz="2800" dirty="0" smtClean="0"/>
              <a:t>botnet</a:t>
            </a:r>
            <a:r>
              <a:rPr lang="zh-CN" altLang="en-US" sz="2800" dirty="0" smtClean="0"/>
              <a:t>的</a:t>
            </a:r>
            <a:r>
              <a:rPr lang="en-US" altLang="zh-CN" sz="2800" dirty="0" smtClean="0"/>
              <a:t>C&amp;C </a:t>
            </a:r>
            <a:r>
              <a:rPr lang="zh-CN" altLang="en-US" sz="2800" dirty="0" smtClean="0"/>
              <a:t>通道（</a:t>
            </a:r>
            <a:r>
              <a:rPr lang="en-US" altLang="zh-CN" sz="2800" dirty="0" err="1" smtClean="0"/>
              <a:t>Command&amp;control</a:t>
            </a:r>
            <a:r>
              <a:rPr lang="en-US" altLang="zh-CN" sz="2800" dirty="0" smtClean="0"/>
              <a:t> </a:t>
            </a:r>
            <a:r>
              <a:rPr lang="en-US" altLang="zh-CN" sz="2800" dirty="0" smtClean="0"/>
              <a:t>channel</a:t>
            </a:r>
            <a:r>
              <a:rPr lang="zh-CN" altLang="en-US" sz="2800" dirty="0" smtClean="0"/>
              <a:t>）</a:t>
            </a:r>
            <a:endParaRPr lang="en-US" altLang="zh-CN" sz="2800" dirty="0" smtClean="0"/>
          </a:p>
          <a:p>
            <a:pPr lvl="1" eaLnBrk="1" hangingPunct="1">
              <a:lnSpc>
                <a:spcPct val="90000"/>
              </a:lnSpc>
            </a:pPr>
            <a:r>
              <a:rPr lang="zh-CN" altLang="en-US" sz="2400" dirty="0"/>
              <a:t>缺陷：网络边缘的用户无法监控网络中的流量</a:t>
            </a:r>
            <a:endParaRPr lang="en-US" altLang="zh-CN" sz="2400" dirty="0"/>
          </a:p>
          <a:p>
            <a:pPr eaLnBrk="1" hangingPunct="1">
              <a:lnSpc>
                <a:spcPct val="90000"/>
              </a:lnSpc>
            </a:pPr>
            <a:r>
              <a:rPr lang="zh-CN" altLang="en-US" sz="2800" dirty="0" smtClean="0"/>
              <a:t>入侵检测系统（如</a:t>
            </a:r>
            <a:r>
              <a:rPr lang="en-US" altLang="zh-CN" sz="2800" dirty="0" smtClean="0"/>
              <a:t>snort</a:t>
            </a:r>
            <a:r>
              <a:rPr lang="zh-CN" altLang="en-US" sz="2800" dirty="0" smtClean="0"/>
              <a:t>、</a:t>
            </a:r>
            <a:r>
              <a:rPr lang="en-US" altLang="zh-CN" sz="2800" dirty="0" smtClean="0"/>
              <a:t>bro</a:t>
            </a:r>
            <a:r>
              <a:rPr lang="zh-CN" altLang="en-US" sz="2800" dirty="0" smtClean="0"/>
              <a:t>等）只能针对指纹</a:t>
            </a:r>
            <a:r>
              <a:rPr lang="zh-CN" altLang="en-US" sz="2800" dirty="0" smtClean="0"/>
              <a:t>进行</a:t>
            </a:r>
            <a:r>
              <a:rPr lang="en-US" altLang="zh-CN" sz="2800" dirty="0" smtClean="0"/>
              <a:t>botnet</a:t>
            </a:r>
            <a:r>
              <a:rPr lang="zh-CN" altLang="en-US" sz="2800" dirty="0" smtClean="0"/>
              <a:t>检测</a:t>
            </a:r>
            <a:endParaRPr lang="en-US" altLang="zh-CN" sz="2800" dirty="0"/>
          </a:p>
          <a:p>
            <a:pPr lvl="1" eaLnBrk="1" hangingPunct="1">
              <a:lnSpc>
                <a:spcPct val="90000"/>
              </a:lnSpc>
            </a:pPr>
            <a:r>
              <a:rPr lang="zh-CN" altLang="en-US" sz="2400" dirty="0"/>
              <a:t>缺陷：只能检测已经发现的攻击类型</a:t>
            </a:r>
            <a:endParaRPr lang="en-US" altLang="zh-C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B</a:t>
            </a:r>
            <a:r>
              <a:rPr lang="zh-CN" altLang="en-US" dirty="0" smtClean="0"/>
              <a:t>）</a:t>
            </a:r>
          </a:p>
        </p:txBody>
      </p:sp>
      <p:sp>
        <p:nvSpPr>
          <p:cNvPr id="54275"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在网络边缘根据主机的行为进行</a:t>
            </a:r>
            <a:r>
              <a:rPr lang="en-US" altLang="zh-CN" sz="2800" dirty="0" smtClean="0"/>
              <a:t>botnet</a:t>
            </a:r>
            <a:r>
              <a:rPr lang="zh-CN" altLang="en-US" sz="2800" dirty="0" smtClean="0"/>
              <a:t>检测</a:t>
            </a:r>
            <a:endParaRPr lang="en-US" altLang="zh-CN" sz="2800" dirty="0" smtClean="0"/>
          </a:p>
          <a:p>
            <a:pPr eaLnBrk="1" hangingPunct="1">
              <a:lnSpc>
                <a:spcPct val="90000"/>
              </a:lnSpc>
            </a:pPr>
            <a:r>
              <a:rPr lang="zh-CN" altLang="en-US" sz="2800" dirty="0" smtClean="0"/>
              <a:t>僵尸主机</a:t>
            </a:r>
            <a:r>
              <a:rPr lang="zh-CN" altLang="en-US" sz="2800" dirty="0" smtClean="0"/>
              <a:t>因为受同一个攻击者控制，因此往往会表现</a:t>
            </a:r>
            <a:r>
              <a:rPr lang="zh-CN" altLang="en-US" sz="2800" dirty="0" smtClean="0"/>
              <a:t>出相似的</a:t>
            </a:r>
            <a:r>
              <a:rPr lang="zh-CN" altLang="en-US" sz="2800" dirty="0" smtClean="0"/>
              <a:t>行为特征</a:t>
            </a:r>
            <a:endParaRPr lang="en-US" altLang="zh-CN" sz="2800" dirty="0" smtClean="0"/>
          </a:p>
          <a:p>
            <a:pPr eaLnBrk="1" hangingPunct="1">
              <a:lnSpc>
                <a:spcPct val="90000"/>
              </a:lnSpc>
            </a:pPr>
            <a:r>
              <a:rPr lang="zh-CN" altLang="en-US" sz="2800" dirty="0" smtClean="0"/>
              <a:t>可以</a:t>
            </a:r>
            <a:r>
              <a:rPr lang="zh-CN" altLang="en-US" sz="2800" dirty="0" smtClean="0"/>
              <a:t>用聚类算法</a:t>
            </a:r>
            <a:r>
              <a:rPr lang="zh-CN" altLang="en-US" sz="2800" dirty="0" smtClean="0"/>
              <a:t>根据主机</a:t>
            </a:r>
            <a:r>
              <a:rPr lang="zh-CN" altLang="en-US" sz="2800" dirty="0" smtClean="0"/>
              <a:t>的行为对它们进行聚类</a:t>
            </a:r>
            <a:endParaRPr lang="en-US" altLang="zh-CN" sz="2800" dirty="0" smtClean="0"/>
          </a:p>
          <a:p>
            <a:pPr eaLnBrk="1" hangingPunct="1">
              <a:lnSpc>
                <a:spcPct val="90000"/>
              </a:lnSpc>
            </a:pPr>
            <a:r>
              <a:rPr lang="zh-CN" altLang="en-US" sz="2800" dirty="0" smtClean="0"/>
              <a:t>如果有大量行为高度相似的</a:t>
            </a:r>
            <a:r>
              <a:rPr lang="zh-CN" altLang="en-US" sz="2800" dirty="0" smtClean="0"/>
              <a:t>主机则认为</a:t>
            </a:r>
            <a:r>
              <a:rPr lang="zh-CN" altLang="en-US" sz="2800" dirty="0" smtClean="0"/>
              <a:t>这些主机是僵尸</a:t>
            </a:r>
            <a:r>
              <a:rPr lang="zh-CN" altLang="en-US" sz="2800" dirty="0" smtClean="0"/>
              <a:t>主机</a:t>
            </a:r>
            <a:endParaRPr lang="en-US" altLang="zh-CN"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B</a:t>
            </a:r>
            <a:r>
              <a:rPr lang="zh-CN" altLang="en-US" dirty="0" smtClean="0"/>
              <a:t>）</a:t>
            </a:r>
          </a:p>
        </p:txBody>
      </p:sp>
      <p:sp>
        <p:nvSpPr>
          <p:cNvPr id="56323"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困难与挑战：</a:t>
            </a:r>
            <a:endParaRPr lang="en-US" altLang="zh-CN" sz="2800" dirty="0" smtClean="0"/>
          </a:p>
          <a:p>
            <a:pPr lvl="1" eaLnBrk="1" hangingPunct="1">
              <a:lnSpc>
                <a:spcPct val="90000"/>
              </a:lnSpc>
            </a:pPr>
            <a:r>
              <a:rPr lang="zh-CN" altLang="en-US" sz="2400" dirty="0"/>
              <a:t>需要选取合适的特征来描述一个数据流的行为</a:t>
            </a:r>
            <a:endParaRPr lang="en-US" altLang="zh-CN" sz="2400" dirty="0"/>
          </a:p>
          <a:p>
            <a:pPr lvl="1" eaLnBrk="1" hangingPunct="1">
              <a:lnSpc>
                <a:spcPct val="90000"/>
              </a:lnSpc>
            </a:pPr>
            <a:r>
              <a:rPr lang="zh-CN" altLang="en-US" sz="2400" dirty="0"/>
              <a:t>聚类到什么程度才能既有效隔离攻击流又尽量减少对正常流的影响</a:t>
            </a:r>
            <a:endParaRPr lang="en-US" altLang="zh-CN" sz="2400" dirty="0"/>
          </a:p>
          <a:p>
            <a:pPr lvl="1" eaLnBrk="1" hangingPunct="1">
              <a:lnSpc>
                <a:spcPct val="90000"/>
              </a:lnSpc>
            </a:pPr>
            <a:r>
              <a:rPr lang="zh-CN" altLang="en-US" sz="2400" dirty="0"/>
              <a:t>攻击者可能会采取随机化的技术减小僵尸主机的行为的相似性，使得对</a:t>
            </a:r>
            <a:r>
              <a:rPr lang="en-US" altLang="zh-CN" sz="2400" dirty="0"/>
              <a:t>botnet</a:t>
            </a:r>
            <a:r>
              <a:rPr lang="zh-CN" altLang="en-US" sz="2400" dirty="0"/>
              <a:t>的检测难度进一步加大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endParaRPr lang="zh-CN" altLang="en-US" sz="4000" dirty="0" smtClean="0"/>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分析</a:t>
            </a:r>
            <a:r>
              <a:rPr lang="zh-CN" altLang="en-US" sz="2400" dirty="0" smtClean="0"/>
              <a:t>无线路由器故障原因，提高校园网网络稳定性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3673"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696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9699">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C</a:t>
            </a:r>
            <a:r>
              <a:rPr lang="zh-CN" altLang="en-US" dirty="0" smtClean="0"/>
              <a:t>）</a:t>
            </a:r>
          </a:p>
        </p:txBody>
      </p:sp>
      <p:sp>
        <p:nvSpPr>
          <p:cNvPr id="62467"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en-US" altLang="zh-CN" sz="2800" dirty="0" smtClean="0"/>
              <a:t>Middlebox</a:t>
            </a:r>
            <a:r>
              <a:rPr lang="zh-CN" altLang="en-US" sz="2800" dirty="0" smtClean="0"/>
              <a:t>在网络中有广泛的部署</a:t>
            </a:r>
            <a:endParaRPr lang="en-US" altLang="zh-CN" sz="2800" dirty="0" smtClean="0"/>
          </a:p>
          <a:p>
            <a:pPr lvl="1" eaLnBrk="1" hangingPunct="1">
              <a:lnSpc>
                <a:spcPct val="90000"/>
              </a:lnSpc>
            </a:pPr>
            <a:r>
              <a:rPr lang="zh-CN" altLang="en-US" sz="2400" dirty="0"/>
              <a:t>企业网中</a:t>
            </a:r>
            <a:r>
              <a:rPr lang="en-US" altLang="zh-CN" sz="2400" dirty="0"/>
              <a:t>middlebox</a:t>
            </a:r>
            <a:r>
              <a:rPr lang="zh-CN" altLang="en-US" sz="2400" dirty="0"/>
              <a:t>和转发设备的数量基本上是同一个数量级的</a:t>
            </a:r>
            <a:endParaRPr lang="en-US" altLang="zh-CN" sz="2400" dirty="0"/>
          </a:p>
          <a:p>
            <a:pPr lvl="1" eaLnBrk="1" hangingPunct="1">
              <a:lnSpc>
                <a:spcPct val="90000"/>
              </a:lnSpc>
            </a:pPr>
            <a:r>
              <a:rPr lang="zh-CN" altLang="en-US" sz="2400" dirty="0"/>
              <a:t>数据中心网络中</a:t>
            </a:r>
            <a:r>
              <a:rPr lang="en-US" altLang="zh-CN" sz="2400" dirty="0"/>
              <a:t>load balancer</a:t>
            </a:r>
            <a:r>
              <a:rPr lang="zh-CN" altLang="en-US" sz="2400" dirty="0"/>
              <a:t>的数量约占网络设备的</a:t>
            </a:r>
            <a:r>
              <a:rPr lang="en-US" altLang="zh-CN" sz="2400" dirty="0"/>
              <a:t>10%</a:t>
            </a:r>
            <a:r>
              <a:rPr lang="zh-CN" altLang="en-US" sz="2400" dirty="0"/>
              <a:t>，仅次于</a:t>
            </a:r>
            <a:r>
              <a:rPr lang="en-US" altLang="zh-CN" sz="2400" dirty="0" err="1"/>
              <a:t>ToR</a:t>
            </a:r>
            <a:r>
              <a:rPr lang="zh-CN" altLang="en-US" sz="2400" dirty="0"/>
              <a:t>交换机的数量</a:t>
            </a:r>
            <a:endParaRPr lang="en-US" altLang="zh-CN" sz="2400" dirty="0"/>
          </a:p>
          <a:p>
            <a:pPr eaLnBrk="1" hangingPunct="1">
              <a:lnSpc>
                <a:spcPct val="90000"/>
              </a:lnSpc>
            </a:pPr>
            <a:r>
              <a:rPr lang="en-US" altLang="zh-CN" sz="2800" dirty="0" smtClean="0"/>
              <a:t>NFV</a:t>
            </a:r>
            <a:r>
              <a:rPr lang="zh-CN" altLang="en-US" sz="2800" dirty="0" smtClean="0"/>
              <a:t>可以减少对硬件的依赖，易于部署，便于升级</a:t>
            </a:r>
            <a:endParaRPr lang="en-US" altLang="zh-CN" sz="2800" dirty="0" smtClean="0"/>
          </a:p>
          <a:p>
            <a:pPr eaLnBrk="1" hangingPunct="1">
              <a:lnSpc>
                <a:spcPct val="90000"/>
              </a:lnSpc>
            </a:pPr>
            <a:r>
              <a:rPr lang="zh-CN" altLang="en-US" sz="2800" dirty="0" smtClean="0"/>
              <a:t>可以根据需要调节</a:t>
            </a:r>
            <a:r>
              <a:rPr lang="en-US" altLang="zh-CN" sz="2800" dirty="0" smtClean="0"/>
              <a:t>NFV</a:t>
            </a:r>
            <a:r>
              <a:rPr lang="zh-CN" altLang="en-US" sz="2800" dirty="0" smtClean="0"/>
              <a:t>的部署规模</a:t>
            </a:r>
            <a:endParaRPr lang="zh-CN" altLang="en-US"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C</a:t>
            </a:r>
            <a:r>
              <a:rPr lang="zh-CN" altLang="en-US" dirty="0" smtClean="0"/>
              <a:t>）</a:t>
            </a:r>
          </a:p>
        </p:txBody>
      </p:sp>
      <p:sp>
        <p:nvSpPr>
          <p:cNvPr id="64515"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软件</a:t>
            </a:r>
            <a:r>
              <a:rPr lang="zh-CN" altLang="en-US" sz="2800" dirty="0"/>
              <a:t>的</a:t>
            </a:r>
            <a:r>
              <a:rPr lang="zh-CN" altLang="en-US" sz="2800" dirty="0" smtClean="0"/>
              <a:t>属性</a:t>
            </a:r>
            <a:r>
              <a:rPr lang="zh-CN" altLang="en-US" sz="2800" dirty="0" smtClean="0"/>
              <a:t>决定了</a:t>
            </a:r>
            <a:r>
              <a:rPr lang="en-US" altLang="zh-CN" sz="2800" dirty="0" smtClean="0"/>
              <a:t>NFV</a:t>
            </a:r>
            <a:r>
              <a:rPr lang="zh-CN" altLang="en-US" sz="2800" dirty="0" smtClean="0"/>
              <a:t>的处理性能和可靠性一般会低于硬件</a:t>
            </a:r>
            <a:r>
              <a:rPr lang="en-US" altLang="zh-CN" sz="2800" dirty="0" smtClean="0"/>
              <a:t>middlebox</a:t>
            </a:r>
          </a:p>
          <a:p>
            <a:pPr eaLnBrk="1" hangingPunct="1">
              <a:lnSpc>
                <a:spcPct val="90000"/>
              </a:lnSpc>
            </a:pPr>
            <a:r>
              <a:rPr lang="zh-CN" altLang="en-US" sz="2800" dirty="0" smtClean="0"/>
              <a:t>网络中广泛部署的硬件</a:t>
            </a:r>
            <a:r>
              <a:rPr lang="en-US" altLang="zh-CN" sz="2800" dirty="0" smtClean="0"/>
              <a:t>middlebox</a:t>
            </a:r>
            <a:r>
              <a:rPr lang="zh-CN" altLang="en-US" sz="2800" dirty="0" smtClean="0"/>
              <a:t>不可能</a:t>
            </a:r>
            <a:r>
              <a:rPr lang="zh-CN" altLang="en-US" sz="2800" dirty="0" smtClean="0"/>
              <a:t>在短时间内被淘汰</a:t>
            </a:r>
            <a:endParaRPr lang="en-US" altLang="zh-CN" sz="2800" dirty="0" smtClean="0"/>
          </a:p>
          <a:p>
            <a:pPr eaLnBrk="1" hangingPunct="1">
              <a:lnSpc>
                <a:spcPct val="90000"/>
              </a:lnSpc>
            </a:pPr>
            <a:r>
              <a:rPr lang="en-US" altLang="zh-CN" sz="2800" dirty="0" smtClean="0">
                <a:solidFill>
                  <a:srgbClr val="FF0000"/>
                </a:solidFill>
              </a:rPr>
              <a:t>NFV</a:t>
            </a:r>
            <a:r>
              <a:rPr lang="zh-CN" altLang="en-US" sz="2800" dirty="0" smtClean="0">
                <a:solidFill>
                  <a:srgbClr val="FF0000"/>
                </a:solidFill>
              </a:rPr>
              <a:t>和硬件</a:t>
            </a:r>
            <a:r>
              <a:rPr lang="en-US" altLang="zh-CN" sz="2800" dirty="0" smtClean="0">
                <a:solidFill>
                  <a:srgbClr val="FF0000"/>
                </a:solidFill>
              </a:rPr>
              <a:t>middlebox</a:t>
            </a:r>
            <a:r>
              <a:rPr lang="zh-CN" altLang="en-US" sz="2800" dirty="0" smtClean="0">
                <a:solidFill>
                  <a:srgbClr val="FF0000"/>
                </a:solidFill>
              </a:rPr>
              <a:t>的混合</a:t>
            </a:r>
            <a:r>
              <a:rPr lang="zh-CN" altLang="en-US" sz="2800" dirty="0" smtClean="0">
                <a:solidFill>
                  <a:srgbClr val="FF0000"/>
                </a:solidFill>
              </a:rPr>
              <a:t>部署</a:t>
            </a:r>
            <a:endParaRPr lang="en-US" altLang="zh-CN" sz="2800" dirty="0" smtClean="0">
              <a:solidFill>
                <a:srgbClr val="FF0000"/>
              </a:solidFill>
            </a:endParaRPr>
          </a:p>
          <a:p>
            <a:pPr lvl="1" eaLnBrk="1" hangingPunct="1">
              <a:lnSpc>
                <a:spcPct val="90000"/>
              </a:lnSpc>
            </a:pPr>
            <a:r>
              <a:rPr lang="zh-CN" altLang="en-US" sz="2400" dirty="0"/>
              <a:t>用接近</a:t>
            </a:r>
            <a:r>
              <a:rPr lang="en-US" altLang="zh-CN" sz="2400" dirty="0"/>
              <a:t>NFV</a:t>
            </a:r>
            <a:r>
              <a:rPr lang="zh-CN" altLang="en-US" sz="2400" dirty="0"/>
              <a:t>的部署代价获得接近硬件</a:t>
            </a:r>
            <a:r>
              <a:rPr lang="en-US" altLang="zh-CN" sz="2400" dirty="0"/>
              <a:t>middlebox</a:t>
            </a:r>
            <a:r>
              <a:rPr lang="zh-CN" altLang="en-US" sz="2400" dirty="0"/>
              <a:t>的性能</a:t>
            </a:r>
            <a:endParaRPr lang="en-US" altLang="zh-CN" sz="2400" dirty="0"/>
          </a:p>
          <a:p>
            <a:pPr lvl="1" eaLnBrk="1" hangingPunct="1">
              <a:lnSpc>
                <a:spcPct val="90000"/>
              </a:lnSpc>
            </a:pPr>
            <a:r>
              <a:rPr lang="zh-CN" altLang="en-US" sz="2400" dirty="0"/>
              <a:t>充分利用已经部署的硬件</a:t>
            </a:r>
            <a:r>
              <a:rPr lang="en-US" altLang="zh-CN" sz="2400" dirty="0"/>
              <a:t>middlebox</a:t>
            </a:r>
          </a:p>
          <a:p>
            <a:pPr lvl="1" eaLnBrk="1" hangingPunct="1">
              <a:lnSpc>
                <a:spcPct val="90000"/>
              </a:lnSpc>
            </a:pPr>
            <a:r>
              <a:rPr lang="zh-CN" altLang="en-US" sz="2400" dirty="0"/>
              <a:t>有助于</a:t>
            </a:r>
            <a:r>
              <a:rPr lang="zh-CN" altLang="en-US" sz="2400" dirty="0"/>
              <a:t>推动</a:t>
            </a:r>
            <a:r>
              <a:rPr lang="zh-CN" altLang="en-US" sz="2400" dirty="0"/>
              <a:t>硬件</a:t>
            </a:r>
            <a:r>
              <a:rPr lang="en-US" altLang="zh-CN" sz="2400" dirty="0"/>
              <a:t>middlebox</a:t>
            </a:r>
            <a:r>
              <a:rPr lang="zh-CN" altLang="en-US" sz="2400" dirty="0"/>
              <a:t>向</a:t>
            </a:r>
            <a:r>
              <a:rPr lang="en-US" altLang="zh-CN" sz="2400" dirty="0"/>
              <a:t>NFV</a:t>
            </a:r>
            <a:r>
              <a:rPr lang="zh-CN" altLang="en-US" sz="2400" dirty="0"/>
              <a:t>的过渡</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C</a:t>
            </a:r>
            <a:r>
              <a:rPr lang="zh-CN" altLang="en-US" dirty="0" smtClean="0"/>
              <a:t>）</a:t>
            </a:r>
          </a:p>
        </p:txBody>
      </p:sp>
      <p:sp>
        <p:nvSpPr>
          <p:cNvPr id="66563" name="Rectangle 3"/>
          <p:cNvSpPr>
            <a:spLocks noGrp="1" noChangeArrowheads="1"/>
          </p:cNvSpPr>
          <p:nvPr>
            <p:ph type="body" idx="1"/>
          </p:nvPr>
        </p:nvSpPr>
        <p:spPr>
          <a:xfrm>
            <a:off x="457200" y="4437063"/>
            <a:ext cx="8507413" cy="2232025"/>
          </a:xfrm>
        </p:spPr>
        <p:txBody>
          <a:bodyPr/>
          <a:lstStyle/>
          <a:p>
            <a:pPr eaLnBrk="1" hangingPunct="1">
              <a:lnSpc>
                <a:spcPct val="90000"/>
              </a:lnSpc>
            </a:pPr>
            <a:r>
              <a:rPr lang="zh-CN" altLang="en-US" sz="2400" smtClean="0"/>
              <a:t>当有</a:t>
            </a:r>
            <a:r>
              <a:rPr lang="en-US" altLang="zh-CN" sz="2400" smtClean="0"/>
              <a:t>middlebox</a:t>
            </a:r>
            <a:r>
              <a:rPr lang="zh-CN" altLang="en-US" sz="2400" smtClean="0"/>
              <a:t>发生故障或者网络流量达到峰值的时候可以用</a:t>
            </a:r>
            <a:r>
              <a:rPr lang="en-US" altLang="zh-CN" sz="2400" smtClean="0"/>
              <a:t>NF</a:t>
            </a:r>
            <a:r>
              <a:rPr lang="zh-CN" altLang="en-US" sz="2400" smtClean="0"/>
              <a:t>来处理多余的流量</a:t>
            </a:r>
            <a:endParaRPr lang="en-US" altLang="zh-CN" sz="2400" smtClean="0"/>
          </a:p>
          <a:p>
            <a:pPr eaLnBrk="1" hangingPunct="1">
              <a:lnSpc>
                <a:spcPct val="90000"/>
              </a:lnSpc>
            </a:pPr>
            <a:r>
              <a:rPr lang="zh-CN" altLang="en-US" sz="2400" smtClean="0"/>
              <a:t>部署</a:t>
            </a:r>
            <a:r>
              <a:rPr lang="en-US" altLang="zh-CN" sz="2400" smtClean="0"/>
              <a:t>middlebox</a:t>
            </a:r>
            <a:r>
              <a:rPr lang="zh-CN" altLang="en-US" sz="2400" smtClean="0"/>
              <a:t>的时候只需考虑平时的流量，而不需要考虑流量峰值，从而降低了</a:t>
            </a:r>
            <a:r>
              <a:rPr lang="en-US" altLang="zh-CN" sz="2400" smtClean="0"/>
              <a:t>middlebox</a:t>
            </a:r>
            <a:r>
              <a:rPr lang="zh-CN" altLang="en-US" sz="2400" smtClean="0"/>
              <a:t>的部署成本</a:t>
            </a:r>
            <a:endParaRPr lang="en-US" altLang="zh-CN" sz="2400" smtClean="0"/>
          </a:p>
          <a:p>
            <a:pPr eaLnBrk="1" hangingPunct="1">
              <a:lnSpc>
                <a:spcPct val="90000"/>
              </a:lnSpc>
            </a:pPr>
            <a:r>
              <a:rPr lang="zh-CN" altLang="en-US" sz="2400" smtClean="0"/>
              <a:t>因为</a:t>
            </a:r>
            <a:r>
              <a:rPr lang="en-US" altLang="zh-CN" sz="2400" smtClean="0"/>
              <a:t>middlebox</a:t>
            </a:r>
            <a:r>
              <a:rPr lang="zh-CN" altLang="en-US" sz="2400" smtClean="0"/>
              <a:t>发生故障或者网络流量达到峰值的时间较少，因此大部分时间可以达到</a:t>
            </a:r>
            <a:r>
              <a:rPr lang="en-US" altLang="zh-CN" sz="2400" smtClean="0"/>
              <a:t>middlebox</a:t>
            </a:r>
            <a:r>
              <a:rPr lang="zh-CN" altLang="en-US" sz="2400" smtClean="0"/>
              <a:t>的性能</a:t>
            </a:r>
          </a:p>
        </p:txBody>
      </p:sp>
      <p:graphicFrame>
        <p:nvGraphicFramePr>
          <p:cNvPr id="66564" name="Object 2"/>
          <p:cNvGraphicFramePr>
            <a:graphicFrameLocks noChangeAspect="1"/>
          </p:cNvGraphicFramePr>
          <p:nvPr/>
        </p:nvGraphicFramePr>
        <p:xfrm>
          <a:off x="34925" y="1268413"/>
          <a:ext cx="9139238" cy="3097212"/>
        </p:xfrm>
        <a:graphic>
          <a:graphicData uri="http://schemas.openxmlformats.org/presentationml/2006/ole">
            <mc:AlternateContent xmlns:mc="http://schemas.openxmlformats.org/markup-compatibility/2006">
              <mc:Choice xmlns:v="urn:schemas-microsoft-com:vml" Requires="v">
                <p:oleObj spid="_x0000_s66575" name="Visio" r:id="rId4" imgW="11725343" imgH="3971925" progId="Visio.Drawing.15">
                  <p:embed/>
                </p:oleObj>
              </mc:Choice>
              <mc:Fallback>
                <p:oleObj name="Visio" r:id="rId4" imgW="11725343" imgH="3971925"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1268413"/>
                        <a:ext cx="91392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a:t>
            </a:r>
            <a:r>
              <a:rPr lang="en-US" altLang="zh-CN" dirty="0" smtClean="0"/>
              <a:t>. </a:t>
            </a:r>
            <a:r>
              <a:rPr lang="zh-CN" altLang="en-US" dirty="0" smtClean="0"/>
              <a:t>总体框架</a:t>
            </a:r>
            <a:endParaRPr lang="zh-CN" altLang="en-US" dirty="0"/>
          </a:p>
        </p:txBody>
      </p:sp>
      <p:sp>
        <p:nvSpPr>
          <p:cNvPr id="3" name="Content Placeholder 2"/>
          <p:cNvSpPr>
            <a:spLocks noGrp="1"/>
          </p:cNvSpPr>
          <p:nvPr>
            <p:ph idx="1"/>
          </p:nvPr>
        </p:nvSpPr>
        <p:spPr>
          <a:xfrm>
            <a:off x="457200" y="1600202"/>
            <a:ext cx="5266928" cy="4525962"/>
          </a:xfrm>
        </p:spPr>
        <p:txBody>
          <a:bodyPr/>
          <a:lstStyle/>
          <a:p>
            <a:r>
              <a:rPr lang="zh-CN" altLang="en-US" sz="2800" dirty="0" smtClean="0"/>
              <a:t>在网络测量的基础上进行流量分析</a:t>
            </a:r>
            <a:endParaRPr lang="en-US" altLang="zh-CN" sz="2800" dirty="0" smtClean="0"/>
          </a:p>
          <a:p>
            <a:r>
              <a:rPr lang="zh-CN" altLang="en-US" sz="2800" dirty="0" smtClean="0"/>
              <a:t>在网络测量和流量分析方面设计新算法</a:t>
            </a:r>
            <a:endParaRPr lang="en-US" altLang="zh-CN" sz="2800" dirty="0" smtClean="0"/>
          </a:p>
          <a:p>
            <a:r>
              <a:rPr lang="zh-CN" altLang="en-US" sz="2800" dirty="0" smtClean="0"/>
              <a:t>使用</a:t>
            </a:r>
            <a:r>
              <a:rPr lang="en-US" altLang="zh-CN" sz="2800" dirty="0" smtClean="0"/>
              <a:t>SDN</a:t>
            </a:r>
            <a:r>
              <a:rPr lang="zh-CN" altLang="en-US" sz="2800" dirty="0" smtClean="0"/>
              <a:t>、</a:t>
            </a:r>
            <a:r>
              <a:rPr lang="en-US" altLang="zh-CN" sz="2800" dirty="0" smtClean="0"/>
              <a:t>NFV</a:t>
            </a:r>
            <a:r>
              <a:rPr lang="zh-CN" altLang="en-US" sz="2800" dirty="0" smtClean="0"/>
              <a:t>等技术实现相应网络算法的原型系统</a:t>
            </a:r>
            <a:endParaRPr lang="en-US" altLang="zh-CN" sz="2800" dirty="0" smtClean="0"/>
          </a:p>
          <a:p>
            <a:r>
              <a:rPr lang="zh-CN" altLang="en-US" sz="2800" dirty="0" smtClean="0"/>
              <a:t>同时在</a:t>
            </a:r>
            <a:r>
              <a:rPr lang="en-US" altLang="zh-CN" sz="2800" dirty="0" smtClean="0"/>
              <a:t>SDN</a:t>
            </a:r>
            <a:r>
              <a:rPr lang="zh-CN" altLang="en-US" sz="2800" dirty="0" smtClean="0"/>
              <a:t>、</a:t>
            </a:r>
            <a:r>
              <a:rPr lang="en-US" altLang="zh-CN" sz="2800" dirty="0" smtClean="0"/>
              <a:t>NFV</a:t>
            </a:r>
            <a:r>
              <a:rPr lang="zh-CN" altLang="en-US" sz="2800" dirty="0" smtClean="0"/>
              <a:t>等方面也有所创新</a:t>
            </a:r>
            <a:endParaRPr lang="en-US" altLang="zh-CN" sz="2800" dirty="0" smtClean="0"/>
          </a:p>
          <a:p>
            <a:endParaRPr lang="zh-CN" altLang="en-US" sz="2800" dirty="0"/>
          </a:p>
        </p:txBody>
      </p:sp>
      <p:graphicFrame>
        <p:nvGraphicFramePr>
          <p:cNvPr id="7" name="Object 6"/>
          <p:cNvGraphicFramePr>
            <a:graphicFrameLocks noChangeAspect="1"/>
          </p:cNvGraphicFramePr>
          <p:nvPr>
            <p:extLst>
              <p:ext uri="{D42A27DB-BD31-4B8C-83A1-F6EECF244321}">
                <p14:modId xmlns:p14="http://schemas.microsoft.com/office/powerpoint/2010/main" val="2105689804"/>
              </p:ext>
            </p:extLst>
          </p:nvPr>
        </p:nvGraphicFramePr>
        <p:xfrm>
          <a:off x="5064055" y="1772816"/>
          <a:ext cx="4044449" cy="4104456"/>
        </p:xfrm>
        <a:graphic>
          <a:graphicData uri="http://schemas.openxmlformats.org/presentationml/2006/ole">
            <mc:AlternateContent xmlns:mc="http://schemas.openxmlformats.org/markup-compatibility/2006">
              <mc:Choice xmlns:v="urn:schemas-microsoft-com:vml" Requires="v">
                <p:oleObj spid="_x0000_s110611" name="Visio" r:id="rId3" imgW="3209857" imgH="3257550" progId="Visio.Drawing.15">
                  <p:embed/>
                </p:oleObj>
              </mc:Choice>
              <mc:Fallback>
                <p:oleObj name="Visio" r:id="rId3" imgW="3209857" imgH="3257550" progId="Visio.Drawing.15">
                  <p:embed/>
                  <p:pic>
                    <p:nvPicPr>
                      <p:cNvPr id="0" name=""/>
                      <p:cNvPicPr/>
                      <p:nvPr/>
                    </p:nvPicPr>
                    <p:blipFill>
                      <a:blip r:embed="rId4"/>
                      <a:stretch>
                        <a:fillRect/>
                      </a:stretch>
                    </p:blipFill>
                    <p:spPr>
                      <a:xfrm>
                        <a:off x="5064055" y="1772816"/>
                        <a:ext cx="4044449" cy="4104456"/>
                      </a:xfrm>
                      <a:prstGeom prst="rect">
                        <a:avLst/>
                      </a:prstGeom>
                    </p:spPr>
                  </p:pic>
                </p:oleObj>
              </mc:Fallback>
            </mc:AlternateContent>
          </a:graphicData>
        </a:graphic>
      </p:graphicFrame>
    </p:spTree>
    <p:extLst>
      <p:ext uri="{BB962C8B-B14F-4D97-AF65-F5344CB8AC3E}">
        <p14:creationId xmlns:p14="http://schemas.microsoft.com/office/powerpoint/2010/main" val="2350457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C</a:t>
            </a:r>
            <a:r>
              <a:rPr lang="zh-CN" altLang="en-US" dirty="0" smtClean="0"/>
              <a:t>）</a:t>
            </a:r>
          </a:p>
        </p:txBody>
      </p:sp>
      <p:sp>
        <p:nvSpPr>
          <p:cNvPr id="68611"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困难与挑战：</a:t>
            </a:r>
            <a:endParaRPr lang="en-US" altLang="zh-CN" sz="2800" dirty="0" smtClean="0"/>
          </a:p>
          <a:p>
            <a:pPr lvl="1" eaLnBrk="1" hangingPunct="1">
              <a:lnSpc>
                <a:spcPct val="90000"/>
              </a:lnSpc>
            </a:pPr>
            <a:r>
              <a:rPr lang="zh-CN" altLang="en-US" sz="2400" dirty="0"/>
              <a:t>对</a:t>
            </a:r>
            <a:r>
              <a:rPr lang="en-US" altLang="zh-CN" sz="2400" dirty="0"/>
              <a:t>NFV</a:t>
            </a:r>
            <a:r>
              <a:rPr lang="zh-CN" altLang="en-US" sz="2400" dirty="0"/>
              <a:t>主机本身的可靠性要求较高</a:t>
            </a:r>
            <a:endParaRPr lang="en-US" altLang="zh-CN" sz="2400" dirty="0"/>
          </a:p>
          <a:p>
            <a:pPr lvl="1" eaLnBrk="1" hangingPunct="1">
              <a:lnSpc>
                <a:spcPct val="90000"/>
              </a:lnSpc>
            </a:pPr>
            <a:r>
              <a:rPr lang="zh-CN" altLang="en-US" sz="2400" dirty="0"/>
              <a:t>不适用于需要维护内部状态并且不支持内部状态导出的</a:t>
            </a:r>
            <a:r>
              <a:rPr lang="en-US" altLang="zh-CN" sz="2400" dirty="0"/>
              <a:t>middlebox</a:t>
            </a:r>
          </a:p>
          <a:p>
            <a:pPr lvl="1" eaLnBrk="1" hangingPunct="1">
              <a:lnSpc>
                <a:spcPct val="90000"/>
              </a:lnSpc>
            </a:pPr>
            <a:r>
              <a:rPr lang="zh-CN" altLang="en-US" sz="2400" dirty="0"/>
              <a:t>需要对</a:t>
            </a:r>
            <a:r>
              <a:rPr lang="en-US" altLang="zh-CN" sz="2400" dirty="0"/>
              <a:t>SDN</a:t>
            </a:r>
            <a:r>
              <a:rPr lang="zh-CN" altLang="en-US" sz="2400" dirty="0"/>
              <a:t>控制器和</a:t>
            </a:r>
            <a:r>
              <a:rPr lang="en-US" altLang="zh-CN" sz="2400" dirty="0"/>
              <a:t>NFV</a:t>
            </a:r>
            <a:r>
              <a:rPr lang="zh-CN" altLang="en-US" sz="2400" dirty="0"/>
              <a:t>协调器进行扩展</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endParaRPr lang="zh-CN" altLang="en-US" sz="4000" dirty="0" smtClean="0"/>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分析</a:t>
            </a:r>
            <a:r>
              <a:rPr lang="zh-CN" altLang="en-US" sz="2400" dirty="0" smtClean="0"/>
              <a:t>无线路由器故障原因，提高校园网网络稳定性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4697"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670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9699">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D</a:t>
            </a:r>
            <a:r>
              <a:rPr lang="zh-CN" altLang="en-US" dirty="0" smtClean="0"/>
              <a:t>）</a:t>
            </a:r>
          </a:p>
        </p:txBody>
      </p:sp>
      <p:sp>
        <p:nvSpPr>
          <p:cNvPr id="74755" name="Rectangle 3"/>
          <p:cNvSpPr>
            <a:spLocks noGrp="1" noChangeArrowheads="1"/>
          </p:cNvSpPr>
          <p:nvPr>
            <p:ph type="body" idx="1"/>
          </p:nvPr>
        </p:nvSpPr>
        <p:spPr>
          <a:xfrm>
            <a:off x="457200" y="4149080"/>
            <a:ext cx="8507413" cy="2520008"/>
          </a:xfrm>
        </p:spPr>
        <p:txBody>
          <a:bodyPr/>
          <a:lstStyle/>
          <a:p>
            <a:pPr eaLnBrk="1" hangingPunct="1">
              <a:lnSpc>
                <a:spcPct val="90000"/>
              </a:lnSpc>
            </a:pPr>
            <a:r>
              <a:rPr lang="zh-CN" altLang="en-US" sz="2800" dirty="0" smtClean="0"/>
              <a:t>无线路由器在现实生活中广泛</a:t>
            </a:r>
            <a:r>
              <a:rPr lang="zh-CN" altLang="en-US" sz="2800" dirty="0" smtClean="0"/>
              <a:t>部署</a:t>
            </a:r>
            <a:endParaRPr lang="en-US" altLang="zh-CN" sz="2800" dirty="0"/>
          </a:p>
          <a:p>
            <a:pPr eaLnBrk="1" hangingPunct="1">
              <a:lnSpc>
                <a:spcPct val="90000"/>
              </a:lnSpc>
            </a:pPr>
            <a:r>
              <a:rPr lang="zh-CN" altLang="en-US" sz="2800" dirty="0" smtClean="0"/>
              <a:t>无线路由器的可靠性问题受到广泛关注</a:t>
            </a:r>
            <a:endParaRPr lang="en-US" altLang="zh-CN" sz="2800" dirty="0" smtClean="0"/>
          </a:p>
          <a:p>
            <a:pPr eaLnBrk="1" hangingPunct="1">
              <a:lnSpc>
                <a:spcPct val="90000"/>
              </a:lnSpc>
            </a:pPr>
            <a:r>
              <a:rPr lang="zh-CN" altLang="en-US" sz="2800" dirty="0" smtClean="0"/>
              <a:t>清华大学部署了超过</a:t>
            </a:r>
            <a:r>
              <a:rPr lang="en-US" altLang="zh-CN" sz="2800" dirty="0" smtClean="0"/>
              <a:t>1000</a:t>
            </a:r>
            <a:r>
              <a:rPr lang="zh-CN" altLang="en-US" sz="2800" dirty="0" smtClean="0"/>
              <a:t>台无线路由器</a:t>
            </a:r>
            <a:endParaRPr lang="en-US" altLang="zh-CN" sz="2800" dirty="0" smtClean="0"/>
          </a:p>
          <a:p>
            <a:pPr eaLnBrk="1" hangingPunct="1">
              <a:lnSpc>
                <a:spcPct val="90000"/>
              </a:lnSpc>
            </a:pPr>
            <a:r>
              <a:rPr lang="zh-CN" altLang="en-US" sz="2800" dirty="0" smtClean="0"/>
              <a:t>若无线</a:t>
            </a:r>
            <a:r>
              <a:rPr lang="zh-CN" altLang="en-US" sz="2800" dirty="0" smtClean="0"/>
              <a:t>路由器每三年发生一次非硬件</a:t>
            </a:r>
            <a:r>
              <a:rPr lang="zh-CN" altLang="en-US" sz="2800" dirty="0" smtClean="0"/>
              <a:t>故障，则清华</a:t>
            </a:r>
            <a:r>
              <a:rPr lang="zh-CN" altLang="en-US" sz="2800" dirty="0" smtClean="0"/>
              <a:t>每天需要</a:t>
            </a:r>
            <a:r>
              <a:rPr lang="zh-CN" altLang="en-US" sz="2800" dirty="0" smtClean="0"/>
              <a:t>处理</a:t>
            </a:r>
            <a:r>
              <a:rPr lang="zh-CN" altLang="en-US" sz="2800" dirty="0"/>
              <a:t>至少</a:t>
            </a:r>
            <a:r>
              <a:rPr lang="zh-CN" altLang="en-US" sz="2800" dirty="0" smtClean="0"/>
              <a:t>一</a:t>
            </a:r>
            <a:r>
              <a:rPr lang="zh-CN" altLang="en-US" sz="2800" dirty="0" smtClean="0"/>
              <a:t>次无线</a:t>
            </a:r>
            <a:r>
              <a:rPr lang="zh-CN" altLang="en-US" sz="2800" dirty="0" smtClean="0"/>
              <a:t>路由器故障</a:t>
            </a:r>
            <a:endParaRPr lang="en-US" altLang="zh-CN" sz="2800" dirty="0" smtClean="0"/>
          </a:p>
        </p:txBody>
      </p:sp>
      <p:pic>
        <p:nvPicPr>
          <p:cNvPr id="7475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2549326"/>
            <a:ext cx="6067425" cy="1455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126180" y="1238671"/>
            <a:ext cx="6891640" cy="1428571"/>
            <a:chOff x="457200" y="1124744"/>
            <a:chExt cx="6891640" cy="1428571"/>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124744"/>
              <a:ext cx="3466667" cy="1428571"/>
            </a:xfrm>
            <a:prstGeom prst="rect">
              <a:avLst/>
            </a:prstGeom>
            <a:ln w="19050">
              <a:solidFill>
                <a:schemeClr val="tx1"/>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8364" y="1124744"/>
              <a:ext cx="3390476" cy="1342857"/>
            </a:xfrm>
            <a:prstGeom prst="rect">
              <a:avLst/>
            </a:prstGeom>
            <a:ln w="28575">
              <a:solidFill>
                <a:schemeClr val="tx1"/>
              </a:solidFill>
            </a:ln>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a:t>
            </a:r>
            <a:r>
              <a:rPr lang="zh-CN" altLang="en-US" dirty="0" smtClean="0"/>
              <a:t>方案及可行性分析（</a:t>
            </a:r>
            <a:r>
              <a:rPr lang="en-US" altLang="zh-CN" dirty="0" smtClean="0"/>
              <a:t>D</a:t>
            </a:r>
            <a:r>
              <a:rPr lang="zh-CN" altLang="en-US" dirty="0" smtClean="0"/>
              <a:t>）</a:t>
            </a:r>
          </a:p>
        </p:txBody>
      </p:sp>
      <p:sp>
        <p:nvSpPr>
          <p:cNvPr id="76803"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目标：</a:t>
            </a:r>
            <a:endParaRPr lang="en-US" altLang="zh-CN" sz="2800" dirty="0" smtClean="0"/>
          </a:p>
          <a:p>
            <a:pPr lvl="1" eaLnBrk="1" hangingPunct="1">
              <a:lnSpc>
                <a:spcPct val="90000"/>
              </a:lnSpc>
            </a:pPr>
            <a:r>
              <a:rPr lang="zh-CN" altLang="en-US" sz="2400" dirty="0"/>
              <a:t>系统调研清华无线路由器发生非硬件故障的情况</a:t>
            </a:r>
            <a:endParaRPr lang="en-US" altLang="zh-CN" sz="2400" dirty="0"/>
          </a:p>
          <a:p>
            <a:pPr lvl="1" eaLnBrk="1" hangingPunct="1">
              <a:lnSpc>
                <a:spcPct val="90000"/>
              </a:lnSpc>
            </a:pPr>
            <a:r>
              <a:rPr lang="zh-CN" altLang="en-US" sz="2400" dirty="0"/>
              <a:t>提出一套能够自动监控并修复故障的方案</a:t>
            </a:r>
            <a:endParaRPr lang="en-US" altLang="zh-CN" sz="2400" dirty="0"/>
          </a:p>
          <a:p>
            <a:pPr lvl="1" eaLnBrk="1" hangingPunct="1">
              <a:lnSpc>
                <a:spcPct val="90000"/>
              </a:lnSpc>
            </a:pPr>
            <a:r>
              <a:rPr lang="zh-CN" altLang="en-US" sz="2400" dirty="0"/>
              <a:t>减小校园网管理的人力成本</a:t>
            </a:r>
            <a:endParaRPr lang="en-US" altLang="zh-CN" sz="2400" dirty="0"/>
          </a:p>
          <a:p>
            <a:pPr eaLnBrk="1" hangingPunct="1">
              <a:lnSpc>
                <a:spcPct val="90000"/>
              </a:lnSpc>
            </a:pPr>
            <a:r>
              <a:rPr lang="zh-CN" altLang="en-US" sz="2800" dirty="0" smtClean="0"/>
              <a:t>困难与挑战</a:t>
            </a:r>
            <a:r>
              <a:rPr lang="zh-CN" altLang="en-US" sz="2800" dirty="0" smtClean="0"/>
              <a:t>：</a:t>
            </a:r>
            <a:endParaRPr lang="en-US" altLang="zh-CN" sz="2800" dirty="0" smtClean="0"/>
          </a:p>
          <a:p>
            <a:pPr lvl="1" eaLnBrk="1" hangingPunct="1">
              <a:lnSpc>
                <a:spcPct val="90000"/>
              </a:lnSpc>
            </a:pPr>
            <a:r>
              <a:rPr lang="zh-CN" altLang="en-US" sz="2400" dirty="0"/>
              <a:t>由于无线路由器开放的接口有限，有些故障无法通过远程配置的方法解决</a:t>
            </a:r>
            <a:endParaRPr lang="en-US" altLang="zh-CN" sz="2400" dirty="0"/>
          </a:p>
          <a:p>
            <a:pPr lvl="1" eaLnBrk="1" hangingPunct="1">
              <a:lnSpc>
                <a:spcPct val="90000"/>
              </a:lnSpc>
            </a:pPr>
            <a:r>
              <a:rPr lang="zh-CN" altLang="en-US" sz="2400" dirty="0"/>
              <a:t>由用户主机和其它网络设备的配置错误引起的问题不能通过单方面调节无线路由器的配置解决</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a:t>
            </a:r>
            <a:r>
              <a:rPr lang="zh-CN" altLang="en-US" dirty="0" smtClean="0">
                <a:solidFill>
                  <a:schemeClr val="hlink"/>
                </a:solidFill>
              </a:rPr>
              <a:t>背景</a:t>
            </a:r>
            <a:endParaRPr lang="zh-CN" altLang="en-US" dirty="0" smtClean="0">
              <a:solidFill>
                <a:schemeClr val="hlink"/>
              </a:solidFill>
            </a:endParaRP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7406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dirty="0" smtClean="0"/>
              <a:t>六</a:t>
            </a:r>
            <a:r>
              <a:rPr lang="en-US" altLang="zh-CN" dirty="0" smtClean="0"/>
              <a:t>. </a:t>
            </a:r>
            <a:r>
              <a:rPr lang="zh-CN" altLang="en-US" dirty="0" smtClean="0"/>
              <a:t>可能</a:t>
            </a:r>
            <a:r>
              <a:rPr lang="zh-CN" altLang="en-US" dirty="0" smtClean="0"/>
              <a:t>的创新点及预期成果</a:t>
            </a:r>
          </a:p>
        </p:txBody>
      </p:sp>
      <p:sp>
        <p:nvSpPr>
          <p:cNvPr id="80899"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可能的创新点</a:t>
            </a:r>
            <a:endParaRPr lang="en-US" altLang="zh-CN" sz="2800" dirty="0" smtClean="0"/>
          </a:p>
          <a:p>
            <a:pPr lvl="1" eaLnBrk="1" hangingPunct="1">
              <a:lnSpc>
                <a:spcPct val="90000"/>
              </a:lnSpc>
            </a:pPr>
            <a:r>
              <a:rPr lang="zh-CN" altLang="en-US" sz="2400" dirty="0"/>
              <a:t>设计一个分布式的网络测量算法</a:t>
            </a:r>
            <a:endParaRPr lang="en-US" altLang="zh-CN" sz="2400" dirty="0"/>
          </a:p>
          <a:p>
            <a:pPr lvl="1" eaLnBrk="1" hangingPunct="1">
              <a:lnSpc>
                <a:spcPct val="90000"/>
              </a:lnSpc>
            </a:pPr>
            <a:r>
              <a:rPr lang="zh-CN" altLang="en-US" sz="2400" dirty="0"/>
              <a:t>设计一个在网络边缘进行</a:t>
            </a:r>
            <a:r>
              <a:rPr lang="en-US" altLang="zh-CN" sz="2400" dirty="0"/>
              <a:t>botnet</a:t>
            </a:r>
            <a:r>
              <a:rPr lang="zh-CN" altLang="en-US" sz="2400" dirty="0"/>
              <a:t>检测的安全防御机制</a:t>
            </a:r>
            <a:endParaRPr lang="en-US" altLang="zh-CN" sz="2400" dirty="0"/>
          </a:p>
          <a:p>
            <a:pPr lvl="1" eaLnBrk="1" hangingPunct="1">
              <a:lnSpc>
                <a:spcPct val="90000"/>
              </a:lnSpc>
            </a:pPr>
            <a:r>
              <a:rPr lang="zh-CN" altLang="en-US" sz="2400" dirty="0"/>
              <a:t>设计一个</a:t>
            </a:r>
            <a:r>
              <a:rPr lang="en-US" altLang="zh-CN" sz="2400" dirty="0"/>
              <a:t>NFV</a:t>
            </a:r>
            <a:r>
              <a:rPr lang="zh-CN" altLang="en-US" sz="2400" dirty="0"/>
              <a:t>和</a:t>
            </a:r>
            <a:r>
              <a:rPr lang="en-US" altLang="zh-CN" sz="2400" dirty="0"/>
              <a:t>middlebox</a:t>
            </a:r>
            <a:r>
              <a:rPr lang="zh-CN" altLang="en-US" sz="2400" dirty="0"/>
              <a:t>的混合部署</a:t>
            </a:r>
            <a:r>
              <a:rPr lang="zh-CN" altLang="en-US" sz="2400" dirty="0"/>
              <a:t>方案</a:t>
            </a:r>
            <a:endParaRPr lang="en-US" altLang="zh-CN" sz="2400" dirty="0"/>
          </a:p>
          <a:p>
            <a:pPr lvl="1" eaLnBrk="1" hangingPunct="1">
              <a:lnSpc>
                <a:spcPct val="90000"/>
              </a:lnSpc>
            </a:pPr>
            <a:r>
              <a:rPr lang="zh-CN" altLang="en-US" sz="2400" dirty="0"/>
              <a:t>设计一个无线路由器的自动故障检测和修复方案</a:t>
            </a:r>
            <a:endParaRPr lang="en-US" altLang="zh-CN" sz="2400" dirty="0"/>
          </a:p>
          <a:p>
            <a:pPr eaLnBrk="1" hangingPunct="1">
              <a:lnSpc>
                <a:spcPct val="90000"/>
              </a:lnSpc>
            </a:pPr>
            <a:r>
              <a:rPr lang="zh-CN" altLang="en-US" sz="2800" dirty="0" smtClean="0"/>
              <a:t>预期成果</a:t>
            </a:r>
            <a:endParaRPr lang="en-US" altLang="zh-CN" sz="2800" dirty="0" smtClean="0"/>
          </a:p>
          <a:p>
            <a:pPr lvl="1" eaLnBrk="1" hangingPunct="1">
              <a:lnSpc>
                <a:spcPct val="90000"/>
              </a:lnSpc>
            </a:pPr>
            <a:r>
              <a:rPr lang="zh-CN" altLang="en-US" sz="2400" dirty="0" smtClean="0"/>
              <a:t>对清华主页受到</a:t>
            </a:r>
            <a:r>
              <a:rPr lang="en-US" altLang="zh-CN" sz="2400" dirty="0" smtClean="0"/>
              <a:t>botnet</a:t>
            </a:r>
            <a:r>
              <a:rPr lang="zh-CN" altLang="en-US" sz="2400" dirty="0" smtClean="0"/>
              <a:t>攻击的问题提供解决方案</a:t>
            </a:r>
            <a:endParaRPr lang="en-US" altLang="zh-CN" sz="2400" dirty="0" smtClean="0"/>
          </a:p>
          <a:p>
            <a:pPr lvl="1" eaLnBrk="1" hangingPunct="1">
              <a:lnSpc>
                <a:spcPct val="90000"/>
              </a:lnSpc>
            </a:pPr>
            <a:r>
              <a:rPr lang="zh-CN" altLang="en-US" sz="2400" dirty="0" smtClean="0"/>
              <a:t>对清华无线</a:t>
            </a:r>
            <a:r>
              <a:rPr lang="zh-CN" altLang="en-US" sz="2400" dirty="0"/>
              <a:t>路由器的故障问题进行系统</a:t>
            </a:r>
            <a:r>
              <a:rPr lang="zh-CN" altLang="en-US" sz="2400" dirty="0" smtClean="0"/>
              <a:t>调研并给出相关意见</a:t>
            </a:r>
            <a:endParaRPr lang="en-US" altLang="zh-CN" sz="2400" dirty="0"/>
          </a:p>
          <a:p>
            <a:pPr lvl="1" eaLnBrk="1" hangingPunct="1">
              <a:lnSpc>
                <a:spcPct val="90000"/>
              </a:lnSpc>
            </a:pPr>
            <a:r>
              <a:rPr lang="zh-CN" altLang="en-US" sz="2400" dirty="0"/>
              <a:t>发表</a:t>
            </a:r>
            <a:r>
              <a:rPr lang="en-US" altLang="zh-CN" sz="2400" dirty="0"/>
              <a:t>2-3</a:t>
            </a:r>
            <a:r>
              <a:rPr lang="zh-CN" altLang="en-US" sz="2400" dirty="0"/>
              <a:t>篇</a:t>
            </a:r>
            <a:r>
              <a:rPr lang="en-US" altLang="zh-CN" sz="2400" dirty="0"/>
              <a:t>CCF</a:t>
            </a:r>
            <a:r>
              <a:rPr lang="zh-CN" altLang="en-US" sz="2400" dirty="0"/>
              <a:t>列表的</a:t>
            </a:r>
            <a:r>
              <a:rPr lang="en-US" altLang="zh-CN" sz="2400" dirty="0"/>
              <a:t>B</a:t>
            </a:r>
            <a:r>
              <a:rPr lang="zh-CN" altLang="en-US" sz="2400" dirty="0"/>
              <a:t>类及以上文章</a:t>
            </a:r>
            <a:endParaRPr lang="en-US" altLang="zh-CN"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a:t>
            </a:r>
            <a:r>
              <a:rPr lang="zh-CN" altLang="en-US" dirty="0" smtClean="0">
                <a:solidFill>
                  <a:schemeClr val="hlink"/>
                </a:solidFill>
              </a:rPr>
              <a:t>背景</a:t>
            </a:r>
            <a:endParaRPr lang="zh-CN" altLang="en-US" dirty="0" smtClean="0">
              <a:solidFill>
                <a:schemeClr val="hlink"/>
              </a:solidFill>
            </a:endParaRP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2828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3"/>
          <p:cNvGrpSpPr>
            <a:grpSpLocks/>
          </p:cNvGrpSpPr>
          <p:nvPr/>
        </p:nvGrpSpPr>
        <p:grpSpPr bwMode="auto">
          <a:xfrm>
            <a:off x="6995402" y="2636840"/>
            <a:ext cx="1609725" cy="1656608"/>
            <a:chOff x="4641" y="1525"/>
            <a:chExt cx="960" cy="782"/>
          </a:xfrm>
        </p:grpSpPr>
        <p:sp>
          <p:nvSpPr>
            <p:cNvPr id="37" name="Line 34"/>
            <p:cNvSpPr>
              <a:spLocks noChangeShapeType="1"/>
            </p:cNvSpPr>
            <p:nvPr/>
          </p:nvSpPr>
          <p:spPr bwMode="auto">
            <a:xfrm>
              <a:off x="5103" y="1525"/>
              <a:ext cx="0" cy="476"/>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36" name="AutoShape 35"/>
            <p:cNvSpPr>
              <a:spLocks noChangeArrowheads="1"/>
            </p:cNvSpPr>
            <p:nvPr/>
          </p:nvSpPr>
          <p:spPr bwMode="auto">
            <a:xfrm>
              <a:off x="4641" y="2026"/>
              <a:ext cx="960" cy="281"/>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完成</a:t>
              </a:r>
              <a:r>
                <a:rPr lang="en-US" altLang="zh-CN" sz="1800" b="1" dirty="0">
                  <a:latin typeface="Arial" panose="020B0604020202020204" pitchFamily="34" charset="0"/>
                </a:rPr>
                <a:t>NFV</a:t>
              </a:r>
              <a:r>
                <a:rPr lang="zh-CN" altLang="en-US" sz="1800" b="1" dirty="0">
                  <a:latin typeface="Arial" panose="020B0604020202020204" pitchFamily="34" charset="0"/>
                </a:rPr>
                <a:t>混合</a:t>
              </a:r>
              <a:endParaRPr lang="en-US" altLang="zh-CN" sz="1800" b="1" dirty="0">
                <a:latin typeface="Arial" panose="020B0604020202020204" pitchFamily="34" charset="0"/>
              </a:endParaRPr>
            </a:p>
            <a:p>
              <a:pPr algn="ctr">
                <a:spcBef>
                  <a:spcPct val="0"/>
                </a:spcBef>
                <a:buFontTx/>
                <a:buNone/>
              </a:pPr>
              <a:r>
                <a:rPr lang="zh-CN" altLang="en-US" sz="1800" b="1" dirty="0">
                  <a:latin typeface="Arial" panose="020B0604020202020204" pitchFamily="34" charset="0"/>
                </a:rPr>
                <a:t>部署方案的研究</a:t>
              </a:r>
            </a:p>
          </p:txBody>
        </p:sp>
      </p:grpSp>
      <p:sp>
        <p:nvSpPr>
          <p:cNvPr id="84995" name="Rectangle 2"/>
          <p:cNvSpPr>
            <a:spLocks noGrp="1" noChangeArrowheads="1"/>
          </p:cNvSpPr>
          <p:nvPr>
            <p:ph type="title"/>
          </p:nvPr>
        </p:nvSpPr>
        <p:spPr/>
        <p:txBody>
          <a:bodyPr/>
          <a:lstStyle/>
          <a:p>
            <a:r>
              <a:rPr lang="zh-CN" altLang="en-US" dirty="0" smtClean="0"/>
              <a:t>七</a:t>
            </a:r>
            <a:r>
              <a:rPr lang="en-US" altLang="zh-CN" dirty="0" smtClean="0"/>
              <a:t>. </a:t>
            </a:r>
            <a:r>
              <a:rPr lang="zh-CN" altLang="en-US" dirty="0" smtClean="0"/>
              <a:t>进度</a:t>
            </a:r>
            <a:r>
              <a:rPr lang="zh-CN" altLang="en-US" dirty="0" smtClean="0"/>
              <a:t>计划安排</a:t>
            </a:r>
          </a:p>
        </p:txBody>
      </p:sp>
      <p:grpSp>
        <p:nvGrpSpPr>
          <p:cNvPr id="4" name="Group 24"/>
          <p:cNvGrpSpPr>
            <a:grpSpLocks/>
          </p:cNvGrpSpPr>
          <p:nvPr/>
        </p:nvGrpSpPr>
        <p:grpSpPr bwMode="auto">
          <a:xfrm>
            <a:off x="141405" y="2636845"/>
            <a:ext cx="963193" cy="907658"/>
            <a:chOff x="608" y="1525"/>
            <a:chExt cx="554" cy="605"/>
          </a:xfrm>
        </p:grpSpPr>
        <p:sp>
          <p:nvSpPr>
            <p:cNvPr id="28" name="Line 25"/>
            <p:cNvSpPr>
              <a:spLocks noChangeShapeType="1"/>
            </p:cNvSpPr>
            <p:nvPr/>
          </p:nvSpPr>
          <p:spPr bwMode="auto">
            <a:xfrm>
              <a:off x="839" y="1525"/>
              <a:ext cx="0" cy="24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7" name="AutoShape 26"/>
            <p:cNvSpPr>
              <a:spLocks noChangeArrowheads="1"/>
            </p:cNvSpPr>
            <p:nvPr/>
          </p:nvSpPr>
          <p:spPr bwMode="auto">
            <a:xfrm>
              <a:off x="608" y="1765"/>
              <a:ext cx="554" cy="3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文献</a:t>
              </a:r>
              <a:r>
                <a:rPr lang="zh-CN" altLang="en-US" sz="1800" b="1" dirty="0" smtClean="0">
                  <a:latin typeface="Arial" panose="020B0604020202020204" pitchFamily="34" charset="0"/>
                </a:rPr>
                <a:t>阅读</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及</a:t>
              </a:r>
              <a:r>
                <a:rPr lang="zh-CN" altLang="en-US" sz="1800" b="1" dirty="0">
                  <a:latin typeface="Arial" panose="020B0604020202020204" pitchFamily="34" charset="0"/>
                </a:rPr>
                <a:t>选题</a:t>
              </a:r>
            </a:p>
          </p:txBody>
        </p:sp>
      </p:grpSp>
      <p:grpSp>
        <p:nvGrpSpPr>
          <p:cNvPr id="8" name="Group 36"/>
          <p:cNvGrpSpPr>
            <a:grpSpLocks/>
          </p:cNvGrpSpPr>
          <p:nvPr/>
        </p:nvGrpSpPr>
        <p:grpSpPr bwMode="auto">
          <a:xfrm>
            <a:off x="572394" y="2636836"/>
            <a:ext cx="1871662" cy="1633542"/>
            <a:chOff x="975" y="1525"/>
            <a:chExt cx="1043" cy="1065"/>
          </a:xfrm>
        </p:grpSpPr>
        <p:sp>
          <p:nvSpPr>
            <p:cNvPr id="40" name="Line 37"/>
            <p:cNvSpPr>
              <a:spLocks noChangeShapeType="1"/>
            </p:cNvSpPr>
            <p:nvPr/>
          </p:nvSpPr>
          <p:spPr bwMode="auto">
            <a:xfrm>
              <a:off x="1519" y="1525"/>
              <a:ext cx="0" cy="657"/>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5" name="AutoShape 38"/>
            <p:cNvSpPr>
              <a:spLocks noChangeArrowheads="1"/>
            </p:cNvSpPr>
            <p:nvPr/>
          </p:nvSpPr>
          <p:spPr bwMode="auto">
            <a:xfrm>
              <a:off x="975" y="2182"/>
              <a:ext cx="1043" cy="40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完成</a:t>
              </a:r>
              <a:r>
                <a:rPr lang="en-US" altLang="zh-CN" sz="1800" b="1" dirty="0">
                  <a:latin typeface="宋体" panose="02010600030101010101" pitchFamily="2" charset="-122"/>
                </a:rPr>
                <a:t>botnet</a:t>
              </a:r>
              <a:r>
                <a:rPr lang="zh-CN" altLang="en-US" sz="1800" b="1" dirty="0">
                  <a:latin typeface="宋体" panose="02010600030101010101" pitchFamily="2" charset="-122"/>
                </a:rPr>
                <a:t>的检测</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和防御方法研究</a:t>
              </a:r>
            </a:p>
          </p:txBody>
        </p:sp>
      </p:grpSp>
      <p:grpSp>
        <p:nvGrpSpPr>
          <p:cNvPr id="9" name="Group 39"/>
          <p:cNvGrpSpPr>
            <a:grpSpLocks/>
          </p:cNvGrpSpPr>
          <p:nvPr/>
        </p:nvGrpSpPr>
        <p:grpSpPr bwMode="auto">
          <a:xfrm>
            <a:off x="1653481" y="2636838"/>
            <a:ext cx="1851025" cy="2393334"/>
            <a:chOff x="1655" y="1525"/>
            <a:chExt cx="1121" cy="1472"/>
          </a:xfrm>
        </p:grpSpPr>
        <p:sp>
          <p:nvSpPr>
            <p:cNvPr id="43" name="Line 40"/>
            <p:cNvSpPr>
              <a:spLocks noChangeShapeType="1"/>
            </p:cNvSpPr>
            <p:nvPr/>
          </p:nvSpPr>
          <p:spPr bwMode="auto">
            <a:xfrm>
              <a:off x="2200" y="1525"/>
              <a:ext cx="0" cy="100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3" name="AutoShape 41"/>
            <p:cNvSpPr>
              <a:spLocks noChangeArrowheads="1"/>
            </p:cNvSpPr>
            <p:nvPr/>
          </p:nvSpPr>
          <p:spPr bwMode="auto">
            <a:xfrm>
              <a:off x="1655" y="2588"/>
              <a:ext cx="1121" cy="409"/>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调研文献并设计</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分布式测量算法</a:t>
              </a:r>
            </a:p>
          </p:txBody>
        </p:sp>
      </p:grpSp>
      <p:grpSp>
        <p:nvGrpSpPr>
          <p:cNvPr id="5" name="组合 41"/>
          <p:cNvGrpSpPr>
            <a:grpSpLocks/>
          </p:cNvGrpSpPr>
          <p:nvPr/>
        </p:nvGrpSpPr>
        <p:grpSpPr bwMode="auto">
          <a:xfrm>
            <a:off x="2771800" y="2674939"/>
            <a:ext cx="1652540" cy="3130324"/>
            <a:chOff x="4034556" y="2608264"/>
            <a:chExt cx="1652541" cy="2699089"/>
          </a:xfrm>
        </p:grpSpPr>
        <p:sp>
          <p:nvSpPr>
            <p:cNvPr id="31" name="Line 28"/>
            <p:cNvSpPr>
              <a:spLocks noChangeShapeType="1"/>
            </p:cNvSpPr>
            <p:nvPr/>
          </p:nvSpPr>
          <p:spPr bwMode="auto">
            <a:xfrm>
              <a:off x="4843462" y="2608264"/>
              <a:ext cx="0" cy="209758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1" name="AutoShape 29"/>
            <p:cNvSpPr>
              <a:spLocks noChangeArrowheads="1"/>
            </p:cNvSpPr>
            <p:nvPr/>
          </p:nvSpPr>
          <p:spPr bwMode="auto">
            <a:xfrm>
              <a:off x="4034556" y="4735853"/>
              <a:ext cx="1652541" cy="571500"/>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宋体" panose="02010600030101010101" pitchFamily="2" charset="-122"/>
                </a:rPr>
                <a:t>完成分布式</a:t>
              </a:r>
              <a:endParaRPr lang="en-US" altLang="zh-CN" sz="1800" b="1">
                <a:latin typeface="宋体" panose="02010600030101010101" pitchFamily="2" charset="-122"/>
              </a:endParaRPr>
            </a:p>
            <a:p>
              <a:pPr algn="ctr">
                <a:spcBef>
                  <a:spcPct val="0"/>
                </a:spcBef>
                <a:buFontTx/>
                <a:buNone/>
              </a:pPr>
              <a:r>
                <a:rPr lang="zh-CN" altLang="en-US" sz="1800" b="1">
                  <a:latin typeface="宋体" panose="02010600030101010101" pitchFamily="2" charset="-122"/>
                </a:rPr>
                <a:t>测量算法研究</a:t>
              </a:r>
            </a:p>
          </p:txBody>
        </p:sp>
      </p:grpSp>
      <p:grpSp>
        <p:nvGrpSpPr>
          <p:cNvPr id="3" name="Group 21"/>
          <p:cNvGrpSpPr>
            <a:grpSpLocks/>
          </p:cNvGrpSpPr>
          <p:nvPr/>
        </p:nvGrpSpPr>
        <p:grpSpPr bwMode="auto">
          <a:xfrm>
            <a:off x="3669606" y="2636838"/>
            <a:ext cx="2305050" cy="4176911"/>
            <a:chOff x="3016" y="1525"/>
            <a:chExt cx="1680" cy="2248"/>
          </a:xfrm>
        </p:grpSpPr>
        <p:sp>
          <p:nvSpPr>
            <p:cNvPr id="25" name="Line 22"/>
            <p:cNvSpPr>
              <a:spLocks noChangeShapeType="1"/>
            </p:cNvSpPr>
            <p:nvPr/>
          </p:nvSpPr>
          <p:spPr bwMode="auto">
            <a:xfrm>
              <a:off x="3696" y="1525"/>
              <a:ext cx="0" cy="184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9" name="AutoShape 23"/>
            <p:cNvSpPr>
              <a:spLocks noChangeArrowheads="1"/>
            </p:cNvSpPr>
            <p:nvPr/>
          </p:nvSpPr>
          <p:spPr bwMode="auto">
            <a:xfrm>
              <a:off x="3016" y="3370"/>
              <a:ext cx="1680" cy="403"/>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t>调研文献并进行无线</a:t>
              </a:r>
              <a:endParaRPr lang="en-US" altLang="zh-CN" sz="1800" b="1"/>
            </a:p>
            <a:p>
              <a:pPr algn="ctr">
                <a:spcBef>
                  <a:spcPct val="0"/>
                </a:spcBef>
                <a:buFontTx/>
                <a:buNone/>
              </a:pPr>
              <a:r>
                <a:rPr lang="zh-CN" altLang="en-US" sz="1800" b="1"/>
                <a:t>路由器故障情况的测量</a:t>
              </a:r>
            </a:p>
          </p:txBody>
        </p:sp>
      </p:grpSp>
      <p:grpSp>
        <p:nvGrpSpPr>
          <p:cNvPr id="6" name="Group 30"/>
          <p:cNvGrpSpPr>
            <a:grpSpLocks/>
          </p:cNvGrpSpPr>
          <p:nvPr/>
        </p:nvGrpSpPr>
        <p:grpSpPr bwMode="auto">
          <a:xfrm>
            <a:off x="4677669" y="2565400"/>
            <a:ext cx="1873250" cy="3397135"/>
            <a:chOff x="4059" y="1525"/>
            <a:chExt cx="726" cy="1677"/>
          </a:xfrm>
        </p:grpSpPr>
        <p:sp>
          <p:nvSpPr>
            <p:cNvPr id="10" name="Line 31"/>
            <p:cNvSpPr>
              <a:spLocks noChangeShapeType="1"/>
            </p:cNvSpPr>
            <p:nvPr/>
          </p:nvSpPr>
          <p:spPr bwMode="auto">
            <a:xfrm flipH="1">
              <a:off x="4353" y="1525"/>
              <a:ext cx="13" cy="1272"/>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7" name="AutoShape 32"/>
            <p:cNvSpPr>
              <a:spLocks noChangeArrowheads="1"/>
            </p:cNvSpPr>
            <p:nvPr/>
          </p:nvSpPr>
          <p:spPr bwMode="auto">
            <a:xfrm>
              <a:off x="4059" y="2840"/>
              <a:ext cx="726" cy="362"/>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Arial" panose="020B0604020202020204" pitchFamily="34" charset="0"/>
                </a:rPr>
                <a:t>完成路由器自动故</a:t>
              </a:r>
              <a:endParaRPr lang="en-US" altLang="zh-CN" sz="1800" b="1">
                <a:latin typeface="Arial" panose="020B0604020202020204" pitchFamily="34" charset="0"/>
              </a:endParaRPr>
            </a:p>
            <a:p>
              <a:pPr algn="ctr">
                <a:spcBef>
                  <a:spcPct val="0"/>
                </a:spcBef>
                <a:buFontTx/>
                <a:buNone/>
              </a:pPr>
              <a:r>
                <a:rPr lang="zh-CN" altLang="en-US" sz="1800" b="1">
                  <a:latin typeface="Arial" panose="020B0604020202020204" pitchFamily="34" charset="0"/>
                </a:rPr>
                <a:t>障修复算法的研究</a:t>
              </a:r>
            </a:p>
          </p:txBody>
        </p:sp>
      </p:grpSp>
      <p:grpSp>
        <p:nvGrpSpPr>
          <p:cNvPr id="11" name="Group 30"/>
          <p:cNvGrpSpPr>
            <a:grpSpLocks/>
          </p:cNvGrpSpPr>
          <p:nvPr/>
        </p:nvGrpSpPr>
        <p:grpSpPr bwMode="auto">
          <a:xfrm>
            <a:off x="5630169" y="2636839"/>
            <a:ext cx="1855787" cy="2470811"/>
            <a:chOff x="3849" y="1525"/>
            <a:chExt cx="936" cy="1989"/>
          </a:xfrm>
        </p:grpSpPr>
        <p:sp>
          <p:nvSpPr>
            <p:cNvPr id="34" name="Line 31"/>
            <p:cNvSpPr>
              <a:spLocks noChangeShapeType="1"/>
            </p:cNvSpPr>
            <p:nvPr/>
          </p:nvSpPr>
          <p:spPr bwMode="auto">
            <a:xfrm>
              <a:off x="4422" y="1525"/>
              <a:ext cx="0" cy="1391"/>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5" name="AutoShape 32"/>
            <p:cNvSpPr>
              <a:spLocks noChangeArrowheads="1"/>
            </p:cNvSpPr>
            <p:nvPr/>
          </p:nvSpPr>
          <p:spPr bwMode="auto">
            <a:xfrm>
              <a:off x="3849" y="2916"/>
              <a:ext cx="936" cy="59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调研文献并设计</a:t>
              </a:r>
              <a:endParaRPr lang="en-US" altLang="zh-CN" sz="1800" b="1" dirty="0">
                <a:latin typeface="Arial" panose="020B0604020202020204" pitchFamily="34" charset="0"/>
              </a:endParaRPr>
            </a:p>
            <a:p>
              <a:pPr algn="ctr">
                <a:spcBef>
                  <a:spcPct val="0"/>
                </a:spcBef>
                <a:buFontTx/>
                <a:buNone/>
              </a:pPr>
              <a:r>
                <a:rPr lang="en-US" altLang="zh-CN" sz="1800" b="1" dirty="0">
                  <a:latin typeface="Arial" panose="020B0604020202020204" pitchFamily="34" charset="0"/>
                </a:rPr>
                <a:t>NFV</a:t>
              </a:r>
              <a:r>
                <a:rPr lang="zh-CN" altLang="en-US" sz="1800" b="1" dirty="0">
                  <a:latin typeface="Arial" panose="020B0604020202020204" pitchFamily="34" charset="0"/>
                </a:rPr>
                <a:t>混合部署方案</a:t>
              </a:r>
            </a:p>
          </p:txBody>
        </p:sp>
      </p:grpSp>
      <p:grpSp>
        <p:nvGrpSpPr>
          <p:cNvPr id="13" name="Group 12"/>
          <p:cNvGrpSpPr/>
          <p:nvPr/>
        </p:nvGrpSpPr>
        <p:grpSpPr>
          <a:xfrm>
            <a:off x="8049734" y="2636913"/>
            <a:ext cx="1058770" cy="1008111"/>
            <a:chOff x="8049734" y="2636913"/>
            <a:chExt cx="1058770" cy="1008111"/>
          </a:xfrm>
        </p:grpSpPr>
        <p:sp>
          <p:nvSpPr>
            <p:cNvPr id="46" name="Line 34"/>
            <p:cNvSpPr>
              <a:spLocks noChangeShapeType="1"/>
            </p:cNvSpPr>
            <p:nvPr/>
          </p:nvSpPr>
          <p:spPr bwMode="auto">
            <a:xfrm>
              <a:off x="8562171" y="2636913"/>
              <a:ext cx="0" cy="35999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47" name="AutoShape 35"/>
            <p:cNvSpPr>
              <a:spLocks noChangeArrowheads="1"/>
            </p:cNvSpPr>
            <p:nvPr/>
          </p:nvSpPr>
          <p:spPr bwMode="auto">
            <a:xfrm>
              <a:off x="8049734" y="3010159"/>
              <a:ext cx="1058770" cy="6348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smtClean="0">
                  <a:latin typeface="Arial" panose="020B0604020202020204" pitchFamily="34" charset="0"/>
                </a:rPr>
                <a:t>撰写论文</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准备答辩</a:t>
              </a:r>
              <a:endParaRPr lang="zh-CN" altLang="en-US" sz="1800" b="1" dirty="0">
                <a:latin typeface="Arial" panose="020B0604020202020204" pitchFamily="34" charset="0"/>
              </a:endParaRPr>
            </a:p>
          </p:txBody>
        </p:sp>
      </p:grpSp>
      <p:grpSp>
        <p:nvGrpSpPr>
          <p:cNvPr id="12" name="Group 11"/>
          <p:cNvGrpSpPr/>
          <p:nvPr/>
        </p:nvGrpSpPr>
        <p:grpSpPr>
          <a:xfrm>
            <a:off x="142160" y="1556792"/>
            <a:ext cx="8822328" cy="1120445"/>
            <a:chOff x="142160" y="1556792"/>
            <a:chExt cx="8822328" cy="1120445"/>
          </a:xfrm>
        </p:grpSpPr>
        <p:sp>
          <p:nvSpPr>
            <p:cNvPr id="45" name="Line 20"/>
            <p:cNvSpPr>
              <a:spLocks noChangeShapeType="1"/>
            </p:cNvSpPr>
            <p:nvPr/>
          </p:nvSpPr>
          <p:spPr bwMode="auto">
            <a:xfrm>
              <a:off x="8530918" y="1914267"/>
              <a:ext cx="1522" cy="50662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nvGrpSpPr>
            <p:cNvPr id="2" name="Group 3"/>
            <p:cNvGrpSpPr>
              <a:grpSpLocks/>
            </p:cNvGrpSpPr>
            <p:nvPr/>
          </p:nvGrpSpPr>
          <p:grpSpPr bwMode="auto">
            <a:xfrm>
              <a:off x="142160" y="1557338"/>
              <a:ext cx="8821591" cy="1119899"/>
              <a:chOff x="247" y="750"/>
              <a:chExt cx="5797" cy="798"/>
            </a:xfrm>
          </p:grpSpPr>
          <p:sp>
            <p:nvSpPr>
              <p:cNvPr id="85018" name="Rectangle 4"/>
              <p:cNvSpPr>
                <a:spLocks noChangeArrowheads="1"/>
              </p:cNvSpPr>
              <p:nvPr/>
            </p:nvSpPr>
            <p:spPr bwMode="auto">
              <a:xfrm>
                <a:off x="295"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2018.4</a:t>
                </a:r>
              </a:p>
            </p:txBody>
          </p:sp>
          <p:sp>
            <p:nvSpPr>
              <p:cNvPr id="85019" name="AutoShape 5"/>
              <p:cNvSpPr>
                <a:spLocks noChangeArrowheads="1"/>
              </p:cNvSpPr>
              <p:nvPr/>
            </p:nvSpPr>
            <p:spPr bwMode="auto">
              <a:xfrm rot="16200000">
                <a:off x="3044" y="-1453"/>
                <a:ext cx="204" cy="5797"/>
              </a:xfrm>
              <a:prstGeom prst="can">
                <a:avLst>
                  <a:gd name="adj" fmla="val 70767"/>
                </a:avLst>
              </a:prstGeom>
              <a:gradFill rotWithShape="1">
                <a:gsLst>
                  <a:gs pos="0">
                    <a:srgbClr val="FFFFFF"/>
                  </a:gs>
                  <a:gs pos="100000">
                    <a:schemeClr val="accent2"/>
                  </a:gs>
                </a:gsLst>
                <a:path path="rect">
                  <a:fillToRect l="50000" t="50000" r="50000" b="50000"/>
                </a:path>
              </a:gradFill>
              <a:ln w="9525">
                <a:solidFill>
                  <a:srgbClr val="333399"/>
                </a:solidFill>
                <a:round/>
                <a:headEnd/>
                <a:tailEnd/>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zh-CN" sz="1800">
                  <a:latin typeface="Arial" panose="020B0604020202020204" pitchFamily="34" charset="0"/>
                </a:endParaRPr>
              </a:p>
            </p:txBody>
          </p:sp>
          <p:sp>
            <p:nvSpPr>
              <p:cNvPr id="85020" name="Rectangle 6"/>
              <p:cNvSpPr>
                <a:spLocks noChangeArrowheads="1"/>
              </p:cNvSpPr>
              <p:nvPr/>
            </p:nvSpPr>
            <p:spPr bwMode="auto">
              <a:xfrm>
                <a:off x="930"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2018.7</a:t>
                </a:r>
              </a:p>
            </p:txBody>
          </p:sp>
          <p:sp>
            <p:nvSpPr>
              <p:cNvPr id="85021" name="Rectangle 7"/>
              <p:cNvSpPr>
                <a:spLocks noChangeArrowheads="1"/>
              </p:cNvSpPr>
              <p:nvPr/>
            </p:nvSpPr>
            <p:spPr bwMode="auto">
              <a:xfrm>
                <a:off x="1609"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2018.10</a:t>
                </a:r>
              </a:p>
            </p:txBody>
          </p:sp>
          <p:sp>
            <p:nvSpPr>
              <p:cNvPr id="85022" name="Rectangle 8"/>
              <p:cNvSpPr>
                <a:spLocks noChangeArrowheads="1"/>
              </p:cNvSpPr>
              <p:nvPr/>
            </p:nvSpPr>
            <p:spPr bwMode="auto">
              <a:xfrm>
                <a:off x="4939"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rPr>
                  <a:t>2020.1</a:t>
                </a:r>
              </a:p>
            </p:txBody>
          </p:sp>
          <p:sp>
            <p:nvSpPr>
              <p:cNvPr id="85023" name="Rectangle 9"/>
              <p:cNvSpPr>
                <a:spLocks noChangeArrowheads="1"/>
              </p:cNvSpPr>
              <p:nvPr/>
            </p:nvSpPr>
            <p:spPr bwMode="auto">
              <a:xfrm>
                <a:off x="4365"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2019.10</a:t>
                </a:r>
              </a:p>
            </p:txBody>
          </p:sp>
          <p:sp>
            <p:nvSpPr>
              <p:cNvPr id="85024" name="Rectangle 10"/>
              <p:cNvSpPr>
                <a:spLocks noChangeArrowheads="1"/>
              </p:cNvSpPr>
              <p:nvPr/>
            </p:nvSpPr>
            <p:spPr bwMode="auto">
              <a:xfrm>
                <a:off x="3650"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2019.7</a:t>
                </a:r>
              </a:p>
            </p:txBody>
          </p:sp>
          <p:sp>
            <p:nvSpPr>
              <p:cNvPr id="85025" name="Rectangle 11"/>
              <p:cNvSpPr>
                <a:spLocks noChangeArrowheads="1"/>
              </p:cNvSpPr>
              <p:nvPr/>
            </p:nvSpPr>
            <p:spPr bwMode="auto">
              <a:xfrm>
                <a:off x="2290"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ea typeface="楷体_GB2312" panose="02010609030101010101" pitchFamily="49" charset="-122"/>
                  </a:rPr>
                  <a:t>2019.1</a:t>
                </a:r>
              </a:p>
            </p:txBody>
          </p:sp>
          <p:sp>
            <p:nvSpPr>
              <p:cNvPr id="85026" name="Rectangle 12"/>
              <p:cNvSpPr>
                <a:spLocks noChangeArrowheads="1"/>
              </p:cNvSpPr>
              <p:nvPr/>
            </p:nvSpPr>
            <p:spPr bwMode="auto">
              <a:xfrm>
                <a:off x="2971"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2019.4</a:t>
                </a:r>
              </a:p>
            </p:txBody>
          </p:sp>
          <p:sp>
            <p:nvSpPr>
              <p:cNvPr id="85027" name="Line 13"/>
              <p:cNvSpPr>
                <a:spLocks noChangeShapeType="1"/>
              </p:cNvSpPr>
              <p:nvPr/>
            </p:nvSpPr>
            <p:spPr bwMode="auto">
              <a:xfrm>
                <a:off x="567"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8" name="Line 14"/>
              <p:cNvSpPr>
                <a:spLocks noChangeShapeType="1"/>
              </p:cNvSpPr>
              <p:nvPr/>
            </p:nvSpPr>
            <p:spPr bwMode="auto">
              <a:xfrm>
                <a:off x="124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9" name="Line 15"/>
              <p:cNvSpPr>
                <a:spLocks noChangeShapeType="1"/>
              </p:cNvSpPr>
              <p:nvPr/>
            </p:nvSpPr>
            <p:spPr bwMode="auto">
              <a:xfrm>
                <a:off x="192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0" name="Line 16"/>
              <p:cNvSpPr>
                <a:spLocks noChangeShapeType="1"/>
              </p:cNvSpPr>
              <p:nvPr/>
            </p:nvSpPr>
            <p:spPr bwMode="auto">
              <a:xfrm>
                <a:off x="260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1" name="Line 17"/>
              <p:cNvSpPr>
                <a:spLocks noChangeShapeType="1"/>
              </p:cNvSpPr>
              <p:nvPr/>
            </p:nvSpPr>
            <p:spPr bwMode="auto">
              <a:xfrm>
                <a:off x="328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2" name="Line 18"/>
              <p:cNvSpPr>
                <a:spLocks noChangeShapeType="1"/>
              </p:cNvSpPr>
              <p:nvPr/>
            </p:nvSpPr>
            <p:spPr bwMode="auto">
              <a:xfrm>
                <a:off x="396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3" name="Line 19"/>
              <p:cNvSpPr>
                <a:spLocks noChangeShapeType="1"/>
              </p:cNvSpPr>
              <p:nvPr/>
            </p:nvSpPr>
            <p:spPr bwMode="auto">
              <a:xfrm>
                <a:off x="4705"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4" name="Line 20"/>
              <p:cNvSpPr>
                <a:spLocks noChangeShapeType="1"/>
              </p:cNvSpPr>
              <p:nvPr/>
            </p:nvSpPr>
            <p:spPr bwMode="auto">
              <a:xfrm>
                <a:off x="5255"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48" name="Rectangle 8"/>
            <p:cNvSpPr>
              <a:spLocks noChangeArrowheads="1"/>
            </p:cNvSpPr>
            <p:nvPr/>
          </p:nvSpPr>
          <p:spPr bwMode="auto">
            <a:xfrm>
              <a:off x="8074501" y="1556792"/>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smtClean="0">
                  <a:latin typeface="Arial" panose="020B0604020202020204" pitchFamily="34" charset="0"/>
                </a:rPr>
                <a:t>2020.3</a:t>
              </a:r>
              <a:endParaRPr lang="en-US" altLang="zh-CN" sz="1800" b="1" dirty="0">
                <a:latin typeface="Arial" panose="020B0604020202020204" pitchFamily="3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a:t>
            </a:r>
            <a:r>
              <a:rPr lang="zh-CN" altLang="en-US" dirty="0" smtClean="0">
                <a:solidFill>
                  <a:schemeClr val="hlink"/>
                </a:solidFill>
              </a:rPr>
              <a:t>背景</a:t>
            </a:r>
            <a:endParaRPr lang="zh-CN" altLang="en-US" dirty="0" smtClean="0">
              <a:solidFill>
                <a:schemeClr val="hlink"/>
              </a:solidFill>
            </a:endParaRP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4040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a:t>
            </a:r>
            <a:r>
              <a:rPr lang="zh-CN" altLang="en-US" dirty="0" smtClean="0"/>
              <a:t>文献</a:t>
            </a:r>
          </a:p>
        </p:txBody>
      </p:sp>
      <p:sp>
        <p:nvSpPr>
          <p:cNvPr id="86019"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 Frederic Raspall, Sebastia Sallent and Josep Yufera, "Shared-State Sampling", in Proc. of ACM IMC, October 25–27, 2006, Rio de Janeiro, Brazil.</a:t>
            </a:r>
          </a:p>
          <a:p>
            <a:pPr marL="0" indent="0" eaLnBrk="1" hangingPunct="1">
              <a:lnSpc>
                <a:spcPct val="90000"/>
              </a:lnSpc>
              <a:buFontTx/>
              <a:buNone/>
            </a:pPr>
            <a:r>
              <a:rPr lang="en-US" altLang="zh-CN" sz="1500" smtClean="0"/>
              <a:t>[2] Puneet Sharma, Zhichen Xu, Sujata Banerjee, and Sung-Ju Lee, "Estimating Network Proximity and Latency", ACM SIGCOMM Computer Communication Review, Volume 36, Number 3, July 2006.</a:t>
            </a:r>
          </a:p>
          <a:p>
            <a:pPr marL="0" indent="0" eaLnBrk="1" hangingPunct="1">
              <a:lnSpc>
                <a:spcPct val="90000"/>
              </a:lnSpc>
              <a:buFontTx/>
              <a:buNone/>
            </a:pPr>
            <a:r>
              <a:rPr lang="en-US" altLang="zh-CN" sz="1500" smtClean="0"/>
              <a:t>[3] Lihua Yuan, Chen-Nee Chuah and Prasant Mohapatra, "ProgME: Towards Programmable Network MEasurement", in Proc. of ACM SIGCOMM, August 27–31, 2007, Kyoto, Japan.</a:t>
            </a:r>
          </a:p>
          <a:p>
            <a:pPr marL="0" indent="0" eaLnBrk="1" hangingPunct="1">
              <a:lnSpc>
                <a:spcPct val="90000"/>
              </a:lnSpc>
              <a:buFontTx/>
              <a:buNone/>
            </a:pPr>
            <a:r>
              <a:rPr lang="en-US" altLang="zh-CN" sz="1500" smtClean="0"/>
              <a:t>[4] Yifei Yuan, Dong Lin, Ankit Mishra et al., "Quantitative Network Monitoring with NetQRE", in Proc. of ACM SIGCOMM, August 21-25, 2017, Los Angeles, CA, USA.</a:t>
            </a:r>
          </a:p>
          <a:p>
            <a:pPr marL="0" indent="0" eaLnBrk="1" hangingPunct="1">
              <a:lnSpc>
                <a:spcPct val="90000"/>
              </a:lnSpc>
              <a:buFontTx/>
              <a:buNone/>
            </a:pPr>
            <a:r>
              <a:rPr lang="en-US" altLang="zh-CN" sz="1500" smtClean="0"/>
              <a:t>[5] Zaoxing Liu, Antonis Manousis, Gregory Vorsanger, et al., "One Sketch to Rule Them All: Rethinking Network Flow Monitoring with UnivMon", in Proc. of ACM SIGCOMM, August 22–26, 2016, Florianopolis, Brazil.</a:t>
            </a:r>
          </a:p>
          <a:p>
            <a:pPr marL="0" indent="0" eaLnBrk="1" hangingPunct="1">
              <a:lnSpc>
                <a:spcPct val="90000"/>
              </a:lnSpc>
              <a:buFontTx/>
              <a:buNone/>
            </a:pPr>
            <a:r>
              <a:rPr lang="en-US" altLang="zh-CN" sz="1500" smtClean="0"/>
              <a:t>[6] Qun Huang, Xin Jin, Patrick P. C. Lee, et al., "SketchVisor: Robust Network Measurement for Software Packet Processing", in Proc. of ACM SIGCOMM, August 21−25, 2017, Los Angeles, CA, USA.</a:t>
            </a:r>
          </a:p>
          <a:p>
            <a:pPr marL="0" indent="0" eaLnBrk="1" hangingPunct="1">
              <a:lnSpc>
                <a:spcPct val="90000"/>
              </a:lnSpc>
              <a:buFontTx/>
              <a:buNone/>
            </a:pPr>
            <a:r>
              <a:rPr lang="en-US" altLang="zh-CN" sz="1500" smtClean="0"/>
              <a:t>[7] Jeff Rasley, Brent Stephens, Colin Dixon, et al., "Planck: Millisecond-scale Monitoring and Control for Commodity Networks", in Proc. of ACM SIGCOMM, August 17–22, 2014, Chicago, IL, USA.</a:t>
            </a:r>
          </a:p>
          <a:p>
            <a:pPr marL="0" indent="0" eaLnBrk="1" hangingPunct="1">
              <a:lnSpc>
                <a:spcPct val="90000"/>
              </a:lnSpc>
              <a:buFontTx/>
              <a:buNone/>
            </a:pPr>
            <a:r>
              <a:rPr lang="en-US" altLang="zh-CN" sz="1500" smtClean="0"/>
              <a:t>[8] P. Phaal, S. Panchen, N. McKee, "InMon Corporation’s sFlow: A Method for Monitoring Traffic in Switched and Routed Networks", Network Working Group, RFC 3176.</a:t>
            </a:r>
          </a:p>
          <a:p>
            <a:pPr marL="0" indent="0" eaLnBrk="1" hangingPunct="1">
              <a:lnSpc>
                <a:spcPct val="90000"/>
              </a:lnSpc>
              <a:buFontTx/>
              <a:buNone/>
            </a:pPr>
            <a:r>
              <a:rPr lang="en-US" altLang="zh-CN" sz="1500" smtClean="0"/>
              <a:t>[9] Cristian Estan and George Varghese, "New Directions in Traffic Measurement and Accounting", in Proc. of ACM IMW, November l-2,2001. San Francisco, CA, USA.</a:t>
            </a:r>
          </a:p>
          <a:p>
            <a:pPr marL="0" indent="0" eaLnBrk="1" hangingPunct="1">
              <a:lnSpc>
                <a:spcPct val="90000"/>
              </a:lnSpc>
              <a:buFontTx/>
              <a:buNone/>
            </a:pPr>
            <a:r>
              <a:rPr lang="en-US" altLang="zh-CN" sz="1500" smtClean="0"/>
              <a:t>[10] Minlan Yu, Lavanya Jose, Rui Miao, "Software Defined Traffic Measurement with OpenSketch", in Proc. of USENIX Association NSDI, April 02 - 05, 2013, Lombard, IL.</a:t>
            </a:r>
          </a:p>
          <a:p>
            <a:pPr marL="0" indent="0" eaLnBrk="1" hangingPunct="1">
              <a:lnSpc>
                <a:spcPct val="90000"/>
              </a:lnSpc>
              <a:buFontTx/>
              <a:buNone/>
            </a:pPr>
            <a:endParaRPr lang="zh-CN" altLang="en-US" sz="15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a:t>
            </a:r>
            <a:r>
              <a:rPr lang="zh-CN" altLang="en-US" dirty="0" smtClean="0">
                <a:solidFill>
                  <a:schemeClr val="hlink"/>
                </a:solidFill>
              </a:rPr>
              <a:t>背景</a:t>
            </a:r>
            <a:endParaRPr lang="zh-CN" altLang="en-US" dirty="0" smtClean="0">
              <a:solidFill>
                <a:schemeClr val="hlink"/>
              </a:solidFill>
            </a:endParaRP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378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a:t>
            </a:r>
            <a:r>
              <a:rPr lang="zh-CN" altLang="en-US" dirty="0" smtClean="0"/>
              <a:t>文献（续）</a:t>
            </a:r>
          </a:p>
        </p:txBody>
      </p:sp>
      <p:sp>
        <p:nvSpPr>
          <p:cNvPr id="88067"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[11] B. Claise, Ed., "Cisco Systems NetFlow Services Export Version 9", Network Working Group, RFC 3954.</a:t>
            </a:r>
          </a:p>
          <a:p>
            <a:pPr marL="0" indent="0" eaLnBrk="1" hangingPunct="1">
              <a:lnSpc>
                <a:spcPct val="90000"/>
              </a:lnSpc>
              <a:buFontTx/>
              <a:buNone/>
            </a:pPr>
            <a:r>
              <a:rPr lang="en-US" altLang="zh-CN" sz="1500" smtClean="0"/>
              <a:t>[12] Srinivas Narayana, Anirudh Sivaraman, Vikram Nathan, et al., "Language-Directed Hardware Design for Network Performance Monitoring", in Proc. of ACM SIGCOMM, Los Angeles, CA, USA, August 21–25, 2017.</a:t>
            </a:r>
          </a:p>
          <a:p>
            <a:pPr marL="0" indent="0" eaLnBrk="1" hangingPunct="1">
              <a:lnSpc>
                <a:spcPct val="90000"/>
              </a:lnSpc>
              <a:buFontTx/>
              <a:buNone/>
            </a:pPr>
            <a:r>
              <a:rPr lang="en-US" altLang="zh-CN" sz="1500" smtClean="0"/>
              <a:t>[13] Martin Andreoni Lopez, Renato Souza Silva, Igor D. Alvarenga, et al., "Collecting and Characterizing a Real Broadband Access Network Traffic Dataset", in Proc. of IEEE Cyber Security in Networking Conference (CSNet), October 18-20, 2017, Rio de Janeiro, Brazil.</a:t>
            </a:r>
          </a:p>
          <a:p>
            <a:pPr marL="0" indent="0" eaLnBrk="1" hangingPunct="1">
              <a:lnSpc>
                <a:spcPct val="90000"/>
              </a:lnSpc>
              <a:buFontTx/>
              <a:buNone/>
            </a:pPr>
            <a:r>
              <a:rPr lang="en-US" altLang="zh-CN" sz="1500" smtClean="0"/>
              <a:t>[14] Liuying Sun, Anthony T.S. Ho, Zhe Xia, "Detection and Classification of Malicious Patterns In Network Traffic Using Benford’s Law", in Prec. of APSIPA Annual Summit and Conference, Malaysia, December 12-15, 2017.</a:t>
            </a:r>
          </a:p>
          <a:p>
            <a:pPr marL="0" indent="0" eaLnBrk="1" hangingPunct="1">
              <a:lnSpc>
                <a:spcPct val="90000"/>
              </a:lnSpc>
              <a:buFontTx/>
              <a:buNone/>
            </a:pPr>
            <a:r>
              <a:rPr lang="en-US" altLang="zh-CN" sz="1500" smtClean="0"/>
              <a:t>[15] Anukool Lakhina, Mark Crovella, Christophe Diot, "Diagnosing Network-Wide Traffic Anomalies", in Prec. of ACM SIGCOMM, Aug. 30–Sept. 3, 2004, Portland, Oregon, USA.</a:t>
            </a:r>
          </a:p>
          <a:p>
            <a:pPr marL="0" indent="0" eaLnBrk="1" hangingPunct="1">
              <a:lnSpc>
                <a:spcPct val="90000"/>
              </a:lnSpc>
              <a:buFontTx/>
              <a:buNone/>
            </a:pPr>
            <a:r>
              <a:rPr lang="en-US" altLang="zh-CN" sz="1500" smtClean="0"/>
              <a:t>[16] Phillipa Gill, Navendu Jain, Nachiappan Nagappan, "Understanding Network Failures in Data Centers: Measurement, Analysis, and Implications", in Prec. of ACM SIGCOMM, August 15-19, 2011, Toronto, Ontario, Canada.</a:t>
            </a:r>
          </a:p>
          <a:p>
            <a:pPr marL="0" indent="0" eaLnBrk="1" hangingPunct="1">
              <a:lnSpc>
                <a:spcPct val="90000"/>
              </a:lnSpc>
              <a:buFontTx/>
              <a:buNone/>
            </a:pPr>
            <a:r>
              <a:rPr lang="en-US" altLang="zh-CN" sz="1500" smtClean="0"/>
              <a:t>[17] Kihong Park, Gitae Kim, Mark Crovellat, et al., "On the relationship between file sizes, transport protocols,and self-similar network traffic", in Prec. of IEEE ICNP, 29 Oct.-1 Nov., 1996, Columbus, OH, USA, USA.</a:t>
            </a:r>
          </a:p>
          <a:p>
            <a:pPr marL="0" indent="0" eaLnBrk="1" hangingPunct="1">
              <a:lnSpc>
                <a:spcPct val="90000"/>
              </a:lnSpc>
              <a:buFontTx/>
              <a:buNone/>
            </a:pPr>
            <a:r>
              <a:rPr lang="en-US" altLang="zh-CN" sz="1500" smtClean="0"/>
              <a:t>[18] Guofei Gu, Roberto Perdisci, Junjie Zhang, et al., "BotMiner: Clustering Analysis of Network Traffic for Protocol- and Structure-Independent Botnet Detection", in Proc. of the 17th conference on Security symposium (SS), July 28 - August 01, 2008, San Jose, CA. </a:t>
            </a:r>
          </a:p>
          <a:p>
            <a:pPr marL="0" indent="0" eaLnBrk="1" hangingPunct="1">
              <a:lnSpc>
                <a:spcPct val="90000"/>
              </a:lnSpc>
              <a:buFontTx/>
              <a:buNone/>
            </a:pPr>
            <a:endParaRPr lang="zh-CN" altLang="en-US" sz="15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a:t>
            </a:r>
            <a:r>
              <a:rPr lang="zh-CN" altLang="en-US" dirty="0" smtClean="0"/>
              <a:t>文献（续）</a:t>
            </a:r>
          </a:p>
        </p:txBody>
      </p:sp>
      <p:sp>
        <p:nvSpPr>
          <p:cNvPr id="90115"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[19] Guofei Gu, Junjie Zhang, and Wenke Lee, "BotSniffer: Detecting Botnet Command and Control Channels in Network Traffic",in Proc. of the Network and Distributed System Security Symposium (NDSS), USA, February 10th-13th 2008, San Diego, California. </a:t>
            </a:r>
          </a:p>
          <a:p>
            <a:pPr marL="0" indent="0" eaLnBrk="1" hangingPunct="1">
              <a:lnSpc>
                <a:spcPct val="90000"/>
              </a:lnSpc>
              <a:buFontTx/>
              <a:buNone/>
            </a:pPr>
            <a:r>
              <a:rPr lang="en-US" altLang="zh-CN" sz="1500" smtClean="0"/>
              <a:t>[20] Claudia Pascoal, M. Rosario de Oliveira, Rui Valadas, et al., "Robust Feature Selection and Robust PCA for Internet Traffic Anomaly Detection", in Proc. of the IEEE INFOCOM, March 25-30, 2012, Orlando, FL, USA.</a:t>
            </a:r>
          </a:p>
          <a:p>
            <a:pPr marL="0" indent="0" eaLnBrk="1" hangingPunct="1">
              <a:lnSpc>
                <a:spcPct val="90000"/>
              </a:lnSpc>
              <a:buFontTx/>
              <a:buNone/>
            </a:pPr>
            <a:r>
              <a:rPr lang="en-US" altLang="zh-CN" sz="1500" smtClean="0"/>
              <a:t>[21] Yu-Zhong Chen, Zi-Gang Huang, Shouhuai Xu, et al., "Spatiotemporal Patterns and Predictability of Cyberattacks", PLoS ONE 10(5): e0124472, doi:10.1371/journal.pone.0124472.</a:t>
            </a:r>
          </a:p>
          <a:p>
            <a:pPr marL="0" indent="0" eaLnBrk="1" hangingPunct="1">
              <a:lnSpc>
                <a:spcPct val="90000"/>
              </a:lnSpc>
              <a:buFontTx/>
              <a:buNone/>
            </a:pPr>
            <a:r>
              <a:rPr lang="en-US" altLang="zh-CN" sz="1500" smtClean="0"/>
              <a:t>[22] Ignacio Cano, Srinivas Aiyar, Arvind Krishnamurthy, "Characterizing Private Clouds: A Large-Scale Empirical Analysis of Enterprise Clusters", in Proc. of ACM SoCC, October 05-07, 2016, Santa Clara, CA, USA.</a:t>
            </a:r>
          </a:p>
          <a:p>
            <a:pPr marL="0" indent="0" eaLnBrk="1" hangingPunct="1">
              <a:lnSpc>
                <a:spcPct val="90000"/>
              </a:lnSpc>
              <a:buFontTx/>
              <a:buNone/>
            </a:pPr>
            <a:r>
              <a:rPr lang="en-US" altLang="zh-CN" sz="1500" smtClean="0"/>
              <a:t>[23] Theophilus Benson, Aditya Akella and David A. Maltz, "Network Traffic Characteristics of Data Centers in the Wild", in Proc. of IMC, November 1–3, 2010, Melbourne, Australia.</a:t>
            </a:r>
          </a:p>
          <a:p>
            <a:pPr marL="0" indent="0" eaLnBrk="1" hangingPunct="1">
              <a:lnSpc>
                <a:spcPct val="90000"/>
              </a:lnSpc>
              <a:buFontTx/>
              <a:buNone/>
            </a:pPr>
            <a:r>
              <a:rPr lang="en-US" altLang="zh-CN" sz="1500" smtClean="0"/>
              <a:t>[24] Daniel Turner, Kirill Levchenko, Alex C. Snoeren, "California Fault Lines: Understanding the Causes and Impact of Network Failures", in Proc. of SIGCOMM, August 30–September 3, 2010, New Delhi, India.</a:t>
            </a:r>
          </a:p>
          <a:p>
            <a:pPr marL="0" indent="0" eaLnBrk="1" hangingPunct="1">
              <a:lnSpc>
                <a:spcPct val="90000"/>
              </a:lnSpc>
              <a:buFontTx/>
              <a:buNone/>
            </a:pPr>
            <a:r>
              <a:rPr lang="en-US" altLang="zh-CN" sz="1500" smtClean="0"/>
              <a:t>[25] Ryosuke Miura, Yuuki Takano, Shinsuke Miwa, "GINTATE: Scalable and Extensible Deep Packet Inspection System for Encrypted Network Traffic", in Proc. of SoICT, December 7–8, 2017, Nha Trang City, Viet Nam.</a:t>
            </a:r>
          </a:p>
          <a:p>
            <a:pPr marL="0" indent="0" eaLnBrk="1" hangingPunct="1">
              <a:lnSpc>
                <a:spcPct val="90000"/>
              </a:lnSpc>
              <a:buFontTx/>
              <a:buNone/>
            </a:pPr>
            <a:r>
              <a:rPr lang="en-US" altLang="zh-CN" sz="1500" smtClean="0"/>
              <a:t>[26] Pat Bosshart, Glen Gibb, Hun-Seok Kim, "Forwarding Metamorphosis: Fast Programmable Match-Action Processing in Hardware for SDN", in Proc. of SIGCOMM, August 12–16, 2013, Hong Kong, China.</a:t>
            </a:r>
          </a:p>
          <a:p>
            <a:pPr marL="0" indent="0" eaLnBrk="1" hangingPunct="1">
              <a:lnSpc>
                <a:spcPct val="90000"/>
              </a:lnSpc>
              <a:buFontTx/>
              <a:buNone/>
            </a:pPr>
            <a:r>
              <a:rPr lang="en-US" altLang="zh-CN" sz="1500" smtClean="0"/>
              <a:t>[27] Sailesh Kumar, Jonathan Turner, John Williams, "Advanced Algorithms for Fast and Scalable Deep Packet Inspection", in Proc. of ACM ANCS, December 3-5, 2006, San Jose, California, USA.</a:t>
            </a:r>
          </a:p>
          <a:p>
            <a:pPr marL="0" indent="0" eaLnBrk="1" hangingPunct="1">
              <a:lnSpc>
                <a:spcPct val="90000"/>
              </a:lnSpc>
              <a:buFontTx/>
              <a:buNone/>
            </a:pPr>
            <a:endParaRPr lang="zh-CN" altLang="en-US" sz="15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a:t>
            </a:r>
            <a:r>
              <a:rPr lang="zh-CN" altLang="en-US" dirty="0" smtClean="0"/>
              <a:t>文献（续）</a:t>
            </a:r>
          </a:p>
        </p:txBody>
      </p:sp>
      <p:sp>
        <p:nvSpPr>
          <p:cNvPr id="92163"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[28] Michela Becchi, Patrick Crowley, "An Improved Algorithm to Accelerate Regular Expression Evaluation", in Proc. of ACM ANCS, December 3–4, 2007, Orlando, Florida, USA.</a:t>
            </a:r>
          </a:p>
          <a:p>
            <a:pPr marL="0" indent="0" eaLnBrk="1" hangingPunct="1">
              <a:lnSpc>
                <a:spcPct val="90000"/>
              </a:lnSpc>
              <a:buFontTx/>
              <a:buNone/>
            </a:pPr>
            <a:r>
              <a:rPr lang="en-US" altLang="zh-CN" sz="1500" smtClean="0"/>
              <a:t>[29] Sailesh Kumar, Sarang Dharmapurikar, Fang Yu, "Algorithms to Accelerate Multiple Regular Expressions Matching for Deep Packet Inspection", in Proc. of ACM SIGCOMM, September 11-15, 2006, Pisa, Italy.</a:t>
            </a:r>
          </a:p>
          <a:p>
            <a:pPr marL="0" indent="0" eaLnBrk="1" hangingPunct="1">
              <a:lnSpc>
                <a:spcPct val="90000"/>
              </a:lnSpc>
              <a:buFontTx/>
              <a:buNone/>
            </a:pPr>
            <a:r>
              <a:rPr lang="en-US" altLang="zh-CN" sz="1500" smtClean="0"/>
              <a:t>[30] Pat Bosshart, Dan Daly, Glen Gibb, et al., "P4: Programming Protocol-Independent Packet Processors", ACM SIGCOMM Computer Communication Review, Volume 44, Number 3, July 2014.</a:t>
            </a:r>
          </a:p>
          <a:p>
            <a:pPr marL="0" indent="0" eaLnBrk="1" hangingPunct="1">
              <a:lnSpc>
                <a:spcPct val="90000"/>
              </a:lnSpc>
              <a:buFontTx/>
              <a:buNone/>
            </a:pPr>
            <a:r>
              <a:rPr lang="en-US" altLang="zh-CN" sz="1500" smtClean="0"/>
              <a:t>[31] Martin Roesch, "Snort – Lightweight Intrusion Detection for Networks", in Proc. of LISA, Seattle, November 7–12, 1999, Washington, USA.</a:t>
            </a:r>
          </a:p>
          <a:p>
            <a:pPr marL="0" indent="0" eaLnBrk="1" hangingPunct="1">
              <a:lnSpc>
                <a:spcPct val="90000"/>
              </a:lnSpc>
              <a:buFontTx/>
              <a:buNone/>
            </a:pPr>
            <a:r>
              <a:rPr lang="en-US" altLang="zh-CN" sz="1500" smtClean="0"/>
              <a:t>[32] Fang Yu, Zhifeng Chen, Yanlei Diao, "Fast and Memory-Efficient Regular Expression Matching for Deep Packet Inspection", in Proc. of ACM ANCS, December 3–5, 2006, San Jose, California, USA.</a:t>
            </a:r>
          </a:p>
          <a:p>
            <a:pPr marL="0" indent="0" eaLnBrk="1" hangingPunct="1">
              <a:lnSpc>
                <a:spcPct val="90000"/>
              </a:lnSpc>
              <a:buFontTx/>
              <a:buNone/>
            </a:pPr>
            <a:r>
              <a:rPr lang="en-US" altLang="zh-CN" sz="1500" smtClean="0"/>
              <a:t>[33] Anirban Majumder, Rajeev Rastogi, Sriram Vanama, "Scalable Regular Expression Matching on Data Streams", in Proc. of ACM SIGMOD, June 9–12, 2008, Vancouver, BC, Canada.</a:t>
            </a:r>
          </a:p>
          <a:p>
            <a:pPr marL="0" indent="0" eaLnBrk="1" hangingPunct="1">
              <a:lnSpc>
                <a:spcPct val="90000"/>
              </a:lnSpc>
              <a:buFontTx/>
              <a:buNone/>
            </a:pPr>
            <a:r>
              <a:rPr lang="en-US" altLang="zh-CN" sz="1500" smtClean="0"/>
              <a:t>[34] Randy Smith, Cristian Estan, Somesh Jha, et al., "Deflating the Big Bang: Fast and Scalable Deep Packet Inspection with Extended Finite Automata", in Proc. of ACM SIGCOMM, August 17–22, 2008, Seattle, Washington, USA.</a:t>
            </a:r>
          </a:p>
          <a:p>
            <a:pPr marL="0" indent="0" eaLnBrk="1" hangingPunct="1">
              <a:lnSpc>
                <a:spcPct val="90000"/>
              </a:lnSpc>
              <a:buFontTx/>
              <a:buNone/>
            </a:pPr>
            <a:r>
              <a:rPr lang="en-US" altLang="zh-CN" sz="1500" smtClean="0"/>
              <a:t>[35] Vern Paxson, "Bro: a system for detecting network intruders in real-time", in Proc. of the 7th USENIX Security Symposium, January 26-29, 1998, San Antonio, TX, USA.</a:t>
            </a:r>
          </a:p>
          <a:p>
            <a:pPr marL="0" indent="0" eaLnBrk="1" hangingPunct="1">
              <a:lnSpc>
                <a:spcPct val="90000"/>
              </a:lnSpc>
              <a:buFontTx/>
              <a:buNone/>
            </a:pPr>
            <a:r>
              <a:rPr lang="en-US" altLang="zh-CN" sz="1500" smtClean="0"/>
              <a:t>[36] Minlan Yu, Andreas Wundsam, Muruganantham Raju, "NOSIX: A Lightweight Portability Layer for the SDN OS", ACM SIGCOMM Computer Communication Review, Volume 44, Number 2, April 2014.</a:t>
            </a:r>
          </a:p>
          <a:p>
            <a:pPr marL="0" indent="0" eaLnBrk="1" hangingPunct="1">
              <a:lnSpc>
                <a:spcPct val="90000"/>
              </a:lnSpc>
              <a:buFontTx/>
              <a:buNone/>
            </a:pPr>
            <a:r>
              <a:rPr lang="en-US" altLang="zh-CN" sz="1500" smtClean="0"/>
              <a:t>[37] Chen Sun, Jun Bi, Zhilong Zheng, et al., "NFP: Enabling Network Function Parallelism in NFV", in Proc. of ACM SIGCOMM, August 21–25, 2017, Los Angeles, CA, USA.</a:t>
            </a:r>
          </a:p>
          <a:p>
            <a:pPr marL="0" indent="0" eaLnBrk="1" hangingPunct="1">
              <a:lnSpc>
                <a:spcPct val="90000"/>
              </a:lnSpc>
              <a:buFontTx/>
              <a:buNone/>
            </a:pPr>
            <a:endParaRPr lang="zh-CN" altLang="en-US" sz="15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a:t>
            </a:r>
            <a:r>
              <a:rPr lang="zh-CN" altLang="en-US" dirty="0" smtClean="0"/>
              <a:t>文献（续）</a:t>
            </a:r>
          </a:p>
        </p:txBody>
      </p:sp>
      <p:sp>
        <p:nvSpPr>
          <p:cNvPr id="94211"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[38] Aurojit Panda, Sangjin Han, Keon Jang, et al., "NetBricks: Taking the V out of NFV", in Proc. of USENIX Association OSDI, Savannah, GA, USA, November 2–4, 2016.</a:t>
            </a:r>
          </a:p>
          <a:p>
            <a:pPr marL="0" indent="0" eaLnBrk="1" hangingPunct="1">
              <a:lnSpc>
                <a:spcPct val="90000"/>
              </a:lnSpc>
              <a:buFontTx/>
              <a:buNone/>
            </a:pPr>
            <a:r>
              <a:rPr lang="en-US" altLang="zh-CN" sz="1500" smtClean="0"/>
              <a:t>[39] Joao Martins, Mohamed Ahmed, Costin Raiciu, et al., "ClickOS and the Art of Network Function Virtualization", in Proc. of USENIX Association NSDI, Seattle, WA, USA, April 2–4, 2014.</a:t>
            </a:r>
          </a:p>
          <a:p>
            <a:pPr marL="0" indent="0" eaLnBrk="1" hangingPunct="1">
              <a:lnSpc>
                <a:spcPct val="90000"/>
              </a:lnSpc>
              <a:buFontTx/>
              <a:buNone/>
            </a:pPr>
            <a:r>
              <a:rPr lang="en-US" altLang="zh-CN" sz="1500" smtClean="0"/>
              <a:t>[40] Aaron Gember-Jacobson, Raajay Viswanathan, Chaithan Prakash, et al., "OpenNF: Enabling Innovation in Network Function Control", in Proc. of ACM SIGCOMM, August 17–22, 2014, Chicago, IL, USA.</a:t>
            </a:r>
          </a:p>
          <a:p>
            <a:pPr marL="0" indent="0" eaLnBrk="1" hangingPunct="1">
              <a:lnSpc>
                <a:spcPct val="90000"/>
              </a:lnSpc>
              <a:buFontTx/>
              <a:buNone/>
            </a:pPr>
            <a:r>
              <a:rPr lang="en-US" altLang="zh-CN" sz="1500" smtClean="0"/>
              <a:t>[41] Justine Sherry, Peter Xiang Gao, Soumya Basu, et al., "Rollback-Recovery for Middleboxes", in Proc. of ACM SIGCOMM, August 17 - 21, 2015, London, United Kingdom.</a:t>
            </a:r>
          </a:p>
          <a:p>
            <a:pPr marL="0" indent="0" eaLnBrk="1" hangingPunct="1">
              <a:lnSpc>
                <a:spcPct val="90000"/>
              </a:lnSpc>
              <a:buFontTx/>
              <a:buNone/>
            </a:pPr>
            <a:r>
              <a:rPr lang="en-US" altLang="zh-CN" sz="1500" smtClean="0"/>
              <a:t>[42] Bojie Li, Kun Tan, Layong (Larry) Luo, "ClickNP: Highly Flexible and High Performance Network Processing with Reconfigurable Hardware", in Proc. of ACM SIGCOMM, August 22–26, 2016, Florianopolis, Brazil.</a:t>
            </a:r>
          </a:p>
          <a:p>
            <a:pPr marL="0" indent="0" eaLnBrk="1" hangingPunct="1">
              <a:lnSpc>
                <a:spcPct val="90000"/>
              </a:lnSpc>
              <a:buFontTx/>
              <a:buNone/>
            </a:pPr>
            <a:r>
              <a:rPr lang="en-US" altLang="zh-CN" sz="1500" smtClean="0"/>
              <a:t>[43] Chang Lan, Justine Sherry, Raluca Ada Popa, et al., "Embark: Securely Outsourcing Middleboxes to the Cloud", in Proc. of NSDI, March 16-18, 2016, Santa Clara, CA, USA.</a:t>
            </a:r>
          </a:p>
          <a:p>
            <a:pPr marL="0" indent="0" eaLnBrk="1" hangingPunct="1">
              <a:lnSpc>
                <a:spcPct val="90000"/>
              </a:lnSpc>
              <a:buFontTx/>
              <a:buNone/>
            </a:pPr>
            <a:r>
              <a:rPr lang="en-US" altLang="zh-CN" sz="1500" smtClean="0"/>
              <a:t>[44] Murad Kablan, Azzam Alsudais, Eric Keller, et al., "Stateless Network Functions: Breaking the Tight Coupling of State and Processing", in Proc. of NSDI, March 27-29, 2017, Boston, MA, USA.</a:t>
            </a:r>
          </a:p>
          <a:p>
            <a:pPr marL="0" indent="0" eaLnBrk="1" hangingPunct="1">
              <a:lnSpc>
                <a:spcPct val="90000"/>
              </a:lnSpc>
              <a:buFontTx/>
              <a:buNone/>
            </a:pPr>
            <a:r>
              <a:rPr lang="en-US" altLang="zh-CN" sz="1500" smtClean="0"/>
              <a:t>[45] Muhammad Asim Jamshed, YoungGyoun Moon, Donghwi Kim, et al., "mOS: A Reusable Networking Stack for Flow Monitoring Middleboxes", in Proc. of NSDI, March 27-29, 2017, Boston, MA, USA.</a:t>
            </a:r>
          </a:p>
          <a:p>
            <a:pPr marL="0" indent="0" eaLnBrk="1" hangingPunct="1">
              <a:lnSpc>
                <a:spcPct val="90000"/>
              </a:lnSpc>
              <a:buFontTx/>
              <a:buNone/>
            </a:pPr>
            <a:r>
              <a:rPr lang="en-US" altLang="zh-CN" sz="1500" smtClean="0"/>
              <a:t>[46] Junaid Khalid, Aaron Gember-Jacobson, Roney Michael, et al., "Paving the Way for NFV: Simplifying Middlebox Modifications Using StateAlyzr", in Proc. of NSDI, March 16-18, 2016, Santa Clara, CA, USA.</a:t>
            </a:r>
            <a:endParaRPr lang="zh-CN" altLang="en-US" sz="15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57200" y="3213100"/>
            <a:ext cx="8229600" cy="1143000"/>
          </a:xfrm>
        </p:spPr>
        <p:txBody>
          <a:bodyPr/>
          <a:lstStyle/>
          <a:p>
            <a:r>
              <a:rPr lang="zh-CN" altLang="en-US" smtClean="0">
                <a:latin typeface="华文行楷" panose="02010800040101010101" pitchFamily="2" charset="-122"/>
                <a:ea typeface="华文行楷" panose="02010800040101010101" pitchFamily="2" charset="-122"/>
              </a:rPr>
              <a:t>谢谢各位老师！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smtClean="0">
                <a:solidFill>
                  <a:schemeClr val="tx1"/>
                </a:solidFill>
              </a:rPr>
              <a:t>（网络测量）</a:t>
            </a:r>
            <a:endParaRPr lang="zh-CN" altLang="en-US" sz="3200" dirty="0" smtClean="0"/>
          </a:p>
        </p:txBody>
      </p:sp>
      <p:sp>
        <p:nvSpPr>
          <p:cNvPr id="7171"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a:t>网</a:t>
            </a:r>
            <a:r>
              <a:rPr lang="zh-CN" altLang="en-US" sz="2800" dirty="0"/>
              <a:t>络测量是</a:t>
            </a:r>
            <a:r>
              <a:rPr lang="zh-CN" altLang="en-US" sz="2800" dirty="0" smtClean="0"/>
              <a:t>流量调度、安全防御、网络故障分析的重要前提</a:t>
            </a:r>
            <a:endParaRPr lang="en-US" altLang="zh-CN" sz="2800" dirty="0" smtClean="0"/>
          </a:p>
          <a:p>
            <a:pPr eaLnBrk="1" hangingPunct="1">
              <a:lnSpc>
                <a:spcPct val="90000"/>
              </a:lnSpc>
            </a:pPr>
            <a:r>
              <a:rPr lang="zh-CN" altLang="en-US" sz="2800" dirty="0" smtClean="0"/>
              <a:t>网络测量分两种类型：消极测量和主动</a:t>
            </a:r>
            <a:r>
              <a:rPr lang="zh-CN" altLang="en-US" sz="2800" dirty="0" smtClean="0"/>
              <a:t>测量</a:t>
            </a:r>
            <a:endParaRPr lang="en-US" altLang="zh-CN" sz="2400" dirty="0" smtClean="0"/>
          </a:p>
          <a:p>
            <a:pPr eaLnBrk="1" hangingPunct="1">
              <a:lnSpc>
                <a:spcPct val="90000"/>
              </a:lnSpc>
            </a:pPr>
            <a:r>
              <a:rPr lang="zh-CN" altLang="en-US" sz="2800" dirty="0" smtClean="0"/>
              <a:t>消极</a:t>
            </a:r>
            <a:r>
              <a:rPr lang="zh-CN" altLang="en-US" sz="2800" dirty="0" smtClean="0"/>
              <a:t>测量</a:t>
            </a:r>
            <a:endParaRPr lang="en-US" altLang="zh-CN" sz="2800" dirty="0"/>
          </a:p>
          <a:p>
            <a:pPr lvl="1" eaLnBrk="1" hangingPunct="1">
              <a:lnSpc>
                <a:spcPct val="90000"/>
              </a:lnSpc>
            </a:pPr>
            <a:r>
              <a:rPr lang="zh-CN" altLang="en-US" sz="2400" dirty="0" smtClean="0"/>
              <a:t>在</a:t>
            </a:r>
            <a:r>
              <a:rPr lang="zh-CN" altLang="en-US" sz="2400" dirty="0" smtClean="0"/>
              <a:t>网络边缘通过探测包进行测量</a:t>
            </a:r>
            <a:endParaRPr lang="en-US" altLang="zh-CN" sz="2400" dirty="0" smtClean="0"/>
          </a:p>
          <a:p>
            <a:pPr lvl="1" eaLnBrk="1" hangingPunct="1">
              <a:lnSpc>
                <a:spcPct val="90000"/>
              </a:lnSpc>
            </a:pPr>
            <a:r>
              <a:rPr lang="zh-CN" altLang="en-US" sz="2400" dirty="0" smtClean="0"/>
              <a:t>成本较低，易于操作</a:t>
            </a:r>
            <a:endParaRPr lang="en-US" altLang="zh-CN" sz="2400" dirty="0" smtClean="0"/>
          </a:p>
          <a:p>
            <a:pPr lvl="1" eaLnBrk="1" hangingPunct="1">
              <a:lnSpc>
                <a:spcPct val="90000"/>
              </a:lnSpc>
            </a:pPr>
            <a:r>
              <a:rPr lang="zh-CN" altLang="en-US" sz="2400" dirty="0" smtClean="0"/>
              <a:t>间接获得网络的延迟、拥塞等信息，不够直观和精确，且</a:t>
            </a:r>
            <a:r>
              <a:rPr lang="zh-CN" altLang="en-US" sz="2400" dirty="0" smtClean="0"/>
              <a:t>能够</a:t>
            </a:r>
            <a:r>
              <a:rPr lang="zh-CN" altLang="en-US" sz="2400" dirty="0"/>
              <a:t>获得</a:t>
            </a:r>
            <a:r>
              <a:rPr lang="zh-CN" altLang="en-US" sz="2400" dirty="0" smtClean="0"/>
              <a:t>的</a:t>
            </a:r>
            <a:r>
              <a:rPr lang="zh-CN" altLang="en-US" sz="2400" dirty="0" smtClean="0"/>
              <a:t>信息有限</a:t>
            </a:r>
            <a:endParaRPr lang="en-US" altLang="zh-CN" sz="2400" dirty="0" smtClean="0"/>
          </a:p>
          <a:p>
            <a:pPr eaLnBrk="1" hangingPunct="1">
              <a:lnSpc>
                <a:spcPct val="90000"/>
              </a:lnSpc>
            </a:pPr>
            <a:r>
              <a:rPr lang="zh-CN" altLang="en-US" sz="2800" dirty="0" smtClean="0"/>
              <a:t>主动测量</a:t>
            </a:r>
            <a:endParaRPr lang="en-US" altLang="zh-CN" sz="2800" dirty="0" smtClean="0"/>
          </a:p>
          <a:p>
            <a:pPr lvl="1" eaLnBrk="1" hangingPunct="1">
              <a:lnSpc>
                <a:spcPct val="90000"/>
              </a:lnSpc>
            </a:pPr>
            <a:r>
              <a:rPr lang="zh-CN" altLang="en-US" sz="2400" dirty="0" smtClean="0"/>
              <a:t>通过网络设备直接对网络进行测量</a:t>
            </a:r>
            <a:endParaRPr lang="en-US" altLang="zh-CN" sz="2400" dirty="0" smtClean="0"/>
          </a:p>
          <a:p>
            <a:pPr lvl="1" eaLnBrk="1" hangingPunct="1">
              <a:lnSpc>
                <a:spcPct val="90000"/>
              </a:lnSpc>
            </a:pPr>
            <a:r>
              <a:rPr lang="zh-CN" altLang="en-US" sz="2400" dirty="0" smtClean="0"/>
              <a:t>可获得关于网络性能的精细的统计数据</a:t>
            </a:r>
            <a:endParaRPr lang="en-US" altLang="zh-CN" sz="2400" dirty="0" smtClean="0"/>
          </a:p>
          <a:p>
            <a:pPr lvl="1" eaLnBrk="1" hangingPunct="1">
              <a:lnSpc>
                <a:spcPct val="90000"/>
              </a:lnSpc>
            </a:pPr>
            <a:r>
              <a:rPr lang="zh-CN" altLang="en-US" sz="2400" dirty="0" smtClean="0"/>
              <a:t>需要网络设备的支持</a:t>
            </a:r>
            <a:r>
              <a:rPr lang="zh-CN" altLang="en-US" sz="2400" dirty="0" smtClean="0"/>
              <a:t>，且</a:t>
            </a:r>
            <a:r>
              <a:rPr lang="zh-CN" altLang="en-US" sz="2400" dirty="0" smtClean="0"/>
              <a:t>可能影响网络转发性能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smtClean="0">
                <a:solidFill>
                  <a:schemeClr val="tx1"/>
                </a:solidFill>
              </a:rPr>
              <a:t>（网络测量）</a:t>
            </a:r>
            <a:endParaRPr lang="zh-CN" altLang="en-US" dirty="0" smtClean="0"/>
          </a:p>
        </p:txBody>
      </p:sp>
      <p:sp>
        <p:nvSpPr>
          <p:cNvPr id="9219"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主动测量有两种方法：基于采样的测量方法和基于</a:t>
            </a:r>
            <a:r>
              <a:rPr lang="en-US" altLang="zh-CN" sz="2800" dirty="0" smtClean="0"/>
              <a:t>sketch</a:t>
            </a:r>
            <a:r>
              <a:rPr lang="zh-CN" altLang="en-US" sz="2800" dirty="0" smtClean="0"/>
              <a:t>测量方法</a:t>
            </a:r>
            <a:endParaRPr lang="en-US" altLang="zh-CN" sz="2800" dirty="0" smtClean="0"/>
          </a:p>
          <a:p>
            <a:pPr eaLnBrk="1" hangingPunct="1">
              <a:lnSpc>
                <a:spcPct val="90000"/>
              </a:lnSpc>
            </a:pPr>
            <a:r>
              <a:rPr lang="zh-CN" altLang="en-US" sz="2800" dirty="0" smtClean="0"/>
              <a:t>基于采样的测量方法</a:t>
            </a:r>
            <a:endParaRPr lang="en-US" altLang="zh-CN" sz="2800" dirty="0" smtClean="0"/>
          </a:p>
          <a:p>
            <a:pPr lvl="1" eaLnBrk="1" hangingPunct="1">
              <a:lnSpc>
                <a:spcPct val="90000"/>
              </a:lnSpc>
            </a:pPr>
            <a:r>
              <a:rPr lang="zh-CN" altLang="en-US" sz="2400" dirty="0" smtClean="0"/>
              <a:t>测量结果的精确度较低</a:t>
            </a:r>
            <a:endParaRPr lang="en-US" altLang="zh-CN" sz="2400" dirty="0" smtClean="0"/>
          </a:p>
          <a:p>
            <a:pPr lvl="1" eaLnBrk="1" hangingPunct="1">
              <a:lnSpc>
                <a:spcPct val="90000"/>
              </a:lnSpc>
            </a:pPr>
            <a:r>
              <a:rPr lang="zh-CN" altLang="en-US" sz="2400" dirty="0" smtClean="0"/>
              <a:t>无法对细粒度的测量指标进行测量</a:t>
            </a:r>
            <a:endParaRPr lang="en-US" altLang="zh-CN" sz="2400" dirty="0" smtClean="0"/>
          </a:p>
          <a:p>
            <a:pPr lvl="1" eaLnBrk="1" hangingPunct="1">
              <a:lnSpc>
                <a:spcPct val="90000"/>
              </a:lnSpc>
            </a:pPr>
            <a:r>
              <a:rPr lang="zh-CN" altLang="en-US" sz="2400" dirty="0" smtClean="0"/>
              <a:t>采样率越高</a:t>
            </a:r>
            <a:r>
              <a:rPr lang="zh-CN" altLang="en-US" sz="2400" dirty="0" smtClean="0"/>
              <a:t>所需内存越大</a:t>
            </a:r>
            <a:endParaRPr lang="en-US" altLang="zh-CN" sz="2400" dirty="0" smtClean="0"/>
          </a:p>
          <a:p>
            <a:pPr eaLnBrk="1" hangingPunct="1">
              <a:lnSpc>
                <a:spcPct val="90000"/>
              </a:lnSpc>
            </a:pPr>
            <a:r>
              <a:rPr lang="zh-CN" altLang="en-US" sz="2800" dirty="0" smtClean="0"/>
              <a:t>基于</a:t>
            </a:r>
            <a:r>
              <a:rPr lang="en-US" altLang="zh-CN" sz="2800" dirty="0" smtClean="0"/>
              <a:t>sketch</a:t>
            </a:r>
            <a:r>
              <a:rPr lang="zh-CN" altLang="en-US" sz="2800" dirty="0" smtClean="0"/>
              <a:t>的测量方法</a:t>
            </a:r>
            <a:endParaRPr lang="en-US" altLang="zh-CN" sz="2800" dirty="0" smtClean="0"/>
          </a:p>
          <a:p>
            <a:pPr lvl="1" eaLnBrk="1" hangingPunct="1">
              <a:lnSpc>
                <a:spcPct val="90000"/>
              </a:lnSpc>
            </a:pPr>
            <a:r>
              <a:rPr lang="zh-CN" altLang="en-US" sz="2400" dirty="0" smtClean="0"/>
              <a:t>可用固定的内存记录所有数据包的统计信息</a:t>
            </a:r>
            <a:endParaRPr lang="en-US" altLang="zh-CN" sz="2400" dirty="0" smtClean="0"/>
          </a:p>
          <a:p>
            <a:pPr lvl="1" eaLnBrk="1" hangingPunct="1">
              <a:lnSpc>
                <a:spcPct val="90000"/>
              </a:lnSpc>
            </a:pPr>
            <a:r>
              <a:rPr lang="zh-CN" altLang="en-US" sz="2400" dirty="0" smtClean="0"/>
              <a:t>误差可以控制在有限范围</a:t>
            </a:r>
            <a:r>
              <a:rPr lang="zh-CN" altLang="en-US" sz="2400" dirty="0" smtClean="0"/>
              <a:t>内</a:t>
            </a:r>
            <a:endParaRPr lang="en-US" altLang="zh-CN" sz="2400" dirty="0" smtClean="0"/>
          </a:p>
          <a:p>
            <a:pPr lvl="1" eaLnBrk="1" hangingPunct="1">
              <a:lnSpc>
                <a:spcPct val="90000"/>
              </a:lnSpc>
            </a:pPr>
            <a:r>
              <a:rPr lang="zh-CN" altLang="en-US" sz="2400" dirty="0" smtClean="0"/>
              <a:t>只能针对特定指标进行测量，不具有一般性</a:t>
            </a:r>
            <a:endParaRPr lang="en-US" altLang="zh-CN" sz="2400" dirty="0" smtClean="0"/>
          </a:p>
          <a:p>
            <a:pPr lvl="1" eaLnBrk="1" hangingPunct="1">
              <a:lnSpc>
                <a:spcPct val="90000"/>
              </a:lnSpc>
            </a:pPr>
            <a:r>
              <a:rPr lang="zh-CN" altLang="en-US" sz="2400" dirty="0" smtClean="0"/>
              <a:t>需要消耗</a:t>
            </a:r>
            <a:r>
              <a:rPr lang="zh-CN" altLang="en-US" sz="2400" dirty="0" smtClean="0"/>
              <a:t>较大的计算</a:t>
            </a:r>
            <a:r>
              <a:rPr lang="zh-CN" altLang="en-US" sz="2400" dirty="0" smtClean="0"/>
              <a:t>资源</a:t>
            </a:r>
            <a:endParaRPr lang="en-US" altLang="zh-C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smtClean="0">
                <a:solidFill>
                  <a:schemeClr val="tx1"/>
                </a:solidFill>
              </a:rPr>
              <a:t>（流量分析）</a:t>
            </a:r>
            <a:endParaRPr lang="zh-CN" altLang="en-US" dirty="0" smtClean="0"/>
          </a:p>
        </p:txBody>
      </p:sp>
      <p:sp>
        <p:nvSpPr>
          <p:cNvPr id="11267"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网络测量的目的是进行网络管理</a:t>
            </a:r>
            <a:endParaRPr lang="en-US" altLang="zh-CN" sz="2800" dirty="0" smtClean="0"/>
          </a:p>
          <a:p>
            <a:pPr eaLnBrk="1" hangingPunct="1">
              <a:lnSpc>
                <a:spcPct val="90000"/>
              </a:lnSpc>
            </a:pPr>
            <a:r>
              <a:rPr lang="zh-CN" altLang="en-US" sz="2800" dirty="0" smtClean="0"/>
              <a:t>通过流量分析可以加深对网络特征的认识和理解，便于更好地管理网络</a:t>
            </a:r>
            <a:endParaRPr lang="en-US" altLang="zh-CN" sz="2800" dirty="0" smtClean="0"/>
          </a:p>
          <a:p>
            <a:pPr eaLnBrk="1" hangingPunct="1">
              <a:lnSpc>
                <a:spcPct val="90000"/>
              </a:lnSpc>
            </a:pPr>
            <a:r>
              <a:rPr lang="zh-CN" altLang="en-US" sz="2800" dirty="0" smtClean="0"/>
              <a:t>流量分析的方法</a:t>
            </a:r>
            <a:endParaRPr lang="en-US" altLang="zh-CN" sz="2800" dirty="0" smtClean="0"/>
          </a:p>
          <a:p>
            <a:pPr lvl="1" eaLnBrk="1" hangingPunct="1">
              <a:lnSpc>
                <a:spcPct val="90000"/>
              </a:lnSpc>
            </a:pPr>
            <a:r>
              <a:rPr lang="zh-CN" altLang="en-US" sz="2400" dirty="0" smtClean="0"/>
              <a:t>使用直观统计的方法分析数据流的大小、持续时间等分布特征</a:t>
            </a:r>
            <a:endParaRPr lang="en-US" altLang="zh-CN" sz="2400" dirty="0" smtClean="0"/>
          </a:p>
          <a:p>
            <a:pPr lvl="1" eaLnBrk="1" hangingPunct="1">
              <a:lnSpc>
                <a:spcPct val="90000"/>
              </a:lnSpc>
            </a:pPr>
            <a:r>
              <a:rPr lang="zh-CN" altLang="en-US" sz="2400" dirty="0" smtClean="0"/>
              <a:t>使用决策树、贝叶斯分类器、人工神经网络、支持向量机等数据挖掘方法分析流量的内在特征</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smtClean="0">
                <a:solidFill>
                  <a:schemeClr val="tx1"/>
                </a:solidFill>
              </a:rPr>
              <a:t>（网络算法实现）</a:t>
            </a:r>
            <a:endParaRPr lang="zh-CN" altLang="en-US" dirty="0" smtClean="0"/>
          </a:p>
        </p:txBody>
      </p:sp>
      <p:sp>
        <p:nvSpPr>
          <p:cNvPr id="13315"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smtClean="0"/>
              <a:t>网络测量、安全防御相关算法的实现形式包括网络入侵检测系统、软件定义网络（</a:t>
            </a:r>
            <a:r>
              <a:rPr lang="en-US" altLang="zh-CN" sz="2800" dirty="0" smtClean="0"/>
              <a:t>SDN</a:t>
            </a:r>
            <a:r>
              <a:rPr lang="zh-CN" altLang="en-US" sz="2800" dirty="0" smtClean="0"/>
              <a:t>）、网络功能虚拟化（</a:t>
            </a:r>
            <a:r>
              <a:rPr lang="en-US" altLang="zh-CN" sz="2800" dirty="0" smtClean="0"/>
              <a:t>NFV</a:t>
            </a:r>
            <a:r>
              <a:rPr lang="zh-CN" altLang="en-US" sz="2800" dirty="0" smtClean="0"/>
              <a:t>）等</a:t>
            </a:r>
            <a:endParaRPr lang="en-US" altLang="zh-CN" sz="2800" dirty="0" smtClean="0"/>
          </a:p>
          <a:p>
            <a:pPr eaLnBrk="1" hangingPunct="1">
              <a:lnSpc>
                <a:spcPct val="90000"/>
              </a:lnSpc>
            </a:pPr>
            <a:r>
              <a:rPr lang="zh-CN" altLang="en-US" sz="2800" dirty="0" smtClean="0"/>
              <a:t>网络入侵检测</a:t>
            </a:r>
            <a:r>
              <a:rPr lang="zh-CN" altLang="en-US" sz="2800" dirty="0" smtClean="0"/>
              <a:t>系统（</a:t>
            </a:r>
            <a:r>
              <a:rPr lang="en-US" altLang="zh-CN" sz="2800" dirty="0" smtClean="0"/>
              <a:t>IDS</a:t>
            </a:r>
            <a:r>
              <a:rPr lang="zh-CN" altLang="en-US" sz="2800" dirty="0" smtClean="0"/>
              <a:t>）</a:t>
            </a:r>
            <a:endParaRPr lang="en-US" altLang="zh-CN" sz="2800" dirty="0" smtClean="0"/>
          </a:p>
          <a:p>
            <a:pPr lvl="1" eaLnBrk="1" hangingPunct="1">
              <a:lnSpc>
                <a:spcPct val="90000"/>
              </a:lnSpc>
            </a:pPr>
            <a:r>
              <a:rPr lang="en-US" altLang="zh-CN" sz="2400" dirty="0" smtClean="0"/>
              <a:t>Snort</a:t>
            </a:r>
            <a:r>
              <a:rPr lang="zh-CN" altLang="en-US" sz="2400" dirty="0" smtClean="0"/>
              <a:t>、</a:t>
            </a:r>
            <a:r>
              <a:rPr lang="en-US" altLang="zh-CN" sz="2400" dirty="0" smtClean="0"/>
              <a:t>Bro</a:t>
            </a:r>
            <a:r>
              <a:rPr lang="zh-CN" altLang="en-US" sz="2400" dirty="0" smtClean="0"/>
              <a:t>等开源工程</a:t>
            </a:r>
            <a:endParaRPr lang="en-US" altLang="zh-CN" sz="2400" dirty="0" smtClean="0"/>
          </a:p>
          <a:p>
            <a:pPr lvl="1" eaLnBrk="1" hangingPunct="1">
              <a:lnSpc>
                <a:spcPct val="90000"/>
              </a:lnSpc>
            </a:pPr>
            <a:r>
              <a:rPr lang="zh-CN" altLang="en-US" sz="2400" dirty="0" smtClean="0"/>
              <a:t>使用指纹、有限自动机等方式进行深度包检测</a:t>
            </a:r>
            <a:endParaRPr lang="en-US" altLang="zh-CN" sz="2400" dirty="0" smtClean="0"/>
          </a:p>
          <a:p>
            <a:pPr eaLnBrk="1" hangingPunct="1">
              <a:lnSpc>
                <a:spcPct val="90000"/>
              </a:lnSpc>
            </a:pPr>
            <a:r>
              <a:rPr lang="zh-CN" altLang="en-US" sz="2800" dirty="0" smtClean="0"/>
              <a:t>软件定义网</a:t>
            </a:r>
            <a:r>
              <a:rPr lang="zh-CN" altLang="en-US" sz="2800" dirty="0" smtClean="0"/>
              <a:t>络（</a:t>
            </a:r>
            <a:r>
              <a:rPr lang="en-US" altLang="zh-CN" sz="2800" dirty="0" smtClean="0"/>
              <a:t>SDN</a:t>
            </a:r>
            <a:r>
              <a:rPr lang="zh-CN" altLang="en-US" sz="2800" dirty="0" smtClean="0"/>
              <a:t>）</a:t>
            </a:r>
            <a:endParaRPr lang="en-US" altLang="zh-CN" sz="2800" dirty="0" smtClean="0"/>
          </a:p>
          <a:p>
            <a:pPr lvl="1" eaLnBrk="1" hangingPunct="1">
              <a:lnSpc>
                <a:spcPct val="90000"/>
              </a:lnSpc>
            </a:pPr>
            <a:r>
              <a:rPr lang="zh-CN" altLang="en-US" sz="2400" dirty="0" smtClean="0"/>
              <a:t>使用控制器提供的接口来统一管理网络中的交换机</a:t>
            </a:r>
            <a:endParaRPr lang="en-US" altLang="zh-CN" sz="2400" dirty="0" smtClean="0"/>
          </a:p>
          <a:p>
            <a:pPr lvl="1" eaLnBrk="1" hangingPunct="1">
              <a:lnSpc>
                <a:spcPct val="90000"/>
              </a:lnSpc>
            </a:pPr>
            <a:r>
              <a:rPr lang="zh-CN" altLang="en-US" sz="2400" dirty="0" smtClean="0"/>
              <a:t>通过动态配置</a:t>
            </a:r>
            <a:r>
              <a:rPr lang="zh-CN" altLang="en-US" sz="2400" dirty="0" smtClean="0"/>
              <a:t>交换机的</a:t>
            </a:r>
            <a:r>
              <a:rPr lang="zh-CN" altLang="en-US" sz="2400" dirty="0" smtClean="0"/>
              <a:t>转发规则来改变网络策略</a:t>
            </a:r>
            <a:endParaRPr lang="en-US" altLang="zh-CN" sz="2400" dirty="0" smtClean="0"/>
          </a:p>
          <a:p>
            <a:pPr eaLnBrk="1" hangingPunct="1">
              <a:lnSpc>
                <a:spcPct val="90000"/>
              </a:lnSpc>
            </a:pPr>
            <a:r>
              <a:rPr lang="zh-CN" altLang="en-US" sz="2800" dirty="0" smtClean="0"/>
              <a:t>网络功能虚拟</a:t>
            </a:r>
            <a:r>
              <a:rPr lang="zh-CN" altLang="en-US" sz="2800" dirty="0" smtClean="0"/>
              <a:t>化（</a:t>
            </a:r>
            <a:r>
              <a:rPr lang="en-US" altLang="zh-CN" sz="2800" dirty="0" smtClean="0"/>
              <a:t>NFV</a:t>
            </a:r>
            <a:r>
              <a:rPr lang="zh-CN" altLang="en-US" sz="2800" dirty="0" smtClean="0"/>
              <a:t>）</a:t>
            </a:r>
            <a:endParaRPr lang="en-US" altLang="zh-CN" sz="2800" dirty="0" smtClean="0"/>
          </a:p>
          <a:p>
            <a:pPr lvl="1" eaLnBrk="1" hangingPunct="1">
              <a:lnSpc>
                <a:spcPct val="90000"/>
              </a:lnSpc>
            </a:pPr>
            <a:r>
              <a:rPr lang="zh-CN" altLang="en-US" sz="2400" dirty="0" smtClean="0"/>
              <a:t>使用软件的方式实现硬件</a:t>
            </a:r>
            <a:r>
              <a:rPr lang="en-US" altLang="zh-CN" sz="2400" dirty="0" smtClean="0"/>
              <a:t>middlebox</a:t>
            </a:r>
            <a:r>
              <a:rPr lang="zh-CN" altLang="en-US" sz="2400" dirty="0" smtClean="0"/>
              <a:t>的功能</a:t>
            </a:r>
            <a:endParaRPr lang="en-US" altLang="zh-CN" sz="2400" dirty="0" smtClean="0"/>
          </a:p>
          <a:p>
            <a:pPr lvl="1" eaLnBrk="1" hangingPunct="1">
              <a:lnSpc>
                <a:spcPct val="90000"/>
              </a:lnSpc>
            </a:pPr>
            <a:r>
              <a:rPr lang="zh-CN" altLang="en-US" sz="2400" dirty="0" smtClean="0"/>
              <a:t>可随时升级</a:t>
            </a:r>
            <a:r>
              <a:rPr lang="en-US" altLang="zh-CN" sz="2400" dirty="0" smtClean="0"/>
              <a:t>NF</a:t>
            </a:r>
            <a:r>
              <a:rPr lang="zh-CN" altLang="en-US" sz="2400" dirty="0" smtClean="0"/>
              <a:t>的功能、改变</a:t>
            </a:r>
            <a:r>
              <a:rPr lang="en-US" altLang="zh-CN" sz="2400" dirty="0" smtClean="0"/>
              <a:t>NF</a:t>
            </a:r>
            <a:r>
              <a:rPr lang="zh-CN" altLang="en-US" sz="2400" dirty="0" smtClean="0"/>
              <a:t>的部署规模</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a:t>
            </a:r>
            <a:r>
              <a:rPr lang="zh-CN" altLang="en-US" dirty="0" smtClean="0">
                <a:solidFill>
                  <a:schemeClr val="hlink"/>
                </a:solidFill>
              </a:rPr>
              <a:t>背景</a:t>
            </a:r>
            <a:endParaRPr lang="zh-CN" altLang="en-US" dirty="0" smtClean="0">
              <a:solidFill>
                <a:schemeClr val="hlink"/>
              </a:solidFill>
            </a:endParaRP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9445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22471</TotalTime>
  <Words>4456</Words>
  <Application>Microsoft Office PowerPoint</Application>
  <PresentationFormat>On-screen Show (4:3)</PresentationFormat>
  <Paragraphs>423</Paragraphs>
  <Slides>44</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Times New Roman</vt:lpstr>
      <vt:lpstr>宋体</vt:lpstr>
      <vt:lpstr>Arial</vt:lpstr>
      <vt:lpstr>Consolas</vt:lpstr>
      <vt:lpstr>Gungsuh</vt:lpstr>
      <vt:lpstr>黑体</vt:lpstr>
      <vt:lpstr>楷体_GB2312</vt:lpstr>
      <vt:lpstr>华文行楷</vt:lpstr>
      <vt:lpstr>默认设计模板</vt:lpstr>
      <vt:lpstr>Microsoft Visio 绘图</vt:lpstr>
      <vt:lpstr>态势感知中的网络测量与分析研究</vt:lpstr>
      <vt:lpstr>主要内容</vt:lpstr>
      <vt:lpstr>一. 总体框架</vt:lpstr>
      <vt:lpstr>主要内容</vt:lpstr>
      <vt:lpstr>二. 选题背景（网络测量）</vt:lpstr>
      <vt:lpstr>二. 选题背景（网络测量）</vt:lpstr>
      <vt:lpstr>二. 选题背景（流量分析）</vt:lpstr>
      <vt:lpstr>二. 选题背景（网络算法实现）</vt:lpstr>
      <vt:lpstr>主要内容</vt:lpstr>
      <vt:lpstr>三. 国内外研究现状（网络测量）</vt:lpstr>
      <vt:lpstr>三. 国内外研究现状（流量分析）</vt:lpstr>
      <vt:lpstr>三. 国内外研究现状（网络算法实现）</vt:lpstr>
      <vt:lpstr>主要内容</vt:lpstr>
      <vt:lpstr>四. 研究内容及拟解决的主要问题</vt:lpstr>
      <vt:lpstr>主要内容</vt:lpstr>
      <vt:lpstr>五. 研究方案及可行性分析</vt:lpstr>
      <vt:lpstr>五. 研究方案及可行性分析（A）</vt:lpstr>
      <vt:lpstr>五. 研究方案及可行性分析（A）</vt:lpstr>
      <vt:lpstr>五. 研究方案及可行性分析（A）</vt:lpstr>
      <vt:lpstr>五. 研究方案及可行性分析（A）</vt:lpstr>
      <vt:lpstr>五. 研究方案及可行性分析</vt:lpstr>
      <vt:lpstr>五. 研究方案及可行性分析（B）</vt:lpstr>
      <vt:lpstr>五. 研究方案及可行性分析（B）</vt:lpstr>
      <vt:lpstr>五. 研究方案及可行性分析（B）</vt:lpstr>
      <vt:lpstr>五. 研究方案及可行性分析（B）</vt:lpstr>
      <vt:lpstr>五. 研究方案及可行性分析</vt:lpstr>
      <vt:lpstr>五. 研究方案及可行性分析（C）</vt:lpstr>
      <vt:lpstr>五. 研究方案及可行性分析（C）</vt:lpstr>
      <vt:lpstr>五. 研究方案及可行性分析（C）</vt:lpstr>
      <vt:lpstr>五. 研究方案及可行性分析（C）</vt:lpstr>
      <vt:lpstr>五. 研究方案及可行性分析</vt:lpstr>
      <vt:lpstr>五. 研究方案及可行性分析（D）</vt:lpstr>
      <vt:lpstr>五. 研究方案及可行性分析（D）</vt:lpstr>
      <vt:lpstr>主要内容</vt:lpstr>
      <vt:lpstr>六. 可能的创新点及预期成果</vt:lpstr>
      <vt:lpstr>主要内容</vt:lpstr>
      <vt:lpstr>七. 进度计划安排</vt:lpstr>
      <vt:lpstr>主要内容</vt:lpstr>
      <vt:lpstr>八. 参考文献</vt:lpstr>
      <vt:lpstr>八. 参考文献（续）</vt:lpstr>
      <vt:lpstr>八. 参考文献（续）</vt:lpstr>
      <vt:lpstr>八. 参考文献（续）</vt:lpstr>
      <vt:lpstr>八. 参考文献（续）</vt:lpstr>
      <vt:lpstr>谢谢各位老师！</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域间路由系统的安全检测与防范</dc:title>
  <dc:creator>XiangYang</dc:creator>
  <cp:lastModifiedBy>zhao zongyi</cp:lastModifiedBy>
  <cp:revision>2480</cp:revision>
  <dcterms:created xsi:type="dcterms:W3CDTF">2010-09-06T13:20:00Z</dcterms:created>
  <dcterms:modified xsi:type="dcterms:W3CDTF">2018-03-16T09:21:55Z</dcterms:modified>
</cp:coreProperties>
</file>