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395" r:id="rId4"/>
    <p:sldId id="397" r:id="rId5"/>
    <p:sldId id="396" r:id="rId6"/>
    <p:sldId id="400" r:id="rId7"/>
    <p:sldId id="401" r:id="rId8"/>
    <p:sldId id="382" r:id="rId9"/>
    <p:sldId id="405" r:id="rId10"/>
    <p:sldId id="360" r:id="rId11"/>
    <p:sldId id="313" r:id="rId12"/>
    <p:sldId id="406" r:id="rId13"/>
    <p:sldId id="418" r:id="rId14"/>
    <p:sldId id="371" r:id="rId15"/>
    <p:sldId id="392" r:id="rId16"/>
    <p:sldId id="337" r:id="rId17"/>
    <p:sldId id="344" r:id="rId18"/>
    <p:sldId id="345" r:id="rId19"/>
    <p:sldId id="346" r:id="rId20"/>
    <p:sldId id="347" r:id="rId21"/>
    <p:sldId id="372" r:id="rId22"/>
    <p:sldId id="420" r:id="rId23"/>
    <p:sldId id="421" r:id="rId24"/>
    <p:sldId id="422" r:id="rId25"/>
    <p:sldId id="423" r:id="rId26"/>
    <p:sldId id="424" r:id="rId27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o zongyi" initials="zz" lastIdx="1" clrIdx="0">
    <p:extLst>
      <p:ext uri="{19B8F6BF-5375-455C-9EA6-DF929625EA0E}">
        <p15:presenceInfo xmlns:p15="http://schemas.microsoft.com/office/powerpoint/2012/main" userId="zhao zongy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DDDDDD"/>
    <a:srgbClr val="00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8" autoAdjust="0"/>
    <p:restoredTop sz="85000" autoAdjust="0"/>
  </p:normalViewPr>
  <p:slideViewPr>
    <p:cSldViewPr>
      <p:cViewPr varScale="1">
        <p:scale>
          <a:sx n="77" d="100"/>
          <a:sy n="77" d="100"/>
        </p:scale>
        <p:origin x="19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793951-D2E1-400A-8457-64DE3A55719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 altLang="zh-CN"/>
        </a:p>
      </dgm:t>
    </dgm:pt>
    <dgm:pt modelId="{6BF83EA6-53C6-452B-A184-F7488AEBC323}">
      <dgm:prSet phldrT="[Text]"/>
      <dgm:spPr>
        <a:solidFill>
          <a:srgbClr val="00B050"/>
        </a:solidFill>
      </dgm:spPr>
      <dgm:t>
        <a:bodyPr/>
        <a:lstStyle/>
        <a:p>
          <a:r>
            <a:rPr lang="zh-CN" altLang="en-US" dirty="0" smtClean="0"/>
            <a:t>优点</a:t>
          </a:r>
          <a:endParaRPr lang="en-US" altLang="zh-CN" dirty="0"/>
        </a:p>
      </dgm:t>
    </dgm:pt>
    <dgm:pt modelId="{AD542E5A-1FEE-41E8-8CD3-55EC5AC4CBF4}" type="parTrans" cxnId="{D0B95BD5-22CC-45F9-8997-853AED672022}">
      <dgm:prSet/>
      <dgm:spPr/>
      <dgm:t>
        <a:bodyPr/>
        <a:lstStyle/>
        <a:p>
          <a:endParaRPr lang="en-US" altLang="zh-CN"/>
        </a:p>
      </dgm:t>
    </dgm:pt>
    <dgm:pt modelId="{F06D96D5-4C67-4C24-93C0-40C6E693C7FF}" type="sibTrans" cxnId="{D0B95BD5-22CC-45F9-8997-853AED672022}">
      <dgm:prSet/>
      <dgm:spPr/>
      <dgm:t>
        <a:bodyPr/>
        <a:lstStyle/>
        <a:p>
          <a:endParaRPr lang="en-US" altLang="zh-CN"/>
        </a:p>
      </dgm:t>
    </dgm:pt>
    <dgm:pt modelId="{60598A43-6296-46BA-BA64-606896719094}">
      <dgm:prSet phldrT="[Text]"/>
      <dgm:spPr/>
      <dgm:t>
        <a:bodyPr/>
        <a:lstStyle/>
        <a:p>
          <a:r>
            <a:rPr lang="zh-CN" altLang="en-US" dirty="0" smtClean="0"/>
            <a:t>只需要固定的内存</a:t>
          </a:r>
          <a:endParaRPr lang="en-US" altLang="zh-CN" dirty="0"/>
        </a:p>
      </dgm:t>
    </dgm:pt>
    <dgm:pt modelId="{BE56864E-5C5E-48A3-B2DE-45A6BF892526}" type="parTrans" cxnId="{0260CAD6-3C5E-4788-B9C0-DA45E8C6D388}">
      <dgm:prSet/>
      <dgm:spPr/>
      <dgm:t>
        <a:bodyPr/>
        <a:lstStyle/>
        <a:p>
          <a:endParaRPr lang="en-US" altLang="zh-CN"/>
        </a:p>
      </dgm:t>
    </dgm:pt>
    <dgm:pt modelId="{A9F09D9F-93DB-43EC-9A43-827A12EA8700}" type="sibTrans" cxnId="{0260CAD6-3C5E-4788-B9C0-DA45E8C6D388}">
      <dgm:prSet/>
      <dgm:spPr/>
      <dgm:t>
        <a:bodyPr/>
        <a:lstStyle/>
        <a:p>
          <a:endParaRPr lang="en-US" altLang="zh-CN"/>
        </a:p>
      </dgm:t>
    </dgm:pt>
    <dgm:pt modelId="{998FE1C9-88A4-4A2C-BD31-D59F50CBB065}">
      <dgm:prSet phldrT="[Text]"/>
      <dgm:spPr/>
      <dgm:t>
        <a:bodyPr/>
        <a:lstStyle/>
        <a:p>
          <a:r>
            <a:rPr lang="zh-CN" altLang="en-US" dirty="0" smtClean="0"/>
            <a:t>能够将测量误差控制在有限的范围之内</a:t>
          </a:r>
          <a:endParaRPr lang="en-US" altLang="zh-CN" dirty="0"/>
        </a:p>
      </dgm:t>
    </dgm:pt>
    <dgm:pt modelId="{16FF0E65-1BA7-449D-816C-C0E04F095A94}" type="parTrans" cxnId="{D8D0CEC0-CA3F-4D7E-8295-B31D5B04125E}">
      <dgm:prSet/>
      <dgm:spPr/>
      <dgm:t>
        <a:bodyPr/>
        <a:lstStyle/>
        <a:p>
          <a:endParaRPr lang="en-US" altLang="zh-CN"/>
        </a:p>
      </dgm:t>
    </dgm:pt>
    <dgm:pt modelId="{56337510-741D-4484-AD06-AD36D58B0D2A}" type="sibTrans" cxnId="{D8D0CEC0-CA3F-4D7E-8295-B31D5B04125E}">
      <dgm:prSet/>
      <dgm:spPr/>
      <dgm:t>
        <a:bodyPr/>
        <a:lstStyle/>
        <a:p>
          <a:endParaRPr lang="en-US" altLang="zh-CN"/>
        </a:p>
      </dgm:t>
    </dgm:pt>
    <dgm:pt modelId="{E3EF9805-A781-4605-A356-35D95832E352}">
      <dgm:prSet phldrT="[Text]"/>
      <dgm:spPr>
        <a:solidFill>
          <a:srgbClr val="00B050"/>
        </a:solidFill>
      </dgm:spPr>
      <dgm:t>
        <a:bodyPr/>
        <a:lstStyle/>
        <a:p>
          <a:r>
            <a:rPr lang="zh-CN" altLang="en-US" dirty="0" smtClean="0"/>
            <a:t>缺点</a:t>
          </a:r>
          <a:endParaRPr lang="en-US" altLang="zh-CN" dirty="0"/>
        </a:p>
      </dgm:t>
    </dgm:pt>
    <dgm:pt modelId="{D9F8AC43-9C1A-496B-BD2D-54D0A28BC9B2}" type="parTrans" cxnId="{A564A27F-E1E0-48A3-9A96-6C44AD44D4DE}">
      <dgm:prSet/>
      <dgm:spPr/>
      <dgm:t>
        <a:bodyPr/>
        <a:lstStyle/>
        <a:p>
          <a:endParaRPr lang="en-US" altLang="zh-CN"/>
        </a:p>
      </dgm:t>
    </dgm:pt>
    <dgm:pt modelId="{296F26EF-F8B1-4086-9765-070B2E919299}" type="sibTrans" cxnId="{A564A27F-E1E0-48A3-9A96-6C44AD44D4DE}">
      <dgm:prSet/>
      <dgm:spPr/>
      <dgm:t>
        <a:bodyPr/>
        <a:lstStyle/>
        <a:p>
          <a:endParaRPr lang="en-US" altLang="zh-CN"/>
        </a:p>
      </dgm:t>
    </dgm:pt>
    <dgm:pt modelId="{956371B1-9318-4930-B8C8-F0EA41074CFC}">
      <dgm:prSet phldrT="[Text]"/>
      <dgm:spPr/>
      <dgm:t>
        <a:bodyPr/>
        <a:lstStyle/>
        <a:p>
          <a:r>
            <a:rPr lang="zh-CN" altLang="en-US" dirty="0" smtClean="0"/>
            <a:t>需要对每个数据包都进行大量的计算</a:t>
          </a:r>
          <a:endParaRPr lang="en-US" altLang="zh-CN" dirty="0"/>
        </a:p>
      </dgm:t>
    </dgm:pt>
    <dgm:pt modelId="{77B2DAFE-2E36-4799-908C-727E6E7523C5}" type="parTrans" cxnId="{9E25FD10-39FA-482E-892F-4C531139826A}">
      <dgm:prSet/>
      <dgm:spPr/>
      <dgm:t>
        <a:bodyPr/>
        <a:lstStyle/>
        <a:p>
          <a:endParaRPr lang="en-US" altLang="zh-CN"/>
        </a:p>
      </dgm:t>
    </dgm:pt>
    <dgm:pt modelId="{049AD193-E8CF-4C92-B0BF-DA1F51A01648}" type="sibTrans" cxnId="{9E25FD10-39FA-482E-892F-4C531139826A}">
      <dgm:prSet/>
      <dgm:spPr/>
      <dgm:t>
        <a:bodyPr/>
        <a:lstStyle/>
        <a:p>
          <a:endParaRPr lang="en-US" altLang="zh-CN"/>
        </a:p>
      </dgm:t>
    </dgm:pt>
    <dgm:pt modelId="{4A456B4A-7033-4DDF-8A3F-1C4D56E2578A}">
      <dgm:prSet phldrT="[Text]"/>
      <dgm:spPr/>
      <dgm:t>
        <a:bodyPr/>
        <a:lstStyle/>
        <a:p>
          <a:r>
            <a:rPr lang="zh-CN" altLang="en-US" dirty="0" smtClean="0"/>
            <a:t>需要消耗大量的</a:t>
          </a:r>
          <a:r>
            <a:rPr lang="en-US" altLang="zh-CN" dirty="0" smtClean="0"/>
            <a:t>CPU</a:t>
          </a:r>
          <a:r>
            <a:rPr lang="zh-CN" altLang="en-US" dirty="0" smtClean="0"/>
            <a:t>资源，影响转发设备的吞吐率</a:t>
          </a:r>
          <a:endParaRPr lang="en-US" altLang="zh-CN" dirty="0"/>
        </a:p>
      </dgm:t>
    </dgm:pt>
    <dgm:pt modelId="{6DA29521-00B9-4A51-9E16-050C5DD737E3}" type="parTrans" cxnId="{A18E7F46-8D24-4840-BEFA-48059B302C9B}">
      <dgm:prSet/>
      <dgm:spPr/>
      <dgm:t>
        <a:bodyPr/>
        <a:lstStyle/>
        <a:p>
          <a:endParaRPr lang="en-US" altLang="zh-CN"/>
        </a:p>
      </dgm:t>
    </dgm:pt>
    <dgm:pt modelId="{185A09B9-1C78-47FC-B559-17934B4501E1}" type="sibTrans" cxnId="{A18E7F46-8D24-4840-BEFA-48059B302C9B}">
      <dgm:prSet/>
      <dgm:spPr/>
      <dgm:t>
        <a:bodyPr/>
        <a:lstStyle/>
        <a:p>
          <a:endParaRPr lang="en-US" altLang="zh-CN"/>
        </a:p>
      </dgm:t>
    </dgm:pt>
    <dgm:pt modelId="{A2557C05-7CFD-48A8-80E7-4E6453F468EE}" type="pres">
      <dgm:prSet presAssocID="{7C793951-D2E1-400A-8457-64DE3A55719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 altLang="zh-CN"/>
        </a:p>
      </dgm:t>
    </dgm:pt>
    <dgm:pt modelId="{D8519006-1B23-4E22-9D8C-BDF8BA3860D6}" type="pres">
      <dgm:prSet presAssocID="{6BF83EA6-53C6-452B-A184-F7488AEBC323}" presName="composite" presStyleCnt="0"/>
      <dgm:spPr/>
    </dgm:pt>
    <dgm:pt modelId="{F0731F93-674C-44A8-991F-664634BC4F2D}" type="pres">
      <dgm:prSet presAssocID="{6BF83EA6-53C6-452B-A184-F7488AEBC32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 altLang="zh-CN"/>
        </a:p>
      </dgm:t>
    </dgm:pt>
    <dgm:pt modelId="{784BBD6D-8B77-4C49-B8DF-E1107F5C5032}" type="pres">
      <dgm:prSet presAssocID="{6BF83EA6-53C6-452B-A184-F7488AEBC323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 altLang="zh-CN"/>
        </a:p>
      </dgm:t>
    </dgm:pt>
    <dgm:pt modelId="{512283AF-9108-4BE7-B75A-5230217DEDB9}" type="pres">
      <dgm:prSet presAssocID="{F06D96D5-4C67-4C24-93C0-40C6E693C7FF}" presName="space" presStyleCnt="0"/>
      <dgm:spPr/>
    </dgm:pt>
    <dgm:pt modelId="{3F6CA68B-A8A7-4A07-8EDD-AB5AABB59D9F}" type="pres">
      <dgm:prSet presAssocID="{E3EF9805-A781-4605-A356-35D95832E352}" presName="composite" presStyleCnt="0"/>
      <dgm:spPr/>
    </dgm:pt>
    <dgm:pt modelId="{E875175E-5FD9-466C-9CF1-4C9E72160FC0}" type="pres">
      <dgm:prSet presAssocID="{E3EF9805-A781-4605-A356-35D95832E35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 altLang="zh-CN"/>
        </a:p>
      </dgm:t>
    </dgm:pt>
    <dgm:pt modelId="{A89EDBCA-9C9D-4999-B8C6-020E61AB1360}" type="pres">
      <dgm:prSet presAssocID="{E3EF9805-A781-4605-A356-35D95832E352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 altLang="zh-CN"/>
        </a:p>
      </dgm:t>
    </dgm:pt>
  </dgm:ptLst>
  <dgm:cxnLst>
    <dgm:cxn modelId="{A564A27F-E1E0-48A3-9A96-6C44AD44D4DE}" srcId="{7C793951-D2E1-400A-8457-64DE3A55719C}" destId="{E3EF9805-A781-4605-A356-35D95832E352}" srcOrd="1" destOrd="0" parTransId="{D9F8AC43-9C1A-496B-BD2D-54D0A28BC9B2}" sibTransId="{296F26EF-F8B1-4086-9765-070B2E919299}"/>
    <dgm:cxn modelId="{D8D0CEC0-CA3F-4D7E-8295-B31D5B04125E}" srcId="{6BF83EA6-53C6-452B-A184-F7488AEBC323}" destId="{998FE1C9-88A4-4A2C-BD31-D59F50CBB065}" srcOrd="1" destOrd="0" parTransId="{16FF0E65-1BA7-449D-816C-C0E04F095A94}" sibTransId="{56337510-741D-4484-AD06-AD36D58B0D2A}"/>
    <dgm:cxn modelId="{04EE4680-CD54-47C2-84B5-BDF3FEE3DF23}" type="presOf" srcId="{60598A43-6296-46BA-BA64-606896719094}" destId="{784BBD6D-8B77-4C49-B8DF-E1107F5C5032}" srcOrd="0" destOrd="0" presId="urn:microsoft.com/office/officeart/2005/8/layout/hList1"/>
    <dgm:cxn modelId="{46E224A3-C6A1-46E2-B3FC-21957927A3E1}" type="presOf" srcId="{998FE1C9-88A4-4A2C-BD31-D59F50CBB065}" destId="{784BBD6D-8B77-4C49-B8DF-E1107F5C5032}" srcOrd="0" destOrd="1" presId="urn:microsoft.com/office/officeart/2005/8/layout/hList1"/>
    <dgm:cxn modelId="{0260CAD6-3C5E-4788-B9C0-DA45E8C6D388}" srcId="{6BF83EA6-53C6-452B-A184-F7488AEBC323}" destId="{60598A43-6296-46BA-BA64-606896719094}" srcOrd="0" destOrd="0" parTransId="{BE56864E-5C5E-48A3-B2DE-45A6BF892526}" sibTransId="{A9F09D9F-93DB-43EC-9A43-827A12EA8700}"/>
    <dgm:cxn modelId="{D0B95BD5-22CC-45F9-8997-853AED672022}" srcId="{7C793951-D2E1-400A-8457-64DE3A55719C}" destId="{6BF83EA6-53C6-452B-A184-F7488AEBC323}" srcOrd="0" destOrd="0" parTransId="{AD542E5A-1FEE-41E8-8CD3-55EC5AC4CBF4}" sibTransId="{F06D96D5-4C67-4C24-93C0-40C6E693C7FF}"/>
    <dgm:cxn modelId="{F5AFFD68-A1FF-4437-8044-D203A2408F29}" type="presOf" srcId="{6BF83EA6-53C6-452B-A184-F7488AEBC323}" destId="{F0731F93-674C-44A8-991F-664634BC4F2D}" srcOrd="0" destOrd="0" presId="urn:microsoft.com/office/officeart/2005/8/layout/hList1"/>
    <dgm:cxn modelId="{9E25FD10-39FA-482E-892F-4C531139826A}" srcId="{E3EF9805-A781-4605-A356-35D95832E352}" destId="{956371B1-9318-4930-B8C8-F0EA41074CFC}" srcOrd="0" destOrd="0" parTransId="{77B2DAFE-2E36-4799-908C-727E6E7523C5}" sibTransId="{049AD193-E8CF-4C92-B0BF-DA1F51A01648}"/>
    <dgm:cxn modelId="{1A43A704-BB2D-4A62-8253-5ADA97C7922F}" type="presOf" srcId="{E3EF9805-A781-4605-A356-35D95832E352}" destId="{E875175E-5FD9-466C-9CF1-4C9E72160FC0}" srcOrd="0" destOrd="0" presId="urn:microsoft.com/office/officeart/2005/8/layout/hList1"/>
    <dgm:cxn modelId="{D92999EE-B609-41C4-8A32-48543DFA5988}" type="presOf" srcId="{7C793951-D2E1-400A-8457-64DE3A55719C}" destId="{A2557C05-7CFD-48A8-80E7-4E6453F468EE}" srcOrd="0" destOrd="0" presId="urn:microsoft.com/office/officeart/2005/8/layout/hList1"/>
    <dgm:cxn modelId="{48BC76BA-4475-4E6E-BDD6-53819B103CC7}" type="presOf" srcId="{956371B1-9318-4930-B8C8-F0EA41074CFC}" destId="{A89EDBCA-9C9D-4999-B8C6-020E61AB1360}" srcOrd="0" destOrd="0" presId="urn:microsoft.com/office/officeart/2005/8/layout/hList1"/>
    <dgm:cxn modelId="{3A381A20-62B2-4505-A6FE-CE9D46E29DB5}" type="presOf" srcId="{4A456B4A-7033-4DDF-8A3F-1C4D56E2578A}" destId="{A89EDBCA-9C9D-4999-B8C6-020E61AB1360}" srcOrd="0" destOrd="1" presId="urn:microsoft.com/office/officeart/2005/8/layout/hList1"/>
    <dgm:cxn modelId="{A18E7F46-8D24-4840-BEFA-48059B302C9B}" srcId="{E3EF9805-A781-4605-A356-35D95832E352}" destId="{4A456B4A-7033-4DDF-8A3F-1C4D56E2578A}" srcOrd="1" destOrd="0" parTransId="{6DA29521-00B9-4A51-9E16-050C5DD737E3}" sibTransId="{185A09B9-1C78-47FC-B559-17934B4501E1}"/>
    <dgm:cxn modelId="{DA516AD0-AB92-4D43-9648-3EE6F13F6EC8}" type="presParOf" srcId="{A2557C05-7CFD-48A8-80E7-4E6453F468EE}" destId="{D8519006-1B23-4E22-9D8C-BDF8BA3860D6}" srcOrd="0" destOrd="0" presId="urn:microsoft.com/office/officeart/2005/8/layout/hList1"/>
    <dgm:cxn modelId="{078C468A-344B-4F7D-953C-0B98E30E47F0}" type="presParOf" srcId="{D8519006-1B23-4E22-9D8C-BDF8BA3860D6}" destId="{F0731F93-674C-44A8-991F-664634BC4F2D}" srcOrd="0" destOrd="0" presId="urn:microsoft.com/office/officeart/2005/8/layout/hList1"/>
    <dgm:cxn modelId="{E8696794-E248-4812-8B58-3DD40F81815E}" type="presParOf" srcId="{D8519006-1B23-4E22-9D8C-BDF8BA3860D6}" destId="{784BBD6D-8B77-4C49-B8DF-E1107F5C5032}" srcOrd="1" destOrd="0" presId="urn:microsoft.com/office/officeart/2005/8/layout/hList1"/>
    <dgm:cxn modelId="{14E47654-F022-420C-BF3C-740BAE73B219}" type="presParOf" srcId="{A2557C05-7CFD-48A8-80E7-4E6453F468EE}" destId="{512283AF-9108-4BE7-B75A-5230217DEDB9}" srcOrd="1" destOrd="0" presId="urn:microsoft.com/office/officeart/2005/8/layout/hList1"/>
    <dgm:cxn modelId="{1EA406EF-4630-4D6A-8FCF-D1F4B2C99AD3}" type="presParOf" srcId="{A2557C05-7CFD-48A8-80E7-4E6453F468EE}" destId="{3F6CA68B-A8A7-4A07-8EDD-AB5AABB59D9F}" srcOrd="2" destOrd="0" presId="urn:microsoft.com/office/officeart/2005/8/layout/hList1"/>
    <dgm:cxn modelId="{96FD444C-F01B-4330-A29D-E362EAC03FD7}" type="presParOf" srcId="{3F6CA68B-A8A7-4A07-8EDD-AB5AABB59D9F}" destId="{E875175E-5FD9-466C-9CF1-4C9E72160FC0}" srcOrd="0" destOrd="0" presId="urn:microsoft.com/office/officeart/2005/8/layout/hList1"/>
    <dgm:cxn modelId="{499FBDA5-5371-416E-B149-DB47A569F1ED}" type="presParOf" srcId="{3F6CA68B-A8A7-4A07-8EDD-AB5AABB59D9F}" destId="{A89EDBCA-9C9D-4999-B8C6-020E61AB136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2FC814-75E9-46A5-8380-49749201A07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 altLang="zh-CN"/>
        </a:p>
      </dgm:t>
    </dgm:pt>
    <dgm:pt modelId="{414403B5-46BA-4780-B89A-BBA2FBD8607F}">
      <dgm:prSet phldrT="[Text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SDN</a:t>
          </a:r>
          <a:r>
            <a:rPr lang="zh-CN" altLang="en-US" dirty="0" smtClean="0">
              <a:solidFill>
                <a:schemeClr val="tx1"/>
              </a:solidFill>
            </a:rPr>
            <a:t>网络在数据中心网络和企业网中广泛部署</a:t>
          </a:r>
          <a:endParaRPr lang="en-US" altLang="zh-CN" dirty="0" smtClean="0">
            <a:solidFill>
              <a:schemeClr val="tx1"/>
            </a:solidFill>
          </a:endParaRPr>
        </a:p>
      </dgm:t>
    </dgm:pt>
    <dgm:pt modelId="{E73F944B-35D3-4639-9E23-AB5BC3800E3D}" type="parTrans" cxnId="{C986E4A9-E5AD-4BBE-B5E9-328BD611787A}">
      <dgm:prSet/>
      <dgm:spPr/>
      <dgm:t>
        <a:bodyPr/>
        <a:lstStyle/>
        <a:p>
          <a:endParaRPr lang="en-US" altLang="zh-CN"/>
        </a:p>
      </dgm:t>
    </dgm:pt>
    <dgm:pt modelId="{AE607529-D0D3-4D08-8909-9B4CBAEE50F2}" type="sibTrans" cxnId="{C986E4A9-E5AD-4BBE-B5E9-328BD611787A}">
      <dgm:prSet/>
      <dgm:spPr/>
      <dgm:t>
        <a:bodyPr/>
        <a:lstStyle/>
        <a:p>
          <a:endParaRPr lang="en-US" altLang="zh-CN"/>
        </a:p>
      </dgm:t>
    </dgm:pt>
    <dgm:pt modelId="{503CB25E-C8E7-4764-9E56-68A5A03A00CB}">
      <dgm:prSet phldrT="[Text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网络管理员对网络有完整的控制权</a:t>
          </a:r>
          <a:endParaRPr lang="en-US" altLang="zh-CN" dirty="0">
            <a:solidFill>
              <a:schemeClr val="tx1"/>
            </a:solidFill>
          </a:endParaRPr>
        </a:p>
      </dgm:t>
    </dgm:pt>
    <dgm:pt modelId="{C1F5C8B8-3FE2-4533-9A9D-D9D939F82A25}" type="parTrans" cxnId="{53DA8FB2-FF47-4195-9144-3BFF3D3E3663}">
      <dgm:prSet/>
      <dgm:spPr/>
      <dgm:t>
        <a:bodyPr/>
        <a:lstStyle/>
        <a:p>
          <a:endParaRPr lang="en-US" altLang="zh-CN"/>
        </a:p>
      </dgm:t>
    </dgm:pt>
    <dgm:pt modelId="{A675B761-C4A8-4D3D-9B19-4757FEF5F521}" type="sibTrans" cxnId="{53DA8FB2-FF47-4195-9144-3BFF3D3E3663}">
      <dgm:prSet/>
      <dgm:spPr/>
      <dgm:t>
        <a:bodyPr/>
        <a:lstStyle/>
        <a:p>
          <a:endParaRPr lang="en-US" altLang="zh-CN"/>
        </a:p>
      </dgm:t>
    </dgm:pt>
    <dgm:pt modelId="{89DB6262-5F18-4E14-9581-5610B9BA6B05}">
      <dgm:prSet phldrT="[Text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数据包在网络中的传输路径是可以预知的</a:t>
          </a:r>
          <a:endParaRPr lang="en-US" altLang="zh-CN" dirty="0">
            <a:solidFill>
              <a:schemeClr val="tx1"/>
            </a:solidFill>
          </a:endParaRPr>
        </a:p>
      </dgm:t>
    </dgm:pt>
    <dgm:pt modelId="{91C842A8-D176-4484-B45E-F80B7153DA7A}" type="parTrans" cxnId="{4A23ACFA-4609-4801-B476-2C632321B694}">
      <dgm:prSet/>
      <dgm:spPr/>
      <dgm:t>
        <a:bodyPr/>
        <a:lstStyle/>
        <a:p>
          <a:endParaRPr lang="en-US" altLang="zh-CN"/>
        </a:p>
      </dgm:t>
    </dgm:pt>
    <dgm:pt modelId="{FECA514E-EF1D-4A20-85F8-21496D7E3F0A}" type="sibTrans" cxnId="{4A23ACFA-4609-4801-B476-2C632321B694}">
      <dgm:prSet/>
      <dgm:spPr/>
      <dgm:t>
        <a:bodyPr/>
        <a:lstStyle/>
        <a:p>
          <a:endParaRPr lang="en-US" altLang="zh-CN"/>
        </a:p>
      </dgm:t>
    </dgm:pt>
    <dgm:pt modelId="{E56B2027-8AA0-4ECE-A9A2-566ED3D1BF6E}" type="pres">
      <dgm:prSet presAssocID="{762FC814-75E9-46A5-8380-49749201A07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 altLang="zh-CN"/>
        </a:p>
      </dgm:t>
    </dgm:pt>
    <dgm:pt modelId="{12C620B3-6929-47CE-BA53-20D12113B192}" type="pres">
      <dgm:prSet presAssocID="{762FC814-75E9-46A5-8380-49749201A07D}" presName="Name1" presStyleCnt="0"/>
      <dgm:spPr/>
    </dgm:pt>
    <dgm:pt modelId="{A136D5DF-E234-43D7-91B0-C72368F2B587}" type="pres">
      <dgm:prSet presAssocID="{762FC814-75E9-46A5-8380-49749201A07D}" presName="cycle" presStyleCnt="0"/>
      <dgm:spPr/>
    </dgm:pt>
    <dgm:pt modelId="{51232EB5-B43A-42F3-B0F7-B5ABB82FDD98}" type="pres">
      <dgm:prSet presAssocID="{762FC814-75E9-46A5-8380-49749201A07D}" presName="srcNode" presStyleLbl="node1" presStyleIdx="0" presStyleCnt="3"/>
      <dgm:spPr/>
    </dgm:pt>
    <dgm:pt modelId="{080A7278-1E3E-4EA7-B464-8F231A5E2D56}" type="pres">
      <dgm:prSet presAssocID="{762FC814-75E9-46A5-8380-49749201A07D}" presName="conn" presStyleLbl="parChTrans1D2" presStyleIdx="0" presStyleCnt="1"/>
      <dgm:spPr/>
      <dgm:t>
        <a:bodyPr/>
        <a:lstStyle/>
        <a:p>
          <a:endParaRPr lang="en-US" altLang="zh-CN"/>
        </a:p>
      </dgm:t>
    </dgm:pt>
    <dgm:pt modelId="{0100A3D5-6FB9-4341-99F8-522364FDE393}" type="pres">
      <dgm:prSet presAssocID="{762FC814-75E9-46A5-8380-49749201A07D}" presName="extraNode" presStyleLbl="node1" presStyleIdx="0" presStyleCnt="3"/>
      <dgm:spPr/>
    </dgm:pt>
    <dgm:pt modelId="{50AEE555-44B4-4B76-BD5C-39624AAEA870}" type="pres">
      <dgm:prSet presAssocID="{762FC814-75E9-46A5-8380-49749201A07D}" presName="dstNode" presStyleLbl="node1" presStyleIdx="0" presStyleCnt="3"/>
      <dgm:spPr/>
    </dgm:pt>
    <dgm:pt modelId="{36082167-7146-40E3-A350-A9CC66C24E3B}" type="pres">
      <dgm:prSet presAssocID="{414403B5-46BA-4780-B89A-BBA2FBD8607F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 altLang="zh-CN"/>
        </a:p>
      </dgm:t>
    </dgm:pt>
    <dgm:pt modelId="{A6F56836-C597-4930-A537-1D51A48E09A8}" type="pres">
      <dgm:prSet presAssocID="{414403B5-46BA-4780-B89A-BBA2FBD8607F}" presName="accent_1" presStyleCnt="0"/>
      <dgm:spPr/>
    </dgm:pt>
    <dgm:pt modelId="{3A51FE04-BC67-4CC7-8137-B6D916D67CBF}" type="pres">
      <dgm:prSet presAssocID="{414403B5-46BA-4780-B89A-BBA2FBD8607F}" presName="accentRepeatNode" presStyleLbl="solidFgAcc1" presStyleIdx="0" presStyleCnt="3"/>
      <dgm:spPr/>
    </dgm:pt>
    <dgm:pt modelId="{5027D082-74F5-44DF-A478-E4F695A950A4}" type="pres">
      <dgm:prSet presAssocID="{503CB25E-C8E7-4764-9E56-68A5A03A00CB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 altLang="zh-CN"/>
        </a:p>
      </dgm:t>
    </dgm:pt>
    <dgm:pt modelId="{58750E31-D1BE-4FBC-A71F-8EC5181EB64F}" type="pres">
      <dgm:prSet presAssocID="{503CB25E-C8E7-4764-9E56-68A5A03A00CB}" presName="accent_2" presStyleCnt="0"/>
      <dgm:spPr/>
    </dgm:pt>
    <dgm:pt modelId="{9F5CFB3F-70FF-4313-99CF-22ECE51EC6DD}" type="pres">
      <dgm:prSet presAssocID="{503CB25E-C8E7-4764-9E56-68A5A03A00CB}" presName="accentRepeatNode" presStyleLbl="solidFgAcc1" presStyleIdx="1" presStyleCnt="3"/>
      <dgm:spPr/>
    </dgm:pt>
    <dgm:pt modelId="{D549A209-661A-4805-8B86-8204BA80592C}" type="pres">
      <dgm:prSet presAssocID="{89DB6262-5F18-4E14-9581-5610B9BA6B0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 altLang="zh-CN"/>
        </a:p>
      </dgm:t>
    </dgm:pt>
    <dgm:pt modelId="{CCDBFB87-ACC0-4FD6-9D2B-B7C05C45C23E}" type="pres">
      <dgm:prSet presAssocID="{89DB6262-5F18-4E14-9581-5610B9BA6B05}" presName="accent_3" presStyleCnt="0"/>
      <dgm:spPr/>
    </dgm:pt>
    <dgm:pt modelId="{BB06463C-F5F7-4572-A458-23EB9C54301C}" type="pres">
      <dgm:prSet presAssocID="{89DB6262-5F18-4E14-9581-5610B9BA6B05}" presName="accentRepeatNode" presStyleLbl="solidFgAcc1" presStyleIdx="2" presStyleCnt="3"/>
      <dgm:spPr/>
    </dgm:pt>
  </dgm:ptLst>
  <dgm:cxnLst>
    <dgm:cxn modelId="{825AC229-0DCE-4FD4-ADCF-1BF5DDD9CC92}" type="presOf" srcId="{762FC814-75E9-46A5-8380-49749201A07D}" destId="{E56B2027-8AA0-4ECE-A9A2-566ED3D1BF6E}" srcOrd="0" destOrd="0" presId="urn:microsoft.com/office/officeart/2008/layout/VerticalCurvedList"/>
    <dgm:cxn modelId="{4A23ACFA-4609-4801-B476-2C632321B694}" srcId="{762FC814-75E9-46A5-8380-49749201A07D}" destId="{89DB6262-5F18-4E14-9581-5610B9BA6B05}" srcOrd="2" destOrd="0" parTransId="{91C842A8-D176-4484-B45E-F80B7153DA7A}" sibTransId="{FECA514E-EF1D-4A20-85F8-21496D7E3F0A}"/>
    <dgm:cxn modelId="{53DA8FB2-FF47-4195-9144-3BFF3D3E3663}" srcId="{762FC814-75E9-46A5-8380-49749201A07D}" destId="{503CB25E-C8E7-4764-9E56-68A5A03A00CB}" srcOrd="1" destOrd="0" parTransId="{C1F5C8B8-3FE2-4533-9A9D-D9D939F82A25}" sibTransId="{A675B761-C4A8-4D3D-9B19-4757FEF5F521}"/>
    <dgm:cxn modelId="{584134B1-80FC-485C-8CB9-DFD75C99F0A6}" type="presOf" srcId="{89DB6262-5F18-4E14-9581-5610B9BA6B05}" destId="{D549A209-661A-4805-8B86-8204BA80592C}" srcOrd="0" destOrd="0" presId="urn:microsoft.com/office/officeart/2008/layout/VerticalCurvedList"/>
    <dgm:cxn modelId="{C986E4A9-E5AD-4BBE-B5E9-328BD611787A}" srcId="{762FC814-75E9-46A5-8380-49749201A07D}" destId="{414403B5-46BA-4780-B89A-BBA2FBD8607F}" srcOrd="0" destOrd="0" parTransId="{E73F944B-35D3-4639-9E23-AB5BC3800E3D}" sibTransId="{AE607529-D0D3-4D08-8909-9B4CBAEE50F2}"/>
    <dgm:cxn modelId="{EBD0D21B-3225-4406-9747-7BFD73FF3CCF}" type="presOf" srcId="{414403B5-46BA-4780-B89A-BBA2FBD8607F}" destId="{36082167-7146-40E3-A350-A9CC66C24E3B}" srcOrd="0" destOrd="0" presId="urn:microsoft.com/office/officeart/2008/layout/VerticalCurvedList"/>
    <dgm:cxn modelId="{613753EA-3C98-4F04-9345-F91D92C9FB17}" type="presOf" srcId="{503CB25E-C8E7-4764-9E56-68A5A03A00CB}" destId="{5027D082-74F5-44DF-A478-E4F695A950A4}" srcOrd="0" destOrd="0" presId="urn:microsoft.com/office/officeart/2008/layout/VerticalCurvedList"/>
    <dgm:cxn modelId="{64BAD9DF-148B-4FB0-932A-77597B43A8AC}" type="presOf" srcId="{AE607529-D0D3-4D08-8909-9B4CBAEE50F2}" destId="{080A7278-1E3E-4EA7-B464-8F231A5E2D56}" srcOrd="0" destOrd="0" presId="urn:microsoft.com/office/officeart/2008/layout/VerticalCurvedList"/>
    <dgm:cxn modelId="{C7D60EC0-3855-4A25-AEF0-5066632EFB9F}" type="presParOf" srcId="{E56B2027-8AA0-4ECE-A9A2-566ED3D1BF6E}" destId="{12C620B3-6929-47CE-BA53-20D12113B192}" srcOrd="0" destOrd="0" presId="urn:microsoft.com/office/officeart/2008/layout/VerticalCurvedList"/>
    <dgm:cxn modelId="{78040E98-1E76-48A0-A6B1-A05482AA749F}" type="presParOf" srcId="{12C620B3-6929-47CE-BA53-20D12113B192}" destId="{A136D5DF-E234-43D7-91B0-C72368F2B587}" srcOrd="0" destOrd="0" presId="urn:microsoft.com/office/officeart/2008/layout/VerticalCurvedList"/>
    <dgm:cxn modelId="{3C4DF815-ABBA-48EB-9969-047494579074}" type="presParOf" srcId="{A136D5DF-E234-43D7-91B0-C72368F2B587}" destId="{51232EB5-B43A-42F3-B0F7-B5ABB82FDD98}" srcOrd="0" destOrd="0" presId="urn:microsoft.com/office/officeart/2008/layout/VerticalCurvedList"/>
    <dgm:cxn modelId="{596AC5F7-AA1D-4973-9EE6-80082AAB1ECC}" type="presParOf" srcId="{A136D5DF-E234-43D7-91B0-C72368F2B587}" destId="{080A7278-1E3E-4EA7-B464-8F231A5E2D56}" srcOrd="1" destOrd="0" presId="urn:microsoft.com/office/officeart/2008/layout/VerticalCurvedList"/>
    <dgm:cxn modelId="{6F976F2D-4BD3-45B4-B507-8DCC2D8E847F}" type="presParOf" srcId="{A136D5DF-E234-43D7-91B0-C72368F2B587}" destId="{0100A3D5-6FB9-4341-99F8-522364FDE393}" srcOrd="2" destOrd="0" presId="urn:microsoft.com/office/officeart/2008/layout/VerticalCurvedList"/>
    <dgm:cxn modelId="{48AB85F2-BE5D-4E2A-AE19-59CD9B66FD52}" type="presParOf" srcId="{A136D5DF-E234-43D7-91B0-C72368F2B587}" destId="{50AEE555-44B4-4B76-BD5C-39624AAEA870}" srcOrd="3" destOrd="0" presId="urn:microsoft.com/office/officeart/2008/layout/VerticalCurvedList"/>
    <dgm:cxn modelId="{8B336A9F-BDFA-42E4-B7DF-9D3014D36AB4}" type="presParOf" srcId="{12C620B3-6929-47CE-BA53-20D12113B192}" destId="{36082167-7146-40E3-A350-A9CC66C24E3B}" srcOrd="1" destOrd="0" presId="urn:microsoft.com/office/officeart/2008/layout/VerticalCurvedList"/>
    <dgm:cxn modelId="{375B4700-A716-4506-B8DF-560F2DAD0E98}" type="presParOf" srcId="{12C620B3-6929-47CE-BA53-20D12113B192}" destId="{A6F56836-C597-4930-A537-1D51A48E09A8}" srcOrd="2" destOrd="0" presId="urn:microsoft.com/office/officeart/2008/layout/VerticalCurvedList"/>
    <dgm:cxn modelId="{B8BF0423-53BA-43A9-BBDD-DAACD63356E5}" type="presParOf" srcId="{A6F56836-C597-4930-A537-1D51A48E09A8}" destId="{3A51FE04-BC67-4CC7-8137-B6D916D67CBF}" srcOrd="0" destOrd="0" presId="urn:microsoft.com/office/officeart/2008/layout/VerticalCurvedList"/>
    <dgm:cxn modelId="{A30134F9-81DC-4D7F-92BA-1AC7DA85A91D}" type="presParOf" srcId="{12C620B3-6929-47CE-BA53-20D12113B192}" destId="{5027D082-74F5-44DF-A478-E4F695A950A4}" srcOrd="3" destOrd="0" presId="urn:microsoft.com/office/officeart/2008/layout/VerticalCurvedList"/>
    <dgm:cxn modelId="{82C5F704-B6A7-4864-9B20-9D233A1DD45F}" type="presParOf" srcId="{12C620B3-6929-47CE-BA53-20D12113B192}" destId="{58750E31-D1BE-4FBC-A71F-8EC5181EB64F}" srcOrd="4" destOrd="0" presId="urn:microsoft.com/office/officeart/2008/layout/VerticalCurvedList"/>
    <dgm:cxn modelId="{1CF566EB-EAF8-49D5-817B-7F2DB9758B4C}" type="presParOf" srcId="{58750E31-D1BE-4FBC-A71F-8EC5181EB64F}" destId="{9F5CFB3F-70FF-4313-99CF-22ECE51EC6DD}" srcOrd="0" destOrd="0" presId="urn:microsoft.com/office/officeart/2008/layout/VerticalCurvedList"/>
    <dgm:cxn modelId="{25269F87-FB22-4502-A368-12F0C82AA0C4}" type="presParOf" srcId="{12C620B3-6929-47CE-BA53-20D12113B192}" destId="{D549A209-661A-4805-8B86-8204BA80592C}" srcOrd="5" destOrd="0" presId="urn:microsoft.com/office/officeart/2008/layout/VerticalCurvedList"/>
    <dgm:cxn modelId="{7BF34FFA-3DC2-40BE-823C-D33B8A275D61}" type="presParOf" srcId="{12C620B3-6929-47CE-BA53-20D12113B192}" destId="{CCDBFB87-ACC0-4FD6-9D2B-B7C05C45C23E}" srcOrd="6" destOrd="0" presId="urn:microsoft.com/office/officeart/2008/layout/VerticalCurvedList"/>
    <dgm:cxn modelId="{77B3EDC7-A1B1-456C-AEFC-172B57EBDA9D}" type="presParOf" srcId="{CCDBFB87-ACC0-4FD6-9D2B-B7C05C45C23E}" destId="{BB06463C-F5F7-4572-A458-23EB9C54301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2AB194-61DD-4BA5-8271-4045020C5E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 altLang="zh-CN"/>
        </a:p>
      </dgm:t>
    </dgm:pt>
    <dgm:pt modelId="{E521BB68-1CC1-402E-9622-2E05737060AC}">
      <dgm:prSet phldrT="[Text]"/>
      <dgm:spPr>
        <a:solidFill>
          <a:srgbClr val="00B050"/>
        </a:solidFill>
      </dgm:spPr>
      <dgm:t>
        <a:bodyPr/>
        <a:lstStyle/>
        <a:p>
          <a:r>
            <a:rPr lang="zh-CN" altLang="en-US" dirty="0" smtClean="0"/>
            <a:t>缺陷：</a:t>
          </a:r>
          <a:endParaRPr lang="en-US" altLang="zh-CN" dirty="0"/>
        </a:p>
      </dgm:t>
    </dgm:pt>
    <dgm:pt modelId="{E508FB56-77FE-4401-9124-B418B42F1C9F}" type="parTrans" cxnId="{56C7EE82-1CE6-40C1-B55B-9C2D986AF055}">
      <dgm:prSet/>
      <dgm:spPr/>
      <dgm:t>
        <a:bodyPr/>
        <a:lstStyle/>
        <a:p>
          <a:endParaRPr lang="en-US" altLang="zh-CN"/>
        </a:p>
      </dgm:t>
    </dgm:pt>
    <dgm:pt modelId="{58C0C688-76DC-4B99-9637-CF317FFBD2AE}" type="sibTrans" cxnId="{56C7EE82-1CE6-40C1-B55B-9C2D986AF055}">
      <dgm:prSet/>
      <dgm:spPr/>
      <dgm:t>
        <a:bodyPr/>
        <a:lstStyle/>
        <a:p>
          <a:endParaRPr lang="en-US" altLang="zh-CN"/>
        </a:p>
      </dgm:t>
    </dgm:pt>
    <dgm:pt modelId="{45490E96-88A3-430E-8A08-C0C1939E6059}">
      <dgm:prSet phldrT="[Text]"/>
      <dgm:spPr/>
      <dgm:t>
        <a:bodyPr/>
        <a:lstStyle/>
        <a:p>
          <a:r>
            <a:rPr lang="zh-CN" altLang="en-US" dirty="0" smtClean="0"/>
            <a:t>只适用于集中控制的网络（</a:t>
          </a:r>
          <a:r>
            <a:rPr lang="en-US" altLang="zh-CN" dirty="0" smtClean="0"/>
            <a:t>SDN</a:t>
          </a:r>
          <a:r>
            <a:rPr lang="zh-CN" altLang="en-US" dirty="0" smtClean="0"/>
            <a:t>网络等）</a:t>
          </a:r>
          <a:endParaRPr lang="en-US" altLang="zh-CN" dirty="0"/>
        </a:p>
      </dgm:t>
    </dgm:pt>
    <dgm:pt modelId="{D7F6346E-EA1E-4697-A847-09118E3FDF70}" type="parTrans" cxnId="{B9AAD075-6F5F-49C1-8249-8E7667DB1972}">
      <dgm:prSet/>
      <dgm:spPr/>
      <dgm:t>
        <a:bodyPr/>
        <a:lstStyle/>
        <a:p>
          <a:endParaRPr lang="en-US" altLang="zh-CN"/>
        </a:p>
      </dgm:t>
    </dgm:pt>
    <dgm:pt modelId="{B150FC98-DA55-4BDB-88E7-42CBE0322F24}" type="sibTrans" cxnId="{B9AAD075-6F5F-49C1-8249-8E7667DB1972}">
      <dgm:prSet/>
      <dgm:spPr/>
      <dgm:t>
        <a:bodyPr/>
        <a:lstStyle/>
        <a:p>
          <a:endParaRPr lang="en-US" altLang="zh-CN"/>
        </a:p>
      </dgm:t>
    </dgm:pt>
    <dgm:pt modelId="{AF4A0470-CBB1-48FF-800A-7EE744B522EF}">
      <dgm:prSet phldrT="[Text]"/>
      <dgm:spPr>
        <a:solidFill>
          <a:srgbClr val="00B050"/>
        </a:solidFill>
      </dgm:spPr>
      <dgm:t>
        <a:bodyPr/>
        <a:lstStyle/>
        <a:p>
          <a:r>
            <a:rPr lang="zh-CN" altLang="en-US" dirty="0" smtClean="0"/>
            <a:t>挑战与困难：</a:t>
          </a:r>
          <a:endParaRPr lang="en-US" altLang="zh-CN" dirty="0"/>
        </a:p>
      </dgm:t>
    </dgm:pt>
    <dgm:pt modelId="{C5DDFBE2-9C26-46A4-A4A6-2A91C4B046AF}" type="parTrans" cxnId="{710C5DA2-5989-4508-B8D5-51A447239BB2}">
      <dgm:prSet/>
      <dgm:spPr/>
      <dgm:t>
        <a:bodyPr/>
        <a:lstStyle/>
        <a:p>
          <a:endParaRPr lang="en-US" altLang="zh-CN"/>
        </a:p>
      </dgm:t>
    </dgm:pt>
    <dgm:pt modelId="{015E1D98-CC9C-4659-8624-455E5551814C}" type="sibTrans" cxnId="{710C5DA2-5989-4508-B8D5-51A447239BB2}">
      <dgm:prSet/>
      <dgm:spPr/>
      <dgm:t>
        <a:bodyPr/>
        <a:lstStyle/>
        <a:p>
          <a:endParaRPr lang="en-US" altLang="zh-CN"/>
        </a:p>
      </dgm:t>
    </dgm:pt>
    <dgm:pt modelId="{78D3B835-60B9-4103-884E-CE712E8FD23B}">
      <dgm:prSet phldrT="[Text]"/>
      <dgm:spPr/>
      <dgm:t>
        <a:bodyPr/>
        <a:lstStyle/>
        <a:p>
          <a:r>
            <a:rPr lang="zh-CN" altLang="en-US" dirty="0" smtClean="0"/>
            <a:t>设计映射方案保证每个流都能被映射到某台转发设备上</a:t>
          </a:r>
          <a:endParaRPr lang="en-US" altLang="zh-CN" dirty="0"/>
        </a:p>
      </dgm:t>
    </dgm:pt>
    <dgm:pt modelId="{834D5790-0D73-4816-8CC5-E6B663A9DD35}" type="parTrans" cxnId="{A9BAEB98-0BEB-4764-B738-7EC3097C0DAA}">
      <dgm:prSet/>
      <dgm:spPr/>
      <dgm:t>
        <a:bodyPr/>
        <a:lstStyle/>
        <a:p>
          <a:endParaRPr lang="en-US" altLang="zh-CN"/>
        </a:p>
      </dgm:t>
    </dgm:pt>
    <dgm:pt modelId="{A49A1FB2-6144-4501-A710-FB9D53500D7D}" type="sibTrans" cxnId="{A9BAEB98-0BEB-4764-B738-7EC3097C0DAA}">
      <dgm:prSet/>
      <dgm:spPr/>
      <dgm:t>
        <a:bodyPr/>
        <a:lstStyle/>
        <a:p>
          <a:endParaRPr lang="en-US" altLang="zh-CN"/>
        </a:p>
      </dgm:t>
    </dgm:pt>
    <dgm:pt modelId="{8FD6651B-15CE-4369-95EE-3BB4E88ED834}">
      <dgm:prSet/>
      <dgm:spPr/>
      <dgm:t>
        <a:bodyPr/>
        <a:lstStyle/>
        <a:p>
          <a:r>
            <a:rPr lang="zh-CN" altLang="en-US" dirty="0" smtClean="0"/>
            <a:t>只能在一定程度上减轻转发设备的计算负担</a:t>
          </a:r>
          <a:endParaRPr lang="en-US" altLang="zh-CN" dirty="0"/>
        </a:p>
      </dgm:t>
    </dgm:pt>
    <dgm:pt modelId="{41E64A73-CC1D-40AD-A9B5-44F55F164DDF}" type="parTrans" cxnId="{4F1868F6-9F53-4C0A-A00E-B8B7985A7480}">
      <dgm:prSet/>
      <dgm:spPr/>
      <dgm:t>
        <a:bodyPr/>
        <a:lstStyle/>
        <a:p>
          <a:endParaRPr lang="en-US" altLang="zh-CN"/>
        </a:p>
      </dgm:t>
    </dgm:pt>
    <dgm:pt modelId="{DDFFC485-B2C0-499F-8C86-1E958AE7B926}" type="sibTrans" cxnId="{4F1868F6-9F53-4C0A-A00E-B8B7985A7480}">
      <dgm:prSet/>
      <dgm:spPr/>
      <dgm:t>
        <a:bodyPr/>
        <a:lstStyle/>
        <a:p>
          <a:endParaRPr lang="en-US" altLang="zh-CN"/>
        </a:p>
      </dgm:t>
    </dgm:pt>
    <dgm:pt modelId="{9BE0C0DA-C431-4E52-B400-A00C8EB772AB}">
      <dgm:prSet/>
      <dgm:spPr/>
      <dgm:t>
        <a:bodyPr/>
        <a:lstStyle/>
        <a:p>
          <a:r>
            <a:rPr lang="zh-CN" altLang="en-US" dirty="0" smtClean="0"/>
            <a:t>设计查询算法，能够迅速地在上百个</a:t>
          </a:r>
          <a:r>
            <a:rPr lang="en-US" altLang="zh-CN" dirty="0" smtClean="0"/>
            <a:t>sketch</a:t>
          </a:r>
          <a:r>
            <a:rPr lang="zh-CN" altLang="en-US" dirty="0" smtClean="0"/>
            <a:t>结构上提取信息</a:t>
          </a:r>
          <a:endParaRPr lang="en-US" altLang="zh-CN" dirty="0"/>
        </a:p>
      </dgm:t>
    </dgm:pt>
    <dgm:pt modelId="{751C316F-267F-4604-AB70-DA96DDC6455D}" type="parTrans" cxnId="{A19779B2-1025-4FE9-A90D-09F46288E4D7}">
      <dgm:prSet/>
      <dgm:spPr/>
      <dgm:t>
        <a:bodyPr/>
        <a:lstStyle/>
        <a:p>
          <a:endParaRPr lang="en-US" altLang="zh-CN"/>
        </a:p>
      </dgm:t>
    </dgm:pt>
    <dgm:pt modelId="{0E9D7078-35F4-437E-863A-7FA66782DF7A}" type="sibTrans" cxnId="{A19779B2-1025-4FE9-A90D-09F46288E4D7}">
      <dgm:prSet/>
      <dgm:spPr/>
      <dgm:t>
        <a:bodyPr/>
        <a:lstStyle/>
        <a:p>
          <a:endParaRPr lang="en-US" altLang="zh-CN"/>
        </a:p>
      </dgm:t>
    </dgm:pt>
    <dgm:pt modelId="{B3B4E0E7-65EF-469E-BE57-AABDAC81D8F2}" type="pres">
      <dgm:prSet presAssocID="{F82AB194-61DD-4BA5-8271-4045020C5E4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 altLang="zh-CN"/>
        </a:p>
      </dgm:t>
    </dgm:pt>
    <dgm:pt modelId="{DDC12A17-1462-436C-B440-AB209BDE2621}" type="pres">
      <dgm:prSet presAssocID="{E521BB68-1CC1-402E-9622-2E05737060A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 altLang="zh-CN"/>
        </a:p>
      </dgm:t>
    </dgm:pt>
    <dgm:pt modelId="{EC0156C8-030F-49E9-94B0-8A3EC15C7BD2}" type="pres">
      <dgm:prSet presAssocID="{E521BB68-1CC1-402E-9622-2E05737060AC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 altLang="zh-CN"/>
        </a:p>
      </dgm:t>
    </dgm:pt>
    <dgm:pt modelId="{F5E8FF83-A30B-4AF9-9247-5559076E7425}" type="pres">
      <dgm:prSet presAssocID="{AF4A0470-CBB1-48FF-800A-7EE744B522E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 altLang="zh-CN"/>
        </a:p>
      </dgm:t>
    </dgm:pt>
    <dgm:pt modelId="{339BE8C9-9E07-481E-A992-F4D199C86FCD}" type="pres">
      <dgm:prSet presAssocID="{AF4A0470-CBB1-48FF-800A-7EE744B522EF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 altLang="zh-CN"/>
        </a:p>
      </dgm:t>
    </dgm:pt>
  </dgm:ptLst>
  <dgm:cxnLst>
    <dgm:cxn modelId="{30273189-6184-4320-BB11-F73344040605}" type="presOf" srcId="{45490E96-88A3-430E-8A08-C0C1939E6059}" destId="{EC0156C8-030F-49E9-94B0-8A3EC15C7BD2}" srcOrd="0" destOrd="0" presId="urn:microsoft.com/office/officeart/2005/8/layout/vList2"/>
    <dgm:cxn modelId="{5DAA43E7-85AB-4BF7-AB77-3B7F8F93DEB0}" type="presOf" srcId="{78D3B835-60B9-4103-884E-CE712E8FD23B}" destId="{339BE8C9-9E07-481E-A992-F4D199C86FCD}" srcOrd="0" destOrd="0" presId="urn:microsoft.com/office/officeart/2005/8/layout/vList2"/>
    <dgm:cxn modelId="{6639F692-6F8B-461B-BA23-962A0AB5065C}" type="presOf" srcId="{F82AB194-61DD-4BA5-8271-4045020C5E4C}" destId="{B3B4E0E7-65EF-469E-BE57-AABDAC81D8F2}" srcOrd="0" destOrd="0" presId="urn:microsoft.com/office/officeart/2005/8/layout/vList2"/>
    <dgm:cxn modelId="{DD5E380D-F228-40C2-B194-609D3EA1B7F0}" type="presOf" srcId="{E521BB68-1CC1-402E-9622-2E05737060AC}" destId="{DDC12A17-1462-436C-B440-AB209BDE2621}" srcOrd="0" destOrd="0" presId="urn:microsoft.com/office/officeart/2005/8/layout/vList2"/>
    <dgm:cxn modelId="{B9AAD075-6F5F-49C1-8249-8E7667DB1972}" srcId="{E521BB68-1CC1-402E-9622-2E05737060AC}" destId="{45490E96-88A3-430E-8A08-C0C1939E6059}" srcOrd="0" destOrd="0" parTransId="{D7F6346E-EA1E-4697-A847-09118E3FDF70}" sibTransId="{B150FC98-DA55-4BDB-88E7-42CBE0322F24}"/>
    <dgm:cxn modelId="{56C7EE82-1CE6-40C1-B55B-9C2D986AF055}" srcId="{F82AB194-61DD-4BA5-8271-4045020C5E4C}" destId="{E521BB68-1CC1-402E-9622-2E05737060AC}" srcOrd="0" destOrd="0" parTransId="{E508FB56-77FE-4401-9124-B418B42F1C9F}" sibTransId="{58C0C688-76DC-4B99-9637-CF317FFBD2AE}"/>
    <dgm:cxn modelId="{A19779B2-1025-4FE9-A90D-09F46288E4D7}" srcId="{AF4A0470-CBB1-48FF-800A-7EE744B522EF}" destId="{9BE0C0DA-C431-4E52-B400-A00C8EB772AB}" srcOrd="1" destOrd="0" parTransId="{751C316F-267F-4604-AB70-DA96DDC6455D}" sibTransId="{0E9D7078-35F4-437E-863A-7FA66782DF7A}"/>
    <dgm:cxn modelId="{FDAD401C-E39C-4A8E-8CB6-AED1F53C1545}" type="presOf" srcId="{8FD6651B-15CE-4369-95EE-3BB4E88ED834}" destId="{EC0156C8-030F-49E9-94B0-8A3EC15C7BD2}" srcOrd="0" destOrd="1" presId="urn:microsoft.com/office/officeart/2005/8/layout/vList2"/>
    <dgm:cxn modelId="{A9BAEB98-0BEB-4764-B738-7EC3097C0DAA}" srcId="{AF4A0470-CBB1-48FF-800A-7EE744B522EF}" destId="{78D3B835-60B9-4103-884E-CE712E8FD23B}" srcOrd="0" destOrd="0" parTransId="{834D5790-0D73-4816-8CC5-E6B663A9DD35}" sibTransId="{A49A1FB2-6144-4501-A710-FB9D53500D7D}"/>
    <dgm:cxn modelId="{2463A1D3-69AB-40A3-A074-1FB1311E8B23}" type="presOf" srcId="{9BE0C0DA-C431-4E52-B400-A00C8EB772AB}" destId="{339BE8C9-9E07-481E-A992-F4D199C86FCD}" srcOrd="0" destOrd="1" presId="urn:microsoft.com/office/officeart/2005/8/layout/vList2"/>
    <dgm:cxn modelId="{4F1868F6-9F53-4C0A-A00E-B8B7985A7480}" srcId="{E521BB68-1CC1-402E-9622-2E05737060AC}" destId="{8FD6651B-15CE-4369-95EE-3BB4E88ED834}" srcOrd="1" destOrd="0" parTransId="{41E64A73-CC1D-40AD-A9B5-44F55F164DDF}" sibTransId="{DDFFC485-B2C0-499F-8C86-1E958AE7B926}"/>
    <dgm:cxn modelId="{9CADECE1-8A7E-44CE-9DF0-713D0400E1D5}" type="presOf" srcId="{AF4A0470-CBB1-48FF-800A-7EE744B522EF}" destId="{F5E8FF83-A30B-4AF9-9247-5559076E7425}" srcOrd="0" destOrd="0" presId="urn:microsoft.com/office/officeart/2005/8/layout/vList2"/>
    <dgm:cxn modelId="{710C5DA2-5989-4508-B8D5-51A447239BB2}" srcId="{F82AB194-61DD-4BA5-8271-4045020C5E4C}" destId="{AF4A0470-CBB1-48FF-800A-7EE744B522EF}" srcOrd="1" destOrd="0" parTransId="{C5DDFBE2-9C26-46A4-A4A6-2A91C4B046AF}" sibTransId="{015E1D98-CC9C-4659-8624-455E5551814C}"/>
    <dgm:cxn modelId="{4B922368-7CC0-4AF9-AEB8-C36DC6DA135D}" type="presParOf" srcId="{B3B4E0E7-65EF-469E-BE57-AABDAC81D8F2}" destId="{DDC12A17-1462-436C-B440-AB209BDE2621}" srcOrd="0" destOrd="0" presId="urn:microsoft.com/office/officeart/2005/8/layout/vList2"/>
    <dgm:cxn modelId="{8D3C8D57-E909-423D-B707-9B5D0A06B34D}" type="presParOf" srcId="{B3B4E0E7-65EF-469E-BE57-AABDAC81D8F2}" destId="{EC0156C8-030F-49E9-94B0-8A3EC15C7BD2}" srcOrd="1" destOrd="0" presId="urn:microsoft.com/office/officeart/2005/8/layout/vList2"/>
    <dgm:cxn modelId="{37B02D31-4232-4C6A-A40A-B5F0D1DC28D9}" type="presParOf" srcId="{B3B4E0E7-65EF-469E-BE57-AABDAC81D8F2}" destId="{F5E8FF83-A30B-4AF9-9247-5559076E7425}" srcOrd="2" destOrd="0" presId="urn:microsoft.com/office/officeart/2005/8/layout/vList2"/>
    <dgm:cxn modelId="{5814C360-AFB9-4051-A369-3248F949441E}" type="presParOf" srcId="{B3B4E0E7-65EF-469E-BE57-AABDAC81D8F2}" destId="{339BE8C9-9E07-481E-A992-F4D199C86FC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E34DA6-B82D-41A0-AF7D-DCF5C2FA4C1D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 altLang="zh-CN"/>
        </a:p>
      </dgm:t>
    </dgm:pt>
    <dgm:pt modelId="{9CE43D26-E7B8-40B6-9DBE-769EFDBE5311}">
      <dgm:prSet phldrT="[Text]" custT="1"/>
      <dgm:spPr/>
      <dgm:t>
        <a:bodyPr/>
        <a:lstStyle/>
        <a:p>
          <a:r>
            <a:rPr lang="zh-CN" altLang="en-US" sz="3600" dirty="0" smtClean="0"/>
            <a:t>可能的创新点</a:t>
          </a:r>
          <a:endParaRPr lang="en-US" altLang="zh-CN" sz="3600" dirty="0"/>
        </a:p>
      </dgm:t>
    </dgm:pt>
    <dgm:pt modelId="{BBB139AD-075B-448A-9394-3B948EDBE553}" type="parTrans" cxnId="{881C8223-C422-4705-9629-7D17593AA1FB}">
      <dgm:prSet/>
      <dgm:spPr/>
      <dgm:t>
        <a:bodyPr/>
        <a:lstStyle/>
        <a:p>
          <a:endParaRPr lang="en-US" altLang="zh-CN"/>
        </a:p>
      </dgm:t>
    </dgm:pt>
    <dgm:pt modelId="{B2F4765B-9C45-4EBF-923C-187698C5C19A}" type="sibTrans" cxnId="{881C8223-C422-4705-9629-7D17593AA1FB}">
      <dgm:prSet/>
      <dgm:spPr/>
      <dgm:t>
        <a:bodyPr/>
        <a:lstStyle/>
        <a:p>
          <a:endParaRPr lang="en-US" altLang="zh-CN"/>
        </a:p>
      </dgm:t>
    </dgm:pt>
    <dgm:pt modelId="{EB9C4DB0-C58F-4DB2-AEA8-2E22E8E703BC}">
      <dgm:prSet phldrT="[Text]" custT="1"/>
      <dgm:spPr>
        <a:solidFill>
          <a:srgbClr val="7030A0"/>
        </a:solidFill>
        <a:ln w="25400">
          <a:noFill/>
        </a:ln>
      </dgm:spPr>
      <dgm:t>
        <a:bodyPr/>
        <a:lstStyle/>
        <a:p>
          <a:r>
            <a:rPr lang="zh-CN" altLang="en-US" sz="2200" dirty="0" smtClean="0">
              <a:solidFill>
                <a:schemeClr val="bg1"/>
              </a:solidFill>
            </a:rPr>
            <a:t>设计一个分布式的网络测量算法</a:t>
          </a:r>
          <a:endParaRPr lang="en-US" altLang="zh-CN" sz="2200" dirty="0">
            <a:solidFill>
              <a:schemeClr val="bg1"/>
            </a:solidFill>
          </a:endParaRPr>
        </a:p>
      </dgm:t>
    </dgm:pt>
    <dgm:pt modelId="{F26D2723-73BA-4838-B481-81923F45C0DF}" type="parTrans" cxnId="{69F1662B-5EEA-4761-8BC0-7A36654594D9}">
      <dgm:prSet/>
      <dgm:spPr/>
      <dgm:t>
        <a:bodyPr/>
        <a:lstStyle/>
        <a:p>
          <a:endParaRPr lang="en-US" altLang="zh-CN"/>
        </a:p>
      </dgm:t>
    </dgm:pt>
    <dgm:pt modelId="{94844453-8D4F-43D5-A949-98F245AD914D}" type="sibTrans" cxnId="{69F1662B-5EEA-4761-8BC0-7A36654594D9}">
      <dgm:prSet/>
      <dgm:spPr/>
      <dgm:t>
        <a:bodyPr/>
        <a:lstStyle/>
        <a:p>
          <a:endParaRPr lang="en-US" altLang="zh-CN"/>
        </a:p>
      </dgm:t>
    </dgm:pt>
    <dgm:pt modelId="{0EB6D7F0-C59E-4AD2-AC14-BB8DBF03FEFC}">
      <dgm:prSet phldrT="[Text]" custT="1"/>
      <dgm:spPr/>
      <dgm:t>
        <a:bodyPr/>
        <a:lstStyle/>
        <a:p>
          <a:r>
            <a:rPr lang="zh-CN" altLang="en-US" sz="3600" dirty="0" smtClean="0"/>
            <a:t>预期成果</a:t>
          </a:r>
          <a:endParaRPr lang="en-US" altLang="zh-CN" sz="3600" dirty="0"/>
        </a:p>
      </dgm:t>
    </dgm:pt>
    <dgm:pt modelId="{EEF81AF5-56F5-4AF7-953A-BC887D399371}" type="parTrans" cxnId="{42D2421B-7F75-4387-B271-35A3DA91CBA4}">
      <dgm:prSet/>
      <dgm:spPr/>
      <dgm:t>
        <a:bodyPr/>
        <a:lstStyle/>
        <a:p>
          <a:endParaRPr lang="en-US" altLang="zh-CN"/>
        </a:p>
      </dgm:t>
    </dgm:pt>
    <dgm:pt modelId="{6DE00B32-B729-46A2-966C-19BBB9C97E73}" type="sibTrans" cxnId="{42D2421B-7F75-4387-B271-35A3DA91CBA4}">
      <dgm:prSet/>
      <dgm:spPr/>
      <dgm:t>
        <a:bodyPr/>
        <a:lstStyle/>
        <a:p>
          <a:endParaRPr lang="en-US" altLang="zh-CN"/>
        </a:p>
      </dgm:t>
    </dgm:pt>
    <dgm:pt modelId="{A8A83C48-9F08-4704-B647-C641A18E60E5}">
      <dgm:prSet phldrT="[Text]" custT="1"/>
      <dgm:spPr>
        <a:solidFill>
          <a:srgbClr val="7030A0"/>
        </a:solidFill>
        <a:ln w="25400">
          <a:noFill/>
        </a:ln>
      </dgm:spPr>
      <dgm:t>
        <a:bodyPr/>
        <a:lstStyle/>
        <a:p>
          <a:r>
            <a:rPr lang="zh-CN" altLang="en-US" sz="2200" dirty="0" smtClean="0">
              <a:solidFill>
                <a:schemeClr val="bg1"/>
              </a:solidFill>
            </a:rPr>
            <a:t>对清华主页受到</a:t>
          </a:r>
          <a:r>
            <a:rPr lang="en-US" altLang="zh-CN" sz="2200" dirty="0" smtClean="0">
              <a:solidFill>
                <a:schemeClr val="bg1"/>
              </a:solidFill>
            </a:rPr>
            <a:t>botnet</a:t>
          </a:r>
          <a:r>
            <a:rPr lang="zh-CN" altLang="en-US" sz="2200" dirty="0" smtClean="0">
              <a:solidFill>
                <a:schemeClr val="bg1"/>
              </a:solidFill>
            </a:rPr>
            <a:t>攻击的问题提供解决方案</a:t>
          </a:r>
          <a:endParaRPr lang="en-US" altLang="zh-CN" sz="2200" dirty="0">
            <a:solidFill>
              <a:schemeClr val="bg1"/>
            </a:solidFill>
          </a:endParaRPr>
        </a:p>
      </dgm:t>
    </dgm:pt>
    <dgm:pt modelId="{7768EE4B-F1B6-42BC-9D16-85D1014AAEA9}" type="parTrans" cxnId="{6609D19C-48B0-43F5-ACC6-E33670B43BD2}">
      <dgm:prSet/>
      <dgm:spPr/>
      <dgm:t>
        <a:bodyPr/>
        <a:lstStyle/>
        <a:p>
          <a:endParaRPr lang="en-US" altLang="zh-CN"/>
        </a:p>
      </dgm:t>
    </dgm:pt>
    <dgm:pt modelId="{7774CE01-860F-498A-8C5E-94FE50FBB779}" type="sibTrans" cxnId="{6609D19C-48B0-43F5-ACC6-E33670B43BD2}">
      <dgm:prSet/>
      <dgm:spPr/>
      <dgm:t>
        <a:bodyPr/>
        <a:lstStyle/>
        <a:p>
          <a:endParaRPr lang="en-US" altLang="zh-CN"/>
        </a:p>
      </dgm:t>
    </dgm:pt>
    <dgm:pt modelId="{9B0F19AE-A2DB-4BA3-A394-358F72FD3A6A}">
      <dgm:prSet custT="1"/>
      <dgm:spPr>
        <a:solidFill>
          <a:srgbClr val="7030A0"/>
        </a:solidFill>
        <a:ln w="25400">
          <a:noFill/>
        </a:ln>
      </dgm:spPr>
      <dgm:t>
        <a:bodyPr/>
        <a:lstStyle/>
        <a:p>
          <a:r>
            <a:rPr lang="zh-CN" altLang="en-US" sz="2200" dirty="0" smtClean="0">
              <a:solidFill>
                <a:schemeClr val="bg1"/>
              </a:solidFill>
            </a:rPr>
            <a:t>设计一个在网络边缘进行</a:t>
          </a:r>
          <a:r>
            <a:rPr lang="en-US" altLang="zh-CN" sz="2200" dirty="0" smtClean="0">
              <a:solidFill>
                <a:schemeClr val="bg1"/>
              </a:solidFill>
            </a:rPr>
            <a:t>botnet</a:t>
          </a:r>
          <a:r>
            <a:rPr lang="zh-CN" altLang="en-US" sz="2200" dirty="0" smtClean="0">
              <a:solidFill>
                <a:schemeClr val="bg1"/>
              </a:solidFill>
            </a:rPr>
            <a:t>检测的安全防御机制</a:t>
          </a:r>
          <a:endParaRPr lang="en-US" altLang="zh-CN" sz="2200" dirty="0">
            <a:solidFill>
              <a:schemeClr val="bg1"/>
            </a:solidFill>
          </a:endParaRPr>
        </a:p>
      </dgm:t>
    </dgm:pt>
    <dgm:pt modelId="{79553429-FF89-4D25-9D35-500F5520105F}" type="parTrans" cxnId="{BDC22C88-E2A8-4ABD-B59D-3A640B7175BB}">
      <dgm:prSet/>
      <dgm:spPr/>
      <dgm:t>
        <a:bodyPr/>
        <a:lstStyle/>
        <a:p>
          <a:endParaRPr lang="en-US" altLang="zh-CN"/>
        </a:p>
      </dgm:t>
    </dgm:pt>
    <dgm:pt modelId="{EB43B959-7D46-4295-AB1B-31230662F04E}" type="sibTrans" cxnId="{BDC22C88-E2A8-4ABD-B59D-3A640B7175BB}">
      <dgm:prSet/>
      <dgm:spPr/>
      <dgm:t>
        <a:bodyPr/>
        <a:lstStyle/>
        <a:p>
          <a:endParaRPr lang="en-US" altLang="zh-CN"/>
        </a:p>
      </dgm:t>
    </dgm:pt>
    <dgm:pt modelId="{D074D5CE-D4BF-45A0-9800-5D39E3F688F0}">
      <dgm:prSet custT="1"/>
      <dgm:spPr>
        <a:solidFill>
          <a:srgbClr val="7030A0"/>
        </a:solidFill>
        <a:ln w="25400">
          <a:noFill/>
        </a:ln>
      </dgm:spPr>
      <dgm:t>
        <a:bodyPr/>
        <a:lstStyle/>
        <a:p>
          <a:r>
            <a:rPr lang="zh-CN" altLang="en-US" sz="2200" dirty="0" smtClean="0">
              <a:solidFill>
                <a:schemeClr val="bg1"/>
              </a:solidFill>
            </a:rPr>
            <a:t>设计一个</a:t>
          </a:r>
          <a:r>
            <a:rPr lang="en-US" altLang="zh-CN" sz="2200" dirty="0" smtClean="0">
              <a:solidFill>
                <a:schemeClr val="bg1"/>
              </a:solidFill>
            </a:rPr>
            <a:t>NFV</a:t>
          </a:r>
          <a:r>
            <a:rPr lang="zh-CN" altLang="en-US" sz="2200" dirty="0" smtClean="0">
              <a:solidFill>
                <a:schemeClr val="bg1"/>
              </a:solidFill>
            </a:rPr>
            <a:t>和</a:t>
          </a:r>
          <a:r>
            <a:rPr lang="en-US" altLang="zh-CN" sz="2200" dirty="0" smtClean="0">
              <a:solidFill>
                <a:schemeClr val="bg1"/>
              </a:solidFill>
            </a:rPr>
            <a:t>middlebox</a:t>
          </a:r>
          <a:r>
            <a:rPr lang="zh-CN" altLang="en-US" sz="2200" dirty="0" smtClean="0">
              <a:solidFill>
                <a:schemeClr val="bg1"/>
              </a:solidFill>
            </a:rPr>
            <a:t>的混合部署方案</a:t>
          </a:r>
          <a:endParaRPr lang="en-US" altLang="zh-CN" sz="2200" dirty="0">
            <a:solidFill>
              <a:schemeClr val="bg1"/>
            </a:solidFill>
          </a:endParaRPr>
        </a:p>
      </dgm:t>
    </dgm:pt>
    <dgm:pt modelId="{8AB135FE-60E9-4D8D-B1EA-2FE4B9E65BE6}" type="parTrans" cxnId="{E095C92B-92C6-4B4A-B345-1419EF503DB0}">
      <dgm:prSet/>
      <dgm:spPr/>
      <dgm:t>
        <a:bodyPr/>
        <a:lstStyle/>
        <a:p>
          <a:endParaRPr lang="en-US" altLang="zh-CN"/>
        </a:p>
      </dgm:t>
    </dgm:pt>
    <dgm:pt modelId="{750DCF4D-6A96-4DF4-876E-C8897A4F236F}" type="sibTrans" cxnId="{E095C92B-92C6-4B4A-B345-1419EF503DB0}">
      <dgm:prSet/>
      <dgm:spPr/>
      <dgm:t>
        <a:bodyPr/>
        <a:lstStyle/>
        <a:p>
          <a:endParaRPr lang="en-US" altLang="zh-CN"/>
        </a:p>
      </dgm:t>
    </dgm:pt>
    <dgm:pt modelId="{B41EDB56-3FFE-4861-8418-165E7952B9CE}">
      <dgm:prSet custT="1"/>
      <dgm:spPr>
        <a:solidFill>
          <a:srgbClr val="7030A0"/>
        </a:solidFill>
        <a:ln w="25400">
          <a:noFill/>
        </a:ln>
      </dgm:spPr>
      <dgm:t>
        <a:bodyPr/>
        <a:lstStyle/>
        <a:p>
          <a:r>
            <a:rPr lang="zh-CN" altLang="en-US" sz="2200" dirty="0" smtClean="0">
              <a:solidFill>
                <a:schemeClr val="bg1"/>
              </a:solidFill>
            </a:rPr>
            <a:t>设计一个无线路由器的自动故障检测和修复方案</a:t>
          </a:r>
          <a:endParaRPr lang="en-US" altLang="zh-CN" sz="2200" dirty="0">
            <a:solidFill>
              <a:schemeClr val="bg1"/>
            </a:solidFill>
          </a:endParaRPr>
        </a:p>
      </dgm:t>
    </dgm:pt>
    <dgm:pt modelId="{62012375-4698-4433-83C7-6ECF46322E6F}" type="parTrans" cxnId="{56C1F5D2-6C42-4F3C-BC67-F4941113574B}">
      <dgm:prSet/>
      <dgm:spPr/>
      <dgm:t>
        <a:bodyPr/>
        <a:lstStyle/>
        <a:p>
          <a:endParaRPr lang="en-US" altLang="zh-CN"/>
        </a:p>
      </dgm:t>
    </dgm:pt>
    <dgm:pt modelId="{C94C1E15-071B-4E84-AFA1-4381ECA19923}" type="sibTrans" cxnId="{56C1F5D2-6C42-4F3C-BC67-F4941113574B}">
      <dgm:prSet/>
      <dgm:spPr/>
      <dgm:t>
        <a:bodyPr/>
        <a:lstStyle/>
        <a:p>
          <a:endParaRPr lang="en-US" altLang="zh-CN"/>
        </a:p>
      </dgm:t>
    </dgm:pt>
    <dgm:pt modelId="{504328D7-2BDF-4B45-827F-4A229A262C4D}">
      <dgm:prSet custT="1"/>
      <dgm:spPr>
        <a:solidFill>
          <a:srgbClr val="7030A0"/>
        </a:solidFill>
        <a:ln w="25400">
          <a:noFill/>
        </a:ln>
      </dgm:spPr>
      <dgm:t>
        <a:bodyPr/>
        <a:lstStyle/>
        <a:p>
          <a:r>
            <a:rPr lang="zh-CN" altLang="en-US" sz="2200" dirty="0" smtClean="0">
              <a:solidFill>
                <a:schemeClr val="bg1"/>
              </a:solidFill>
            </a:rPr>
            <a:t>对清华无线路由器的故障问题进行系统调研并给出相关意见</a:t>
          </a:r>
          <a:endParaRPr lang="en-US" altLang="zh-CN" sz="2200" dirty="0">
            <a:solidFill>
              <a:schemeClr val="bg1"/>
            </a:solidFill>
          </a:endParaRPr>
        </a:p>
      </dgm:t>
    </dgm:pt>
    <dgm:pt modelId="{0BCBA353-96A3-497A-ACA5-53297009B097}" type="parTrans" cxnId="{07B17AD8-C81A-43CC-883E-FE2AAF0784C2}">
      <dgm:prSet/>
      <dgm:spPr/>
      <dgm:t>
        <a:bodyPr/>
        <a:lstStyle/>
        <a:p>
          <a:endParaRPr lang="en-US" altLang="zh-CN"/>
        </a:p>
      </dgm:t>
    </dgm:pt>
    <dgm:pt modelId="{572A0A15-EB28-4833-99E4-A30071097BA4}" type="sibTrans" cxnId="{07B17AD8-C81A-43CC-883E-FE2AAF0784C2}">
      <dgm:prSet/>
      <dgm:spPr/>
      <dgm:t>
        <a:bodyPr/>
        <a:lstStyle/>
        <a:p>
          <a:endParaRPr lang="en-US" altLang="zh-CN"/>
        </a:p>
      </dgm:t>
    </dgm:pt>
    <dgm:pt modelId="{E99680ED-9A6D-4623-B4F1-4F2B0F8ABAA4}">
      <dgm:prSet custT="1"/>
      <dgm:spPr>
        <a:solidFill>
          <a:srgbClr val="7030A0"/>
        </a:solidFill>
        <a:ln w="25400">
          <a:noFill/>
        </a:ln>
      </dgm:spPr>
      <dgm:t>
        <a:bodyPr/>
        <a:lstStyle/>
        <a:p>
          <a:r>
            <a:rPr lang="zh-CN" altLang="en-US" sz="2200" dirty="0" smtClean="0">
              <a:solidFill>
                <a:schemeClr val="bg1"/>
              </a:solidFill>
            </a:rPr>
            <a:t>发表</a:t>
          </a:r>
          <a:r>
            <a:rPr lang="en-US" altLang="zh-CN" sz="2200" dirty="0" smtClean="0">
              <a:solidFill>
                <a:schemeClr val="bg1"/>
              </a:solidFill>
            </a:rPr>
            <a:t>2-3</a:t>
          </a:r>
          <a:r>
            <a:rPr lang="zh-CN" altLang="en-US" sz="2200" dirty="0" smtClean="0">
              <a:solidFill>
                <a:schemeClr val="bg1"/>
              </a:solidFill>
            </a:rPr>
            <a:t>篇</a:t>
          </a:r>
          <a:r>
            <a:rPr lang="en-US" altLang="zh-CN" sz="2200" dirty="0" smtClean="0">
              <a:solidFill>
                <a:schemeClr val="bg1"/>
              </a:solidFill>
            </a:rPr>
            <a:t>CCF</a:t>
          </a:r>
          <a:r>
            <a:rPr lang="zh-CN" altLang="en-US" sz="2200" dirty="0" smtClean="0">
              <a:solidFill>
                <a:schemeClr val="bg1"/>
              </a:solidFill>
            </a:rPr>
            <a:t>列表的</a:t>
          </a:r>
          <a:r>
            <a:rPr lang="en-US" altLang="zh-CN" sz="2200" dirty="0" smtClean="0">
              <a:solidFill>
                <a:schemeClr val="bg1"/>
              </a:solidFill>
            </a:rPr>
            <a:t>B</a:t>
          </a:r>
          <a:r>
            <a:rPr lang="zh-CN" altLang="en-US" sz="2200" dirty="0" smtClean="0">
              <a:solidFill>
                <a:schemeClr val="bg1"/>
              </a:solidFill>
            </a:rPr>
            <a:t>类及以上文章</a:t>
          </a:r>
          <a:endParaRPr lang="en-US" altLang="zh-CN" sz="2200" dirty="0">
            <a:solidFill>
              <a:schemeClr val="bg1"/>
            </a:solidFill>
          </a:endParaRPr>
        </a:p>
      </dgm:t>
    </dgm:pt>
    <dgm:pt modelId="{C5F7E7A6-497A-4140-AA82-4272611900D8}" type="parTrans" cxnId="{1836372C-8C2D-4AD8-9C08-3FDFDA940498}">
      <dgm:prSet/>
      <dgm:spPr/>
      <dgm:t>
        <a:bodyPr/>
        <a:lstStyle/>
        <a:p>
          <a:endParaRPr lang="en-US" altLang="zh-CN"/>
        </a:p>
      </dgm:t>
    </dgm:pt>
    <dgm:pt modelId="{B74E8CA5-A448-423C-B3A4-D0275E14A2E9}" type="sibTrans" cxnId="{1836372C-8C2D-4AD8-9C08-3FDFDA940498}">
      <dgm:prSet/>
      <dgm:spPr/>
      <dgm:t>
        <a:bodyPr/>
        <a:lstStyle/>
        <a:p>
          <a:endParaRPr lang="en-US" altLang="zh-CN"/>
        </a:p>
      </dgm:t>
    </dgm:pt>
    <dgm:pt modelId="{83DD2CF7-FAC8-4DF8-B72B-90172F47DAB3}" type="pres">
      <dgm:prSet presAssocID="{4FE34DA6-B82D-41A0-AF7D-DCF5C2FA4C1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 altLang="zh-CN"/>
        </a:p>
      </dgm:t>
    </dgm:pt>
    <dgm:pt modelId="{D9BE2048-F48B-4211-B7F3-04F72D140997}" type="pres">
      <dgm:prSet presAssocID="{9CE43D26-E7B8-40B6-9DBE-769EFDBE5311}" presName="compNode" presStyleCnt="0"/>
      <dgm:spPr/>
    </dgm:pt>
    <dgm:pt modelId="{59ADF2F7-9241-4F3E-850A-B623E78C20D2}" type="pres">
      <dgm:prSet presAssocID="{9CE43D26-E7B8-40B6-9DBE-769EFDBE5311}" presName="aNode" presStyleLbl="bgShp" presStyleIdx="0" presStyleCnt="2"/>
      <dgm:spPr/>
      <dgm:t>
        <a:bodyPr/>
        <a:lstStyle/>
        <a:p>
          <a:endParaRPr lang="en-US" altLang="zh-CN"/>
        </a:p>
      </dgm:t>
    </dgm:pt>
    <dgm:pt modelId="{FE81140C-2336-431D-B54E-35CD922DFD8A}" type="pres">
      <dgm:prSet presAssocID="{9CE43D26-E7B8-40B6-9DBE-769EFDBE5311}" presName="textNode" presStyleLbl="bgShp" presStyleIdx="0" presStyleCnt="2"/>
      <dgm:spPr/>
      <dgm:t>
        <a:bodyPr/>
        <a:lstStyle/>
        <a:p>
          <a:endParaRPr lang="en-US" altLang="zh-CN"/>
        </a:p>
      </dgm:t>
    </dgm:pt>
    <dgm:pt modelId="{92CB5DF8-8EAB-4B6B-9E83-F6B1FC9A6C12}" type="pres">
      <dgm:prSet presAssocID="{9CE43D26-E7B8-40B6-9DBE-769EFDBE5311}" presName="compChildNode" presStyleCnt="0"/>
      <dgm:spPr/>
    </dgm:pt>
    <dgm:pt modelId="{079D4B87-6AE2-4D16-AFAA-0FD1FD0C6641}" type="pres">
      <dgm:prSet presAssocID="{9CE43D26-E7B8-40B6-9DBE-769EFDBE5311}" presName="theInnerList" presStyleCnt="0"/>
      <dgm:spPr/>
    </dgm:pt>
    <dgm:pt modelId="{6CEE7772-75AB-4CF7-B692-428E1873FF17}" type="pres">
      <dgm:prSet presAssocID="{EB9C4DB0-C58F-4DB2-AEA8-2E22E8E703BC}" presName="childNode" presStyleLbl="node1" presStyleIdx="0" presStyleCnt="7" custScaleY="354288" custLinFactY="-8939" custLinFactNeighborY="-100000">
        <dgm:presLayoutVars>
          <dgm:bulletEnabled val="1"/>
        </dgm:presLayoutVars>
      </dgm:prSet>
      <dgm:spPr/>
      <dgm:t>
        <a:bodyPr/>
        <a:lstStyle/>
        <a:p>
          <a:endParaRPr lang="en-US" altLang="zh-CN"/>
        </a:p>
      </dgm:t>
    </dgm:pt>
    <dgm:pt modelId="{280CE3AE-D6F1-444D-A786-2B5C6156806D}" type="pres">
      <dgm:prSet presAssocID="{EB9C4DB0-C58F-4DB2-AEA8-2E22E8E703BC}" presName="aSpace2" presStyleCnt="0"/>
      <dgm:spPr/>
    </dgm:pt>
    <dgm:pt modelId="{00939E6C-7D1E-477C-A023-A686AD07B89F}" type="pres">
      <dgm:prSet presAssocID="{9B0F19AE-A2DB-4BA3-A394-358F72FD3A6A}" presName="childNode" presStyleLbl="node1" presStyleIdx="1" presStyleCnt="7" custScaleY="444912" custLinFactNeighborY="-69168">
        <dgm:presLayoutVars>
          <dgm:bulletEnabled val="1"/>
        </dgm:presLayoutVars>
      </dgm:prSet>
      <dgm:spPr/>
      <dgm:t>
        <a:bodyPr/>
        <a:lstStyle/>
        <a:p>
          <a:endParaRPr lang="en-US" altLang="zh-CN"/>
        </a:p>
      </dgm:t>
    </dgm:pt>
    <dgm:pt modelId="{8FBACDB9-A45B-4813-8B73-3F9DFA9FE2BD}" type="pres">
      <dgm:prSet presAssocID="{9B0F19AE-A2DB-4BA3-A394-358F72FD3A6A}" presName="aSpace2" presStyleCnt="0"/>
      <dgm:spPr/>
    </dgm:pt>
    <dgm:pt modelId="{E9032AD2-F0B5-4525-B9E1-1DDFAB5BE278}" type="pres">
      <dgm:prSet presAssocID="{D074D5CE-D4BF-45A0-9800-5D39E3F688F0}" presName="childNode" presStyleLbl="node1" presStyleIdx="2" presStyleCnt="7" custScaleY="346345" custLinFactNeighborY="-51569">
        <dgm:presLayoutVars>
          <dgm:bulletEnabled val="1"/>
        </dgm:presLayoutVars>
      </dgm:prSet>
      <dgm:spPr/>
      <dgm:t>
        <a:bodyPr/>
        <a:lstStyle/>
        <a:p>
          <a:endParaRPr lang="en-US" altLang="zh-CN"/>
        </a:p>
      </dgm:t>
    </dgm:pt>
    <dgm:pt modelId="{44B15363-0AA5-46FE-9C35-6CD60F0FFF7F}" type="pres">
      <dgm:prSet presAssocID="{D074D5CE-D4BF-45A0-9800-5D39E3F688F0}" presName="aSpace2" presStyleCnt="0"/>
      <dgm:spPr/>
    </dgm:pt>
    <dgm:pt modelId="{0AEF3650-AAFD-4C6D-919D-2B06F8CBC407}" type="pres">
      <dgm:prSet presAssocID="{B41EDB56-3FFE-4861-8418-165E7952B9CE}" presName="childNode" presStyleLbl="node1" presStyleIdx="3" presStyleCnt="7" custScaleY="435246">
        <dgm:presLayoutVars>
          <dgm:bulletEnabled val="1"/>
        </dgm:presLayoutVars>
      </dgm:prSet>
      <dgm:spPr/>
      <dgm:t>
        <a:bodyPr/>
        <a:lstStyle/>
        <a:p>
          <a:endParaRPr lang="en-US" altLang="zh-CN"/>
        </a:p>
      </dgm:t>
    </dgm:pt>
    <dgm:pt modelId="{2F8791E5-187E-4A96-ACCA-0936E40C8120}" type="pres">
      <dgm:prSet presAssocID="{9CE43D26-E7B8-40B6-9DBE-769EFDBE5311}" presName="aSpace" presStyleCnt="0"/>
      <dgm:spPr/>
    </dgm:pt>
    <dgm:pt modelId="{21B5CA55-2EBB-49FC-819D-2D5EEC6C0F22}" type="pres">
      <dgm:prSet presAssocID="{0EB6D7F0-C59E-4AD2-AC14-BB8DBF03FEFC}" presName="compNode" presStyleCnt="0"/>
      <dgm:spPr/>
    </dgm:pt>
    <dgm:pt modelId="{BC832017-64B7-41B6-9207-D396C1733A68}" type="pres">
      <dgm:prSet presAssocID="{0EB6D7F0-C59E-4AD2-AC14-BB8DBF03FEFC}" presName="aNode" presStyleLbl="bgShp" presStyleIdx="1" presStyleCnt="2"/>
      <dgm:spPr/>
      <dgm:t>
        <a:bodyPr/>
        <a:lstStyle/>
        <a:p>
          <a:endParaRPr lang="en-US" altLang="zh-CN"/>
        </a:p>
      </dgm:t>
    </dgm:pt>
    <dgm:pt modelId="{D01AAD73-749E-469B-90BB-54F60D13414E}" type="pres">
      <dgm:prSet presAssocID="{0EB6D7F0-C59E-4AD2-AC14-BB8DBF03FEFC}" presName="textNode" presStyleLbl="bgShp" presStyleIdx="1" presStyleCnt="2"/>
      <dgm:spPr/>
      <dgm:t>
        <a:bodyPr/>
        <a:lstStyle/>
        <a:p>
          <a:endParaRPr lang="en-US" altLang="zh-CN"/>
        </a:p>
      </dgm:t>
    </dgm:pt>
    <dgm:pt modelId="{9877292E-85AD-44EF-9CDE-A2BFAFC4C4D6}" type="pres">
      <dgm:prSet presAssocID="{0EB6D7F0-C59E-4AD2-AC14-BB8DBF03FEFC}" presName="compChildNode" presStyleCnt="0"/>
      <dgm:spPr/>
    </dgm:pt>
    <dgm:pt modelId="{8EE72BBC-B5BF-468F-9584-F838B0309D5C}" type="pres">
      <dgm:prSet presAssocID="{0EB6D7F0-C59E-4AD2-AC14-BB8DBF03FEFC}" presName="theInnerList" presStyleCnt="0"/>
      <dgm:spPr/>
    </dgm:pt>
    <dgm:pt modelId="{B5CB22B6-52BE-4A98-A449-D755C43A5135}" type="pres">
      <dgm:prSet presAssocID="{A8A83C48-9F08-4704-B647-C641A18E60E5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 altLang="zh-CN"/>
        </a:p>
      </dgm:t>
    </dgm:pt>
    <dgm:pt modelId="{C433B97B-1B47-44B3-8F77-5D2033466450}" type="pres">
      <dgm:prSet presAssocID="{A8A83C48-9F08-4704-B647-C641A18E60E5}" presName="aSpace2" presStyleCnt="0"/>
      <dgm:spPr/>
    </dgm:pt>
    <dgm:pt modelId="{2E1FCBED-9672-43E3-83CF-58DE6011244B}" type="pres">
      <dgm:prSet presAssocID="{504328D7-2BDF-4B45-827F-4A229A262C4D}" presName="childNode" presStyleLbl="node1" presStyleIdx="5" presStyleCnt="7" custScaleY="147374">
        <dgm:presLayoutVars>
          <dgm:bulletEnabled val="1"/>
        </dgm:presLayoutVars>
      </dgm:prSet>
      <dgm:spPr/>
      <dgm:t>
        <a:bodyPr/>
        <a:lstStyle/>
        <a:p>
          <a:endParaRPr lang="en-US" altLang="zh-CN"/>
        </a:p>
      </dgm:t>
    </dgm:pt>
    <dgm:pt modelId="{4C1C0EAE-241A-4107-8C0A-652A0549D2DE}" type="pres">
      <dgm:prSet presAssocID="{504328D7-2BDF-4B45-827F-4A229A262C4D}" presName="aSpace2" presStyleCnt="0"/>
      <dgm:spPr/>
    </dgm:pt>
    <dgm:pt modelId="{C327ACD6-D897-434E-81E3-8461B2562032}" type="pres">
      <dgm:prSet presAssocID="{E99680ED-9A6D-4623-B4F1-4F2B0F8ABAA4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 altLang="zh-CN"/>
        </a:p>
      </dgm:t>
    </dgm:pt>
  </dgm:ptLst>
  <dgm:cxnLst>
    <dgm:cxn modelId="{6C262C2B-6EDB-45B8-A1F7-BC4587360A93}" type="presOf" srcId="{4FE34DA6-B82D-41A0-AF7D-DCF5C2FA4C1D}" destId="{83DD2CF7-FAC8-4DF8-B72B-90172F47DAB3}" srcOrd="0" destOrd="0" presId="urn:microsoft.com/office/officeart/2005/8/layout/lProcess2"/>
    <dgm:cxn modelId="{07B17AD8-C81A-43CC-883E-FE2AAF0784C2}" srcId="{0EB6D7F0-C59E-4AD2-AC14-BB8DBF03FEFC}" destId="{504328D7-2BDF-4B45-827F-4A229A262C4D}" srcOrd="1" destOrd="0" parTransId="{0BCBA353-96A3-497A-ACA5-53297009B097}" sibTransId="{572A0A15-EB28-4833-99E4-A30071097BA4}"/>
    <dgm:cxn modelId="{42D2421B-7F75-4387-B271-35A3DA91CBA4}" srcId="{4FE34DA6-B82D-41A0-AF7D-DCF5C2FA4C1D}" destId="{0EB6D7F0-C59E-4AD2-AC14-BB8DBF03FEFC}" srcOrd="1" destOrd="0" parTransId="{EEF81AF5-56F5-4AF7-953A-BC887D399371}" sibTransId="{6DE00B32-B729-46A2-966C-19BBB9C97E73}"/>
    <dgm:cxn modelId="{BDC22C88-E2A8-4ABD-B59D-3A640B7175BB}" srcId="{9CE43D26-E7B8-40B6-9DBE-769EFDBE5311}" destId="{9B0F19AE-A2DB-4BA3-A394-358F72FD3A6A}" srcOrd="1" destOrd="0" parTransId="{79553429-FF89-4D25-9D35-500F5520105F}" sibTransId="{EB43B959-7D46-4295-AB1B-31230662F04E}"/>
    <dgm:cxn modelId="{E6337ECA-8B45-426C-8008-4E586985A4CF}" type="presOf" srcId="{504328D7-2BDF-4B45-827F-4A229A262C4D}" destId="{2E1FCBED-9672-43E3-83CF-58DE6011244B}" srcOrd="0" destOrd="0" presId="urn:microsoft.com/office/officeart/2005/8/layout/lProcess2"/>
    <dgm:cxn modelId="{69F1662B-5EEA-4761-8BC0-7A36654594D9}" srcId="{9CE43D26-E7B8-40B6-9DBE-769EFDBE5311}" destId="{EB9C4DB0-C58F-4DB2-AEA8-2E22E8E703BC}" srcOrd="0" destOrd="0" parTransId="{F26D2723-73BA-4838-B481-81923F45C0DF}" sibTransId="{94844453-8D4F-43D5-A949-98F245AD914D}"/>
    <dgm:cxn modelId="{53C5B387-446F-4F7A-B5C3-CDFF73FD7D51}" type="presOf" srcId="{9CE43D26-E7B8-40B6-9DBE-769EFDBE5311}" destId="{59ADF2F7-9241-4F3E-850A-B623E78C20D2}" srcOrd="0" destOrd="0" presId="urn:microsoft.com/office/officeart/2005/8/layout/lProcess2"/>
    <dgm:cxn modelId="{5D2D28EE-5D4C-4CB6-AF57-CDB4421AEEF6}" type="presOf" srcId="{E99680ED-9A6D-4623-B4F1-4F2B0F8ABAA4}" destId="{C327ACD6-D897-434E-81E3-8461B2562032}" srcOrd="0" destOrd="0" presId="urn:microsoft.com/office/officeart/2005/8/layout/lProcess2"/>
    <dgm:cxn modelId="{77BB4643-CBB7-49E5-91E7-3795F946A9B9}" type="presOf" srcId="{9B0F19AE-A2DB-4BA3-A394-358F72FD3A6A}" destId="{00939E6C-7D1E-477C-A023-A686AD07B89F}" srcOrd="0" destOrd="0" presId="urn:microsoft.com/office/officeart/2005/8/layout/lProcess2"/>
    <dgm:cxn modelId="{6609D19C-48B0-43F5-ACC6-E33670B43BD2}" srcId="{0EB6D7F0-C59E-4AD2-AC14-BB8DBF03FEFC}" destId="{A8A83C48-9F08-4704-B647-C641A18E60E5}" srcOrd="0" destOrd="0" parTransId="{7768EE4B-F1B6-42BC-9D16-85D1014AAEA9}" sibTransId="{7774CE01-860F-498A-8C5E-94FE50FBB779}"/>
    <dgm:cxn modelId="{881C8223-C422-4705-9629-7D17593AA1FB}" srcId="{4FE34DA6-B82D-41A0-AF7D-DCF5C2FA4C1D}" destId="{9CE43D26-E7B8-40B6-9DBE-769EFDBE5311}" srcOrd="0" destOrd="0" parTransId="{BBB139AD-075B-448A-9394-3B948EDBE553}" sibTransId="{B2F4765B-9C45-4EBF-923C-187698C5C19A}"/>
    <dgm:cxn modelId="{76F72C97-7AFF-4292-868C-096C09F2E4C0}" type="presOf" srcId="{0EB6D7F0-C59E-4AD2-AC14-BB8DBF03FEFC}" destId="{D01AAD73-749E-469B-90BB-54F60D13414E}" srcOrd="1" destOrd="0" presId="urn:microsoft.com/office/officeart/2005/8/layout/lProcess2"/>
    <dgm:cxn modelId="{E095C92B-92C6-4B4A-B345-1419EF503DB0}" srcId="{9CE43D26-E7B8-40B6-9DBE-769EFDBE5311}" destId="{D074D5CE-D4BF-45A0-9800-5D39E3F688F0}" srcOrd="2" destOrd="0" parTransId="{8AB135FE-60E9-4D8D-B1EA-2FE4B9E65BE6}" sibTransId="{750DCF4D-6A96-4DF4-876E-C8897A4F236F}"/>
    <dgm:cxn modelId="{FBF896E8-B24A-4494-89BE-0689EAE0FABE}" type="presOf" srcId="{9CE43D26-E7B8-40B6-9DBE-769EFDBE5311}" destId="{FE81140C-2336-431D-B54E-35CD922DFD8A}" srcOrd="1" destOrd="0" presId="urn:microsoft.com/office/officeart/2005/8/layout/lProcess2"/>
    <dgm:cxn modelId="{4789EAE0-DE2A-4D9F-A80D-F36CF3BD3A37}" type="presOf" srcId="{0EB6D7F0-C59E-4AD2-AC14-BB8DBF03FEFC}" destId="{BC832017-64B7-41B6-9207-D396C1733A68}" srcOrd="0" destOrd="0" presId="urn:microsoft.com/office/officeart/2005/8/layout/lProcess2"/>
    <dgm:cxn modelId="{E124BA35-C188-47B7-9D65-B3E8BCA2F898}" type="presOf" srcId="{A8A83C48-9F08-4704-B647-C641A18E60E5}" destId="{B5CB22B6-52BE-4A98-A449-D755C43A5135}" srcOrd="0" destOrd="0" presId="urn:microsoft.com/office/officeart/2005/8/layout/lProcess2"/>
    <dgm:cxn modelId="{698FAC7B-9EBA-419D-87CE-8ED5C36A6347}" type="presOf" srcId="{D074D5CE-D4BF-45A0-9800-5D39E3F688F0}" destId="{E9032AD2-F0B5-4525-B9E1-1DDFAB5BE278}" srcOrd="0" destOrd="0" presId="urn:microsoft.com/office/officeart/2005/8/layout/lProcess2"/>
    <dgm:cxn modelId="{AAC7273B-5E04-44E1-925A-7F83CFEF9456}" type="presOf" srcId="{B41EDB56-3FFE-4861-8418-165E7952B9CE}" destId="{0AEF3650-AAFD-4C6D-919D-2B06F8CBC407}" srcOrd="0" destOrd="0" presId="urn:microsoft.com/office/officeart/2005/8/layout/lProcess2"/>
    <dgm:cxn modelId="{56C1F5D2-6C42-4F3C-BC67-F4941113574B}" srcId="{9CE43D26-E7B8-40B6-9DBE-769EFDBE5311}" destId="{B41EDB56-3FFE-4861-8418-165E7952B9CE}" srcOrd="3" destOrd="0" parTransId="{62012375-4698-4433-83C7-6ECF46322E6F}" sibTransId="{C94C1E15-071B-4E84-AFA1-4381ECA19923}"/>
    <dgm:cxn modelId="{1836372C-8C2D-4AD8-9C08-3FDFDA940498}" srcId="{0EB6D7F0-C59E-4AD2-AC14-BB8DBF03FEFC}" destId="{E99680ED-9A6D-4623-B4F1-4F2B0F8ABAA4}" srcOrd="2" destOrd="0" parTransId="{C5F7E7A6-497A-4140-AA82-4272611900D8}" sibTransId="{B74E8CA5-A448-423C-B3A4-D0275E14A2E9}"/>
    <dgm:cxn modelId="{34A43E40-1828-4541-A4B5-E1C4F5208CA8}" type="presOf" srcId="{EB9C4DB0-C58F-4DB2-AEA8-2E22E8E703BC}" destId="{6CEE7772-75AB-4CF7-B692-428E1873FF17}" srcOrd="0" destOrd="0" presId="urn:microsoft.com/office/officeart/2005/8/layout/lProcess2"/>
    <dgm:cxn modelId="{AB12FB16-88FF-44E0-A18F-E19DB3A77FDC}" type="presParOf" srcId="{83DD2CF7-FAC8-4DF8-B72B-90172F47DAB3}" destId="{D9BE2048-F48B-4211-B7F3-04F72D140997}" srcOrd="0" destOrd="0" presId="urn:microsoft.com/office/officeart/2005/8/layout/lProcess2"/>
    <dgm:cxn modelId="{693DEE0D-444D-42ED-A130-68C6C0334B52}" type="presParOf" srcId="{D9BE2048-F48B-4211-B7F3-04F72D140997}" destId="{59ADF2F7-9241-4F3E-850A-B623E78C20D2}" srcOrd="0" destOrd="0" presId="urn:microsoft.com/office/officeart/2005/8/layout/lProcess2"/>
    <dgm:cxn modelId="{AAD7BCA1-B021-4C07-8102-F556696C0FA5}" type="presParOf" srcId="{D9BE2048-F48B-4211-B7F3-04F72D140997}" destId="{FE81140C-2336-431D-B54E-35CD922DFD8A}" srcOrd="1" destOrd="0" presId="urn:microsoft.com/office/officeart/2005/8/layout/lProcess2"/>
    <dgm:cxn modelId="{7EA84D50-87E5-4566-B9EF-05E686842EAE}" type="presParOf" srcId="{D9BE2048-F48B-4211-B7F3-04F72D140997}" destId="{92CB5DF8-8EAB-4B6B-9E83-F6B1FC9A6C12}" srcOrd="2" destOrd="0" presId="urn:microsoft.com/office/officeart/2005/8/layout/lProcess2"/>
    <dgm:cxn modelId="{87CBF51E-246E-4F3E-973E-6E743D314D6B}" type="presParOf" srcId="{92CB5DF8-8EAB-4B6B-9E83-F6B1FC9A6C12}" destId="{079D4B87-6AE2-4D16-AFAA-0FD1FD0C6641}" srcOrd="0" destOrd="0" presId="urn:microsoft.com/office/officeart/2005/8/layout/lProcess2"/>
    <dgm:cxn modelId="{6E38226B-6AE1-431D-9E9E-0B21B65944CD}" type="presParOf" srcId="{079D4B87-6AE2-4D16-AFAA-0FD1FD0C6641}" destId="{6CEE7772-75AB-4CF7-B692-428E1873FF17}" srcOrd="0" destOrd="0" presId="urn:microsoft.com/office/officeart/2005/8/layout/lProcess2"/>
    <dgm:cxn modelId="{0BB4EC2F-642A-4387-A330-5D837C1A591D}" type="presParOf" srcId="{079D4B87-6AE2-4D16-AFAA-0FD1FD0C6641}" destId="{280CE3AE-D6F1-444D-A786-2B5C6156806D}" srcOrd="1" destOrd="0" presId="urn:microsoft.com/office/officeart/2005/8/layout/lProcess2"/>
    <dgm:cxn modelId="{537741F3-E7C6-4559-86A0-F976E87E7744}" type="presParOf" srcId="{079D4B87-6AE2-4D16-AFAA-0FD1FD0C6641}" destId="{00939E6C-7D1E-477C-A023-A686AD07B89F}" srcOrd="2" destOrd="0" presId="urn:microsoft.com/office/officeart/2005/8/layout/lProcess2"/>
    <dgm:cxn modelId="{1DB71A45-AE8F-40F1-8686-3C5A510FFA68}" type="presParOf" srcId="{079D4B87-6AE2-4D16-AFAA-0FD1FD0C6641}" destId="{8FBACDB9-A45B-4813-8B73-3F9DFA9FE2BD}" srcOrd="3" destOrd="0" presId="urn:microsoft.com/office/officeart/2005/8/layout/lProcess2"/>
    <dgm:cxn modelId="{EF7AEDF3-EC78-4380-B2F3-FC704694B7D3}" type="presParOf" srcId="{079D4B87-6AE2-4D16-AFAA-0FD1FD0C6641}" destId="{E9032AD2-F0B5-4525-B9E1-1DDFAB5BE278}" srcOrd="4" destOrd="0" presId="urn:microsoft.com/office/officeart/2005/8/layout/lProcess2"/>
    <dgm:cxn modelId="{C7411B17-B66C-47DE-9F8F-170F3D946D04}" type="presParOf" srcId="{079D4B87-6AE2-4D16-AFAA-0FD1FD0C6641}" destId="{44B15363-0AA5-46FE-9C35-6CD60F0FFF7F}" srcOrd="5" destOrd="0" presId="urn:microsoft.com/office/officeart/2005/8/layout/lProcess2"/>
    <dgm:cxn modelId="{CCCDDCDC-FA36-4915-94AE-8F3406D2E5E2}" type="presParOf" srcId="{079D4B87-6AE2-4D16-AFAA-0FD1FD0C6641}" destId="{0AEF3650-AAFD-4C6D-919D-2B06F8CBC407}" srcOrd="6" destOrd="0" presId="urn:microsoft.com/office/officeart/2005/8/layout/lProcess2"/>
    <dgm:cxn modelId="{0F7B15DE-DBE5-451E-B0A5-7458AC4D8DEA}" type="presParOf" srcId="{83DD2CF7-FAC8-4DF8-B72B-90172F47DAB3}" destId="{2F8791E5-187E-4A96-ACCA-0936E40C8120}" srcOrd="1" destOrd="0" presId="urn:microsoft.com/office/officeart/2005/8/layout/lProcess2"/>
    <dgm:cxn modelId="{4612FD19-1561-4F96-A961-5F5C33EB7BC8}" type="presParOf" srcId="{83DD2CF7-FAC8-4DF8-B72B-90172F47DAB3}" destId="{21B5CA55-2EBB-49FC-819D-2D5EEC6C0F22}" srcOrd="2" destOrd="0" presId="urn:microsoft.com/office/officeart/2005/8/layout/lProcess2"/>
    <dgm:cxn modelId="{35FB06E3-DF66-46CC-BC03-35BA75A26343}" type="presParOf" srcId="{21B5CA55-2EBB-49FC-819D-2D5EEC6C0F22}" destId="{BC832017-64B7-41B6-9207-D396C1733A68}" srcOrd="0" destOrd="0" presId="urn:microsoft.com/office/officeart/2005/8/layout/lProcess2"/>
    <dgm:cxn modelId="{51AFFDE8-DB13-48ED-B8A3-5D20015FE7D3}" type="presParOf" srcId="{21B5CA55-2EBB-49FC-819D-2D5EEC6C0F22}" destId="{D01AAD73-749E-469B-90BB-54F60D13414E}" srcOrd="1" destOrd="0" presId="urn:microsoft.com/office/officeart/2005/8/layout/lProcess2"/>
    <dgm:cxn modelId="{BAA7A5AB-7E37-486A-B284-0B5C8AC5837B}" type="presParOf" srcId="{21B5CA55-2EBB-49FC-819D-2D5EEC6C0F22}" destId="{9877292E-85AD-44EF-9CDE-A2BFAFC4C4D6}" srcOrd="2" destOrd="0" presId="urn:microsoft.com/office/officeart/2005/8/layout/lProcess2"/>
    <dgm:cxn modelId="{628345A5-2C9D-4705-B167-634CC54C7745}" type="presParOf" srcId="{9877292E-85AD-44EF-9CDE-A2BFAFC4C4D6}" destId="{8EE72BBC-B5BF-468F-9584-F838B0309D5C}" srcOrd="0" destOrd="0" presId="urn:microsoft.com/office/officeart/2005/8/layout/lProcess2"/>
    <dgm:cxn modelId="{A25E5184-11E3-4870-8EC1-B893E5BF2BE8}" type="presParOf" srcId="{8EE72BBC-B5BF-468F-9584-F838B0309D5C}" destId="{B5CB22B6-52BE-4A98-A449-D755C43A5135}" srcOrd="0" destOrd="0" presId="urn:microsoft.com/office/officeart/2005/8/layout/lProcess2"/>
    <dgm:cxn modelId="{3AB2B9A7-BDF4-494B-BE42-9E9877576469}" type="presParOf" srcId="{8EE72BBC-B5BF-468F-9584-F838B0309D5C}" destId="{C433B97B-1B47-44B3-8F77-5D2033466450}" srcOrd="1" destOrd="0" presId="urn:microsoft.com/office/officeart/2005/8/layout/lProcess2"/>
    <dgm:cxn modelId="{359591BF-007A-4E9F-8252-FE1F7CFDB978}" type="presParOf" srcId="{8EE72BBC-B5BF-468F-9584-F838B0309D5C}" destId="{2E1FCBED-9672-43E3-83CF-58DE6011244B}" srcOrd="2" destOrd="0" presId="urn:microsoft.com/office/officeart/2005/8/layout/lProcess2"/>
    <dgm:cxn modelId="{DB72FF45-7E0D-4761-AB29-28B21BB1319D}" type="presParOf" srcId="{8EE72BBC-B5BF-468F-9584-F838B0309D5C}" destId="{4C1C0EAE-241A-4107-8C0A-652A0549D2DE}" srcOrd="3" destOrd="0" presId="urn:microsoft.com/office/officeart/2005/8/layout/lProcess2"/>
    <dgm:cxn modelId="{D06CA2C2-1A7B-4139-B0E1-F31FC9DA4720}" type="presParOf" srcId="{8EE72BBC-B5BF-468F-9584-F838B0309D5C}" destId="{C327ACD6-D897-434E-81E3-8461B2562032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731F93-674C-44A8-991F-664634BC4F2D}">
      <dsp:nvSpPr>
        <dsp:cNvPr id="0" name=""/>
        <dsp:cNvSpPr/>
      </dsp:nvSpPr>
      <dsp:spPr>
        <a:xfrm>
          <a:off x="39" y="204849"/>
          <a:ext cx="3739791" cy="662400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优点</a:t>
          </a:r>
          <a:endParaRPr lang="en-US" altLang="zh-CN" sz="2300" kern="1200" dirty="0"/>
        </a:p>
      </dsp:txBody>
      <dsp:txXfrm>
        <a:off x="39" y="204849"/>
        <a:ext cx="3739791" cy="662400"/>
      </dsp:txXfrm>
    </dsp:sp>
    <dsp:sp modelId="{784BBD6D-8B77-4C49-B8DF-E1107F5C5032}">
      <dsp:nvSpPr>
        <dsp:cNvPr id="0" name=""/>
        <dsp:cNvSpPr/>
      </dsp:nvSpPr>
      <dsp:spPr>
        <a:xfrm>
          <a:off x="39" y="867249"/>
          <a:ext cx="3739791" cy="17362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只需要固定的内存</a:t>
          </a:r>
          <a:endParaRPr lang="en-US" altLang="zh-CN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能够将测量误差控制在有限的范围之内</a:t>
          </a:r>
          <a:endParaRPr lang="en-US" altLang="zh-CN" sz="2300" kern="1200" dirty="0"/>
        </a:p>
      </dsp:txBody>
      <dsp:txXfrm>
        <a:off x="39" y="867249"/>
        <a:ext cx="3739791" cy="1736212"/>
      </dsp:txXfrm>
    </dsp:sp>
    <dsp:sp modelId="{E875175E-5FD9-466C-9CF1-4C9E72160FC0}">
      <dsp:nvSpPr>
        <dsp:cNvPr id="0" name=""/>
        <dsp:cNvSpPr/>
      </dsp:nvSpPr>
      <dsp:spPr>
        <a:xfrm>
          <a:off x="4263401" y="204849"/>
          <a:ext cx="3739791" cy="662400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缺点</a:t>
          </a:r>
          <a:endParaRPr lang="en-US" altLang="zh-CN" sz="2300" kern="1200" dirty="0"/>
        </a:p>
      </dsp:txBody>
      <dsp:txXfrm>
        <a:off x="4263401" y="204849"/>
        <a:ext cx="3739791" cy="662400"/>
      </dsp:txXfrm>
    </dsp:sp>
    <dsp:sp modelId="{A89EDBCA-9C9D-4999-B8C6-020E61AB1360}">
      <dsp:nvSpPr>
        <dsp:cNvPr id="0" name=""/>
        <dsp:cNvSpPr/>
      </dsp:nvSpPr>
      <dsp:spPr>
        <a:xfrm>
          <a:off x="4263401" y="867249"/>
          <a:ext cx="3739791" cy="17362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需要对每个数据包都进行大量的计算</a:t>
          </a:r>
          <a:endParaRPr lang="en-US" altLang="zh-CN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需要消耗大量的</a:t>
          </a:r>
          <a:r>
            <a:rPr lang="en-US" altLang="zh-CN" sz="2300" kern="1200" dirty="0" smtClean="0"/>
            <a:t>CPU</a:t>
          </a:r>
          <a:r>
            <a:rPr lang="zh-CN" altLang="en-US" sz="2300" kern="1200" dirty="0" smtClean="0"/>
            <a:t>资源，影响转发设备的吞吐率</a:t>
          </a:r>
          <a:endParaRPr lang="en-US" altLang="zh-CN" sz="2300" kern="1200" dirty="0"/>
        </a:p>
      </dsp:txBody>
      <dsp:txXfrm>
        <a:off x="4263401" y="867249"/>
        <a:ext cx="3739791" cy="17362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A7278-1E3E-4EA7-B464-8F231A5E2D56}">
      <dsp:nvSpPr>
        <dsp:cNvPr id="0" name=""/>
        <dsp:cNvSpPr/>
      </dsp:nvSpPr>
      <dsp:spPr>
        <a:xfrm>
          <a:off x="-2496442" y="-385472"/>
          <a:ext cx="2980670" cy="2980670"/>
        </a:xfrm>
        <a:prstGeom prst="blockArc">
          <a:avLst>
            <a:gd name="adj1" fmla="val 18900000"/>
            <a:gd name="adj2" fmla="val 2700000"/>
            <a:gd name="adj3" fmla="val 72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82167-7146-40E3-A350-A9CC66C24E3B}">
      <dsp:nvSpPr>
        <dsp:cNvPr id="0" name=""/>
        <dsp:cNvSpPr/>
      </dsp:nvSpPr>
      <dsp:spPr>
        <a:xfrm>
          <a:off x="311303" y="220972"/>
          <a:ext cx="7666027" cy="4419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079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solidFill>
                <a:schemeClr val="tx1"/>
              </a:solidFill>
            </a:rPr>
            <a:t>SDN</a:t>
          </a:r>
          <a:r>
            <a:rPr lang="zh-CN" altLang="en-US" sz="2200" kern="1200" dirty="0" smtClean="0">
              <a:solidFill>
                <a:schemeClr val="tx1"/>
              </a:solidFill>
            </a:rPr>
            <a:t>网络在数据中心网络和企业网中广泛部署</a:t>
          </a:r>
          <a:endParaRPr lang="en-US" altLang="zh-CN" sz="2200" kern="1200" dirty="0" smtClean="0">
            <a:solidFill>
              <a:schemeClr val="tx1"/>
            </a:solidFill>
          </a:endParaRPr>
        </a:p>
      </dsp:txBody>
      <dsp:txXfrm>
        <a:off x="311303" y="220972"/>
        <a:ext cx="7666027" cy="441945"/>
      </dsp:txXfrm>
    </dsp:sp>
    <dsp:sp modelId="{3A51FE04-BC67-4CC7-8137-B6D916D67CBF}">
      <dsp:nvSpPr>
        <dsp:cNvPr id="0" name=""/>
        <dsp:cNvSpPr/>
      </dsp:nvSpPr>
      <dsp:spPr>
        <a:xfrm>
          <a:off x="35088" y="165729"/>
          <a:ext cx="552431" cy="5524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7D082-74F5-44DF-A478-E4F695A950A4}">
      <dsp:nvSpPr>
        <dsp:cNvPr id="0" name=""/>
        <dsp:cNvSpPr/>
      </dsp:nvSpPr>
      <dsp:spPr>
        <a:xfrm>
          <a:off x="471950" y="883890"/>
          <a:ext cx="7505380" cy="4419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079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solidFill>
                <a:schemeClr val="tx1"/>
              </a:solidFill>
            </a:rPr>
            <a:t>网络管理员对网络有完整的控制权</a:t>
          </a:r>
          <a:endParaRPr lang="en-US" altLang="zh-CN" sz="2200" kern="1200" dirty="0">
            <a:solidFill>
              <a:schemeClr val="tx1"/>
            </a:solidFill>
          </a:endParaRPr>
        </a:p>
      </dsp:txBody>
      <dsp:txXfrm>
        <a:off x="471950" y="883890"/>
        <a:ext cx="7505380" cy="441945"/>
      </dsp:txXfrm>
    </dsp:sp>
    <dsp:sp modelId="{9F5CFB3F-70FF-4313-99CF-22ECE51EC6DD}">
      <dsp:nvSpPr>
        <dsp:cNvPr id="0" name=""/>
        <dsp:cNvSpPr/>
      </dsp:nvSpPr>
      <dsp:spPr>
        <a:xfrm>
          <a:off x="195735" y="828646"/>
          <a:ext cx="552431" cy="5524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49A209-661A-4805-8B86-8204BA80592C}">
      <dsp:nvSpPr>
        <dsp:cNvPr id="0" name=""/>
        <dsp:cNvSpPr/>
      </dsp:nvSpPr>
      <dsp:spPr>
        <a:xfrm>
          <a:off x="311303" y="1546807"/>
          <a:ext cx="7666027" cy="4419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079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solidFill>
                <a:schemeClr val="tx1"/>
              </a:solidFill>
            </a:rPr>
            <a:t>数据包在网络中的传输路径是可以预知的</a:t>
          </a:r>
          <a:endParaRPr lang="en-US" altLang="zh-CN" sz="2200" kern="1200" dirty="0">
            <a:solidFill>
              <a:schemeClr val="tx1"/>
            </a:solidFill>
          </a:endParaRPr>
        </a:p>
      </dsp:txBody>
      <dsp:txXfrm>
        <a:off x="311303" y="1546807"/>
        <a:ext cx="7666027" cy="441945"/>
      </dsp:txXfrm>
    </dsp:sp>
    <dsp:sp modelId="{BB06463C-F5F7-4572-A458-23EB9C54301C}">
      <dsp:nvSpPr>
        <dsp:cNvPr id="0" name=""/>
        <dsp:cNvSpPr/>
      </dsp:nvSpPr>
      <dsp:spPr>
        <a:xfrm>
          <a:off x="35088" y="1491564"/>
          <a:ext cx="552431" cy="5524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C12A17-1462-436C-B440-AB209BDE2621}">
      <dsp:nvSpPr>
        <dsp:cNvPr id="0" name=""/>
        <dsp:cNvSpPr/>
      </dsp:nvSpPr>
      <dsp:spPr>
        <a:xfrm>
          <a:off x="0" y="35875"/>
          <a:ext cx="8229600" cy="80496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缺陷：</a:t>
          </a:r>
          <a:endParaRPr lang="en-US" altLang="zh-CN" sz="3200" kern="1200" dirty="0"/>
        </a:p>
      </dsp:txBody>
      <dsp:txXfrm>
        <a:off x="39295" y="75170"/>
        <a:ext cx="8151010" cy="726370"/>
      </dsp:txXfrm>
    </dsp:sp>
    <dsp:sp modelId="{EC0156C8-030F-49E9-94B0-8A3EC15C7BD2}">
      <dsp:nvSpPr>
        <dsp:cNvPr id="0" name=""/>
        <dsp:cNvSpPr/>
      </dsp:nvSpPr>
      <dsp:spPr>
        <a:xfrm>
          <a:off x="0" y="840836"/>
          <a:ext cx="8229600" cy="91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500" kern="1200" dirty="0" smtClean="0"/>
            <a:t>只适用于集中控制的网络（</a:t>
          </a:r>
          <a:r>
            <a:rPr lang="en-US" altLang="zh-CN" sz="2500" kern="1200" dirty="0" smtClean="0"/>
            <a:t>SDN</a:t>
          </a:r>
          <a:r>
            <a:rPr lang="zh-CN" altLang="en-US" sz="2500" kern="1200" dirty="0" smtClean="0"/>
            <a:t>网络等）</a:t>
          </a:r>
          <a:endParaRPr lang="en-US" altLang="zh-C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500" kern="1200" dirty="0" smtClean="0"/>
            <a:t>只能在一定程度上减轻转发设备的计算负担</a:t>
          </a:r>
          <a:endParaRPr lang="en-US" altLang="zh-CN" sz="2500" kern="1200" dirty="0"/>
        </a:p>
      </dsp:txBody>
      <dsp:txXfrm>
        <a:off x="0" y="840836"/>
        <a:ext cx="8229600" cy="910800"/>
      </dsp:txXfrm>
    </dsp:sp>
    <dsp:sp modelId="{F5E8FF83-A30B-4AF9-9247-5559076E7425}">
      <dsp:nvSpPr>
        <dsp:cNvPr id="0" name=""/>
        <dsp:cNvSpPr/>
      </dsp:nvSpPr>
      <dsp:spPr>
        <a:xfrm>
          <a:off x="0" y="1751636"/>
          <a:ext cx="8229600" cy="80496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挑战与困难：</a:t>
          </a:r>
          <a:endParaRPr lang="en-US" altLang="zh-CN" sz="3200" kern="1200" dirty="0"/>
        </a:p>
      </dsp:txBody>
      <dsp:txXfrm>
        <a:off x="39295" y="1790931"/>
        <a:ext cx="8151010" cy="726370"/>
      </dsp:txXfrm>
    </dsp:sp>
    <dsp:sp modelId="{339BE8C9-9E07-481E-A992-F4D199C86FCD}">
      <dsp:nvSpPr>
        <dsp:cNvPr id="0" name=""/>
        <dsp:cNvSpPr/>
      </dsp:nvSpPr>
      <dsp:spPr>
        <a:xfrm>
          <a:off x="0" y="2556596"/>
          <a:ext cx="8229600" cy="165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500" kern="1200" dirty="0" smtClean="0"/>
            <a:t>设计映射方案保证每个流都能被映射到某台转发设备上</a:t>
          </a:r>
          <a:endParaRPr lang="en-US" altLang="zh-C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500" kern="1200" dirty="0" smtClean="0"/>
            <a:t>设计查询算法，能够迅速地在上百个</a:t>
          </a:r>
          <a:r>
            <a:rPr lang="en-US" altLang="zh-CN" sz="2500" kern="1200" dirty="0" smtClean="0"/>
            <a:t>sketch</a:t>
          </a:r>
          <a:r>
            <a:rPr lang="zh-CN" altLang="en-US" sz="2500" kern="1200" dirty="0" smtClean="0"/>
            <a:t>结构上提取信息</a:t>
          </a:r>
          <a:endParaRPr lang="en-US" altLang="zh-CN" sz="2500" kern="1200" dirty="0"/>
        </a:p>
      </dsp:txBody>
      <dsp:txXfrm>
        <a:off x="0" y="2556596"/>
        <a:ext cx="8229600" cy="1656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DF2F7-9241-4F3E-850A-B623E78C20D2}">
      <dsp:nvSpPr>
        <dsp:cNvPr id="0" name=""/>
        <dsp:cNvSpPr/>
      </dsp:nvSpPr>
      <dsp:spPr>
        <a:xfrm>
          <a:off x="4396" y="0"/>
          <a:ext cx="4229485" cy="54403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可能的创新点</a:t>
          </a:r>
          <a:endParaRPr lang="en-US" altLang="zh-CN" sz="3600" kern="1200" dirty="0"/>
        </a:p>
      </dsp:txBody>
      <dsp:txXfrm>
        <a:off x="4396" y="0"/>
        <a:ext cx="4229485" cy="1632108"/>
      </dsp:txXfrm>
    </dsp:sp>
    <dsp:sp modelId="{6CEE7772-75AB-4CF7-B692-428E1873FF17}">
      <dsp:nvSpPr>
        <dsp:cNvPr id="0" name=""/>
        <dsp:cNvSpPr/>
      </dsp:nvSpPr>
      <dsp:spPr>
        <a:xfrm>
          <a:off x="427345" y="1579314"/>
          <a:ext cx="3383588" cy="770029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solidFill>
                <a:schemeClr val="bg1"/>
              </a:solidFill>
            </a:rPr>
            <a:t>设计一个分布式的网络测量算法</a:t>
          </a:r>
          <a:endParaRPr lang="en-US" altLang="zh-CN" sz="2200" kern="1200" dirty="0">
            <a:solidFill>
              <a:schemeClr val="bg1"/>
            </a:solidFill>
          </a:endParaRPr>
        </a:p>
      </dsp:txBody>
      <dsp:txXfrm>
        <a:off x="449898" y="1601867"/>
        <a:ext cx="3338482" cy="724923"/>
      </dsp:txXfrm>
    </dsp:sp>
    <dsp:sp modelId="{00939E6C-7D1E-477C-A023-A686AD07B89F}">
      <dsp:nvSpPr>
        <dsp:cNvPr id="0" name=""/>
        <dsp:cNvSpPr/>
      </dsp:nvSpPr>
      <dsp:spPr>
        <a:xfrm>
          <a:off x="427345" y="2412519"/>
          <a:ext cx="3383588" cy="966996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solidFill>
                <a:schemeClr val="bg1"/>
              </a:solidFill>
            </a:rPr>
            <a:t>设计一个在网络边缘进行</a:t>
          </a:r>
          <a:r>
            <a:rPr lang="en-US" altLang="zh-CN" sz="2200" kern="1200" dirty="0" smtClean="0">
              <a:solidFill>
                <a:schemeClr val="bg1"/>
              </a:solidFill>
            </a:rPr>
            <a:t>botnet</a:t>
          </a:r>
          <a:r>
            <a:rPr lang="zh-CN" altLang="en-US" sz="2200" kern="1200" dirty="0" smtClean="0">
              <a:solidFill>
                <a:schemeClr val="bg1"/>
              </a:solidFill>
            </a:rPr>
            <a:t>检测的安全防御机制</a:t>
          </a:r>
          <a:endParaRPr lang="en-US" altLang="zh-CN" sz="2200" kern="1200" dirty="0">
            <a:solidFill>
              <a:schemeClr val="bg1"/>
            </a:solidFill>
          </a:endParaRPr>
        </a:p>
      </dsp:txBody>
      <dsp:txXfrm>
        <a:off x="455667" y="2440841"/>
        <a:ext cx="3326944" cy="910352"/>
      </dsp:txXfrm>
    </dsp:sp>
    <dsp:sp modelId="{E9032AD2-F0B5-4525-B9E1-1DDFAB5BE278}">
      <dsp:nvSpPr>
        <dsp:cNvPr id="0" name=""/>
        <dsp:cNvSpPr/>
      </dsp:nvSpPr>
      <dsp:spPr>
        <a:xfrm>
          <a:off x="427345" y="3418837"/>
          <a:ext cx="3383588" cy="752765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solidFill>
                <a:schemeClr val="bg1"/>
              </a:solidFill>
            </a:rPr>
            <a:t>设计一个</a:t>
          </a:r>
          <a:r>
            <a:rPr lang="en-US" altLang="zh-CN" sz="2200" kern="1200" dirty="0" smtClean="0">
              <a:solidFill>
                <a:schemeClr val="bg1"/>
              </a:solidFill>
            </a:rPr>
            <a:t>NFV</a:t>
          </a:r>
          <a:r>
            <a:rPr lang="zh-CN" altLang="en-US" sz="2200" kern="1200" dirty="0" smtClean="0">
              <a:solidFill>
                <a:schemeClr val="bg1"/>
              </a:solidFill>
            </a:rPr>
            <a:t>和</a:t>
          </a:r>
          <a:r>
            <a:rPr lang="en-US" altLang="zh-CN" sz="2200" kern="1200" dirty="0" smtClean="0">
              <a:solidFill>
                <a:schemeClr val="bg1"/>
              </a:solidFill>
            </a:rPr>
            <a:t>middlebox</a:t>
          </a:r>
          <a:r>
            <a:rPr lang="zh-CN" altLang="en-US" sz="2200" kern="1200" dirty="0" smtClean="0">
              <a:solidFill>
                <a:schemeClr val="bg1"/>
              </a:solidFill>
            </a:rPr>
            <a:t>的混合部署方案</a:t>
          </a:r>
          <a:endParaRPr lang="en-US" altLang="zh-CN" sz="2200" kern="1200" dirty="0">
            <a:solidFill>
              <a:schemeClr val="bg1"/>
            </a:solidFill>
          </a:endParaRPr>
        </a:p>
      </dsp:txBody>
      <dsp:txXfrm>
        <a:off x="449393" y="3440885"/>
        <a:ext cx="3339492" cy="708669"/>
      </dsp:txXfrm>
    </dsp:sp>
    <dsp:sp modelId="{0AEF3650-AAFD-4C6D-919D-2B06F8CBC407}">
      <dsp:nvSpPr>
        <dsp:cNvPr id="0" name=""/>
        <dsp:cNvSpPr/>
      </dsp:nvSpPr>
      <dsp:spPr>
        <a:xfrm>
          <a:off x="427345" y="4222284"/>
          <a:ext cx="3383588" cy="945987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solidFill>
                <a:schemeClr val="bg1"/>
              </a:solidFill>
            </a:rPr>
            <a:t>设计一个无线路由器的自动故障检测和修复方案</a:t>
          </a:r>
          <a:endParaRPr lang="en-US" altLang="zh-CN" sz="2200" kern="1200" dirty="0">
            <a:solidFill>
              <a:schemeClr val="bg1"/>
            </a:solidFill>
          </a:endParaRPr>
        </a:p>
      </dsp:txBody>
      <dsp:txXfrm>
        <a:off x="455052" y="4249991"/>
        <a:ext cx="3328174" cy="890573"/>
      </dsp:txXfrm>
    </dsp:sp>
    <dsp:sp modelId="{BC832017-64B7-41B6-9207-D396C1733A68}">
      <dsp:nvSpPr>
        <dsp:cNvPr id="0" name=""/>
        <dsp:cNvSpPr/>
      </dsp:nvSpPr>
      <dsp:spPr>
        <a:xfrm>
          <a:off x="4551093" y="0"/>
          <a:ext cx="4229485" cy="54403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预期成果</a:t>
          </a:r>
          <a:endParaRPr lang="en-US" altLang="zh-CN" sz="3600" kern="1200" dirty="0"/>
        </a:p>
      </dsp:txBody>
      <dsp:txXfrm>
        <a:off x="4551093" y="0"/>
        <a:ext cx="4229485" cy="1632108"/>
      </dsp:txXfrm>
    </dsp:sp>
    <dsp:sp modelId="{B5CB22B6-52BE-4A98-A449-D755C43A5135}">
      <dsp:nvSpPr>
        <dsp:cNvPr id="0" name=""/>
        <dsp:cNvSpPr/>
      </dsp:nvSpPr>
      <dsp:spPr>
        <a:xfrm>
          <a:off x="4974042" y="1634046"/>
          <a:ext cx="3383588" cy="934132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solidFill>
                <a:schemeClr val="bg1"/>
              </a:solidFill>
            </a:rPr>
            <a:t>对清华主页受到</a:t>
          </a:r>
          <a:r>
            <a:rPr lang="en-US" altLang="zh-CN" sz="2200" kern="1200" dirty="0" smtClean="0">
              <a:solidFill>
                <a:schemeClr val="bg1"/>
              </a:solidFill>
            </a:rPr>
            <a:t>botnet</a:t>
          </a:r>
          <a:r>
            <a:rPr lang="zh-CN" altLang="en-US" sz="2200" kern="1200" dirty="0" smtClean="0">
              <a:solidFill>
                <a:schemeClr val="bg1"/>
              </a:solidFill>
            </a:rPr>
            <a:t>攻击的问题提供解决方案</a:t>
          </a:r>
          <a:endParaRPr lang="en-US" altLang="zh-CN" sz="2200" kern="1200" dirty="0">
            <a:solidFill>
              <a:schemeClr val="bg1"/>
            </a:solidFill>
          </a:endParaRPr>
        </a:p>
      </dsp:txBody>
      <dsp:txXfrm>
        <a:off x="5001402" y="1661406"/>
        <a:ext cx="3328868" cy="879412"/>
      </dsp:txXfrm>
    </dsp:sp>
    <dsp:sp modelId="{2E1FCBED-9672-43E3-83CF-58DE6011244B}">
      <dsp:nvSpPr>
        <dsp:cNvPr id="0" name=""/>
        <dsp:cNvSpPr/>
      </dsp:nvSpPr>
      <dsp:spPr>
        <a:xfrm>
          <a:off x="4974042" y="2711892"/>
          <a:ext cx="3383588" cy="1376668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solidFill>
                <a:schemeClr val="bg1"/>
              </a:solidFill>
            </a:rPr>
            <a:t>对清华无线路由器的故障问题进行系统调研并给出相关意见</a:t>
          </a:r>
          <a:endParaRPr lang="en-US" altLang="zh-CN" sz="2200" kern="1200" dirty="0">
            <a:solidFill>
              <a:schemeClr val="bg1"/>
            </a:solidFill>
          </a:endParaRPr>
        </a:p>
      </dsp:txBody>
      <dsp:txXfrm>
        <a:off x="5014363" y="2752213"/>
        <a:ext cx="3302946" cy="1296026"/>
      </dsp:txXfrm>
    </dsp:sp>
    <dsp:sp modelId="{C327ACD6-D897-434E-81E3-8461B2562032}">
      <dsp:nvSpPr>
        <dsp:cNvPr id="0" name=""/>
        <dsp:cNvSpPr/>
      </dsp:nvSpPr>
      <dsp:spPr>
        <a:xfrm>
          <a:off x="4974042" y="4232273"/>
          <a:ext cx="3383588" cy="934132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solidFill>
                <a:schemeClr val="bg1"/>
              </a:solidFill>
            </a:rPr>
            <a:t>发表</a:t>
          </a:r>
          <a:r>
            <a:rPr lang="en-US" altLang="zh-CN" sz="2200" kern="1200" dirty="0" smtClean="0">
              <a:solidFill>
                <a:schemeClr val="bg1"/>
              </a:solidFill>
            </a:rPr>
            <a:t>2-3</a:t>
          </a:r>
          <a:r>
            <a:rPr lang="zh-CN" altLang="en-US" sz="2200" kern="1200" dirty="0" smtClean="0">
              <a:solidFill>
                <a:schemeClr val="bg1"/>
              </a:solidFill>
            </a:rPr>
            <a:t>篇</a:t>
          </a:r>
          <a:r>
            <a:rPr lang="en-US" altLang="zh-CN" sz="2200" kern="1200" dirty="0" smtClean="0">
              <a:solidFill>
                <a:schemeClr val="bg1"/>
              </a:solidFill>
            </a:rPr>
            <a:t>CCF</a:t>
          </a:r>
          <a:r>
            <a:rPr lang="zh-CN" altLang="en-US" sz="2200" kern="1200" dirty="0" smtClean="0">
              <a:solidFill>
                <a:schemeClr val="bg1"/>
              </a:solidFill>
            </a:rPr>
            <a:t>列表的</a:t>
          </a:r>
          <a:r>
            <a:rPr lang="en-US" altLang="zh-CN" sz="2200" kern="1200" dirty="0" smtClean="0">
              <a:solidFill>
                <a:schemeClr val="bg1"/>
              </a:solidFill>
            </a:rPr>
            <a:t>B</a:t>
          </a:r>
          <a:r>
            <a:rPr lang="zh-CN" altLang="en-US" sz="2200" kern="1200" dirty="0" smtClean="0">
              <a:solidFill>
                <a:schemeClr val="bg1"/>
              </a:solidFill>
            </a:rPr>
            <a:t>类及以上文章</a:t>
          </a:r>
          <a:endParaRPr lang="en-US" altLang="zh-CN" sz="2200" kern="1200" dirty="0">
            <a:solidFill>
              <a:schemeClr val="bg1"/>
            </a:solidFill>
          </a:endParaRPr>
        </a:p>
      </dsp:txBody>
      <dsp:txXfrm>
        <a:off x="5001402" y="4259633"/>
        <a:ext cx="3328868" cy="879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F86116D-AF6E-4ECE-A7ED-04D05D7200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A9C3D42-2B64-4E09-9E97-3E84EDB6ADF0}" type="slidenum">
              <a:rPr lang="en-US" altLang="zh-CN" sz="1200" smtClean="0">
                <a:latin typeface="Arial" panose="020B0604020202020204" pitchFamily="34" charset="0"/>
              </a:rPr>
              <a:pPr/>
              <a:t>1</a:t>
            </a:fld>
            <a:endParaRPr lang="en-US" altLang="zh-CN" sz="1200" smtClean="0">
              <a:latin typeface="Arial" panose="020B0604020202020204" pitchFamily="34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各位老师，大家好！我的名字叫赵宗义，现在是普博二年级在读，我的导师是尹霞老师，我开题的题目是“态势感知在校园网络中的应用研究”。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3186D92-A5D4-446C-A4EC-96AD8A5A938F}" type="slidenum">
              <a:rPr lang="en-US" altLang="zh-CN" sz="1200" smtClean="0">
                <a:latin typeface="Arial" panose="020B0604020202020204" pitchFamily="34" charset="0"/>
              </a:rPr>
              <a:pPr/>
              <a:t>10</a:t>
            </a:fld>
            <a:endParaRPr lang="en-US" altLang="zh-CN" sz="1200" smtClean="0"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所以我们的分布式测量算法会预先计算数据流的转发路径，然后</a:t>
            </a:r>
            <a:r>
              <a:rPr lang="zh-CN" altLang="en-US" sz="1200" dirty="0" smtClean="0"/>
              <a:t>将测量任务分配给转发路径上不同的路由器，每个路由器只需要对指定的流进行测量，最后由收集器统一汇总各个设备的测量结果</a:t>
            </a:r>
            <a:endParaRPr lang="en-US" altLang="zh-CN" sz="1200" dirty="0" smtClean="0"/>
          </a:p>
          <a:p>
            <a:pPr eaLnBrk="1" hangingPunct="1"/>
            <a:endParaRPr lang="zh-CN" altLang="zh-CN" b="1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628E789-E207-4F4A-9348-0EE47B170A6F}" type="slidenum">
              <a:rPr lang="en-US" altLang="zh-CN" sz="1200" smtClean="0">
                <a:latin typeface="Arial" panose="020B0604020202020204" pitchFamily="34" charset="0"/>
              </a:rPr>
              <a:pPr/>
              <a:t>11</a:t>
            </a:fld>
            <a:endParaRPr lang="en-US" altLang="zh-CN" sz="1200" smtClean="0"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有研究指出，在传统的数据中心中</a:t>
            </a:r>
            <a:r>
              <a:rPr lang="en-US" altLang="zh-CN" dirty="0" err="1" smtClean="0"/>
              <a:t>ToR</a:t>
            </a:r>
            <a:r>
              <a:rPr lang="zh-CN" altLang="en-US" dirty="0" smtClean="0"/>
              <a:t>交换机约占网络设备总数的</a:t>
            </a:r>
            <a:r>
              <a:rPr lang="en-US" altLang="zh-CN" dirty="0" smtClean="0"/>
              <a:t>75%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load</a:t>
            </a:r>
            <a:r>
              <a:rPr lang="en-US" altLang="zh-CN" baseline="0" dirty="0" smtClean="0"/>
              <a:t> balancer</a:t>
            </a:r>
            <a:r>
              <a:rPr lang="zh-CN" altLang="en-US" baseline="0" dirty="0" smtClean="0"/>
              <a:t>约占网络设备总数的</a:t>
            </a:r>
            <a:r>
              <a:rPr lang="en-US" altLang="zh-CN" baseline="0" dirty="0" smtClean="0"/>
              <a:t>10%</a:t>
            </a:r>
            <a:r>
              <a:rPr lang="zh-CN" altLang="en-US" baseline="0" dirty="0" smtClean="0"/>
              <a:t>，而</a:t>
            </a:r>
            <a:r>
              <a:rPr lang="en-US" altLang="zh-CN" baseline="0" dirty="0" err="1" smtClean="0"/>
              <a:t>ToR-AggS</a:t>
            </a:r>
            <a:r>
              <a:rPr lang="zh-CN" altLang="en-US" baseline="0" dirty="0" smtClean="0"/>
              <a:t>之间的链路、</a:t>
            </a:r>
            <a:r>
              <a:rPr lang="en-US" altLang="zh-CN" baseline="0" dirty="0" err="1" smtClean="0"/>
              <a:t>AggS</a:t>
            </a:r>
            <a:r>
              <a:rPr lang="en-US" altLang="zh-CN" baseline="0" dirty="0" smtClean="0"/>
              <a:t>-LB</a:t>
            </a:r>
            <a:r>
              <a:rPr lang="zh-CN" altLang="en-US" baseline="0" dirty="0" smtClean="0"/>
              <a:t>之间的链路的利用率在</a:t>
            </a:r>
            <a:r>
              <a:rPr lang="en-US" altLang="zh-CN" baseline="0" dirty="0" smtClean="0"/>
              <a:t>90%</a:t>
            </a:r>
            <a:r>
              <a:rPr lang="zh-CN" altLang="en-US" baseline="0" dirty="0" smtClean="0"/>
              <a:t>的情况下都要低于</a:t>
            </a:r>
            <a:r>
              <a:rPr lang="en-US" altLang="zh-CN" baseline="0" dirty="0" smtClean="0"/>
              <a:t>24%</a:t>
            </a:r>
            <a:r>
              <a:rPr lang="zh-CN" altLang="en-US" baseline="0" dirty="0" smtClean="0"/>
              <a:t>，所以我们可以把测量任务更多地分配在</a:t>
            </a:r>
            <a:r>
              <a:rPr lang="en-US" altLang="zh-CN" baseline="0" dirty="0" err="1" smtClean="0"/>
              <a:t>ToR</a:t>
            </a:r>
            <a:r>
              <a:rPr lang="zh-CN" altLang="en-US" baseline="0" dirty="0" smtClean="0"/>
              <a:t>交换机和</a:t>
            </a:r>
            <a:r>
              <a:rPr lang="en-US" altLang="zh-CN" baseline="0" dirty="0" smtClean="0"/>
              <a:t>Load Balancer</a:t>
            </a:r>
            <a:r>
              <a:rPr lang="zh-CN" altLang="en-US" baseline="0" dirty="0" smtClean="0"/>
              <a:t>等数量更多、负荷更小的设备上，这样便可以充分开发各种网络设备的潜力。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这种方法的缺陷是它只能适用于集中控制的网络，而且它减轻网络设备负担的能力是有限的，比如只能够将网络设备的负担减轻一个数量级。为了实现分布式测量方案，我们需要设计映射方案保证每个流都能被映射到某台转发设备上，同时我们不要设计查询算法，能够迅速地在上百个</a:t>
            </a:r>
            <a:r>
              <a:rPr lang="en-US" altLang="zh-CN" dirty="0" smtClean="0"/>
              <a:t>sketch</a:t>
            </a:r>
            <a:r>
              <a:rPr lang="zh-CN" altLang="en-US" dirty="0" smtClean="0"/>
              <a:t>结构上提取信息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86116D-AF6E-4ECE-A7ED-04D05D720026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6944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86116D-AF6E-4ECE-A7ED-04D05D720026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3102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EE4A364-D5B0-4748-BCC9-70663DD38478}" type="slidenum">
              <a:rPr lang="en-US" altLang="zh-CN" sz="1200" smtClean="0">
                <a:latin typeface="Arial" panose="020B0604020202020204" pitchFamily="34" charset="0"/>
              </a:rPr>
              <a:pPr/>
              <a:t>16</a:t>
            </a:fld>
            <a:endParaRPr lang="en-US" altLang="zh-CN" sz="1200" smtClean="0">
              <a:latin typeface="Arial" panose="020B0604020202020204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6324CDA-4568-48E7-BA30-A29ED5EE7616}" type="slidenum">
              <a:rPr lang="en-US" altLang="zh-CN" sz="1200" smtClean="0">
                <a:latin typeface="Arial" panose="020B0604020202020204" pitchFamily="34" charset="0"/>
              </a:rPr>
              <a:pPr/>
              <a:t>17</a:t>
            </a:fld>
            <a:endParaRPr lang="en-US" altLang="zh-CN" sz="1200" smtClean="0">
              <a:latin typeface="Arial" panose="020B0604020202020204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6A62330-2C5A-4634-8BBA-2678029941D4}" type="slidenum">
              <a:rPr lang="en-US" altLang="zh-CN" sz="1200" smtClean="0">
                <a:latin typeface="Arial" panose="020B0604020202020204" pitchFamily="34" charset="0"/>
              </a:rPr>
              <a:pPr/>
              <a:t>18</a:t>
            </a:fld>
            <a:endParaRPr lang="en-US" altLang="zh-CN" sz="1200" smtClean="0">
              <a:latin typeface="Arial" panose="020B0604020202020204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35D934C-8772-4260-BB84-D151AAB04CA9}" type="slidenum">
              <a:rPr lang="en-US" altLang="zh-CN" sz="1200" smtClean="0">
                <a:latin typeface="Arial" panose="020B0604020202020204" pitchFamily="34" charset="0"/>
              </a:rPr>
              <a:pPr/>
              <a:t>19</a:t>
            </a:fld>
            <a:endParaRPr lang="en-US" altLang="zh-CN" sz="1200" smtClean="0">
              <a:latin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EC0D705-272E-4C0A-AD39-23C9BAACF33B}" type="slidenum">
              <a:rPr lang="en-US" altLang="zh-CN" sz="1200" smtClean="0">
                <a:latin typeface="Arial" panose="020B0604020202020204" pitchFamily="34" charset="0"/>
              </a:rPr>
              <a:pPr/>
              <a:t>20</a:t>
            </a:fld>
            <a:endParaRPr lang="en-US" altLang="zh-CN" sz="1200" smtClean="0">
              <a:latin typeface="Arial" panose="020B0604020202020204" pitchFamily="3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这是我的开题报告的主要内容。首先我会介绍一下我的研究框架和选题背景以及国内外研究现状，然后我会重点介绍我的研究方案，最后再陈述我的预期成果以及进度计划安排。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以下是我的研究框架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86116D-AF6E-4ECE-A7ED-04D05D720026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196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8ACD647-CED1-4AA1-A2B0-0D70150BFBBB}" type="slidenum">
              <a:rPr lang="en-US" altLang="zh-CN" sz="1200" smtClean="0">
                <a:latin typeface="Arial" panose="020B0604020202020204" pitchFamily="34" charset="0"/>
              </a:rPr>
              <a:pPr/>
              <a:t>3</a:t>
            </a:fld>
            <a:endParaRPr lang="en-US" altLang="zh-CN" sz="1200" smtClean="0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常用的网络测量有两种方法。一种是基于采样的方法，比如在</a:t>
            </a:r>
            <a:r>
              <a:rPr lang="en-US" altLang="zh-CN" dirty="0" err="1" smtClean="0"/>
              <a:t>sFlow</a:t>
            </a:r>
            <a:r>
              <a:rPr lang="zh-CN" altLang="en-US" dirty="0" smtClean="0"/>
              <a:t>中转发设备包含一个代理，这个代理会对经过的数据包进行采样，然后把采样得到的数据包转发到收集器中。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另一种方法是基于</a:t>
            </a:r>
            <a:r>
              <a:rPr lang="en-US" altLang="zh-CN" dirty="0" smtClean="0"/>
              <a:t>sketch</a:t>
            </a:r>
            <a:r>
              <a:rPr lang="zh-CN" altLang="en-US" dirty="0" smtClean="0"/>
              <a:t>的方法，这种方法在转发设备中维护一个数据结构，然后对经过的数据包记录总结信息，需要的时候我们可以查询这个数据结构获取总结信息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347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骨干网中在一个小时内可能会超过</a:t>
            </a:r>
            <a:r>
              <a:rPr lang="en-US" altLang="zh-CN" sz="1200" dirty="0" smtClean="0">
                <a:solidFill>
                  <a:srgbClr val="00B050"/>
                </a:solidFill>
              </a:rPr>
              <a:t>100</a:t>
            </a:r>
            <a:r>
              <a:rPr lang="zh-CN" altLang="en-US" sz="1200" dirty="0" smtClean="0">
                <a:solidFill>
                  <a:srgbClr val="00B050"/>
                </a:solidFill>
              </a:rPr>
              <a:t>万个流经过一个路由器，所以</a:t>
            </a:r>
            <a:r>
              <a:rPr lang="zh-CN" altLang="en-US" sz="1200" dirty="0" smtClean="0"/>
              <a:t>收集器中需要维护</a:t>
            </a:r>
            <a:r>
              <a:rPr lang="en-US" altLang="zh-CN" sz="1200" dirty="0" smtClean="0">
                <a:solidFill>
                  <a:srgbClr val="00B050"/>
                </a:solidFill>
              </a:rPr>
              <a:t>100</a:t>
            </a:r>
            <a:r>
              <a:rPr lang="zh-CN" altLang="en-US" sz="1200" dirty="0" smtClean="0">
                <a:solidFill>
                  <a:srgbClr val="00B050"/>
                </a:solidFill>
              </a:rPr>
              <a:t>万个数据项。假设</a:t>
            </a:r>
            <a:r>
              <a:rPr lang="zh-CN" altLang="en-US" sz="1200" dirty="0" smtClean="0"/>
              <a:t>每个数据项占内存</a:t>
            </a:r>
            <a:r>
              <a:rPr lang="en-US" altLang="zh-CN" sz="1200" dirty="0" smtClean="0"/>
              <a:t>100B</a:t>
            </a:r>
            <a:r>
              <a:rPr lang="zh-CN" altLang="en-US" sz="1200" dirty="0" smtClean="0"/>
              <a:t>，则收集器至少需要</a:t>
            </a:r>
            <a:r>
              <a:rPr lang="en-US" altLang="zh-CN" sz="1200" dirty="0" smtClean="0">
                <a:solidFill>
                  <a:srgbClr val="00B050"/>
                </a:solidFill>
              </a:rPr>
              <a:t>100MB</a:t>
            </a:r>
            <a:r>
              <a:rPr lang="zh-CN" altLang="en-US" sz="1200" dirty="0" smtClean="0">
                <a:solidFill>
                  <a:srgbClr val="00B050"/>
                </a:solidFill>
              </a:rPr>
              <a:t>的</a:t>
            </a:r>
            <a:r>
              <a:rPr lang="en-US" altLang="zh-CN" sz="1200" dirty="0" smtClean="0">
                <a:solidFill>
                  <a:srgbClr val="00B050"/>
                </a:solidFill>
              </a:rPr>
              <a:t>SRAM</a:t>
            </a:r>
            <a:r>
              <a:rPr lang="zh-CN" altLang="en-US" sz="1200" dirty="0" smtClean="0">
                <a:solidFill>
                  <a:srgbClr val="00B050"/>
                </a:solidFill>
              </a:rPr>
              <a:t>。</a:t>
            </a:r>
            <a:endParaRPr lang="en-US" altLang="zh-CN" sz="1200" dirty="0" smtClean="0">
              <a:solidFill>
                <a:srgbClr val="00B050"/>
              </a:solidFill>
            </a:endParaRPr>
          </a:p>
          <a:p>
            <a:r>
              <a:rPr lang="zh-CN" altLang="en-US" sz="1200" dirty="0" smtClean="0"/>
              <a:t>假设路由器的带宽为</a:t>
            </a:r>
            <a:r>
              <a:rPr lang="en-US" altLang="zh-CN" sz="1200" dirty="0" smtClean="0">
                <a:solidFill>
                  <a:srgbClr val="00B050"/>
                </a:solidFill>
              </a:rPr>
              <a:t>10Gbps</a:t>
            </a:r>
            <a:r>
              <a:rPr lang="zh-CN" altLang="en-US" sz="1200" dirty="0" smtClean="0">
                <a:solidFill>
                  <a:srgbClr val="00B050"/>
                </a:solidFill>
              </a:rPr>
              <a:t>，</a:t>
            </a:r>
            <a:r>
              <a:rPr lang="zh-CN" altLang="en-US" sz="1200" dirty="0" smtClean="0"/>
              <a:t>假如完全记录每个数据包则最坏情况下每秒钟需要</a:t>
            </a:r>
            <a:r>
              <a:rPr lang="zh-CN" altLang="en-US" sz="1200" dirty="0" smtClean="0">
                <a:solidFill>
                  <a:srgbClr val="00B050"/>
                </a:solidFill>
              </a:rPr>
              <a:t>访问内存</a:t>
            </a:r>
            <a:r>
              <a:rPr lang="en-US" altLang="zh-CN" sz="1200" dirty="0" smtClean="0">
                <a:solidFill>
                  <a:srgbClr val="00B050"/>
                </a:solidFill>
              </a:rPr>
              <a:t>2</a:t>
            </a:r>
            <a:r>
              <a:rPr lang="zh-CN" altLang="en-US" sz="1200" dirty="0" smtClean="0">
                <a:solidFill>
                  <a:srgbClr val="00B050"/>
                </a:solidFill>
              </a:rPr>
              <a:t>亿次；而假如</a:t>
            </a:r>
            <a:r>
              <a:rPr lang="zh-CN" altLang="en-US" sz="1200" dirty="0" smtClean="0"/>
              <a:t>只记录被采样的数据包，则不能正确对小流进行估计。</a:t>
            </a:r>
            <a:endParaRPr lang="en-US" altLang="zh-CN" sz="1200" dirty="0" smtClean="0"/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所以基于采样的测量方法存在严重的可扩展性问题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86116D-AF6E-4ECE-A7ED-04D05D720026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4844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而基于</a:t>
            </a:r>
            <a:r>
              <a:rPr lang="en-US" altLang="zh-CN" dirty="0" smtClean="0"/>
              <a:t>sketch</a:t>
            </a:r>
            <a:r>
              <a:rPr lang="zh-CN" altLang="en-US" dirty="0" smtClean="0"/>
              <a:t>的测量方法需要消耗大量的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资源，因而会严重影响转发设备的吞吐率，比如最近提出的几种测量方法，最差情况下处理每个数据包需要</a:t>
            </a:r>
            <a:r>
              <a:rPr lang="en-US" altLang="zh-CN" dirty="0" smtClean="0"/>
              <a:t>10454</a:t>
            </a:r>
            <a:r>
              <a:rPr lang="zh-CN" altLang="en-US" dirty="0" smtClean="0"/>
              <a:t>个时钟周期，而在</a:t>
            </a:r>
            <a:r>
              <a:rPr lang="en-US" altLang="zh-CN" dirty="0" smtClean="0"/>
              <a:t>10Gbps</a:t>
            </a:r>
            <a:r>
              <a:rPr lang="zh-CN" altLang="en-US" dirty="0" smtClean="0"/>
              <a:t>的网卡上只能达到</a:t>
            </a:r>
            <a:r>
              <a:rPr lang="en-US" altLang="zh-CN" dirty="0" smtClean="0"/>
              <a:t>5Gbps</a:t>
            </a:r>
            <a:r>
              <a:rPr lang="zh-CN" altLang="en-US" dirty="0" smtClean="0"/>
              <a:t>的吞率。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86116D-AF6E-4ECE-A7ED-04D05D720026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9565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4D13CC1-30E2-4A21-81E7-AFE00D37A10A}" type="slidenum">
              <a:rPr lang="en-US" altLang="zh-CN" sz="1200" smtClean="0">
                <a:latin typeface="Arial" panose="020B0604020202020204" pitchFamily="34" charset="0"/>
              </a:rPr>
              <a:pPr/>
              <a:t>6</a:t>
            </a:fld>
            <a:endParaRPr lang="en-US" altLang="zh-CN" sz="1200" smtClean="0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在网络测量方面，</a:t>
            </a:r>
            <a:r>
              <a:rPr lang="en-US" altLang="zh-CN" dirty="0" smtClean="0"/>
              <a:t>IMC 2006</a:t>
            </a:r>
            <a:r>
              <a:rPr lang="zh-CN" altLang="en-US" dirty="0" smtClean="0"/>
              <a:t>提出了一个针对大流的测量算法，但是有时候我们需要测量的可能是具有某些性质的流，所以</a:t>
            </a:r>
            <a:r>
              <a:rPr lang="en-US" altLang="zh-CN" dirty="0" smtClean="0"/>
              <a:t>IMC</a:t>
            </a:r>
            <a:r>
              <a:rPr lang="en-US" altLang="zh-CN" baseline="0" dirty="0" smtClean="0"/>
              <a:t> 2008</a:t>
            </a:r>
            <a:r>
              <a:rPr lang="zh-CN" altLang="en-US" baseline="0" dirty="0" smtClean="0"/>
              <a:t>提出的</a:t>
            </a:r>
            <a:r>
              <a:rPr lang="en-US" altLang="zh-CN" baseline="0" dirty="0" err="1" smtClean="0"/>
              <a:t>FlexSample</a:t>
            </a:r>
            <a:r>
              <a:rPr lang="zh-CN" altLang="en-US" baseline="0" dirty="0" smtClean="0"/>
              <a:t>允许我们指定需要测量的流</a:t>
            </a:r>
            <a:endParaRPr lang="en-US" altLang="zh-CN" baseline="0" dirty="0" smtClean="0"/>
          </a:p>
          <a:p>
            <a:pPr eaLnBrk="1" hangingPunct="1"/>
            <a:endParaRPr lang="en-US" altLang="zh-CN" baseline="0" dirty="0" smtClean="0"/>
          </a:p>
          <a:p>
            <a:pPr eaLnBrk="1" hangingPunct="1"/>
            <a:r>
              <a:rPr lang="en-US" altLang="zh-CN" baseline="0" dirty="0" smtClean="0"/>
              <a:t>SIGCOMM 2016</a:t>
            </a:r>
            <a:r>
              <a:rPr lang="zh-CN" altLang="en-US" baseline="0" dirty="0" smtClean="0"/>
              <a:t>提出的</a:t>
            </a:r>
            <a:r>
              <a:rPr lang="en-US" altLang="zh-CN" baseline="0" dirty="0" err="1" smtClean="0"/>
              <a:t>UnivMon</a:t>
            </a:r>
            <a:r>
              <a:rPr lang="zh-CN" altLang="en-US" baseline="0" dirty="0" smtClean="0"/>
              <a:t>允许我们对不同的测量指标进行测量，而</a:t>
            </a:r>
            <a:r>
              <a:rPr lang="en-US" altLang="zh-CN" baseline="0" dirty="0" smtClean="0"/>
              <a:t>SIGCOMM 2017</a:t>
            </a:r>
            <a:r>
              <a:rPr lang="zh-CN" altLang="en-US" baseline="0" dirty="0" smtClean="0"/>
              <a:t>提出的</a:t>
            </a:r>
            <a:r>
              <a:rPr lang="en-US" altLang="zh-CN" baseline="0" dirty="0" err="1" smtClean="0"/>
              <a:t>SketchVisor</a:t>
            </a:r>
            <a:r>
              <a:rPr lang="zh-CN" altLang="en-US" baseline="0" dirty="0" smtClean="0"/>
              <a:t>使用了一个</a:t>
            </a:r>
            <a:r>
              <a:rPr lang="en-US" altLang="zh-CN" baseline="0" dirty="0" smtClean="0"/>
              <a:t>fast path</a:t>
            </a:r>
            <a:r>
              <a:rPr lang="zh-CN" altLang="en-US" baseline="0" dirty="0" smtClean="0"/>
              <a:t>，通过牺牲测量精度来解决基于</a:t>
            </a:r>
            <a:r>
              <a:rPr lang="en-US" altLang="zh-CN" baseline="0" dirty="0" smtClean="0"/>
              <a:t>sketch</a:t>
            </a:r>
            <a:r>
              <a:rPr lang="zh-CN" altLang="en-US" baseline="0" dirty="0" smtClean="0"/>
              <a:t>的方法消耗</a:t>
            </a:r>
            <a:r>
              <a:rPr lang="en-US" altLang="zh-CN" baseline="0" dirty="0" smtClean="0"/>
              <a:t>CPU</a:t>
            </a:r>
            <a:r>
              <a:rPr lang="zh-CN" altLang="en-US" baseline="0" dirty="0" smtClean="0"/>
              <a:t>资源较多的问题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75173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基于采样的方法测量精度不够，所以</a:t>
            </a:r>
            <a:r>
              <a:rPr lang="en-US" altLang="zh-CN" dirty="0" err="1" smtClean="0"/>
              <a:t>FlexSample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S3</a:t>
            </a:r>
            <a:r>
              <a:rPr lang="zh-CN" altLang="en-US" dirty="0" smtClean="0"/>
              <a:t>都采取了只对部分流进行测量的方法来提高测量精度，而基于</a:t>
            </a:r>
            <a:r>
              <a:rPr lang="en-US" altLang="zh-CN" dirty="0" smtClean="0"/>
              <a:t>sketch</a:t>
            </a:r>
            <a:r>
              <a:rPr lang="zh-CN" altLang="en-US" dirty="0" smtClean="0"/>
              <a:t>的方法需要消耗大量的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内存资源，因此要</a:t>
            </a:r>
            <a:r>
              <a:rPr lang="en-US" altLang="zh-CN" dirty="0" err="1" smtClean="0"/>
              <a:t>SketchVisor</a:t>
            </a:r>
            <a:r>
              <a:rPr lang="zh-CN" altLang="en-US" dirty="0" smtClean="0"/>
              <a:t>采用了降低测量精度的方法来减少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的资源消耗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86116D-AF6E-4ECE-A7ED-04D05D720026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3287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5E73F41-F23E-46AC-874B-E632CBA6F2B9}" type="slidenum">
              <a:rPr lang="en-US" altLang="zh-CN" sz="1200" smtClean="0">
                <a:latin typeface="Arial" panose="020B0604020202020204" pitchFamily="34" charset="0"/>
              </a:rPr>
              <a:pPr/>
              <a:t>8</a:t>
            </a:fld>
            <a:endParaRPr lang="en-US" altLang="zh-CN" sz="1200" smtClean="0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首先是</a:t>
            </a:r>
            <a:r>
              <a:rPr lang="zh-CN" altLang="en-US" sz="1200" dirty="0" smtClean="0"/>
              <a:t>分布式网络测量算法的设计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4142562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sketch</a:t>
            </a:r>
            <a:r>
              <a:rPr lang="zh-CN" altLang="en-US" dirty="0" smtClean="0"/>
              <a:t>的测量方案的优点是只需要固定的内存，而且能够将测量误差控制在有限的范围之内，因此得到了人们的青睐，但是它的一个严重的缺陷是它需要对每个数据包都进行大量的计算，因此会消耗大量的计算资源而影响转发设备的吞吐率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SDN</a:t>
            </a:r>
            <a:r>
              <a:rPr lang="zh-CN" altLang="en-US" dirty="0" smtClean="0">
                <a:solidFill>
                  <a:schemeClr val="tx1"/>
                </a:solidFill>
              </a:rPr>
              <a:t>网络在数据中心网络和企业网中广泛部署，在</a:t>
            </a:r>
            <a:r>
              <a:rPr lang="en-US" altLang="zh-CN" dirty="0" smtClean="0">
                <a:solidFill>
                  <a:schemeClr val="tx1"/>
                </a:solidFill>
              </a:rPr>
              <a:t>SDN</a:t>
            </a:r>
            <a:r>
              <a:rPr lang="zh-CN" altLang="en-US" dirty="0" smtClean="0">
                <a:solidFill>
                  <a:schemeClr val="tx1"/>
                </a:solidFill>
              </a:rPr>
              <a:t>网络中网络管理员对网络有完整的控制权，而且数据包在网络中的传输路径是可以预知的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86116D-AF6E-4ECE-A7ED-04D05D720026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3064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4F21E-D796-40DD-B464-F03B622F4B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739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3CA89-3383-4391-B7A9-07CFBF12C7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991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32872-43F3-4C75-BFF8-EC76F9A780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810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094AC-0691-4438-B674-0CF199F090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9527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A87F3-4885-403A-A253-F5CD1084C4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939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BB3B0-2EBE-4754-BC59-EF567E9E37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75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B22A1-C9C0-42B6-9032-B10677CBCB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865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446D1-E024-4F65-B97B-EF4A1B5709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551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662A5-7990-48B7-8F02-5144B6E97F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723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F91A5-DDCF-46B5-898F-F987FC08B5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559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A38B2-E30E-4CFA-9598-2F8E429B7E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465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28D5B-D19F-4B7D-A308-E76997843D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378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73C99-60D3-4C6F-9708-BB575DFB5B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529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3C87227-288F-4804-913C-597E0B9257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916113"/>
            <a:ext cx="6553200" cy="1470025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网络测量算法研究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6338"/>
            <a:ext cx="6400800" cy="31416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博士生开题报告</a:t>
            </a:r>
            <a:endParaRPr lang="zh-CN" altLang="en-US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zh-CN" altLang="en-US" sz="2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dirty="0" smtClean="0"/>
              <a:t>导</a:t>
            </a:r>
            <a:r>
              <a:rPr lang="zh-CN" altLang="en-US" sz="2800" dirty="0" smtClean="0">
                <a:solidFill>
                  <a:schemeClr val="bg1"/>
                </a:solidFill>
              </a:rPr>
              <a:t>一一</a:t>
            </a:r>
            <a:r>
              <a:rPr lang="zh-CN" altLang="en-US" sz="2800" dirty="0" smtClean="0"/>
              <a:t>师：</a:t>
            </a:r>
            <a:r>
              <a:rPr lang="zh-CN" altLang="en-US" sz="2800" b="1" dirty="0" smtClean="0"/>
              <a:t>尹    霞</a:t>
            </a:r>
            <a:r>
              <a:rPr lang="zh-CN" altLang="en-US" sz="2800" dirty="0" smtClean="0">
                <a:solidFill>
                  <a:schemeClr val="bg1"/>
                </a:solidFill>
              </a:rPr>
              <a:t>一</a:t>
            </a:r>
            <a:r>
              <a:rPr lang="zh-CN" altLang="en-US" sz="2800" dirty="0" smtClean="0"/>
              <a:t>教</a:t>
            </a:r>
            <a:r>
              <a:rPr lang="zh-CN" altLang="en-US" sz="2800" dirty="0" smtClean="0">
                <a:solidFill>
                  <a:schemeClr val="bg1"/>
                </a:solidFill>
              </a:rPr>
              <a:t>一</a:t>
            </a:r>
            <a:r>
              <a:rPr lang="zh-CN" altLang="en-US" sz="2800" dirty="0" smtClean="0"/>
              <a:t>授</a:t>
            </a:r>
            <a:endParaRPr lang="zh-CN" altLang="en-US" sz="2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zh-CN" sz="11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dirty="0" smtClean="0"/>
              <a:t>研</a:t>
            </a:r>
            <a:r>
              <a:rPr lang="en-US" altLang="zh-CN" sz="2600" dirty="0" smtClean="0">
                <a:solidFill>
                  <a:schemeClr val="bg1"/>
                </a:solidFill>
                <a:latin typeface="Consolas" panose="020B0609020204030204" pitchFamily="49" charset="0"/>
                <a:ea typeface="Gungsuh" panose="02030600000101010101" pitchFamily="18" charset="-127"/>
              </a:rPr>
              <a:t>A</a:t>
            </a:r>
            <a:r>
              <a:rPr lang="zh-CN" altLang="en-US" sz="2800" dirty="0" smtClean="0"/>
              <a:t>究</a:t>
            </a:r>
            <a:r>
              <a:rPr lang="en-US" altLang="zh-CN" sz="2600" dirty="0" smtClean="0">
                <a:solidFill>
                  <a:schemeClr val="bg1"/>
                </a:solidFill>
                <a:latin typeface="Consolas" panose="020B0609020204030204" pitchFamily="49" charset="0"/>
                <a:ea typeface="Gungsuh" panose="02030600000101010101" pitchFamily="18" charset="-127"/>
              </a:rPr>
              <a:t>A</a:t>
            </a:r>
            <a:r>
              <a:rPr lang="zh-CN" altLang="en-US" sz="2800" dirty="0" smtClean="0"/>
              <a:t>生：</a:t>
            </a:r>
            <a:r>
              <a:rPr lang="zh-CN" altLang="en-US" sz="2800" b="1" dirty="0"/>
              <a:t>赵宗义</a:t>
            </a:r>
            <a:r>
              <a:rPr lang="zh-CN" altLang="en-US" sz="2800" dirty="0" smtClean="0">
                <a:solidFill>
                  <a:schemeClr val="bg1"/>
                </a:solidFill>
              </a:rPr>
              <a:t>一一一一</a:t>
            </a:r>
          </a:p>
          <a:p>
            <a:pPr eaLnBrk="1" hangingPunct="1">
              <a:lnSpc>
                <a:spcPct val="80000"/>
              </a:lnSpc>
              <a:defRPr/>
            </a:pPr>
            <a:endParaRPr lang="zh-CN" altLang="en-US" sz="2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800" dirty="0" smtClean="0"/>
              <a:t>2018</a:t>
            </a:r>
            <a:r>
              <a:rPr lang="zh-CN" altLang="en-US" sz="2800" dirty="0" smtClean="0"/>
              <a:t>年</a:t>
            </a:r>
            <a:r>
              <a:rPr lang="en-US" altLang="zh-CN" sz="2800" dirty="0"/>
              <a:t>9</a:t>
            </a:r>
            <a:r>
              <a:rPr lang="zh-CN" altLang="en-US" sz="2800" dirty="0" smtClean="0"/>
              <a:t>月</a:t>
            </a:r>
          </a:p>
        </p:txBody>
      </p:sp>
      <p:pic>
        <p:nvPicPr>
          <p:cNvPr id="3076" name="Picture 35" descr="未命名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76250"/>
            <a:ext cx="1371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五</a:t>
            </a:r>
            <a:r>
              <a:rPr lang="en-US" altLang="zh-CN" dirty="0" smtClean="0"/>
              <a:t>. </a:t>
            </a:r>
            <a:r>
              <a:rPr lang="zh-CN" altLang="en-US" dirty="0" smtClean="0"/>
              <a:t>研究方案及可行性分析（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69160"/>
            <a:ext cx="8507413" cy="1982788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zh-CN" altLang="en-US" sz="2400" dirty="0" smtClean="0"/>
              <a:t>预先计算数据流的转发路径</a:t>
            </a:r>
            <a:endParaRPr lang="en-US" altLang="zh-CN" sz="2400" dirty="0"/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zh-CN" altLang="en-US" sz="2400" dirty="0" smtClean="0"/>
              <a:t>将测量任务分散在转发路径上不同的路由器中</a:t>
            </a:r>
            <a:endParaRPr lang="en-US" altLang="zh-CN" sz="2400" dirty="0"/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zh-CN" altLang="en-US" sz="2400" dirty="0" smtClean="0"/>
              <a:t>路由器不用对每一个数据流进行测量</a:t>
            </a:r>
            <a:endParaRPr lang="en-US" altLang="zh-CN" sz="2400" dirty="0"/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zh-CN" altLang="en-US" sz="2400" dirty="0" smtClean="0"/>
              <a:t>由收集器统一汇总各个设备的测量结果</a:t>
            </a:r>
            <a:endParaRPr lang="en-US" altLang="zh-CN" sz="2400" dirty="0" smtClean="0"/>
          </a:p>
        </p:txBody>
      </p:sp>
      <p:graphicFrame>
        <p:nvGraphicFramePr>
          <p:cNvPr id="4198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776099"/>
              </p:ext>
            </p:extLst>
          </p:nvPr>
        </p:nvGraphicFramePr>
        <p:xfrm>
          <a:off x="4427984" y="1258888"/>
          <a:ext cx="4702175" cy="326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2" name="Visio" r:id="rId4" imgW="5172143" imgH="3591015" progId="Visio.Drawing.15">
                  <p:embed/>
                </p:oleObj>
              </mc:Choice>
              <mc:Fallback>
                <p:oleObj name="Visio" r:id="rId4" imgW="5172143" imgH="3591015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1258888"/>
                        <a:ext cx="4702175" cy="32654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FF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354017"/>
              </p:ext>
            </p:extLst>
          </p:nvPr>
        </p:nvGraphicFramePr>
        <p:xfrm>
          <a:off x="17338" y="1648619"/>
          <a:ext cx="4338638" cy="248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3" name="Visio" r:id="rId6" imgW="4771957" imgH="2733765" progId="Visio.Drawing.15">
                  <p:embed/>
                </p:oleObj>
              </mc:Choice>
              <mc:Fallback>
                <p:oleObj name="Visio" r:id="rId6" imgW="4771957" imgH="2733765" progId="Visio.Drawing.1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8" y="1648619"/>
                        <a:ext cx="4338638" cy="248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4918" y="4221088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分布式测量算法：</a:t>
            </a:r>
            <a:endParaRPr lang="zh-CN" altLang="en-US" sz="3200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五</a:t>
            </a:r>
            <a:r>
              <a:rPr lang="en-US" altLang="zh-CN" dirty="0" smtClean="0"/>
              <a:t>. </a:t>
            </a:r>
            <a:r>
              <a:rPr lang="zh-CN" altLang="en-US" dirty="0" smtClean="0"/>
              <a:t>研究方案及可行性分析（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268760"/>
            <a:ext cx="4402509" cy="36724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268760"/>
            <a:ext cx="4788024" cy="3137546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4941168"/>
            <a:ext cx="8507413" cy="191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传统数据中心网络中</a:t>
            </a:r>
            <a:r>
              <a:rPr lang="en-US" altLang="zh-CN" sz="2400" dirty="0" err="1" smtClean="0"/>
              <a:t>ToR</a:t>
            </a:r>
            <a:r>
              <a:rPr lang="zh-CN" altLang="en-US" sz="2400" dirty="0" smtClean="0"/>
              <a:t>交换机占</a:t>
            </a:r>
            <a:r>
              <a:rPr lang="en-US" altLang="zh-CN" sz="2400" dirty="0" smtClean="0"/>
              <a:t>75%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Core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AccR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AggS</a:t>
            </a:r>
            <a:r>
              <a:rPr lang="zh-CN" altLang="en-US" sz="2400" dirty="0" smtClean="0"/>
              <a:t>占</a:t>
            </a:r>
            <a:r>
              <a:rPr lang="en-US" altLang="zh-CN" sz="2400" dirty="0" smtClean="0"/>
              <a:t>15%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ToR-AggS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AggS</a:t>
            </a:r>
            <a:r>
              <a:rPr lang="en-US" altLang="zh-CN" sz="2400" dirty="0" smtClean="0"/>
              <a:t>-LB</a:t>
            </a:r>
            <a:r>
              <a:rPr lang="zh-CN" altLang="en-US" sz="2400" dirty="0" smtClean="0"/>
              <a:t>链路的利用率</a:t>
            </a:r>
            <a:r>
              <a:rPr lang="en-US" altLang="zh-CN" sz="2400" dirty="0" smtClean="0"/>
              <a:t>90%</a:t>
            </a:r>
            <a:r>
              <a:rPr lang="zh-CN" altLang="en-US" sz="2400" dirty="0" smtClean="0"/>
              <a:t>的情况低于</a:t>
            </a:r>
            <a:r>
              <a:rPr lang="en-US" altLang="zh-CN" sz="2400" dirty="0" smtClean="0"/>
              <a:t>24%</a:t>
            </a:r>
            <a:r>
              <a:rPr lang="zh-CN" altLang="en-US" sz="2400" dirty="0" smtClean="0"/>
              <a:t>，上层链路的利用率要高于下层链路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可以充分利用</a:t>
            </a:r>
            <a:r>
              <a:rPr lang="en-US" altLang="zh-CN" sz="2400" dirty="0" err="1" smtClean="0"/>
              <a:t>ToR</a:t>
            </a:r>
            <a:r>
              <a:rPr lang="zh-CN" altLang="en-US" sz="2400" dirty="0" smtClean="0"/>
              <a:t>交换机的计算能力进行网络测量</a:t>
            </a:r>
            <a:endParaRPr lang="en-US" altLang="zh-CN" sz="2400" dirty="0" smtClean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</a:t>
            </a:r>
            <a:r>
              <a:rPr lang="en-US" altLang="zh-CN" dirty="0"/>
              <a:t>. </a:t>
            </a:r>
            <a:r>
              <a:rPr lang="zh-CN" altLang="en-US" dirty="0"/>
              <a:t>研究方案及可行性分析（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948357"/>
              </p:ext>
            </p:extLst>
          </p:nvPr>
        </p:nvGraphicFramePr>
        <p:xfrm>
          <a:off x="457200" y="1556792"/>
          <a:ext cx="8229600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10404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</a:t>
            </a:r>
            <a:r>
              <a:rPr lang="en-US" altLang="zh-CN" dirty="0"/>
              <a:t>. </a:t>
            </a:r>
            <a:r>
              <a:rPr lang="zh-CN" altLang="en-US" dirty="0"/>
              <a:t>可能的创新点及预期成果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443418"/>
              </p:ext>
            </p:extLst>
          </p:nvPr>
        </p:nvGraphicFramePr>
        <p:xfrm>
          <a:off x="179512" y="1417638"/>
          <a:ext cx="8784976" cy="5440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84026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6995402" y="2636840"/>
            <a:ext cx="1609725" cy="1656608"/>
            <a:chOff x="4641" y="1525"/>
            <a:chExt cx="960" cy="782"/>
          </a:xfrm>
        </p:grpSpPr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5103" y="1525"/>
              <a:ext cx="0" cy="4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85036" name="AutoShape 35"/>
            <p:cNvSpPr>
              <a:spLocks noChangeArrowheads="1"/>
            </p:cNvSpPr>
            <p:nvPr/>
          </p:nvSpPr>
          <p:spPr bwMode="auto">
            <a:xfrm>
              <a:off x="4641" y="2026"/>
              <a:ext cx="960" cy="281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FC0128"/>
              </a:solidFill>
              <a:round/>
              <a:headEnd/>
              <a:tailEnd/>
            </a:ln>
            <a:effectLst>
              <a:prstShdw prst="shdw17" dist="17961" dir="2700000">
                <a:srgbClr val="970118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完成</a:t>
              </a:r>
              <a:r>
                <a:rPr lang="en-US" altLang="zh-CN" sz="1800" b="1" dirty="0">
                  <a:latin typeface="Arial" panose="020B0604020202020204" pitchFamily="34" charset="0"/>
                </a:rPr>
                <a:t>NFV</a:t>
              </a:r>
              <a:r>
                <a:rPr lang="zh-CN" altLang="en-US" sz="1800" b="1" dirty="0">
                  <a:latin typeface="Arial" panose="020B0604020202020204" pitchFamily="34" charset="0"/>
                </a:rPr>
                <a:t>混合</a:t>
              </a:r>
              <a:endParaRPr lang="en-US" altLang="zh-CN" sz="1800" b="1" dirty="0"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部署方案的研究</a:t>
              </a:r>
            </a:p>
          </p:txBody>
        </p:sp>
      </p:grp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七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进度计划安排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41405" y="2636845"/>
            <a:ext cx="963193" cy="907658"/>
            <a:chOff x="608" y="1525"/>
            <a:chExt cx="554" cy="605"/>
          </a:xfrm>
        </p:grpSpPr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839" y="152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85017" name="AutoShape 26"/>
            <p:cNvSpPr>
              <a:spLocks noChangeArrowheads="1"/>
            </p:cNvSpPr>
            <p:nvPr/>
          </p:nvSpPr>
          <p:spPr bwMode="auto">
            <a:xfrm>
              <a:off x="608" y="1765"/>
              <a:ext cx="554" cy="365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FC0128"/>
              </a:solidFill>
              <a:round/>
              <a:headEnd/>
              <a:tailEnd/>
            </a:ln>
            <a:effectLst>
              <a:prstShdw prst="shdw17" dist="17961" dir="2700000">
                <a:srgbClr val="970118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文献</a:t>
              </a:r>
              <a:r>
                <a:rPr lang="zh-CN" altLang="en-US" sz="1800" b="1" dirty="0" smtClean="0">
                  <a:latin typeface="Arial" panose="020B0604020202020204" pitchFamily="34" charset="0"/>
                </a:rPr>
                <a:t>阅读</a:t>
              </a:r>
              <a:endParaRPr lang="en-US" altLang="zh-CN" sz="1800" b="1" dirty="0" smtClean="0"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1" dirty="0" smtClean="0">
                  <a:latin typeface="Arial" panose="020B0604020202020204" pitchFamily="34" charset="0"/>
                </a:rPr>
                <a:t>及</a:t>
              </a:r>
              <a:r>
                <a:rPr lang="zh-CN" altLang="en-US" sz="1800" b="1" dirty="0">
                  <a:latin typeface="Arial" panose="020B0604020202020204" pitchFamily="34" charset="0"/>
                </a:rPr>
                <a:t>选题</a:t>
              </a: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572394" y="2636836"/>
            <a:ext cx="1871662" cy="1633542"/>
            <a:chOff x="975" y="1525"/>
            <a:chExt cx="1043" cy="1065"/>
          </a:xfrm>
        </p:grpSpPr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1519" y="1525"/>
              <a:ext cx="0" cy="6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85015" name="AutoShape 38"/>
            <p:cNvSpPr>
              <a:spLocks noChangeArrowheads="1"/>
            </p:cNvSpPr>
            <p:nvPr/>
          </p:nvSpPr>
          <p:spPr bwMode="auto">
            <a:xfrm>
              <a:off x="975" y="2182"/>
              <a:ext cx="1043" cy="408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FC0128"/>
              </a:solidFill>
              <a:round/>
              <a:headEnd/>
              <a:tailEnd/>
            </a:ln>
            <a:effectLst>
              <a:prstShdw prst="shdw17" dist="17961" dir="2700000">
                <a:srgbClr val="970118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latin typeface="宋体" panose="02010600030101010101" pitchFamily="2" charset="-122"/>
                </a:rPr>
                <a:t>完成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botnet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的检测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latin typeface="宋体" panose="02010600030101010101" pitchFamily="2" charset="-122"/>
                </a:rPr>
                <a:t>和防御方法研究</a:t>
              </a:r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1653481" y="2636838"/>
            <a:ext cx="1851025" cy="2393334"/>
            <a:chOff x="1655" y="1525"/>
            <a:chExt cx="1121" cy="1472"/>
          </a:xfrm>
        </p:grpSpPr>
        <p:sp>
          <p:nvSpPr>
            <p:cNvPr id="43" name="Line 40"/>
            <p:cNvSpPr>
              <a:spLocks noChangeShapeType="1"/>
            </p:cNvSpPr>
            <p:nvPr/>
          </p:nvSpPr>
          <p:spPr bwMode="auto">
            <a:xfrm>
              <a:off x="2289" y="1525"/>
              <a:ext cx="0" cy="10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85013" name="AutoShape 41"/>
            <p:cNvSpPr>
              <a:spLocks noChangeArrowheads="1"/>
            </p:cNvSpPr>
            <p:nvPr/>
          </p:nvSpPr>
          <p:spPr bwMode="auto">
            <a:xfrm>
              <a:off x="1655" y="2588"/>
              <a:ext cx="1121" cy="409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FC0128"/>
              </a:solidFill>
              <a:round/>
              <a:headEnd/>
              <a:tailEnd/>
            </a:ln>
            <a:effectLst>
              <a:prstShdw prst="shdw17" dist="17961" dir="2700000">
                <a:srgbClr val="970118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latin typeface="宋体" panose="02010600030101010101" pitchFamily="2" charset="-122"/>
                </a:rPr>
                <a:t>调研文献并设计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latin typeface="宋体" panose="02010600030101010101" pitchFamily="2" charset="-122"/>
                </a:rPr>
                <a:t>分布式测量算法</a:t>
              </a:r>
            </a:p>
          </p:txBody>
        </p:sp>
      </p:grpSp>
      <p:grpSp>
        <p:nvGrpSpPr>
          <p:cNvPr id="5" name="组合 41"/>
          <p:cNvGrpSpPr>
            <a:grpSpLocks/>
          </p:cNvGrpSpPr>
          <p:nvPr/>
        </p:nvGrpSpPr>
        <p:grpSpPr bwMode="auto">
          <a:xfrm>
            <a:off x="2771800" y="2674939"/>
            <a:ext cx="1652540" cy="3130324"/>
            <a:chOff x="4034556" y="2608264"/>
            <a:chExt cx="1652541" cy="2699089"/>
          </a:xfrm>
        </p:grpSpPr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4970661" y="2608264"/>
              <a:ext cx="0" cy="20975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85011" name="AutoShape 29"/>
            <p:cNvSpPr>
              <a:spLocks noChangeArrowheads="1"/>
            </p:cNvSpPr>
            <p:nvPr/>
          </p:nvSpPr>
          <p:spPr bwMode="auto">
            <a:xfrm>
              <a:off x="4034556" y="4735853"/>
              <a:ext cx="1652541" cy="571500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FC0128"/>
              </a:solidFill>
              <a:round/>
              <a:headEnd/>
              <a:tailEnd/>
            </a:ln>
            <a:effectLst>
              <a:prstShdw prst="shdw17" dist="17961" dir="2700000">
                <a:srgbClr val="970118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latin typeface="宋体" panose="02010600030101010101" pitchFamily="2" charset="-122"/>
                </a:rPr>
                <a:t>完成分布式</a:t>
              </a:r>
              <a:endParaRPr lang="en-US" altLang="zh-CN" sz="1800" b="1">
                <a:latin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latin typeface="宋体" panose="02010600030101010101" pitchFamily="2" charset="-122"/>
                </a:rPr>
                <a:t>测量算法研究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669606" y="2636838"/>
            <a:ext cx="2305050" cy="4176911"/>
            <a:chOff x="3016" y="1525"/>
            <a:chExt cx="1680" cy="2248"/>
          </a:xfrm>
        </p:grpSpPr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3696" y="1525"/>
              <a:ext cx="0" cy="18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85009" name="AutoShape 23"/>
            <p:cNvSpPr>
              <a:spLocks noChangeArrowheads="1"/>
            </p:cNvSpPr>
            <p:nvPr/>
          </p:nvSpPr>
          <p:spPr bwMode="auto">
            <a:xfrm>
              <a:off x="3016" y="3370"/>
              <a:ext cx="1680" cy="403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FC0128"/>
              </a:solidFill>
              <a:round/>
              <a:headEnd/>
              <a:tailEnd/>
            </a:ln>
            <a:effectLst>
              <a:prstShdw prst="shdw17" dist="17961" dir="2700000">
                <a:srgbClr val="970118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1"/>
                <a:t>调研文献并进行无线</a:t>
              </a:r>
              <a:endParaRPr lang="en-US" altLang="zh-CN" sz="1800" b="1"/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1"/>
                <a:t>路由器故障情况的测量</a:t>
              </a:r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4677669" y="2565400"/>
            <a:ext cx="1873250" cy="3397135"/>
            <a:chOff x="4059" y="1525"/>
            <a:chExt cx="726" cy="1677"/>
          </a:xfrm>
        </p:grpSpPr>
        <p:sp>
          <p:nvSpPr>
            <p:cNvPr id="10" name="Line 31"/>
            <p:cNvSpPr>
              <a:spLocks noChangeShapeType="1"/>
            </p:cNvSpPr>
            <p:nvPr/>
          </p:nvSpPr>
          <p:spPr bwMode="auto">
            <a:xfrm flipH="1">
              <a:off x="4353" y="1525"/>
              <a:ext cx="13" cy="1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85007" name="AutoShape 32"/>
            <p:cNvSpPr>
              <a:spLocks noChangeArrowheads="1"/>
            </p:cNvSpPr>
            <p:nvPr/>
          </p:nvSpPr>
          <p:spPr bwMode="auto">
            <a:xfrm>
              <a:off x="4059" y="2840"/>
              <a:ext cx="726" cy="362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FC0128"/>
              </a:solidFill>
              <a:round/>
              <a:headEnd/>
              <a:tailEnd/>
            </a:ln>
            <a:effectLst>
              <a:prstShdw prst="shdw17" dist="17961" dir="2700000">
                <a:srgbClr val="970118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latin typeface="Arial" panose="020B0604020202020204" pitchFamily="34" charset="0"/>
                </a:rPr>
                <a:t>完成路由器自动故</a:t>
              </a:r>
              <a:endParaRPr lang="en-US" altLang="zh-CN" sz="1800" b="1"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latin typeface="Arial" panose="020B0604020202020204" pitchFamily="34" charset="0"/>
                </a:rPr>
                <a:t>障修复算法的研究</a:t>
              </a:r>
            </a:p>
          </p:txBody>
        </p:sp>
      </p:grpSp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5630169" y="2636839"/>
            <a:ext cx="1855787" cy="2470811"/>
            <a:chOff x="3849" y="1525"/>
            <a:chExt cx="936" cy="1989"/>
          </a:xfrm>
        </p:grpSpPr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4422" y="1525"/>
              <a:ext cx="0" cy="13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85005" name="AutoShape 32"/>
            <p:cNvSpPr>
              <a:spLocks noChangeArrowheads="1"/>
            </p:cNvSpPr>
            <p:nvPr/>
          </p:nvSpPr>
          <p:spPr bwMode="auto">
            <a:xfrm>
              <a:off x="3849" y="2916"/>
              <a:ext cx="936" cy="598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FC0128"/>
              </a:solidFill>
              <a:round/>
              <a:headEnd/>
              <a:tailEnd/>
            </a:ln>
            <a:effectLst>
              <a:prstShdw prst="shdw17" dist="17961" dir="2700000">
                <a:srgbClr val="970118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latin typeface="Arial" panose="020B0604020202020204" pitchFamily="34" charset="0"/>
                </a:rPr>
                <a:t>调研文献并设计</a:t>
              </a:r>
              <a:endParaRPr lang="en-US" altLang="zh-CN" sz="1800" b="1" dirty="0"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</a:rPr>
                <a:t>NFV</a:t>
              </a:r>
              <a:r>
                <a:rPr lang="zh-CN" altLang="en-US" sz="1800" b="1" dirty="0">
                  <a:latin typeface="Arial" panose="020B0604020202020204" pitchFamily="34" charset="0"/>
                </a:rPr>
                <a:t>混合部署方案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049734" y="2636913"/>
            <a:ext cx="1058770" cy="1008111"/>
            <a:chOff x="8049734" y="2636913"/>
            <a:chExt cx="1058770" cy="1008111"/>
          </a:xfrm>
        </p:grpSpPr>
        <p:sp>
          <p:nvSpPr>
            <p:cNvPr id="46" name="Line 34"/>
            <p:cNvSpPr>
              <a:spLocks noChangeShapeType="1"/>
            </p:cNvSpPr>
            <p:nvPr/>
          </p:nvSpPr>
          <p:spPr bwMode="auto">
            <a:xfrm>
              <a:off x="8562171" y="2636913"/>
              <a:ext cx="0" cy="3599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47" name="AutoShape 35"/>
            <p:cNvSpPr>
              <a:spLocks noChangeArrowheads="1"/>
            </p:cNvSpPr>
            <p:nvPr/>
          </p:nvSpPr>
          <p:spPr bwMode="auto">
            <a:xfrm>
              <a:off x="8049734" y="3010159"/>
              <a:ext cx="1058770" cy="634865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FC0128"/>
              </a:solidFill>
              <a:round/>
              <a:headEnd/>
              <a:tailEnd/>
            </a:ln>
            <a:effectLst>
              <a:prstShdw prst="shdw17" dist="17961" dir="2700000">
                <a:srgbClr val="970118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1" dirty="0" smtClean="0">
                  <a:latin typeface="Arial" panose="020B0604020202020204" pitchFamily="34" charset="0"/>
                </a:rPr>
                <a:t>撰写论文</a:t>
              </a:r>
              <a:endParaRPr lang="en-US" altLang="zh-CN" sz="1800" b="1" dirty="0" smtClean="0"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1" dirty="0" smtClean="0">
                  <a:latin typeface="Arial" panose="020B0604020202020204" pitchFamily="34" charset="0"/>
                </a:rPr>
                <a:t>准备答辩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2160" y="1556792"/>
            <a:ext cx="8822328" cy="1120445"/>
            <a:chOff x="142160" y="1556792"/>
            <a:chExt cx="8822328" cy="1120445"/>
          </a:xfrm>
        </p:grpSpPr>
        <p:sp>
          <p:nvSpPr>
            <p:cNvPr id="45" name="Line 20"/>
            <p:cNvSpPr>
              <a:spLocks noChangeShapeType="1"/>
            </p:cNvSpPr>
            <p:nvPr/>
          </p:nvSpPr>
          <p:spPr bwMode="auto">
            <a:xfrm>
              <a:off x="8530918" y="1914267"/>
              <a:ext cx="1522" cy="506621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142160" y="1557338"/>
              <a:ext cx="8821591" cy="1119899"/>
              <a:chOff x="247" y="750"/>
              <a:chExt cx="5797" cy="798"/>
            </a:xfrm>
          </p:grpSpPr>
          <p:sp>
            <p:nvSpPr>
              <p:cNvPr id="85018" name="Rectangle 4"/>
              <p:cNvSpPr>
                <a:spLocks noChangeArrowheads="1"/>
              </p:cNvSpPr>
              <p:nvPr/>
            </p:nvSpPr>
            <p:spPr bwMode="auto">
              <a:xfrm>
                <a:off x="295" y="755"/>
                <a:ext cx="585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latin typeface="Arial" panose="020B0604020202020204" pitchFamily="34" charset="0"/>
                    <a:ea typeface="楷体_GB2312" panose="02010609030101010101" pitchFamily="49" charset="-122"/>
                  </a:rPr>
                  <a:t>2018.4</a:t>
                </a:r>
              </a:p>
            </p:txBody>
          </p:sp>
          <p:sp>
            <p:nvSpPr>
              <p:cNvPr id="85019" name="AutoShape 5"/>
              <p:cNvSpPr>
                <a:spLocks noChangeArrowheads="1"/>
              </p:cNvSpPr>
              <p:nvPr/>
            </p:nvSpPr>
            <p:spPr bwMode="auto">
              <a:xfrm rot="16200000">
                <a:off x="3044" y="-1453"/>
                <a:ext cx="204" cy="5797"/>
              </a:xfrm>
              <a:prstGeom prst="can">
                <a:avLst>
                  <a:gd name="adj" fmla="val 70767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5020" name="Rectangle 6"/>
              <p:cNvSpPr>
                <a:spLocks noChangeArrowheads="1"/>
              </p:cNvSpPr>
              <p:nvPr/>
            </p:nvSpPr>
            <p:spPr bwMode="auto">
              <a:xfrm>
                <a:off x="930" y="755"/>
                <a:ext cx="585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latin typeface="Arial" panose="020B0604020202020204" pitchFamily="34" charset="0"/>
                    <a:ea typeface="楷体_GB2312" panose="02010609030101010101" pitchFamily="49" charset="-122"/>
                  </a:rPr>
                  <a:t>2018.7</a:t>
                </a:r>
              </a:p>
            </p:txBody>
          </p:sp>
          <p:sp>
            <p:nvSpPr>
              <p:cNvPr id="85021" name="Rectangle 7"/>
              <p:cNvSpPr>
                <a:spLocks noChangeArrowheads="1"/>
              </p:cNvSpPr>
              <p:nvPr/>
            </p:nvSpPr>
            <p:spPr bwMode="auto">
              <a:xfrm>
                <a:off x="1609" y="755"/>
                <a:ext cx="669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latin typeface="Arial" panose="020B0604020202020204" pitchFamily="34" charset="0"/>
                    <a:ea typeface="楷体_GB2312" panose="02010609030101010101" pitchFamily="49" charset="-122"/>
                  </a:rPr>
                  <a:t>2018.10</a:t>
                </a:r>
              </a:p>
            </p:txBody>
          </p:sp>
          <p:sp>
            <p:nvSpPr>
              <p:cNvPr id="85022" name="Rectangle 8"/>
              <p:cNvSpPr>
                <a:spLocks noChangeArrowheads="1"/>
              </p:cNvSpPr>
              <p:nvPr/>
            </p:nvSpPr>
            <p:spPr bwMode="auto">
              <a:xfrm>
                <a:off x="4939" y="750"/>
                <a:ext cx="585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</a:rPr>
                  <a:t>2020.1</a:t>
                </a:r>
              </a:p>
            </p:txBody>
          </p:sp>
          <p:sp>
            <p:nvSpPr>
              <p:cNvPr id="85023" name="Rectangle 9"/>
              <p:cNvSpPr>
                <a:spLocks noChangeArrowheads="1"/>
              </p:cNvSpPr>
              <p:nvPr/>
            </p:nvSpPr>
            <p:spPr bwMode="auto">
              <a:xfrm>
                <a:off x="4246" y="755"/>
                <a:ext cx="669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latin typeface="Arial" panose="020B0604020202020204" pitchFamily="34" charset="0"/>
                    <a:ea typeface="楷体_GB2312" panose="02010609030101010101" pitchFamily="49" charset="-122"/>
                  </a:rPr>
                  <a:t>2019.10</a:t>
                </a:r>
              </a:p>
            </p:txBody>
          </p:sp>
          <p:sp>
            <p:nvSpPr>
              <p:cNvPr id="85024" name="Rectangle 10"/>
              <p:cNvSpPr>
                <a:spLocks noChangeArrowheads="1"/>
              </p:cNvSpPr>
              <p:nvPr/>
            </p:nvSpPr>
            <p:spPr bwMode="auto">
              <a:xfrm>
                <a:off x="3442" y="755"/>
                <a:ext cx="585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latin typeface="Arial" panose="020B0604020202020204" pitchFamily="34" charset="0"/>
                    <a:ea typeface="楷体_GB2312" panose="02010609030101010101" pitchFamily="49" charset="-122"/>
                  </a:rPr>
                  <a:t>2019.7</a:t>
                </a:r>
              </a:p>
            </p:txBody>
          </p:sp>
          <p:sp>
            <p:nvSpPr>
              <p:cNvPr id="85025" name="Rectangle 11"/>
              <p:cNvSpPr>
                <a:spLocks noChangeArrowheads="1"/>
              </p:cNvSpPr>
              <p:nvPr/>
            </p:nvSpPr>
            <p:spPr bwMode="auto">
              <a:xfrm>
                <a:off x="2290" y="750"/>
                <a:ext cx="585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楷体_GB2312" panose="02010609030101010101" pitchFamily="49" charset="-122"/>
                  </a:rPr>
                  <a:t>2019.1</a:t>
                </a:r>
              </a:p>
            </p:txBody>
          </p:sp>
          <p:sp>
            <p:nvSpPr>
              <p:cNvPr id="85026" name="Rectangle 12"/>
              <p:cNvSpPr>
                <a:spLocks noChangeArrowheads="1"/>
              </p:cNvSpPr>
              <p:nvPr/>
            </p:nvSpPr>
            <p:spPr bwMode="auto">
              <a:xfrm>
                <a:off x="2857" y="755"/>
                <a:ext cx="585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latin typeface="Arial" panose="020B0604020202020204" pitchFamily="34" charset="0"/>
                    <a:ea typeface="楷体_GB2312" panose="02010609030101010101" pitchFamily="49" charset="-122"/>
                  </a:rPr>
                  <a:t>2019.4</a:t>
                </a:r>
              </a:p>
            </p:txBody>
          </p:sp>
          <p:sp>
            <p:nvSpPr>
              <p:cNvPr id="85027" name="Line 13"/>
              <p:cNvSpPr>
                <a:spLocks noChangeShapeType="1"/>
              </p:cNvSpPr>
              <p:nvPr/>
            </p:nvSpPr>
            <p:spPr bwMode="auto">
              <a:xfrm>
                <a:off x="567" y="981"/>
                <a:ext cx="1" cy="361"/>
              </a:xfrm>
              <a:prstGeom prst="line">
                <a:avLst/>
              </a:prstGeom>
              <a:noFill/>
              <a:ln w="19050">
                <a:solidFill>
                  <a:srgbClr val="FC012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85028" name="Line 14"/>
              <p:cNvSpPr>
                <a:spLocks noChangeShapeType="1"/>
              </p:cNvSpPr>
              <p:nvPr/>
            </p:nvSpPr>
            <p:spPr bwMode="auto">
              <a:xfrm>
                <a:off x="1248" y="981"/>
                <a:ext cx="1" cy="361"/>
              </a:xfrm>
              <a:prstGeom prst="line">
                <a:avLst/>
              </a:prstGeom>
              <a:noFill/>
              <a:ln w="19050">
                <a:solidFill>
                  <a:srgbClr val="FC012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85029" name="Line 15"/>
              <p:cNvSpPr>
                <a:spLocks noChangeShapeType="1"/>
              </p:cNvSpPr>
              <p:nvPr/>
            </p:nvSpPr>
            <p:spPr bwMode="auto">
              <a:xfrm>
                <a:off x="1928" y="981"/>
                <a:ext cx="1" cy="361"/>
              </a:xfrm>
              <a:prstGeom prst="line">
                <a:avLst/>
              </a:prstGeom>
              <a:noFill/>
              <a:ln w="19050">
                <a:solidFill>
                  <a:srgbClr val="FC012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85030" name="Line 16"/>
              <p:cNvSpPr>
                <a:spLocks noChangeShapeType="1"/>
              </p:cNvSpPr>
              <p:nvPr/>
            </p:nvSpPr>
            <p:spPr bwMode="auto">
              <a:xfrm>
                <a:off x="2608" y="981"/>
                <a:ext cx="1" cy="361"/>
              </a:xfrm>
              <a:prstGeom prst="line">
                <a:avLst/>
              </a:prstGeom>
              <a:noFill/>
              <a:ln w="19050">
                <a:solidFill>
                  <a:srgbClr val="FC012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85031" name="Line 17"/>
              <p:cNvSpPr>
                <a:spLocks noChangeShapeType="1"/>
              </p:cNvSpPr>
              <p:nvPr/>
            </p:nvSpPr>
            <p:spPr bwMode="auto">
              <a:xfrm>
                <a:off x="3174" y="981"/>
                <a:ext cx="1" cy="361"/>
              </a:xfrm>
              <a:prstGeom prst="line">
                <a:avLst/>
              </a:prstGeom>
              <a:noFill/>
              <a:ln w="19050">
                <a:solidFill>
                  <a:srgbClr val="FC012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85032" name="Line 18"/>
              <p:cNvSpPr>
                <a:spLocks noChangeShapeType="1"/>
              </p:cNvSpPr>
              <p:nvPr/>
            </p:nvSpPr>
            <p:spPr bwMode="auto">
              <a:xfrm>
                <a:off x="3760" y="981"/>
                <a:ext cx="1" cy="361"/>
              </a:xfrm>
              <a:prstGeom prst="line">
                <a:avLst/>
              </a:prstGeom>
              <a:noFill/>
              <a:ln w="19050">
                <a:solidFill>
                  <a:srgbClr val="FC012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85033" name="Line 19"/>
              <p:cNvSpPr>
                <a:spLocks noChangeShapeType="1"/>
              </p:cNvSpPr>
              <p:nvPr/>
            </p:nvSpPr>
            <p:spPr bwMode="auto">
              <a:xfrm>
                <a:off x="4586" y="981"/>
                <a:ext cx="1" cy="361"/>
              </a:xfrm>
              <a:prstGeom prst="line">
                <a:avLst/>
              </a:prstGeom>
              <a:noFill/>
              <a:ln w="19050">
                <a:solidFill>
                  <a:srgbClr val="FC012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85034" name="Line 20"/>
              <p:cNvSpPr>
                <a:spLocks noChangeShapeType="1"/>
              </p:cNvSpPr>
              <p:nvPr/>
            </p:nvSpPr>
            <p:spPr bwMode="auto">
              <a:xfrm>
                <a:off x="5255" y="981"/>
                <a:ext cx="1" cy="361"/>
              </a:xfrm>
              <a:prstGeom prst="line">
                <a:avLst/>
              </a:prstGeom>
              <a:noFill/>
              <a:ln w="19050">
                <a:solidFill>
                  <a:srgbClr val="FC012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</p:grpSp>
        <p:sp>
          <p:nvSpPr>
            <p:cNvPr id="48" name="Rectangle 8"/>
            <p:cNvSpPr>
              <a:spLocks noChangeArrowheads="1"/>
            </p:cNvSpPr>
            <p:nvPr/>
          </p:nvSpPr>
          <p:spPr bwMode="auto">
            <a:xfrm>
              <a:off x="8074501" y="1556792"/>
              <a:ext cx="8899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 dirty="0" smtClean="0">
                  <a:latin typeface="Arial" panose="020B0604020202020204" pitchFamily="34" charset="0"/>
                </a:rPr>
                <a:t>2020.3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主要内容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600200"/>
            <a:ext cx="7787208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chemeClr val="hlink"/>
                </a:solidFill>
              </a:rPr>
              <a:t>一</a:t>
            </a:r>
            <a:r>
              <a:rPr lang="en-US" altLang="zh-CN" dirty="0" smtClean="0">
                <a:solidFill>
                  <a:schemeClr val="hlink"/>
                </a:solidFill>
              </a:rPr>
              <a:t>. </a:t>
            </a:r>
            <a:r>
              <a:rPr lang="zh-CN" altLang="en-US" dirty="0" smtClean="0">
                <a:solidFill>
                  <a:schemeClr val="hlink"/>
                </a:solidFill>
              </a:rPr>
              <a:t>总体框架</a:t>
            </a:r>
            <a:endParaRPr lang="en-US" altLang="zh-CN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chemeClr val="hlink"/>
                </a:solidFill>
              </a:rPr>
              <a:t>二</a:t>
            </a:r>
            <a:r>
              <a:rPr lang="en-US" altLang="zh-CN" dirty="0" smtClean="0">
                <a:solidFill>
                  <a:schemeClr val="hlink"/>
                </a:solidFill>
              </a:rPr>
              <a:t>. </a:t>
            </a:r>
            <a:r>
              <a:rPr lang="zh-CN" altLang="en-US" dirty="0" smtClean="0">
                <a:solidFill>
                  <a:schemeClr val="hlink"/>
                </a:solidFill>
              </a:rPr>
              <a:t>选题背景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chemeClr val="hlink"/>
                </a:solidFill>
              </a:rPr>
              <a:t>三</a:t>
            </a:r>
            <a:r>
              <a:rPr lang="en-US" altLang="zh-CN" dirty="0" smtClean="0">
                <a:solidFill>
                  <a:schemeClr val="hlink"/>
                </a:solidFill>
              </a:rPr>
              <a:t>. </a:t>
            </a:r>
            <a:r>
              <a:rPr lang="zh-CN" altLang="en-US" dirty="0" smtClean="0">
                <a:solidFill>
                  <a:schemeClr val="hlink"/>
                </a:solidFill>
              </a:rPr>
              <a:t>国内外研究现状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四</a:t>
            </a:r>
            <a:r>
              <a:rPr lang="en-US" altLang="zh-CN" dirty="0" smtClean="0">
                <a:solidFill>
                  <a:schemeClr val="accent2"/>
                </a:solidFill>
              </a:rPr>
              <a:t>. </a:t>
            </a:r>
            <a:r>
              <a:rPr lang="zh-CN" altLang="en-US" dirty="0" smtClean="0">
                <a:solidFill>
                  <a:schemeClr val="accent2"/>
                </a:solidFill>
              </a:rPr>
              <a:t>研究内容及拟解决的主要问题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五</a:t>
            </a:r>
            <a:r>
              <a:rPr lang="en-US" altLang="zh-CN" dirty="0" smtClean="0">
                <a:solidFill>
                  <a:schemeClr val="accent2"/>
                </a:solidFill>
              </a:rPr>
              <a:t>. </a:t>
            </a:r>
            <a:r>
              <a:rPr lang="zh-CN" altLang="en-US" dirty="0" smtClean="0">
                <a:solidFill>
                  <a:schemeClr val="accent2"/>
                </a:solidFill>
              </a:rPr>
              <a:t>研究方案及可行性分析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六</a:t>
            </a:r>
            <a:r>
              <a:rPr lang="en-US" altLang="zh-CN" dirty="0" smtClean="0">
                <a:solidFill>
                  <a:schemeClr val="accent2"/>
                </a:solidFill>
              </a:rPr>
              <a:t>. </a:t>
            </a:r>
            <a:r>
              <a:rPr lang="zh-CN" altLang="en-US" dirty="0" smtClean="0">
                <a:solidFill>
                  <a:schemeClr val="accent2"/>
                </a:solidFill>
              </a:rPr>
              <a:t>可能的创新点及预期成果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七</a:t>
            </a:r>
            <a:r>
              <a:rPr lang="en-US" altLang="zh-CN" dirty="0" smtClean="0">
                <a:solidFill>
                  <a:schemeClr val="accent2"/>
                </a:solidFill>
              </a:rPr>
              <a:t>. </a:t>
            </a:r>
            <a:r>
              <a:rPr lang="zh-CN" altLang="en-US" dirty="0" smtClean="0">
                <a:solidFill>
                  <a:schemeClr val="accent2"/>
                </a:solidFill>
              </a:rPr>
              <a:t>进度计划安排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八</a:t>
            </a:r>
            <a:r>
              <a:rPr lang="en-US" altLang="zh-CN" dirty="0" smtClean="0">
                <a:solidFill>
                  <a:schemeClr val="accent2"/>
                </a:solidFill>
              </a:rPr>
              <a:t>. </a:t>
            </a:r>
            <a:r>
              <a:rPr lang="zh-CN" altLang="en-US" dirty="0" smtClean="0">
                <a:solidFill>
                  <a:schemeClr val="accent2"/>
                </a:solidFill>
              </a:rPr>
              <a:t>参考文献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8085138" y="1124744"/>
            <a:ext cx="565647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hlink"/>
                </a:solidFill>
                <a:latin typeface="Arial" panose="020B0604020202020204" pitchFamily="34" charset="0"/>
              </a:rPr>
              <a:t>文献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hlink"/>
                </a:solidFill>
                <a:latin typeface="Arial" panose="020B0604020202020204" pitchFamily="34" charset="0"/>
              </a:rPr>
              <a:t>综述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8085138" y="3547715"/>
            <a:ext cx="59055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题</a:t>
            </a:r>
            <a:br>
              <a:rPr lang="zh-CN" altLang="en-US" dirty="0">
                <a:solidFill>
                  <a:schemeClr val="accent2"/>
                </a:solidFill>
                <a:latin typeface="Arial" panose="020B0604020202020204" pitchFamily="34" charset="0"/>
              </a:rPr>
            </a:br>
            <a:r>
              <a:rPr lang="zh-CN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报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告</a:t>
            </a:r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899592" y="3140968"/>
            <a:ext cx="7920558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4082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八</a:t>
            </a:r>
            <a:r>
              <a:rPr lang="en-US" altLang="zh-CN" dirty="0" smtClean="0"/>
              <a:t>. </a:t>
            </a:r>
            <a:r>
              <a:rPr lang="zh-CN" altLang="en-US" dirty="0" smtClean="0"/>
              <a:t>参考文献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506888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1500" smtClean="0"/>
              <a:t>[1] Frederic Raspall, Sebastia Sallent and Josep Yufera, "Shared-State Sampling", in Proc. of ACM IMC, October 25–27, 2006, Rio de Janeiro, Brazil.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1500" smtClean="0"/>
              <a:t>[2] Puneet Sharma, Zhichen Xu, Sujata Banerjee, and Sung-Ju Lee, "Estimating Network Proximity and Latency", ACM SIGCOMM Computer Communication Review, Volume 36, Number 3, July 2006.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1500" smtClean="0"/>
              <a:t>[3] Lihua Yuan, Chen-Nee Chuah and Prasant Mohapatra, "ProgME: Towards Programmable Network MEasurement", in Proc. of ACM SIGCOMM, August 27–31, 2007, Kyoto, Japan.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1500" smtClean="0"/>
              <a:t>[4] Yifei Yuan, Dong Lin, Ankit Mishra et al., "Quantitative Network Monitoring with NetQRE", in Proc. of ACM SIGCOMM, August 21-25, 2017, Los Angeles, CA, USA.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1500" smtClean="0"/>
              <a:t>[5] Zaoxing Liu, Antonis Manousis, Gregory Vorsanger, et al., "One Sketch to Rule Them All: Rethinking Network Flow Monitoring with UnivMon", in Proc. of ACM SIGCOMM, August 22–26, 2016, Florianopolis, Brazil.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1500" smtClean="0"/>
              <a:t>[6] Qun Huang, Xin Jin, Patrick P. C. Lee, et al., "SketchVisor: Robust Network Measurement for Software Packet Processing", in Proc. of ACM SIGCOMM, August 21−25, 2017, Los Angeles, CA, USA.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1500" smtClean="0"/>
              <a:t>[7] Jeff Rasley, Brent Stephens, Colin Dixon, et al., "Planck: Millisecond-scale Monitoring and Control for Commodity Networks", in Proc. of ACM SIGCOMM, August 17–22, 2014, Chicago, IL, USA.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1500" smtClean="0"/>
              <a:t>[8] P. Phaal, S. Panchen, N. McKee, "InMon Corporation’s sFlow: A Method for Monitoring Traffic in Switched and Routed Networks", Network Working Group, RFC 3176.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1500" smtClean="0"/>
              <a:t>[9] Cristian Estan and George Varghese, "New Directions in Traffic Measurement and Accounting", in Proc. of ACM IMW, November l-2,2001. San Francisco, CA, USA.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1500" smtClean="0"/>
              <a:t>[10] Minlan Yu, Lavanya Jose, Rui Miao, "Software Defined Traffic Measurement with OpenSketch", in Proc. of USENIX Association NSDI, April 02 - 05, 2013, Lombard, IL.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zh-CN" altLang="en-US" sz="1500" smtClean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八</a:t>
            </a:r>
            <a:r>
              <a:rPr lang="en-US" altLang="zh-CN" dirty="0" smtClean="0"/>
              <a:t>. </a:t>
            </a:r>
            <a:r>
              <a:rPr lang="zh-CN" altLang="en-US" dirty="0" smtClean="0"/>
              <a:t>参考文献（续）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506888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1500" smtClean="0"/>
              <a:t>[11] B. Claise, Ed., "Cisco Systems NetFlow Services Export Version 9", Network Working Group, RFC 3954.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1500" smtClean="0"/>
              <a:t>[12] Srinivas Narayana, Anirudh Sivaraman, Vikram Nathan, et al., "Language-Directed Hardware Design for Network Performance Monitoring", in Proc. of ACM SIGCOMM, Los Angeles, CA, USA, August 21–25, 2017.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1500" smtClean="0"/>
              <a:t>[13] Martin Andreoni Lopez, Renato Souza Silva, Igor D. Alvarenga, et al., "Collecting and Characterizing a Real Broadband Access Network Traffic Dataset", in Proc. of IEEE Cyber Security in Networking Conference (CSNet), October 18-20, 2017, Rio de Janeiro, Brazil.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1500" smtClean="0"/>
              <a:t>[14] Liuying Sun, Anthony T.S. Ho, Zhe Xia, "Detection and Classification of Malicious Patterns In Network Traffic Using Benford’s Law", in Prec. of APSIPA Annual Summit and Conference, Malaysia, December 12-15, 2017.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1500" smtClean="0"/>
              <a:t>[15] Anukool Lakhina, Mark Crovella, Christophe Diot, "Diagnosing Network-Wide Traffic Anomalies", in Prec. of ACM SIGCOMM, Aug. 30–Sept. 3, 2004, Portland, Oregon, USA.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1500" smtClean="0"/>
              <a:t>[16] Phillipa Gill, Navendu Jain, Nachiappan Nagappan, "Understanding Network Failures in Data Centers: Measurement, Analysis, and Implications", in Prec. of ACM SIGCOMM, August 15-19, 2011, Toronto, Ontario, Canada.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1500" smtClean="0"/>
              <a:t>[17] Kihong Park, Gitae Kim, Mark Crovellat, et al., "On the relationship between file sizes, transport protocols,and self-similar network traffic", in Prec. of IEEE ICNP, 29 Oct.-1 Nov., 1996, Columbus, OH, USA, USA.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1500" smtClean="0"/>
              <a:t>[18] Guofei Gu, Roberto Perdisci, Junjie Zhang, et al., "BotMiner: Clustering Analysis of Network Traffic for Protocol- and Structure-Independent Botnet Detection", in Proc. of the 17th conference on Security symposium (SS), July 28 - August 01, 2008, San Jose, CA.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zh-CN" altLang="en-US" sz="1500" smtClean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八</a:t>
            </a:r>
            <a:r>
              <a:rPr lang="en-US" altLang="zh-CN" dirty="0" smtClean="0"/>
              <a:t>. </a:t>
            </a:r>
            <a:r>
              <a:rPr lang="zh-CN" altLang="en-US" dirty="0" smtClean="0"/>
              <a:t>参考文献（续）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506888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1500" smtClean="0"/>
              <a:t>[19] Guofei Gu, Junjie Zhang, and Wenke Lee, "BotSniffer: Detecting Botnet Command and Control Channels in Network Traffic",in Proc. of the Network and Distributed System Security Symposium (NDSS), USA, February 10th-13th 2008, San Diego, California.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1500" smtClean="0"/>
              <a:t>[20] Claudia Pascoal, M. Rosario de Oliveira, Rui Valadas, et al., "Robust Feature Selection and Robust PCA for Internet Traffic Anomaly Detection", in Proc. of the IEEE INFOCOM, March 25-30, 2012, Orlando, FL, USA.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1500" smtClean="0"/>
              <a:t>[21] Yu-Zhong Chen, Zi-Gang Huang, Shouhuai Xu, et al., "Spatiotemporal Patterns and Predictability of Cyberattacks", PLoS ONE 10(5): e0124472, doi:10.1371/journal.pone.0124472.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1500" smtClean="0"/>
              <a:t>[22] Ignacio Cano, Srinivas Aiyar, Arvind Krishnamurthy, "Characterizing Private Clouds: A Large-Scale Empirical Analysis of Enterprise Clusters", in Proc. of ACM SoCC, October 05-07, 2016, Santa Clara, CA, USA.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1500" smtClean="0"/>
              <a:t>[23] Theophilus Benson, Aditya Akella and David A. Maltz, "Network Traffic Characteristics of Data Centers in the Wild", in Proc. of IMC, November 1–3, 2010, Melbourne, Australia.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1500" smtClean="0"/>
              <a:t>[24] Daniel Turner, Kirill Levchenko, Alex C. Snoeren, "California Fault Lines: Understanding the Causes and Impact of Network Failures", in Proc. of SIGCOMM, August 30–September 3, 2010, New Delhi, India.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1500" smtClean="0"/>
              <a:t>[25] Ryosuke Miura, Yuuki Takano, Shinsuke Miwa, "GINTATE: Scalable and Extensible Deep Packet Inspection System for Encrypted Network Traffic", in Proc. of SoICT, December 7–8, 2017, Nha Trang City, Viet Nam.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1500" smtClean="0"/>
              <a:t>[26] Pat Bosshart, Glen Gibb, Hun-Seok Kim, "Forwarding Metamorphosis: Fast Programmable Match-Action Processing in Hardware for SDN", in Proc. of SIGCOMM, August 12–16, 2013, Hong Kong, China.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1500" smtClean="0"/>
              <a:t>[27] Sailesh Kumar, Jonathan Turner, John Williams, "Advanced Algorithms for Fast and Scalable Deep Packet Inspection", in Proc. of ACM ANCS, December 3-5, 2006, San Jose, California, USA.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zh-CN" altLang="en-US" sz="1500" smtClean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八</a:t>
            </a:r>
            <a:r>
              <a:rPr lang="en-US" altLang="zh-CN" dirty="0" smtClean="0"/>
              <a:t>. </a:t>
            </a:r>
            <a:r>
              <a:rPr lang="zh-CN" altLang="en-US" dirty="0" smtClean="0"/>
              <a:t>参考文献（续）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506888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1500" smtClean="0"/>
              <a:t>[28] Michela Becchi, Patrick Crowley, "An Improved Algorithm to Accelerate Regular Expression Evaluation", in Proc. of ACM ANCS, December 3–4, 2007, Orlando, Florida, USA.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1500" smtClean="0"/>
              <a:t>[29] Sailesh Kumar, Sarang Dharmapurikar, Fang Yu, "Algorithms to Accelerate Multiple Regular Expressions Matching for Deep Packet Inspection", in Proc. of ACM SIGCOMM, September 11-15, 2006, Pisa, Italy.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1500" smtClean="0"/>
              <a:t>[30] Pat Bosshart, Dan Daly, Glen Gibb, et al., "P4: Programming Protocol-Independent Packet Processors", ACM SIGCOMM Computer Communication Review, Volume 44, Number 3, July 2014.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1500" smtClean="0"/>
              <a:t>[31] Martin Roesch, "Snort – Lightweight Intrusion Detection for Networks", in Proc. of LISA, Seattle, November 7–12, 1999, Washington, USA.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1500" smtClean="0"/>
              <a:t>[32] Fang Yu, Zhifeng Chen, Yanlei Diao, "Fast and Memory-Efficient Regular Expression Matching for Deep Packet Inspection", in Proc. of ACM ANCS, December 3–5, 2006, San Jose, California, USA.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1500" smtClean="0"/>
              <a:t>[33] Anirban Majumder, Rajeev Rastogi, Sriram Vanama, "Scalable Regular Expression Matching on Data Streams", in Proc. of ACM SIGMOD, June 9–12, 2008, Vancouver, BC, Canada.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1500" smtClean="0"/>
              <a:t>[34] Randy Smith, Cristian Estan, Somesh Jha, et al., "Deflating the Big Bang: Fast and Scalable Deep Packet Inspection with Extended Finite Automata", in Proc. of ACM SIGCOMM, August 17–22, 2008, Seattle, Washington, USA.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1500" smtClean="0"/>
              <a:t>[35] Vern Paxson, "Bro: a system for detecting network intruders in real-time", in Proc. of the 7th USENIX Security Symposium, January 26-29, 1998, San Antonio, TX, USA.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1500" smtClean="0"/>
              <a:t>[36] Minlan Yu, Andreas Wundsam, Muruganantham Raju, "NOSIX: A Lightweight Portability Layer for the SDN OS", ACM SIGCOMM Computer Communication Review, Volume 44, Number 2, April 2014.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1500" smtClean="0"/>
              <a:t>[37] Chen Sun, Jun Bi, Zhilong Zheng, et al., "NFP: Enabling Network Function Parallelism in NFV", in Proc. of ACM SIGCOMM, August 21–25, 2017, Los Angeles, CA, USA.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zh-CN" altLang="en-US" sz="1500" smtClean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主要内容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600200"/>
            <a:ext cx="7787208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chemeClr val="hlink"/>
                </a:solidFill>
              </a:rPr>
              <a:t>一</a:t>
            </a:r>
            <a:r>
              <a:rPr lang="en-US" altLang="zh-CN" dirty="0" smtClean="0">
                <a:solidFill>
                  <a:schemeClr val="hlink"/>
                </a:solidFill>
              </a:rPr>
              <a:t>. </a:t>
            </a:r>
            <a:r>
              <a:rPr lang="zh-CN" altLang="en-US" dirty="0" smtClean="0">
                <a:solidFill>
                  <a:schemeClr val="hlink"/>
                </a:solidFill>
              </a:rPr>
              <a:t>总体框架</a:t>
            </a:r>
            <a:endParaRPr lang="en-US" altLang="zh-CN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chemeClr val="hlink"/>
                </a:solidFill>
              </a:rPr>
              <a:t>二</a:t>
            </a:r>
            <a:r>
              <a:rPr lang="en-US" altLang="zh-CN" dirty="0" smtClean="0">
                <a:solidFill>
                  <a:schemeClr val="hlink"/>
                </a:solidFill>
              </a:rPr>
              <a:t>. </a:t>
            </a:r>
            <a:r>
              <a:rPr lang="zh-CN" altLang="en-US" dirty="0" smtClean="0">
                <a:solidFill>
                  <a:schemeClr val="hlink"/>
                </a:solidFill>
              </a:rPr>
              <a:t>选题背景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chemeClr val="hlink"/>
                </a:solidFill>
              </a:rPr>
              <a:t>三</a:t>
            </a:r>
            <a:r>
              <a:rPr lang="en-US" altLang="zh-CN" dirty="0" smtClean="0">
                <a:solidFill>
                  <a:schemeClr val="hlink"/>
                </a:solidFill>
              </a:rPr>
              <a:t>. </a:t>
            </a:r>
            <a:r>
              <a:rPr lang="zh-CN" altLang="en-US" dirty="0" smtClean="0">
                <a:solidFill>
                  <a:schemeClr val="hlink"/>
                </a:solidFill>
              </a:rPr>
              <a:t>国内外研究现状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四</a:t>
            </a:r>
            <a:r>
              <a:rPr lang="en-US" altLang="zh-CN" dirty="0" smtClean="0">
                <a:solidFill>
                  <a:schemeClr val="accent2"/>
                </a:solidFill>
              </a:rPr>
              <a:t>. </a:t>
            </a:r>
            <a:r>
              <a:rPr lang="zh-CN" altLang="en-US" dirty="0" smtClean="0">
                <a:solidFill>
                  <a:schemeClr val="accent2"/>
                </a:solidFill>
              </a:rPr>
              <a:t>研究内容及拟解决的主要问题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五</a:t>
            </a:r>
            <a:r>
              <a:rPr lang="en-US" altLang="zh-CN" dirty="0" smtClean="0">
                <a:solidFill>
                  <a:schemeClr val="accent2"/>
                </a:solidFill>
              </a:rPr>
              <a:t>. </a:t>
            </a:r>
            <a:r>
              <a:rPr lang="zh-CN" altLang="en-US" dirty="0" smtClean="0">
                <a:solidFill>
                  <a:schemeClr val="accent2"/>
                </a:solidFill>
              </a:rPr>
              <a:t>研究方案及可行性分析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六</a:t>
            </a:r>
            <a:r>
              <a:rPr lang="en-US" altLang="zh-CN" dirty="0" smtClean="0">
                <a:solidFill>
                  <a:schemeClr val="accent2"/>
                </a:solidFill>
              </a:rPr>
              <a:t>. </a:t>
            </a:r>
            <a:r>
              <a:rPr lang="zh-CN" altLang="en-US" dirty="0" smtClean="0">
                <a:solidFill>
                  <a:schemeClr val="accent2"/>
                </a:solidFill>
              </a:rPr>
              <a:t>可能的创新点及预期成果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七</a:t>
            </a:r>
            <a:r>
              <a:rPr lang="en-US" altLang="zh-CN" dirty="0" smtClean="0">
                <a:solidFill>
                  <a:schemeClr val="accent2"/>
                </a:solidFill>
              </a:rPr>
              <a:t>. </a:t>
            </a:r>
            <a:r>
              <a:rPr lang="zh-CN" altLang="en-US" dirty="0" smtClean="0">
                <a:solidFill>
                  <a:schemeClr val="accent2"/>
                </a:solidFill>
              </a:rPr>
              <a:t>进度计划安排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八</a:t>
            </a:r>
            <a:r>
              <a:rPr lang="en-US" altLang="zh-CN" dirty="0" smtClean="0">
                <a:solidFill>
                  <a:schemeClr val="accent2"/>
                </a:solidFill>
              </a:rPr>
              <a:t>. </a:t>
            </a:r>
            <a:r>
              <a:rPr lang="zh-CN" altLang="en-US" dirty="0" smtClean="0">
                <a:solidFill>
                  <a:schemeClr val="accent2"/>
                </a:solidFill>
              </a:rPr>
              <a:t>参考文献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8085138" y="1124744"/>
            <a:ext cx="565647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hlink"/>
                </a:solidFill>
                <a:latin typeface="Arial" panose="020B0604020202020204" pitchFamily="34" charset="0"/>
              </a:rPr>
              <a:t>文献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hlink"/>
                </a:solidFill>
                <a:latin typeface="Arial" panose="020B0604020202020204" pitchFamily="34" charset="0"/>
              </a:rPr>
              <a:t>综述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8085138" y="3547715"/>
            <a:ext cx="59055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题</a:t>
            </a:r>
            <a:br>
              <a:rPr lang="zh-CN" altLang="en-US" dirty="0">
                <a:solidFill>
                  <a:schemeClr val="accent2"/>
                </a:solidFill>
                <a:latin typeface="Arial" panose="020B0604020202020204" pitchFamily="34" charset="0"/>
              </a:rPr>
            </a:br>
            <a:r>
              <a:rPr lang="zh-CN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报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告</a:t>
            </a:r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899592" y="3140968"/>
            <a:ext cx="7920558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八</a:t>
            </a:r>
            <a:r>
              <a:rPr lang="en-US" altLang="zh-CN" dirty="0" smtClean="0"/>
              <a:t>. </a:t>
            </a:r>
            <a:r>
              <a:rPr lang="zh-CN" altLang="en-US" dirty="0" smtClean="0"/>
              <a:t>参考文献（续）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506888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1500" smtClean="0"/>
              <a:t>[38] Aurojit Panda, Sangjin Han, Keon Jang, et al., "NetBricks: Taking the V out of NFV", in Proc. of USENIX Association OSDI, Savannah, GA, USA, November 2–4, 2016.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1500" smtClean="0"/>
              <a:t>[39] Joao Martins, Mohamed Ahmed, Costin Raiciu, et al., "ClickOS and the Art of Network Function Virtualization", in Proc. of USENIX Association NSDI, Seattle, WA, USA, April 2–4, 2014.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1500" smtClean="0"/>
              <a:t>[40] Aaron Gember-Jacobson, Raajay Viswanathan, Chaithan Prakash, et al., "OpenNF: Enabling Innovation in Network Function Control", in Proc. of ACM SIGCOMM, August 17–22, 2014, Chicago, IL, USA.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1500" smtClean="0"/>
              <a:t>[41] Justine Sherry, Peter Xiang Gao, Soumya Basu, et al., "Rollback-Recovery for Middleboxes", in Proc. of ACM SIGCOMM, August 17 - 21, 2015, London, United Kingdom.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1500" smtClean="0"/>
              <a:t>[42] Bojie Li, Kun Tan, Layong (Larry) Luo, "ClickNP: Highly Flexible and High Performance Network Processing with Reconfigurable Hardware", in Proc. of ACM SIGCOMM, August 22–26, 2016, Florianopolis, Brazil.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1500" smtClean="0"/>
              <a:t>[43] Chang Lan, Justine Sherry, Raluca Ada Popa, et al., "Embark: Securely Outsourcing Middleboxes to the Cloud", in Proc. of NSDI, March 16-18, 2016, Santa Clara, CA, USA.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1500" smtClean="0"/>
              <a:t>[44] Murad Kablan, Azzam Alsudais, Eric Keller, et al., "Stateless Network Functions: Breaking the Tight Coupling of State and Processing", in Proc. of NSDI, March 27-29, 2017, Boston, MA, USA.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1500" smtClean="0"/>
              <a:t>[45] Muhammad Asim Jamshed, YoungGyoun Moon, Donghwi Kim, et al., "mOS: A Reusable Networking Stack for Flow Monitoring Middleboxes", in Proc. of NSDI, March 27-29, 2017, Boston, MA, USA.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1500" smtClean="0"/>
              <a:t>[46] Junaid Khalid, Aaron Gember-Jacobson, Roney Michael, et al., "Paving the Way for NFV: Simplifying Middlebox Modifications Using StateAlyzr", in Proc. of NSDI, March 16-18, 2016, Santa Clara, CA, USA.</a:t>
            </a:r>
            <a:endParaRPr lang="zh-CN" altLang="en-US" sz="1500" smtClean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>
          <a:xfrm>
            <a:off x="457200" y="32131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谢谢各位老师！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HashFlow</a:t>
            </a:r>
            <a:r>
              <a:rPr lang="zh-CN" altLang="en-US" dirty="0"/>
              <a:t>的架构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365104"/>
                <a:ext cx="8229600" cy="2420888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HashFlow</a:t>
                </a:r>
                <a:r>
                  <a:rPr lang="zh-CN" altLang="en-US" sz="2400" dirty="0"/>
                  <a:t>的数据结构包括一个主</a:t>
                </a:r>
                <a:r>
                  <a:rPr lang="zh-CN" altLang="en-US" sz="2400" dirty="0" smtClean="0"/>
                  <a:t>表</a:t>
                </a:r>
                <a:r>
                  <a:rPr lang="en-US" altLang="zh-CN" sz="2400" dirty="0" smtClean="0"/>
                  <a:t>(M)</a:t>
                </a:r>
                <a:r>
                  <a:rPr lang="zh-CN" altLang="en-US" sz="2400" dirty="0" smtClean="0"/>
                  <a:t>和</a:t>
                </a:r>
                <a:r>
                  <a:rPr lang="zh-CN" altLang="en-US" sz="2400" dirty="0"/>
                  <a:t>一个辅助</a:t>
                </a:r>
                <a:r>
                  <a:rPr lang="zh-CN" altLang="en-US" sz="2400" dirty="0" smtClean="0"/>
                  <a:t>表</a:t>
                </a:r>
                <a:r>
                  <a:rPr lang="en-US" altLang="zh-CN" sz="2400" dirty="0" smtClean="0"/>
                  <a:t>(A)</a:t>
                </a:r>
                <a:endParaRPr lang="en-US" altLang="zh-CN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主表和辅助表中的桶的内容分别是</a:t>
                </a:r>
                <a:r>
                  <a:rPr lang="en-US" altLang="zh-CN" sz="2400" dirty="0"/>
                  <a:t>(</a:t>
                </a:r>
                <a:r>
                  <a:rPr lang="en-US" altLang="zh-CN" sz="2400" dirty="0" err="1"/>
                  <a:t>flowID</a:t>
                </a:r>
                <a:r>
                  <a:rPr lang="en-US" altLang="zh-CN" sz="2400" dirty="0"/>
                  <a:t>, count)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(digest, count)</a:t>
                </a:r>
                <a:r>
                  <a:rPr lang="zh-CN" altLang="en-US" sz="2400" dirty="0"/>
                  <a:t>的</a:t>
                </a:r>
                <a:r>
                  <a:rPr lang="zh-CN" altLang="en-US" sz="2400" dirty="0" smtClean="0"/>
                  <a:t>形式</a:t>
                </a:r>
                <a:endParaRPr lang="en-US" altLang="zh-CN" sz="24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400" dirty="0" smtClean="0"/>
                  <a:t>个哈希函数，其中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400" dirty="0" smtClean="0"/>
                  <a:t>称为主表的深度</a:t>
                </a:r>
                <a:endParaRPr lang="en-US" altLang="zh-CN" sz="24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/>
                  <a:t>在主表中记录大流的详细信息，而在辅助表中记录小流的总结性信息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365104"/>
                <a:ext cx="8229600" cy="2420888"/>
              </a:xfrm>
              <a:blipFill>
                <a:blip r:embed="rId2"/>
                <a:stretch>
                  <a:fillRect l="-963" t="-2771" b="-8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887" y="1124744"/>
            <a:ext cx="33242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7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HashFlow</a:t>
            </a:r>
            <a:r>
              <a:rPr lang="zh-CN" altLang="en-US" dirty="0" smtClean="0"/>
              <a:t>的算法描述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417638"/>
                <a:ext cx="4651062" cy="4708525"/>
              </a:xfrm>
            </p:spPr>
            <p:txBody>
              <a:bodyPr/>
              <a:lstStyle/>
              <a:p>
                <a:r>
                  <a:rPr lang="zh-CN" altLang="en-US" sz="2400" dirty="0" smtClean="0"/>
                  <a:t>依次使用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⋯,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将数据包映射到主表中</a:t>
                </a:r>
                <a:endParaRPr lang="en-US" altLang="zh-CN" sz="2000" dirty="0" smtClean="0"/>
              </a:p>
              <a:p>
                <a:r>
                  <a:rPr lang="zh-CN" altLang="en-US" sz="2400" dirty="0" smtClean="0"/>
                  <a:t>如果在主表中找到合适的桶就对其进行更新，算法停止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否则用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将数据包映射到辅助表中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满足条件时将辅助表中的数据流写回主表</a:t>
                </a:r>
                <a:endParaRPr lang="en-US" altLang="zh-CN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7638"/>
                <a:ext cx="4651062" cy="4708525"/>
              </a:xfrm>
              <a:blipFill>
                <a:blip r:embed="rId2"/>
                <a:stretch>
                  <a:fillRect l="-1704" t="-14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062" y="1417638"/>
            <a:ext cx="4483426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7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HashFlow</a:t>
            </a:r>
            <a:r>
              <a:rPr lang="zh-CN" altLang="en-US" dirty="0" smtClean="0"/>
              <a:t>的</a:t>
            </a:r>
            <a:r>
              <a:rPr lang="zh-CN" altLang="en-US" dirty="0"/>
              <a:t>信息</a:t>
            </a:r>
            <a:r>
              <a:rPr lang="zh-CN" altLang="en-US" dirty="0" smtClean="0"/>
              <a:t>流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468" y="2215646"/>
            <a:ext cx="6491064" cy="36616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991873" y="6021288"/>
                <a:ext cx="11602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873" y="6021288"/>
                <a:ext cx="116025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861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HashFlow</a:t>
            </a:r>
            <a:r>
              <a:rPr lang="zh-CN" altLang="en-US" dirty="0" smtClean="0"/>
              <a:t>的优势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能够详细记录大流的信息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适用于流量计费、流量工程等应用</a:t>
            </a:r>
            <a:endParaRPr lang="en-US" altLang="zh-CN" dirty="0" smtClean="0"/>
          </a:p>
          <a:p>
            <a:r>
              <a:rPr lang="zh-CN" altLang="en-US" dirty="0" smtClean="0"/>
              <a:t>能够记录小流的总结性信息</a:t>
            </a:r>
            <a:endParaRPr lang="en-US" altLang="zh-CN" dirty="0" smtClean="0"/>
          </a:p>
          <a:p>
            <a:r>
              <a:rPr lang="zh-CN" altLang="en-US" dirty="0" smtClean="0"/>
              <a:t>自动检测大流，当小流逐渐成长为大流时将小流从辅助表移回主表</a:t>
            </a:r>
            <a:endParaRPr lang="en-US" altLang="zh-CN" dirty="0" smtClean="0"/>
          </a:p>
          <a:p>
            <a:r>
              <a:rPr lang="zh-CN" altLang="en-US" dirty="0" smtClean="0"/>
              <a:t>对网络测量算法的影响较小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673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HashFlow</a:t>
            </a:r>
            <a:r>
              <a:rPr lang="zh-CN" altLang="en-US" dirty="0" smtClean="0"/>
              <a:t>的性能优化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/>
              <a:lstStyle/>
              <a:p>
                <a:r>
                  <a:rPr lang="zh-CN" altLang="en-US" sz="2400" dirty="0" smtClean="0"/>
                  <a:t>主表的组织形式：</a:t>
                </a:r>
                <a:endParaRPr lang="en-US" altLang="zh-CN" sz="2400" dirty="0" smtClean="0"/>
              </a:p>
              <a:p>
                <a:pPr lvl="1"/>
                <a:r>
                  <a:rPr lang="zh-CN" altLang="en-US" sz="2000" dirty="0" smtClean="0"/>
                  <a:t>单一的大表</a:t>
                </a:r>
                <a:endParaRPr lang="en-US" altLang="zh-CN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000" dirty="0" smtClean="0"/>
                  <a:t>个小表，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，其中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00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zh-CN" altLang="en-US" sz="2000" dirty="0" smtClean="0"/>
                  <a:t>，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是第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 smtClean="0"/>
                  <a:t>个小表的容量</a:t>
                </a:r>
                <a:endParaRPr lang="en-US" altLang="zh-CN" sz="2000" dirty="0" smtClean="0"/>
              </a:p>
              <a:p>
                <a:r>
                  <a:rPr lang="zh-CN" altLang="en-US" sz="2400" dirty="0" smtClean="0"/>
                  <a:t>假设主表容量为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 smtClean="0"/>
                  <a:t>，需要插入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400" dirty="0"/>
                  <a:t>个数据流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单一大表的空间利用率为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sz="2400" dirty="0" smtClean="0"/>
                  <a:t>，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2000" dirty="0" smtClean="0"/>
              </a:p>
              <a:p>
                <a:r>
                  <a:rPr lang="zh-CN" altLang="en-US" sz="2400" dirty="0"/>
                  <a:t>分层大表的空间利用率</a:t>
                </a:r>
                <a:r>
                  <a:rPr lang="zh-CN" altLang="en-US" sz="2400" dirty="0" smtClean="0"/>
                  <a:t>为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/>
                          <m:t>p</m:t>
                        </m:r>
                      </m:e>
                      <m:sub>
                        <m:r>
                          <a:rPr lang="en-US" altLang="zh-CN" sz="2000"/>
                          <m:t>1</m:t>
                        </m:r>
                      </m:sub>
                    </m:sSub>
                    <m:r>
                      <a:rPr lang="en-US" altLang="zh-CN" sz="2000" i="1"/>
                      <m:t>≈</m:t>
                    </m:r>
                    <m:sSup>
                      <m:sSupPr>
                        <m:ctrlPr>
                          <a:rPr lang="zh-CN" altLang="zh-CN" sz="2000" i="1"/>
                        </m:ctrlPr>
                      </m:sSupPr>
                      <m:e>
                        <m:r>
                          <a:rPr lang="en-US" altLang="zh-CN" sz="2000" i="1"/>
                          <m:t>𝑒</m:t>
                        </m:r>
                      </m:e>
                      <m:sup>
                        <m:r>
                          <a:rPr lang="en-US" altLang="zh-CN" sz="2000" i="1"/>
                          <m:t>−</m:t>
                        </m:r>
                        <m:f>
                          <m:fPr>
                            <m:ctrlPr>
                              <a:rPr lang="zh-CN" altLang="zh-CN" sz="2000" i="1"/>
                            </m:ctrlPr>
                          </m:fPr>
                          <m:num>
                            <m:r>
                              <a:rPr lang="en-US" altLang="zh-CN" sz="2000" i="1"/>
                              <m:t>𝑚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zh-CN" sz="2000" i="1"/>
                                </m:ctrlPr>
                              </m:sSubPr>
                              <m:e>
                                <m:r>
                                  <a:rPr lang="en-US" altLang="zh-CN" sz="2000" i="1"/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i="1"/>
                                  <m:t>1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r>
                  <a:rPr lang="zh-CN" altLang="en-US" sz="2000" dirty="0" smtClean="0"/>
                  <a:t>，</a:t>
                </a:r>
                <a:r>
                  <a:rPr lang="zh-CN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/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/>
                          <m:t>k</m:t>
                        </m:r>
                        <m:r>
                          <a:rPr lang="en-US" altLang="zh-CN" sz="2000"/>
                          <m:t>+1</m:t>
                        </m:r>
                      </m:sub>
                    </m:sSub>
                    <m:r>
                      <a:rPr lang="en-US" altLang="zh-CN" sz="2000" i="1"/>
                      <m:t>=</m:t>
                    </m:r>
                    <m:sSup>
                      <m:sSupPr>
                        <m:ctrlPr>
                          <a:rPr lang="zh-CN" altLang="zh-CN" sz="2000" i="1"/>
                        </m:ctrlPr>
                      </m:sSupPr>
                      <m:e>
                        <m:d>
                          <m:dPr>
                            <m:ctrlPr>
                              <a:rPr lang="zh-CN" altLang="zh-CN" sz="20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000" i="1"/>
                                </m:ctrlPr>
                              </m:sSubPr>
                              <m:e>
                                <m:r>
                                  <a:rPr lang="en-US" altLang="zh-CN" sz="2000" i="1"/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i="1"/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f>
                          <m:fPr>
                            <m:ctrlPr>
                              <a:rPr lang="zh-CN" altLang="zh-CN" sz="2000" i="1"/>
                            </m:ctrlPr>
                          </m:fPr>
                          <m:num>
                            <m:r>
                              <a:rPr lang="en-US" altLang="zh-CN" sz="2000" i="1"/>
                              <m:t>1</m:t>
                            </m:r>
                          </m:num>
                          <m:den>
                            <m:r>
                              <a:rPr lang="en-US" altLang="zh-CN" sz="2000" i="1"/>
                              <m:t>𝛼</m:t>
                            </m:r>
                          </m:den>
                        </m:f>
                      </m:sup>
                    </m:sSup>
                    <m:r>
                      <a:rPr lang="en-US" altLang="zh-CN" sz="2000" i="1"/>
                      <m:t>×</m:t>
                    </m:r>
                    <m:sSup>
                      <m:sSupPr>
                        <m:ctrlPr>
                          <a:rPr lang="zh-CN" altLang="zh-CN" sz="2000" i="1"/>
                        </m:ctrlPr>
                      </m:sSupPr>
                      <m:e>
                        <m:r>
                          <a:rPr lang="en-US" altLang="zh-CN" sz="2000" i="1"/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zh-CN" altLang="zh-CN" sz="2000" i="1"/>
                            </m:ctrlPr>
                          </m:fPr>
                          <m:num>
                            <m:r>
                              <a:rPr lang="en-US" altLang="zh-CN" sz="2000" i="1"/>
                              <m:t>1−</m:t>
                            </m:r>
                            <m:sSub>
                              <m:sSubPr>
                                <m:ctrlPr>
                                  <a:rPr lang="zh-CN" altLang="zh-CN" sz="2000" i="1"/>
                                </m:ctrlPr>
                              </m:sSubPr>
                              <m:e>
                                <m:r>
                                  <a:rPr lang="en-US" altLang="zh-CN" sz="2000" i="1"/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i="1"/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000" i="1"/>
                              <m:t>𝛼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>
                <a:blip r:embed="rId2"/>
                <a:stretch>
                  <a:fillRect l="-963" t="-13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48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二</a:t>
            </a:r>
            <a:r>
              <a:rPr lang="en-US" altLang="zh-CN" dirty="0" smtClean="0"/>
              <a:t>. </a:t>
            </a:r>
            <a:r>
              <a:rPr lang="zh-CN" altLang="en-US" dirty="0" smtClean="0"/>
              <a:t>选题</a:t>
            </a:r>
            <a:r>
              <a:rPr lang="zh-CN" altLang="en-US" dirty="0" smtClean="0">
                <a:solidFill>
                  <a:schemeClr val="tx1"/>
                </a:solidFill>
              </a:rPr>
              <a:t>背景</a:t>
            </a:r>
            <a:r>
              <a:rPr lang="zh-CN" altLang="en-US" sz="3200" dirty="0">
                <a:solidFill>
                  <a:schemeClr val="tx1"/>
                </a:solidFill>
              </a:rPr>
              <a:t>（网络测量）</a:t>
            </a:r>
            <a:endParaRPr lang="zh-CN" altLang="en-US" sz="3200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5068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网络</a:t>
            </a:r>
            <a:r>
              <a:rPr lang="zh-CN" altLang="en-US" sz="2800" dirty="0" smtClean="0"/>
              <a:t>测量有两种方法：</a:t>
            </a:r>
            <a:endParaRPr lang="en-US" altLang="zh-CN" sz="28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708477"/>
              </p:ext>
            </p:extLst>
          </p:nvPr>
        </p:nvGraphicFramePr>
        <p:xfrm>
          <a:off x="251520" y="1986313"/>
          <a:ext cx="2808312" cy="3530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59" name="Visio" r:id="rId4" imgW="3257685" imgH="4095660" progId="Visio.Drawing.15">
                  <p:embed/>
                </p:oleObj>
              </mc:Choice>
              <mc:Fallback>
                <p:oleObj name="Visio" r:id="rId4" imgW="3257685" imgH="409566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520" y="1986313"/>
                        <a:ext cx="2808312" cy="35309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419" y="1916832"/>
            <a:ext cx="4552381" cy="21904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5013176"/>
            <a:ext cx="4644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sFlow</a:t>
            </a:r>
            <a:r>
              <a:rPr lang="zh-CN" altLang="en-US" sz="2400" dirty="0" smtClean="0"/>
              <a:t>代理对数据流进行采样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将采样得到的数据包发送到</a:t>
            </a:r>
            <a:r>
              <a:rPr lang="en-US" altLang="zh-CN" sz="2400" dirty="0" err="1" smtClean="0"/>
              <a:t>sFlow</a:t>
            </a:r>
            <a:r>
              <a:rPr lang="zh-CN" altLang="en-US" sz="2400" dirty="0" smtClean="0"/>
              <a:t>收集器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248472" y="4149080"/>
            <a:ext cx="46440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使用一定的数据结构记录经过的数据包的总结信息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需要时可以查询这个数据结构获取总结信息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360605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 </a:t>
            </a:r>
            <a:r>
              <a:rPr lang="zh-CN" altLang="en-US" dirty="0"/>
              <a:t>选题</a:t>
            </a:r>
            <a:r>
              <a:rPr lang="zh-CN" altLang="en-US" dirty="0" smtClean="0">
                <a:solidFill>
                  <a:schemeClr val="tx1"/>
                </a:solidFill>
              </a:rPr>
              <a:t>背景</a:t>
            </a:r>
            <a:r>
              <a:rPr lang="zh-CN" altLang="en-US" sz="3200" dirty="0">
                <a:solidFill>
                  <a:schemeClr val="tx1"/>
                </a:solidFill>
              </a:rPr>
              <a:t>（网络测量）</a:t>
            </a:r>
            <a:endParaRPr lang="zh-CN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zh-CN" altLang="en-US" sz="2800" dirty="0" smtClean="0"/>
              <a:t>网络中在一个小时内可能会超过</a:t>
            </a:r>
            <a:r>
              <a:rPr lang="en-US" altLang="zh-CN" sz="2800" dirty="0" smtClean="0">
                <a:solidFill>
                  <a:srgbClr val="00B050"/>
                </a:solidFill>
              </a:rPr>
              <a:t>100</a:t>
            </a:r>
            <a:r>
              <a:rPr lang="zh-CN" altLang="en-US" sz="2800" dirty="0" smtClean="0">
                <a:solidFill>
                  <a:srgbClr val="00B050"/>
                </a:solidFill>
              </a:rPr>
              <a:t>万个流</a:t>
            </a:r>
            <a:endParaRPr lang="en-US" altLang="zh-CN" sz="2800" dirty="0" smtClean="0">
              <a:solidFill>
                <a:srgbClr val="00B050"/>
              </a:solidFill>
            </a:endParaRPr>
          </a:p>
          <a:p>
            <a:r>
              <a:rPr lang="zh-CN" altLang="en-US" sz="2800" dirty="0" smtClean="0"/>
              <a:t>则收集器中需要维护</a:t>
            </a:r>
            <a:r>
              <a:rPr lang="en-US" altLang="zh-CN" sz="2800" dirty="0" smtClean="0">
                <a:solidFill>
                  <a:srgbClr val="00B050"/>
                </a:solidFill>
              </a:rPr>
              <a:t>100</a:t>
            </a:r>
            <a:r>
              <a:rPr lang="zh-CN" altLang="en-US" sz="2800" dirty="0" smtClean="0">
                <a:solidFill>
                  <a:srgbClr val="00B050"/>
                </a:solidFill>
              </a:rPr>
              <a:t>万个数据项</a:t>
            </a:r>
            <a:endParaRPr lang="en-US" altLang="zh-CN" sz="2800" dirty="0" smtClean="0">
              <a:solidFill>
                <a:srgbClr val="00B050"/>
              </a:solidFill>
            </a:endParaRPr>
          </a:p>
          <a:p>
            <a:r>
              <a:rPr lang="zh-CN" altLang="en-US" sz="2800" dirty="0" smtClean="0"/>
              <a:t>每个数据项占内存</a:t>
            </a:r>
            <a:r>
              <a:rPr lang="en-US" altLang="zh-CN" sz="2800" dirty="0" smtClean="0"/>
              <a:t>100B</a:t>
            </a:r>
            <a:r>
              <a:rPr lang="zh-CN" altLang="en-US" sz="2800" dirty="0" smtClean="0"/>
              <a:t>，则收集器至少需要</a:t>
            </a:r>
            <a:r>
              <a:rPr lang="en-US" altLang="zh-CN" sz="2800" dirty="0" smtClean="0">
                <a:solidFill>
                  <a:srgbClr val="00B050"/>
                </a:solidFill>
              </a:rPr>
              <a:t>100MB</a:t>
            </a:r>
            <a:r>
              <a:rPr lang="zh-CN" altLang="en-US" sz="2800" dirty="0" smtClean="0">
                <a:solidFill>
                  <a:srgbClr val="00B050"/>
                </a:solidFill>
              </a:rPr>
              <a:t>的</a:t>
            </a:r>
            <a:r>
              <a:rPr lang="en-US" altLang="zh-CN" sz="2800" dirty="0" smtClean="0">
                <a:solidFill>
                  <a:srgbClr val="00B050"/>
                </a:solidFill>
              </a:rPr>
              <a:t>SRAM</a:t>
            </a:r>
          </a:p>
          <a:p>
            <a:r>
              <a:rPr lang="zh-CN" altLang="en-US" sz="2800" dirty="0"/>
              <a:t>路由器的带宽为</a:t>
            </a:r>
            <a:r>
              <a:rPr lang="en-US" altLang="zh-CN" sz="2800" dirty="0" smtClean="0">
                <a:solidFill>
                  <a:srgbClr val="00B050"/>
                </a:solidFill>
              </a:rPr>
              <a:t>10Gbps</a:t>
            </a:r>
            <a:endParaRPr lang="en-US" altLang="zh-CN" sz="2800" dirty="0" smtClean="0"/>
          </a:p>
          <a:p>
            <a:r>
              <a:rPr lang="zh-CN" altLang="en-US" sz="2800" dirty="0" smtClean="0"/>
              <a:t>假如完全记录每个数据包则最坏情况下每秒钟需要</a:t>
            </a:r>
            <a:r>
              <a:rPr lang="zh-CN" altLang="en-US" sz="2800" dirty="0" smtClean="0">
                <a:solidFill>
                  <a:srgbClr val="00B050"/>
                </a:solidFill>
              </a:rPr>
              <a:t>访问内存</a:t>
            </a:r>
            <a:r>
              <a:rPr lang="en-US" altLang="zh-CN" sz="2800" dirty="0" smtClean="0">
                <a:solidFill>
                  <a:srgbClr val="00B050"/>
                </a:solidFill>
              </a:rPr>
              <a:t>2</a:t>
            </a:r>
            <a:r>
              <a:rPr lang="zh-CN" altLang="en-US" sz="2800" dirty="0" smtClean="0">
                <a:solidFill>
                  <a:srgbClr val="00B050"/>
                </a:solidFill>
              </a:rPr>
              <a:t>亿次</a:t>
            </a:r>
            <a:endParaRPr lang="en-US" altLang="zh-CN" sz="2800" dirty="0" smtClean="0">
              <a:solidFill>
                <a:srgbClr val="00B050"/>
              </a:solidFill>
            </a:endParaRPr>
          </a:p>
          <a:p>
            <a:r>
              <a:rPr lang="zh-CN" altLang="en-US" sz="2800" dirty="0" smtClean="0"/>
              <a:t>假如只记录被采样的数据包，则不能正确估计小流</a:t>
            </a:r>
            <a:endParaRPr lang="en-US" altLang="zh-CN" sz="28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基于采样的测量方法存在严重的可扩展性问题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5313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 </a:t>
            </a:r>
            <a:r>
              <a:rPr lang="zh-CN" altLang="en-US" dirty="0"/>
              <a:t>选题</a:t>
            </a:r>
            <a:r>
              <a:rPr lang="zh-CN" altLang="en-US" dirty="0">
                <a:solidFill>
                  <a:schemeClr val="tx1"/>
                </a:solidFill>
              </a:rPr>
              <a:t>背景</a:t>
            </a:r>
            <a:r>
              <a:rPr lang="zh-CN" altLang="en-US" sz="3200" dirty="0">
                <a:solidFill>
                  <a:schemeClr val="tx1"/>
                </a:solidFill>
              </a:rPr>
              <a:t>（网络测量）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基于</a:t>
            </a:r>
            <a:r>
              <a:rPr lang="en-US" altLang="zh-CN" sz="2800" dirty="0" smtClean="0"/>
              <a:t>sketch</a:t>
            </a:r>
            <a:r>
              <a:rPr lang="zh-CN" altLang="en-US" sz="2800" dirty="0" smtClean="0"/>
              <a:t>的测量方法需要消耗大量的计算资源，影响转发设备的速率</a:t>
            </a:r>
            <a:endParaRPr lang="zh-CN" alt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50" y="2515172"/>
            <a:ext cx="7432700" cy="314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635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330" y="4237796"/>
            <a:ext cx="3248654" cy="2306544"/>
          </a:xfrm>
          <a:prstGeom prst="rect">
            <a:avLst/>
          </a:prstGeom>
        </p:spPr>
      </p:pic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三</a:t>
            </a:r>
            <a:r>
              <a:rPr lang="en-US" altLang="zh-CN" dirty="0" smtClean="0"/>
              <a:t>. </a:t>
            </a:r>
            <a:r>
              <a:rPr lang="zh-CN" altLang="en-US" dirty="0" smtClean="0"/>
              <a:t>国内外研究现状</a:t>
            </a:r>
            <a:r>
              <a:rPr lang="zh-CN" altLang="en-US" sz="3200" dirty="0" smtClean="0"/>
              <a:t>（网络测量）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1417638"/>
            <a:ext cx="3277187" cy="2352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06037" y="3717032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 smtClean="0"/>
              <a:t>SketchVisor</a:t>
            </a:r>
            <a:r>
              <a:rPr lang="en-US" altLang="zh-CN" sz="1600" dirty="0" smtClean="0"/>
              <a:t> [SIGCOMM’17]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2493" y="6453336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 smtClean="0"/>
              <a:t>UnivMon</a:t>
            </a:r>
            <a:r>
              <a:rPr lang="en-US" altLang="zh-CN" sz="1600" dirty="0" smtClean="0"/>
              <a:t> [SIGCOMM’16]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2033" y="1392869"/>
            <a:ext cx="3762375" cy="23526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87056" y="3666510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 smtClean="0"/>
              <a:t>FlexSample</a:t>
            </a:r>
            <a:r>
              <a:rPr lang="en-US" altLang="zh-CN" sz="1600" dirty="0" smtClean="0"/>
              <a:t> [IMC’08]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261091"/>
              </p:ext>
            </p:extLst>
          </p:nvPr>
        </p:nvGraphicFramePr>
        <p:xfrm>
          <a:off x="4489648" y="4492337"/>
          <a:ext cx="3762375" cy="200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73" name="Visio" r:id="rId7" imgW="5029200" imgH="2676615" progId="Visio.Drawing.15">
                  <p:embed/>
                </p:oleObj>
              </mc:Choice>
              <mc:Fallback>
                <p:oleObj name="Visio" r:id="rId7" imgW="5029200" imgH="267661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89648" y="4492337"/>
                        <a:ext cx="3762375" cy="200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894671" y="6381328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S3 [IMC’06]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02327" y="2077825"/>
            <a:ext cx="1241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针对特定的流进行测量</a:t>
            </a:r>
            <a:endParaRPr lang="en-US" altLang="zh-CN" sz="16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984765" y="4841954"/>
            <a:ext cx="1051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针对大流进行测量</a:t>
            </a:r>
            <a:endParaRPr lang="en-US" altLang="zh-CN" sz="1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-90420" y="1787332"/>
            <a:ext cx="12060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使用</a:t>
            </a:r>
            <a:r>
              <a:rPr lang="en-US" altLang="zh-CN" sz="1600" dirty="0" smtClean="0"/>
              <a:t>fast path</a:t>
            </a:r>
            <a:r>
              <a:rPr lang="zh-CN" altLang="en-US" sz="1600" dirty="0" smtClean="0"/>
              <a:t>来弥补</a:t>
            </a:r>
            <a:r>
              <a:rPr lang="en-US" altLang="zh-CN" sz="1600" dirty="0" smtClean="0"/>
              <a:t>sketch</a:t>
            </a:r>
            <a:r>
              <a:rPr lang="zh-CN" altLang="en-US" sz="1600" dirty="0" smtClean="0"/>
              <a:t>测量消耗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资源的不足</a:t>
            </a:r>
            <a:endParaRPr lang="en-US" altLang="zh-CN" sz="16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8026" y="5160094"/>
            <a:ext cx="10517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提供一个接口来满足不同测量的需求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803117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  <p:bldP spid="14" grpId="0"/>
      <p:bldP spid="17" grpId="0"/>
      <p:bldP spid="18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en-US" altLang="zh-CN" dirty="0"/>
              <a:t>. </a:t>
            </a:r>
            <a:r>
              <a:rPr lang="zh-CN" altLang="en-US" dirty="0"/>
              <a:t>国内外研究现状</a:t>
            </a:r>
            <a:r>
              <a:rPr lang="zh-CN" altLang="en-US" sz="3200" dirty="0"/>
              <a:t>（网络测量）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2731251"/>
              </p:ext>
            </p:extLst>
          </p:nvPr>
        </p:nvGraphicFramePr>
        <p:xfrm>
          <a:off x="457201" y="1700808"/>
          <a:ext cx="8229598" cy="2324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734">
                  <a:extLst>
                    <a:ext uri="{9D8B030D-6E8A-4147-A177-3AD203B41FA5}">
                      <a16:colId xmlns:a16="http://schemas.microsoft.com/office/drawing/2014/main" val="350781309"/>
                    </a:ext>
                  </a:extLst>
                </a:gridCol>
                <a:gridCol w="1745993">
                  <a:extLst>
                    <a:ext uri="{9D8B030D-6E8A-4147-A177-3AD203B41FA5}">
                      <a16:colId xmlns:a16="http://schemas.microsoft.com/office/drawing/2014/main" val="1163244143"/>
                    </a:ext>
                  </a:extLst>
                </a:gridCol>
                <a:gridCol w="1802722">
                  <a:extLst>
                    <a:ext uri="{9D8B030D-6E8A-4147-A177-3AD203B41FA5}">
                      <a16:colId xmlns:a16="http://schemas.microsoft.com/office/drawing/2014/main" val="3150537608"/>
                    </a:ext>
                  </a:extLst>
                </a:gridCol>
                <a:gridCol w="1437638">
                  <a:extLst>
                    <a:ext uri="{9D8B030D-6E8A-4147-A177-3AD203B41FA5}">
                      <a16:colId xmlns:a16="http://schemas.microsoft.com/office/drawing/2014/main" val="760991317"/>
                    </a:ext>
                  </a:extLst>
                </a:gridCol>
                <a:gridCol w="1522511">
                  <a:extLst>
                    <a:ext uri="{9D8B030D-6E8A-4147-A177-3AD203B41FA5}">
                      <a16:colId xmlns:a16="http://schemas.microsoft.com/office/drawing/2014/main" val="778707122"/>
                    </a:ext>
                  </a:extLst>
                </a:gridCol>
              </a:tblGrid>
              <a:tr h="4954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测量方案</a:t>
                      </a:r>
                      <a:endParaRPr lang="zh-CN" altLang="en-US" sz="2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CPU</a:t>
                      </a:r>
                      <a:r>
                        <a:rPr lang="zh-CN" altLang="en-US" sz="2400" dirty="0" smtClean="0"/>
                        <a:t>消耗量</a:t>
                      </a:r>
                      <a:endParaRPr lang="zh-CN" altLang="en-US" sz="2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内存消耗量</a:t>
                      </a:r>
                      <a:endParaRPr lang="zh-CN" altLang="en-US" sz="2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测量对象</a:t>
                      </a:r>
                      <a:endParaRPr lang="zh-CN" altLang="en-US" sz="2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测量精度</a:t>
                      </a:r>
                      <a:endParaRPr lang="zh-CN" altLang="en-US" sz="2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403624"/>
                  </a:ext>
                </a:extLst>
              </a:tr>
              <a:tr h="32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/>
                        <a:t>SketchVisor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小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小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所有流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低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958793"/>
                  </a:ext>
                </a:extLst>
              </a:tr>
              <a:tr h="32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/>
                        <a:t>UnivMon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大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小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所有流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高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952133"/>
                  </a:ext>
                </a:extLst>
              </a:tr>
              <a:tr h="32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/>
                        <a:t>FlexSample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小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小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部分流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高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40846"/>
                  </a:ext>
                </a:extLst>
              </a:tr>
              <a:tr h="32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S3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小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小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大流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高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11941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43608" y="4293096"/>
            <a:ext cx="70567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基于采样的测量方法准确度不高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为提高测量精度只能对部分流进行测量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sketch</a:t>
            </a:r>
            <a:r>
              <a:rPr lang="zh-CN" altLang="en-US" dirty="0" smtClean="0"/>
              <a:t>的测量方法消耗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资源较多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为减少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资源消耗只能降低测量精度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48903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五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研究方案及可行性分析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76700"/>
            <a:ext cx="8507413" cy="2376488"/>
          </a:xfrm>
        </p:spPr>
        <p:txBody>
          <a:bodyPr/>
          <a:lstStyle/>
          <a:p>
            <a:pPr marL="457200" indent="-457200">
              <a:buFont typeface="Times New Roman" panose="02020603050405020304" pitchFamily="18" charset="0"/>
              <a:buAutoNum type="alphaUcPeriod"/>
            </a:pPr>
            <a:r>
              <a:rPr lang="zh-CN" altLang="en-US" sz="2400" dirty="0" smtClean="0"/>
              <a:t>设计分布式网络测量算法以减轻测量设备的计算负担</a:t>
            </a:r>
            <a:endParaRPr lang="en-US" altLang="zh-CN" sz="2400" dirty="0" smtClean="0"/>
          </a:p>
          <a:p>
            <a:pPr marL="457200" indent="-457200">
              <a:buFont typeface="Times New Roman" panose="02020603050405020304" pitchFamily="18" charset="0"/>
              <a:buAutoNum type="alphaUcPeriod"/>
            </a:pPr>
            <a:r>
              <a:rPr lang="zh-CN" altLang="en-US" sz="2400" dirty="0" smtClean="0"/>
              <a:t>在网络边缘通过聚类算法进行</a:t>
            </a:r>
            <a:r>
              <a:rPr lang="en-US" altLang="zh-CN" sz="2400" dirty="0" smtClean="0"/>
              <a:t>botnet</a:t>
            </a:r>
            <a:r>
              <a:rPr lang="zh-CN" altLang="en-US" sz="2400" dirty="0" smtClean="0"/>
              <a:t>检测</a:t>
            </a:r>
            <a:endParaRPr lang="en-US" altLang="zh-CN" sz="2400" dirty="0" smtClean="0"/>
          </a:p>
          <a:p>
            <a:pPr marL="457200" indent="-457200">
              <a:buFont typeface="Times New Roman" panose="02020603050405020304" pitchFamily="18" charset="0"/>
              <a:buAutoNum type="alphaUcPeriod"/>
            </a:pPr>
            <a:r>
              <a:rPr lang="zh-CN" altLang="en-US" sz="2400" dirty="0" smtClean="0"/>
              <a:t>通过硬件</a:t>
            </a:r>
            <a:r>
              <a:rPr lang="en-US" altLang="zh-CN" sz="2400" dirty="0" smtClean="0"/>
              <a:t>middlebox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NFV</a:t>
            </a:r>
            <a:r>
              <a:rPr lang="zh-CN" altLang="en-US" sz="2400" dirty="0" smtClean="0"/>
              <a:t>混合部署的方式降低</a:t>
            </a:r>
            <a:r>
              <a:rPr lang="en-US" altLang="zh-CN" sz="2400" dirty="0" smtClean="0"/>
              <a:t>middlebox</a:t>
            </a:r>
            <a:r>
              <a:rPr lang="zh-CN" altLang="en-US" sz="2400" dirty="0" smtClean="0"/>
              <a:t>的部署成本、提高</a:t>
            </a:r>
            <a:r>
              <a:rPr lang="en-US" altLang="zh-CN" sz="2400" dirty="0" smtClean="0"/>
              <a:t>NFV</a:t>
            </a:r>
            <a:r>
              <a:rPr lang="zh-CN" altLang="en-US" sz="2400" dirty="0" smtClean="0"/>
              <a:t>的性能</a:t>
            </a:r>
            <a:endParaRPr lang="en-US" altLang="zh-CN" sz="2400" dirty="0" smtClean="0"/>
          </a:p>
          <a:p>
            <a:pPr marL="457200" indent="-457200">
              <a:buFont typeface="Times New Roman" panose="02020603050405020304" pitchFamily="18" charset="0"/>
              <a:buAutoNum type="alphaUcPeriod"/>
            </a:pPr>
            <a:r>
              <a:rPr lang="zh-CN" altLang="en-US" sz="2400" dirty="0"/>
              <a:t>对无线路由器故障原因进行系统性研究，提高校园网网络稳定性</a:t>
            </a:r>
          </a:p>
        </p:txBody>
      </p:sp>
      <p:graphicFrame>
        <p:nvGraphicFramePr>
          <p:cNvPr id="29700" name="Object 1"/>
          <p:cNvGraphicFramePr>
            <a:graphicFrameLocks noChangeAspect="1"/>
          </p:cNvGraphicFramePr>
          <p:nvPr/>
        </p:nvGraphicFramePr>
        <p:xfrm>
          <a:off x="1566863" y="1274763"/>
          <a:ext cx="6010275" cy="267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7" name="Visio" r:id="rId4" imgW="6010343" imgH="2676615" progId="Visio.Drawing.15">
                  <p:embed/>
                </p:oleObj>
              </mc:Choice>
              <mc:Fallback>
                <p:oleObj name="Visio" r:id="rId4" imgW="6010343" imgH="2676615" progId="Visio.Drawing.15">
                  <p:embed/>
                  <p:pic>
                    <p:nvPicPr>
                      <p:cNvPr id="2970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1274763"/>
                        <a:ext cx="6010275" cy="267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57200" y="4076700"/>
            <a:ext cx="7787208" cy="4324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9867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</a:t>
            </a:r>
            <a:r>
              <a:rPr lang="en-US" altLang="zh-CN" dirty="0"/>
              <a:t>. </a:t>
            </a:r>
            <a:r>
              <a:rPr lang="zh-CN" altLang="en-US" dirty="0"/>
              <a:t>研究方案及可行性分析（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998517"/>
              </p:ext>
            </p:extLst>
          </p:nvPr>
        </p:nvGraphicFramePr>
        <p:xfrm>
          <a:off x="683568" y="1628801"/>
          <a:ext cx="8003232" cy="2808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568" y="1268760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基于</a:t>
            </a:r>
            <a:r>
              <a:rPr lang="en-US" altLang="zh-CN" sz="3200" dirty="0" smtClean="0"/>
              <a:t>sketch</a:t>
            </a:r>
            <a:r>
              <a:rPr lang="zh-CN" altLang="en-US" sz="3200" dirty="0" smtClean="0"/>
              <a:t>的测量方案：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4221088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SDN</a:t>
            </a:r>
            <a:r>
              <a:rPr lang="zh-CN" altLang="en-US" sz="3200" dirty="0" smtClean="0"/>
              <a:t>网络：</a:t>
            </a:r>
            <a:endParaRPr lang="zh-CN" altLang="en-US" sz="320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035642803"/>
              </p:ext>
            </p:extLst>
          </p:nvPr>
        </p:nvGraphicFramePr>
        <p:xfrm>
          <a:off x="683568" y="4648275"/>
          <a:ext cx="8003232" cy="220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4258161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8" grpId="0">
        <p:bldAsOne/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25201</TotalTime>
  <Words>3907</Words>
  <Application>Microsoft Office PowerPoint</Application>
  <PresentationFormat>On-screen Show (4:3)</PresentationFormat>
  <Paragraphs>283</Paragraphs>
  <Slides>26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Gungsuh</vt:lpstr>
      <vt:lpstr>华文行楷</vt:lpstr>
      <vt:lpstr>楷体_GB2312</vt:lpstr>
      <vt:lpstr>宋体</vt:lpstr>
      <vt:lpstr>Arial</vt:lpstr>
      <vt:lpstr>Cambria Math</vt:lpstr>
      <vt:lpstr>Consolas</vt:lpstr>
      <vt:lpstr>Times New Roman</vt:lpstr>
      <vt:lpstr>默认设计模板</vt:lpstr>
      <vt:lpstr>Visio</vt:lpstr>
      <vt:lpstr>网络测量算法研究</vt:lpstr>
      <vt:lpstr>主要内容</vt:lpstr>
      <vt:lpstr>二. 选题背景（网络测量）</vt:lpstr>
      <vt:lpstr>二. 选题背景（网络测量）</vt:lpstr>
      <vt:lpstr>二. 选题背景（网络测量）</vt:lpstr>
      <vt:lpstr>三. 国内外研究现状（网络测量）</vt:lpstr>
      <vt:lpstr>三. 国内外研究现状（网络测量）</vt:lpstr>
      <vt:lpstr>五. 研究方案及可行性分析</vt:lpstr>
      <vt:lpstr>五. 研究方案及可行性分析（A）</vt:lpstr>
      <vt:lpstr>五. 研究方案及可行性分析（A）</vt:lpstr>
      <vt:lpstr>五. 研究方案及可行性分析（A）</vt:lpstr>
      <vt:lpstr>五. 研究方案及可行性分析（A）</vt:lpstr>
      <vt:lpstr>六. 可能的创新点及预期成果</vt:lpstr>
      <vt:lpstr>七. 进度计划安排</vt:lpstr>
      <vt:lpstr>主要内容</vt:lpstr>
      <vt:lpstr>八. 参考文献</vt:lpstr>
      <vt:lpstr>八. 参考文献（续）</vt:lpstr>
      <vt:lpstr>八. 参考文献（续）</vt:lpstr>
      <vt:lpstr>八. 参考文献（续）</vt:lpstr>
      <vt:lpstr>八. 参考文献（续）</vt:lpstr>
      <vt:lpstr>谢谢各位老师！</vt:lpstr>
      <vt:lpstr>HashFlow的架构</vt:lpstr>
      <vt:lpstr>HashFlow的算法描述</vt:lpstr>
      <vt:lpstr>HashFlow的信息流</vt:lpstr>
      <vt:lpstr>HashFlow的优势</vt:lpstr>
      <vt:lpstr>HashFlow的性能优化</vt:lpstr>
    </vt:vector>
  </TitlesOfParts>
  <Company>THU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域间路由系统的安全检测与防范</dc:title>
  <dc:creator>XiangYang</dc:creator>
  <cp:lastModifiedBy>zhao zongyi</cp:lastModifiedBy>
  <cp:revision>2655</cp:revision>
  <dcterms:created xsi:type="dcterms:W3CDTF">2010-09-06T13:20:00Z</dcterms:created>
  <dcterms:modified xsi:type="dcterms:W3CDTF">2018-08-27T03:36:00Z</dcterms:modified>
</cp:coreProperties>
</file>