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73" r:id="rId11"/>
    <p:sldId id="281" r:id="rId12"/>
    <p:sldId id="282" r:id="rId13"/>
    <p:sldId id="274" r:id="rId14"/>
    <p:sldId id="275" r:id="rId15"/>
    <p:sldId id="276" r:id="rId16"/>
    <p:sldId id="277" r:id="rId17"/>
    <p:sldId id="280" r:id="rId18"/>
    <p:sldId id="278" r:id="rId19"/>
    <p:sldId id="279" r:id="rId20"/>
    <p:sldId id="265" r:id="rId21"/>
    <p:sldId id="271" r:id="rId22"/>
    <p:sldId id="269" r:id="rId23"/>
    <p:sldId id="266" r:id="rId24"/>
    <p:sldId id="268" r:id="rId25"/>
    <p:sldId id="270" r:id="rId26"/>
    <p:sldId id="26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C L" initials="ZL" lastIdx="1" clrIdx="0">
    <p:extLst>
      <p:ext uri="{19B8F6BF-5375-455C-9EA6-DF929625EA0E}">
        <p15:presenceInfo xmlns:p15="http://schemas.microsoft.com/office/powerpoint/2012/main" userId="e4b6c39e145276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94AEB-BC62-4D5A-ACEA-9FCB717B9B7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1B7E65-4604-493C-A981-FD1431AA9D34}">
      <dgm:prSet phldrT="[文本]"/>
      <dgm:spPr/>
      <dgm:t>
        <a:bodyPr/>
        <a:lstStyle/>
        <a:p>
          <a:r>
            <a:rPr lang="en-US" altLang="zh-CN" dirty="0"/>
            <a:t>Human Voice</a:t>
          </a:r>
          <a:endParaRPr lang="zh-CN" altLang="en-US" dirty="0"/>
        </a:p>
      </dgm:t>
    </dgm:pt>
    <dgm:pt modelId="{CDD42792-4A02-43D8-B78E-00B53B771A71}" type="parTrans" cxnId="{71CC0A35-8D48-4064-B6B0-F11279E42A71}">
      <dgm:prSet/>
      <dgm:spPr/>
      <dgm:t>
        <a:bodyPr/>
        <a:lstStyle/>
        <a:p>
          <a:endParaRPr lang="zh-CN" altLang="en-US"/>
        </a:p>
      </dgm:t>
    </dgm:pt>
    <dgm:pt modelId="{9B2BD0D5-24E7-4515-972C-365576790B6C}" type="sibTrans" cxnId="{71CC0A35-8D48-4064-B6B0-F11279E42A71}">
      <dgm:prSet/>
      <dgm:spPr/>
      <dgm:t>
        <a:bodyPr/>
        <a:lstStyle/>
        <a:p>
          <a:endParaRPr lang="zh-CN" altLang="en-US"/>
        </a:p>
      </dgm:t>
    </dgm:pt>
    <dgm:pt modelId="{CAA37F5C-EA7D-44CA-8F62-DE82DB7A891B}">
      <dgm:prSet phldrT="[文本]"/>
      <dgm:spPr/>
      <dgm:t>
        <a:bodyPr/>
        <a:lstStyle/>
        <a:p>
          <a:r>
            <a:rPr lang="en-US" altLang="zh-CN" dirty="0"/>
            <a:t>Speech Recognition (SR)</a:t>
          </a:r>
          <a:endParaRPr lang="zh-CN" altLang="en-US" dirty="0"/>
        </a:p>
      </dgm:t>
    </dgm:pt>
    <dgm:pt modelId="{E90E09B8-547D-48A0-A485-B705F365FD89}" type="parTrans" cxnId="{F7104899-21E8-425D-B5C0-6B5E13F761BF}">
      <dgm:prSet/>
      <dgm:spPr/>
      <dgm:t>
        <a:bodyPr/>
        <a:lstStyle/>
        <a:p>
          <a:endParaRPr lang="zh-CN" altLang="en-US"/>
        </a:p>
      </dgm:t>
    </dgm:pt>
    <dgm:pt modelId="{9FAA4645-B7E0-47DB-A203-05EBF66A19C4}" type="sibTrans" cxnId="{F7104899-21E8-425D-B5C0-6B5E13F761BF}">
      <dgm:prSet/>
      <dgm:spPr/>
      <dgm:t>
        <a:bodyPr/>
        <a:lstStyle/>
        <a:p>
          <a:endParaRPr lang="zh-CN" altLang="en-US"/>
        </a:p>
      </dgm:t>
    </dgm:pt>
    <dgm:pt modelId="{318E7993-1A1A-4532-919F-BE40226B82EF}">
      <dgm:prSet phldrT="[文本]"/>
      <dgm:spPr/>
      <dgm:t>
        <a:bodyPr/>
        <a:lstStyle/>
        <a:p>
          <a:r>
            <a:rPr lang="en-US" altLang="zh-CN"/>
            <a:t>Intent</a:t>
          </a:r>
        </a:p>
        <a:p>
          <a:r>
            <a:rPr lang="en-US" altLang="zh-CN"/>
            <a:t>Named Entity</a:t>
          </a:r>
          <a:endParaRPr lang="zh-CN" altLang="en-US"/>
        </a:p>
      </dgm:t>
    </dgm:pt>
    <dgm:pt modelId="{C2C7F818-19FF-45E8-8897-121460FC8DCF}" type="parTrans" cxnId="{FB90259F-AEFA-48C2-94B1-D43A2E45DE21}">
      <dgm:prSet/>
      <dgm:spPr/>
      <dgm:t>
        <a:bodyPr/>
        <a:lstStyle/>
        <a:p>
          <a:endParaRPr lang="zh-CN" altLang="en-US"/>
        </a:p>
      </dgm:t>
    </dgm:pt>
    <dgm:pt modelId="{94E5AE49-58A2-45F6-B00A-55C027B5B8C4}" type="sibTrans" cxnId="{FB90259F-AEFA-48C2-94B1-D43A2E45DE21}">
      <dgm:prSet/>
      <dgm:spPr/>
      <dgm:t>
        <a:bodyPr/>
        <a:lstStyle/>
        <a:p>
          <a:endParaRPr lang="zh-CN" altLang="en-US"/>
        </a:p>
      </dgm:t>
    </dgm:pt>
    <dgm:pt modelId="{106A5533-2387-48EB-8FCC-F30F297F9327}">
      <dgm:prSet phldrT="[文本]"/>
      <dgm:spPr/>
      <dgm:t>
        <a:bodyPr/>
        <a:lstStyle/>
        <a:p>
          <a:r>
            <a:rPr lang="en-US" altLang="zh-CN" dirty="0"/>
            <a:t>Natural Language Understanding (NLU)</a:t>
          </a:r>
          <a:endParaRPr lang="zh-CN" altLang="en-US" dirty="0"/>
        </a:p>
      </dgm:t>
    </dgm:pt>
    <dgm:pt modelId="{CFDAE2DD-9D86-471D-888B-F0E950BF1195}" type="parTrans" cxnId="{FE6F766F-834A-4BD5-8CFF-85559D9D52A4}">
      <dgm:prSet/>
      <dgm:spPr/>
      <dgm:t>
        <a:bodyPr/>
        <a:lstStyle/>
        <a:p>
          <a:endParaRPr lang="zh-CN" altLang="en-US"/>
        </a:p>
      </dgm:t>
    </dgm:pt>
    <dgm:pt modelId="{45CE147A-CF99-479E-BA32-74D1C68AC4BD}" type="sibTrans" cxnId="{FE6F766F-834A-4BD5-8CFF-85559D9D52A4}">
      <dgm:prSet/>
      <dgm:spPr/>
      <dgm:t>
        <a:bodyPr/>
        <a:lstStyle/>
        <a:p>
          <a:endParaRPr lang="zh-CN" altLang="en-US"/>
        </a:p>
      </dgm:t>
    </dgm:pt>
    <dgm:pt modelId="{8E70E1A0-2B1C-44BA-BC87-0D50E4FE86EB}">
      <dgm:prSet phldrT="[文本]"/>
      <dgm:spPr/>
      <dgm:t>
        <a:bodyPr/>
        <a:lstStyle/>
        <a:p>
          <a:r>
            <a:rPr lang="en-US" altLang="zh-CN"/>
            <a:t>Text</a:t>
          </a:r>
          <a:endParaRPr lang="zh-CN" altLang="en-US"/>
        </a:p>
      </dgm:t>
    </dgm:pt>
    <dgm:pt modelId="{41395064-D292-48A6-B9EC-FA65343770BA}" type="parTrans" cxnId="{1A683E81-5745-4584-B733-288C23B76359}">
      <dgm:prSet/>
      <dgm:spPr/>
      <dgm:t>
        <a:bodyPr/>
        <a:lstStyle/>
        <a:p>
          <a:endParaRPr lang="zh-CN" altLang="en-US"/>
        </a:p>
      </dgm:t>
    </dgm:pt>
    <dgm:pt modelId="{77FAB8CF-D013-47BF-96D0-A5DA3EF4616B}" type="sibTrans" cxnId="{1A683E81-5745-4584-B733-288C23B76359}">
      <dgm:prSet/>
      <dgm:spPr/>
      <dgm:t>
        <a:bodyPr/>
        <a:lstStyle/>
        <a:p>
          <a:endParaRPr lang="zh-CN" altLang="en-US"/>
        </a:p>
      </dgm:t>
    </dgm:pt>
    <dgm:pt modelId="{A4C4498A-D24C-4CF4-B0DD-5B033562D584}">
      <dgm:prSet phldrT="[文本]"/>
      <dgm:spPr/>
      <dgm:t>
        <a:bodyPr/>
        <a:lstStyle/>
        <a:p>
          <a:r>
            <a:rPr lang="en-US" altLang="zh-CN" dirty="0"/>
            <a:t>Natural Language Generation (NLG)</a:t>
          </a:r>
          <a:endParaRPr lang="zh-CN" altLang="en-US" dirty="0"/>
        </a:p>
      </dgm:t>
    </dgm:pt>
    <dgm:pt modelId="{9A17C7C9-1AC8-4092-A19E-5C2D8E196415}" type="parTrans" cxnId="{034825DF-3230-44C4-9B25-48BF5F80D7DE}">
      <dgm:prSet/>
      <dgm:spPr/>
      <dgm:t>
        <a:bodyPr/>
        <a:lstStyle/>
        <a:p>
          <a:endParaRPr lang="zh-CN" altLang="en-US"/>
        </a:p>
      </dgm:t>
    </dgm:pt>
    <dgm:pt modelId="{E6DDC97A-D0C4-4E01-ACCE-7AEE59262820}" type="sibTrans" cxnId="{034825DF-3230-44C4-9B25-48BF5F80D7DE}">
      <dgm:prSet/>
      <dgm:spPr/>
      <dgm:t>
        <a:bodyPr/>
        <a:lstStyle/>
        <a:p>
          <a:endParaRPr lang="zh-CN" altLang="en-US"/>
        </a:p>
      </dgm:t>
    </dgm:pt>
    <dgm:pt modelId="{C5478F4F-7AA3-404F-85A6-BD06FA0EB544}">
      <dgm:prSet phldrT="[文本]"/>
      <dgm:spPr/>
      <dgm:t>
        <a:bodyPr/>
        <a:lstStyle/>
        <a:p>
          <a:r>
            <a:rPr lang="en-US" altLang="zh-CN" dirty="0"/>
            <a:t>Text To Speech (TTS) </a:t>
          </a:r>
          <a:endParaRPr lang="zh-CN" altLang="en-US" dirty="0"/>
        </a:p>
      </dgm:t>
    </dgm:pt>
    <dgm:pt modelId="{522F45C5-6AB3-4A79-81FE-E232A07438C7}" type="parTrans" cxnId="{E119DB29-E435-4D09-972E-DDF8F88193CB}">
      <dgm:prSet/>
      <dgm:spPr/>
      <dgm:t>
        <a:bodyPr/>
        <a:lstStyle/>
        <a:p>
          <a:endParaRPr lang="zh-CN" altLang="en-US"/>
        </a:p>
      </dgm:t>
    </dgm:pt>
    <dgm:pt modelId="{3B34D35F-418F-4EAF-84E7-4EB3787C4C7F}" type="sibTrans" cxnId="{E119DB29-E435-4D09-972E-DDF8F88193CB}">
      <dgm:prSet/>
      <dgm:spPr/>
      <dgm:t>
        <a:bodyPr/>
        <a:lstStyle/>
        <a:p>
          <a:endParaRPr lang="zh-CN" altLang="en-US"/>
        </a:p>
      </dgm:t>
    </dgm:pt>
    <dgm:pt modelId="{B5022394-FB86-453E-8EDB-610B5444D83D}">
      <dgm:prSet phldrT="[文本]"/>
      <dgm:spPr/>
      <dgm:t>
        <a:bodyPr/>
        <a:lstStyle/>
        <a:p>
          <a:r>
            <a:rPr lang="en-US" altLang="zh-CN"/>
            <a:t>Voice</a:t>
          </a:r>
          <a:endParaRPr lang="zh-CN" altLang="en-US"/>
        </a:p>
      </dgm:t>
    </dgm:pt>
    <dgm:pt modelId="{3168B710-5AA0-429E-9A25-5768849CFFF7}" type="parTrans" cxnId="{08A60B50-95C1-4BC4-8088-6B31E7CD53D8}">
      <dgm:prSet/>
      <dgm:spPr/>
      <dgm:t>
        <a:bodyPr/>
        <a:lstStyle/>
        <a:p>
          <a:endParaRPr lang="zh-CN" altLang="en-US"/>
        </a:p>
      </dgm:t>
    </dgm:pt>
    <dgm:pt modelId="{BB8D9D48-E42A-47A5-97F3-8C11CB5275D9}" type="sibTrans" cxnId="{08A60B50-95C1-4BC4-8088-6B31E7CD53D8}">
      <dgm:prSet/>
      <dgm:spPr/>
      <dgm:t>
        <a:bodyPr/>
        <a:lstStyle/>
        <a:p>
          <a:endParaRPr lang="zh-CN" altLang="en-US"/>
        </a:p>
      </dgm:t>
    </dgm:pt>
    <dgm:pt modelId="{F92C8110-0618-4C68-9915-B5BE0A18663A}" type="pres">
      <dgm:prSet presAssocID="{72794AEB-BC62-4D5A-ACEA-9FCB717B9B7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0A499F-C732-4103-863E-AEF4D5CE23D2}" type="pres">
      <dgm:prSet presAssocID="{111B7E65-4604-493C-A981-FD1431AA9D34}" presName="composite" presStyleCnt="0"/>
      <dgm:spPr/>
    </dgm:pt>
    <dgm:pt modelId="{D2B5EDF9-3B22-4887-B5A3-50CFCF641E2F}" type="pres">
      <dgm:prSet presAssocID="{111B7E65-4604-493C-A981-FD1431AA9D3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7EE42-41B6-4B4E-9DE4-DB442163581C}" type="pres">
      <dgm:prSet presAssocID="{111B7E65-4604-493C-A981-FD1431AA9D34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8238DAF5-10C4-4968-92C8-13E59DA691C4}" type="pres">
      <dgm:prSet presAssocID="{111B7E65-4604-493C-A981-FD1431AA9D34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F2FFF1-844A-48A6-9406-01832B50F524}" type="pres">
      <dgm:prSet presAssocID="{9B2BD0D5-24E7-4515-972C-365576790B6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3478EE2-0A60-4CF0-BA0D-CCEB03DFB28B}" type="pres">
      <dgm:prSet presAssocID="{9B2BD0D5-24E7-4515-972C-365576790B6C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495F4991-21B4-4C6E-8DFF-065579DF1779}" type="pres">
      <dgm:prSet presAssocID="{318E7993-1A1A-4532-919F-BE40226B82EF}" presName="composite" presStyleCnt="0"/>
      <dgm:spPr/>
    </dgm:pt>
    <dgm:pt modelId="{C6A13C04-AA08-45A6-AC92-0AB3782FD678}" type="pres">
      <dgm:prSet presAssocID="{318E7993-1A1A-4532-919F-BE40226B82E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C949D-2CC2-4A8C-BDBE-E3DB7828F22D}" type="pres">
      <dgm:prSet presAssocID="{318E7993-1A1A-4532-919F-BE40226B82EF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B40C39E3-C409-47F1-9488-FA27EEF8B518}" type="pres">
      <dgm:prSet presAssocID="{318E7993-1A1A-4532-919F-BE40226B82EF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49207-70C5-477F-B8DD-0554F9A617DA}" type="pres">
      <dgm:prSet presAssocID="{94E5AE49-58A2-45F6-B00A-55C027B5B8C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D5E0CD3-0845-492E-BC56-A58D9FC28DAC}" type="pres">
      <dgm:prSet presAssocID="{94E5AE49-58A2-45F6-B00A-55C027B5B8C4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CC92FFBD-8B9B-4964-9A8C-9BA850345FC2}" type="pres">
      <dgm:prSet presAssocID="{8E70E1A0-2B1C-44BA-BC87-0D50E4FE86EB}" presName="composite" presStyleCnt="0"/>
      <dgm:spPr/>
    </dgm:pt>
    <dgm:pt modelId="{3EEB51A1-A7AB-4C92-BDD3-A93DF9D0F8C4}" type="pres">
      <dgm:prSet presAssocID="{8E70E1A0-2B1C-44BA-BC87-0D50E4FE86EB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67A-DA4D-42A6-92FD-BB751A6CA532}" type="pres">
      <dgm:prSet presAssocID="{8E70E1A0-2B1C-44BA-BC87-0D50E4FE86EB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7796501D-1A69-4C2E-8678-3FA644F4D954}" type="pres">
      <dgm:prSet presAssocID="{8E70E1A0-2B1C-44BA-BC87-0D50E4FE86E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02DC7-DB71-4FD0-A9FC-F613B6CB6F0F}" type="pres">
      <dgm:prSet presAssocID="{77FAB8CF-D013-47BF-96D0-A5DA3EF461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048A5E57-57CF-4107-A361-A9234247DCDC}" type="pres">
      <dgm:prSet presAssocID="{77FAB8CF-D013-47BF-96D0-A5DA3EF4616B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6DB65E41-834C-4729-B9DB-34AF5C6201D6}" type="pres">
      <dgm:prSet presAssocID="{B5022394-FB86-453E-8EDB-610B5444D83D}" presName="composite" presStyleCnt="0"/>
      <dgm:spPr/>
    </dgm:pt>
    <dgm:pt modelId="{139B7A9B-4F1E-4DDD-91EF-15AA9FE71965}" type="pres">
      <dgm:prSet presAssocID="{B5022394-FB86-453E-8EDB-610B5444D83D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29B0C7-E9E8-4724-BDD1-1D72B8E3C080}" type="pres">
      <dgm:prSet presAssocID="{B5022394-FB86-453E-8EDB-610B5444D83D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4F630C1-9A11-457F-A52C-6028395019E4}" type="pres">
      <dgm:prSet presAssocID="{B5022394-FB86-453E-8EDB-610B5444D83D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A4F9F7-838C-4422-9148-50362B5985EC}" type="presOf" srcId="{B5022394-FB86-453E-8EDB-610B5444D83D}" destId="{139B7A9B-4F1E-4DDD-91EF-15AA9FE71965}" srcOrd="0" destOrd="0" presId="urn:microsoft.com/office/officeart/2005/8/layout/process3"/>
    <dgm:cxn modelId="{1A683E81-5745-4584-B733-288C23B76359}" srcId="{72794AEB-BC62-4D5A-ACEA-9FCB717B9B70}" destId="{8E70E1A0-2B1C-44BA-BC87-0D50E4FE86EB}" srcOrd="2" destOrd="0" parTransId="{41395064-D292-48A6-B9EC-FA65343770BA}" sibTransId="{77FAB8CF-D013-47BF-96D0-A5DA3EF4616B}"/>
    <dgm:cxn modelId="{7A3AC5FF-3352-46FA-A132-0CA55C7DFDCA}" type="presOf" srcId="{94E5AE49-58A2-45F6-B00A-55C027B5B8C4}" destId="{5D5E0CD3-0845-492E-BC56-A58D9FC28DAC}" srcOrd="1" destOrd="0" presId="urn:microsoft.com/office/officeart/2005/8/layout/process3"/>
    <dgm:cxn modelId="{2A15C525-8C0F-4590-8EA1-A5FB1E0CEBBB}" type="presOf" srcId="{106A5533-2387-48EB-8FCC-F30F297F9327}" destId="{B40C39E3-C409-47F1-9488-FA27EEF8B518}" srcOrd="0" destOrd="0" presId="urn:microsoft.com/office/officeart/2005/8/layout/process3"/>
    <dgm:cxn modelId="{ED255BC4-3BE6-4BDA-9773-227E0AE7350B}" type="presOf" srcId="{8E70E1A0-2B1C-44BA-BC87-0D50E4FE86EB}" destId="{3EEB51A1-A7AB-4C92-BDD3-A93DF9D0F8C4}" srcOrd="0" destOrd="0" presId="urn:microsoft.com/office/officeart/2005/8/layout/process3"/>
    <dgm:cxn modelId="{034825DF-3230-44C4-9B25-48BF5F80D7DE}" srcId="{8E70E1A0-2B1C-44BA-BC87-0D50E4FE86EB}" destId="{A4C4498A-D24C-4CF4-B0DD-5B033562D584}" srcOrd="0" destOrd="0" parTransId="{9A17C7C9-1AC8-4092-A19E-5C2D8E196415}" sibTransId="{E6DDC97A-D0C4-4E01-ACCE-7AEE59262820}"/>
    <dgm:cxn modelId="{E119DB29-E435-4D09-972E-DDF8F88193CB}" srcId="{B5022394-FB86-453E-8EDB-610B5444D83D}" destId="{C5478F4F-7AA3-404F-85A6-BD06FA0EB544}" srcOrd="0" destOrd="0" parTransId="{522F45C5-6AB3-4A79-81FE-E232A07438C7}" sibTransId="{3B34D35F-418F-4EAF-84E7-4EB3787C4C7F}"/>
    <dgm:cxn modelId="{726BF811-3CAA-49F0-90CA-9DB9865FF9F1}" type="presOf" srcId="{C5478F4F-7AA3-404F-85A6-BD06FA0EB544}" destId="{14F630C1-9A11-457F-A52C-6028395019E4}" srcOrd="0" destOrd="0" presId="urn:microsoft.com/office/officeart/2005/8/layout/process3"/>
    <dgm:cxn modelId="{FE6F766F-834A-4BD5-8CFF-85559D9D52A4}" srcId="{318E7993-1A1A-4532-919F-BE40226B82EF}" destId="{106A5533-2387-48EB-8FCC-F30F297F9327}" srcOrd="0" destOrd="0" parTransId="{CFDAE2DD-9D86-471D-888B-F0E950BF1195}" sibTransId="{45CE147A-CF99-479E-BA32-74D1C68AC4BD}"/>
    <dgm:cxn modelId="{F7104899-21E8-425D-B5C0-6B5E13F761BF}" srcId="{111B7E65-4604-493C-A981-FD1431AA9D34}" destId="{CAA37F5C-EA7D-44CA-8F62-DE82DB7A891B}" srcOrd="0" destOrd="0" parTransId="{E90E09B8-547D-48A0-A485-B705F365FD89}" sibTransId="{9FAA4645-B7E0-47DB-A203-05EBF66A19C4}"/>
    <dgm:cxn modelId="{0A07DB57-B961-4E1D-A8CD-7B8331033A33}" type="presOf" srcId="{111B7E65-4604-493C-A981-FD1431AA9D34}" destId="{D2B5EDF9-3B22-4887-B5A3-50CFCF641E2F}" srcOrd="0" destOrd="0" presId="urn:microsoft.com/office/officeart/2005/8/layout/process3"/>
    <dgm:cxn modelId="{08A60B50-95C1-4BC4-8088-6B31E7CD53D8}" srcId="{72794AEB-BC62-4D5A-ACEA-9FCB717B9B70}" destId="{B5022394-FB86-453E-8EDB-610B5444D83D}" srcOrd="3" destOrd="0" parTransId="{3168B710-5AA0-429E-9A25-5768849CFFF7}" sibTransId="{BB8D9D48-E42A-47A5-97F3-8C11CB5275D9}"/>
    <dgm:cxn modelId="{66A86DCF-35DB-47FE-94B9-D5E3B257DA01}" type="presOf" srcId="{9B2BD0D5-24E7-4515-972C-365576790B6C}" destId="{D3478EE2-0A60-4CF0-BA0D-CCEB03DFB28B}" srcOrd="1" destOrd="0" presId="urn:microsoft.com/office/officeart/2005/8/layout/process3"/>
    <dgm:cxn modelId="{CEBFB1CE-938C-468F-B2EE-50FCF7CDD5B9}" type="presOf" srcId="{72794AEB-BC62-4D5A-ACEA-9FCB717B9B70}" destId="{F92C8110-0618-4C68-9915-B5BE0A18663A}" srcOrd="0" destOrd="0" presId="urn:microsoft.com/office/officeart/2005/8/layout/process3"/>
    <dgm:cxn modelId="{C684FDCE-8E3E-433A-8300-0DAAFCD65A1A}" type="presOf" srcId="{CAA37F5C-EA7D-44CA-8F62-DE82DB7A891B}" destId="{8238DAF5-10C4-4968-92C8-13E59DA691C4}" srcOrd="0" destOrd="0" presId="urn:microsoft.com/office/officeart/2005/8/layout/process3"/>
    <dgm:cxn modelId="{F0DD4AEF-3C40-4E24-AD5F-701E200B2C59}" type="presOf" srcId="{77FAB8CF-D013-47BF-96D0-A5DA3EF4616B}" destId="{8CF02DC7-DB71-4FD0-A9FC-F613B6CB6F0F}" srcOrd="0" destOrd="0" presId="urn:microsoft.com/office/officeart/2005/8/layout/process3"/>
    <dgm:cxn modelId="{DD32DBA4-C7C5-4047-9221-50169F102428}" type="presOf" srcId="{8E70E1A0-2B1C-44BA-BC87-0D50E4FE86EB}" destId="{A13BB67A-DA4D-42A6-92FD-BB751A6CA532}" srcOrd="1" destOrd="0" presId="urn:microsoft.com/office/officeart/2005/8/layout/process3"/>
    <dgm:cxn modelId="{0785A8FB-6A4B-4067-A197-5270C6F4C63C}" type="presOf" srcId="{77FAB8CF-D013-47BF-96D0-A5DA3EF4616B}" destId="{048A5E57-57CF-4107-A361-A9234247DCDC}" srcOrd="1" destOrd="0" presId="urn:microsoft.com/office/officeart/2005/8/layout/process3"/>
    <dgm:cxn modelId="{BD85BF46-1BE9-43EB-B1EB-DD43402EE041}" type="presOf" srcId="{B5022394-FB86-453E-8EDB-610B5444D83D}" destId="{A029B0C7-E9E8-4724-BDD1-1D72B8E3C080}" srcOrd="1" destOrd="0" presId="urn:microsoft.com/office/officeart/2005/8/layout/process3"/>
    <dgm:cxn modelId="{2AF23D57-4B6F-4D00-AD11-613486BDAF76}" type="presOf" srcId="{318E7993-1A1A-4532-919F-BE40226B82EF}" destId="{0AEC949D-2CC2-4A8C-BDBE-E3DB7828F22D}" srcOrd="1" destOrd="0" presId="urn:microsoft.com/office/officeart/2005/8/layout/process3"/>
    <dgm:cxn modelId="{71CC0A35-8D48-4064-B6B0-F11279E42A71}" srcId="{72794AEB-BC62-4D5A-ACEA-9FCB717B9B70}" destId="{111B7E65-4604-493C-A981-FD1431AA9D34}" srcOrd="0" destOrd="0" parTransId="{CDD42792-4A02-43D8-B78E-00B53B771A71}" sibTransId="{9B2BD0D5-24E7-4515-972C-365576790B6C}"/>
    <dgm:cxn modelId="{E75E40A5-9702-4EA4-9946-BDD963892BBC}" type="presOf" srcId="{111B7E65-4604-493C-A981-FD1431AA9D34}" destId="{D897EE42-41B6-4B4E-9DE4-DB442163581C}" srcOrd="1" destOrd="0" presId="urn:microsoft.com/office/officeart/2005/8/layout/process3"/>
    <dgm:cxn modelId="{FB90259F-AEFA-48C2-94B1-D43A2E45DE21}" srcId="{72794AEB-BC62-4D5A-ACEA-9FCB717B9B70}" destId="{318E7993-1A1A-4532-919F-BE40226B82EF}" srcOrd="1" destOrd="0" parTransId="{C2C7F818-19FF-45E8-8897-121460FC8DCF}" sibTransId="{94E5AE49-58A2-45F6-B00A-55C027B5B8C4}"/>
    <dgm:cxn modelId="{3F08A85B-9825-43DE-B1BE-70EFD1047E0E}" type="presOf" srcId="{318E7993-1A1A-4532-919F-BE40226B82EF}" destId="{C6A13C04-AA08-45A6-AC92-0AB3782FD678}" srcOrd="0" destOrd="0" presId="urn:microsoft.com/office/officeart/2005/8/layout/process3"/>
    <dgm:cxn modelId="{833A9A51-CFE8-47EA-81B9-7FE3911EBE4F}" type="presOf" srcId="{94E5AE49-58A2-45F6-B00A-55C027B5B8C4}" destId="{1C549207-70C5-477F-B8DD-0554F9A617DA}" srcOrd="0" destOrd="0" presId="urn:microsoft.com/office/officeart/2005/8/layout/process3"/>
    <dgm:cxn modelId="{4CD58DAF-1270-450E-B364-E678DD9DED60}" type="presOf" srcId="{9B2BD0D5-24E7-4515-972C-365576790B6C}" destId="{F8F2FFF1-844A-48A6-9406-01832B50F524}" srcOrd="0" destOrd="0" presId="urn:microsoft.com/office/officeart/2005/8/layout/process3"/>
    <dgm:cxn modelId="{C1445047-59F7-49B3-B0A0-E9C399F3BC0B}" type="presOf" srcId="{A4C4498A-D24C-4CF4-B0DD-5B033562D584}" destId="{7796501D-1A69-4C2E-8678-3FA644F4D954}" srcOrd="0" destOrd="0" presId="urn:microsoft.com/office/officeart/2005/8/layout/process3"/>
    <dgm:cxn modelId="{22FE0F11-85BA-4BDE-9CD4-9113ED0671FD}" type="presParOf" srcId="{F92C8110-0618-4C68-9915-B5BE0A18663A}" destId="{880A499F-C732-4103-863E-AEF4D5CE23D2}" srcOrd="0" destOrd="0" presId="urn:microsoft.com/office/officeart/2005/8/layout/process3"/>
    <dgm:cxn modelId="{34C064BD-A1B3-4FAA-926E-49D6AB437EE5}" type="presParOf" srcId="{880A499F-C732-4103-863E-AEF4D5CE23D2}" destId="{D2B5EDF9-3B22-4887-B5A3-50CFCF641E2F}" srcOrd="0" destOrd="0" presId="urn:microsoft.com/office/officeart/2005/8/layout/process3"/>
    <dgm:cxn modelId="{A1D275FF-CFCE-497A-9834-6DD1F6DFBD2B}" type="presParOf" srcId="{880A499F-C732-4103-863E-AEF4D5CE23D2}" destId="{D897EE42-41B6-4B4E-9DE4-DB442163581C}" srcOrd="1" destOrd="0" presId="urn:microsoft.com/office/officeart/2005/8/layout/process3"/>
    <dgm:cxn modelId="{7C7EE113-847F-4ECA-9D13-25EA2BCCC7C5}" type="presParOf" srcId="{880A499F-C732-4103-863E-AEF4D5CE23D2}" destId="{8238DAF5-10C4-4968-92C8-13E59DA691C4}" srcOrd="2" destOrd="0" presId="urn:microsoft.com/office/officeart/2005/8/layout/process3"/>
    <dgm:cxn modelId="{F0334FDF-A7D4-49D3-A7F1-5D88C4FD68CF}" type="presParOf" srcId="{F92C8110-0618-4C68-9915-B5BE0A18663A}" destId="{F8F2FFF1-844A-48A6-9406-01832B50F524}" srcOrd="1" destOrd="0" presId="urn:microsoft.com/office/officeart/2005/8/layout/process3"/>
    <dgm:cxn modelId="{4837D0B6-7737-47F6-AEEA-1F915F62BD01}" type="presParOf" srcId="{F8F2FFF1-844A-48A6-9406-01832B50F524}" destId="{D3478EE2-0A60-4CF0-BA0D-CCEB03DFB28B}" srcOrd="0" destOrd="0" presId="urn:microsoft.com/office/officeart/2005/8/layout/process3"/>
    <dgm:cxn modelId="{9ACA5C05-A506-462E-88F5-8E5491F4C085}" type="presParOf" srcId="{F92C8110-0618-4C68-9915-B5BE0A18663A}" destId="{495F4991-21B4-4C6E-8DFF-065579DF1779}" srcOrd="2" destOrd="0" presId="urn:microsoft.com/office/officeart/2005/8/layout/process3"/>
    <dgm:cxn modelId="{C25251A5-443D-4F1E-BC42-63533B85C512}" type="presParOf" srcId="{495F4991-21B4-4C6E-8DFF-065579DF1779}" destId="{C6A13C04-AA08-45A6-AC92-0AB3782FD678}" srcOrd="0" destOrd="0" presId="urn:microsoft.com/office/officeart/2005/8/layout/process3"/>
    <dgm:cxn modelId="{7ACEE2A6-97A9-4F44-8CED-9EF54735BB38}" type="presParOf" srcId="{495F4991-21B4-4C6E-8DFF-065579DF1779}" destId="{0AEC949D-2CC2-4A8C-BDBE-E3DB7828F22D}" srcOrd="1" destOrd="0" presId="urn:microsoft.com/office/officeart/2005/8/layout/process3"/>
    <dgm:cxn modelId="{41FEE47C-16CB-4432-BE8A-91034EACA365}" type="presParOf" srcId="{495F4991-21B4-4C6E-8DFF-065579DF1779}" destId="{B40C39E3-C409-47F1-9488-FA27EEF8B518}" srcOrd="2" destOrd="0" presId="urn:microsoft.com/office/officeart/2005/8/layout/process3"/>
    <dgm:cxn modelId="{45226745-9B29-4532-830F-E1AB360FA18A}" type="presParOf" srcId="{F92C8110-0618-4C68-9915-B5BE0A18663A}" destId="{1C549207-70C5-477F-B8DD-0554F9A617DA}" srcOrd="3" destOrd="0" presId="urn:microsoft.com/office/officeart/2005/8/layout/process3"/>
    <dgm:cxn modelId="{2B793416-B67D-42A1-853A-DA3AD788E986}" type="presParOf" srcId="{1C549207-70C5-477F-B8DD-0554F9A617DA}" destId="{5D5E0CD3-0845-492E-BC56-A58D9FC28DAC}" srcOrd="0" destOrd="0" presId="urn:microsoft.com/office/officeart/2005/8/layout/process3"/>
    <dgm:cxn modelId="{58DD8E9C-95F0-42EF-8BDB-5B7816E92865}" type="presParOf" srcId="{F92C8110-0618-4C68-9915-B5BE0A18663A}" destId="{CC92FFBD-8B9B-4964-9A8C-9BA850345FC2}" srcOrd="4" destOrd="0" presId="urn:microsoft.com/office/officeart/2005/8/layout/process3"/>
    <dgm:cxn modelId="{DA27586C-6FE5-4BF2-87FE-3F2EB953E462}" type="presParOf" srcId="{CC92FFBD-8B9B-4964-9A8C-9BA850345FC2}" destId="{3EEB51A1-A7AB-4C92-BDD3-A93DF9D0F8C4}" srcOrd="0" destOrd="0" presId="urn:microsoft.com/office/officeart/2005/8/layout/process3"/>
    <dgm:cxn modelId="{9C29BB70-72D7-4A3E-988D-5E8F9AB3155A}" type="presParOf" srcId="{CC92FFBD-8B9B-4964-9A8C-9BA850345FC2}" destId="{A13BB67A-DA4D-42A6-92FD-BB751A6CA532}" srcOrd="1" destOrd="0" presId="urn:microsoft.com/office/officeart/2005/8/layout/process3"/>
    <dgm:cxn modelId="{4B804A9E-A9C5-4D70-A470-19F5D946E081}" type="presParOf" srcId="{CC92FFBD-8B9B-4964-9A8C-9BA850345FC2}" destId="{7796501D-1A69-4C2E-8678-3FA644F4D954}" srcOrd="2" destOrd="0" presId="urn:microsoft.com/office/officeart/2005/8/layout/process3"/>
    <dgm:cxn modelId="{A785AC17-079D-4898-827F-48B4E188FF23}" type="presParOf" srcId="{F92C8110-0618-4C68-9915-B5BE0A18663A}" destId="{8CF02DC7-DB71-4FD0-A9FC-F613B6CB6F0F}" srcOrd="5" destOrd="0" presId="urn:microsoft.com/office/officeart/2005/8/layout/process3"/>
    <dgm:cxn modelId="{394E86FF-3043-4BF7-B1EA-576D2FF451F2}" type="presParOf" srcId="{8CF02DC7-DB71-4FD0-A9FC-F613B6CB6F0F}" destId="{048A5E57-57CF-4107-A361-A9234247DCDC}" srcOrd="0" destOrd="0" presId="urn:microsoft.com/office/officeart/2005/8/layout/process3"/>
    <dgm:cxn modelId="{43B5CD22-E8FB-4C1D-93CF-741B21DD16E0}" type="presParOf" srcId="{F92C8110-0618-4C68-9915-B5BE0A18663A}" destId="{6DB65E41-834C-4729-B9DB-34AF5C6201D6}" srcOrd="6" destOrd="0" presId="urn:microsoft.com/office/officeart/2005/8/layout/process3"/>
    <dgm:cxn modelId="{942FF095-B71A-4052-84EB-38827F7E1305}" type="presParOf" srcId="{6DB65E41-834C-4729-B9DB-34AF5C6201D6}" destId="{139B7A9B-4F1E-4DDD-91EF-15AA9FE71965}" srcOrd="0" destOrd="0" presId="urn:microsoft.com/office/officeart/2005/8/layout/process3"/>
    <dgm:cxn modelId="{CCEC7F56-6160-4CE5-800E-2AF4730B6B0F}" type="presParOf" srcId="{6DB65E41-834C-4729-B9DB-34AF5C6201D6}" destId="{A029B0C7-E9E8-4724-BDD1-1D72B8E3C080}" srcOrd="1" destOrd="0" presId="urn:microsoft.com/office/officeart/2005/8/layout/process3"/>
    <dgm:cxn modelId="{B135854E-90C3-43AE-8B58-9BF28F5526CE}" type="presParOf" srcId="{6DB65E41-834C-4729-B9DB-34AF5C6201D6}" destId="{14F630C1-9A11-457F-A52C-6028395019E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7EE42-41B6-4B4E-9DE4-DB442163581C}">
      <dsp:nvSpPr>
        <dsp:cNvPr id="0" name=""/>
        <dsp:cNvSpPr/>
      </dsp:nvSpPr>
      <dsp:spPr>
        <a:xfrm>
          <a:off x="1388" y="1382250"/>
          <a:ext cx="1745163" cy="101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Human Voice</a:t>
          </a:r>
          <a:endParaRPr lang="zh-CN" altLang="en-US" sz="1400" kern="1200" dirty="0"/>
        </a:p>
      </dsp:txBody>
      <dsp:txXfrm>
        <a:off x="1388" y="1382250"/>
        <a:ext cx="1745163" cy="679636"/>
      </dsp:txXfrm>
    </dsp:sp>
    <dsp:sp modelId="{8238DAF5-10C4-4968-92C8-13E59DA691C4}">
      <dsp:nvSpPr>
        <dsp:cNvPr id="0" name=""/>
        <dsp:cNvSpPr/>
      </dsp:nvSpPr>
      <dsp:spPr>
        <a:xfrm>
          <a:off x="358831" y="2061887"/>
          <a:ext cx="1745163" cy="90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/>
            <a:t>Speech Recognition (SR)</a:t>
          </a:r>
          <a:endParaRPr lang="zh-CN" altLang="en-US" sz="1400" kern="1200" dirty="0"/>
        </a:p>
      </dsp:txBody>
      <dsp:txXfrm>
        <a:off x="385402" y="2088458"/>
        <a:ext cx="1692021" cy="854058"/>
      </dsp:txXfrm>
    </dsp:sp>
    <dsp:sp modelId="{F8F2FFF1-844A-48A6-9406-01832B50F524}">
      <dsp:nvSpPr>
        <dsp:cNvPr id="0" name=""/>
        <dsp:cNvSpPr/>
      </dsp:nvSpPr>
      <dsp:spPr>
        <a:xfrm>
          <a:off x="2011112" y="15048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011112" y="1591720"/>
        <a:ext cx="430520" cy="260697"/>
      </dsp:txXfrm>
    </dsp:sp>
    <dsp:sp modelId="{0AEC949D-2CC2-4A8C-BDBE-E3DB7828F22D}">
      <dsp:nvSpPr>
        <dsp:cNvPr id="0" name=""/>
        <dsp:cNvSpPr/>
      </dsp:nvSpPr>
      <dsp:spPr>
        <a:xfrm>
          <a:off x="2804794" y="1382250"/>
          <a:ext cx="1745163" cy="101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/>
            <a:t>Intent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/>
            <a:t>Named Entity</a:t>
          </a:r>
          <a:endParaRPr lang="zh-CN" altLang="en-US" sz="1400" kern="1200"/>
        </a:p>
      </dsp:txBody>
      <dsp:txXfrm>
        <a:off x="2804794" y="1382250"/>
        <a:ext cx="1745163" cy="679636"/>
      </dsp:txXfrm>
    </dsp:sp>
    <dsp:sp modelId="{B40C39E3-C409-47F1-9488-FA27EEF8B518}">
      <dsp:nvSpPr>
        <dsp:cNvPr id="0" name=""/>
        <dsp:cNvSpPr/>
      </dsp:nvSpPr>
      <dsp:spPr>
        <a:xfrm>
          <a:off x="3162237" y="2061887"/>
          <a:ext cx="1745163" cy="90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/>
            <a:t>Natural Language Understanding (NLU)</a:t>
          </a:r>
          <a:endParaRPr lang="zh-CN" altLang="en-US" sz="1400" kern="1200" dirty="0"/>
        </a:p>
      </dsp:txBody>
      <dsp:txXfrm>
        <a:off x="3188808" y="2088458"/>
        <a:ext cx="1692021" cy="854058"/>
      </dsp:txXfrm>
    </dsp:sp>
    <dsp:sp modelId="{1C549207-70C5-477F-B8DD-0554F9A617DA}">
      <dsp:nvSpPr>
        <dsp:cNvPr id="0" name=""/>
        <dsp:cNvSpPr/>
      </dsp:nvSpPr>
      <dsp:spPr>
        <a:xfrm>
          <a:off x="4814517" y="15048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814517" y="1591720"/>
        <a:ext cx="430520" cy="260697"/>
      </dsp:txXfrm>
    </dsp:sp>
    <dsp:sp modelId="{A13BB67A-DA4D-42A6-92FD-BB751A6CA532}">
      <dsp:nvSpPr>
        <dsp:cNvPr id="0" name=""/>
        <dsp:cNvSpPr/>
      </dsp:nvSpPr>
      <dsp:spPr>
        <a:xfrm>
          <a:off x="5608199" y="1382250"/>
          <a:ext cx="1745163" cy="101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/>
            <a:t>Text</a:t>
          </a:r>
          <a:endParaRPr lang="zh-CN" altLang="en-US" sz="1400" kern="1200"/>
        </a:p>
      </dsp:txBody>
      <dsp:txXfrm>
        <a:off x="5608199" y="1382250"/>
        <a:ext cx="1745163" cy="679636"/>
      </dsp:txXfrm>
    </dsp:sp>
    <dsp:sp modelId="{7796501D-1A69-4C2E-8678-3FA644F4D954}">
      <dsp:nvSpPr>
        <dsp:cNvPr id="0" name=""/>
        <dsp:cNvSpPr/>
      </dsp:nvSpPr>
      <dsp:spPr>
        <a:xfrm>
          <a:off x="5965642" y="2061887"/>
          <a:ext cx="1745163" cy="90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/>
            <a:t>Natural Language Generation (NLG)</a:t>
          </a:r>
          <a:endParaRPr lang="zh-CN" altLang="en-US" sz="1400" kern="1200" dirty="0"/>
        </a:p>
      </dsp:txBody>
      <dsp:txXfrm>
        <a:off x="5992213" y="2088458"/>
        <a:ext cx="1692021" cy="854058"/>
      </dsp:txXfrm>
    </dsp:sp>
    <dsp:sp modelId="{8CF02DC7-DB71-4FD0-A9FC-F613B6CB6F0F}">
      <dsp:nvSpPr>
        <dsp:cNvPr id="0" name=""/>
        <dsp:cNvSpPr/>
      </dsp:nvSpPr>
      <dsp:spPr>
        <a:xfrm>
          <a:off x="7617923" y="15048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7617923" y="1591720"/>
        <a:ext cx="430520" cy="260697"/>
      </dsp:txXfrm>
    </dsp:sp>
    <dsp:sp modelId="{A029B0C7-E9E8-4724-BDD1-1D72B8E3C080}">
      <dsp:nvSpPr>
        <dsp:cNvPr id="0" name=""/>
        <dsp:cNvSpPr/>
      </dsp:nvSpPr>
      <dsp:spPr>
        <a:xfrm>
          <a:off x="8411604" y="1382250"/>
          <a:ext cx="1745163" cy="101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/>
            <a:t>Voice</a:t>
          </a:r>
          <a:endParaRPr lang="zh-CN" altLang="en-US" sz="1400" kern="1200"/>
        </a:p>
      </dsp:txBody>
      <dsp:txXfrm>
        <a:off x="8411604" y="1382250"/>
        <a:ext cx="1745163" cy="679636"/>
      </dsp:txXfrm>
    </dsp:sp>
    <dsp:sp modelId="{14F630C1-9A11-457F-A52C-6028395019E4}">
      <dsp:nvSpPr>
        <dsp:cNvPr id="0" name=""/>
        <dsp:cNvSpPr/>
      </dsp:nvSpPr>
      <dsp:spPr>
        <a:xfrm>
          <a:off x="8769047" y="2061887"/>
          <a:ext cx="1745163" cy="90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/>
            <a:t>Text To Speech (TTS) </a:t>
          </a:r>
          <a:endParaRPr lang="zh-CN" altLang="en-US" sz="1400" kern="1200" dirty="0"/>
        </a:p>
      </dsp:txBody>
      <dsp:txXfrm>
        <a:off x="8795618" y="2088458"/>
        <a:ext cx="1692021" cy="854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B3EF-BFC6-43C0-B458-5DB2640E7B01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D4F0A-4E49-4EE4-9FE8-0213114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3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D4F0A-4E49-4EE4-9FE8-02131147A9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四个部分的例子， 网页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D4F0A-4E49-4EE4-9FE8-02131147A9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D4F0A-4E49-4EE4-9FE8-02131147A9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one-hot</a:t>
            </a:r>
            <a:r>
              <a:rPr lang="zh-CN" altLang="en-US" dirty="0"/>
              <a:t>编码长度和词库大小有关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忽略的词的意思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D4F0A-4E49-4EE4-9FE8-02131147A9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8487-6704-41CF-9A2A-B9D5D64FD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62F74-0824-424E-92AF-F61D34F2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2E655-41B5-4E83-B7C1-37269D2A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9BE31-93D3-42CB-B13A-651729CC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F093-A442-4947-B9A1-74914920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D0AB-6BE0-4E67-B268-7D1BBB42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B89CF-1530-4676-8493-C8AF9779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E6B11-39AA-4EAC-9DB6-ED1E2F4D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46A99-10B4-4051-B2EC-7F7AFBE0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D494C-CE94-4720-9E53-3BB6FADD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2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F0A9B-F3AC-4887-B418-AC3B0328E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E2ECA-FE40-4953-B639-6F2194FD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14D8B-7838-4B21-ACD7-D6C7A9BD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6257B-DF0B-4F95-B39B-E585625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5B037-2875-4B5F-8F75-BA91529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2511-2A33-438C-96D0-16679D19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85020-FA8A-44CF-AF8B-E77CD26A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A5D9E-BAA3-4FEA-8550-22B57E1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23216-E916-4AC8-A742-FB6BD1D3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AA01-97EF-4444-8FDF-31D90A5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ECD6-BA95-4E0B-9EA9-378933A4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12511-2678-467D-9634-AE9B32CD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E7A0E-737B-4AF4-8B5E-CED74231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86715-FAAE-49A5-9CDF-1513657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4DE9A-E1CA-44BE-92A0-F73C1233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8D68-B93C-447F-B42A-4CD9284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80CC7-A23E-48E8-A7A0-F60D6F03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8D82D-8F20-41EB-AEF2-54CE3212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2BF7C-3F3B-4300-8F79-07C6A621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A5FA0-A629-4353-9461-8F3CA87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A7E96-DF75-4FC3-80D9-4DAA8790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6312A-DAC6-4BFC-A860-8310FE44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79EB9-B5C9-4E42-A278-E2AC6C5A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06E4F-98BE-40B8-845F-E79823AF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35E95-D13C-4DFE-AE4D-27005FA0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D73E1-FC80-427D-A33E-E234A3125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4863E-E6D7-4094-95AB-2EA653F6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D71D0-096E-49AB-8550-1330A8F5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EFDCB-2D72-4AD3-8D28-CD56D4CA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7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EE80D-2A83-419E-A560-0738ACD8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89A3D-0400-4490-9591-D3BF8D49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B988F-7C4F-4698-9764-97B98D2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55BB2-2DC9-4408-831A-19E96D4A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50C38-7FA6-40A6-BF27-36710AF5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253E23-3C65-497C-A86A-0742FDE1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45838-0F25-4051-AD74-E7A796BF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B9C61-B807-41B7-B7B6-6864CF8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D8F14-B77E-433B-AB65-D087050E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D8216-7DAF-4038-8103-03E9D8B10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5148E-DFE2-4398-982E-0855A887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9C2F6-3B92-48B6-9360-86D8817B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1938E-D57F-4C05-B026-BD427F04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F589-04FA-4742-AF30-7D4178E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44F7B-0C05-4A3B-A777-5FFD19F11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99AEA-8CAC-4CD5-BCCA-8386B588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3A4C8-B6EB-4F34-BBE2-D51BA19B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734F-5285-42A2-BF02-93B40284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82F54-25E7-4383-AB49-9C1260B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4A5F8-54BA-463E-8CF0-86B3E1DB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5BC31-872E-4B29-971F-62646F5F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E4FFA-5E46-49FF-91E2-EC2C502D1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AD20-B65B-4387-9258-A1246F501546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794EE-BADC-4385-8E8C-794A421ED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672B3-2103-4345-AF38-D7BF50C33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7E95-8DF5-49B3-B078-013FB798C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F48B2-4221-452E-8B60-BCECE48D6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之从入坑到放弃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7D3937-79E4-4DCD-AF31-615D2784D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Zhicheng</a:t>
            </a:r>
            <a:r>
              <a:rPr lang="en-US" altLang="zh-CN" dirty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3A4B-9BEC-42CE-85AC-4EF4127A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(Recurrent Neural Networks)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6775E9-649C-42AA-A711-D0D5678ED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361" y="1856554"/>
            <a:ext cx="6471327" cy="2850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B89CEB-56A8-4B4C-A64A-687BB1AA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8771"/>
            <a:ext cx="3763218" cy="953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4EA9D7-4A49-4B61-90DD-12814EDA28C1}"/>
              </a:ext>
            </a:extLst>
          </p:cNvPr>
          <p:cNvSpPr txBox="1"/>
          <p:nvPr/>
        </p:nvSpPr>
        <p:spPr>
          <a:xfrm>
            <a:off x="1085416" y="4873174"/>
            <a:ext cx="80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多次</a:t>
            </a:r>
            <a:r>
              <a:rPr lang="zh-CN" altLang="en-US" dirty="0"/>
              <a:t>经过</a:t>
            </a:r>
            <a:r>
              <a:rPr lang="en-US" altLang="zh-CN" dirty="0"/>
              <a:t>tanh</a:t>
            </a:r>
            <a:r>
              <a:rPr lang="zh-CN" altLang="en-US" dirty="0"/>
              <a:t>函数之后记忆缺失严重，</a:t>
            </a:r>
            <a:r>
              <a:rPr lang="en-US" altLang="zh-CN" dirty="0"/>
              <a:t>state(100)</a:t>
            </a:r>
            <a:r>
              <a:rPr lang="zh-CN" altLang="en-US" dirty="0"/>
              <a:t>中几乎不包含</a:t>
            </a:r>
            <a:r>
              <a:rPr lang="en-US" altLang="zh-CN" dirty="0"/>
              <a:t>X(1)</a:t>
            </a:r>
            <a:r>
              <a:rPr lang="zh-CN" altLang="en-US" dirty="0"/>
              <a:t>的信息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518F60-B077-4CA7-9FE6-E29678EC8391}"/>
                  </a:ext>
                </a:extLst>
              </p:cNvPr>
              <p:cNvSpPr/>
              <p:nvPr/>
            </p:nvSpPr>
            <p:spPr>
              <a:xfrm>
                <a:off x="2272966" y="3680236"/>
                <a:ext cx="976678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518F60-B077-4CA7-9FE6-E29678EC8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966" y="3680236"/>
                <a:ext cx="976678" cy="558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9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Activation 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2503"/>
            <a:ext cx="708660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6009"/>
            <a:ext cx="6534150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940"/>
            <a:ext cx="6915150" cy="1095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5837905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为什么不采用</a:t>
            </a:r>
            <a:r>
              <a:rPr lang="en-US" altLang="zh-CN" dirty="0" err="1"/>
              <a:t>ReLU</a:t>
            </a:r>
            <a:r>
              <a:rPr lang="zh-CN" altLang="en-US" dirty="0"/>
              <a:t>函数</a:t>
            </a:r>
            <a:r>
              <a:rPr lang="en-US" altLang="zh-C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7379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5D582F-C6F0-4673-870B-3E88F1E40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36" y="2817856"/>
            <a:ext cx="1724025" cy="1419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EEEBEA-BC39-4706-9E69-C4AD923E4CFF}"/>
              </a:ext>
            </a:extLst>
          </p:cNvPr>
          <p:cNvSpPr txBox="1"/>
          <p:nvPr/>
        </p:nvSpPr>
        <p:spPr>
          <a:xfrm>
            <a:off x="2830792" y="1690688"/>
            <a:ext cx="6214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Gate: </a:t>
            </a:r>
            <a:r>
              <a:rPr lang="zh-CN" altLang="en-US" dirty="0"/>
              <a:t>门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theta: </a:t>
            </a:r>
            <a:r>
              <a:rPr lang="zh-CN" altLang="en-US" dirty="0"/>
              <a:t>神经元 </a:t>
            </a:r>
            <a:r>
              <a:rPr lang="en-US" altLang="zh-CN" dirty="0"/>
              <a:t>y = </a:t>
            </a:r>
            <a:r>
              <a:rPr lang="en-US" altLang="zh-CN" dirty="0" smtClean="0"/>
              <a:t>activation function(</a:t>
            </a:r>
            <a:r>
              <a:rPr lang="en-US" altLang="zh-CN" dirty="0" err="1" smtClean="0"/>
              <a:t>Wx</a:t>
            </a:r>
            <a:r>
              <a:rPr lang="en-US" altLang="zh-CN" dirty="0" smtClean="0"/>
              <a:t> </a:t>
            </a:r>
            <a:r>
              <a:rPr lang="en-US" altLang="zh-CN" dirty="0"/>
              <a:t>+ b) </a:t>
            </a:r>
            <a:r>
              <a:rPr lang="zh-CN" altLang="en-US" dirty="0"/>
              <a:t>则有 </a:t>
            </a:r>
            <a:r>
              <a:rPr lang="en-US" altLang="zh-CN" dirty="0"/>
              <a:t>0&lt;=y&lt;=1 </a:t>
            </a:r>
          </a:p>
          <a:p>
            <a:r>
              <a:rPr lang="en-US" altLang="zh-CN" dirty="0"/>
              <a:t>ps. </a:t>
            </a:r>
            <a:r>
              <a:rPr lang="zh-CN" altLang="en-US" dirty="0"/>
              <a:t>与上周所讲保持一致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矩阵</a:t>
            </a:r>
            <a:r>
              <a:rPr lang="zh-CN" altLang="en-US" dirty="0"/>
              <a:t>对应元素相乘。</a:t>
            </a:r>
            <a:r>
              <a:rPr lang="zh-CN" altLang="en-US" dirty="0" smtClean="0"/>
              <a:t>如果与神经元点乘之后</a:t>
            </a:r>
            <a:r>
              <a:rPr lang="zh-CN" altLang="en-US" dirty="0"/>
              <a:t>的数值为零矩阵，表示该门不允许任何数据通过（遗忘了所有记忆）；如果与神经元点乘之后的数值为全</a:t>
            </a:r>
            <a:r>
              <a:rPr lang="en-US" altLang="zh-CN" dirty="0"/>
              <a:t>1</a:t>
            </a:r>
            <a:r>
              <a:rPr lang="zh-CN" altLang="en-US" dirty="0"/>
              <a:t>矩阵，表示允许所有数据通过（清楚地记住了所有事情）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B89CEB-56A8-4B4C-A64A-687BB1AA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6599"/>
            <a:ext cx="3763218" cy="9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92D86-8C6E-4CD7-8EB7-6423E360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 (Long Short Term Memory networks)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AE3088-1FF6-4E5F-882A-B1E21838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94" y="1690688"/>
            <a:ext cx="6781800" cy="2905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B89CEB-56A8-4B4C-A64A-687BB1AA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72" y="5085840"/>
            <a:ext cx="3763218" cy="9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658F6-2CA2-4849-9B3A-208E8FC6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LSTM:</a:t>
            </a:r>
            <a:r>
              <a:rPr lang="zh-CN" altLang="en-US" dirty="0"/>
              <a:t> </a:t>
            </a:r>
            <a:r>
              <a:rPr lang="en-US" altLang="zh-CN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Gate, Input Gate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BAC88F-94BE-4E0F-88A3-4B0A5741E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58000" cy="2238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CC763F-9F28-4B0C-91EB-DFAF3AB47F29}"/>
              </a:ext>
            </a:extLst>
          </p:cNvPr>
          <p:cNvSpPr txBox="1"/>
          <p:nvPr/>
        </p:nvSpPr>
        <p:spPr>
          <a:xfrm>
            <a:off x="7696200" y="2348210"/>
            <a:ext cx="345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根据上文和当前词汇，神经网络决定我忘记了哪些部分。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f(t) forget gate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根据上文和当前词汇，神经网络决定我学到了什么。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i</a:t>
            </a:r>
            <a:r>
              <a:rPr lang="en-US" altLang="zh-CN" dirty="0"/>
              <a:t>(t) input gate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A7452-6A1F-4390-A02E-91609B52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55" y="4100512"/>
            <a:ext cx="6746346" cy="20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0399A-9973-43ED-BB13-798619BA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LSTM: Memory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CE405E-EF40-4197-81BE-499613C2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83077"/>
            <a:ext cx="6191250" cy="2209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788C6E-6BB7-486F-A865-6F45408D675C}"/>
              </a:ext>
            </a:extLst>
          </p:cNvPr>
          <p:cNvSpPr txBox="1"/>
          <p:nvPr/>
        </p:nvSpPr>
        <p:spPr>
          <a:xfrm>
            <a:off x="2353734" y="4885266"/>
            <a:ext cx="32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C(t) is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79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592BD-EC2A-41B0-8DCB-459C957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LSTM: 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ABA294-49B8-4EFB-A7A6-ACB92F796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837" y="1911086"/>
            <a:ext cx="6562725" cy="2419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A92E33-99BA-40D9-BEDC-990431114DA5}"/>
              </a:ext>
            </a:extLst>
          </p:cNvPr>
          <p:cNvSpPr txBox="1"/>
          <p:nvPr/>
        </p:nvSpPr>
        <p:spPr>
          <a:xfrm>
            <a:off x="7814733" y="2311400"/>
            <a:ext cx="3547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根据当前词确定我们可能的输出。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根据当前记忆</a:t>
            </a:r>
            <a:r>
              <a:rPr lang="en-US" altLang="zh-CN" dirty="0"/>
              <a:t>C(t)</a:t>
            </a:r>
            <a:r>
              <a:rPr lang="zh-CN" altLang="en-US" dirty="0"/>
              <a:t>，我们应该输出那个部分。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example: </a:t>
            </a:r>
            <a:r>
              <a:rPr lang="en-US" altLang="zh-CN" dirty="0" smtClean="0"/>
              <a:t>call </a:t>
            </a:r>
            <a:r>
              <a:rPr lang="zh-CN" altLang="en-US" dirty="0"/>
              <a:t>对应 </a:t>
            </a:r>
            <a:r>
              <a:rPr lang="zh-CN" altLang="en-US" dirty="0" smtClean="0"/>
              <a:t>电话，</a:t>
            </a:r>
            <a:r>
              <a:rPr lang="zh-CN" altLang="en-US" dirty="0"/>
              <a:t>但是要根据语境可能翻译</a:t>
            </a:r>
            <a:r>
              <a:rPr lang="zh-CN" altLang="en-US" dirty="0" smtClean="0"/>
              <a:t>成呼叫。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8A6855-82FC-4EE1-9FC4-228EC988F74D}"/>
              </a:ext>
            </a:extLst>
          </p:cNvPr>
          <p:cNvSpPr txBox="1"/>
          <p:nvPr/>
        </p:nvSpPr>
        <p:spPr>
          <a:xfrm>
            <a:off x="1112837" y="5150902"/>
            <a:ext cx="90000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[1]. </a:t>
            </a:r>
            <a:r>
              <a:rPr lang="en-US" altLang="zh-CN" sz="1100" dirty="0" err="1"/>
              <a:t>Mikolov</a:t>
            </a:r>
            <a:r>
              <a:rPr lang="en-US" altLang="zh-CN" sz="1100" dirty="0"/>
              <a:t> T, </a:t>
            </a:r>
            <a:r>
              <a:rPr lang="en-US" altLang="zh-CN" sz="1100" dirty="0" err="1"/>
              <a:t>Karafiát</a:t>
            </a:r>
            <a:r>
              <a:rPr lang="en-US" altLang="zh-CN" sz="1100" dirty="0"/>
              <a:t> M, </a:t>
            </a:r>
            <a:r>
              <a:rPr lang="en-US" altLang="zh-CN" sz="1100" dirty="0" err="1"/>
              <a:t>Burget</a:t>
            </a:r>
            <a:r>
              <a:rPr lang="en-US" altLang="zh-CN" sz="1100" dirty="0"/>
              <a:t> L, et al. Recurrent neural network based language model[C]//Eleventh Annual Conference of the International Speech Communication Association. 2010.</a:t>
            </a:r>
          </a:p>
          <a:p>
            <a:r>
              <a:rPr lang="en-US" altLang="zh-CN" sz="1100" dirty="0"/>
              <a:t>[2]. </a:t>
            </a:r>
            <a:r>
              <a:rPr lang="en-US" altLang="zh-CN" sz="1100" dirty="0" err="1"/>
              <a:t>Sundermeyer</a:t>
            </a:r>
            <a:r>
              <a:rPr lang="en-US" altLang="zh-CN" sz="1100" dirty="0"/>
              <a:t> M, Schlüter R, Ney H. LSTM neural networks for language modeling[C]//Thirteenth Annual Conference of the International Speech Communication Association. 2012.</a:t>
            </a:r>
          </a:p>
          <a:p>
            <a:r>
              <a:rPr lang="en-US" altLang="zh-CN" sz="1100" dirty="0"/>
              <a:t>[3]. Chung J, </a:t>
            </a:r>
            <a:r>
              <a:rPr lang="en-US" altLang="zh-CN" sz="1100" dirty="0" err="1"/>
              <a:t>Gulcehre</a:t>
            </a:r>
            <a:r>
              <a:rPr lang="en-US" altLang="zh-CN" sz="1100" dirty="0"/>
              <a:t> C, Cho K H, et al. Empirical evaluation of gated recurrent neural networks on sequence modeling[J]. </a:t>
            </a:r>
            <a:r>
              <a:rPr lang="en-US" altLang="zh-CN" sz="1100" dirty="0" err="1"/>
              <a:t>arXiv</a:t>
            </a:r>
            <a:r>
              <a:rPr lang="en-US" altLang="zh-CN" sz="1100" dirty="0"/>
              <a:t> preprint arXiv:1412.3555, 2014.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828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03749-2C4C-4448-9F33-62EA7ED2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Bi-directional LSTM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21620A-14B2-478F-9337-7B9C229EC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29575" cy="3533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18D8AF-125F-4A4E-9E2F-B11C8745B2EE}"/>
              </a:ext>
            </a:extLst>
          </p:cNvPr>
          <p:cNvSpPr txBox="1"/>
          <p:nvPr/>
        </p:nvSpPr>
        <p:spPr>
          <a:xfrm>
            <a:off x="838200" y="5224463"/>
            <a:ext cx="970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为什么用双向 </a:t>
            </a:r>
            <a:r>
              <a:rPr lang="en-US" altLang="zh-CN" sz="1600" b="1" dirty="0"/>
              <a:t>LSTM</a:t>
            </a:r>
            <a:r>
              <a:rPr lang="zh-CN" altLang="en-US" sz="1600" b="1" dirty="0"/>
              <a:t>？</a:t>
            </a:r>
          </a:p>
          <a:p>
            <a:r>
              <a:rPr lang="zh-CN" altLang="en-US" sz="1600" dirty="0"/>
              <a:t>单向的 </a:t>
            </a:r>
            <a:r>
              <a:rPr lang="en-US" altLang="zh-CN" sz="1600" dirty="0"/>
              <a:t>RNN</a:t>
            </a:r>
            <a:r>
              <a:rPr lang="zh-CN" altLang="en-US" sz="1600" dirty="0"/>
              <a:t>，是根据前面的信息推出后面的，但有时候只看前面的词是不够的， </a:t>
            </a:r>
            <a:br>
              <a:rPr lang="zh-CN" altLang="en-US" sz="1600" dirty="0"/>
            </a:br>
            <a:r>
              <a:rPr lang="zh-CN" altLang="en-US" sz="1600" dirty="0"/>
              <a:t>我今天不舒服，我打算 </a:t>
            </a:r>
            <a:r>
              <a:rPr lang="en-US" altLang="zh-CN" sz="1600" i="1" dirty="0"/>
              <a:t>__ </a:t>
            </a:r>
            <a:r>
              <a:rPr lang="en-US" altLang="zh-CN" sz="1600" dirty="0"/>
              <a:t>(</a:t>
            </a:r>
            <a:r>
              <a:rPr lang="zh-CN" altLang="en-US" sz="1600" dirty="0"/>
              <a:t>一天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“去医院”，“睡觉”，“请假”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78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2628-3F99-43F5-A9BF-0F81C58C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Sequence-To-Sequence Model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8C9B6C-B535-40D9-B4DF-2CEA80A06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1175" cy="1057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D4806B-BED7-4F4B-8235-4926D3166979}"/>
              </a:ext>
            </a:extLst>
          </p:cNvPr>
          <p:cNvSpPr txBox="1"/>
          <p:nvPr/>
        </p:nvSpPr>
        <p:spPr>
          <a:xfrm>
            <a:off x="6824133" y="1958974"/>
            <a:ext cx="446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Embedding: </a:t>
            </a:r>
            <a:r>
              <a:rPr lang="zh-CN" altLang="en-US" dirty="0"/>
              <a:t>将字符串表示成词向量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LSTM-Encoder</a:t>
            </a:r>
          </a:p>
          <a:p>
            <a:endParaRPr lang="en-US" altLang="zh-CN" dirty="0"/>
          </a:p>
          <a:p>
            <a:r>
              <a:rPr lang="en-US" altLang="zh-CN" dirty="0"/>
              <a:t>3. LSTM-Decoder</a:t>
            </a:r>
          </a:p>
          <a:p>
            <a:endParaRPr lang="en-US" altLang="zh-CN" dirty="0"/>
          </a:p>
          <a:p>
            <a:r>
              <a:rPr lang="en-US" altLang="zh-CN" dirty="0"/>
              <a:t>4.                                    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2691B0FD-BF3E-444E-B12A-F96BDF79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0062"/>
            <a:ext cx="5491546" cy="152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222399-96C9-403D-8F7C-3FFEE48B0A71}"/>
                  </a:ext>
                </a:extLst>
              </p:cNvPr>
              <p:cNvSpPr/>
              <p:nvPr/>
            </p:nvSpPr>
            <p:spPr>
              <a:xfrm>
                <a:off x="7083321" y="3558658"/>
                <a:ext cx="2275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222399-96C9-403D-8F7C-3FFEE48B0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21" y="3558658"/>
                <a:ext cx="2275623" cy="369332"/>
              </a:xfrm>
              <a:prstGeom prst="rect">
                <a:avLst/>
              </a:prstGeom>
              <a:blipFill>
                <a:blip r:embed="rId4"/>
                <a:stretch>
                  <a:fillRect t="-121667" r="-21716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2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AAB51D7D-3A8A-4CF1-B99C-7090DAC8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01" y="1690688"/>
            <a:ext cx="5884666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2AD8EA-37D2-4C2A-B9EA-24352D59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Sequence-To-Sequence Model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E75BE-B262-4E2C-A2BE-98F3925C331F}"/>
              </a:ext>
            </a:extLst>
          </p:cNvPr>
          <p:cNvSpPr txBox="1"/>
          <p:nvPr/>
        </p:nvSpPr>
        <p:spPr>
          <a:xfrm>
            <a:off x="6587067" y="1690688"/>
            <a:ext cx="421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蓝色部分为两个堆叠的</a:t>
            </a:r>
            <a:r>
              <a:rPr lang="en-US" altLang="zh-CN" dirty="0"/>
              <a:t>LSTM Cell</a:t>
            </a:r>
            <a:r>
              <a:rPr lang="zh-CN" altLang="en-US" dirty="0"/>
              <a:t>，构成</a:t>
            </a:r>
            <a:r>
              <a:rPr lang="en-US" altLang="zh-CN" dirty="0"/>
              <a:t>Encoder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红色部分为两个堆叠的</a:t>
            </a:r>
            <a:r>
              <a:rPr lang="en-US" altLang="zh-CN" dirty="0"/>
              <a:t>LSTM Cell</a:t>
            </a:r>
            <a:r>
              <a:rPr lang="zh-CN" altLang="en-US" dirty="0"/>
              <a:t>，构成</a:t>
            </a:r>
            <a:r>
              <a:rPr lang="en-US" altLang="zh-CN" dirty="0"/>
              <a:t>Decoder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softmax</a:t>
            </a:r>
            <a:r>
              <a:rPr lang="zh-CN" altLang="en-US" dirty="0"/>
              <a:t>产生一个长度为</a:t>
            </a:r>
            <a:r>
              <a:rPr lang="en-US" altLang="zh-CN" dirty="0"/>
              <a:t>|V|</a:t>
            </a:r>
            <a:r>
              <a:rPr lang="zh-CN" altLang="en-US" dirty="0"/>
              <a:t>（词库大小）的向量，代表翻译成该词的概率，概率越接近</a:t>
            </a:r>
            <a:r>
              <a:rPr lang="en-US" altLang="zh-CN" dirty="0"/>
              <a:t>1</a:t>
            </a:r>
            <a:r>
              <a:rPr lang="zh-CN" altLang="en-US" dirty="0"/>
              <a:t>则表示该词越可能成为翻译结果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56A805-42A6-4319-B21C-29B7B1DA8ECA}"/>
                  </a:ext>
                </a:extLst>
              </p:cNvPr>
              <p:cNvSpPr/>
              <p:nvPr/>
            </p:nvSpPr>
            <p:spPr>
              <a:xfrm>
                <a:off x="770466" y="2736772"/>
                <a:ext cx="2275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56A805-42A6-4319-B21C-29B7B1DA8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736772"/>
                <a:ext cx="2275623" cy="369332"/>
              </a:xfrm>
              <a:prstGeom prst="rect">
                <a:avLst/>
              </a:prstGeom>
              <a:blipFill>
                <a:blip r:embed="rId3"/>
                <a:stretch>
                  <a:fillRect t="-119672" r="-2165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6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6A9AA-D2C6-46C2-B2FF-CE06EE9D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AE61-80AC-4DFF-BFB3-9E9B73AB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Natural Language Processing</a:t>
            </a:r>
          </a:p>
          <a:p>
            <a:r>
              <a:rPr lang="en-US" altLang="zh-CN" dirty="0"/>
              <a:t>Definition: </a:t>
            </a:r>
          </a:p>
          <a:p>
            <a:pPr lvl="1"/>
            <a:r>
              <a:rPr lang="en-US" altLang="zh-CN" dirty="0"/>
              <a:t>a field of computer science</a:t>
            </a:r>
          </a:p>
          <a:p>
            <a:pPr lvl="1"/>
            <a:r>
              <a:rPr lang="en-US" altLang="zh-CN" dirty="0"/>
              <a:t>concerned with the interactions between </a:t>
            </a:r>
            <a:r>
              <a:rPr lang="en-US" altLang="zh-CN" b="1" i="1" dirty="0">
                <a:solidFill>
                  <a:srgbClr val="FF0000"/>
                </a:solidFill>
              </a:rPr>
              <a:t>computers</a:t>
            </a:r>
            <a:r>
              <a:rPr lang="en-US" altLang="zh-CN" dirty="0"/>
              <a:t> and </a:t>
            </a:r>
            <a:r>
              <a:rPr lang="en-US" altLang="zh-CN" b="1" i="1" dirty="0">
                <a:solidFill>
                  <a:srgbClr val="FF0000"/>
                </a:solidFill>
              </a:rPr>
              <a:t>human/natural language</a:t>
            </a:r>
          </a:p>
          <a:p>
            <a:r>
              <a:rPr lang="en-US" altLang="zh-CN" dirty="0"/>
              <a:t>Applications: </a:t>
            </a:r>
          </a:p>
          <a:p>
            <a:pPr lvl="1"/>
            <a:r>
              <a:rPr lang="en-US" altLang="zh-CN" dirty="0"/>
              <a:t>Machine translation</a:t>
            </a:r>
          </a:p>
          <a:p>
            <a:pPr lvl="1"/>
            <a:r>
              <a:rPr lang="en-US" altLang="zh-CN" dirty="0"/>
              <a:t>Spoken dialog systems</a:t>
            </a:r>
          </a:p>
          <a:p>
            <a:pPr lvl="1"/>
            <a:r>
              <a:rPr lang="en-US" altLang="zh-CN" dirty="0"/>
              <a:t>Speech recognition</a:t>
            </a:r>
          </a:p>
          <a:p>
            <a:pPr lvl="1"/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2AFA3-4223-46BF-A823-AA0E5B4BD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49" y="4393610"/>
            <a:ext cx="2015065" cy="1256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8DA751-CC18-41B3-A9DA-29CBA9471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4393610"/>
            <a:ext cx="1795966" cy="9663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B186B0-2124-4083-9095-76221498456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17" y="4393610"/>
            <a:ext cx="2065864" cy="8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D8EA-37D2-4C2A-B9EA-24352D59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Sequence-To-Sequence Model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708695-7698-40DE-89A3-7FCAB8C76290}"/>
              </a:ext>
            </a:extLst>
          </p:cNvPr>
          <p:cNvSpPr txBox="1"/>
          <p:nvPr/>
        </p:nvSpPr>
        <p:spPr>
          <a:xfrm>
            <a:off x="911827" y="3684588"/>
            <a:ext cx="5268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 length of decoded word is decided by network itself.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X, Y, Z </a:t>
            </a:r>
            <a:r>
              <a:rPr lang="zh-CN" altLang="en-US" dirty="0"/>
              <a:t>通过</a:t>
            </a:r>
            <a:r>
              <a:rPr lang="en-US" altLang="zh-CN" dirty="0" err="1"/>
              <a:t>softmax</a:t>
            </a:r>
            <a:r>
              <a:rPr lang="zh-CN" altLang="en-US" dirty="0"/>
              <a:t>函数得到翻译成某个词语概率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交叉熵</a:t>
            </a:r>
            <a:r>
              <a:rPr lang="en-US" altLang="zh-CN" dirty="0"/>
              <a:t> loss = p * log(p) </a:t>
            </a:r>
            <a:r>
              <a:rPr lang="zh-CN" altLang="en-US" dirty="0"/>
              <a:t>链式法则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batch-based GSD</a:t>
            </a:r>
            <a:r>
              <a:rPr lang="zh-CN" altLang="en-US" dirty="0"/>
              <a:t>梯度下降 </a:t>
            </a:r>
            <a:r>
              <a:rPr lang="en-US" altLang="zh-CN" dirty="0"/>
              <a:t>(</a:t>
            </a:r>
            <a:r>
              <a:rPr lang="zh-CN" altLang="en-US" dirty="0"/>
              <a:t>小批次随机梯度下降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10BB305-6796-477B-8727-85A391F2F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4" y="1826500"/>
            <a:ext cx="5491546" cy="40606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EE4AC7-04C9-4858-A9AE-97EB18BF8614}"/>
              </a:ext>
            </a:extLst>
          </p:cNvPr>
          <p:cNvSpPr txBox="1"/>
          <p:nvPr/>
        </p:nvSpPr>
        <p:spPr>
          <a:xfrm>
            <a:off x="6403373" y="1961694"/>
            <a:ext cx="5268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 length of decoded word is decided by network itself.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function: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交叉熵</a:t>
            </a:r>
            <a:r>
              <a:rPr lang="en-US" altLang="zh-CN" dirty="0"/>
              <a:t> loss = q * log(p) </a:t>
            </a:r>
            <a:r>
              <a:rPr lang="zh-CN" altLang="en-US" dirty="0"/>
              <a:t>链式法则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batch-based GSD</a:t>
            </a:r>
            <a:r>
              <a:rPr lang="zh-CN" altLang="en-US" dirty="0"/>
              <a:t> </a:t>
            </a:r>
            <a:r>
              <a:rPr lang="en-US" altLang="zh-CN" dirty="0"/>
              <a:t>with momentum (</a:t>
            </a:r>
            <a:r>
              <a:rPr lang="en-US" altLang="zh-CN" dirty="0" err="1"/>
              <a:t>AdamOptimizer</a:t>
            </a:r>
            <a:r>
              <a:rPr lang="en-US" altLang="zh-CN" dirty="0"/>
              <a:t>)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贪心算法获得最佳翻译句子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1E6BCF-6F4E-4CB2-BFEF-0D76B3CA2047}"/>
              </a:ext>
            </a:extLst>
          </p:cNvPr>
          <p:cNvSpPr txBox="1"/>
          <p:nvPr/>
        </p:nvSpPr>
        <p:spPr>
          <a:xfrm>
            <a:off x="6654800" y="4038600"/>
            <a:ext cx="5017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[A B C] </a:t>
            </a:r>
            <a:r>
              <a:rPr lang="en-US" altLang="zh-CN" dirty="0" err="1"/>
              <a:t>dict_size</a:t>
            </a:r>
            <a:r>
              <a:rPr lang="en-US" altLang="zh-CN" dirty="0"/>
              <a:t> = 3</a:t>
            </a:r>
          </a:p>
          <a:p>
            <a:r>
              <a:rPr lang="en-US" altLang="zh-CN" dirty="0"/>
              <a:t>[0, 0, 1] real data</a:t>
            </a:r>
          </a:p>
          <a:p>
            <a:r>
              <a:rPr lang="en-US" altLang="zh-CN" dirty="0"/>
              <a:t>[0.5, 0.3, 0.2] predict data</a:t>
            </a:r>
          </a:p>
          <a:p>
            <a:r>
              <a:rPr lang="en-US" altLang="zh-CN" dirty="0"/>
              <a:t>loss = 0 * log(0.5) + 0 * log(0.3) + 1 * log(0.2)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3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5E663-1205-4A72-B7F4-8A7A2902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Label (Named Entity Recognition)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5B3A9-11C1-4AE3-BF3D-6498FE216009}"/>
              </a:ext>
            </a:extLst>
          </p:cNvPr>
          <p:cNvSpPr txBox="1"/>
          <p:nvPr/>
        </p:nvSpPr>
        <p:spPr>
          <a:xfrm>
            <a:off x="6358700" y="1690688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想看 周杰伦   的   灌篮高手</a:t>
            </a:r>
            <a:endParaRPr lang="en-US" altLang="zh-CN" dirty="0"/>
          </a:p>
          <a:p>
            <a:r>
              <a:rPr lang="en-US" altLang="zh-CN" dirty="0"/>
              <a:t> O   </a:t>
            </a:r>
            <a:r>
              <a:rPr lang="en-US" altLang="zh-CN" dirty="0" err="1"/>
              <a:t>O</a:t>
            </a:r>
            <a:r>
              <a:rPr lang="en-US" altLang="zh-CN" dirty="0"/>
              <a:t>    ACTOR   O     FILM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91082" cy="3455650"/>
          </a:xfrm>
          <a:prstGeom prst="rect">
            <a:avLst/>
          </a:prstGeom>
        </p:spPr>
      </p:pic>
      <p:pic>
        <p:nvPicPr>
          <p:cNvPr id="1026" name="Picture 2" descr="âsequence labeling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00" y="3074110"/>
            <a:ext cx="5376324" cy="11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5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D67FA-1C8B-40B4-B3D3-00D85AB4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</a:t>
            </a:r>
            <a:r>
              <a:rPr lang="en-US" altLang="zh-CN" dirty="0" smtClean="0"/>
              <a:t>Graph (Information Retrieve)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8EC16D-1BA8-402E-A89D-F314E7AEC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72100" cy="3743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914EFA-68FB-480C-AE3B-4E5C89C2655E}"/>
              </a:ext>
            </a:extLst>
          </p:cNvPr>
          <p:cNvSpPr txBox="1"/>
          <p:nvPr/>
        </p:nvSpPr>
        <p:spPr>
          <a:xfrm>
            <a:off x="7450667" y="1837267"/>
            <a:ext cx="40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How to get Entity? NER</a:t>
            </a:r>
          </a:p>
          <a:p>
            <a:r>
              <a:rPr lang="en-US" altLang="zh-CN" dirty="0"/>
              <a:t>2. How to construct KG?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E97496-3BCA-45F6-A25F-04D360148EF7}"/>
              </a:ext>
            </a:extLst>
          </p:cNvPr>
          <p:cNvSpPr txBox="1"/>
          <p:nvPr/>
        </p:nvSpPr>
        <p:spPr>
          <a:xfrm>
            <a:off x="6985000" y="3242733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无间道   的   导演  是   刘伟强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刘德华   的    生日  是    </a:t>
            </a:r>
            <a:r>
              <a:rPr lang="en-US" altLang="zh-CN" dirty="0" smtClean="0"/>
              <a:t>1961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3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849B-F406-444D-9C6C-3D3D75CC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CNN in NLP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6BF2EB-86CC-4609-84A8-76B061050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533" y="1690688"/>
            <a:ext cx="6932536" cy="30638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55EC53-0809-4E80-8FD6-93C610F9866D}"/>
              </a:ext>
            </a:extLst>
          </p:cNvPr>
          <p:cNvSpPr txBox="1"/>
          <p:nvPr/>
        </p:nvSpPr>
        <p:spPr>
          <a:xfrm>
            <a:off x="1109133" y="4982646"/>
            <a:ext cx="901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计算流程（卷积层，池化层，</a:t>
            </a:r>
            <a:r>
              <a:rPr lang="en-US" altLang="zh-CN" dirty="0" err="1"/>
              <a:t>softmax</a:t>
            </a:r>
            <a:r>
              <a:rPr lang="zh-CN" altLang="en-US" dirty="0"/>
              <a:t>层）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句子长度不一致？定义每句最大单词个数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RNN</a:t>
            </a:r>
            <a:r>
              <a:rPr lang="zh-CN" altLang="en-US" dirty="0"/>
              <a:t>的优势，</a:t>
            </a:r>
            <a:r>
              <a:rPr lang="en-US" altLang="zh-CN" dirty="0" err="1"/>
              <a:t>maxpool</a:t>
            </a:r>
            <a:r>
              <a:rPr lang="zh-CN" altLang="en-US" dirty="0"/>
              <a:t>剪除了额外信息，计算速度增加，过拟合程度减小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多用于文本分类与意图识别</a:t>
            </a:r>
          </a:p>
        </p:txBody>
      </p:sp>
    </p:spTree>
    <p:extLst>
      <p:ext uri="{BB962C8B-B14F-4D97-AF65-F5344CB8AC3E}">
        <p14:creationId xmlns:p14="http://schemas.microsoft.com/office/powerpoint/2010/main" val="70117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A9585-6FDE-45CD-8453-4E3E6551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Network (LSTM</a:t>
            </a:r>
            <a:r>
              <a:rPr lang="zh-CN" altLang="en-US" dirty="0"/>
              <a:t>结构见下页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CD797-43CF-4628-B2B0-9177A7B1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40" y="1734331"/>
            <a:ext cx="8070086" cy="36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80E6-C09F-43A7-A6FB-F2BF71B3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(Recurrent Neural Networks)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A8714-6695-40C8-A589-6B269A93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704976"/>
            <a:ext cx="4622796" cy="19986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1FA9B7-037D-4199-B511-A50EE9B5D5FD}"/>
              </a:ext>
            </a:extLst>
          </p:cNvPr>
          <p:cNvSpPr txBox="1"/>
          <p:nvPr/>
        </p:nvSpPr>
        <p:spPr>
          <a:xfrm>
            <a:off x="1524000" y="4363804"/>
            <a:ext cx="723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RNN Cell: LSTM[2](</a:t>
            </a:r>
            <a:r>
              <a:rPr lang="zh-CN" altLang="en-US" dirty="0"/>
              <a:t>长短期记忆网络，能够保存上一时刻的信息</a:t>
            </a:r>
            <a:r>
              <a:rPr lang="en-US" altLang="zh-CN" dirty="0"/>
              <a:t>) GRU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B7676-97B5-469A-8BB2-5795F7106F23}"/>
              </a:ext>
            </a:extLst>
          </p:cNvPr>
          <p:cNvSpPr txBox="1"/>
          <p:nvPr/>
        </p:nvSpPr>
        <p:spPr>
          <a:xfrm>
            <a:off x="1104896" y="5393266"/>
            <a:ext cx="90000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[1]. </a:t>
            </a:r>
            <a:r>
              <a:rPr lang="en-US" altLang="zh-CN" sz="1100" dirty="0" err="1"/>
              <a:t>Mikolov</a:t>
            </a:r>
            <a:r>
              <a:rPr lang="en-US" altLang="zh-CN" sz="1100" dirty="0"/>
              <a:t> T, </a:t>
            </a:r>
            <a:r>
              <a:rPr lang="en-US" altLang="zh-CN" sz="1100" dirty="0" err="1"/>
              <a:t>Karafiát</a:t>
            </a:r>
            <a:r>
              <a:rPr lang="en-US" altLang="zh-CN" sz="1100" dirty="0"/>
              <a:t> M, </a:t>
            </a:r>
            <a:r>
              <a:rPr lang="en-US" altLang="zh-CN" sz="1100" dirty="0" err="1"/>
              <a:t>Burget</a:t>
            </a:r>
            <a:r>
              <a:rPr lang="en-US" altLang="zh-CN" sz="1100" dirty="0"/>
              <a:t> L, et al. Recurrent neural network based language model[C]//Eleventh Annual Conference of the International Speech Communication Association. 2010.</a:t>
            </a:r>
          </a:p>
          <a:p>
            <a:r>
              <a:rPr lang="en-US" altLang="zh-CN" sz="1100" dirty="0"/>
              <a:t>[2]. </a:t>
            </a:r>
            <a:r>
              <a:rPr lang="en-US" altLang="zh-CN" sz="1100" dirty="0" err="1"/>
              <a:t>Sundermeyer</a:t>
            </a:r>
            <a:r>
              <a:rPr lang="en-US" altLang="zh-CN" sz="1100" dirty="0"/>
              <a:t> M, Schlüter R, Ney H. LSTM neural networks for language modeling[C]//Thirteenth Annual Conference of the International Speech Communication Association. 2012.</a:t>
            </a:r>
          </a:p>
          <a:p>
            <a:r>
              <a:rPr lang="en-US" altLang="zh-CN" sz="1100" dirty="0"/>
              <a:t>[3]. Chung J, </a:t>
            </a:r>
            <a:r>
              <a:rPr lang="en-US" altLang="zh-CN" sz="1100" dirty="0" err="1"/>
              <a:t>Gulcehre</a:t>
            </a:r>
            <a:r>
              <a:rPr lang="en-US" altLang="zh-CN" sz="1100" dirty="0"/>
              <a:t> C, Cho K H, et al. Empirical evaluation of gated recurrent neural networks on sequence modeling[J]. </a:t>
            </a:r>
            <a:r>
              <a:rPr lang="en-US" altLang="zh-CN" sz="1100" dirty="0" err="1"/>
              <a:t>arXiv</a:t>
            </a:r>
            <a:r>
              <a:rPr lang="en-US" altLang="zh-CN" sz="1100" dirty="0"/>
              <a:t> preprint arXiv:1412.3555, 2014.</a:t>
            </a:r>
            <a:endParaRPr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1D79D3-0038-4249-B076-31E983CE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28" y="1836774"/>
            <a:ext cx="4333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28DC-F507-41EC-9720-3B14E79E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Q/A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5D024-981E-490E-9E6B-AAAB03A3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/>
              <a:t> </a:t>
            </a:r>
          </a:p>
          <a:p>
            <a:pPr marL="0" indent="0" algn="ctr">
              <a:buNone/>
            </a:pPr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4977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1226C-9C0C-4534-96FB-9FF6918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 Goals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400EBE-718E-4D6D-B8A7-151654FB8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3815"/>
              </p:ext>
            </p:extLst>
          </p:nvPr>
        </p:nvGraphicFramePr>
        <p:xfrm>
          <a:off x="838200" y="606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F32A285C-EC9F-4C3F-AAE1-416C1C686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0937">
            <a:off x="3349342" y="3759845"/>
            <a:ext cx="876422" cy="809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3DF45C-DF69-4350-9374-BE0499F5E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4" y="4706555"/>
            <a:ext cx="3200400" cy="1545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58E891-DAEC-4B4B-B730-636744172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81825">
            <a:off x="4814518" y="3719062"/>
            <a:ext cx="876422" cy="809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C01A21-0521-4ED4-9B1B-3D7E386B16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29" y="4820239"/>
            <a:ext cx="2319866" cy="14821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AFC716-6C89-4462-BEF9-477C639DBD48}"/>
              </a:ext>
            </a:extLst>
          </p:cNvPr>
          <p:cNvSpPr txBox="1"/>
          <p:nvPr/>
        </p:nvSpPr>
        <p:spPr>
          <a:xfrm>
            <a:off x="1471524" y="4891221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搜索引擎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BEC1-7CE7-48DE-866B-E289C21C5EAA}"/>
              </a:ext>
            </a:extLst>
          </p:cNvPr>
          <p:cNvSpPr txBox="1"/>
          <p:nvPr/>
        </p:nvSpPr>
        <p:spPr>
          <a:xfrm>
            <a:off x="7324526" y="4739826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知识图谱</a:t>
            </a:r>
          </a:p>
        </p:txBody>
      </p:sp>
    </p:spTree>
    <p:extLst>
      <p:ext uri="{BB962C8B-B14F-4D97-AF65-F5344CB8AC3E}">
        <p14:creationId xmlns:p14="http://schemas.microsoft.com/office/powerpoint/2010/main" val="33811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DD0C-9FA8-4E89-A298-C6D2D46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for Speech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BCF-E9A8-41F6-9885-0E2305ED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breakthrough results of </a:t>
            </a:r>
            <a:r>
              <a:rPr lang="zh-CN" altLang="en-US" dirty="0"/>
              <a:t>“</a:t>
            </a:r>
            <a:r>
              <a:rPr lang="en-US" altLang="zh-CN" dirty="0"/>
              <a:t>deep learning” on large datasets happened in speech recognition</a:t>
            </a:r>
          </a:p>
          <a:p>
            <a:r>
              <a:rPr lang="en-US" altLang="zh-CN" dirty="0"/>
              <a:t>Context-Dependent Pre-trained Deep Neural Networks for Large Vocabulary Speech Recognition Dahl et al. (2010)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FAE323-9D06-45B3-871B-89ED6BD4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3767668"/>
            <a:ext cx="2366962" cy="3019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1B3B55-E325-453C-9A92-30CE9C27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860" y="3958962"/>
            <a:ext cx="5514975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FB2DB2-F9AC-4B4E-BEE9-88DD389275F6}"/>
              </a:ext>
            </a:extLst>
          </p:cNvPr>
          <p:cNvSpPr txBox="1"/>
          <p:nvPr/>
        </p:nvSpPr>
        <p:spPr>
          <a:xfrm>
            <a:off x="4555860" y="3774296"/>
            <a:ext cx="701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Acoustic model: </a:t>
            </a:r>
            <a:r>
              <a:rPr lang="zh-CN" altLang="en-US" dirty="0"/>
              <a:t>声学模型  </a:t>
            </a:r>
            <a:r>
              <a:rPr lang="en-US" altLang="zh-CN" dirty="0" err="1"/>
              <a:t>Recog</a:t>
            </a:r>
            <a:r>
              <a:rPr lang="en-US" altLang="zh-CN" dirty="0"/>
              <a:t> WER: Recognition Word Error Rate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BBDF46-6ED3-4C90-AED5-A7484388CD00}"/>
              </a:ext>
            </a:extLst>
          </p:cNvPr>
          <p:cNvSpPr txBox="1"/>
          <p:nvPr/>
        </p:nvSpPr>
        <p:spPr>
          <a:xfrm>
            <a:off x="438097" y="5352813"/>
            <a:ext cx="145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 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88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0620-588E-498F-B5B8-23660482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NLU: The hardest and the most important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FA5F6-CAFE-4026-91D8-4C9DFCD2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samples help you understand NLU </a:t>
            </a:r>
          </a:p>
          <a:p>
            <a:r>
              <a:rPr lang="en-US" altLang="zh-CN" dirty="0"/>
              <a:t>Google Translation (basic GNMT)</a:t>
            </a:r>
          </a:p>
          <a:p>
            <a:r>
              <a:rPr lang="en-US" altLang="zh-CN" dirty="0"/>
              <a:t>Question Answering System (such as: </a:t>
            </a:r>
            <a:r>
              <a:rPr lang="zh-CN" altLang="en-US" dirty="0"/>
              <a:t>小冰 </a:t>
            </a:r>
            <a:r>
              <a:rPr lang="en-US" altLang="zh-CN" dirty="0"/>
              <a:t>basic model)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F0104-71C3-4C41-8EB2-201C408D1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83" y="4393611"/>
            <a:ext cx="2015065" cy="1256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61CB05-48CC-4F9A-85D5-6D3060AB3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4538681"/>
            <a:ext cx="1795966" cy="9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D4DC-1D9E-4EDE-812A-D0F61F18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Step: Word Embedding/Vectors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2B4EC-44FE-4F0D-A66A-C125D334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Definition: the idea that is represented by a word, phrase, etc.</a:t>
            </a:r>
          </a:p>
          <a:p>
            <a:r>
              <a:rPr lang="en-US" altLang="zh-CN" dirty="0"/>
              <a:t>“ugly and out-of-date”: One-hot encoding </a:t>
            </a:r>
          </a:p>
          <a:p>
            <a:pPr lvl="1"/>
            <a:r>
              <a:rPr lang="en-US" altLang="zh-CN" dirty="0"/>
              <a:t>Disadvantages?</a:t>
            </a:r>
          </a:p>
          <a:p>
            <a:pPr lvl="1"/>
            <a:r>
              <a:rPr lang="en-US" altLang="zh-CN" dirty="0"/>
              <a:t>Too Large</a:t>
            </a:r>
          </a:p>
          <a:p>
            <a:pPr lvl="1"/>
            <a:r>
              <a:rPr lang="en-US" altLang="zh-CN" dirty="0"/>
              <a:t>No meaning (</a:t>
            </a:r>
            <a:r>
              <a:rPr lang="zh-CN" altLang="en-US" dirty="0"/>
              <a:t>下图，相近的词语却没有任何体现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CA81B7-699F-4856-AFD2-E819E054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4261902"/>
            <a:ext cx="7934854" cy="11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9EAFA-7B0B-4919-A83A-D0D1F8B6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Embedding/Vectors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978A0-41F4-47DA-B437-9AA97D9E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Currently:</a:t>
            </a:r>
            <a:r>
              <a:rPr lang="zh-CN" altLang="en-US" dirty="0"/>
              <a:t> </a:t>
            </a:r>
            <a:r>
              <a:rPr lang="en-US" altLang="zh-CN" dirty="0"/>
              <a:t>Low dimensional vectors (fixed length)</a:t>
            </a:r>
          </a:p>
          <a:p>
            <a:pPr lvl="1"/>
            <a:r>
              <a:rPr lang="en-US" altLang="zh-CN" dirty="0"/>
              <a:t>Word2Vec[1] (advantages? distance means meaning of word)</a:t>
            </a:r>
          </a:p>
          <a:p>
            <a:pPr lvl="1"/>
            <a:r>
              <a:rPr lang="en-US" altLang="zh-CN" dirty="0" err="1"/>
              <a:t>FastText</a:t>
            </a:r>
            <a:r>
              <a:rPr lang="en-US" altLang="zh-CN" dirty="0"/>
              <a:t>[2] (advantages? fast)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DEB9A-D6D3-4819-A48B-68E9A54E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3305969"/>
            <a:ext cx="6457950" cy="695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3516E1-F79E-44DA-B57E-E78AC9EDC064}"/>
              </a:ext>
            </a:extLst>
          </p:cNvPr>
          <p:cNvSpPr txBox="1"/>
          <p:nvPr/>
        </p:nvSpPr>
        <p:spPr>
          <a:xfrm>
            <a:off x="1227667" y="5560417"/>
            <a:ext cx="82973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[1]. </a:t>
            </a:r>
            <a:r>
              <a:rPr lang="en-US" altLang="zh-CN" sz="1100" dirty="0" err="1"/>
              <a:t>Mikolov</a:t>
            </a:r>
            <a:r>
              <a:rPr lang="en-US" altLang="zh-CN" sz="1100" dirty="0"/>
              <a:t> T, Chen K, </a:t>
            </a:r>
            <a:r>
              <a:rPr lang="en-US" altLang="zh-CN" sz="1100" dirty="0" err="1"/>
              <a:t>Corrado</a:t>
            </a:r>
            <a:r>
              <a:rPr lang="en-US" altLang="zh-CN" sz="1100" dirty="0"/>
              <a:t> G, et al. Efficient estimation of word representations in vector space[J]. </a:t>
            </a:r>
            <a:r>
              <a:rPr lang="en-US" altLang="zh-CN" sz="1100" dirty="0" err="1"/>
              <a:t>arXiv</a:t>
            </a:r>
            <a:r>
              <a:rPr lang="en-US" altLang="zh-CN" sz="1100" dirty="0"/>
              <a:t> preprint arXiv:1301.3781, 2013</a:t>
            </a:r>
          </a:p>
          <a:p>
            <a:r>
              <a:rPr lang="en-US" altLang="zh-CN" sz="1200" dirty="0"/>
              <a:t>[2]. </a:t>
            </a:r>
            <a:r>
              <a:rPr lang="en-US" altLang="zh-CN" sz="1200" dirty="0" err="1"/>
              <a:t>Joulin</a:t>
            </a:r>
            <a:r>
              <a:rPr lang="en-US" altLang="zh-CN" sz="1200" dirty="0"/>
              <a:t> A, Grave E, Bojanowski P, et al. Bag of tricks for efficient text classification[J].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arXiv:1607.01759, 2016.</a:t>
            </a:r>
            <a:endParaRPr lang="zh-CN" altLang="en-US" sz="9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A72C0C-5BAA-4E67-93A3-47BE29BE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4001294"/>
            <a:ext cx="4714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91487-FFAA-4904-B614-BE842A7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Chinese Word Segmentation[1]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94420-2097-49B7-990C-BCE76891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am a student vs </a:t>
            </a:r>
            <a:r>
              <a:rPr lang="zh-CN" altLang="en-US" dirty="0"/>
              <a:t>我是一个学生</a:t>
            </a:r>
            <a:endParaRPr lang="en-US" altLang="zh-CN" dirty="0"/>
          </a:p>
          <a:p>
            <a:r>
              <a:rPr lang="en-US" altLang="zh-CN" dirty="0"/>
              <a:t>How to represent “</a:t>
            </a:r>
            <a:r>
              <a:rPr lang="zh-CN" altLang="en-US" dirty="0"/>
              <a:t>我是一个学生</a:t>
            </a:r>
            <a:r>
              <a:rPr lang="en-US" altLang="zh-CN" dirty="0"/>
              <a:t>”?</a:t>
            </a:r>
          </a:p>
          <a:p>
            <a:r>
              <a:rPr lang="zh-CN" altLang="en-US" dirty="0"/>
              <a:t>我</a:t>
            </a:r>
            <a:r>
              <a:rPr lang="en-US" altLang="zh-CN" dirty="0"/>
              <a:t>/ </a:t>
            </a:r>
            <a:r>
              <a:rPr lang="zh-CN" altLang="en-US" dirty="0"/>
              <a:t>是</a:t>
            </a:r>
            <a:r>
              <a:rPr lang="en-US" altLang="zh-CN" dirty="0"/>
              <a:t>/ </a:t>
            </a:r>
            <a:r>
              <a:rPr lang="zh-CN" altLang="en-US" dirty="0"/>
              <a:t>一个</a:t>
            </a:r>
            <a:r>
              <a:rPr lang="en-US" altLang="zh-CN" dirty="0"/>
              <a:t>/ </a:t>
            </a:r>
            <a:r>
              <a:rPr lang="zh-CN" altLang="en-US" dirty="0"/>
              <a:t>学生</a:t>
            </a:r>
            <a:r>
              <a:rPr lang="en-US" altLang="zh-CN" dirty="0"/>
              <a:t>/ </a:t>
            </a:r>
          </a:p>
          <a:p>
            <a:pPr lvl="1"/>
            <a:r>
              <a:rPr lang="en-US" altLang="zh-CN" dirty="0"/>
              <a:t>CRF model (</a:t>
            </a:r>
            <a:r>
              <a:rPr lang="zh-CN" altLang="en-US" dirty="0"/>
              <a:t>条件随机场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46308-DE23-48E9-9D60-DC1B44D2B537}"/>
              </a:ext>
            </a:extLst>
          </p:cNvPr>
          <p:cNvSpPr txBox="1"/>
          <p:nvPr/>
        </p:nvSpPr>
        <p:spPr>
          <a:xfrm>
            <a:off x="1143001" y="5730875"/>
            <a:ext cx="8712200" cy="64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[1]. </a:t>
            </a:r>
            <a:r>
              <a:rPr lang="en-US" altLang="zh-CN" sz="1200" dirty="0" err="1"/>
              <a:t>Xue</a:t>
            </a:r>
            <a:r>
              <a:rPr lang="en-US" altLang="zh-CN" sz="1200" dirty="0"/>
              <a:t> N. Chinese word segmentation as character tagging[J]. International Journal of Computational Linguistics &amp; Chinese Language Processing, Volume 8, Number 1, February 2003: Special Issue on Word Formation and Chinese Language Processing, 2003, 8(1): 29-48.</a:t>
            </a:r>
          </a:p>
        </p:txBody>
      </p:sp>
    </p:spTree>
    <p:extLst>
      <p:ext uri="{BB962C8B-B14F-4D97-AF65-F5344CB8AC3E}">
        <p14:creationId xmlns:p14="http://schemas.microsoft.com/office/powerpoint/2010/main" val="34433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C6B12-7C88-45E1-A33D-8AF24955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(Recurrent Neural Networks)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1D9F14-1742-4CEE-9134-0562E9A0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14700" cy="1895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176D0F-AA4B-47AE-B48D-5C89118B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1" y="3973234"/>
            <a:ext cx="6441017" cy="2388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9F3392-0FDC-42FD-B369-7254A6844E2F}"/>
                  </a:ext>
                </a:extLst>
              </p:cNvPr>
              <p:cNvSpPr/>
              <p:nvPr/>
            </p:nvSpPr>
            <p:spPr>
              <a:xfrm>
                <a:off x="4511496" y="1901257"/>
                <a:ext cx="4913140" cy="867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end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𝑆𝑡𝑎𝑡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𝑂𝑢𝑡𝑝𝑢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𝑅𝑁𝑁𝐶𝑒𝑙𝑙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𝑆𝑡𝑎𝑡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𝐼𝑛𝑝𝑢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9F3392-0FDC-42FD-B369-7254A6844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96" y="1901257"/>
                <a:ext cx="4913140" cy="867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843706" y="4647501"/>
            <a:ext cx="427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Deep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1307</Words>
  <Application>Microsoft Office PowerPoint</Application>
  <PresentationFormat>宽屏</PresentationFormat>
  <Paragraphs>146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NLP之从入坑到放弃</vt:lpstr>
      <vt:lpstr>NLP</vt:lpstr>
      <vt:lpstr>NLP Goals</vt:lpstr>
      <vt:lpstr>Deep Learning for Speech</vt:lpstr>
      <vt:lpstr>NLU: The hardest and the most important</vt:lpstr>
      <vt:lpstr>First Step: Word Embedding/Vectors </vt:lpstr>
      <vt:lpstr>Word Embedding/Vectors </vt:lpstr>
      <vt:lpstr>Chinese Word Segmentation[1]</vt:lpstr>
      <vt:lpstr>RNN (Recurrent Neural Networks)</vt:lpstr>
      <vt:lpstr>RNN (Recurrent Neural Networks)</vt:lpstr>
      <vt:lpstr>Activation Function</vt:lpstr>
      <vt:lpstr>Gate</vt:lpstr>
      <vt:lpstr>LSTM (Long Short Term Memory networks)</vt:lpstr>
      <vt:lpstr>LSTM: Forget Gate, Input Gate </vt:lpstr>
      <vt:lpstr>LSTM: Memory</vt:lpstr>
      <vt:lpstr>LSTM: output</vt:lpstr>
      <vt:lpstr>Bi-directional LSTM</vt:lpstr>
      <vt:lpstr>Sequence-To-Sequence Model</vt:lpstr>
      <vt:lpstr>Sequence-To-Sequence Model</vt:lpstr>
      <vt:lpstr>Sequence-To-Sequence Model</vt:lpstr>
      <vt:lpstr>Sequence Label (Named Entity Recognition)</vt:lpstr>
      <vt:lpstr>Knowledge Graph (Information Retrieve)</vt:lpstr>
      <vt:lpstr>Apply CNN in NLP</vt:lpstr>
      <vt:lpstr>Memory Network (LSTM结构见下页)</vt:lpstr>
      <vt:lpstr>RNN (Recurrent Neural Networks)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NLP之从入坑到放弃</dc:title>
  <dc:creator>ZC L</dc:creator>
  <cp:lastModifiedBy>ZC L</cp:lastModifiedBy>
  <cp:revision>70</cp:revision>
  <dcterms:created xsi:type="dcterms:W3CDTF">2018-03-05T10:14:24Z</dcterms:created>
  <dcterms:modified xsi:type="dcterms:W3CDTF">2018-03-09T01:36:19Z</dcterms:modified>
</cp:coreProperties>
</file>