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085C1-8E4F-4905-89E7-1A5AD6CC2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8BE786-19C6-4F3A-BEC5-4EAA8CD9B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E68DE5-49A6-4308-BC0A-A1A7398E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1EBB8-770B-40E4-B87D-1C37CAF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A838F-1A19-41B9-8A06-73D5447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4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ABD3F-AA95-43E7-B0BE-BAC1A0ED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56B61B-D7DD-4A0F-B424-A3CF512FF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F60C2-5E6E-4969-9427-7621E5F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15AC7-F239-4019-90CD-D9BB6DCE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F1488-15C0-4BBF-98F7-B6C035D4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B79C8-FA60-4FF6-A3BB-4578DA0B2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B20669-5F24-4849-A7F9-D38338967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4512E-DB76-4544-AE5B-FA663EFA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B3F0E-1BFF-4D96-A95B-2F1485DD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650F-4BC6-4356-A6CA-2ACAA54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C4EDF-783E-4CA5-839F-6669CF27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04B62-FEAE-4B0B-9029-54731C7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83923-BCB2-43D0-94D4-640AA1B7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7F0EE-F9B0-4D2B-86F4-DB2A94DE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DBD8E-FB1D-4DD5-9DC8-EC8BDD4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3AC65-4D61-44CF-94B6-3098D53E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07A97-DEFE-44BE-AAC1-0E0FAFA03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F3570-4D9E-4043-9803-0F15B68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EC019-FF5F-4001-A833-4C00562C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2EB71-181D-43EF-8FC9-BA246B5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2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BAC0B-B3BE-4A6F-AA60-61D4785A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5DF66-1C37-4FA8-83F9-14F7F123C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CB565-7A2A-4DAA-8FC6-958E2282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590D1-0ECB-453A-A754-F3A6E46F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AA1E7-783C-481A-92EF-8DE6B911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9A3DF-463B-4FCB-B5F4-C850955B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85340-3037-4CB5-85C4-AD1EFB59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C4320-A9E1-4C08-AF56-9AFDA6B6B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9220F-7A2D-4793-9639-B60F6FFF3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C517F-CFAC-47D6-8D31-369BC337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18B2F0-E5E1-46FE-961B-767392AD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8250F3-A309-49B6-A3E4-03B84704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C35AC6-CA64-41BA-92AE-7B328FB0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CAA47D-400F-4AF8-9749-8651BE9C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1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6D61D-060C-43B3-9232-96042A1A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C3543D-2BCC-4CAE-930D-A65F5BD3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1CE63-EFCA-4333-9CCE-7111016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5F13A0-530B-4153-A80F-A8E2218C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52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A922B3-3537-4E1B-90DC-88329196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1F24B-1D89-42FC-9F37-22E0E3E8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46A3A-1D40-413A-AD2E-EAB937B3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581E-BDDF-4C95-8228-9B0D2605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4A23-29EE-484D-947D-252AF63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73330-514F-4C38-AE59-4A9C1103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2BD9E4-9F0F-4B74-842B-AD8AAA30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64DC0-9784-49A4-850D-FAC960F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E5B49-1D8C-43F7-8F72-1719AAD3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C061-9428-49C1-8C4E-8CCBE50A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DF4632-CAF1-4153-899D-E0B62D0E2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048E06-57F1-486C-B24B-00E805D0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68C8D-F74A-4D47-8983-38E1CF4A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4CA72-0BF7-493F-8352-A6DAABEB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F4F61-C693-43A2-8E46-2A2B5B17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9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6E6EC-1A9F-4690-936A-73366637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445FC-24D4-496B-AED3-88EDB57B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1A337-8CC1-4CBF-8943-9E6BBB37E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3A42-08AB-48B4-B15A-0411B3A99624}" type="datetimeFigureOut">
              <a:rPr lang="zh-CN" altLang="en-US" smtClean="0"/>
              <a:t>2018/3/13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F09D-D13B-4243-A234-6E766858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BA32-A212-44D6-836D-5E21430E4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68A2-FB50-44B8-8272-03995FA8F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7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916BD-9C72-44C2-9CAA-77E0D5988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Resolve homophone using a hierarchical LSTM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E3937-D419-4E35-92FB-9F83799FF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ZhichengLiu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1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73559-4CE6-4696-9B74-162F3223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194FEC-6246-4A8E-90C4-7BE14B16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Substitution selection </a:t>
            </a:r>
            <a:r>
              <a:rPr lang="zh-CN" altLang="en-US" dirty="0"/>
              <a:t>能否加入网络做成</a:t>
            </a:r>
            <a:r>
              <a:rPr lang="en-US" altLang="zh-CN" dirty="0"/>
              <a:t>end-to-end</a:t>
            </a:r>
          </a:p>
          <a:p>
            <a:r>
              <a:rPr lang="en-US" altLang="zh-CN" dirty="0"/>
              <a:t>Threshold</a:t>
            </a:r>
            <a:r>
              <a:rPr lang="zh-CN" altLang="en-US" dirty="0"/>
              <a:t>超参数的选择通过网络训练得到</a:t>
            </a:r>
            <a:endParaRPr lang="en-US" altLang="zh-CN" dirty="0"/>
          </a:p>
          <a:p>
            <a:r>
              <a:rPr lang="en-US" altLang="zh-CN" dirty="0"/>
              <a:t>lazy reaction in </a:t>
            </a:r>
            <a:r>
              <a:rPr lang="zh-CN" altLang="en-US" dirty="0"/>
              <a:t>生僻字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51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9B5E-F446-4331-B0E1-447E18C9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Problems: Chinese homophone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332BC-5854-4A02-BC03-6B72E549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Punctuation imprecisely hampered speech recognition</a:t>
            </a:r>
          </a:p>
          <a:p>
            <a:pPr lvl="1"/>
            <a:r>
              <a:rPr lang="zh-CN" altLang="en-US" dirty="0"/>
              <a:t>我想吃五仁月饼</a:t>
            </a:r>
            <a:r>
              <a:rPr lang="en-US" altLang="zh-CN" dirty="0"/>
              <a:t>/</a:t>
            </a:r>
            <a:r>
              <a:rPr lang="zh-CN" altLang="en-US" dirty="0"/>
              <a:t>我想吃五人约饼</a:t>
            </a:r>
            <a:endParaRPr lang="en-US" altLang="zh-CN" dirty="0"/>
          </a:p>
          <a:p>
            <a:pPr lvl="1"/>
            <a:r>
              <a:rPr lang="zh-CN" altLang="en-US" dirty="0"/>
              <a:t>我  想  吃   五仁月饼</a:t>
            </a:r>
            <a:r>
              <a:rPr lang="en-US" altLang="zh-CN" dirty="0"/>
              <a:t>/</a:t>
            </a:r>
            <a:r>
              <a:rPr lang="zh-CN" altLang="en-US" dirty="0"/>
              <a:t>我  想  吃  五人约  饼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Homophone cause many problems</a:t>
            </a:r>
          </a:p>
          <a:p>
            <a:pPr lvl="1"/>
            <a:r>
              <a:rPr lang="en-US" altLang="zh-CN" dirty="0"/>
              <a:t>Speech recognition can’t resolve homophone</a:t>
            </a:r>
          </a:p>
          <a:p>
            <a:pPr lvl="1"/>
            <a:r>
              <a:rPr lang="en-US" altLang="zh-CN" dirty="0"/>
              <a:t>Segmentation error rate highly increase</a:t>
            </a:r>
          </a:p>
          <a:p>
            <a:pPr lvl="1"/>
            <a:r>
              <a:rPr lang="en-US" altLang="zh-CN" dirty="0"/>
              <a:t>Error accumulates as components of model boost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84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51632-F092-46B3-A7FA-4CDDDCDF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can’t resolve homophone?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F4B592-5797-42AE-9C99-A1E0F74CD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sentence segmentation error up to 95% once a homophone exists</a:t>
            </a:r>
          </a:p>
          <a:p>
            <a:pPr lvl="1"/>
            <a:r>
              <a:rPr lang="zh-CN" altLang="en-US" dirty="0"/>
              <a:t>我  想  吃   五仁月饼</a:t>
            </a:r>
            <a:r>
              <a:rPr lang="en-US" altLang="zh-CN" dirty="0"/>
              <a:t>/</a:t>
            </a:r>
            <a:r>
              <a:rPr lang="zh-CN" altLang="en-US" dirty="0"/>
              <a:t>我  想  吃  五人约  饼</a:t>
            </a:r>
            <a:endParaRPr lang="en-US" altLang="zh-CN" dirty="0"/>
          </a:p>
          <a:p>
            <a:r>
              <a:rPr lang="en-US" altLang="zh-CN" dirty="0"/>
              <a:t>SR have some methods to resist this problems, but ………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03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D5A6-AAB1-4541-ADAB-7AFDB120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right word in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C1385-BF60-4449-8B7F-4A7E0373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 can find the error in sentence quickly</a:t>
            </a:r>
          </a:p>
          <a:p>
            <a:pPr lvl="1"/>
            <a:r>
              <a:rPr lang="en-US" altLang="zh-CN" dirty="0"/>
              <a:t>Regular words, phrase</a:t>
            </a:r>
          </a:p>
          <a:p>
            <a:pPr lvl="1"/>
            <a:r>
              <a:rPr lang="en-US" altLang="zh-CN" dirty="0"/>
              <a:t>No need for segmentation</a:t>
            </a:r>
          </a:p>
          <a:p>
            <a:r>
              <a:rPr lang="en-US" altLang="zh-CN" dirty="0"/>
              <a:t>Segmentation is really necessary ?</a:t>
            </a:r>
          </a:p>
          <a:p>
            <a:r>
              <a:rPr lang="en-US" altLang="zh-CN" dirty="0"/>
              <a:t>Homophone has the same Pinyin.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8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6EB76-DA94-4025-A209-55C4EC7F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A035C-55F4-4EB3-ACEF-9DD4E62D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hierarchical LSTM</a:t>
            </a:r>
          </a:p>
          <a:p>
            <a:r>
              <a:rPr lang="en-US" altLang="zh-CN" dirty="0"/>
              <a:t>word embedding generation</a:t>
            </a:r>
          </a:p>
          <a:p>
            <a:r>
              <a:rPr lang="en-US" altLang="zh-CN" dirty="0"/>
              <a:t>Finding most fitting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95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D0F47-F5F4-45ED-A54B-7B212EA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hierarchical LSTM(Encoder)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73499D-03C2-40AE-B2F0-10DBCAAA2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48" y="1690688"/>
            <a:ext cx="5399652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2FA4D3-4EAA-4204-8005-131DAD54B67B}"/>
              </a:ext>
            </a:extLst>
          </p:cNvPr>
          <p:cNvSpPr txBox="1"/>
          <p:nvPr/>
        </p:nvSpPr>
        <p:spPr>
          <a:xfrm>
            <a:off x="838200" y="5511338"/>
            <a:ext cx="11055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pinyin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0FABEB-542C-4A7A-A7D1-F169CD18480A}"/>
              </a:ext>
            </a:extLst>
          </p:cNvPr>
          <p:cNvSpPr txBox="1"/>
          <p:nvPr/>
        </p:nvSpPr>
        <p:spPr>
          <a:xfrm>
            <a:off x="6263426" y="2061556"/>
            <a:ext cx="5225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通过单字的拼音输入</a:t>
            </a:r>
            <a:r>
              <a:rPr lang="en-US" altLang="zh-CN" dirty="0"/>
              <a:t>LSTM</a:t>
            </a:r>
            <a:r>
              <a:rPr lang="zh-CN" altLang="en-US" dirty="0"/>
              <a:t>作为单字的词向量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以上述词向量作为</a:t>
            </a:r>
            <a:r>
              <a:rPr lang="en-US" altLang="zh-CN" dirty="0"/>
              <a:t>Sequence labeling</a:t>
            </a:r>
            <a:r>
              <a:rPr lang="zh-CN" altLang="en-US" dirty="0"/>
              <a:t>的输入对单字进行</a:t>
            </a:r>
            <a:r>
              <a:rPr lang="en-US" altLang="zh-CN" dirty="0"/>
              <a:t>labeling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字向量采用</a:t>
            </a:r>
            <a:r>
              <a:rPr lang="en-US" altLang="zh-CN" dirty="0" err="1"/>
              <a:t>fasttext</a:t>
            </a:r>
            <a:r>
              <a:rPr lang="zh-CN" altLang="en-US" dirty="0"/>
              <a:t>与</a:t>
            </a:r>
            <a:r>
              <a:rPr lang="en-US" altLang="zh-CN" dirty="0"/>
              <a:t>LSTM join</a:t>
            </a:r>
            <a:r>
              <a:rPr lang="zh-CN" altLang="en-US" dirty="0"/>
              <a:t>操作组合而成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整句输出之后选择最合适的替代词</a:t>
            </a:r>
          </a:p>
        </p:txBody>
      </p:sp>
    </p:spTree>
    <p:extLst>
      <p:ext uri="{BB962C8B-B14F-4D97-AF65-F5344CB8AC3E}">
        <p14:creationId xmlns:p14="http://schemas.microsoft.com/office/powerpoint/2010/main" val="151674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4A32C-41D2-44D4-A21D-A45D10C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E0C78-7826-4705-A394-BECCD548D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随机初始化</a:t>
            </a:r>
            <a:r>
              <a:rPr lang="en-US" altLang="zh-CN" dirty="0"/>
              <a:t>26</a:t>
            </a:r>
            <a:r>
              <a:rPr lang="zh-CN" altLang="en-US" dirty="0"/>
              <a:t>个字母以及</a:t>
            </a:r>
            <a:r>
              <a:rPr lang="en-US" altLang="zh-CN" dirty="0"/>
              <a:t>0-9</a:t>
            </a:r>
            <a:r>
              <a:rPr lang="zh-CN" altLang="en-US" dirty="0"/>
              <a:t>个数字的</a:t>
            </a:r>
            <a:r>
              <a:rPr lang="en-US" altLang="zh-CN" dirty="0"/>
              <a:t>fixed length vector</a:t>
            </a:r>
          </a:p>
          <a:p>
            <a:r>
              <a:rPr lang="zh-CN" altLang="en-US" dirty="0"/>
              <a:t>所有字母的</a:t>
            </a:r>
            <a:r>
              <a:rPr lang="en-US" altLang="zh-CN" dirty="0"/>
              <a:t>char embedding</a:t>
            </a:r>
            <a:r>
              <a:rPr lang="zh-CN" altLang="en-US" dirty="0"/>
              <a:t>通过网络训练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char embedding</a:t>
            </a:r>
            <a:r>
              <a:rPr lang="zh-CN" altLang="en-US" dirty="0"/>
              <a:t>通过</a:t>
            </a:r>
            <a:r>
              <a:rPr lang="en-US" altLang="zh-CN" dirty="0"/>
              <a:t>LSTM</a:t>
            </a:r>
            <a:r>
              <a:rPr lang="zh-CN" altLang="en-US" dirty="0"/>
              <a:t>之后生成的</a:t>
            </a:r>
            <a:r>
              <a:rPr lang="en-US" altLang="zh-CN" dirty="0"/>
              <a:t>memory</a:t>
            </a:r>
            <a:r>
              <a:rPr lang="zh-CN" altLang="en-US" dirty="0"/>
              <a:t>与</a:t>
            </a:r>
            <a:r>
              <a:rPr lang="en-US" altLang="zh-CN" dirty="0" err="1"/>
              <a:t>fasttext</a:t>
            </a:r>
            <a:r>
              <a:rPr lang="zh-CN" altLang="en-US" dirty="0"/>
              <a:t>生成的字向量</a:t>
            </a:r>
            <a:r>
              <a:rPr lang="en-US" altLang="zh-CN" dirty="0"/>
              <a:t>join</a:t>
            </a:r>
            <a:r>
              <a:rPr lang="zh-CN" altLang="en-US" dirty="0"/>
              <a:t>形成该字的字向量输入</a:t>
            </a:r>
            <a:r>
              <a:rPr lang="en-US" altLang="zh-CN" dirty="0"/>
              <a:t>LSTM</a:t>
            </a:r>
            <a:r>
              <a:rPr lang="zh-CN" altLang="en-US" dirty="0"/>
              <a:t>进行单字的</a:t>
            </a:r>
            <a:r>
              <a:rPr lang="en-US" altLang="zh-CN" dirty="0"/>
              <a:t>labeling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8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06438-936B-4504-93BD-A72C30F9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substitution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2D48A-AF41-48DA-8001-6E33F20A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通过选择对单字词向量最接近的</a:t>
            </a:r>
            <a:r>
              <a:rPr lang="en-US" altLang="zh-CN" dirty="0"/>
              <a:t>n</a:t>
            </a:r>
            <a:r>
              <a:rPr lang="zh-CN" altLang="en-US" dirty="0"/>
              <a:t>个词中是否存在可替代的单字使得整句话</a:t>
            </a:r>
            <a:r>
              <a:rPr lang="en-US" altLang="zh-CN" dirty="0"/>
              <a:t>labeling loss</a:t>
            </a:r>
            <a:r>
              <a:rPr lang="zh-CN" altLang="en-US" dirty="0"/>
              <a:t>减小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lazy selection</a:t>
            </a:r>
            <a:r>
              <a:rPr lang="zh-CN" altLang="en-US" dirty="0"/>
              <a:t>策略</a:t>
            </a:r>
            <a:r>
              <a:rPr lang="en-US" altLang="zh-CN" dirty="0"/>
              <a:t>, </a:t>
            </a:r>
            <a:r>
              <a:rPr lang="zh-CN" altLang="en-US" dirty="0"/>
              <a:t>设置超参数</a:t>
            </a:r>
            <a:r>
              <a:rPr lang="en-US" altLang="zh-CN" dirty="0"/>
              <a:t>threshold, </a:t>
            </a:r>
            <a:r>
              <a:rPr lang="zh-CN" altLang="en-US" dirty="0"/>
              <a:t>对于</a:t>
            </a:r>
            <a:r>
              <a:rPr lang="en-US" altLang="zh-CN" dirty="0"/>
              <a:t>loss</a:t>
            </a:r>
            <a:r>
              <a:rPr lang="zh-CN" altLang="en-US" dirty="0"/>
              <a:t>减少小于</a:t>
            </a:r>
            <a:r>
              <a:rPr lang="en-US" altLang="zh-CN" dirty="0"/>
              <a:t>threshold</a:t>
            </a:r>
            <a:r>
              <a:rPr lang="zh-CN" altLang="en-US" dirty="0"/>
              <a:t>的字不予替换</a:t>
            </a:r>
          </a:p>
        </p:txBody>
      </p:sp>
    </p:spTree>
    <p:extLst>
      <p:ext uri="{BB962C8B-B14F-4D97-AF65-F5344CB8AC3E}">
        <p14:creationId xmlns:p14="http://schemas.microsoft.com/office/powerpoint/2010/main" val="318081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98BAA-BBAE-4077-BEFB-214EDF18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11C4078-D9F6-4BB9-8B94-AAA151454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241286"/>
              </p:ext>
            </p:extLst>
          </p:nvPr>
        </p:nvGraphicFramePr>
        <p:xfrm>
          <a:off x="838200" y="1904554"/>
          <a:ext cx="9108720" cy="1545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0933">
                  <a:extLst>
                    <a:ext uri="{9D8B030D-6E8A-4147-A177-3AD203B41FA5}">
                      <a16:colId xmlns:a16="http://schemas.microsoft.com/office/drawing/2014/main" val="1122138308"/>
                    </a:ext>
                  </a:extLst>
                </a:gridCol>
                <a:gridCol w="1361229">
                  <a:extLst>
                    <a:ext uri="{9D8B030D-6E8A-4147-A177-3AD203B41FA5}">
                      <a16:colId xmlns:a16="http://schemas.microsoft.com/office/drawing/2014/main" val="2319753653"/>
                    </a:ext>
                  </a:extLst>
                </a:gridCol>
                <a:gridCol w="2085863">
                  <a:extLst>
                    <a:ext uri="{9D8B030D-6E8A-4147-A177-3AD203B41FA5}">
                      <a16:colId xmlns:a16="http://schemas.microsoft.com/office/drawing/2014/main" val="2621605497"/>
                    </a:ext>
                  </a:extLst>
                </a:gridCol>
                <a:gridCol w="1787883">
                  <a:extLst>
                    <a:ext uri="{9D8B030D-6E8A-4147-A177-3AD203B41FA5}">
                      <a16:colId xmlns:a16="http://schemas.microsoft.com/office/drawing/2014/main" val="3827577713"/>
                    </a:ext>
                  </a:extLst>
                </a:gridCol>
                <a:gridCol w="1462812">
                  <a:extLst>
                    <a:ext uri="{9D8B030D-6E8A-4147-A177-3AD203B41FA5}">
                      <a16:colId xmlns:a16="http://schemas.microsoft.com/office/drawing/2014/main" val="740052628"/>
                    </a:ext>
                  </a:extLst>
                </a:gridCol>
              </a:tblGrid>
              <a:tr h="386307">
                <a:tc>
                  <a:txBody>
                    <a:bodyPr/>
                    <a:lstStyle/>
                    <a:p>
                      <a:pPr algn="l" fontAlgn="ctr"/>
                      <a:endParaRPr lang="zh-CN" alt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>
                          <a:effectLst/>
                        </a:rPr>
                        <a:t>Bi-LSTM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>
                          <a:effectLst/>
                        </a:rPr>
                        <a:t>Bi-LSTM-CRF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CNN-LSTM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>
                          <a:effectLst/>
                        </a:rPr>
                        <a:t>Ours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extLst>
                  <a:ext uri="{0D108BD9-81ED-4DB2-BD59-A6C34878D82A}">
                    <a16:rowId xmlns:a16="http://schemas.microsoft.com/office/drawing/2014/main" val="297771098"/>
                  </a:ext>
                </a:extLst>
              </a:tr>
              <a:tr h="386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>
                          <a:effectLst/>
                        </a:rPr>
                        <a:t>no homophone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95.70%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>
                          <a:effectLst/>
                        </a:rPr>
                        <a:t>98.30%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>
                          <a:effectLst/>
                        </a:rPr>
                        <a:t>96.42%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96.70%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extLst>
                  <a:ext uri="{0D108BD9-81ED-4DB2-BD59-A6C34878D82A}">
                    <a16:rowId xmlns:a16="http://schemas.microsoft.com/office/drawing/2014/main" val="1856432888"/>
                  </a:ext>
                </a:extLst>
              </a:tr>
              <a:tr h="386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>
                          <a:effectLst/>
                        </a:rPr>
                        <a:t>all homophone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39.10%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55.72%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51.54%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>
                          <a:effectLst/>
                        </a:rPr>
                        <a:t>79.35%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extLst>
                  <a:ext uri="{0D108BD9-81ED-4DB2-BD59-A6C34878D82A}">
                    <a16:rowId xmlns:a16="http://schemas.microsoft.com/office/drawing/2014/main" val="868308281"/>
                  </a:ext>
                </a:extLst>
              </a:tr>
              <a:tr h="3863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300" u="none" strike="noStrike" dirty="0">
                          <a:effectLst/>
                        </a:rPr>
                        <a:t>with homophone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75.34%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83.42%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>
                          <a:effectLst/>
                        </a:rPr>
                        <a:t>80.69%</a:t>
                      </a:r>
                      <a:endParaRPr lang="en-US" altLang="zh-CN" sz="2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300" u="none" strike="noStrike" dirty="0">
                          <a:effectLst/>
                        </a:rPr>
                        <a:t>92.53%</a:t>
                      </a:r>
                      <a:endParaRPr lang="en-US" altLang="zh-CN" sz="2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332" marR="20332" marT="20332" marB="0" anchor="ctr"/>
                </a:tc>
                <a:extLst>
                  <a:ext uri="{0D108BD9-81ED-4DB2-BD59-A6C34878D82A}">
                    <a16:rowId xmlns:a16="http://schemas.microsoft.com/office/drawing/2014/main" val="307166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91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362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Resolve homophone using a hierarchical LSTM</vt:lpstr>
      <vt:lpstr>Problems: Chinese homophone</vt:lpstr>
      <vt:lpstr>Why can’t resolve homophone?</vt:lpstr>
      <vt:lpstr>Get right word in memory</vt:lpstr>
      <vt:lpstr>Our Contribution</vt:lpstr>
      <vt:lpstr>A hierarchical LSTM(Encoder)</vt:lpstr>
      <vt:lpstr>Word embedding generation</vt:lpstr>
      <vt:lpstr>Finding substitution</vt:lpstr>
      <vt:lpstr>Evaluation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Resolve homophone using a hierarchical LSTM</dc:title>
  <dc:creator>ZC L</dc:creator>
  <cp:lastModifiedBy>ZC L</cp:lastModifiedBy>
  <cp:revision>11</cp:revision>
  <dcterms:created xsi:type="dcterms:W3CDTF">2018-03-13T13:38:27Z</dcterms:created>
  <dcterms:modified xsi:type="dcterms:W3CDTF">2018-03-13T14:51:14Z</dcterms:modified>
</cp:coreProperties>
</file>