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4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3"/>
    <p:restoredTop sz="86579"/>
  </p:normalViewPr>
  <p:slideViewPr>
    <p:cSldViewPr snapToGrid="0" snapToObjects="1">
      <p:cViewPr varScale="1">
        <p:scale>
          <a:sx n="80" d="100"/>
          <a:sy n="80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BAA1-57AB-2B4C-B230-B69BCFBB939F}" type="datetimeFigureOut">
              <a:rPr kumimoji="1" lang="zh-CN" altLang="en-US" smtClean="0"/>
              <a:t>18/3/21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C169D-2D6E-A84F-A1D3-DC3E268CA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病人病历时间数据，</a:t>
            </a:r>
            <a:r>
              <a:rPr kumimoji="1" lang="en-US" altLang="zh-CN" dirty="0" smtClean="0"/>
              <a:t>classification</a:t>
            </a:r>
            <a:endParaRPr kumimoji="1" lang="zh-CN" altLang="en-US" dirty="0" smtClean="0"/>
          </a:p>
          <a:p>
            <a:r>
              <a:rPr kumimoji="1" lang="en-US" altLang="zh-CN" dirty="0" smtClean="0"/>
              <a:t>Land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cover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prediction,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click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prediction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C169D-2D6E-A84F-A1D3-DC3E268CA4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4571F-E6C3-9C46-8917-18A7406B22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并不是目的，目的是为了优化资源使用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C169D-2D6E-A84F-A1D3-DC3E268CA4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C169D-2D6E-A84F-A1D3-DC3E268CA4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C169D-2D6E-A84F-A1D3-DC3E268CA4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6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C169D-2D6E-A84F-A1D3-DC3E268CA4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Load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Prediction</a:t>
            </a:r>
            <a:endParaRPr kumimoji="1"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electricity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endParaRPr kumimoji="1" lang="zh-CN" altLang="en-US" dirty="0" smtClean="0"/>
          </a:p>
          <a:p>
            <a:r>
              <a:rPr kumimoji="1" lang="zh-CN" altLang="en-US" dirty="0" smtClean="0"/>
              <a:t>吴雨霏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可视化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171" y="685800"/>
            <a:ext cx="74041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初步方法：线性回归</a:t>
                </a:r>
              </a:p>
              <a:p>
                <a:r>
                  <a:rPr lang="zh-CN" altLang="zh-CN" dirty="0"/>
                  <a:t>设相关权重分别为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en-US" altLang="zh-CN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/>
                          <m:t>2</m:t>
                        </m:r>
                      </m:sub>
                    </m:sSub>
                    <m:r>
                      <a:rPr lang="en-US" altLang="zh-CN"/>
                      <m:t>,……,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，通常时间越接近的数据相关权重，时间越远的数据权重越小。使用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S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表示每个时刻的虚拟机数量，那么要预测虚拟机规格 </a:t>
                </a:r>
                <a14:m>
                  <m:oMath xmlns:m="http://schemas.openxmlformats.org/officeDocument/2006/math">
                    <m:r>
                      <a:rPr lang="en-US" altLang="zh-CN" i="1"/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/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时刻的数量模型为</a:t>
                </a:r>
                <a:r>
                  <a:rPr lang="zh-CN" altLang="zh-CN" dirty="0" smtClean="0"/>
                  <a:t>：</a:t>
                </a:r>
                <a:r>
                  <a:rPr lang="zh-CN" altLang="en-US" dirty="0"/>
                  <a:t>￼</a:t>
                </a:r>
                <a:endParaRPr kumimoji="1" lang="zh-CN" alt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</m:sub>
                      <m:sup>
                        <m:r>
                          <a:rPr lang="en-US" altLang="zh-CN" i="1"/>
                          <m:t>𝑓</m:t>
                        </m:r>
                      </m:sup>
                    </m:sSubSup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  <m:r>
                          <a:rPr lang="en-US" altLang="zh-CN" i="1"/>
                          <m:t>−1</m:t>
                        </m:r>
                      </m:sub>
                      <m:sup>
                        <m:r>
                          <a:rPr lang="en-US" altLang="zh-CN" i="1"/>
                          <m:t>𝑓</m:t>
                        </m:r>
                      </m:sup>
                    </m:sSubSup>
                    <m:r>
                      <a:rPr lang="en-US" altLang="zh-CN" i="1"/>
                      <m:t>+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  <m:r>
                          <a:rPr lang="en-US" altLang="zh-CN" i="1"/>
                          <m:t>−2</m:t>
                        </m:r>
                      </m:sub>
                      <m:sup>
                        <m:r>
                          <a:rPr lang="en-US" altLang="zh-CN" i="1"/>
                          <m:t>𝑓</m:t>
                        </m:r>
                      </m:sup>
                    </m:sSubSup>
                    <m:r>
                      <a:rPr lang="en-US" altLang="zh-CN" i="1"/>
                      <m:t>+…+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𝑛</m:t>
                        </m:r>
                      </m:sub>
                    </m:sSub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  <m:r>
                          <a:rPr lang="en-US" altLang="zh-CN" i="1"/>
                          <m:t>−</m:t>
                        </m:r>
                        <m:r>
                          <a:rPr lang="en-US" altLang="zh-CN" i="1"/>
                          <m:t>𝑛</m:t>
                        </m:r>
                      </m:sub>
                      <m:sup>
                        <m:r>
                          <a:rPr lang="en-US" altLang="zh-CN" i="1"/>
                          <m:t>𝑓</m:t>
                        </m:r>
                      </m:sup>
                    </m:sSub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9" y="3581734"/>
            <a:ext cx="4271211" cy="29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5936" y="685800"/>
            <a:ext cx="6846864" cy="54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77440" y="777240"/>
            <a:ext cx="23823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kumimoji="1" lang="en-US" altLang="zh-CN" sz="2800" spc="600" dirty="0" smtClean="0"/>
              <a:t>Content:</a:t>
            </a:r>
            <a:endParaRPr kumimoji="1" lang="zh-CN" altLang="en-US" sz="2800" spc="600" dirty="0" smtClean="0"/>
          </a:p>
          <a:p>
            <a:pPr marL="342900" indent="-342900" algn="dist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800" spc="600" dirty="0" smtClean="0"/>
              <a:t>选题历程</a:t>
            </a:r>
          </a:p>
          <a:p>
            <a:pPr marL="342900" indent="-342900" algn="dist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800" spc="600" dirty="0" smtClean="0"/>
              <a:t>选题介绍</a:t>
            </a:r>
          </a:p>
          <a:p>
            <a:pPr marL="342900" indent="-342900" algn="dist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800" spc="600" dirty="0" smtClean="0"/>
              <a:t>我的工作</a:t>
            </a:r>
            <a:endParaRPr kumimoji="1" lang="zh-CN" altLang="en-US" sz="2800" spc="600" dirty="0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选题历程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357360" cy="1874520"/>
          </a:xfrm>
        </p:spPr>
        <p:txBody>
          <a:bodyPr>
            <a:normAutofit fontScale="92500"/>
          </a:bodyPr>
          <a:lstStyle/>
          <a:p>
            <a:r>
              <a:rPr kumimoji="1" lang="zh-CN" altLang="en-US" sz="2800" b="1" dirty="0" smtClean="0"/>
              <a:t>时间轴：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寒假：确定大方向</a:t>
            </a:r>
            <a:r>
              <a:rPr kumimoji="1" lang="en-US" altLang="zh-CN" dirty="0" smtClean="0"/>
              <a:t>——data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mining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开学初：确定小方向 </a:t>
            </a:r>
            <a:r>
              <a:rPr kumimoji="1" lang="en-US" altLang="zh-CN" dirty="0" smtClean="0"/>
              <a:t>——load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月上旬：确定具体问题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historical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371600" y="4274820"/>
            <a:ext cx="9357360" cy="187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b="1" dirty="0" smtClean="0"/>
              <a:t>Insight</a:t>
            </a:r>
            <a:endParaRPr kumimoji="1" lang="zh-CN" alt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SIGKID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一次研讨会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Grid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bandwidth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选题介绍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意义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云计算和虚拟化兴起原因</a:t>
            </a:r>
          </a:p>
          <a:p>
            <a:pPr lvl="1"/>
            <a:r>
              <a:rPr kumimoji="1" lang="zh-CN" altLang="en-US" i="0" dirty="0" smtClean="0"/>
              <a:t>产能过剩</a:t>
            </a:r>
          </a:p>
          <a:p>
            <a:pPr lvl="1"/>
            <a:r>
              <a:rPr kumimoji="1" lang="zh-CN" altLang="en-US" i="0" dirty="0" smtClean="0"/>
              <a:t>提高</a:t>
            </a:r>
            <a:r>
              <a:rPr kumimoji="1" lang="en-US" altLang="zh-CN" i="0" dirty="0" smtClean="0"/>
              <a:t>data</a:t>
            </a:r>
            <a:r>
              <a:rPr kumimoji="1" lang="zh-CN" altLang="en-US" i="0" dirty="0" smtClean="0"/>
              <a:t> </a:t>
            </a:r>
            <a:r>
              <a:rPr kumimoji="1" lang="en-US" altLang="zh-CN" i="0" dirty="0" smtClean="0"/>
              <a:t>center</a:t>
            </a:r>
            <a:r>
              <a:rPr kumimoji="1" lang="zh-CN" altLang="en-US" i="0" dirty="0" smtClean="0"/>
              <a:t>资源的利用率</a:t>
            </a:r>
          </a:p>
          <a:p>
            <a:pPr marL="0" lvl="1" indent="0">
              <a:buNone/>
            </a:pPr>
            <a:endParaRPr kumimoji="1" lang="zh-CN" altLang="en-US" dirty="0" smtClean="0"/>
          </a:p>
          <a:p>
            <a:pPr lvl="1"/>
            <a:r>
              <a:rPr kumimoji="1" lang="en-US" altLang="zh-CN" b="1" dirty="0" smtClean="0"/>
              <a:t>Possible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solution:</a:t>
            </a:r>
            <a:endParaRPr kumimoji="1" lang="zh-CN" altLang="en-US" b="1" dirty="0" smtClean="0"/>
          </a:p>
          <a:p>
            <a:pPr lvl="1"/>
            <a:r>
              <a:rPr kumimoji="1" lang="zh-CN" altLang="en-US" i="0" dirty="0" smtClean="0"/>
              <a:t>精准未来预测</a:t>
            </a:r>
            <a:r>
              <a:rPr kumimoji="1" lang="en-US" altLang="zh-CN" i="0" dirty="0" smtClean="0"/>
              <a:t>request</a:t>
            </a:r>
            <a:r>
              <a:rPr kumimoji="1" lang="zh-CN" altLang="en-US" i="0" dirty="0" smtClean="0"/>
              <a:t>，提前准备</a:t>
            </a:r>
          </a:p>
          <a:p>
            <a:pPr lvl="1"/>
            <a:r>
              <a:rPr kumimoji="1" lang="zh-CN" altLang="en-US" i="0" dirty="0" smtClean="0"/>
              <a:t>智能化资源调度管理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70353"/>
            <a:ext cx="8987298" cy="3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选题介绍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挑战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i="0" dirty="0" smtClean="0"/>
              <a:t>Challenge</a:t>
            </a:r>
            <a:endParaRPr kumimoji="1" lang="zh-CN" altLang="en-US" sz="2800" i="0" dirty="0" smtClean="0"/>
          </a:p>
          <a:p>
            <a:r>
              <a:rPr kumimoji="1" lang="zh-CN" altLang="en-US" i="0" dirty="0" smtClean="0"/>
              <a:t>	</a:t>
            </a:r>
            <a:r>
              <a:rPr kumimoji="1" lang="en-US" altLang="zh-CN" i="0" dirty="0" smtClean="0"/>
              <a:t>Privacy</a:t>
            </a:r>
            <a:r>
              <a:rPr kumimoji="1" lang="zh-CN" altLang="en-US" i="0" dirty="0" smtClean="0"/>
              <a:t> </a:t>
            </a:r>
            <a:r>
              <a:rPr kumimoji="1" lang="en-US" altLang="zh-CN" i="0" dirty="0" smtClean="0"/>
              <a:t>and</a:t>
            </a:r>
            <a:r>
              <a:rPr kumimoji="1" lang="zh-CN" altLang="en-US" i="0" dirty="0" smtClean="0"/>
              <a:t> </a:t>
            </a:r>
            <a:r>
              <a:rPr kumimoji="1" lang="en-US" altLang="zh-CN" i="0" dirty="0" smtClean="0"/>
              <a:t>black</a:t>
            </a:r>
            <a:r>
              <a:rPr kumimoji="1" lang="zh-CN" altLang="en-US" i="0" dirty="0" smtClean="0"/>
              <a:t> </a:t>
            </a:r>
            <a:r>
              <a:rPr kumimoji="1" lang="en-US" altLang="zh-CN" i="0" dirty="0" smtClean="0"/>
              <a:t>box:</a:t>
            </a:r>
            <a:r>
              <a:rPr kumimoji="1" lang="zh-CN" altLang="en-US" i="0" dirty="0" smtClean="0"/>
              <a:t> </a:t>
            </a:r>
          </a:p>
          <a:p>
            <a:pPr marL="0" indent="0">
              <a:buNone/>
            </a:pPr>
            <a:r>
              <a:rPr kumimoji="1" lang="zh-CN" altLang="en-US" i="0" dirty="0" smtClean="0"/>
              <a:t>                               无法分析你的用户究竟做了什么，想做什么</a:t>
            </a:r>
            <a:r>
              <a:rPr kumimoji="1" lang="en-US" altLang="zh-CN" i="0" dirty="0" smtClean="0"/>
              <a:t>(</a:t>
            </a:r>
            <a:r>
              <a:rPr kumimoji="1" lang="zh-CN" altLang="en-US" i="0" dirty="0" smtClean="0"/>
              <a:t>信息过少</a:t>
            </a:r>
            <a:r>
              <a:rPr kumimoji="1" lang="en-US" altLang="zh-CN" i="0" dirty="0" smtClean="0"/>
              <a:t>)</a:t>
            </a:r>
            <a:endParaRPr kumimoji="1" lang="zh-CN" altLang="en-US" i="0" dirty="0" smtClean="0"/>
          </a:p>
          <a:p>
            <a:r>
              <a:rPr kumimoji="1" lang="zh-CN" altLang="en-US" dirty="0"/>
              <a:t>	</a:t>
            </a:r>
            <a:r>
              <a:rPr kumimoji="1" lang="en-US" altLang="zh-CN" dirty="0"/>
              <a:t>O</a:t>
            </a:r>
            <a:r>
              <a:rPr kumimoji="1" lang="en-US" altLang="zh-CN" dirty="0" smtClean="0"/>
              <a:t>utlier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pointer</a:t>
            </a:r>
            <a:endParaRPr kumimoji="1" lang="zh-CN" altLang="en-US" dirty="0" smtClean="0"/>
          </a:p>
          <a:p>
            <a:r>
              <a:rPr kumimoji="1" lang="zh-CN" altLang="en-US" dirty="0" smtClean="0"/>
              <a:t>	波动性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i="0" dirty="0"/>
              <a:t>	</a:t>
            </a:r>
            <a:endParaRPr kumimoji="1" lang="zh-CN" altLang="en-US" i="0" dirty="0" smtClean="0"/>
          </a:p>
          <a:p>
            <a:endParaRPr kumimoji="1" lang="zh-CN" altLang="en-US" i="0" dirty="0" smtClean="0"/>
          </a:p>
        </p:txBody>
      </p:sp>
      <p:sp>
        <p:nvSpPr>
          <p:cNvPr id="4" name="矩形 3"/>
          <p:cNvSpPr/>
          <p:nvPr/>
        </p:nvSpPr>
        <p:spPr>
          <a:xfrm>
            <a:off x="5362831" y="5124957"/>
            <a:ext cx="1655806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 Model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864130" y="5249539"/>
            <a:ext cx="1941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historical ECS </a:t>
            </a:r>
            <a:endParaRPr lang="en-US" altLang="zh-CN" dirty="0" smtClean="0"/>
          </a:p>
          <a:p>
            <a:r>
              <a:rPr lang="en-US" altLang="zh-CN" dirty="0" smtClean="0"/>
              <a:t>instance </a:t>
            </a:r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6" name="直接箭头连接符 16"/>
          <p:cNvCxnSpPr>
            <a:endCxn id="8" idx="1"/>
          </p:cNvCxnSpPr>
          <p:nvPr/>
        </p:nvCxnSpPr>
        <p:spPr>
          <a:xfrm>
            <a:off x="3929448" y="5545086"/>
            <a:ext cx="1433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18"/>
          <p:cNvCxnSpPr>
            <a:stCxn id="8" idx="3"/>
          </p:cNvCxnSpPr>
          <p:nvPr/>
        </p:nvCxnSpPr>
        <p:spPr>
          <a:xfrm flipV="1">
            <a:off x="7018637" y="5545086"/>
            <a:ext cx="1433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575588" y="5159257"/>
            <a:ext cx="1941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Future ECS </a:t>
            </a:r>
          </a:p>
          <a:p>
            <a:r>
              <a:rPr lang="en-US" altLang="zh-CN" dirty="0" smtClean="0"/>
              <a:t>instance requests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26010" y="512495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76266" y="509269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Technical </a:t>
            </a:r>
            <a:r>
              <a:rPr lang="en-US" altLang="zh-CN" dirty="0"/>
              <a:t>support</a:t>
            </a:r>
            <a:r>
              <a:rPr lang="zh-CN" altLang="zh-CN" dirty="0"/>
              <a:t/>
            </a:r>
            <a:br>
              <a:rPr lang="zh-CN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9814"/>
            <a:ext cx="10178322" cy="5167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Date Source : </a:t>
            </a:r>
            <a:r>
              <a:rPr lang="en-US" altLang="zh-CN" sz="2400" dirty="0">
                <a:solidFill>
                  <a:schemeClr val="tx1"/>
                </a:solidFill>
              </a:rPr>
              <a:t>The </a:t>
            </a:r>
            <a:r>
              <a:rPr lang="en-US" altLang="zh-CN" sz="2400" dirty="0" smtClean="0">
                <a:solidFill>
                  <a:schemeClr val="tx1"/>
                </a:solidFill>
              </a:rPr>
              <a:t>datasets are </a:t>
            </a:r>
            <a:r>
              <a:rPr lang="en-US" altLang="zh-CN" sz="2400" dirty="0">
                <a:solidFill>
                  <a:schemeClr val="tx1"/>
                </a:solidFill>
              </a:rPr>
              <a:t>provided by Huawei </a:t>
            </a:r>
            <a:r>
              <a:rPr lang="en-US" altLang="zh-CN" sz="2400" dirty="0" smtClean="0">
                <a:solidFill>
                  <a:schemeClr val="tx1"/>
                </a:solidFill>
              </a:rPr>
              <a:t>Company.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9880" y="2286000"/>
            <a:ext cx="759823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/>
                </a:solidFill>
              </a:rPr>
              <a:t>Data format</a:t>
            </a:r>
          </a:p>
          <a:p>
            <a:endParaRPr lang="en-US" altLang="zh-CN" sz="2000" dirty="0" smtClean="0">
              <a:solidFill>
                <a:schemeClr val="accent5"/>
              </a:solidFill>
            </a:endParaRPr>
          </a:p>
          <a:p>
            <a:r>
              <a:rPr lang="zh-CN" altLang="en-US" sz="2000" dirty="0">
                <a:solidFill>
                  <a:schemeClr val="accent5"/>
                </a:solidFill>
              </a:rPr>
              <a:t>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Number </a:t>
            </a:r>
            <a:r>
              <a:rPr lang="en-US" altLang="zh-CN" sz="2000" dirty="0">
                <a:solidFill>
                  <a:schemeClr val="accent5"/>
                </a:solidFill>
              </a:rPr>
              <a:t>of physical server CPU </a:t>
            </a:r>
            <a:r>
              <a:rPr lang="en-US" altLang="zh-CN" sz="2000" dirty="0" smtClean="0">
                <a:solidFill>
                  <a:schemeClr val="accent5"/>
                </a:solidFill>
              </a:rPr>
              <a:t>cores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</a:t>
            </a:r>
            <a:r>
              <a:rPr lang="en-US" altLang="zh-CN" sz="2000" dirty="0" smtClean="0">
                <a:solidFill>
                  <a:schemeClr val="accent5"/>
                </a:solidFill>
              </a:rPr>
              <a:t>  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memory size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</a:t>
            </a:r>
            <a:r>
              <a:rPr lang="en-US" altLang="zh-CN" sz="2000" dirty="0" smtClean="0">
                <a:solidFill>
                  <a:schemeClr val="accent5"/>
                </a:solidFill>
              </a:rPr>
              <a:t>  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disk size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</a:t>
            </a:r>
            <a:endParaRPr lang="en-US" altLang="zh-CN" sz="2000" dirty="0" smtClean="0">
              <a:solidFill>
                <a:schemeClr val="accent5"/>
              </a:solidFill>
            </a:endParaRPr>
          </a:p>
          <a:p>
            <a:r>
              <a:rPr lang="en-US" altLang="zh-CN" sz="2000" dirty="0" smtClean="0">
                <a:solidFill>
                  <a:schemeClr val="accent5"/>
                </a:solidFill>
              </a:rPr>
              <a:t>\n</a:t>
            </a:r>
          </a:p>
          <a:p>
            <a:r>
              <a:rPr lang="en-US" altLang="zh-CN" sz="2000" dirty="0" smtClean="0">
                <a:solidFill>
                  <a:schemeClr val="accent5"/>
                </a:solidFill>
              </a:rPr>
              <a:t>“Number </a:t>
            </a:r>
            <a:r>
              <a:rPr lang="en-US" altLang="zh-CN" sz="2000" dirty="0">
                <a:solidFill>
                  <a:schemeClr val="accent5"/>
                </a:solidFill>
              </a:rPr>
              <a:t>of virtual </a:t>
            </a:r>
            <a:r>
              <a:rPr lang="en-US" altLang="zh-CN" sz="2000" dirty="0" smtClean="0">
                <a:solidFill>
                  <a:schemeClr val="accent5"/>
                </a:solidFill>
              </a:rPr>
              <a:t>machines”</a:t>
            </a:r>
            <a:endParaRPr lang="zh-CN" altLang="en-US" sz="2000" dirty="0" smtClean="0">
              <a:solidFill>
                <a:schemeClr val="accent5"/>
              </a:solidFill>
            </a:endParaRP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VM1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 </a:t>
            </a:r>
            <a:r>
              <a:rPr lang="en-US" altLang="zh-CN" sz="2000" dirty="0" smtClean="0">
                <a:solidFill>
                  <a:schemeClr val="accent5"/>
                </a:solidFill>
              </a:rPr>
              <a:t> 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CPU-cores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  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memory-size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</a:t>
            </a: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VM2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  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CPU-cores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  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memory-size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r>
              <a:rPr lang="en-US" altLang="zh-CN" sz="2000" dirty="0" smtClean="0">
                <a:solidFill>
                  <a:schemeClr val="accent5"/>
                </a:solidFill>
              </a:rPr>
              <a:t>\n</a:t>
            </a:r>
            <a:endParaRPr lang="zh-CN" altLang="en-US" sz="2000" dirty="0">
              <a:solidFill>
                <a:schemeClr val="accent5"/>
              </a:solidFill>
            </a:endParaRP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“</a:t>
            </a:r>
            <a:r>
              <a:rPr lang="en-US" altLang="zh-CN" sz="2000" dirty="0" smtClean="0">
                <a:solidFill>
                  <a:schemeClr val="accent5"/>
                </a:solidFill>
              </a:rPr>
              <a:t>The resource to be optimized, e.g., CPU, memory</a:t>
            </a:r>
            <a:r>
              <a:rPr lang="zh-CN" altLang="en-US" sz="2000" dirty="0" smtClean="0">
                <a:solidFill>
                  <a:schemeClr val="accent5"/>
                </a:solidFill>
              </a:rPr>
              <a:t>”</a:t>
            </a:r>
            <a:endParaRPr lang="en-US" altLang="zh-CN" sz="2000" dirty="0" smtClean="0">
              <a:solidFill>
                <a:schemeClr val="accent5"/>
              </a:solidFill>
            </a:endParaRPr>
          </a:p>
          <a:p>
            <a:r>
              <a:rPr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lang="en-US" altLang="zh-CN" sz="2000" dirty="0" smtClean="0">
                <a:solidFill>
                  <a:schemeClr val="accent5"/>
                </a:solidFill>
              </a:rPr>
              <a:t>\n</a:t>
            </a:r>
            <a:endParaRPr lang="zh-CN" altLang="en-US" sz="2000" dirty="0">
              <a:solidFill>
                <a:schemeClr val="accent5"/>
              </a:solidFill>
            </a:endParaRPr>
          </a:p>
          <a:p>
            <a:r>
              <a:rPr lang="en-US" altLang="zh-CN" sz="2000" dirty="0" smtClean="0">
                <a:solidFill>
                  <a:schemeClr val="accent5"/>
                </a:solidFill>
              </a:rPr>
              <a:t>“Start </a:t>
            </a:r>
            <a:r>
              <a:rPr lang="en-US" altLang="zh-CN" sz="2000" dirty="0">
                <a:solidFill>
                  <a:schemeClr val="accent5"/>
                </a:solidFill>
              </a:rPr>
              <a:t>time </a:t>
            </a:r>
            <a:r>
              <a:rPr lang="en-US" altLang="zh-CN" sz="2000" dirty="0" smtClean="0">
                <a:solidFill>
                  <a:schemeClr val="accent5"/>
                </a:solidFill>
              </a:rPr>
              <a:t>to predict”</a:t>
            </a:r>
          </a:p>
          <a:p>
            <a:r>
              <a:rPr lang="en-US" altLang="zh-CN" sz="2000" dirty="0" smtClean="0">
                <a:solidFill>
                  <a:schemeClr val="accent5"/>
                </a:solidFill>
              </a:rPr>
              <a:t>“End time to predict”</a:t>
            </a:r>
            <a:endParaRPr lang="zh-CN" altLang="en-US" sz="2000" dirty="0">
              <a:solidFill>
                <a:schemeClr val="accent5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284748"/>
            <a:ext cx="9601200" cy="1485900"/>
          </a:xfrm>
        </p:spPr>
        <p:txBody>
          <a:bodyPr/>
          <a:lstStyle/>
          <a:p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11705"/>
                <a:ext cx="10018296" cy="54462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dirty="0" smtClean="0"/>
                  <a:t>预测</a:t>
                </a:r>
                <a:r>
                  <a:rPr kumimoji="1" lang="en-US" altLang="zh-CN" dirty="0" smtClean="0"/>
                  <a:t>next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5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mins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</a:t>
                </a:r>
                <a:r>
                  <a:rPr kumimoji="1" lang="zh-CN" altLang="en-US" dirty="0" smtClean="0"/>
                  <a:t>时间间隔为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秒</a:t>
                </a:r>
                <a:r>
                  <a:rPr kumimoji="1" lang="en-US" altLang="zh-CN" dirty="0" smtClean="0"/>
                  <a:t>)</a:t>
                </a:r>
                <a:endParaRPr kumimoji="1" lang="zh-CN" altLang="en-US" dirty="0" smtClean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step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prediction: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+1)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𝑡h</m:t>
                        </m:r>
                      </m:sub>
                    </m:sSub>
                    <m:r>
                      <a:rPr kumimoji="1" lang="zh-CN" altLang="en-US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+300)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𝑡h</m:t>
                        </m:r>
                      </m:sub>
                    </m:sSub>
                  </m:oMath>
                </a14:m>
                <a:endParaRPr kumimoji="1" lang="zh-CN" altLang="en-US" dirty="0" smtClean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step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prediction: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)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</m:oMath>
                </a14:m>
                <a:endParaRPr kumimoji="1" lang="zh-CN" altLang="en-US" dirty="0" smtClean="0"/>
              </a:p>
              <a:p>
                <a:pPr marL="0" indent="0">
                  <a:buNone/>
                </a:pPr>
                <a:endParaRPr kumimoji="1" lang="zh-CN" altLang="en-US" dirty="0" smtClean="0"/>
              </a:p>
              <a:p>
                <a:r>
                  <a:rPr kumimoji="1" lang="en-US" altLang="zh-CN" dirty="0"/>
                  <a:t>Bandwidth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prediction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(ANN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method)</a:t>
                </a: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(Timestamp,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average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package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rate,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average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bit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rate)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</a:t>
                </a:r>
                <a:r>
                  <a:rPr kumimoji="1" lang="en-US" altLang="zh-CN" dirty="0" err="1" smtClean="0"/>
                  <a:t>n+i</a:t>
                </a:r>
                <a:r>
                  <a:rPr kumimoji="1" lang="zh-CN" altLang="en-US" dirty="0" smtClean="0"/>
                  <a:t>*</a:t>
                </a:r>
                <a:r>
                  <a:rPr kumimoji="1" lang="en-US" altLang="zh-CN" dirty="0" smtClean="0"/>
                  <a:t>m)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minutes</a:t>
                </a:r>
                <a:endParaRPr kumimoji="1" lang="zh-CN" altLang="en-US" dirty="0" smtClean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Input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layer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–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3</a:t>
                </a:r>
                <a:r>
                  <a:rPr kumimoji="1" lang="zh-CN" altLang="en-US" dirty="0" smtClean="0"/>
                  <a:t>*</a:t>
                </a:r>
                <a:r>
                  <a:rPr kumimoji="1" lang="en-US" altLang="zh-CN" dirty="0" smtClean="0"/>
                  <a:t>3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hidden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layer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–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output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layer(1):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available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bandwidth</a:t>
                </a:r>
                <a:endParaRPr kumimoji="1" lang="zh-CN" altLang="en-US" dirty="0" smtClean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r>
                  <a:rPr lang="en-US" altLang="zh-CN" dirty="0" smtClean="0"/>
                  <a:t>Ref:</a:t>
                </a:r>
                <a:endParaRPr lang="zh-CN" altLang="en-US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 </a:t>
                </a:r>
                <a:r>
                  <a:rPr lang="en-US" altLang="zh-CN" dirty="0"/>
                  <a:t>Neural Network Based Predictive Mechanism for Available </a:t>
                </a:r>
                <a:r>
                  <a:rPr lang="en-US" altLang="zh-CN" dirty="0" smtClean="0"/>
                  <a:t>Bandwidth(2005,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IPDPS)</a:t>
                </a:r>
                <a:endParaRPr lang="zh-CN" altLang="en-US" dirty="0" smtClean="0"/>
              </a:p>
              <a:p>
                <a:pPr marL="0" indent="0">
                  <a:buNone/>
                </a:pPr>
                <a:r>
                  <a:rPr kumimoji="1" lang="en-US" altLang="zh-CN" dirty="0"/>
                  <a:t>Online System for Grid Resource </a:t>
                </a:r>
                <a:r>
                  <a:rPr kumimoji="1" lang="en-US" altLang="zh-CN" dirty="0" smtClean="0"/>
                  <a:t>Monitoring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 </a:t>
                </a:r>
                <a:r>
                  <a:rPr kumimoji="1" lang="en-US" altLang="zh-CN" dirty="0"/>
                  <a:t>Machine Learning-Based </a:t>
                </a:r>
                <a:r>
                  <a:rPr kumimoji="1" lang="en-US" altLang="zh-CN" dirty="0" smtClean="0"/>
                  <a:t>Prediction(2013,</a:t>
                </a:r>
                <a:r>
                  <a:rPr kumimoji="1" lang="zh-CN" altLang="en-US" dirty="0" smtClean="0"/>
                  <a:t> </a:t>
                </a:r>
                <a:r>
                  <a:rPr lang="en-US" altLang="zh-CN" dirty="0" smtClean="0"/>
                  <a:t>TPDS</a:t>
                </a:r>
                <a:r>
                  <a:rPr lang="zh-CN" altLang="en-US" dirty="0" smtClean="0"/>
                  <a:t> </a:t>
                </a:r>
                <a:r>
                  <a:rPr kumimoji="1" lang="en-US" altLang="zh-CN" dirty="0" smtClean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11705"/>
                <a:ext cx="10018296" cy="5446295"/>
              </a:xfrm>
              <a:blipFill rotWithShape="0">
                <a:blip r:embed="rId2"/>
                <a:stretch>
                  <a:fillRect l="-609" t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68" y="1155700"/>
            <a:ext cx="5334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284748"/>
            <a:ext cx="9601200" cy="1485900"/>
          </a:xfrm>
        </p:spPr>
        <p:txBody>
          <a:bodyPr/>
          <a:lstStyle/>
          <a:p>
            <a:r>
              <a:rPr kumimoji="1" lang="zh-CN" altLang="en-US" dirty="0" smtClean="0"/>
              <a:t>又说到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provisioning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411705"/>
            <a:ext cx="10018296" cy="5446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目的：</a:t>
            </a:r>
            <a:r>
              <a:rPr kumimoji="1" lang="en-US" altLang="zh-CN" dirty="0" smtClean="0"/>
              <a:t>adaptively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scale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Balance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——constraint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缺点：非主动，反应时间较长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Workload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——application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workload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2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NWS(network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weather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service):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combination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models(</a:t>
            </a:r>
            <a:r>
              <a:rPr kumimoji="1" lang="zh-CN" altLang="en-US" dirty="0" smtClean="0"/>
              <a:t>传统统计模型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b="1" dirty="0" smtClean="0"/>
              <a:t>RPS(Resource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prediction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system):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conventional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models(AR,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MA,ARMA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b="1" dirty="0" smtClean="0"/>
              <a:t>SVM</a:t>
            </a:r>
            <a:r>
              <a:rPr kumimoji="1" lang="en-US" altLang="zh-CN" dirty="0" smtClean="0"/>
              <a:t>(1995):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参数确定选择困难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guideline</a:t>
            </a:r>
            <a:endParaRPr kumimoji="1" lang="zh-CN" altLang="en-US" dirty="0" smtClean="0"/>
          </a:p>
          <a:p>
            <a:r>
              <a:rPr kumimoji="1" lang="en-US" altLang="zh-CN" b="1" dirty="0" smtClean="0"/>
              <a:t>Ant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Colony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optimization</a:t>
            </a:r>
            <a:endParaRPr kumimoji="1" lang="zh-CN" altLang="en-US" b="1" dirty="0" smtClean="0"/>
          </a:p>
          <a:p>
            <a:r>
              <a:rPr kumimoji="1" lang="en-US" altLang="zh-CN" b="1" dirty="0" smtClean="0"/>
              <a:t>ECNN</a:t>
            </a:r>
            <a:endParaRPr kumimoji="1" lang="zh-CN" altLang="en-US" b="1" dirty="0" smtClean="0"/>
          </a:p>
          <a:p>
            <a:r>
              <a:rPr kumimoji="1" lang="is-IS" altLang="zh-CN" dirty="0" smtClean="0"/>
              <a:t>……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1585</TotalTime>
  <Words>342</Words>
  <Application>Microsoft Macintosh PowerPoint</Application>
  <PresentationFormat>宽屏</PresentationFormat>
  <Paragraphs>99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Franklin Gothic Book</vt:lpstr>
      <vt:lpstr>宋体</vt:lpstr>
      <vt:lpstr>裁剪</vt:lpstr>
      <vt:lpstr>Load Prediction</vt:lpstr>
      <vt:lpstr>PowerPoint 演示文稿</vt:lpstr>
      <vt:lpstr>选题历程</vt:lpstr>
      <vt:lpstr>选题介绍——意义</vt:lpstr>
      <vt:lpstr>选题介绍——挑战</vt:lpstr>
      <vt:lpstr>Technical support </vt:lpstr>
      <vt:lpstr>Related work</vt:lpstr>
      <vt:lpstr>又说到resource provisioning</vt:lpstr>
      <vt:lpstr>Related work</vt:lpstr>
      <vt:lpstr>My work</vt:lpstr>
      <vt:lpstr>My work</vt:lpstr>
      <vt:lpstr>My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Prediction</dc:title>
  <dc:creator>吴雨霏</dc:creator>
  <cp:lastModifiedBy>吴雨霏</cp:lastModifiedBy>
  <cp:revision>29</cp:revision>
  <dcterms:created xsi:type="dcterms:W3CDTF">2018-03-21T03:02:30Z</dcterms:created>
  <dcterms:modified xsi:type="dcterms:W3CDTF">2018-03-22T05:27:37Z</dcterms:modified>
</cp:coreProperties>
</file>