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6858000" cx="9144000"/>
  <p:notesSz cx="6858000" cy="9144000"/>
  <p:embeddedFontLs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OpenSans-bold.fntdata"/><Relationship Id="rId21" Type="http://schemas.openxmlformats.org/officeDocument/2006/relationships/slide" Target="slides/slide17.xml"/><Relationship Id="rId43" Type="http://schemas.openxmlformats.org/officeDocument/2006/relationships/font" Target="fonts/OpenSans-regular.fntdata"/><Relationship Id="rId24" Type="http://schemas.openxmlformats.org/officeDocument/2006/relationships/slide" Target="slides/slide20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9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Medical history, diagnoses, medications, immunizations, allergies, test results, etc.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Begin with issue of alignment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Traditionally begin with common origin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Variation in which EHRs begin can cause error.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Patients share defining charateristics at this point.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Begin with issue of alignment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Traditionally begin with common origin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Variation in which EHRs begin can cause error.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Patients share defining charateristics at this point.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4D4F5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4D4F51"/>
                </a:solidFill>
                <a:highlight>
                  <a:srgbClr val="FFFFFF"/>
                </a:highlight>
              </a:rPr>
              <a:t>The Weibull distribution can also model hazard functions that are decreasing, increasing or constant, allowing it to describe any phase of an item’s lifetime.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Softplus maps reals to 0,infty range of the weibull function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make an assumption that the distribution of real valued observations would reflect a Gaussian. However, the heavy tail and proneness to data-entry errors/variation can cause outliers to warp. Student-t distribution is used instead which you can think of as a gaussian model used when the pop. standard deviation is unknown.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Kaplan-meier plot, board games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Medical history, diagnoses, medications, immunizations, allergies, test results, etc.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Medical history, diagnoses, medications, immunizations, allergies, test results, etc.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subTitle"/>
          </p:nvPr>
        </p:nvSpPr>
        <p:spPr>
          <a:xfrm>
            <a:off x="1905000" y="2895600"/>
            <a:ext cx="5333999" cy="1066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000000"/>
              </a:buClr>
              <a:buSzPct val="1000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685800" y="1066800"/>
            <a:ext cx="7772400" cy="1447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CC0000"/>
              </a:buClr>
              <a:buSzPct val="100000"/>
              <a:buFont typeface="Open Sans"/>
              <a:defRPr b="0" sz="40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0" name="Shape 20"/>
          <p:cNvSpPr txBox="1"/>
          <p:nvPr>
            <p:ph idx="2" type="subTitle"/>
          </p:nvPr>
        </p:nvSpPr>
        <p:spPr>
          <a:xfrm>
            <a:off x="1524000" y="4724400"/>
            <a:ext cx="6019799" cy="76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000000"/>
              </a:buClr>
              <a:buSzPct val="1000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3" type="subTitle"/>
          </p:nvPr>
        </p:nvSpPr>
        <p:spPr>
          <a:xfrm>
            <a:off x="2133600" y="4038600"/>
            <a:ext cx="4876799" cy="60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 sz="1800"/>
            </a:lvl1pPr>
            <a:lvl2pPr lvl="1" rtl="0" algn="ctr">
              <a:spcBef>
                <a:spcPts val="0"/>
              </a:spcBef>
              <a:buNone/>
              <a:defRPr/>
            </a:lvl2pPr>
            <a:lvl3pPr lvl="2" rtl="0" algn="ctr">
              <a:spcBef>
                <a:spcPts val="0"/>
              </a:spcBef>
              <a:buNone/>
              <a:defRPr/>
            </a:lvl3pPr>
            <a:lvl4pPr lvl="3" rtl="0" algn="ctr">
              <a:spcBef>
                <a:spcPts val="0"/>
              </a:spcBef>
              <a:buNone/>
              <a:defRPr/>
            </a:lvl4pPr>
            <a:lvl5pPr lvl="4" rtl="0" algn="ctr">
              <a:spcBef>
                <a:spcPts val="0"/>
              </a:spcBef>
              <a:buNone/>
              <a:defRPr/>
            </a:lvl5pPr>
            <a:lvl6pPr lvl="5" rtl="0" algn="ctr">
              <a:spcBef>
                <a:spcPts val="0"/>
              </a:spcBef>
              <a:buNone/>
              <a:defRPr/>
            </a:lvl6pPr>
            <a:lvl7pPr lvl="6" rtl="0" algn="ctr">
              <a:spcBef>
                <a:spcPts val="0"/>
              </a:spcBef>
              <a:buNone/>
              <a:defRPr/>
            </a:lvl7pPr>
            <a:lvl8pPr lvl="7" rtl="0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304800"/>
            <a:ext cx="9144000" cy="9905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152400" y="304800"/>
            <a:ext cx="8839199" cy="990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BD0000"/>
              </a:buClr>
              <a:defRPr>
                <a:solidFill>
                  <a:srgbClr val="BD00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28600" y="1447800"/>
            <a:ext cx="8763000" cy="4648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71500" y="6638100"/>
            <a:ext cx="472499" cy="21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" name="Shape 27"/>
          <p:cNvSpPr txBox="1"/>
          <p:nvPr>
            <p:ph idx="2" type="subTitle"/>
          </p:nvPr>
        </p:nvSpPr>
        <p:spPr>
          <a:xfrm>
            <a:off x="0" y="0"/>
            <a:ext cx="4572000" cy="266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None/>
              <a:defRPr/>
            </a:lvl2pPr>
            <a:lvl3pPr lvl="2" rtl="0" algn="r">
              <a:spcBef>
                <a:spcPts val="0"/>
              </a:spcBef>
              <a:buNone/>
              <a:defRPr/>
            </a:lvl3pPr>
            <a:lvl4pPr lvl="3" rtl="0" algn="r">
              <a:spcBef>
                <a:spcPts val="0"/>
              </a:spcBef>
              <a:buNone/>
              <a:defRPr/>
            </a:lvl4pPr>
            <a:lvl5pPr lvl="4" rtl="0" algn="r">
              <a:spcBef>
                <a:spcPts val="0"/>
              </a:spcBef>
              <a:buNone/>
              <a:defRPr/>
            </a:lvl5pPr>
            <a:lvl6pPr lvl="5" rtl="0" algn="r">
              <a:spcBef>
                <a:spcPts val="0"/>
              </a:spcBef>
              <a:buNone/>
              <a:defRPr/>
            </a:lvl6pPr>
            <a:lvl7pPr lvl="6" rtl="0" algn="r">
              <a:spcBef>
                <a:spcPts val="0"/>
              </a:spcBef>
              <a:buNone/>
              <a:defRPr/>
            </a:lvl7pPr>
            <a:lvl8pPr lvl="7" rtl="0" algn="r">
              <a:spcBef>
                <a:spcPts val="0"/>
              </a:spcBef>
              <a:buNone/>
              <a:defRPr/>
            </a:lvl8pPr>
            <a:lvl9pPr lvl="8" algn="r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Centered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304800"/>
            <a:ext cx="9144000" cy="9905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152400" y="304800"/>
            <a:ext cx="8839199" cy="990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BD0000"/>
              </a:buClr>
              <a:defRPr>
                <a:solidFill>
                  <a:srgbClr val="BD0000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26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71500" y="6638100"/>
            <a:ext cx="472499" cy="21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" name="Shape 33"/>
          <p:cNvSpPr txBox="1"/>
          <p:nvPr>
            <p:ph idx="2" type="subTitle"/>
          </p:nvPr>
        </p:nvSpPr>
        <p:spPr>
          <a:xfrm>
            <a:off x="0" y="0"/>
            <a:ext cx="4572000" cy="266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None/>
              <a:defRPr/>
            </a:lvl2pPr>
            <a:lvl3pPr lvl="2" rtl="0" algn="r">
              <a:spcBef>
                <a:spcPts val="0"/>
              </a:spcBef>
              <a:buNone/>
              <a:defRPr/>
            </a:lvl3pPr>
            <a:lvl4pPr lvl="3" rtl="0" algn="r">
              <a:spcBef>
                <a:spcPts val="0"/>
              </a:spcBef>
              <a:buNone/>
              <a:defRPr/>
            </a:lvl4pPr>
            <a:lvl5pPr lvl="4" rtl="0" algn="r">
              <a:spcBef>
                <a:spcPts val="0"/>
              </a:spcBef>
              <a:buNone/>
              <a:defRPr/>
            </a:lvl5pPr>
            <a:lvl6pPr lvl="5" rtl="0" algn="r">
              <a:spcBef>
                <a:spcPts val="0"/>
              </a:spcBef>
              <a:buNone/>
              <a:defRPr/>
            </a:lvl6pPr>
            <a:lvl7pPr lvl="6" rtl="0" algn="r">
              <a:spcBef>
                <a:spcPts val="0"/>
              </a:spcBef>
              <a:buNone/>
              <a:defRPr/>
            </a:lvl7pPr>
            <a:lvl8pPr lvl="7" rtl="0" algn="r">
              <a:spcBef>
                <a:spcPts val="0"/>
              </a:spcBef>
              <a:buNone/>
              <a:defRPr/>
            </a:lvl8pPr>
            <a:lvl9pPr lvl="8" rtl="0" algn="r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8671500" y="6638100"/>
            <a:ext cx="472499" cy="21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" name="Shape 36"/>
          <p:cNvSpPr/>
          <p:nvPr/>
        </p:nvSpPr>
        <p:spPr>
          <a:xfrm>
            <a:off x="0" y="304800"/>
            <a:ext cx="9144000" cy="9905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152400" y="304800"/>
            <a:ext cx="8839199" cy="990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BD0000"/>
              </a:buClr>
              <a:defRPr>
                <a:solidFill>
                  <a:srgbClr val="BD0000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28600" y="1447800"/>
            <a:ext cx="4059899" cy="4648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6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48200" y="1447800"/>
            <a:ext cx="4059899" cy="4648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6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0" name="Shape 40"/>
          <p:cNvSpPr txBox="1"/>
          <p:nvPr>
            <p:ph idx="3" type="subTitle"/>
          </p:nvPr>
        </p:nvSpPr>
        <p:spPr>
          <a:xfrm>
            <a:off x="0" y="0"/>
            <a:ext cx="4572000" cy="266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None/>
              <a:defRPr/>
            </a:lvl2pPr>
            <a:lvl3pPr lvl="2" rtl="0" algn="r">
              <a:spcBef>
                <a:spcPts val="0"/>
              </a:spcBef>
              <a:buNone/>
              <a:defRPr/>
            </a:lvl3pPr>
            <a:lvl4pPr lvl="3" rtl="0" algn="r">
              <a:spcBef>
                <a:spcPts val="0"/>
              </a:spcBef>
              <a:buNone/>
              <a:defRPr/>
            </a:lvl4pPr>
            <a:lvl5pPr lvl="4" rtl="0" algn="r">
              <a:spcBef>
                <a:spcPts val="0"/>
              </a:spcBef>
              <a:buNone/>
              <a:defRPr/>
            </a:lvl5pPr>
            <a:lvl6pPr lvl="5" rtl="0" algn="r">
              <a:spcBef>
                <a:spcPts val="0"/>
              </a:spcBef>
              <a:buNone/>
              <a:defRPr/>
            </a:lvl6pPr>
            <a:lvl7pPr lvl="6" rtl="0" algn="r">
              <a:spcBef>
                <a:spcPts val="0"/>
              </a:spcBef>
              <a:buNone/>
              <a:defRPr/>
            </a:lvl7pPr>
            <a:lvl8pPr lvl="7" rtl="0" algn="r">
              <a:spcBef>
                <a:spcPts val="0"/>
              </a:spcBef>
              <a:buNone/>
              <a:defRPr/>
            </a:lvl8pPr>
            <a:lvl9pPr lvl="8" rtl="0" algn="r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2" type="sldNum"/>
          </p:nvPr>
        </p:nvSpPr>
        <p:spPr>
          <a:xfrm>
            <a:off x="8671500" y="6638100"/>
            <a:ext cx="472499" cy="21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" name="Shape 43"/>
          <p:cNvSpPr/>
          <p:nvPr/>
        </p:nvSpPr>
        <p:spPr>
          <a:xfrm>
            <a:off x="0" y="304800"/>
            <a:ext cx="9144000" cy="9905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152400" y="304800"/>
            <a:ext cx="8839199" cy="990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BD0000"/>
              </a:buClr>
              <a:defRPr>
                <a:solidFill>
                  <a:srgbClr val="BD0000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0" y="0"/>
            <a:ext cx="4572000" cy="266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None/>
              <a:defRPr/>
            </a:lvl2pPr>
            <a:lvl3pPr lvl="2" rtl="0" algn="r">
              <a:spcBef>
                <a:spcPts val="0"/>
              </a:spcBef>
              <a:buNone/>
              <a:defRPr/>
            </a:lvl3pPr>
            <a:lvl4pPr lvl="3" rtl="0" algn="r">
              <a:spcBef>
                <a:spcPts val="0"/>
              </a:spcBef>
              <a:buNone/>
              <a:defRPr/>
            </a:lvl4pPr>
            <a:lvl5pPr lvl="4" rtl="0" algn="r">
              <a:spcBef>
                <a:spcPts val="0"/>
              </a:spcBef>
              <a:buNone/>
              <a:defRPr/>
            </a:lvl5pPr>
            <a:lvl6pPr lvl="5" rtl="0" algn="r">
              <a:spcBef>
                <a:spcPts val="0"/>
              </a:spcBef>
              <a:buNone/>
              <a:defRPr/>
            </a:lvl6pPr>
            <a:lvl7pPr lvl="6" rtl="0" algn="r">
              <a:spcBef>
                <a:spcPts val="0"/>
              </a:spcBef>
              <a:buNone/>
              <a:defRPr/>
            </a:lvl7pPr>
            <a:lvl8pPr lvl="7" rtl="0" algn="r">
              <a:spcBef>
                <a:spcPts val="0"/>
              </a:spcBef>
              <a:buNone/>
              <a:defRPr/>
            </a:lvl8pPr>
            <a:lvl9pPr lvl="8" rtl="0" algn="r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71500" y="6638100"/>
            <a:ext cx="472499" cy="21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" name="Shape 49"/>
          <p:cNvSpPr txBox="1"/>
          <p:nvPr>
            <p:ph idx="2" type="subTitle"/>
          </p:nvPr>
        </p:nvSpPr>
        <p:spPr>
          <a:xfrm>
            <a:off x="0" y="0"/>
            <a:ext cx="4572000" cy="266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None/>
              <a:defRPr/>
            </a:lvl2pPr>
            <a:lvl3pPr lvl="2" rtl="0" algn="r">
              <a:spcBef>
                <a:spcPts val="0"/>
              </a:spcBef>
              <a:buNone/>
              <a:defRPr/>
            </a:lvl3pPr>
            <a:lvl4pPr lvl="3" rtl="0" algn="r">
              <a:spcBef>
                <a:spcPts val="0"/>
              </a:spcBef>
              <a:buNone/>
              <a:defRPr/>
            </a:lvl4pPr>
            <a:lvl5pPr lvl="4" rtl="0" algn="r">
              <a:spcBef>
                <a:spcPts val="0"/>
              </a:spcBef>
              <a:buNone/>
              <a:defRPr/>
            </a:lvl5pPr>
            <a:lvl6pPr lvl="5" rtl="0" algn="r">
              <a:spcBef>
                <a:spcPts val="0"/>
              </a:spcBef>
              <a:buNone/>
              <a:defRPr/>
            </a:lvl6pPr>
            <a:lvl7pPr lvl="6" rtl="0" algn="r">
              <a:spcBef>
                <a:spcPts val="0"/>
              </a:spcBef>
              <a:buNone/>
              <a:defRPr/>
            </a:lvl7pPr>
            <a:lvl8pPr lvl="7" rtl="0" algn="r">
              <a:spcBef>
                <a:spcPts val="0"/>
              </a:spcBef>
              <a:buNone/>
              <a:defRPr/>
            </a:lvl8pPr>
            <a:lvl9pPr lvl="8" rtl="0" algn="r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671500" y="6638100"/>
            <a:ext cx="472499" cy="21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0" y="0"/>
            <a:ext cx="4572000" cy="266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None/>
              <a:defRPr/>
            </a:lvl2pPr>
            <a:lvl3pPr lvl="2" rtl="0" algn="r">
              <a:spcBef>
                <a:spcPts val="0"/>
              </a:spcBef>
              <a:buNone/>
              <a:defRPr/>
            </a:lvl3pPr>
            <a:lvl4pPr lvl="3" rtl="0" algn="r">
              <a:spcBef>
                <a:spcPts val="0"/>
              </a:spcBef>
              <a:buNone/>
              <a:defRPr/>
            </a:lvl4pPr>
            <a:lvl5pPr lvl="4" rtl="0" algn="r">
              <a:spcBef>
                <a:spcPts val="0"/>
              </a:spcBef>
              <a:buNone/>
              <a:defRPr/>
            </a:lvl5pPr>
            <a:lvl6pPr lvl="5" rtl="0" algn="r">
              <a:spcBef>
                <a:spcPts val="0"/>
              </a:spcBef>
              <a:buNone/>
              <a:defRPr/>
            </a:lvl6pPr>
            <a:lvl7pPr lvl="6" rtl="0" algn="r">
              <a:spcBef>
                <a:spcPts val="0"/>
              </a:spcBef>
              <a:buNone/>
              <a:defRPr/>
            </a:lvl7pPr>
            <a:lvl8pPr lvl="7" rtl="0" algn="r">
              <a:spcBef>
                <a:spcPts val="0"/>
              </a:spcBef>
              <a:buNone/>
              <a:defRPr/>
            </a:lvl8pPr>
            <a:lvl9pPr lvl="8" rtl="0" algn="r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Open Sans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Open Sans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Open Sans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0" y="0"/>
            <a:ext cx="4572000" cy="3047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4572000" y="0"/>
            <a:ext cx="4572000" cy="3047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096000" y="6629400"/>
            <a:ext cx="3048000" cy="22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71500" y="6638100"/>
            <a:ext cx="472499" cy="21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sp>
        <p:nvSpPr>
          <p:cNvPr id="14" name="Shape 14"/>
          <p:cNvSpPr txBox="1"/>
          <p:nvPr/>
        </p:nvSpPr>
        <p:spPr>
          <a:xfrm>
            <a:off x="6172200" y="6629400"/>
            <a:ext cx="259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CS 273b - Fall 2016</a:t>
            </a:r>
          </a:p>
        </p:txBody>
      </p:sp>
      <p:sp>
        <p:nvSpPr>
          <p:cNvPr id="15" name="Shape 15"/>
          <p:cNvSpPr txBox="1"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Deep Survival Analysis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0" y="6629400"/>
            <a:ext cx="3048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Alex, Alex, Pol, Pranav, Ronjon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19.png"/><Relationship Id="rId6" Type="http://schemas.openxmlformats.org/officeDocument/2006/relationships/image" Target="../media/image04.png"/><Relationship Id="rId7" Type="http://schemas.openxmlformats.org/officeDocument/2006/relationships/image" Target="../media/image06.png"/><Relationship Id="rId8" Type="http://schemas.openxmlformats.org/officeDocument/2006/relationships/image" Target="../media/image0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435600" y="1463875"/>
            <a:ext cx="8272800" cy="144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Deep Survival Analysis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905000" y="3559525"/>
            <a:ext cx="5334000" cy="215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Alex Tamkin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Alex Martinez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Pol Rosello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Pranav Sriram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Ronjon Naj</a:t>
            </a:r>
          </a:p>
        </p:txBody>
      </p:sp>
      <p:sp>
        <p:nvSpPr>
          <p:cNvPr id="59" name="Shape 59"/>
          <p:cNvSpPr txBox="1"/>
          <p:nvPr>
            <p:ph idx="3" type="subTitle"/>
          </p:nvPr>
        </p:nvSpPr>
        <p:spPr>
          <a:xfrm>
            <a:off x="2133600" y="5715000"/>
            <a:ext cx="4876800" cy="6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Stanford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type of data are we dealing with?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0" name="Shape 130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example ´electronic health record" id="131" name="Shape 131"/>
          <p:cNvPicPr preferRelativeResize="0"/>
          <p:nvPr/>
        </p:nvPicPr>
        <p:blipFill rotWithShape="1">
          <a:blip r:embed="rId3">
            <a:alphaModFix/>
          </a:blip>
          <a:srcRect b="11808" l="0" r="0" t="0"/>
          <a:stretch/>
        </p:blipFill>
        <p:spPr>
          <a:xfrm>
            <a:off x="190250" y="1407249"/>
            <a:ext cx="8763499" cy="493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228600" y="1447800"/>
            <a:ext cx="86382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Data sources measure different information</a:t>
            </a:r>
          </a:p>
          <a:p>
            <a:pPr indent="-3683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Have to pick subset of features present in most sources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Same diseases with different names / abbreviations</a:t>
            </a:r>
          </a:p>
          <a:p>
            <a:pPr indent="-3683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"Diabetes" </a:t>
            </a:r>
          </a:p>
          <a:p>
            <a:pPr indent="-3683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"Diabetes mellitus, type I [insulin dependent type] [IDDM] [juvenile type]"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Binning + bin sizes </a:t>
            </a:r>
          </a:p>
          <a:p>
            <a:pPr indent="-3683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Granularity-density tradeoff</a:t>
            </a: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doing SA on EHR data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9" name="Shape 139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Missing covariates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E.g. what happens when you skip a checkup? Or you or your doctor aren't taking routine measurements?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Massive problem: only 12% of patients in dataset had a single month where LDL level, HDL level, and blood pressure were all recorded.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doing SA on EHR data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7" name="Shape 147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Traditional SA has a common start point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With studies, can align by entry into trial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With bridge collapse, can align with construction date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With medication, can align with initial dose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Can't do this with EHR data</a:t>
            </a: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doing SA on EHR data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5" name="Shape 155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Assumption of linearity between covariates and outcome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As we know, we can do a lot better by introducing nonlinearity!</a:t>
            </a: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doing SA on EHR data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3" name="Shape 163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685800" y="2705100"/>
            <a:ext cx="7772400" cy="144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Variational Inference in Deep Generative Latent Variable Models: An Overview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Latent Variable Models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Have a model with three types of variables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Visible variables </a:t>
            </a:r>
            <a:r>
              <a:rPr b="1" lang="en" sz="2400"/>
              <a:t>v,</a:t>
            </a:r>
            <a:r>
              <a:rPr lang="en" sz="2400"/>
              <a:t> latent variables </a:t>
            </a:r>
            <a:r>
              <a:rPr b="1" lang="en" sz="2400"/>
              <a:t>h</a:t>
            </a:r>
            <a:r>
              <a:rPr lang="en" sz="2400"/>
              <a:t>, and parameters θ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Examples: Factor Analysis and Restricted Boltzmann Machines</a:t>
            </a:r>
            <a:br>
              <a:rPr lang="en" sz="2400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6" name="Shape 176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S273B_RBM_pic.pn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450" y="4294872"/>
            <a:ext cx="3386774" cy="1730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273B_FA_Pic.png"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975" y="4142475"/>
            <a:ext cx="2742225" cy="18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Generative Models: MLE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Maximum Likelihood Estimation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Objective function: maximize log p(v; θ)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/>
              <a:t>p(v; θ) = Σ p(v, h; θ) → Intractable!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Difficulty stems from the fact that p is very complex, therefore hard to sample from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 particular, difficult to compute p(h|v)  (inference) due to “explaining away”</a:t>
            </a:r>
            <a:br>
              <a:rPr lang="en" sz="2400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6" name="Shape 186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Variational Inference: Key Ideas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Performing inference in complicated probabilistic models may be intractable 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Replace target distribution with an approximation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Formulate inference problem as optimization problem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4" name="Shape 194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Evidence Lower Bound 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p(h|v) is intractable. So consider a new distribution q(h|v)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Define L(v, θ, q) = log p(v; θ) - </a:t>
            </a:r>
            <a:r>
              <a:rPr b="1" lang="en" sz="2400"/>
              <a:t>KL(q(h|v), p(h|v; θ))</a:t>
            </a:r>
            <a:br>
              <a:rPr b="1"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KL(q(h|v), p(h|v)) =</a:t>
            </a:r>
            <a:r>
              <a:rPr b="1" lang="en" sz="2400"/>
              <a:t> </a:t>
            </a:r>
            <a:r>
              <a:rPr lang="en" sz="2400"/>
              <a:t>E</a:t>
            </a:r>
            <a:r>
              <a:rPr baseline="-25000" lang="en" sz="2400"/>
              <a:t>h~q</a:t>
            </a:r>
            <a:r>
              <a:rPr lang="en" sz="2400"/>
              <a:t> [log q(h|v) – log p(h|v)] </a:t>
            </a:r>
            <a:br>
              <a:rPr lang="en" sz="2400"/>
            </a:br>
            <a:br>
              <a:rPr lang="en" sz="2400"/>
            </a:br>
            <a:r>
              <a:rPr lang="en" sz="2400"/>
              <a:t>= - H(q) - E</a:t>
            </a:r>
            <a:r>
              <a:rPr baseline="-25000" lang="en" sz="2400"/>
              <a:t>h~q</a:t>
            </a:r>
            <a:r>
              <a:rPr lang="en" sz="2400"/>
              <a:t> [log p(h|v)]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Kullback-Leibler divergence is always nonnegative</a:t>
            </a:r>
            <a:br>
              <a:rPr b="1"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L(v, θ, q) is called the Evidence Lower Bound (ELBO)</a:t>
            </a:r>
            <a:br>
              <a:rPr lang="en" sz="2400"/>
            </a:b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2" name="Shape 202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Given a person's health record, we want to predict whether some medical event will happen within X years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i="1" lang="en"/>
              <a:t>Ex.</a:t>
            </a:r>
            <a:r>
              <a:rPr lang="en"/>
              <a:t> Coronary heart disease in the next 10 years?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</a:pPr>
            <a:r>
              <a:rPr i="1" lang="en"/>
              <a:t>Ex.</a:t>
            </a:r>
            <a:r>
              <a:rPr lang="en"/>
              <a:t> Death in the next 6 months?</a:t>
            </a: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 of Paper</a:t>
            </a: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7" name="Shape 67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so special about the ELBO? 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With some algebraic manipulation, ELBO can be rewritten as </a:t>
            </a:r>
            <a:br>
              <a:rPr lang="en" sz="2400"/>
            </a:br>
            <a:r>
              <a:rPr lang="en" sz="2400"/>
              <a:t>E</a:t>
            </a:r>
            <a:r>
              <a:rPr baseline="-25000" lang="en" sz="2400"/>
              <a:t>h~q </a:t>
            </a:r>
            <a:r>
              <a:rPr lang="en" sz="2400"/>
              <a:t>p(v, h) + H(q)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Expectation is now with respect to q - can be made tractable! 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Recall that ELBO is a lower bound on log likelihood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If q is too simple, bound is too loose. If q is too complex, ELBO is intractable. </a:t>
            </a: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0" name="Shape 210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Mean Field Approximation 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q(h|v) = q(h</a:t>
            </a:r>
            <a:r>
              <a:rPr baseline="-25000" lang="en" sz="2400"/>
              <a:t>1</a:t>
            </a:r>
            <a:r>
              <a:rPr lang="en" sz="2400"/>
              <a:t>|v)q(h</a:t>
            </a:r>
            <a:r>
              <a:rPr baseline="-25000" lang="en" sz="2400"/>
              <a:t>2</a:t>
            </a:r>
            <a:r>
              <a:rPr lang="en" sz="2400"/>
              <a:t>|v)…q(h</a:t>
            </a:r>
            <a:r>
              <a:rPr baseline="-25000" lang="en" sz="2400"/>
              <a:t>k</a:t>
            </a:r>
            <a:r>
              <a:rPr lang="en" sz="2400"/>
              <a:t>|v)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No other assumptions on q (e.g. Gaussian, Bernoulli).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Allows q to be multimodal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8" name="Shape 218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S273B_Multimodal_Pic.png"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125" y="3970225"/>
            <a:ext cx="3451400" cy="22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From inference to optimization 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Instead of maximum likelihood, we seek to maximize the ELBO L(v, </a:t>
            </a:r>
            <a:r>
              <a:rPr lang="en"/>
              <a:t>θ, q) subject to constraints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Can use EM-style algorithm where we alternatingly update q and </a:t>
            </a:r>
            <a:r>
              <a:rPr lang="en"/>
              <a:t>θ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Other algorithms use iterative fixed-point equations using partial derivatives with respect to </a:t>
            </a:r>
            <a:r>
              <a:rPr lang="en"/>
              <a:t>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7" name="Shape 227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ctrTitle"/>
          </p:nvPr>
        </p:nvSpPr>
        <p:spPr>
          <a:xfrm>
            <a:off x="685800" y="2705100"/>
            <a:ext cx="7772400" cy="144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Deep Survival Analysis Model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Deep Exponential Families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Typically, missing covariates are usually imputed using population level statistics.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All observations, including covariates, are modeled jointly, with survival times, and conditioned on a rich latent structure.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In deep exponential families, each observation has L layers of latent variables, with each conditioned on the previous layer as below: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Our shorthand for this will be z</a:t>
            </a:r>
            <a:r>
              <a:rPr baseline="-25000" lang="en" sz="18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∼ DEF(W)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0" name="Shape 240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574" y="3584125"/>
            <a:ext cx="4484875" cy="84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Alignment by Failure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Traditionally, the time t  is measured from a common start point (e.g. birth)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This paper uses </a:t>
            </a:r>
            <a:r>
              <a:rPr i="1" lang="en" sz="2400">
                <a:latin typeface="Arial"/>
                <a:ea typeface="Arial"/>
                <a:cs typeface="Arial"/>
                <a:sym typeface="Arial"/>
              </a:rPr>
              <a:t>event-centric ordering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instead, handling censored observations as interval observations.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9" name="Shape 249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1-17 at 3.26.30 PM.png"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25" y="3587299"/>
            <a:ext cx="7918201" cy="24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Alignment by Failure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228600" y="1447800"/>
            <a:ext cx="61971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To model time from the event, we use the “popular”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Weibull Distribution: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   is a scaling parameter, while k parameterizes shape. When k&lt;1, mass concentrates around 0; when k&gt;1, mass concentrates around the expectation				    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likelihood of the Weibull function is thus 1-CDF(x) i.e.			    .		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8" name="Shape 258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700" y="1918900"/>
            <a:ext cx="2012799" cy="20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699" y="4262075"/>
            <a:ext cx="2053825" cy="20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624" y="2198675"/>
            <a:ext cx="5089052" cy="7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500" y="3123649"/>
            <a:ext cx="205995" cy="2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2624" y="4009125"/>
            <a:ext cx="1115475" cy="3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5959" y="4957500"/>
            <a:ext cx="1072440" cy="3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6740312" y="1699000"/>
            <a:ext cx="18906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PDF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6740312" y="4063825"/>
            <a:ext cx="18906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CDF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Generative Process for Deep Survival Analysis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Let x denote the set of covariates, β be the parameters for the data with some prior p(β), k be a fixed scalar, and let n index an observation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3200400">
              <a:spcBef>
                <a:spcPts val="0"/>
              </a:spcBef>
              <a:buNone/>
            </a:pPr>
            <a:r>
              <a:rPr lang="en" sz="1400"/>
              <a:t>b ~ Normal(0, σ</a:t>
            </a:r>
            <a:r>
              <a:rPr baseline="-25000" lang="en" sz="1400"/>
              <a:t>b</a:t>
            </a:r>
            <a:r>
              <a:rPr lang="en" sz="1400"/>
              <a:t>)</a:t>
            </a:r>
          </a:p>
          <a:p>
            <a:pPr indent="0" lvl="0" marL="3200400">
              <a:spcBef>
                <a:spcPts val="0"/>
              </a:spcBef>
              <a:buNone/>
            </a:pPr>
            <a:r>
              <a:rPr lang="en" sz="1400"/>
              <a:t>a ∼ Normal(0, σ</a:t>
            </a:r>
            <a:r>
              <a:rPr baseline="-25000" lang="en" sz="1400"/>
              <a:t>W</a:t>
            </a:r>
            <a:r>
              <a:rPr lang="en" sz="1400"/>
              <a:t> ) </a:t>
            </a:r>
          </a:p>
          <a:p>
            <a:pPr indent="0" lvl="0" marL="3200400">
              <a:spcBef>
                <a:spcPts val="0"/>
              </a:spcBef>
              <a:buNone/>
            </a:pPr>
            <a:r>
              <a:rPr lang="en" sz="1400"/>
              <a:t>z</a:t>
            </a:r>
            <a:r>
              <a:rPr baseline="-25000" lang="en" sz="1400"/>
              <a:t>n</a:t>
            </a:r>
            <a:r>
              <a:rPr lang="en" sz="1400"/>
              <a:t> ∼ DEF(W) </a:t>
            </a:r>
          </a:p>
          <a:p>
            <a:pPr indent="0" lvl="0" marL="3200400">
              <a:spcBef>
                <a:spcPts val="0"/>
              </a:spcBef>
              <a:buNone/>
            </a:pPr>
            <a:r>
              <a:rPr lang="en" sz="1400"/>
              <a:t>x</a:t>
            </a:r>
            <a:r>
              <a:rPr baseline="-25000" lang="en" sz="1400"/>
              <a:t>n</a:t>
            </a:r>
            <a:r>
              <a:rPr lang="en" sz="1400"/>
              <a:t> ∼ p(· |β, z</a:t>
            </a:r>
            <a:r>
              <a:rPr baseline="-25000" lang="en" sz="1400"/>
              <a:t>n</a:t>
            </a:r>
            <a:r>
              <a:rPr lang="en" sz="1400"/>
              <a:t>)</a:t>
            </a:r>
          </a:p>
          <a:p>
            <a:pPr indent="0" lvl="0" marL="3200400" rtl="0">
              <a:spcBef>
                <a:spcPts val="0"/>
              </a:spcBef>
              <a:buNone/>
            </a:pPr>
            <a:r>
              <a:rPr lang="en" sz="1400"/>
              <a:t>t</a:t>
            </a:r>
            <a:r>
              <a:rPr baseline="-25000" lang="en" sz="1400"/>
              <a:t>n</a:t>
            </a:r>
            <a:r>
              <a:rPr lang="en" sz="1400"/>
              <a:t> ∼ Weibull(λ=log(1 + exp(z</a:t>
            </a:r>
            <a:r>
              <a:rPr baseline="30000" lang="en" sz="1400"/>
              <a:t>T</a:t>
            </a:r>
            <a:r>
              <a:rPr baseline="-25000" lang="en" sz="1400"/>
              <a:t>n</a:t>
            </a:r>
            <a:r>
              <a:rPr lang="en" sz="1400"/>
              <a:t> a + b)), k)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Covariates from DEF are used to make predictions of x</a:t>
            </a:r>
            <a:r>
              <a:rPr baseline="-25000" lang="en" sz="1800"/>
              <a:t>n</a:t>
            </a:r>
            <a:r>
              <a:rPr lang="en" sz="1800"/>
              <a:t> via the posterior predictive distribution.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We assume data types, both real valued and count, are generated independently conditioned on the hidden state: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4" name="Shape 274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74" y="5871249"/>
            <a:ext cx="8459976" cy="3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Generative Process for Deep Survival Analysis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Real Valued Observations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We use the student-t distribution to handle data entry error and inhomogeneity given a degree of freedom ν: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Count Valued Observations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To handle sparse, high-dimensional count observations, count values are modeled as binary values, where one represents a non-zero count.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3" name="Shape 283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25" y="2535000"/>
            <a:ext cx="8737582" cy="10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575" y="4935399"/>
            <a:ext cx="6939450" cy="51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ctrTitle"/>
          </p:nvPr>
        </p:nvSpPr>
        <p:spPr>
          <a:xfrm>
            <a:off x="685800" y="2705100"/>
            <a:ext cx="7772400" cy="144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Experiments and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000"/>
              <a:t>How long until…</a:t>
            </a:r>
          </a:p>
          <a:p>
            <a:pPr indent="-4191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000"/>
              <a:t>…this machine fails?</a:t>
            </a:r>
          </a:p>
          <a:p>
            <a:pPr indent="-4191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000"/>
              <a:t>…that bridge collapses?</a:t>
            </a:r>
          </a:p>
          <a:p>
            <a:pPr indent="-4191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000"/>
              <a:t>…an earthquake hits?</a:t>
            </a:r>
          </a:p>
          <a:p>
            <a:pPr indent="-4191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000"/>
              <a:t>…that couple</a:t>
            </a:r>
            <a:r>
              <a:rPr lang="en" sz="3000"/>
              <a:t> breaks up?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Framework: Survival Analysis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5" name="Shape 75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EHR data from 313,000 patients from Columbia University Medical Center</a:t>
            </a:r>
          </a:p>
          <a:p>
            <a:pPr indent="-355600" lvl="1" marL="914400" rtl="0">
              <a:spcBef>
                <a:spcPts val="480"/>
              </a:spcBef>
              <a:buSzPct val="100000"/>
            </a:pPr>
            <a:r>
              <a:rPr lang="en" sz="2000"/>
              <a:t>263,000 for training (~84%)</a:t>
            </a:r>
          </a:p>
          <a:p>
            <a:pPr indent="-355600" lvl="1" marL="914400" rtl="0">
              <a:spcBef>
                <a:spcPts val="480"/>
              </a:spcBef>
              <a:buSzPct val="100000"/>
            </a:pPr>
            <a:r>
              <a:rPr lang="en" sz="2000"/>
              <a:t>25,000 for validation (~8%)</a:t>
            </a:r>
          </a:p>
          <a:p>
            <a:pPr indent="-355600" lvl="1" marL="914400" rtl="0">
              <a:spcBef>
                <a:spcPts val="480"/>
              </a:spcBef>
              <a:buSzPct val="100000"/>
            </a:pPr>
            <a:r>
              <a:rPr lang="en" sz="2000"/>
              <a:t>25,000 for testing (~8%)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Vital signs, laboratory test measurements, medication orders, and diagnosis codes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Measurements discretized and aggregated for each month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Try to predict coronary heart disease (CHD)</a:t>
            </a: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8" name="Shape 298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Experiments and Results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Setup and Hyperparameters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228600" y="1447800"/>
            <a:ext cx="8763000" cy="491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Weibull k = 2 (shape): failure rate increases with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Gaussian exponential family for DEF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2-layer </a:t>
            </a:r>
            <a:r>
              <a:rPr lang="en"/>
              <a:t>neural networks</a:t>
            </a:r>
            <a:r>
              <a:rPr lang="en"/>
              <a:t> with ReLU activations for the softplus variance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Normal priors set to μ = 0, 𝜎</a:t>
            </a:r>
            <a:r>
              <a:rPr baseline="30000" lang="en"/>
              <a:t>2</a:t>
            </a:r>
            <a:r>
              <a:rPr lang="en"/>
              <a:t> = 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RMSProp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6,000 iterations, assessing convergence on the validation set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40-core Xeon Server with 384 GB of RAM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7.5 hours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Inference using mean-field family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Hyperparameter choices not motivated</a:t>
            </a: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6" name="Shape 306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Experiments and Results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Baseline and Evaluation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228600" y="1447800"/>
            <a:ext cx="8763000" cy="49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Framingham CHD risk score (Wilson et al. 1998)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Takes into consideration age, sex, LDL cholesterol, HDL cholesterol, blood pressure, diabetes, and smoking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Shown to have good predictive power of 10-year risk </a:t>
            </a:r>
            <a:r>
              <a:rPr lang="en"/>
              <a:t>with a concordance of 0.73 for men and 0.77 for women on curated data</a:t>
            </a:r>
            <a:r>
              <a:rPr lang="en"/>
              <a:t>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Lower performance when applied to EHR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Only 11.8% of patients have at least one month in their record where LDL, HDL, and blood pressure were all measured.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Evaluate performance against baseline, varying the dimensionality K of z</a:t>
            </a:r>
            <a:r>
              <a:rPr baseline="-25000" lang="en"/>
              <a:t>n</a:t>
            </a:r>
            <a:r>
              <a:rPr lang="en"/>
              <a:t> (and the layer size of the networks).</a:t>
            </a: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4" name="Shape 314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Experiments and Results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1" name="Shape 321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Experiments and Results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749" y="2839275"/>
            <a:ext cx="7619274" cy="32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>
            <p:ph idx="1" type="body"/>
          </p:nvPr>
        </p:nvSpPr>
        <p:spPr>
          <a:xfrm>
            <a:off x="228600" y="1447800"/>
            <a:ext cx="8763000" cy="165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Concordance on test set (Harrell et al., 1982)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Fraction of pairs of observations where the model correctly predicts the observation with the higher survival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228600" y="1447800"/>
            <a:ext cx="8763000" cy="78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Predictive likelihood of deep survival model (K=50)</a:t>
            </a: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1" name="Shape 331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Experiments and Results</a:t>
            </a:r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088" y="2595237"/>
            <a:ext cx="5745825" cy="23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ctrTitle"/>
          </p:nvPr>
        </p:nvSpPr>
        <p:spPr>
          <a:xfrm>
            <a:off x="685800" y="2705100"/>
            <a:ext cx="7772400" cy="144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Contributions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Improves performance over Framingham CHD risk score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application of deep exponential families to survival anal</a:t>
            </a:r>
            <a:r>
              <a:rPr lang="en"/>
              <a:t>ysis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Scalably handles heterogeneity in EHR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Promising for developing risk scores from observational data for conditions where there is no known risk score</a:t>
            </a: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Weaknesses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Network architecture choice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Fully-connected, only 1 hidden layer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discussion or comparisons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hyperparameter optimizations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regularization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Technical choices glossed over or not explained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Variational inference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Concordance metric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Reasons for specific exponential family choices</a:t>
            </a:r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3" name="Shape 353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228600" y="1447800"/>
            <a:ext cx="84429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https://www.cscu.cornell.edu/news/statnews/stnews78.pdf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https://www.healthit.gov/providers-professionals/faqs/what-electronic-health-record-ehr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https://arxiv.org/pdf/1608.02158v1.pdf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http://www.deeplearningbook.org/contents/inference.html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https://ocw.mit.edu/courses/electrical-engineering-and-computer-science/6-438-algorithms-for-inference-fall-2014/lecture-notes/MIT6_438F14_Lec17.pdf</a:t>
            </a:r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Open Sans"/>
            </a:pPr>
            <a:r>
              <a:rPr lang="en"/>
              <a:t>Survival function S(t)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2400"/>
              <a:t>probability of surviving up to time 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Want to also factor in covariates 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i.e</a:t>
            </a:r>
            <a:r>
              <a:rPr lang="en" sz="2400"/>
              <a:t>. how does this change with </a:t>
            </a:r>
            <a:r>
              <a:rPr lang="en" sz="2400"/>
              <a:t>gender, age, BMI, etc</a:t>
            </a: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Framework: Survival Analysis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3" name="Shape 83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Framework: Survival Analysis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0" name="Shape 90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Kaplan=Meir survival curve over 20 years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00" y="1251344"/>
            <a:ext cx="6350000" cy="547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Survival times are positive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Most importantly, two types of observations</a:t>
            </a:r>
          </a:p>
          <a:p>
            <a:pPr indent="-3937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600"/>
              <a:t>Exact: event occurred exactly at time t</a:t>
            </a:r>
          </a:p>
          <a:p>
            <a:pPr indent="-3937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600"/>
              <a:t>Censored: event happened after time t, if at all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Why censored?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i="1" lang="en" sz="2400"/>
              <a:t>Ex. </a:t>
            </a:r>
            <a:r>
              <a:rPr lang="en" sz="2400"/>
              <a:t>20-year study on heart attacks, not everyone died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i="1" lang="en" sz="2400"/>
              <a:t>Ex.</a:t>
            </a:r>
            <a:r>
              <a:rPr lang="en" sz="2400"/>
              <a:t> Someone dropped out of the study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Need to make use of these data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Why not use vanilla linear regression?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9" name="Shape 99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228600" y="1447800"/>
            <a:ext cx="86382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</a:pPr>
            <a:r>
              <a:rPr lang="en"/>
              <a:t>EHR data: Electronic Health Records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Medical history, vitals, diagnoses, medications, immunizations, allergies, test results, etc.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Time-series data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type of data are we dealing with?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7" name="Shape 107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type of data are we dealing with?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4" name="Shape 114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example ´electronic health record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00" y="1295400"/>
            <a:ext cx="8094996" cy="53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type of data are we dealing with?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2" name="Shape 122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example ´electronic health record" id="123" name="Shape 123"/>
          <p:cNvPicPr preferRelativeResize="0"/>
          <p:nvPr/>
        </p:nvPicPr>
        <p:blipFill rotWithShape="1">
          <a:blip r:embed="rId3">
            <a:alphaModFix/>
          </a:blip>
          <a:srcRect b="8122" l="0" r="0" t="0"/>
          <a:stretch/>
        </p:blipFill>
        <p:spPr>
          <a:xfrm>
            <a:off x="299800" y="1459685"/>
            <a:ext cx="8544400" cy="49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