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92" r:id="rId5"/>
  </p:sldMasterIdLst>
  <p:notesMasterIdLst>
    <p:notesMasterId r:id="rId17"/>
  </p:notesMasterIdLst>
  <p:sldIdLst>
    <p:sldId id="327" r:id="rId6"/>
    <p:sldId id="332" r:id="rId7"/>
    <p:sldId id="333" r:id="rId8"/>
    <p:sldId id="337" r:id="rId9"/>
    <p:sldId id="338" r:id="rId10"/>
    <p:sldId id="339" r:id="rId11"/>
    <p:sldId id="341" r:id="rId12"/>
    <p:sldId id="342" r:id="rId13"/>
    <p:sldId id="343" r:id="rId14"/>
    <p:sldId id="344" r:id="rId15"/>
    <p:sldId id="293" r:id="rId16"/>
  </p:sldIdLst>
  <p:sldSz cx="11161713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B5DF1"/>
    <a:srgbClr val="B627E3"/>
    <a:srgbClr val="FF33CC"/>
    <a:srgbClr val="CC00FF"/>
    <a:srgbClr val="00CC99"/>
    <a:srgbClr val="00CC00"/>
    <a:srgbClr val="0FF90F"/>
    <a:srgbClr val="0000CC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>
        <p:scale>
          <a:sx n="87" d="100"/>
          <a:sy n="87" d="100"/>
        </p:scale>
        <p:origin x="-498" y="66"/>
      </p:cViewPr>
      <p:guideLst>
        <p:guide orient="horz" pos="2160"/>
        <p:guide pos="35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7501B-5F08-459D-B752-5A6CFA5BA306}" type="datetimeFigureOut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39763" y="685800"/>
            <a:ext cx="5578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C0985-D2F6-4071-9D03-2B21B17C6E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3026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057719-DD98-4C87-9707-57FBAD7BF2A8}" type="slidenum">
              <a:rPr lang="en-US" altLang="zh-TW" smtClean="0"/>
              <a:pPr/>
              <a:t>1</a:t>
            </a:fld>
            <a:endParaRPr lang="en-US" altLang="zh-TW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9763" y="685800"/>
            <a:ext cx="5578475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520962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C0985-D2F6-4071-9D03-2B21B17C6E4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C0985-D2F6-4071-9D03-2B21B17C6E4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C0985-D2F6-4071-9D03-2B21B17C6E4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C0985-D2F6-4071-9D03-2B21B17C6E4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C0985-D2F6-4071-9D03-2B21B17C6E4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C0985-D2F6-4071-9D03-2B21B17C6E4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C0985-D2F6-4071-9D03-2B21B17C6E4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C0985-D2F6-4071-9D03-2B21B17C6E4F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C0985-D2F6-4071-9D03-2B21B17C6E4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7040" y="2130427"/>
            <a:ext cx="948763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4078" y="3886200"/>
            <a:ext cx="781355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626" y="274638"/>
            <a:ext cx="1004446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8626" y="1600202"/>
            <a:ext cx="1004446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091974" y="274640"/>
            <a:ext cx="2511116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8627" y="274640"/>
            <a:ext cx="73609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626" y="274638"/>
            <a:ext cx="1004446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7129" y="2130426"/>
            <a:ext cx="9487456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74257" y="3886200"/>
            <a:ext cx="78131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40296" y="6165304"/>
            <a:ext cx="26044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1698" y="4406901"/>
            <a:ext cx="948745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81698" y="2906713"/>
            <a:ext cx="948745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58085" y="1600201"/>
            <a:ext cx="49297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673871" y="1600201"/>
            <a:ext cx="49297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58086" y="1535113"/>
            <a:ext cx="493169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58086" y="2174875"/>
            <a:ext cx="49316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69996" y="1535113"/>
            <a:ext cx="49336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669996" y="2174875"/>
            <a:ext cx="49336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626" y="274638"/>
            <a:ext cx="1004446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26" y="1600202"/>
            <a:ext cx="10044464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8086" y="273050"/>
            <a:ext cx="367212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63920" y="273051"/>
            <a:ext cx="623970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8086" y="1435101"/>
            <a:ext cx="367212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87774" y="4800600"/>
            <a:ext cx="66970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187774" y="612775"/>
            <a:ext cx="66970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87774" y="5367338"/>
            <a:ext cx="66970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092242" y="274639"/>
            <a:ext cx="2511385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8086" y="274639"/>
            <a:ext cx="7348128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58085" y="6246813"/>
            <a:ext cx="2604400" cy="476251"/>
          </a:xfrm>
          <a:prstGeom prst="rect">
            <a:avLst/>
          </a:prstGeom>
        </p:spPr>
        <p:txBody>
          <a:bodyPr lIns="115324" tIns="57662" rIns="115324" bIns="57662"/>
          <a:lstStyle>
            <a:lvl1pPr>
              <a:defRPr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813586" y="6246813"/>
            <a:ext cx="3534542" cy="476251"/>
          </a:xfrm>
          <a:prstGeom prst="rect">
            <a:avLst/>
          </a:prstGeom>
        </p:spPr>
        <p:txBody>
          <a:bodyPr lIns="115324" tIns="57662" rIns="115324" bIns="57662"/>
          <a:lstStyle>
            <a:lvl1pPr>
              <a:defRPr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999228" y="6246813"/>
            <a:ext cx="2604400" cy="476251"/>
          </a:xfrm>
          <a:prstGeom prst="rect">
            <a:avLst/>
          </a:prstGeom>
        </p:spPr>
        <p:txBody>
          <a:bodyPr lIns="115324" tIns="57662" rIns="115324" bIns="57662"/>
          <a:lstStyle>
            <a:lvl1pPr>
              <a:defRPr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D796C42B-BA97-4A5C-8A09-654539621E08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58085" y="6246813"/>
            <a:ext cx="2604400" cy="476251"/>
          </a:xfrm>
          <a:prstGeom prst="rect">
            <a:avLst/>
          </a:prstGeom>
        </p:spPr>
        <p:txBody>
          <a:bodyPr lIns="115324" tIns="57662" rIns="115324" bIns="57662"/>
          <a:lstStyle>
            <a:lvl1pPr>
              <a:defRPr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813586" y="6246813"/>
            <a:ext cx="3534542" cy="476251"/>
          </a:xfrm>
          <a:prstGeom prst="rect">
            <a:avLst/>
          </a:prstGeom>
        </p:spPr>
        <p:txBody>
          <a:bodyPr lIns="115324" tIns="57662" rIns="115324" bIns="57662"/>
          <a:lstStyle>
            <a:lvl1pPr>
              <a:defRPr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999228" y="6246813"/>
            <a:ext cx="2604400" cy="476251"/>
          </a:xfrm>
          <a:prstGeom prst="rect">
            <a:avLst/>
          </a:prstGeom>
        </p:spPr>
        <p:txBody>
          <a:bodyPr lIns="115324" tIns="57662" rIns="115324" bIns="57662"/>
          <a:lstStyle>
            <a:lvl1pPr>
              <a:defRPr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D796C42B-BA97-4A5C-8A09-654539621E08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946" y="4406902"/>
            <a:ext cx="948763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1946" y="2906713"/>
            <a:ext cx="948763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626" y="274638"/>
            <a:ext cx="1004446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8625" y="1600202"/>
            <a:ext cx="4936014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67075" y="1600202"/>
            <a:ext cx="4936014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626" y="274638"/>
            <a:ext cx="1004446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8626" y="1535113"/>
            <a:ext cx="493062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626" y="2174875"/>
            <a:ext cx="493062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70670" y="1535113"/>
            <a:ext cx="49324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70670" y="2174875"/>
            <a:ext cx="493242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626" y="274638"/>
            <a:ext cx="1004446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626" y="273050"/>
            <a:ext cx="367147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4816" y="273052"/>
            <a:ext cx="623827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8626" y="1435102"/>
            <a:ext cx="367147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7798" y="4800600"/>
            <a:ext cx="6696309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87798" y="612775"/>
            <a:ext cx="6696309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87798" y="5367338"/>
            <a:ext cx="6696309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pt图-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1588"/>
            <a:ext cx="11161713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71"/>
          <p:cNvSpPr txBox="1">
            <a:spLocks noChangeArrowheads="1"/>
          </p:cNvSpPr>
          <p:nvPr/>
        </p:nvSpPr>
        <p:spPr bwMode="auto">
          <a:xfrm>
            <a:off x="8372185" y="6500815"/>
            <a:ext cx="297094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900" i="1" dirty="0">
                <a:solidFill>
                  <a:srgbClr val="005696"/>
                </a:solidFill>
              </a:rPr>
              <a:t>Network Optimization Expert Team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0" y="0"/>
            <a:ext cx="11161713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矩形 12"/>
          <p:cNvSpPr>
            <a:spLocks noChangeArrowheads="1"/>
          </p:cNvSpPr>
          <p:nvPr/>
        </p:nvSpPr>
        <p:spPr bwMode="auto">
          <a:xfrm>
            <a:off x="0" y="785813"/>
            <a:ext cx="11161713" cy="214312"/>
          </a:xfrm>
          <a:prstGeom prst="rect">
            <a:avLst/>
          </a:prstGeom>
          <a:solidFill>
            <a:srgbClr val="EBFF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567" y="1000108"/>
            <a:ext cx="11160581" cy="5857892"/>
          </a:xfrm>
          <a:prstGeom prst="rect">
            <a:avLst/>
          </a:prstGeom>
          <a:gradFill flip="none" rotWithShape="1">
            <a:gsLst>
              <a:gs pos="0">
                <a:srgbClr val="D9F2F7"/>
              </a:gs>
              <a:gs pos="50000">
                <a:srgbClr val="D9F2F7">
                  <a:alpha val="44000"/>
                </a:srgbClr>
              </a:gs>
              <a:gs pos="100000">
                <a:srgbClr val="EBFFFF">
                  <a:alpha val="42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1" y="6715127"/>
            <a:ext cx="9591816" cy="142875"/>
          </a:xfrm>
          <a:prstGeom prst="rect">
            <a:avLst/>
          </a:prstGeom>
          <a:solidFill>
            <a:srgbClr val="D9F2F7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 flipV="1">
            <a:off x="9417583" y="6715127"/>
            <a:ext cx="1744130" cy="142875"/>
          </a:xfrm>
          <a:prstGeom prst="rect">
            <a:avLst/>
          </a:prstGeom>
          <a:solidFill>
            <a:srgbClr val="FFCC00"/>
          </a:solidFill>
          <a:ln w="9525" algn="ctr">
            <a:noFill/>
            <a:round/>
            <a:headEnd/>
            <a:tailEnd/>
          </a:ln>
        </p:spPr>
        <p:txBody>
          <a:bodyPr rot="10800000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矩形 9"/>
          <p:cNvGrpSpPr>
            <a:grpSpLocks/>
          </p:cNvGrpSpPr>
          <p:nvPr/>
        </p:nvGrpSpPr>
        <p:grpSpPr bwMode="auto">
          <a:xfrm>
            <a:off x="343079" y="993775"/>
            <a:ext cx="8647005" cy="60325"/>
            <a:chOff x="177" y="626"/>
            <a:chExt cx="4462" cy="38"/>
          </a:xfrm>
        </p:grpSpPr>
        <p:pic>
          <p:nvPicPr>
            <p:cNvPr id="1037" name="矩形 9"/>
            <p:cNvPicPr>
              <a:picLocks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77" y="626"/>
              <a:ext cx="4462" cy="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2349" name="Text Box 13"/>
            <p:cNvSpPr txBox="1">
              <a:spLocks noChangeArrowheads="1"/>
            </p:cNvSpPr>
            <p:nvPr/>
          </p:nvSpPr>
          <p:spPr bwMode="auto">
            <a:xfrm rot="10800000">
              <a:off x="180" y="630"/>
              <a:ext cx="445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pPr>
                <a:defRPr/>
              </a:pPr>
              <a:endParaRPr lang="zh-CN" altLang="zh-CN"/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 flipV="1">
            <a:off x="0" y="981077"/>
            <a:ext cx="522701" cy="74613"/>
          </a:xfrm>
          <a:prstGeom prst="rect">
            <a:avLst/>
          </a:prstGeom>
          <a:solidFill>
            <a:srgbClr val="F6C700"/>
          </a:solidFill>
          <a:ln w="9525" algn="ctr">
            <a:noFill/>
            <a:round/>
            <a:headEnd/>
            <a:tailEnd/>
          </a:ln>
        </p:spPr>
        <p:txBody>
          <a:bodyPr rot="10800000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58086" y="274638"/>
            <a:ext cx="100455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58086" y="1600201"/>
            <a:ext cx="1004554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58085" y="6356351"/>
            <a:ext cx="260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813586" y="6356351"/>
            <a:ext cx="35345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999228" y="6356351"/>
            <a:ext cx="260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7" descr="03"/>
          <p:cNvPicPr>
            <a:picLocks noChangeAspect="1" noChangeArrowheads="1"/>
          </p:cNvPicPr>
          <p:nvPr userDrawn="1"/>
        </p:nvPicPr>
        <p:blipFill>
          <a:blip r:embed="rId15" cstate="print"/>
          <a:srcRect t="2762"/>
          <a:stretch>
            <a:fillRect/>
          </a:stretch>
        </p:blipFill>
        <p:spPr bwMode="auto">
          <a:xfrm>
            <a:off x="0" y="0"/>
            <a:ext cx="111617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2"/>
            <a:ext cx="11161713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0" y="2"/>
            <a:ext cx="11161713" cy="981075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 userDrawn="1"/>
        </p:nvSpPr>
        <p:spPr bwMode="auto">
          <a:xfrm>
            <a:off x="-611832" y="6546851"/>
            <a:ext cx="44644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800" b="1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精誠 精實 精準 </a:t>
            </a:r>
            <a:r>
              <a:rPr lang="zh-TW" altLang="en-US" sz="1800" b="1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精心</a:t>
            </a:r>
            <a:endParaRPr lang="zh-CN" altLang="en-US" sz="1600" b="1" dirty="0">
              <a:solidFill>
                <a:prstClr val="black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6535826" y="6534834"/>
            <a:ext cx="48776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1800" b="1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高峰期賺最多的錢，低谷期省最多的錢</a:t>
            </a:r>
            <a:endParaRPr lang="zh-CN" altLang="en-US" sz="1800" b="1" dirty="0">
              <a:solidFill>
                <a:prstClr val="black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10.efoxconn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C:\Documents and Settings\H2405760\桌面\1234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71400"/>
            <a:ext cx="11161713" cy="6768752"/>
          </a:xfrm>
          <a:prstGeom prst="rect">
            <a:avLst/>
          </a:prstGeom>
          <a:noFill/>
        </p:spPr>
      </p:pic>
      <p:pic>
        <p:nvPicPr>
          <p:cNvPr id="5124" name="Picture 3" descr="未命名 -1拷貝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4699" y="0"/>
            <a:ext cx="2856313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標題 1"/>
          <p:cNvSpPr txBox="1">
            <a:spLocks/>
          </p:cNvSpPr>
          <p:nvPr/>
        </p:nvSpPr>
        <p:spPr bwMode="auto">
          <a:xfrm>
            <a:off x="1944217" y="980728"/>
            <a:ext cx="8029127" cy="309634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81643" tIns="40822" rIns="81643" bIns="40822" anchor="ctr">
            <a:normAutofit fontScale="97500"/>
          </a:bodyPr>
          <a:lstStyle/>
          <a:p>
            <a:r>
              <a:rPr lang="en-US" altLang="zh-CN" sz="36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			GL</a:t>
            </a:r>
            <a:r>
              <a:rPr lang="zh-CN" altLang="en-US" sz="36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園區</a:t>
            </a:r>
            <a:endParaRPr lang="en-US" altLang="zh-CN" sz="3600" b="1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CN" sz="3600" b="1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36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CN" altLang="en-US" sz="36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一般物品簽核權限紙檔申請流程</a:t>
            </a:r>
            <a:endParaRPr lang="zh-CN" altLang="en-US" sz="3600" b="1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 rot="962915">
            <a:off x="337404" y="5034493"/>
            <a:ext cx="2438467" cy="61555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Up">
              <a:avLst/>
            </a:prstTxWarp>
            <a:spAutoFit/>
          </a:bodyPr>
          <a:lstStyle/>
          <a:p>
            <a:pPr algn="ctr"/>
            <a:r>
              <a:rPr lang="zh-CN" altLang="en-US" sz="2400" b="1" dirty="0" smtClean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膽大心細</a:t>
            </a:r>
            <a:endParaRPr lang="zh-TW" altLang="en-US" sz="2400" b="1" dirty="0">
              <a:ln w="1905"/>
              <a:solidFill>
                <a:srgbClr val="0000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43240" y="5637263"/>
            <a:ext cx="2456076" cy="61555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Inverted">
              <a:avLst/>
            </a:prstTxWarp>
            <a:spAutoFit/>
          </a:bodyPr>
          <a:lstStyle/>
          <a:p>
            <a:pPr algn="ctr"/>
            <a:r>
              <a:rPr lang="zh-CN" altLang="en-US" sz="2400" b="1" dirty="0" smtClean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充分準備</a:t>
            </a:r>
            <a:endParaRPr lang="zh-TW" altLang="en-US" sz="2400" b="1" dirty="0">
              <a:ln w="1905"/>
              <a:solidFill>
                <a:srgbClr val="0000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 rot="20599777">
            <a:off x="8692145" y="4944791"/>
            <a:ext cx="2229097" cy="61555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Down">
              <a:avLst/>
            </a:prstTxWarp>
            <a:spAutoFit/>
          </a:bodyPr>
          <a:lstStyle/>
          <a:p>
            <a:pPr algn="ctr"/>
            <a:r>
              <a:rPr lang="zh-CN" altLang="en-US" sz="2400" b="1" dirty="0" smtClean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積極主動</a:t>
            </a:r>
            <a:endParaRPr lang="zh-TW" altLang="en-US" sz="2400" b="1" dirty="0">
              <a:ln w="1905"/>
              <a:solidFill>
                <a:srgbClr val="0000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8965232" y="5856830"/>
            <a:ext cx="2124075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en-US" altLang="zh-TW" b="1" dirty="0">
                <a:latin typeface="微軟正黑體" pitchFamily="34" charset="-120"/>
                <a:ea typeface="微軟正黑體" pitchFamily="34" charset="-120"/>
                <a:cs typeface="Arial" charset="0"/>
              </a:rPr>
              <a:t>RSM</a:t>
            </a:r>
            <a:endParaRPr kumimoji="0" lang="en-US" altLang="zh-CN" b="1" dirty="0">
              <a:latin typeface="微軟正黑體" pitchFamily="34" charset="-120"/>
              <a:ea typeface="微軟正黑體" pitchFamily="34" charset="-120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kumimoji="0" lang="en-US" altLang="zh-TW" b="1" dirty="0">
                <a:latin typeface="微軟正黑體" pitchFamily="34" charset="-120"/>
                <a:ea typeface="微軟正黑體" pitchFamily="34" charset="-120"/>
                <a:cs typeface="Arial" charset="0"/>
              </a:rPr>
              <a:t>Date: </a:t>
            </a:r>
            <a:r>
              <a:rPr kumimoji="0" lang="en-US" altLang="zh-TW" b="1" dirty="0" smtClean="0">
                <a:latin typeface="微軟正黑體" pitchFamily="34" charset="-120"/>
                <a:ea typeface="微軟正黑體" pitchFamily="34" charset="-120"/>
                <a:cs typeface="Arial" charset="0"/>
              </a:rPr>
              <a:t>2018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cs typeface="Arial" charset="0"/>
              </a:rPr>
              <a:t>.11.24</a:t>
            </a:r>
            <a:endParaRPr kumimoji="0" lang="en-US" altLang="zh-TW" b="1" dirty="0" smtClean="0">
              <a:latin typeface="微軟正黑體" pitchFamily="34" charset="-120"/>
              <a:ea typeface="微軟正黑體" pitchFamily="34" charset="-12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247" y="476672"/>
            <a:ext cx="110534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zh-CN" b="1" dirty="0" smtClean="0"/>
          </a:p>
          <a:p>
            <a:pPr>
              <a:lnSpc>
                <a:spcPct val="200000"/>
              </a:lnSpc>
            </a:pPr>
            <a:r>
              <a:rPr lang="en-US" altLang="zh-CN" b="1" dirty="0" smtClean="0"/>
              <a:t>8.1</a:t>
            </a:r>
            <a:r>
              <a:rPr lang="zh-CN" altLang="en-US" b="1" dirty="0" smtClean="0"/>
              <a:t>、打印的紙檔，除了權限主管簽字確認，還需要相應的權限窗口主管簽字。簽字規則如下：</a:t>
            </a:r>
            <a:endParaRPr lang="en-US" altLang="zh-CN" b="1" dirty="0" smtClean="0"/>
          </a:p>
          <a:p>
            <a:pPr>
              <a:lnSpc>
                <a:spcPct val="200000"/>
              </a:lnSpc>
            </a:pPr>
            <a:r>
              <a:rPr lang="en-US" altLang="zh-CN" b="1" dirty="0" smtClean="0"/>
              <a:t>	a)</a:t>
            </a:r>
            <a:r>
              <a:rPr lang="zh-CN" altLang="en-US" b="1" dirty="0" smtClean="0"/>
              <a:t>、必須簽到的主管：產品安全部蔣愛民、中央安全處叢明</a:t>
            </a:r>
            <a:endParaRPr lang="en-US" altLang="zh-CN" b="1" dirty="0" smtClean="0"/>
          </a:p>
          <a:p>
            <a:pPr>
              <a:lnSpc>
                <a:spcPct val="200000"/>
              </a:lnSpc>
            </a:pPr>
            <a:r>
              <a:rPr lang="en-US" altLang="zh-CN" b="1" dirty="0" smtClean="0"/>
              <a:t>	b)</a:t>
            </a:r>
            <a:r>
              <a:rPr lang="zh-CN" altLang="en-US" b="1" dirty="0" smtClean="0"/>
              <a:t>、含資安授權主管權限，需簽到的主管：資安常委覃俊文</a:t>
            </a:r>
            <a:endParaRPr lang="en-US" altLang="zh-CN" b="1" dirty="0" smtClean="0"/>
          </a:p>
          <a:p>
            <a:pPr>
              <a:lnSpc>
                <a:spcPct val="200000"/>
              </a:lnSpc>
            </a:pPr>
            <a:r>
              <a:rPr lang="en-US" altLang="zh-CN" b="1" dirty="0" smtClean="0"/>
              <a:t>	c)</a:t>
            </a:r>
            <a:r>
              <a:rPr lang="zh-CN" altLang="en-US" b="1" dirty="0" smtClean="0"/>
              <a:t>、含進出園區權限，需簽到的主管：總經理王城陽</a:t>
            </a:r>
            <a:endParaRPr lang="en-US" altLang="zh-CN" b="1" dirty="0" smtClean="0"/>
          </a:p>
          <a:p>
            <a:pPr>
              <a:lnSpc>
                <a:spcPct val="200000"/>
              </a:lnSpc>
            </a:pPr>
            <a:endParaRPr lang="en-US" altLang="zh-CN" b="1" dirty="0" smtClean="0"/>
          </a:p>
          <a:p>
            <a:pPr>
              <a:lnSpc>
                <a:spcPct val="200000"/>
              </a:lnSpc>
            </a:pPr>
            <a:endParaRPr lang="en-US" altLang="zh-CN" b="1" dirty="0" smtClean="0"/>
          </a:p>
          <a:p>
            <a:pPr>
              <a:lnSpc>
                <a:spcPct val="200000"/>
              </a:lnSpc>
            </a:pPr>
            <a:r>
              <a:rPr lang="en-US" altLang="zh-CN" b="1" dirty="0" smtClean="0"/>
              <a:t>8.2</a:t>
            </a:r>
            <a:r>
              <a:rPr lang="zh-CN" altLang="en-US" b="1" dirty="0" smtClean="0"/>
              <a:t>、待以上流程完畢后，將申請文件的紙檔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需簽字后的原檔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和電子檔，交給園區物品權限負責窗口。</a:t>
            </a:r>
            <a:endParaRPr lang="en-US" altLang="zh-CN" b="1" dirty="0" smtClean="0"/>
          </a:p>
          <a:p>
            <a:pPr>
              <a:lnSpc>
                <a:spcPct val="200000"/>
              </a:lnSpc>
            </a:pPr>
            <a:r>
              <a:rPr lang="en-US" altLang="zh-CN" b="1" dirty="0" smtClean="0"/>
              <a:t>           </a:t>
            </a:r>
            <a:r>
              <a:rPr lang="zh-CN" altLang="en-US" b="1" dirty="0" smtClean="0"/>
              <a:t>電話：</a:t>
            </a:r>
            <a:r>
              <a:rPr lang="en-US" altLang="zh-CN" b="1" dirty="0" smtClean="0"/>
              <a:t>568-87765      </a:t>
            </a:r>
            <a:r>
              <a:rPr lang="zh-CN" altLang="en-US" b="1" dirty="0" smtClean="0"/>
              <a:t>辦公地點：</a:t>
            </a:r>
            <a:r>
              <a:rPr lang="en-US" altLang="zh-CN" b="1" dirty="0" smtClean="0"/>
              <a:t>GL C 01 6F  </a:t>
            </a:r>
            <a:r>
              <a:rPr lang="zh-CN" altLang="en-US" b="1" dirty="0" smtClean="0"/>
              <a:t>南二門 權限系統課辦公室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2746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71"/>
          <p:cNvGrpSpPr>
            <a:grpSpLocks/>
          </p:cNvGrpSpPr>
          <p:nvPr/>
        </p:nvGrpSpPr>
        <p:grpSpPr bwMode="auto">
          <a:xfrm>
            <a:off x="-11627" y="21211"/>
            <a:ext cx="11173340" cy="6597349"/>
            <a:chOff x="0" y="0"/>
            <a:chExt cx="9153144" cy="5170932"/>
          </a:xfrm>
        </p:grpSpPr>
        <p:pic>
          <p:nvPicPr>
            <p:cNvPr id="39" name="Picture 2" descr="back"/>
            <p:cNvPicPr>
              <a:picLocks noChangeAspect="1" noChangeArrowheads="1"/>
            </p:cNvPicPr>
            <p:nvPr/>
          </p:nvPicPr>
          <p:blipFill>
            <a:blip r:embed="rId2" cstate="print"/>
            <a:srcRect l="32140"/>
            <a:stretch>
              <a:fillRect/>
            </a:stretch>
          </p:blipFill>
          <p:spPr bwMode="auto">
            <a:xfrm>
              <a:off x="2483768" y="2880"/>
              <a:ext cx="6669376" cy="51680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Picture 2" descr="back"/>
            <p:cNvPicPr>
              <a:picLocks noChangeAspect="1" noChangeArrowheads="1"/>
            </p:cNvPicPr>
            <p:nvPr/>
          </p:nvPicPr>
          <p:blipFill>
            <a:blip r:embed="rId3" cstate="print"/>
            <a:srcRect l="32140" r="37906"/>
            <a:stretch>
              <a:fillRect/>
            </a:stretch>
          </p:blipFill>
          <p:spPr bwMode="auto">
            <a:xfrm>
              <a:off x="0" y="0"/>
              <a:ext cx="2943944" cy="51680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10475" y="2660883"/>
            <a:ext cx="2714855" cy="220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942" y="2643419"/>
            <a:ext cx="2373802" cy="220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62272" y="2660882"/>
            <a:ext cx="2284663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矩形 44"/>
          <p:cNvSpPr/>
          <p:nvPr/>
        </p:nvSpPr>
        <p:spPr>
          <a:xfrm>
            <a:off x="1850827" y="5182746"/>
            <a:ext cx="14221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1905"/>
                <a:solidFill>
                  <a:srgbClr val="00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膽大心細</a:t>
            </a:r>
            <a:endParaRPr lang="zh-TW" altLang="en-US" sz="2400" b="1" dirty="0">
              <a:ln w="1905"/>
              <a:solidFill>
                <a:srgbClr val="00006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96495" y="5182746"/>
            <a:ext cx="14221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1905"/>
                <a:solidFill>
                  <a:srgbClr val="00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充分準備</a:t>
            </a:r>
            <a:endParaRPr lang="zh-TW" altLang="en-US" sz="2400" b="1" dirty="0">
              <a:ln w="1905"/>
              <a:solidFill>
                <a:srgbClr val="00006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446929" y="5157194"/>
            <a:ext cx="14221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1905"/>
                <a:solidFill>
                  <a:srgbClr val="00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積極主動</a:t>
            </a:r>
            <a:endParaRPr lang="zh-TW" altLang="en-US" sz="2400" b="1" dirty="0">
              <a:ln w="1905"/>
              <a:solidFill>
                <a:srgbClr val="00006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文字方塊 62"/>
          <p:cNvSpPr txBox="1">
            <a:spLocks noChangeArrowheads="1"/>
          </p:cNvSpPr>
          <p:nvPr/>
        </p:nvSpPr>
        <p:spPr bwMode="auto">
          <a:xfrm>
            <a:off x="1335712" y="1268760"/>
            <a:ext cx="79175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自我反省 </a:t>
            </a:r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        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自我挑戰  </a:t>
            </a:r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        自我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創新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02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3564632" y="571480"/>
            <a:ext cx="374441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說    明</a:t>
            </a:r>
            <a:endParaRPr lang="zh-CN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6440" y="2276872"/>
            <a:ext cx="97210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 smtClean="0"/>
              <a:t>GL</a:t>
            </a:r>
            <a:r>
              <a:rPr lang="zh-CN" altLang="en-US" sz="2400" b="1" dirty="0" smtClean="0"/>
              <a:t>一般物品放行單簽核權限申請方式有兩種：</a:t>
            </a:r>
            <a:endParaRPr lang="en-US" altLang="zh-CN" sz="2400" b="1" dirty="0" smtClean="0"/>
          </a:p>
          <a:p>
            <a:pPr>
              <a:lnSpc>
                <a:spcPct val="200000"/>
              </a:lnSpc>
            </a:pPr>
            <a:r>
              <a:rPr lang="zh-CN" altLang="en-US" sz="2400" b="1" dirty="0" smtClean="0"/>
              <a:t>一、</a:t>
            </a:r>
            <a:r>
              <a:rPr lang="en-US" altLang="zh-CN" sz="2400" b="1" dirty="0" smtClean="0"/>
              <a:t>EISP</a:t>
            </a:r>
            <a:r>
              <a:rPr lang="zh-CN" altLang="en-US" sz="2400" b="1" dirty="0" smtClean="0"/>
              <a:t>系統申請（系統檔）</a:t>
            </a:r>
            <a:endParaRPr lang="en-US" altLang="zh-CN" sz="2400" b="1" dirty="0" smtClean="0"/>
          </a:p>
          <a:p>
            <a:pPr>
              <a:lnSpc>
                <a:spcPct val="200000"/>
              </a:lnSpc>
            </a:pPr>
            <a:r>
              <a:rPr lang="zh-CN" altLang="en-US" sz="2400" b="1" dirty="0" smtClean="0"/>
              <a:t>二、安全時空網申請（紙檔）</a:t>
            </a:r>
            <a:endParaRPr lang="en-US" altLang="zh-CN" sz="2400" b="1" dirty="0" smtClean="0"/>
          </a:p>
          <a:p>
            <a:pPr>
              <a:lnSpc>
                <a:spcPct val="200000"/>
              </a:lnSpc>
            </a:pPr>
            <a:r>
              <a:rPr lang="zh-CN" altLang="en-US" sz="2400" b="1" dirty="0" smtClean="0"/>
              <a:t>這裡介紹紙檔申請流程，詳細操作步驟見文檔。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2746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248" y="476672"/>
            <a:ext cx="10873208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、訪問中央安全時空網址，進入登錄界面，網址為：</a:t>
            </a:r>
            <a:r>
              <a:rPr lang="en-US" altLang="zh-CN" b="1" dirty="0" smtClean="0">
                <a:hlinkClick r:id="rId3"/>
              </a:rPr>
              <a:t>http://110.efoxconn.com/</a:t>
            </a:r>
            <a:r>
              <a:rPr lang="zh-CN" altLang="en-US" b="1" dirty="0" smtClean="0"/>
              <a:t>，輸入用戶名和密碼后登錄，用戶名為工號，初始密碼為身份證后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位，如下圖：</a:t>
            </a:r>
            <a:endParaRPr lang="zh-CN" altLang="en-US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016" y="1340768"/>
            <a:ext cx="10837440" cy="460851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  <p:extLst>
      <p:ext uri="{BB962C8B-B14F-4D97-AF65-F5344CB8AC3E}">
        <p14:creationId xmlns="" xmlns:p14="http://schemas.microsoft.com/office/powerpoint/2010/main" val="42746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248" y="476672"/>
            <a:ext cx="1087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、進入首頁后，點管理中心，進入申請界面，如下圖：</a:t>
            </a:r>
            <a:endParaRPr lang="zh-CN" altLang="en-US" b="1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228" y="829047"/>
            <a:ext cx="10338196" cy="576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746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248" y="476672"/>
            <a:ext cx="1087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、點擊門禁簽核權限，選擇書面簽核，點擊后進入資料錄入界面，如下圖：</a:t>
            </a:r>
            <a:endParaRPr lang="zh-CN" altLang="en-US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09" y="1018406"/>
            <a:ext cx="9688983" cy="550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04592" y="2780928"/>
            <a:ext cx="511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備註：當錄入資料并保存后，系統會自動保存信息，并顯示在這裡！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212704" y="2276872"/>
            <a:ext cx="21602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746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247" y="476672"/>
            <a:ext cx="1105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、錄入申請的主管信息，及申請的相關權限信息，確認無誤后點擊最下面的保存簽核主管信息，如下圖：</a:t>
            </a:r>
            <a:endParaRPr lang="zh-CN" altLang="en-US" b="1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459" y="836712"/>
            <a:ext cx="1006792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746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247" y="476672"/>
            <a:ext cx="1105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、保存后進入新頁面，頁面會顯示剛提交的信息，并允許添加多個主管信息，如下圖：</a:t>
            </a:r>
            <a:endParaRPr lang="zh-CN" altLang="en-US" b="1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80" y="836712"/>
            <a:ext cx="10191750" cy="557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746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247" y="476672"/>
            <a:ext cx="11053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、信息填寫完成后，需要先上傳紙檔后才可以提交到後台進行審核。頁面填寫完成后可直接關閉當前頁面，在書面簽核首頁可以查看填寫的信息，如下圖：</a:t>
            </a:r>
            <a:endParaRPr lang="zh-CN" altLang="en-US" b="1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328" y="1196752"/>
            <a:ext cx="9353550" cy="532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746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247" y="476672"/>
            <a:ext cx="1105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7</a:t>
            </a:r>
            <a:r>
              <a:rPr lang="zh-CN" altLang="en-US" b="1" dirty="0" smtClean="0"/>
              <a:t>、打印后，待所有權限主管簽字確認后，掃描并上傳到系統，隨後提交，如下圖：</a:t>
            </a:r>
            <a:endParaRPr lang="zh-CN" altLang="en-US" b="1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288" y="836712"/>
            <a:ext cx="10201275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304" y="5661248"/>
            <a:ext cx="99060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746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400BD2C87FBB9E4A95D76345A5ACACA1" ma:contentTypeVersion="0" ma:contentTypeDescription="建立新的文件。" ma:contentTypeScope="" ma:versionID="b392b8582bda3c73b790dfbc29ecb10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edddc00996549d4a35e321cdf2d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05DA46-2EC6-494A-B638-33B834B19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EEBC0C-F6F4-4AE0-BA44-31ED8871AA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4D42200-6DA4-4E2C-AB01-0718BFED8E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9295</TotalTime>
  <Words>504</Words>
  <Application>Microsoft Office PowerPoint</Application>
  <PresentationFormat>自定义</PresentationFormat>
  <Paragraphs>44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1_默认设计模板</vt:lpstr>
      <vt:lpstr>Office 佈景主題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王道連</dc:creator>
  <cp:lastModifiedBy>Administrator</cp:lastModifiedBy>
  <cp:revision>1033</cp:revision>
  <dcterms:modified xsi:type="dcterms:W3CDTF">2018-11-24T03:27:13Z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0x010100400BD2C87FBB9E4A95D76345A5ACACA1</vt:lpwstr>
  </property>
</Properties>
</file>