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14"/>
  </p:notesMasterIdLst>
  <p:handoutMasterIdLst>
    <p:handoutMasterId r:id="rId15"/>
  </p:handoutMasterIdLst>
  <p:sldIdLst>
    <p:sldId id="256" r:id="rId2"/>
    <p:sldId id="783" r:id="rId3"/>
    <p:sldId id="781" r:id="rId4"/>
    <p:sldId id="784" r:id="rId5"/>
    <p:sldId id="782" r:id="rId6"/>
    <p:sldId id="773" r:id="rId7"/>
    <p:sldId id="780" r:id="rId8"/>
    <p:sldId id="774" r:id="rId9"/>
    <p:sldId id="775" r:id="rId10"/>
    <p:sldId id="776" r:id="rId11"/>
    <p:sldId id="777" r:id="rId12"/>
    <p:sldId id="77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AAB01"/>
    <a:srgbClr val="FFFE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1" autoAdjust="0"/>
    <p:restoredTop sz="83256" autoAdjust="0"/>
  </p:normalViewPr>
  <p:slideViewPr>
    <p:cSldViewPr snapToObjects="1">
      <p:cViewPr varScale="1">
        <p:scale>
          <a:sx n="92" d="100"/>
          <a:sy n="92" d="100"/>
        </p:scale>
        <p:origin x="20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3884614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18-645 How to Write Fast Code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2011/11/15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Lec18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6BC3B-E882-6140-8DB1-EC8FBD64A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5652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18-645 How to Write Fast Code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2011/11/15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Lec18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DF432-9AC5-0645-A163-5F9C04D42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619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DF432-9AC5-0645-A163-5F9C04D424D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2011/11/15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Lec18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18-645 How to Write Fast Code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2011/08/30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FDF432-9AC5-0645-A163-5F9C04D424D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Lecture 1: Introduction to How to Write Fast Code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0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2011/08/30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FDF432-9AC5-0645-A163-5F9C04D424D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Lecture 1: Introduction to How to Write Fast Code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83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2011/08/30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FDF432-9AC5-0645-A163-5F9C04D424D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Lecture 1: Introduction to How to Write Fast Code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04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18-645 How to Write Fast Code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2011/11/15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8FDF432-9AC5-0645-A163-5F9C04D424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8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6A7A-7EC1-2C47-8BC9-8BDF04EAE6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6A7A-7EC1-2C47-8BC9-8BDF04EAE6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81000" y="6487672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baseline="0" dirty="0" smtClean="0">
                <a:solidFill>
                  <a:schemeClr val="tx2"/>
                </a:solidFill>
                <a:latin typeface="+mj-lt"/>
              </a:rPr>
              <a:t>18-645 </a:t>
            </a:r>
            <a:r>
              <a:rPr lang="en-US" sz="1200" b="0" baseline="0" dirty="0" smtClean="0">
                <a:solidFill>
                  <a:schemeClr val="tx2"/>
                </a:solidFill>
                <a:latin typeface="+mj-lt"/>
              </a:rPr>
              <a:t>– </a:t>
            </a:r>
            <a:r>
              <a:rPr lang="en-US" sz="1200" b="0" i="1" baseline="0" dirty="0" smtClean="0">
                <a:solidFill>
                  <a:schemeClr val="tx2"/>
                </a:solidFill>
                <a:latin typeface="+mj-lt"/>
              </a:rPr>
              <a:t>How to Write Fast Code? </a:t>
            </a:r>
            <a:endParaRPr lang="en-US" sz="1200" b="0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4419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 b="1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pl-PL" i="1" smtClean="0"/>
              <a:t>Carnegie Mellon University (c) 2011-2014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+mj-lt"/>
              </a:defRPr>
            </a:lvl1pPr>
          </a:lstStyle>
          <a:p>
            <a:fld id="{2BB96A7A-7EC1-2C47-8BC9-8BDF04EAE65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B96A7A-7EC1-2C47-8BC9-8BDF04EAE65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81000" y="6487672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baseline="0" dirty="0" smtClean="0">
                <a:solidFill>
                  <a:schemeClr val="tx2"/>
                </a:solidFill>
                <a:latin typeface="+mj-lt"/>
              </a:rPr>
              <a:t>18-645 </a:t>
            </a:r>
            <a:r>
              <a:rPr lang="en-US" sz="1200" b="0" baseline="0" dirty="0" smtClean="0">
                <a:solidFill>
                  <a:schemeClr val="tx2"/>
                </a:solidFill>
                <a:latin typeface="+mj-lt"/>
              </a:rPr>
              <a:t>– </a:t>
            </a:r>
            <a:r>
              <a:rPr lang="en-US" sz="1200" b="0" i="1" baseline="0" dirty="0" smtClean="0">
                <a:solidFill>
                  <a:schemeClr val="tx2"/>
                </a:solidFill>
                <a:latin typeface="+mj-lt"/>
              </a:rPr>
              <a:t>How to Write Fast Code? </a:t>
            </a:r>
            <a:endParaRPr lang="en-US" sz="1200" b="0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0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4419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 b="1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pl-PL" i="1" smtClean="0"/>
              <a:t>Carnegie Mellon University (c) 2011-2014</a:t>
            </a:r>
            <a:endParaRPr lang="en-US" i="1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Midterm Review and </a:t>
            </a:r>
            <a:br>
              <a:rPr lang="en-US" sz="4000" dirty="0" smtClean="0"/>
            </a:br>
            <a:r>
              <a:rPr lang="en-US" sz="4000" dirty="0" smtClean="0"/>
              <a:t>Term Project Overview</a:t>
            </a:r>
            <a:br>
              <a:rPr lang="en-US" sz="4000" dirty="0" smtClean="0"/>
            </a:br>
            <a:r>
              <a:rPr lang="en-US" sz="2800" dirty="0" smtClean="0"/>
              <a:t> </a:t>
            </a:r>
            <a:endParaRPr lang="en-US" sz="40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352" y="3200400"/>
            <a:ext cx="7854696" cy="2943664"/>
          </a:xfrm>
        </p:spPr>
        <p:txBody>
          <a:bodyPr>
            <a:normAutofit/>
          </a:bodyPr>
          <a:lstStyle/>
          <a:p>
            <a:r>
              <a:rPr lang="en-US" dirty="0" smtClean="0"/>
              <a:t>Carnegie Mellon University </a:t>
            </a:r>
          </a:p>
          <a:p>
            <a:r>
              <a:rPr lang="en-US" dirty="0" smtClean="0"/>
              <a:t>18-645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Interpretation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a) How many threads are there in total? 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en-US" dirty="0"/>
              <a:t>) How many threads are there in a </a:t>
            </a:r>
            <a:r>
              <a:rPr lang="en-US" dirty="0" smtClean="0"/>
              <a:t>warp?</a:t>
            </a:r>
            <a:endParaRPr lang="en-US" dirty="0"/>
          </a:p>
          <a:p>
            <a:r>
              <a:rPr lang="en-US" dirty="0"/>
              <a:t>c) How many threads are there in a block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i="1" smtClean="0"/>
              <a:t>Carnegie Mellon University (c) 2011-2014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58253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Interpretation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11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12 __global__ void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13 </a:t>
            </a:r>
            <a:r>
              <a:rPr lang="en-US" b="1" dirty="0" err="1">
                <a:latin typeface="Courier New"/>
                <a:cs typeface="Courier New"/>
              </a:rPr>
              <a:t>scalarProd</a:t>
            </a:r>
            <a:r>
              <a:rPr lang="en-US" b="1" dirty="0">
                <a:latin typeface="Courier New"/>
                <a:cs typeface="Courier New"/>
              </a:rPr>
              <a:t>(float *</a:t>
            </a:r>
            <a:r>
              <a:rPr lang="en-US" b="1" dirty="0" err="1">
                <a:latin typeface="Courier New"/>
                <a:cs typeface="Courier New"/>
              </a:rPr>
              <a:t>d_C</a:t>
            </a:r>
            <a:r>
              <a:rPr lang="en-US" b="1" dirty="0">
                <a:latin typeface="Courier New"/>
                <a:cs typeface="Courier New"/>
              </a:rPr>
              <a:t>, float *</a:t>
            </a:r>
            <a:r>
              <a:rPr lang="en-US" b="1" dirty="0" err="1">
                <a:latin typeface="Courier New"/>
                <a:cs typeface="Courier New"/>
              </a:rPr>
              <a:t>d_A</a:t>
            </a:r>
            <a:r>
              <a:rPr lang="en-US" b="1" dirty="0">
                <a:latin typeface="Courier New"/>
                <a:cs typeface="Courier New"/>
              </a:rPr>
              <a:t>, float *</a:t>
            </a:r>
            <a:r>
              <a:rPr lang="en-US" b="1" dirty="0" err="1">
                <a:latin typeface="Courier New"/>
                <a:cs typeface="Courier New"/>
              </a:rPr>
              <a:t>d_B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ElementN</a:t>
            </a:r>
            <a:r>
              <a:rPr lang="en-US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14 {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15 	__shared__ float </a:t>
            </a:r>
            <a:r>
              <a:rPr lang="en-US" b="1" dirty="0" err="1">
                <a:latin typeface="Courier New"/>
                <a:cs typeface="Courier New"/>
              </a:rPr>
              <a:t>accumResult</a:t>
            </a:r>
            <a:r>
              <a:rPr lang="en-US" b="1" dirty="0">
                <a:latin typeface="Courier New"/>
                <a:cs typeface="Courier New"/>
              </a:rPr>
              <a:t>[ELEMENT_N];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16 	//Current vectors bases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17 	float *A = </a:t>
            </a:r>
            <a:r>
              <a:rPr lang="en-US" b="1" dirty="0" err="1">
                <a:latin typeface="Courier New"/>
                <a:cs typeface="Courier New"/>
              </a:rPr>
              <a:t>d_A</a:t>
            </a:r>
            <a:r>
              <a:rPr lang="en-US" b="1" dirty="0">
                <a:latin typeface="Courier New"/>
                <a:cs typeface="Courier New"/>
              </a:rPr>
              <a:t> + </a:t>
            </a:r>
            <a:r>
              <a:rPr lang="en-US" b="1" dirty="0" err="1">
                <a:latin typeface="Courier New"/>
                <a:cs typeface="Courier New"/>
              </a:rPr>
              <a:t>ElementN</a:t>
            </a:r>
            <a:r>
              <a:rPr lang="en-US" b="1" dirty="0">
                <a:latin typeface="Courier New"/>
                <a:cs typeface="Courier New"/>
              </a:rPr>
              <a:t> * </a:t>
            </a:r>
            <a:r>
              <a:rPr lang="en-US" b="1" dirty="0" err="1">
                <a:latin typeface="Courier New"/>
                <a:cs typeface="Courier New"/>
              </a:rPr>
              <a:t>blockIdx.x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18 	float *B = </a:t>
            </a:r>
            <a:r>
              <a:rPr lang="en-US" b="1" dirty="0" err="1">
                <a:latin typeface="Courier New"/>
                <a:cs typeface="Courier New"/>
              </a:rPr>
              <a:t>d_B</a:t>
            </a:r>
            <a:r>
              <a:rPr lang="en-US" b="1" dirty="0">
                <a:latin typeface="Courier New"/>
                <a:cs typeface="Courier New"/>
              </a:rPr>
              <a:t> + </a:t>
            </a:r>
            <a:r>
              <a:rPr lang="en-US" b="1" dirty="0" err="1">
                <a:latin typeface="Courier New"/>
                <a:cs typeface="Courier New"/>
              </a:rPr>
              <a:t>ElementN</a:t>
            </a:r>
            <a:r>
              <a:rPr lang="en-US" b="1" dirty="0">
                <a:latin typeface="Courier New"/>
                <a:cs typeface="Courier New"/>
              </a:rPr>
              <a:t> * </a:t>
            </a:r>
            <a:r>
              <a:rPr lang="en-US" b="1" dirty="0" err="1">
                <a:latin typeface="Courier New"/>
                <a:cs typeface="Courier New"/>
              </a:rPr>
              <a:t>blockIdx.x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19 	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tx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threadIdx.x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20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21 	</a:t>
            </a:r>
            <a:r>
              <a:rPr lang="en-US" b="1" dirty="0" err="1">
                <a:latin typeface="Courier New"/>
                <a:cs typeface="Courier New"/>
              </a:rPr>
              <a:t>accumResult</a:t>
            </a:r>
            <a:r>
              <a:rPr lang="en-US" b="1" dirty="0">
                <a:latin typeface="Courier New"/>
                <a:cs typeface="Courier New"/>
              </a:rPr>
              <a:t>[</a:t>
            </a:r>
            <a:r>
              <a:rPr lang="en-US" b="1" dirty="0" err="1">
                <a:latin typeface="Courier New"/>
                <a:cs typeface="Courier New"/>
              </a:rPr>
              <a:t>tx</a:t>
            </a:r>
            <a:r>
              <a:rPr lang="en-US" b="1" dirty="0">
                <a:latin typeface="Courier New"/>
                <a:cs typeface="Courier New"/>
              </a:rPr>
              <a:t>] = A[</a:t>
            </a:r>
            <a:r>
              <a:rPr lang="en-US" b="1" dirty="0" err="1">
                <a:latin typeface="Courier New"/>
                <a:cs typeface="Courier New"/>
              </a:rPr>
              <a:t>tx</a:t>
            </a:r>
            <a:r>
              <a:rPr lang="en-US" b="1" dirty="0">
                <a:latin typeface="Courier New"/>
                <a:cs typeface="Courier New"/>
              </a:rPr>
              <a:t>] * B[</a:t>
            </a:r>
            <a:r>
              <a:rPr lang="en-US" b="1" dirty="0" err="1">
                <a:latin typeface="Courier New"/>
                <a:cs typeface="Courier New"/>
              </a:rPr>
              <a:t>tx</a:t>
            </a:r>
            <a:r>
              <a:rPr lang="en-US" b="1" dirty="0"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22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23 	for(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stride = </a:t>
            </a:r>
            <a:r>
              <a:rPr lang="en-US" b="1" dirty="0" err="1">
                <a:latin typeface="Courier New"/>
                <a:cs typeface="Courier New"/>
              </a:rPr>
              <a:t>ElementN</a:t>
            </a:r>
            <a:r>
              <a:rPr lang="en-US" b="1" dirty="0">
                <a:latin typeface="Courier New"/>
                <a:cs typeface="Courier New"/>
              </a:rPr>
              <a:t> /2; stride &gt; 0; stride &gt;&gt;= 1)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24 	{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25 		__</a:t>
            </a:r>
            <a:r>
              <a:rPr lang="en-US" b="1" dirty="0" err="1">
                <a:latin typeface="Courier New"/>
                <a:cs typeface="Courier New"/>
              </a:rPr>
              <a:t>syncthreads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26 		if(</a:t>
            </a:r>
            <a:r>
              <a:rPr lang="en-US" b="1" dirty="0" err="1">
                <a:latin typeface="Courier New"/>
                <a:cs typeface="Courier New"/>
              </a:rPr>
              <a:t>tx</a:t>
            </a:r>
            <a:r>
              <a:rPr lang="en-US" b="1" dirty="0">
                <a:latin typeface="Courier New"/>
                <a:cs typeface="Courier New"/>
              </a:rPr>
              <a:t> &lt; stride)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27 			</a:t>
            </a:r>
            <a:r>
              <a:rPr lang="en-US" b="1" dirty="0" err="1">
                <a:latin typeface="Courier New"/>
                <a:cs typeface="Courier New"/>
              </a:rPr>
              <a:t>accumResult</a:t>
            </a:r>
            <a:r>
              <a:rPr lang="en-US" b="1" dirty="0">
                <a:latin typeface="Courier New"/>
                <a:cs typeface="Courier New"/>
              </a:rPr>
              <a:t>[</a:t>
            </a:r>
            <a:r>
              <a:rPr lang="en-US" b="1" dirty="0" err="1">
                <a:latin typeface="Courier New"/>
                <a:cs typeface="Courier New"/>
              </a:rPr>
              <a:t>tx</a:t>
            </a:r>
            <a:r>
              <a:rPr lang="en-US" b="1" dirty="0">
                <a:latin typeface="Courier New"/>
                <a:cs typeface="Courier New"/>
              </a:rPr>
              <a:t>] += </a:t>
            </a:r>
            <a:r>
              <a:rPr lang="en-US" b="1" dirty="0" err="1">
                <a:latin typeface="Courier New"/>
                <a:cs typeface="Courier New"/>
              </a:rPr>
              <a:t>accumResult</a:t>
            </a:r>
            <a:r>
              <a:rPr lang="en-US" b="1" dirty="0">
                <a:latin typeface="Courier New"/>
                <a:cs typeface="Courier New"/>
              </a:rPr>
              <a:t>[stride + </a:t>
            </a:r>
            <a:r>
              <a:rPr lang="en-US" b="1" dirty="0" err="1">
                <a:latin typeface="Courier New"/>
                <a:cs typeface="Courier New"/>
              </a:rPr>
              <a:t>tx</a:t>
            </a:r>
            <a:r>
              <a:rPr lang="en-US" b="1" dirty="0"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28 	}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30 	</a:t>
            </a:r>
            <a:r>
              <a:rPr lang="en-US" b="1" dirty="0" err="1">
                <a:latin typeface="Courier New"/>
                <a:cs typeface="Courier New"/>
              </a:rPr>
              <a:t>d_C</a:t>
            </a:r>
            <a:r>
              <a:rPr lang="en-US" b="1" dirty="0">
                <a:latin typeface="Courier New"/>
                <a:cs typeface="Courier New"/>
              </a:rPr>
              <a:t>[</a:t>
            </a:r>
            <a:r>
              <a:rPr lang="en-US" b="1" dirty="0" err="1">
                <a:latin typeface="Courier New"/>
                <a:cs typeface="Courier New"/>
              </a:rPr>
              <a:t>blockIdx.x</a:t>
            </a:r>
            <a:r>
              <a:rPr lang="en-US" b="1" dirty="0">
                <a:latin typeface="Courier New"/>
                <a:cs typeface="Courier New"/>
              </a:rPr>
              <a:t>] = </a:t>
            </a:r>
            <a:r>
              <a:rPr lang="en-US" b="1" dirty="0" err="1">
                <a:latin typeface="Courier New"/>
                <a:cs typeface="Courier New"/>
              </a:rPr>
              <a:t>accumResult</a:t>
            </a:r>
            <a:r>
              <a:rPr lang="en-US" b="1" dirty="0">
                <a:latin typeface="Courier New"/>
                <a:cs typeface="Courier New"/>
              </a:rPr>
              <a:t>[0];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31 }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49854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Interpretation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a) How many global memory loads and stores are done for each thread?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</a:t>
            </a:r>
            <a:r>
              <a:rPr lang="en-US" dirty="0"/>
              <a:t>) How many accesses to shared memory are done for </a:t>
            </a:r>
            <a:r>
              <a:rPr lang="en-US" b="1" dirty="0"/>
              <a:t>each thread block</a:t>
            </a:r>
            <a:r>
              <a:rPr lang="en-US" dirty="0"/>
              <a:t>?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/>
              <a:t>) How many iterations of the for-loop (Line 23) will have branch divergence?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d) Identify </a:t>
            </a:r>
            <a:r>
              <a:rPr lang="en-US" dirty="0"/>
              <a:t>an opportunity to significantly reduce the bandwidth requirement on the global memory. </a:t>
            </a:r>
            <a:endParaRPr lang="en-US" dirty="0" smtClean="0"/>
          </a:p>
          <a:p>
            <a:pPr lvl="1"/>
            <a:r>
              <a:rPr lang="en-US" dirty="0" smtClean="0"/>
              <a:t>How </a:t>
            </a:r>
            <a:r>
              <a:rPr lang="en-US" dirty="0"/>
              <a:t>would you achieve this? </a:t>
            </a:r>
            <a:endParaRPr lang="en-US" dirty="0" smtClean="0"/>
          </a:p>
          <a:p>
            <a:pPr lvl="1"/>
            <a:r>
              <a:rPr lang="en-US" dirty="0" smtClean="0"/>
              <a:t>How </a:t>
            </a:r>
            <a:r>
              <a:rPr lang="en-US" dirty="0"/>
              <a:t>many accesses can you eliminate?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i="1" smtClean="0"/>
              <a:t>Carnegie Mellon University (c) 2011-2014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03944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and Final Exam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233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ea typeface="Calibri" charset="0"/>
                <a:cs typeface="Calibri" charset="0"/>
              </a:rPr>
              <a:t>Midterm Exam </a:t>
            </a:r>
            <a:r>
              <a:rPr lang="mr-IN" sz="2600" b="1" dirty="0" smtClean="0">
                <a:ea typeface="Calibri" charset="0"/>
                <a:cs typeface="Calibri" charset="0"/>
              </a:rPr>
              <a:t>–</a:t>
            </a:r>
            <a:r>
              <a:rPr lang="en-US" sz="2600" b="1" dirty="0" smtClean="0">
                <a:ea typeface="Calibri" charset="0"/>
                <a:cs typeface="Calibri" charset="0"/>
              </a:rPr>
              <a:t> </a:t>
            </a:r>
            <a:r>
              <a:rPr lang="en-US" sz="2600" b="1" dirty="0" smtClean="0">
                <a:ea typeface="Calibri" charset="0"/>
                <a:cs typeface="Calibri" charset="0"/>
              </a:rPr>
              <a:t>Monday, March 20</a:t>
            </a:r>
            <a:r>
              <a:rPr lang="en-US" sz="2600" b="1" baseline="30000" dirty="0" smtClean="0">
                <a:ea typeface="Calibri" charset="0"/>
                <a:cs typeface="Calibri" charset="0"/>
              </a:rPr>
              <a:t>th</a:t>
            </a:r>
            <a:r>
              <a:rPr lang="en-US" sz="2600" b="1" dirty="0" smtClean="0">
                <a:ea typeface="Calibri" charset="0"/>
                <a:cs typeface="Calibri" charset="0"/>
              </a:rPr>
              <a:t> </a:t>
            </a:r>
            <a:r>
              <a:rPr lang="en-US" sz="2600" b="1" dirty="0" smtClean="0">
                <a:ea typeface="Calibri" charset="0"/>
                <a:cs typeface="Calibri" charset="0"/>
              </a:rPr>
              <a:t>		10%</a:t>
            </a:r>
          </a:p>
          <a:p>
            <a:pPr lvl="1"/>
            <a:r>
              <a:rPr lang="en-US" sz="2000" dirty="0" smtClean="0"/>
              <a:t>Pittsburgh		 3:30pm ET 		Wean Hall 4623</a:t>
            </a:r>
          </a:p>
          <a:p>
            <a:pPr lvl="1"/>
            <a:r>
              <a:rPr lang="en-US" sz="2000" dirty="0" smtClean="0"/>
              <a:t>Silicon Valley	12:30pm PT 		</a:t>
            </a:r>
            <a:r>
              <a:rPr lang="en-US" sz="2000" dirty="0" err="1" smtClean="0"/>
              <a:t>Bld</a:t>
            </a:r>
            <a:r>
              <a:rPr lang="en-US" sz="2000" dirty="0" smtClean="0"/>
              <a:t> 23, Room 211</a:t>
            </a:r>
          </a:p>
          <a:p>
            <a:pPr lvl="1"/>
            <a:r>
              <a:rPr lang="en-US" sz="2000" dirty="0" smtClean="0"/>
              <a:t>China		1:30pm CT 		TBD</a:t>
            </a:r>
            <a:endParaRPr lang="en-US" sz="2000" dirty="0" smtClean="0"/>
          </a:p>
          <a:p>
            <a:pPr lvl="1"/>
            <a:r>
              <a:rPr lang="en-US" sz="2000" b="1" i="1" dirty="0" smtClean="0"/>
              <a:t>Modules </a:t>
            </a:r>
            <a:r>
              <a:rPr lang="en-US" sz="2000" b="1" i="1" dirty="0" smtClean="0"/>
              <a:t>1, 2 (multicore) and 3 (</a:t>
            </a:r>
            <a:r>
              <a:rPr lang="en-US" sz="2000" b="1" i="1" dirty="0" err="1" smtClean="0"/>
              <a:t>manycore</a:t>
            </a:r>
            <a:r>
              <a:rPr lang="en-US" sz="2000" b="1" i="1" dirty="0" smtClean="0"/>
              <a:t>) of the course</a:t>
            </a:r>
            <a:endParaRPr lang="en-US" sz="2000" b="1" i="1" baseline="30000" dirty="0" smtClean="0"/>
          </a:p>
          <a:p>
            <a:pPr lvl="1"/>
            <a:endParaRPr lang="en-US" sz="1200" dirty="0" smtClean="0"/>
          </a:p>
          <a:p>
            <a:r>
              <a:rPr lang="en-US" sz="2600" b="1" dirty="0" smtClean="0">
                <a:ea typeface="Calibri" charset="0"/>
                <a:cs typeface="Calibri" charset="0"/>
              </a:rPr>
              <a:t>Final Exam </a:t>
            </a:r>
            <a:r>
              <a:rPr lang="mr-IN" sz="2600" b="1" dirty="0">
                <a:ea typeface="Calibri" charset="0"/>
                <a:cs typeface="Calibri" charset="0"/>
              </a:rPr>
              <a:t>–</a:t>
            </a:r>
            <a:r>
              <a:rPr lang="en-US" sz="2600" b="1" dirty="0">
                <a:ea typeface="Calibri" charset="0"/>
                <a:cs typeface="Calibri" charset="0"/>
              </a:rPr>
              <a:t> </a:t>
            </a:r>
            <a:r>
              <a:rPr lang="en-US" sz="2600" b="1" dirty="0" smtClean="0">
                <a:ea typeface="Calibri" charset="0"/>
                <a:cs typeface="Calibri" charset="0"/>
              </a:rPr>
              <a:t>Monday, </a:t>
            </a:r>
            <a:r>
              <a:rPr lang="en-US" sz="2600" b="1" dirty="0" smtClean="0">
                <a:ea typeface="Calibri" charset="0"/>
                <a:cs typeface="Calibri" charset="0"/>
              </a:rPr>
              <a:t>May </a:t>
            </a:r>
            <a:r>
              <a:rPr lang="en-US" sz="2600" b="1" dirty="0" smtClean="0">
                <a:ea typeface="Calibri" charset="0"/>
                <a:cs typeface="Calibri" charset="0"/>
              </a:rPr>
              <a:t>15</a:t>
            </a:r>
            <a:r>
              <a:rPr lang="en-US" sz="2600" b="1" baseline="30000" dirty="0" smtClean="0">
                <a:ea typeface="Calibri" charset="0"/>
                <a:cs typeface="Calibri" charset="0"/>
              </a:rPr>
              <a:t>th</a:t>
            </a:r>
            <a:r>
              <a:rPr lang="en-US" sz="2600" b="1" dirty="0" smtClean="0">
                <a:ea typeface="Calibri" charset="0"/>
                <a:cs typeface="Calibri" charset="0"/>
              </a:rPr>
              <a:t> </a:t>
            </a:r>
            <a:r>
              <a:rPr lang="en-US" sz="2600" b="1" dirty="0" smtClean="0">
                <a:ea typeface="Calibri" charset="0"/>
                <a:cs typeface="Calibri" charset="0"/>
              </a:rPr>
              <a:t>	</a:t>
            </a:r>
            <a:r>
              <a:rPr lang="en-US" sz="2600" b="1" dirty="0">
                <a:ea typeface="Calibri" charset="0"/>
                <a:cs typeface="Calibri" charset="0"/>
              </a:rPr>
              <a:t>	</a:t>
            </a:r>
            <a:r>
              <a:rPr lang="en-US" sz="2600" b="1" dirty="0" smtClean="0">
                <a:ea typeface="Calibri" charset="0"/>
                <a:cs typeface="Calibri" charset="0"/>
              </a:rPr>
              <a:t>30</a:t>
            </a:r>
            <a:r>
              <a:rPr lang="en-US" sz="2600" b="1" dirty="0" smtClean="0">
                <a:ea typeface="Calibri" charset="0"/>
                <a:cs typeface="Calibri" charset="0"/>
              </a:rPr>
              <a:t>%</a:t>
            </a:r>
            <a:endParaRPr lang="en-US" sz="2600" b="1" dirty="0">
              <a:ea typeface="Calibri" charset="0"/>
              <a:cs typeface="Calibri" charset="0"/>
            </a:endParaRPr>
          </a:p>
          <a:p>
            <a:pPr lvl="1"/>
            <a:r>
              <a:rPr lang="en-US" sz="2000" dirty="0" smtClean="0"/>
              <a:t>Pittsburgh		1-</a:t>
            </a:r>
            <a:r>
              <a:rPr lang="en-US" sz="2000" dirty="0" smtClean="0"/>
              <a:t>4pm ET			TBD</a:t>
            </a:r>
          </a:p>
          <a:p>
            <a:pPr lvl="1"/>
            <a:r>
              <a:rPr lang="en-US" sz="2000" dirty="0" smtClean="0"/>
              <a:t>Silicon V.	</a:t>
            </a:r>
            <a:r>
              <a:rPr lang="en-US" sz="2000" dirty="0"/>
              <a:t> </a:t>
            </a:r>
            <a:r>
              <a:rPr lang="en-US" sz="2000" dirty="0" smtClean="0"/>
              <a:t>	10:00am </a:t>
            </a:r>
            <a:r>
              <a:rPr lang="mr-IN" sz="2000" dirty="0" smtClean="0"/>
              <a:t>–</a:t>
            </a:r>
            <a:r>
              <a:rPr lang="en-US" sz="2000" dirty="0" smtClean="0"/>
              <a:t> 1:00pm PT		TBD</a:t>
            </a:r>
            <a:endParaRPr lang="en-US" sz="2000" dirty="0"/>
          </a:p>
          <a:p>
            <a:pPr lvl="1"/>
            <a:r>
              <a:rPr lang="en-US" sz="2000" dirty="0" smtClean="0"/>
              <a:t>China		TBD CT				TBD</a:t>
            </a:r>
            <a:endParaRPr lang="en-US" sz="2000" dirty="0" smtClean="0"/>
          </a:p>
          <a:p>
            <a:pPr lvl="1"/>
            <a:r>
              <a:rPr lang="en-US" sz="2000" b="1" i="1" dirty="0" smtClean="0"/>
              <a:t>All </a:t>
            </a:r>
            <a:r>
              <a:rPr lang="en-US" sz="2000" b="1" i="1" dirty="0" smtClean="0"/>
              <a:t>course </a:t>
            </a:r>
            <a:r>
              <a:rPr lang="en-US" sz="2000" b="1" i="1" dirty="0" smtClean="0"/>
              <a:t>content</a:t>
            </a:r>
            <a:endParaRPr lang="en-US" sz="1400" b="1" i="1" dirty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41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</a:t>
            </a:r>
            <a:r>
              <a:rPr lang="en-US" dirty="0" smtClean="0"/>
              <a:t>Project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233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dirty="0" smtClean="0"/>
              <a:t>Term </a:t>
            </a:r>
            <a:r>
              <a:rPr lang="en-US" sz="2600" b="1" dirty="0" smtClean="0"/>
              <a:t>(Team) Project 				20</a:t>
            </a:r>
            <a:r>
              <a:rPr lang="en-US" sz="2600" b="1" dirty="0" smtClean="0"/>
              <a:t>%</a:t>
            </a:r>
          </a:p>
          <a:p>
            <a:endParaRPr lang="en-US" sz="1300" b="1" dirty="0" smtClean="0"/>
          </a:p>
          <a:p>
            <a:r>
              <a:rPr lang="en-US" sz="2600" b="1" u="sng" dirty="0" smtClean="0"/>
              <a:t>Abstract</a:t>
            </a:r>
            <a:r>
              <a:rPr lang="en-US" sz="2600" dirty="0" smtClean="0"/>
              <a:t> - </a:t>
            </a:r>
            <a:r>
              <a:rPr lang="en-US" sz="2600" b="1" dirty="0" smtClean="0"/>
              <a:t>Friday</a:t>
            </a:r>
            <a:r>
              <a:rPr lang="en-US" sz="2600" b="1" dirty="0" smtClean="0"/>
              <a:t>, March </a:t>
            </a:r>
            <a:r>
              <a:rPr lang="en-US" sz="2600" b="1" dirty="0" smtClean="0"/>
              <a:t>31</a:t>
            </a:r>
            <a:r>
              <a:rPr lang="en-US" sz="2600" b="1" baseline="30000" dirty="0" smtClean="0"/>
              <a:t>st</a:t>
            </a:r>
          </a:p>
          <a:p>
            <a:pPr lvl="1"/>
            <a:r>
              <a:rPr lang="en-US" sz="2000" dirty="0" smtClean="0"/>
              <a:t>Describe </a:t>
            </a:r>
            <a:r>
              <a:rPr lang="en-US" sz="2000" dirty="0"/>
              <a:t>what you propose to do for this project</a:t>
            </a:r>
          </a:p>
          <a:p>
            <a:pPr lvl="1"/>
            <a:r>
              <a:rPr lang="en-US" sz="2000" dirty="0"/>
              <a:t>Baseline performance, expected </a:t>
            </a:r>
            <a:r>
              <a:rPr lang="en-US" sz="2000" dirty="0" smtClean="0"/>
              <a:t>outcome</a:t>
            </a:r>
          </a:p>
          <a:p>
            <a:pPr lvl="1"/>
            <a:r>
              <a:rPr lang="en-US" sz="2000" dirty="0" smtClean="0"/>
              <a:t>Email Abstract as PDF</a:t>
            </a:r>
          </a:p>
          <a:p>
            <a:pPr lvl="2"/>
            <a:r>
              <a:rPr lang="en-US" sz="2000" b="1" dirty="0" smtClean="0"/>
              <a:t>To: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000090"/>
                </a:solidFill>
              </a:rPr>
              <a:t>18645@sv.cmu.edu </a:t>
            </a:r>
            <a:r>
              <a:rPr lang="en-US" sz="2000" dirty="0"/>
              <a:t>by 22:00 (PST)</a:t>
            </a:r>
          </a:p>
          <a:p>
            <a:pPr lvl="2"/>
            <a:r>
              <a:rPr lang="en-US" sz="2000" b="1" dirty="0" smtClean="0"/>
              <a:t>Subject: </a:t>
            </a:r>
            <a:r>
              <a:rPr lang="en-US" sz="2000" dirty="0" smtClean="0"/>
              <a:t>Term-Project Abstract:</a:t>
            </a:r>
          </a:p>
          <a:p>
            <a:pPr lvl="2"/>
            <a:r>
              <a:rPr lang="en-US" sz="2000" b="1" dirty="0" smtClean="0"/>
              <a:t>CC: </a:t>
            </a:r>
            <a:r>
              <a:rPr lang="en-US" sz="2000" dirty="0" smtClean="0"/>
              <a:t>all team members (using their &lt;</a:t>
            </a:r>
            <a:r>
              <a:rPr lang="en-US" sz="2000" dirty="0" err="1" smtClean="0"/>
              <a:t>andrewID</a:t>
            </a:r>
            <a:r>
              <a:rPr lang="en-US" sz="2000" dirty="0" smtClean="0"/>
              <a:t>&gt;@</a:t>
            </a:r>
            <a:r>
              <a:rPr lang="en-US" sz="2000" dirty="0" err="1" smtClean="0"/>
              <a:t>andrew.cmu.edu</a:t>
            </a:r>
            <a:r>
              <a:rPr lang="en-US" sz="2000" dirty="0" smtClean="0"/>
              <a:t>)</a:t>
            </a:r>
          </a:p>
          <a:p>
            <a:endParaRPr lang="en-US" sz="1300" dirty="0" smtClean="0"/>
          </a:p>
          <a:p>
            <a:r>
              <a:rPr lang="en-US" sz="2600" b="1" u="sng" dirty="0" smtClean="0"/>
              <a:t>Final Report including short video</a:t>
            </a:r>
            <a:r>
              <a:rPr lang="en-US" sz="2600" dirty="0" smtClean="0"/>
              <a:t> - </a:t>
            </a:r>
            <a:r>
              <a:rPr lang="en-US" sz="2600" b="1" dirty="0" smtClean="0"/>
              <a:t>Monday</a:t>
            </a:r>
            <a:r>
              <a:rPr lang="en-US" sz="2600" b="1" dirty="0" smtClean="0"/>
              <a:t>, May </a:t>
            </a:r>
            <a:r>
              <a:rPr lang="en-US" sz="2600" b="1" dirty="0" smtClean="0"/>
              <a:t>5</a:t>
            </a:r>
            <a:r>
              <a:rPr lang="en-US" sz="2600" b="1" baseline="30000" dirty="0" smtClean="0"/>
              <a:t>th</a:t>
            </a:r>
            <a:endParaRPr lang="en-US" sz="2600" b="1" dirty="0" smtClean="0"/>
          </a:p>
          <a:p>
            <a:pPr lvl="1"/>
            <a:r>
              <a:rPr lang="en-US" sz="2000" dirty="0" smtClean="0"/>
              <a:t>Final </a:t>
            </a:r>
            <a:r>
              <a:rPr lang="en-US" sz="2000" dirty="0"/>
              <a:t>graded report: 5-10 pages</a:t>
            </a:r>
          </a:p>
          <a:p>
            <a:pPr lvl="1"/>
            <a:r>
              <a:rPr lang="en-US" sz="2000" dirty="0" smtClean="0"/>
              <a:t>Short 5-10minute video (i.e. recorded presentation)</a:t>
            </a:r>
          </a:p>
          <a:p>
            <a:pPr lvl="1"/>
            <a:r>
              <a:rPr lang="en-US" sz="2000" dirty="0"/>
              <a:t>Email </a:t>
            </a:r>
            <a:r>
              <a:rPr lang="en-US" sz="2000" dirty="0" smtClean="0"/>
              <a:t>Final Report </a:t>
            </a:r>
            <a:r>
              <a:rPr lang="en-US" sz="2000" dirty="0"/>
              <a:t>as </a:t>
            </a:r>
            <a:r>
              <a:rPr lang="en-US" sz="2000" dirty="0" smtClean="0"/>
              <a:t>PDF &amp; Video and MP4</a:t>
            </a:r>
            <a:endParaRPr lang="en-US" sz="2000" dirty="0"/>
          </a:p>
          <a:p>
            <a:pPr lvl="1"/>
            <a:endParaRPr lang="en-US" sz="20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75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Project – Report </a:t>
            </a:r>
            <a:r>
              <a:rPr lang="en-US" sz="3800" dirty="0" smtClean="0"/>
              <a:t>(May 5</a:t>
            </a:r>
            <a:r>
              <a:rPr lang="en-US" sz="3800" baseline="30000" dirty="0" smtClean="0"/>
              <a:t>th</a:t>
            </a:r>
            <a:r>
              <a:rPr lang="en-US" sz="3800" dirty="0" smtClean="0"/>
              <a:t>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419600"/>
          </a:xfrm>
        </p:spPr>
        <p:txBody>
          <a:bodyPr>
            <a:normAutofit fontScale="92500" lnSpcReduction="10000"/>
          </a:bodyPr>
          <a:lstStyle/>
          <a:p>
            <a:pPr marL="0" lvl="1" indent="0" algn="ctr">
              <a:buClr>
                <a:schemeClr val="accent3"/>
              </a:buClr>
              <a:buSzPct val="95000"/>
              <a:buNone/>
            </a:pPr>
            <a:r>
              <a:rPr lang="en-US" sz="2400" dirty="0" smtClean="0"/>
              <a:t>Apply </a:t>
            </a:r>
            <a:r>
              <a:rPr lang="en-US" sz="2400" dirty="0"/>
              <a:t>skills </a:t>
            </a:r>
            <a:r>
              <a:rPr lang="en-US" sz="2400" dirty="0" smtClean="0"/>
              <a:t>learned </a:t>
            </a:r>
            <a:r>
              <a:rPr lang="en-US" sz="2400" dirty="0"/>
              <a:t>in this course to a </a:t>
            </a:r>
            <a:r>
              <a:rPr lang="en-US" sz="2400" dirty="0" smtClean="0"/>
              <a:t>problem that is important to you</a:t>
            </a:r>
            <a:endParaRPr lang="en-US" sz="2200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sz="2200" dirty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200" dirty="0" smtClean="0"/>
              <a:t>Technical report describing your work (5-10 pages)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1700" dirty="0" smtClean="0"/>
              <a:t>½ page:	Overview of the problem you tackled	</a:t>
            </a:r>
            <a:r>
              <a:rPr lang="en-US" sz="1700" b="1" dirty="0" smtClean="0"/>
              <a:t>Why this problem?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1700" dirty="0" smtClean="0"/>
              <a:t>½ - 1 page:	Literature survey, related work 		</a:t>
            </a:r>
            <a:r>
              <a:rPr lang="en-US" sz="1700" b="1" dirty="0" smtClean="0"/>
              <a:t>What have others done?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1700" dirty="0" smtClean="0"/>
              <a:t>1 - 2 pages:	Detailed description of techniques 	</a:t>
            </a:r>
            <a:r>
              <a:rPr lang="en-US" sz="1700" b="1" dirty="0" smtClean="0"/>
              <a:t>What did you do?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1700" dirty="0" smtClean="0"/>
              <a:t>1 ½ - 3 pages: 	Analysis of results</a:t>
            </a:r>
            <a:r>
              <a:rPr lang="en-US" sz="1700" dirty="0"/>
              <a:t> </a:t>
            </a:r>
            <a:r>
              <a:rPr lang="en-US" sz="1700" dirty="0" smtClean="0"/>
              <a:t>			</a:t>
            </a:r>
            <a:r>
              <a:rPr lang="en-US" sz="1700" b="1" dirty="0" smtClean="0"/>
              <a:t>What are the results?</a:t>
            </a:r>
          </a:p>
          <a:p>
            <a:pPr marL="548640" lvl="3" indent="0">
              <a:buSzPct val="95000"/>
              <a:buNone/>
            </a:pPr>
            <a:r>
              <a:rPr lang="en-US" sz="1700" dirty="0"/>
              <a:t>	</a:t>
            </a:r>
            <a:r>
              <a:rPr lang="en-US" sz="1700" dirty="0" smtClean="0"/>
              <a:t>					</a:t>
            </a:r>
            <a:r>
              <a:rPr lang="en-US" sz="1700" b="1" dirty="0" smtClean="0"/>
              <a:t>What do they mean?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1700" dirty="0" smtClean="0"/>
              <a:t>½ </a:t>
            </a:r>
            <a:r>
              <a:rPr lang="en-US" sz="1700" dirty="0"/>
              <a:t>- 1 page:	</a:t>
            </a:r>
            <a:r>
              <a:rPr lang="en-US" sz="1700" dirty="0" smtClean="0"/>
              <a:t>Conclusion				</a:t>
            </a:r>
            <a:r>
              <a:rPr lang="en-US" sz="1700" b="1" dirty="0" smtClean="0"/>
              <a:t>What is the take home message?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endParaRPr lang="en-US" sz="2200" dirty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200" dirty="0" smtClean="0"/>
              <a:t>Size of report should reflect size of team</a:t>
            </a:r>
            <a:endParaRPr lang="en-US" sz="2000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000" dirty="0" smtClean="0"/>
              <a:t>Report could be basis for a conference submission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sz="2000" dirty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000" dirty="0" smtClean="0"/>
              <a:t>Selected past projects </a:t>
            </a:r>
            <a:r>
              <a:rPr lang="en-US" sz="2000" dirty="0" smtClean="0"/>
              <a:t>will be </a:t>
            </a:r>
            <a:r>
              <a:rPr lang="en-US" sz="2000" dirty="0" smtClean="0"/>
              <a:t>posted </a:t>
            </a:r>
            <a:r>
              <a:rPr lang="en-US" sz="2000" dirty="0" smtClean="0"/>
              <a:t>online on March 10th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r>
              <a:rPr lang="en-US" dirty="0" smtClean="0"/>
              <a:t>and Project </a:t>
            </a:r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233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z="2600" b="1" dirty="0" err="1" smtClean="0">
                <a:ea typeface="Calibri" charset="0"/>
                <a:cs typeface="Calibri" charset="0"/>
              </a:rPr>
              <a:t>Homeworks</a:t>
            </a:r>
            <a:r>
              <a:rPr lang="en-US" sz="2600" b="1" dirty="0" smtClean="0">
                <a:ea typeface="Calibri" charset="0"/>
                <a:cs typeface="Calibri" charset="0"/>
              </a:rPr>
              <a:t> (infrastructure setup)		10%</a:t>
            </a:r>
          </a:p>
          <a:p>
            <a:pPr lvl="1"/>
            <a:r>
              <a:rPr lang="en-US" sz="2000" dirty="0" smtClean="0"/>
              <a:t>Module </a:t>
            </a:r>
            <a:r>
              <a:rPr lang="en-US" sz="2000" dirty="0" smtClean="0"/>
              <a:t>2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Manycore</a:t>
            </a:r>
            <a:r>
              <a:rPr lang="en-US" sz="2000" dirty="0" smtClean="0"/>
              <a:t>		</a:t>
            </a:r>
            <a:r>
              <a:rPr lang="en-US" sz="2000" b="1" dirty="0" smtClean="0"/>
              <a:t>Wednesday</a:t>
            </a:r>
            <a:r>
              <a:rPr lang="en-US" sz="2000" b="1" dirty="0"/>
              <a:t>, </a:t>
            </a:r>
            <a:r>
              <a:rPr lang="en-US" sz="2000" b="1" dirty="0" smtClean="0"/>
              <a:t>March 1</a:t>
            </a:r>
            <a:r>
              <a:rPr lang="en-US" sz="2000" b="1" baseline="30000" dirty="0" smtClean="0"/>
              <a:t>st</a:t>
            </a:r>
            <a:r>
              <a:rPr lang="en-US" sz="2000" b="1" dirty="0" smtClean="0"/>
              <a:t> </a:t>
            </a:r>
            <a:endParaRPr lang="en-US" sz="2000" b="1" dirty="0" smtClean="0"/>
          </a:p>
          <a:p>
            <a:pPr lvl="1"/>
            <a:r>
              <a:rPr lang="en-US" sz="2000" dirty="0" smtClean="0"/>
              <a:t>Module 3 </a:t>
            </a:r>
            <a:r>
              <a:rPr lang="mr-IN" sz="2000" dirty="0" smtClean="0"/>
              <a:t>–</a:t>
            </a:r>
            <a:r>
              <a:rPr lang="en-US" sz="2000" dirty="0" smtClean="0"/>
              <a:t> Cluster Computing</a:t>
            </a:r>
            <a:r>
              <a:rPr lang="en-US" sz="2000" b="1" dirty="0"/>
              <a:t> </a:t>
            </a:r>
            <a:r>
              <a:rPr lang="en-US" sz="2000" b="1" dirty="0" smtClean="0"/>
              <a:t>	Wednesday</a:t>
            </a:r>
            <a:r>
              <a:rPr lang="en-US" sz="2000" b="1" dirty="0"/>
              <a:t>, </a:t>
            </a:r>
            <a:r>
              <a:rPr lang="en-US" sz="2000" b="1" dirty="0" smtClean="0"/>
              <a:t>March 29</a:t>
            </a:r>
            <a:r>
              <a:rPr lang="en-US" sz="2000" b="1" baseline="30000" dirty="0" smtClean="0"/>
              <a:t>th</a:t>
            </a:r>
            <a:r>
              <a:rPr lang="en-US" sz="2000" b="1" dirty="0" smtClean="0"/>
              <a:t> </a:t>
            </a:r>
            <a:endParaRPr lang="en-US" sz="2000" dirty="0" smtClean="0"/>
          </a:p>
          <a:p>
            <a:pPr lvl="1"/>
            <a:endParaRPr lang="en-US" sz="1300" dirty="0" smtClean="0"/>
          </a:p>
          <a:p>
            <a:r>
              <a:rPr lang="en-US" sz="2600" b="1" dirty="0" smtClean="0">
                <a:ea typeface="Calibri" charset="0"/>
                <a:cs typeface="Calibri" charset="0"/>
              </a:rPr>
              <a:t>Mini-Projects (Coding and Evaluation)		30%</a:t>
            </a:r>
            <a:endParaRPr lang="en-US" sz="2600" b="1" dirty="0">
              <a:ea typeface="Calibri" charset="0"/>
              <a:cs typeface="Calibri" charset="0"/>
            </a:endParaRPr>
          </a:p>
          <a:p>
            <a:pPr lvl="1"/>
            <a:r>
              <a:rPr lang="en-US" sz="2000" dirty="0" smtClean="0"/>
              <a:t>Module </a:t>
            </a:r>
            <a:r>
              <a:rPr lang="en-US" sz="2000" dirty="0"/>
              <a:t>2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Manycore</a:t>
            </a:r>
            <a:r>
              <a:rPr lang="en-US" sz="2000" dirty="0" smtClean="0"/>
              <a:t>		</a:t>
            </a:r>
            <a:r>
              <a:rPr lang="en-US" sz="2000" b="1" dirty="0"/>
              <a:t>Friday, </a:t>
            </a:r>
            <a:r>
              <a:rPr lang="en-US" sz="2000" b="1" dirty="0" smtClean="0"/>
              <a:t>March </a:t>
            </a:r>
            <a:r>
              <a:rPr lang="en-US" sz="2000" b="1" dirty="0" smtClean="0"/>
              <a:t>17</a:t>
            </a:r>
            <a:r>
              <a:rPr lang="en-US" sz="2000" b="1" baseline="30000" dirty="0" smtClean="0"/>
              <a:t>rd</a:t>
            </a:r>
            <a:r>
              <a:rPr lang="en-US" sz="2000" b="1" dirty="0" smtClean="0"/>
              <a:t> </a:t>
            </a:r>
            <a:endParaRPr lang="en-US" sz="2000" b="1" dirty="0"/>
          </a:p>
          <a:p>
            <a:pPr lvl="1"/>
            <a:r>
              <a:rPr lang="en-US" sz="2000" dirty="0" smtClean="0"/>
              <a:t>Module 3 </a:t>
            </a:r>
            <a:r>
              <a:rPr lang="mr-IN" sz="2000" dirty="0" smtClean="0"/>
              <a:t>–</a:t>
            </a:r>
            <a:r>
              <a:rPr lang="en-US" sz="2000" dirty="0" smtClean="0"/>
              <a:t> Cluster Computing	</a:t>
            </a:r>
            <a:r>
              <a:rPr lang="en-US" sz="2000" b="1" dirty="0" smtClean="0"/>
              <a:t>Friday, April </a:t>
            </a:r>
            <a:r>
              <a:rPr lang="en-US" sz="2000" b="1" dirty="0" smtClean="0"/>
              <a:t>14</a:t>
            </a:r>
            <a:r>
              <a:rPr lang="en-US" sz="2000" b="1" baseline="30000" dirty="0" smtClean="0"/>
              <a:t>th</a:t>
            </a:r>
            <a:endParaRPr lang="en-US" sz="1400" dirty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003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</a:t>
            </a:r>
            <a:r>
              <a:rPr lang="en-US" dirty="0" smtClean="0"/>
              <a:t>Exam (March </a:t>
            </a:r>
            <a:r>
              <a:rPr lang="en-US" dirty="0" smtClean="0"/>
              <a:t>20, 2017)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75615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200" dirty="0" smtClean="0"/>
              <a:t>45 minute </a:t>
            </a:r>
            <a:r>
              <a:rPr lang="en-US" sz="2200" dirty="0" smtClean="0"/>
              <a:t>midterm</a:t>
            </a:r>
          </a:p>
          <a:p>
            <a:pPr lvl="1"/>
            <a:r>
              <a:rPr lang="en-US" dirty="0" smtClean="0"/>
              <a:t>Pittsburgh		3:30PM </a:t>
            </a:r>
            <a:r>
              <a:rPr lang="en-US" dirty="0"/>
              <a:t>to 4:20PM, </a:t>
            </a:r>
            <a:r>
              <a:rPr lang="de-DE" dirty="0" err="1" smtClean="0"/>
              <a:t>Wean</a:t>
            </a:r>
            <a:r>
              <a:rPr lang="de-DE" dirty="0" smtClean="0"/>
              <a:t> Hall 4623</a:t>
            </a:r>
          </a:p>
          <a:p>
            <a:pPr lvl="1"/>
            <a:r>
              <a:rPr lang="en-US" dirty="0" smtClean="0"/>
              <a:t>Silicon Valley	12:30PM </a:t>
            </a:r>
            <a:r>
              <a:rPr lang="en-US" dirty="0"/>
              <a:t>to 1:20PM, B23 Room </a:t>
            </a:r>
            <a:r>
              <a:rPr lang="en-US" dirty="0" smtClean="0"/>
              <a:t>211</a:t>
            </a:r>
          </a:p>
          <a:p>
            <a:pPr lvl="1"/>
            <a:r>
              <a:rPr lang="en-US" dirty="0" smtClean="0"/>
              <a:t>China		12:30PM </a:t>
            </a:r>
            <a:r>
              <a:rPr lang="en-US" dirty="0"/>
              <a:t>to 1:20PM, B23 Room 211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sz="2200" dirty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200" dirty="0" smtClean="0"/>
              <a:t>Four Parts to the exam: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200" dirty="0" smtClean="0"/>
              <a:t>Part 1: Short questions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200" dirty="0" smtClean="0"/>
              <a:t>Part 2: </a:t>
            </a:r>
            <a:r>
              <a:rPr lang="en-US" sz="2200" dirty="0" err="1" smtClean="0"/>
              <a:t>OpenMP</a:t>
            </a:r>
            <a:r>
              <a:rPr lang="en-US" sz="2200" dirty="0" smtClean="0"/>
              <a:t> – code interpretation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200" dirty="0" smtClean="0"/>
              <a:t>Part 3: CUDA – </a:t>
            </a:r>
            <a:r>
              <a:rPr lang="en-US" sz="2200" dirty="0"/>
              <a:t>code </a:t>
            </a:r>
            <a:r>
              <a:rPr lang="en-US" sz="2200" dirty="0" smtClean="0"/>
              <a:t>interpretation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200" dirty="0" smtClean="0"/>
              <a:t>Part 4</a:t>
            </a:r>
            <a:r>
              <a:rPr lang="en-US" sz="2200" dirty="0"/>
              <a:t>: SIMD – code </a:t>
            </a:r>
            <a:r>
              <a:rPr lang="en-US" sz="2200" dirty="0" smtClean="0"/>
              <a:t>interpretation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7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Mid-term Exam (March </a:t>
            </a:r>
            <a:r>
              <a:rPr lang="en-US" dirty="0" smtClean="0"/>
              <a:t>20, 2017)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756150"/>
          </a:xfrm>
        </p:spPr>
        <p:txBody>
          <a:bodyPr>
            <a:normAutofit fontScale="92500"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200" dirty="0" smtClean="0"/>
              <a:t>Four Parts to the exam: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400" dirty="0"/>
              <a:t>Question</a:t>
            </a:r>
            <a:r>
              <a:rPr lang="en-US" sz="2200" dirty="0" smtClean="0"/>
              <a:t> </a:t>
            </a:r>
            <a:r>
              <a:rPr lang="en-US" sz="2200" dirty="0" smtClean="0"/>
              <a:t>1: Short questions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400" dirty="0"/>
              <a:t>Question</a:t>
            </a:r>
            <a:r>
              <a:rPr lang="en-US" sz="2200" dirty="0" smtClean="0"/>
              <a:t> </a:t>
            </a:r>
            <a:r>
              <a:rPr lang="en-US" sz="2200" dirty="0" smtClean="0"/>
              <a:t>2: </a:t>
            </a:r>
            <a:r>
              <a:rPr lang="en-US" sz="2200" dirty="0" err="1" smtClean="0"/>
              <a:t>OpenMP</a:t>
            </a:r>
            <a:r>
              <a:rPr lang="en-US" sz="2200" dirty="0" smtClean="0"/>
              <a:t> – code interpretation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400" dirty="0"/>
              <a:t>Question</a:t>
            </a:r>
            <a:r>
              <a:rPr lang="en-US" sz="2200" dirty="0" smtClean="0"/>
              <a:t> </a:t>
            </a:r>
            <a:r>
              <a:rPr lang="en-US" sz="2200" dirty="0" smtClean="0"/>
              <a:t>3: CUDA – </a:t>
            </a:r>
            <a:r>
              <a:rPr lang="en-US" sz="2200" dirty="0"/>
              <a:t>code </a:t>
            </a:r>
            <a:r>
              <a:rPr lang="en-US" sz="2200" dirty="0" smtClean="0"/>
              <a:t>interpretation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400" dirty="0"/>
              <a:t>Question</a:t>
            </a:r>
            <a:r>
              <a:rPr lang="en-US" sz="2200" dirty="0" smtClean="0"/>
              <a:t> </a:t>
            </a:r>
            <a:r>
              <a:rPr lang="en-US" sz="2200" dirty="0" smtClean="0"/>
              <a:t>4</a:t>
            </a:r>
            <a:r>
              <a:rPr lang="en-US" sz="2200" dirty="0"/>
              <a:t>: SIMD – code </a:t>
            </a:r>
            <a:r>
              <a:rPr lang="en-US" sz="2200" dirty="0" smtClean="0"/>
              <a:t>interpretation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endParaRPr lang="en-US" sz="2200" dirty="0"/>
          </a:p>
          <a:p>
            <a:pPr lvl="0"/>
            <a:r>
              <a:rPr lang="en-US" dirty="0" smtClean="0"/>
              <a:t>Questions 1 and 2 compulsory</a:t>
            </a:r>
          </a:p>
          <a:p>
            <a:pPr lvl="0"/>
            <a:r>
              <a:rPr lang="en-US" dirty="0" smtClean="0"/>
              <a:t>Select either Question 3 or Question 4</a:t>
            </a:r>
            <a:endParaRPr lang="en-US" sz="1600" dirty="0"/>
          </a:p>
          <a:p>
            <a:pPr lvl="0"/>
            <a:endParaRPr lang="en-US" sz="1600" dirty="0"/>
          </a:p>
          <a:p>
            <a:pPr lvl="0"/>
            <a:r>
              <a:rPr lang="en-US" dirty="0"/>
              <a:t>You may refer to 1-page of notes that you have individually prepared for this exam. These notes, however, must be attached to the exam on submission</a:t>
            </a:r>
            <a:r>
              <a:rPr lang="en-US" dirty="0" smtClean="0"/>
              <a:t>.</a:t>
            </a:r>
          </a:p>
          <a:p>
            <a:pPr lvl="0"/>
            <a:endParaRPr lang="en-US" sz="1600" dirty="0"/>
          </a:p>
          <a:p>
            <a:r>
              <a:rPr lang="en-US" dirty="0"/>
              <a:t>If you use extra paper, be sure to mark it with your name, and the number of the corresponding question</a:t>
            </a:r>
            <a:r>
              <a:rPr lang="en-US" dirty="0" smtClean="0"/>
              <a:t>.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5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</a:t>
            </a:r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a general problem in which </a:t>
            </a:r>
            <a:r>
              <a:rPr lang="en-US" dirty="0" err="1"/>
              <a:t>OpenMP</a:t>
            </a:r>
            <a:r>
              <a:rPr lang="en-US" dirty="0"/>
              <a:t> </a:t>
            </a:r>
            <a:r>
              <a:rPr lang="en-US" b="1" dirty="0"/>
              <a:t>can’t</a:t>
            </a:r>
            <a:r>
              <a:rPr lang="en-US" dirty="0"/>
              <a:t> be applied, and why.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Race conditions and false sharing are common problems in </a:t>
            </a:r>
            <a:r>
              <a:rPr lang="en-US" dirty="0" err="1"/>
              <a:t>OpenMP</a:t>
            </a:r>
            <a:r>
              <a:rPr lang="en-US" dirty="0"/>
              <a:t> </a:t>
            </a:r>
            <a:r>
              <a:rPr lang="en-US" dirty="0" smtClean="0"/>
              <a:t>code.</a:t>
            </a:r>
          </a:p>
          <a:p>
            <a:pPr lvl="1"/>
            <a:r>
              <a:rPr lang="en-US" dirty="0" smtClean="0"/>
              <a:t>Write </a:t>
            </a:r>
            <a:r>
              <a:rPr lang="en-US" dirty="0"/>
              <a:t>a small code snippet that demonstrates </a:t>
            </a:r>
            <a:r>
              <a:rPr lang="en-US" dirty="0" smtClean="0"/>
              <a:t>false </a:t>
            </a:r>
            <a:r>
              <a:rPr lang="en-US" dirty="0"/>
              <a:t>sharing </a:t>
            </a:r>
            <a:endParaRPr lang="en-US" dirty="0" smtClean="0"/>
          </a:p>
          <a:p>
            <a:pPr lvl="1"/>
            <a:r>
              <a:rPr lang="en-US" dirty="0"/>
              <a:t>Write a small code snippet that demonstrates </a:t>
            </a:r>
            <a:r>
              <a:rPr lang="en-US" dirty="0" smtClean="0"/>
              <a:t>a </a:t>
            </a:r>
            <a:r>
              <a:rPr lang="en-US" dirty="0"/>
              <a:t>race condition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 </a:t>
            </a:r>
            <a:r>
              <a:rPr lang="en-US" dirty="0"/>
              <a:t>would like to improve the throughput of a CUDA kernel. What are the three areas I could look at to improve execution throughput? What tools could I use for measuring the performance?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ny </a:t>
            </a:r>
            <a:r>
              <a:rPr lang="en-US" dirty="0" smtClean="0"/>
              <a:t>of the questions that you should be able to answer after viewing the </a:t>
            </a:r>
            <a:r>
              <a:rPr lang="en-US" dirty="0" smtClean="0"/>
              <a:t>course videos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2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Interpretation </a:t>
            </a:r>
            <a:r>
              <a:rPr lang="en-US" dirty="0"/>
              <a:t>Q</a:t>
            </a:r>
            <a:r>
              <a:rPr lang="en-US" dirty="0" smtClean="0"/>
              <a:t>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following code computes 1024 dot products, each of which is calculated from a pair of 256-element vectors. Assume that the code is executed on the GTX460. Use the code to answer the questions that follow.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 </a:t>
            </a:r>
          </a:p>
          <a:p>
            <a:pPr marL="231775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01 </a:t>
            </a:r>
            <a:r>
              <a:rPr lang="en-US" sz="1600" dirty="0">
                <a:latin typeface="Courier New"/>
                <a:cs typeface="Courier New"/>
              </a:rPr>
              <a:t>#define VECTOR_N 1024</a:t>
            </a:r>
          </a:p>
          <a:p>
            <a:pPr marL="231775" indent="0">
              <a:buNone/>
            </a:pPr>
            <a:r>
              <a:rPr lang="en-US" sz="1600" dirty="0">
                <a:latin typeface="Courier New"/>
                <a:cs typeface="Courier New"/>
              </a:rPr>
              <a:t>02 #define ELEMENT_N 256</a:t>
            </a:r>
          </a:p>
          <a:p>
            <a:pPr marL="231775" indent="0">
              <a:buNone/>
            </a:pPr>
            <a:r>
              <a:rPr lang="en-US" sz="1600" dirty="0">
                <a:latin typeface="Courier New"/>
                <a:cs typeface="Courier New"/>
              </a:rPr>
              <a:t>03 </a:t>
            </a:r>
            <a:r>
              <a:rPr lang="en-US" sz="1600" dirty="0" err="1">
                <a:latin typeface="Courier New"/>
                <a:cs typeface="Courier New"/>
              </a:rPr>
              <a:t>const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DATA_N 		= VECTOR_N * ELEMENT_N;</a:t>
            </a:r>
          </a:p>
          <a:p>
            <a:pPr marL="231775" indent="0">
              <a:buNone/>
            </a:pPr>
            <a:r>
              <a:rPr lang="en-US" sz="1600" dirty="0">
                <a:latin typeface="Courier New"/>
                <a:cs typeface="Courier New"/>
              </a:rPr>
              <a:t>04 </a:t>
            </a:r>
            <a:r>
              <a:rPr lang="en-US" sz="1600" dirty="0" err="1">
                <a:latin typeface="Courier New"/>
                <a:cs typeface="Courier New"/>
              </a:rPr>
              <a:t>const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DATA_SZ 	= DATA_N * </a:t>
            </a:r>
            <a:r>
              <a:rPr lang="en-US" sz="1600" dirty="0" err="1">
                <a:latin typeface="Courier New"/>
                <a:cs typeface="Courier New"/>
              </a:rPr>
              <a:t>sizeof</a:t>
            </a:r>
            <a:r>
              <a:rPr lang="en-US" sz="1600" dirty="0">
                <a:latin typeface="Courier New"/>
                <a:cs typeface="Courier New"/>
              </a:rPr>
              <a:t>(float);</a:t>
            </a:r>
          </a:p>
          <a:p>
            <a:pPr marL="231775" indent="0">
              <a:buNone/>
            </a:pPr>
            <a:r>
              <a:rPr lang="en-US" sz="1600" dirty="0">
                <a:latin typeface="Courier New"/>
                <a:cs typeface="Courier New"/>
              </a:rPr>
              <a:t>05 </a:t>
            </a:r>
            <a:r>
              <a:rPr lang="en-US" sz="1600" dirty="0" err="1">
                <a:latin typeface="Courier New"/>
                <a:cs typeface="Courier New"/>
              </a:rPr>
              <a:t>const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RESULT_SZ 	= VECTOR_N * </a:t>
            </a:r>
            <a:r>
              <a:rPr lang="en-US" sz="1600" dirty="0" err="1">
                <a:latin typeface="Courier New"/>
                <a:cs typeface="Courier New"/>
              </a:rPr>
              <a:t>sizeof</a:t>
            </a:r>
            <a:r>
              <a:rPr lang="en-US" sz="1600" dirty="0">
                <a:latin typeface="Courier New"/>
                <a:cs typeface="Courier New"/>
              </a:rPr>
              <a:t>(float);</a:t>
            </a:r>
          </a:p>
          <a:p>
            <a:pPr marL="231775" indent="0">
              <a:buNone/>
            </a:pPr>
            <a:r>
              <a:rPr lang="en-US" sz="1600" dirty="0">
                <a:latin typeface="Courier New"/>
                <a:cs typeface="Courier New"/>
              </a:rPr>
              <a:t>. . .</a:t>
            </a:r>
          </a:p>
          <a:p>
            <a:pPr marL="231775" indent="0">
              <a:buNone/>
            </a:pPr>
            <a:r>
              <a:rPr lang="en-US" sz="1600" dirty="0">
                <a:latin typeface="Courier New"/>
                <a:cs typeface="Courier New"/>
              </a:rPr>
              <a:t>06 float *</a:t>
            </a:r>
            <a:r>
              <a:rPr lang="en-US" sz="1600" dirty="0" err="1">
                <a:latin typeface="Courier New"/>
                <a:cs typeface="Courier New"/>
              </a:rPr>
              <a:t>d_A</a:t>
            </a:r>
            <a:r>
              <a:rPr lang="en-US" sz="1600" dirty="0">
                <a:latin typeface="Courier New"/>
                <a:cs typeface="Courier New"/>
              </a:rPr>
              <a:t>, *</a:t>
            </a:r>
            <a:r>
              <a:rPr lang="en-US" sz="1600" dirty="0" err="1">
                <a:latin typeface="Courier New"/>
                <a:cs typeface="Courier New"/>
              </a:rPr>
              <a:t>d_B</a:t>
            </a:r>
            <a:r>
              <a:rPr lang="en-US" sz="1600" dirty="0">
                <a:latin typeface="Courier New"/>
                <a:cs typeface="Courier New"/>
              </a:rPr>
              <a:t>, *</a:t>
            </a:r>
            <a:r>
              <a:rPr lang="en-US" sz="1600" dirty="0" err="1">
                <a:latin typeface="Courier New"/>
                <a:cs typeface="Courier New"/>
              </a:rPr>
              <a:t>d_C</a:t>
            </a:r>
            <a:r>
              <a:rPr lang="en-US" sz="1600" dirty="0">
                <a:latin typeface="Courier New"/>
                <a:cs typeface="Courier New"/>
              </a:rPr>
              <a:t>;</a:t>
            </a:r>
          </a:p>
          <a:p>
            <a:pPr marL="231775" indent="0">
              <a:buNone/>
            </a:pPr>
            <a:r>
              <a:rPr lang="en-US" sz="1600" dirty="0">
                <a:latin typeface="Courier New"/>
                <a:cs typeface="Courier New"/>
              </a:rPr>
              <a:t>. . .</a:t>
            </a:r>
          </a:p>
          <a:p>
            <a:pPr marL="231775" indent="0">
              <a:buNone/>
            </a:pPr>
            <a:r>
              <a:rPr lang="en-US" sz="1600" dirty="0">
                <a:latin typeface="Courier New"/>
                <a:cs typeface="Courier New"/>
              </a:rPr>
              <a:t>07 </a:t>
            </a:r>
            <a:r>
              <a:rPr lang="en-US" sz="1600" dirty="0" err="1">
                <a:latin typeface="Courier New"/>
                <a:cs typeface="Courier New"/>
              </a:rPr>
              <a:t>cudaMalloc</a:t>
            </a:r>
            <a:r>
              <a:rPr lang="en-US" sz="1600" dirty="0">
                <a:latin typeface="Courier New"/>
                <a:cs typeface="Courier New"/>
              </a:rPr>
              <a:t>((void **)&amp;</a:t>
            </a:r>
            <a:r>
              <a:rPr lang="en-US" sz="1600" dirty="0" err="1">
                <a:latin typeface="Courier New"/>
                <a:cs typeface="Courier New"/>
              </a:rPr>
              <a:t>d_A</a:t>
            </a:r>
            <a:r>
              <a:rPr lang="en-US" sz="1600" dirty="0">
                <a:latin typeface="Courier New"/>
                <a:cs typeface="Courier New"/>
              </a:rPr>
              <a:t>, DATA_SZ);</a:t>
            </a:r>
          </a:p>
          <a:p>
            <a:pPr marL="231775" indent="0">
              <a:buNone/>
            </a:pPr>
            <a:r>
              <a:rPr lang="en-US" sz="1600" dirty="0">
                <a:latin typeface="Courier New"/>
                <a:cs typeface="Courier New"/>
              </a:rPr>
              <a:t>08 </a:t>
            </a:r>
            <a:r>
              <a:rPr lang="en-US" sz="1600" dirty="0" err="1">
                <a:latin typeface="Courier New"/>
                <a:cs typeface="Courier New"/>
              </a:rPr>
              <a:t>cudaMalloc</a:t>
            </a:r>
            <a:r>
              <a:rPr lang="en-US" sz="1600" dirty="0">
                <a:latin typeface="Courier New"/>
                <a:cs typeface="Courier New"/>
              </a:rPr>
              <a:t>((void **)&amp;</a:t>
            </a:r>
            <a:r>
              <a:rPr lang="en-US" sz="1600" dirty="0" err="1">
                <a:latin typeface="Courier New"/>
                <a:cs typeface="Courier New"/>
              </a:rPr>
              <a:t>d_B</a:t>
            </a:r>
            <a:r>
              <a:rPr lang="en-US" sz="1600" dirty="0">
                <a:latin typeface="Courier New"/>
                <a:cs typeface="Courier New"/>
              </a:rPr>
              <a:t>, DATA_SZ);</a:t>
            </a:r>
          </a:p>
          <a:p>
            <a:pPr marL="231775" indent="0">
              <a:buNone/>
            </a:pPr>
            <a:r>
              <a:rPr lang="en-US" sz="1600" dirty="0">
                <a:latin typeface="Courier New"/>
                <a:cs typeface="Courier New"/>
              </a:rPr>
              <a:t>09 </a:t>
            </a:r>
            <a:r>
              <a:rPr lang="en-US" sz="1600" dirty="0" err="1">
                <a:latin typeface="Courier New"/>
                <a:cs typeface="Courier New"/>
              </a:rPr>
              <a:t>cudaMalloc</a:t>
            </a:r>
            <a:r>
              <a:rPr lang="en-US" sz="1600" dirty="0">
                <a:latin typeface="Courier New"/>
                <a:cs typeface="Courier New"/>
              </a:rPr>
              <a:t>((void **)&amp;</a:t>
            </a:r>
            <a:r>
              <a:rPr lang="en-US" sz="1600" dirty="0" err="1">
                <a:latin typeface="Courier New"/>
                <a:cs typeface="Courier New"/>
              </a:rPr>
              <a:t>d_C</a:t>
            </a:r>
            <a:r>
              <a:rPr lang="en-US" sz="1600" dirty="0">
                <a:latin typeface="Courier New"/>
                <a:cs typeface="Courier New"/>
              </a:rPr>
              <a:t>, RESULT_SZ);</a:t>
            </a:r>
          </a:p>
          <a:p>
            <a:pPr marL="231775" indent="0">
              <a:buNone/>
            </a:pPr>
            <a:r>
              <a:rPr lang="en-US" sz="1600" dirty="0">
                <a:latin typeface="Courier New"/>
                <a:cs typeface="Courier New"/>
              </a:rPr>
              <a:t>. . .</a:t>
            </a:r>
          </a:p>
          <a:p>
            <a:pPr marL="231775" indent="0">
              <a:buNone/>
            </a:pPr>
            <a:r>
              <a:rPr lang="en-US" sz="1600" dirty="0">
                <a:latin typeface="Courier New"/>
                <a:cs typeface="Courier New"/>
              </a:rPr>
              <a:t>10 </a:t>
            </a:r>
            <a:r>
              <a:rPr lang="en-US" sz="1600" dirty="0" err="1">
                <a:latin typeface="Courier New"/>
                <a:cs typeface="Courier New"/>
              </a:rPr>
              <a:t>scalarProd</a:t>
            </a:r>
            <a:r>
              <a:rPr lang="en-US" sz="1600" dirty="0">
                <a:latin typeface="Courier New"/>
                <a:cs typeface="Courier New"/>
              </a:rPr>
              <a:t>&lt;&lt;&lt;VECTOR_N, ELEMENT_N&gt;&gt;&gt;(</a:t>
            </a:r>
            <a:r>
              <a:rPr lang="en-US" sz="1600" dirty="0" err="1">
                <a:latin typeface="Courier New"/>
                <a:cs typeface="Courier New"/>
              </a:rPr>
              <a:t>d_C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 err="1">
                <a:latin typeface="Courier New"/>
                <a:cs typeface="Courier New"/>
              </a:rPr>
              <a:t>d_A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 err="1">
                <a:latin typeface="Courier New"/>
                <a:cs typeface="Courier New"/>
              </a:rPr>
              <a:t>d_B</a:t>
            </a:r>
            <a:r>
              <a:rPr lang="en-US" sz="1600" dirty="0">
                <a:latin typeface="Courier New"/>
                <a:cs typeface="Courier New"/>
              </a:rPr>
              <a:t>, ELEMENT_N);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92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Flow.thmx</Template>
  <TotalTime>212043</TotalTime>
  <Words>539</Words>
  <Application>Microsoft Macintosh PowerPoint</Application>
  <PresentationFormat>On-screen Show (4:3)</PresentationFormat>
  <Paragraphs>162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Constantia</vt:lpstr>
      <vt:lpstr>Courier New</vt:lpstr>
      <vt:lpstr>Mangal</vt:lpstr>
      <vt:lpstr>Wingdings 2</vt:lpstr>
      <vt:lpstr>Flow</vt:lpstr>
      <vt:lpstr>Midterm Review and  Term Project Overview  </vt:lpstr>
      <vt:lpstr>Midterm and Final Exam Schedule</vt:lpstr>
      <vt:lpstr>Term Project Schedule</vt:lpstr>
      <vt:lpstr>Term Project – Report (May 5th)</vt:lpstr>
      <vt:lpstr>Homework and Project Schedule</vt:lpstr>
      <vt:lpstr>Midterm Exam (March 20, 2017)</vt:lpstr>
      <vt:lpstr>Mid-term Exam (March 20, 2017)</vt:lpstr>
      <vt:lpstr>Short questions</vt:lpstr>
      <vt:lpstr>Code Interpretation Questions</vt:lpstr>
      <vt:lpstr>Code Interpretation Questions</vt:lpstr>
      <vt:lpstr>Code Interpretation Questions</vt:lpstr>
      <vt:lpstr>Code Interpretation Questions</vt:lpstr>
    </vt:vector>
  </TitlesOfParts>
  <Company>University of California, Berkeley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Productive Parallel Programming Frameworks for Domain Experts</dc:title>
  <dc:creator>Jike Chong</dc:creator>
  <cp:lastModifiedBy>Ian Lane</cp:lastModifiedBy>
  <cp:revision>515</cp:revision>
  <cp:lastPrinted>2012-11-27T07:26:48Z</cp:lastPrinted>
  <dcterms:created xsi:type="dcterms:W3CDTF">2011-10-27T19:00:49Z</dcterms:created>
  <dcterms:modified xsi:type="dcterms:W3CDTF">2017-03-06T20:52:09Z</dcterms:modified>
</cp:coreProperties>
</file>