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614" y="5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21750" y="158404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US" sz="1428" b="0" i="0" u="none" strike="noStrike" cap="none" dirty="0" smtClean="0">
                <a:solidFill>
                  <a:srgbClr val="000000"/>
                </a:solidFill>
                <a:latin typeface="Arial"/>
                <a:ea typeface="Arial"/>
                <a:cs typeface="Arial"/>
                <a:sym typeface="Arial"/>
              </a:rPr>
              <a:t> </a:t>
            </a:r>
            <a:endParaRPr sz="1428" b="0" i="0" u="none" strike="noStrike" cap="none" dirty="0">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81173" y="1931593"/>
            <a:ext cx="4017476" cy="12458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lang="en-AU" sz="1070" dirty="0" smtClean="0"/>
          </a:p>
          <a:p>
            <a:pPr marL="0" marR="0" lvl="0" indent="0" algn="l" rtl="0">
              <a:lnSpc>
                <a:spcPct val="100000"/>
              </a:lnSpc>
              <a:spcBef>
                <a:spcPts val="0"/>
              </a:spcBef>
              <a:spcAft>
                <a:spcPts val="0"/>
              </a:spcAft>
              <a:buNone/>
            </a:pPr>
            <a:r>
              <a:rPr lang="en-AU" sz="1070" dirty="0" smtClean="0"/>
              <a:t>There is a sharp increase in </a:t>
            </a:r>
            <a:r>
              <a:rPr lang="en-AU" sz="1070" dirty="0" err="1" smtClean="0"/>
              <a:t>InSense</a:t>
            </a:r>
            <a:r>
              <a:rPr lang="en-AU" sz="1070" dirty="0" smtClean="0"/>
              <a:t> sensor failures in March during pre-shipping</a:t>
            </a:r>
            <a:r>
              <a:rPr lang="en-AU" sz="1050" dirty="0" smtClean="0"/>
              <a:t> testing. The failure rate is 15% which is not acceptable. We have massive advance orders from each of our three accounts. We need to identify the possible causes of these failures as soon as possible, and act accordingly.</a:t>
            </a:r>
            <a:endParaRPr lang="en-AU" sz="1050" i="0" u="none" strike="noStrike" cap="none" dirty="0" smtClean="0">
              <a:solidFill>
                <a:srgbClr val="000000"/>
              </a:solidFill>
              <a:sym typeface="Arial"/>
            </a:endParaRPr>
          </a:p>
        </p:txBody>
      </p:sp>
      <p:sp>
        <p:nvSpPr>
          <p:cNvPr id="35" name="Google Shape;35;p1"/>
          <p:cNvSpPr txBox="1"/>
          <p:nvPr/>
        </p:nvSpPr>
        <p:spPr>
          <a:xfrm>
            <a:off x="143108" y="3538874"/>
            <a:ext cx="4324418" cy="80489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lang="en-AU" sz="1071" dirty="0" smtClean="0"/>
          </a:p>
          <a:p>
            <a:pPr marL="0" marR="0" lvl="0" indent="0" algn="l" rtl="0">
              <a:lnSpc>
                <a:spcPct val="100000"/>
              </a:lnSpc>
              <a:spcBef>
                <a:spcPts val="0"/>
              </a:spcBef>
              <a:spcAft>
                <a:spcPts val="0"/>
              </a:spcAft>
              <a:buNone/>
            </a:pPr>
            <a:r>
              <a:rPr lang="en-AU" sz="1071" dirty="0" smtClean="0"/>
              <a:t>Bring the sensor failure rate down below 5%</a:t>
            </a:r>
          </a:p>
          <a:p>
            <a:pPr marL="0" marR="0" lvl="0" indent="0" algn="l" rtl="0">
              <a:lnSpc>
                <a:spcPct val="100000"/>
              </a:lnSpc>
              <a:spcBef>
                <a:spcPts val="0"/>
              </a:spcBef>
              <a:spcAft>
                <a:spcPts val="0"/>
              </a:spcAft>
              <a:buNone/>
            </a:pPr>
            <a:endParaRPr sz="1071" b="1" i="0" u="none" strike="noStrike" cap="none" dirty="0">
              <a:solidFill>
                <a:srgbClr val="000000"/>
              </a:solidFill>
              <a:latin typeface="Arial"/>
              <a:ea typeface="Arial"/>
              <a:cs typeface="Arial"/>
              <a:sym typeface="Arial"/>
            </a:endParaRPr>
          </a:p>
        </p:txBody>
      </p:sp>
      <p:sp>
        <p:nvSpPr>
          <p:cNvPr id="36" name="Google Shape;36;p1"/>
          <p:cNvSpPr txBox="1"/>
          <p:nvPr/>
        </p:nvSpPr>
        <p:spPr>
          <a:xfrm>
            <a:off x="186842" y="5184805"/>
            <a:ext cx="4324418" cy="751488"/>
          </a:xfrm>
          <a:prstGeom prst="rect">
            <a:avLst/>
          </a:prstGeom>
          <a:noFill/>
          <a:ln>
            <a:noFill/>
          </a:ln>
        </p:spPr>
        <p:txBody>
          <a:bodyPr spcFirstLastPara="1" wrap="square" lIns="91425" tIns="45700" rIns="91425" bIns="45700" anchor="t" anchorCtr="0">
            <a:noAutofit/>
          </a:bodyPr>
          <a:lstStyle/>
          <a:p>
            <a:pPr lvl="0"/>
            <a:r>
              <a:rPr lang="en-AU" sz="1071" dirty="0"/>
              <a:t>Identify the causes of </a:t>
            </a:r>
            <a:r>
              <a:rPr lang="en-AU" sz="1071" dirty="0" err="1"/>
              <a:t>InSense</a:t>
            </a:r>
            <a:r>
              <a:rPr lang="en-AU" sz="1071" dirty="0"/>
              <a:t> sensor failures. </a:t>
            </a:r>
          </a:p>
          <a:p>
            <a:pPr lvl="0"/>
            <a:r>
              <a:rPr lang="en-AU" sz="1071" dirty="0"/>
              <a:t>Shut down the manufactures with poor manufacturing</a:t>
            </a:r>
          </a:p>
          <a:p>
            <a:pPr lvl="0"/>
            <a:r>
              <a:rPr lang="en-AU" sz="1071" dirty="0"/>
              <a:t>Stop buying faulty parts from suppliers</a:t>
            </a: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dirty="0" smtClean="0"/>
              <a:t>The system limits exports. The data from cert has only 20k rows, not complete.</a:t>
            </a:r>
            <a:endParaRPr sz="1070" b="1" i="0" u="none" strike="noStrike" cap="none" dirty="0">
              <a:solidFill>
                <a:srgbClr val="000000"/>
              </a:solidFill>
              <a:latin typeface="Arial"/>
              <a:ea typeface="Arial"/>
              <a:cs typeface="Arial"/>
              <a:sym typeface="Arial"/>
            </a:endParaRPr>
          </a:p>
        </p:txBody>
      </p:sp>
      <p:sp>
        <p:nvSpPr>
          <p:cNvPr id="38" name="Google Shape;38;p1"/>
          <p:cNvSpPr txBox="1"/>
          <p:nvPr/>
        </p:nvSpPr>
        <p:spPr>
          <a:xfrm>
            <a:off x="4590928" y="5184805"/>
            <a:ext cx="4324418" cy="98143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0" b="1" i="0" u="none" strike="noStrike" cap="none" dirty="0" smtClean="0">
                <a:solidFill>
                  <a:srgbClr val="000000"/>
                </a:solidFill>
                <a:latin typeface="Arial"/>
                <a:ea typeface="Arial"/>
                <a:cs typeface="Arial"/>
                <a:sym typeface="Arial"/>
              </a:rPr>
              <a:t>Data from Singapore – contains the vendor codes for each part</a:t>
            </a:r>
          </a:p>
          <a:p>
            <a:pPr marL="0" marR="0" lvl="0" indent="0" algn="l" rtl="0">
              <a:lnSpc>
                <a:spcPct val="100000"/>
              </a:lnSpc>
              <a:spcBef>
                <a:spcPts val="0"/>
              </a:spcBef>
              <a:spcAft>
                <a:spcPts val="0"/>
              </a:spcAft>
              <a:buNone/>
            </a:pPr>
            <a:r>
              <a:rPr lang="en-AU" sz="1070" b="1" dirty="0" smtClean="0"/>
              <a:t>Data from Cert – contains which drives failed by the “STATUS” column and covers manufacturing dates going back two quarters with dated results for testing.</a:t>
            </a:r>
            <a:endParaRPr sz="1070" b="1"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510638" y="220118"/>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dirty="0">
                <a:solidFill>
                  <a:srgbClr val="29748D"/>
                </a:solidFill>
                <a:latin typeface="Quattrocento Sans"/>
                <a:ea typeface="Quattrocento Sans"/>
                <a:cs typeface="Quattrocento Sans"/>
                <a:sym typeface="Quattrocento Sans"/>
              </a:rPr>
              <a:t>Problem Statement Worksheet (Hypothesis Formation)</a:t>
            </a:r>
            <a:endParaRPr dirty="0"/>
          </a:p>
        </p:txBody>
      </p:sp>
      <p:sp>
        <p:nvSpPr>
          <p:cNvPr id="47" name="Google Shape;47;p1"/>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dirty="0" smtClean="0">
                <a:solidFill>
                  <a:srgbClr val="000000"/>
                </a:solidFill>
                <a:latin typeface="Arial"/>
                <a:ea typeface="Arial"/>
                <a:cs typeface="Arial"/>
                <a:sym typeface="Arial"/>
              </a:rPr>
              <a:t>James </a:t>
            </a:r>
            <a:r>
              <a:rPr lang="en-US" sz="1400" b="0" i="0" u="none" strike="noStrike" cap="none" dirty="0" err="1" smtClean="0">
                <a:solidFill>
                  <a:srgbClr val="000000"/>
                </a:solidFill>
                <a:latin typeface="Arial"/>
                <a:ea typeface="Arial"/>
                <a:cs typeface="Arial"/>
                <a:sym typeface="Arial"/>
              </a:rPr>
              <a:t>Hansk</a:t>
            </a:r>
            <a:r>
              <a:rPr lang="en-US" sz="1400" b="0" i="0" u="none" strike="noStrike" cap="none" dirty="0" smtClean="0">
                <a:solidFill>
                  <a:srgbClr val="000000"/>
                </a:solidFill>
                <a:latin typeface="Arial"/>
                <a:ea typeface="Arial"/>
                <a:cs typeface="Arial"/>
                <a:sym typeface="Arial"/>
              </a:rPr>
              <a:t> – CEO</a:t>
            </a:r>
          </a:p>
          <a:p>
            <a:pPr marL="0" marR="0" lvl="0" indent="0" algn="l" rtl="0">
              <a:lnSpc>
                <a:spcPct val="100000"/>
              </a:lnSpc>
              <a:spcBef>
                <a:spcPts val="0"/>
              </a:spcBef>
              <a:spcAft>
                <a:spcPts val="0"/>
              </a:spcAft>
              <a:buNone/>
            </a:pPr>
            <a:r>
              <a:rPr lang="en-US" dirty="0" smtClean="0"/>
              <a:t>Otto Evans – </a:t>
            </a:r>
            <a:r>
              <a:rPr lang="en-US" dirty="0" err="1" smtClean="0"/>
              <a:t>InSense</a:t>
            </a:r>
            <a:r>
              <a:rPr lang="en-US" dirty="0" smtClean="0"/>
              <a:t> President</a:t>
            </a:r>
          </a:p>
          <a:p>
            <a:pPr marL="0" marR="0" lvl="0" indent="0" algn="l" rtl="0">
              <a:lnSpc>
                <a:spcPct val="100000"/>
              </a:lnSpc>
              <a:spcBef>
                <a:spcPts val="0"/>
              </a:spcBef>
              <a:spcAft>
                <a:spcPts val="0"/>
              </a:spcAft>
              <a:buNone/>
            </a:pPr>
            <a:r>
              <a:rPr lang="en-US" sz="1400" b="0" i="0" u="none" strike="noStrike" cap="none" dirty="0" smtClean="0">
                <a:solidFill>
                  <a:srgbClr val="000000"/>
                </a:solidFill>
                <a:latin typeface="Arial"/>
                <a:ea typeface="Arial"/>
                <a:cs typeface="Arial"/>
                <a:sym typeface="Arial"/>
              </a:rPr>
              <a:t>Tony Abraham – </a:t>
            </a:r>
            <a:r>
              <a:rPr lang="en-US" sz="1400" b="0" i="0" u="none" strike="noStrike" cap="none" dirty="0" err="1" smtClean="0">
                <a:solidFill>
                  <a:srgbClr val="000000"/>
                </a:solidFill>
                <a:latin typeface="Arial"/>
                <a:ea typeface="Arial"/>
                <a:cs typeface="Arial"/>
                <a:sym typeface="Arial"/>
              </a:rPr>
              <a:t>InSense</a:t>
            </a:r>
            <a:r>
              <a:rPr lang="en-US" sz="1400" b="0" i="0" u="none" strike="noStrike" cap="none" dirty="0" smtClean="0">
                <a:solidFill>
                  <a:srgbClr val="000000"/>
                </a:solidFill>
                <a:latin typeface="Arial"/>
                <a:ea typeface="Arial"/>
                <a:cs typeface="Arial"/>
                <a:sym typeface="Arial"/>
              </a:rPr>
              <a:t> VP</a:t>
            </a:r>
            <a:endParaRPr sz="1400" b="0" i="0" u="none" strike="noStrike" cap="none" dirty="0">
              <a:solidFill>
                <a:srgbClr val="000000"/>
              </a:solidFill>
              <a:latin typeface="Arial"/>
              <a:ea typeface="Arial"/>
              <a:cs typeface="Arial"/>
              <a:sym typeface="Arial"/>
            </a:endParaRPr>
          </a:p>
        </p:txBody>
      </p:sp>
      <p:sp>
        <p:nvSpPr>
          <p:cNvPr id="48" name="Google Shape;48;p1"/>
          <p:cNvSpPr txBox="1"/>
          <p:nvPr/>
        </p:nvSpPr>
        <p:spPr>
          <a:xfrm>
            <a:off x="184140" y="540901"/>
            <a:ext cx="7566995" cy="4924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smtClean="0">
                <a:solidFill>
                  <a:srgbClr val="000000"/>
                </a:solidFill>
                <a:latin typeface="Arial"/>
                <a:ea typeface="Arial"/>
                <a:cs typeface="Arial"/>
                <a:sym typeface="Arial"/>
              </a:rPr>
              <a:t>How can Nordic Sensing Co. get the sensor failure rate back down below 5% by shutting down the manufactures with poor manufacturing and stopping buying faulty parts from suppliers?</a:t>
            </a:r>
            <a:endParaRPr sz="1400" b="1"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TotalTime>
  <Words>524</Words>
  <Application>Microsoft Office PowerPoint</Application>
  <PresentationFormat>On-screen Show (4:3)</PresentationFormat>
  <Paragraphs>49</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Quattrocento Sans</vt:lpstr>
      <vt:lpstr>Arial</vt:lpstr>
      <vt:lpstr>Calibri</vt:lpstr>
      <vt:lpstr>Synergy_CF_YNR002</vt:lpstr>
      <vt:lpstr>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victoria.li</cp:lastModifiedBy>
  <cp:revision>9</cp:revision>
  <dcterms:modified xsi:type="dcterms:W3CDTF">2021-05-08T20:37:29Z</dcterms:modified>
</cp:coreProperties>
</file>