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8"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29554" y="1650519"/>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12773" y="1670655"/>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40670" y="16706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73210" y="166629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4" y="281401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24129" y="327204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57691" y="329262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96779" y="2732495"/>
            <a:ext cx="3597454" cy="39379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4" y="470026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72463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050" dirty="0" err="1"/>
              <a:t>Monalco</a:t>
            </a:r>
            <a:r>
              <a:rPr lang="en-US" sz="1050" dirty="0"/>
              <a:t> Mining has invested heavily in operating technologies such as ore-crashers in order to meet the worldly increasing demands for iron ore. As a result, the cost of maintenance to maximize production of iron ore is very high. However, the prices for iron ore have now shifted downwards sharply from $100/ton to $55/ton. In order to limit the impact on the business profitability, </a:t>
            </a:r>
            <a:r>
              <a:rPr lang="en-US" sz="1050" dirty="0" err="1"/>
              <a:t>Monalco</a:t>
            </a:r>
            <a:r>
              <a:rPr lang="en-US" sz="1050" dirty="0"/>
              <a:t> Mining needs to reduce the </a:t>
            </a:r>
            <a:r>
              <a:rPr lang="en-US" sz="1050" dirty="0" smtClean="0"/>
              <a:t>ore-crusher </a:t>
            </a:r>
            <a:r>
              <a:rPr lang="en-US" sz="1050" dirty="0"/>
              <a:t>maintenance cost by 20</a:t>
            </a:r>
            <a:r>
              <a:rPr lang="en-US" sz="1050" dirty="0" smtClean="0"/>
              <a:t>% over the year</a:t>
            </a:r>
            <a:endParaRPr lang="en-US" sz="1050" dirty="0"/>
          </a:p>
        </p:txBody>
      </p:sp>
      <p:sp>
        <p:nvSpPr>
          <p:cNvPr id="35" name="Google Shape;35;p1"/>
          <p:cNvSpPr txBox="1"/>
          <p:nvPr/>
        </p:nvSpPr>
        <p:spPr>
          <a:xfrm>
            <a:off x="143108" y="3596640"/>
            <a:ext cx="4324418" cy="764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smtClean="0">
                <a:solidFill>
                  <a:srgbClr val="000000"/>
                </a:solidFill>
                <a:sym typeface="Arial"/>
              </a:rPr>
              <a:t>Cutting the maintenance cost for ore-crushe</a:t>
            </a:r>
            <a:r>
              <a:rPr lang="en-US" sz="1071" dirty="0" smtClean="0"/>
              <a:t>rs down by 20% over the year.</a:t>
            </a:r>
            <a:endParaRPr sz="1071" i="0" u="none" strike="noStrike" cap="none" dirty="0">
              <a:solidFill>
                <a:srgbClr val="000000"/>
              </a:solidFill>
              <a:sym typeface="Arial"/>
            </a:endParaRPr>
          </a:p>
        </p:txBody>
      </p:sp>
      <p:sp>
        <p:nvSpPr>
          <p:cNvPr id="36" name="Google Shape;36;p1"/>
          <p:cNvSpPr txBox="1"/>
          <p:nvPr/>
        </p:nvSpPr>
        <p:spPr>
          <a:xfrm>
            <a:off x="186842" y="5184804"/>
            <a:ext cx="4324418" cy="11143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smtClean="0"/>
              <a:t>Do ore-crusher maintenance every three year instead of one year as long as it does not violate the recommended OEM limit of one maintenance event at every 50,000 tons of iron ore processed.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43127" y="2105943"/>
            <a:ext cx="4324418" cy="823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smtClean="0">
                <a:solidFill>
                  <a:srgbClr val="000000"/>
                </a:solidFill>
                <a:latin typeface="Arial"/>
                <a:ea typeface="Arial"/>
                <a:cs typeface="Arial"/>
                <a:sym typeface="Arial"/>
              </a:rPr>
              <a:t>Resistance from the reliability engineering team</a:t>
            </a:r>
          </a:p>
          <a:p>
            <a:pPr marL="0" marR="0" lvl="0" indent="0" algn="l" rtl="0">
              <a:lnSpc>
                <a:spcPct val="100000"/>
              </a:lnSpc>
              <a:spcBef>
                <a:spcPts val="0"/>
              </a:spcBef>
              <a:spcAft>
                <a:spcPts val="0"/>
              </a:spcAft>
              <a:buNone/>
            </a:pPr>
            <a:r>
              <a:rPr lang="en-US" sz="1070" i="0" u="none" strike="noStrike" cap="none" dirty="0" smtClean="0">
                <a:solidFill>
                  <a:srgbClr val="000000"/>
                </a:solidFill>
                <a:latin typeface="Arial"/>
                <a:ea typeface="Arial"/>
                <a:cs typeface="Arial"/>
                <a:sym typeface="Arial"/>
              </a:rPr>
              <a:t>Cannot cut more than the recommended OEM limit of one maintenance event at every 50,000 tons of iron ore processed.</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87088" y="5021458"/>
            <a:ext cx="4315001" cy="12043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smtClean="0"/>
              <a:t>Data Historian - contains information on many tons of Iron Ore has been processed with the ore crusher</a:t>
            </a:r>
          </a:p>
          <a:p>
            <a:pPr marL="0" marR="0" lvl="0" indent="0" algn="l" rtl="0">
              <a:lnSpc>
                <a:spcPct val="100000"/>
              </a:lnSpc>
              <a:spcBef>
                <a:spcPts val="0"/>
              </a:spcBef>
              <a:spcAft>
                <a:spcPts val="0"/>
              </a:spcAft>
              <a:buNone/>
            </a:pPr>
            <a:r>
              <a:rPr lang="en-US" sz="1070" dirty="0" err="1" smtClean="0"/>
              <a:t>Ellips</a:t>
            </a:r>
            <a:r>
              <a:rPr lang="en-US" sz="1070" dirty="0" smtClean="0"/>
              <a:t> -  contains information on the old working orders for our equipment before our upgrade to SAP</a:t>
            </a:r>
          </a:p>
          <a:p>
            <a:pPr marL="0" marR="0" lvl="0" indent="0" algn="l" rtl="0">
              <a:lnSpc>
                <a:spcPct val="100000"/>
              </a:lnSpc>
              <a:spcBef>
                <a:spcPts val="0"/>
              </a:spcBef>
              <a:spcAft>
                <a:spcPts val="0"/>
              </a:spcAft>
              <a:buNone/>
            </a:pPr>
            <a:r>
              <a:rPr lang="en-US" sz="1070" dirty="0" smtClean="0"/>
              <a:t>SAP – the most up-to-date information source on the equipment  logs and work order requests for or crusher maintenance work  and other piece of equipment.</a:t>
            </a:r>
            <a:endParaRPr sz="1070" i="0" u="none" strike="noStrike" cap="none" dirty="0">
              <a:solidFill>
                <a:srgbClr val="000000"/>
              </a:solidFil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43127" y="3318508"/>
            <a:ext cx="4324418" cy="10656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smtClean="0">
                <a:solidFill>
                  <a:srgbClr val="000000"/>
                </a:solidFill>
                <a:sym typeface="Arial"/>
              </a:rPr>
              <a:t>CEO – Decision Maker</a:t>
            </a:r>
          </a:p>
          <a:p>
            <a:pPr marL="0" marR="0" lvl="0" indent="0" algn="l" rtl="0">
              <a:lnSpc>
                <a:spcPct val="100000"/>
              </a:lnSpc>
              <a:spcBef>
                <a:spcPts val="0"/>
              </a:spcBef>
              <a:spcAft>
                <a:spcPts val="0"/>
              </a:spcAft>
              <a:buNone/>
            </a:pPr>
            <a:r>
              <a:rPr lang="en-US" sz="1050" b="0" i="0" u="none" strike="noStrike" cap="none" dirty="0" smtClean="0">
                <a:solidFill>
                  <a:srgbClr val="000000"/>
                </a:solidFill>
                <a:sym typeface="Arial"/>
              </a:rPr>
              <a:t>Chane</a:t>
            </a:r>
            <a:r>
              <a:rPr lang="en-US" sz="1050" dirty="0" smtClean="0"/>
              <a:t>l Adams – Reliability Engineer</a:t>
            </a:r>
          </a:p>
          <a:p>
            <a:pPr marL="0" marR="0" lvl="0" indent="0" algn="l" rtl="0">
              <a:lnSpc>
                <a:spcPct val="100000"/>
              </a:lnSpc>
              <a:spcBef>
                <a:spcPts val="0"/>
              </a:spcBef>
              <a:spcAft>
                <a:spcPts val="0"/>
              </a:spcAft>
              <a:buNone/>
            </a:pPr>
            <a:r>
              <a:rPr lang="en-US" sz="1050" b="0" i="0" u="none" strike="noStrike" cap="none" dirty="0" smtClean="0">
                <a:solidFill>
                  <a:srgbClr val="000000"/>
                </a:solidFill>
                <a:sym typeface="Arial"/>
              </a:rPr>
              <a:t>Jonas Richards – Asset Integrity Manager</a:t>
            </a:r>
          </a:p>
          <a:p>
            <a:pPr lvl="0"/>
            <a:r>
              <a:rPr lang="en-US" sz="1050" dirty="0" smtClean="0"/>
              <a:t>Bruce Banner – Maintenance SME</a:t>
            </a:r>
          </a:p>
          <a:p>
            <a:pPr lvl="0"/>
            <a:r>
              <a:rPr lang="en-US" sz="1050" dirty="0" smtClean="0"/>
              <a:t>Jane </a:t>
            </a:r>
            <a:r>
              <a:rPr lang="en-US" sz="1050" dirty="0" err="1" smtClean="0"/>
              <a:t>Steere</a:t>
            </a:r>
            <a:r>
              <a:rPr lang="en-US" sz="1050" dirty="0" smtClean="0"/>
              <a:t> – Principal </a:t>
            </a:r>
            <a:r>
              <a:rPr lang="en-US" sz="1050" dirty="0" err="1" smtClean="0"/>
              <a:t>Maitenance</a:t>
            </a:r>
            <a:endParaRPr lang="en-US" sz="1050" dirty="0" smtClean="0"/>
          </a:p>
          <a:p>
            <a:pPr lvl="0"/>
            <a:r>
              <a:rPr lang="en-US" sz="1050" dirty="0"/>
              <a:t>Fargo Williams </a:t>
            </a:r>
            <a:r>
              <a:rPr lang="en-US" sz="1050" dirty="0" smtClean="0"/>
              <a:t>–Change Manager</a:t>
            </a:r>
          </a:p>
          <a:p>
            <a:pPr lvl="0"/>
            <a:r>
              <a:rPr lang="en-US" sz="1050" dirty="0" smtClean="0"/>
              <a:t>Tara Starr – Maintenance SME</a:t>
            </a:r>
          </a:p>
          <a:p>
            <a:pPr lvl="0"/>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r>
              <a:rPr lang="en-US" dirty="0"/>
              <a:t>How can </a:t>
            </a:r>
            <a:r>
              <a:rPr lang="en-US" dirty="0" err="1"/>
              <a:t>Monalco</a:t>
            </a:r>
            <a:r>
              <a:rPr lang="en-US" dirty="0"/>
              <a:t> Mining streamline the maintenance expenditure by reducing the ore crusher maintenance cost by 20% </a:t>
            </a:r>
            <a:r>
              <a:rPr lang="en-US" dirty="0" smtClean="0"/>
              <a:t>over the year, </a:t>
            </a:r>
            <a:r>
              <a:rPr lang="en-US" dirty="0"/>
              <a:t>in response to worsening market conditions? </a:t>
            </a:r>
            <a:endParaRPr lang="en-US"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620</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victoria.li</cp:lastModifiedBy>
  <cp:revision>15</cp:revision>
  <dcterms:modified xsi:type="dcterms:W3CDTF">2021-05-08T19:16:14Z</dcterms:modified>
</cp:coreProperties>
</file>