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3" r:id="rId3"/>
    <p:sldId id="257" r:id="rId4"/>
    <p:sldId id="258" r:id="rId5"/>
    <p:sldId id="279" r:id="rId6"/>
    <p:sldId id="266" r:id="rId7"/>
    <p:sldId id="274" r:id="rId8"/>
    <p:sldId id="276" r:id="rId9"/>
    <p:sldId id="278" r:id="rId10"/>
    <p:sldId id="264" r:id="rId11"/>
    <p:sldId id="272" r:id="rId12"/>
    <p:sldId id="280" r:id="rId13"/>
    <p:sldId id="26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5">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17"/>
    <p:restoredTop sz="85845"/>
  </p:normalViewPr>
  <p:slideViewPr>
    <p:cSldViewPr snapToObjects="1">
      <p:cViewPr varScale="1">
        <p:scale>
          <a:sx n="105" d="100"/>
          <a:sy n="105" d="100"/>
        </p:scale>
        <p:origin x="744" y="184"/>
      </p:cViewPr>
      <p:guideLst>
        <p:guide orient="horz" pos="212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07D56C-B401-944F-B436-F2378548AA56}" type="doc">
      <dgm:prSet loTypeId="urn:microsoft.com/office/officeart/2005/8/layout/hProcess9" loCatId="" qsTypeId="urn:microsoft.com/office/officeart/2005/8/quickstyle/simple1" qsCatId="simple" csTypeId="urn:microsoft.com/office/officeart/2005/8/colors/accent1_2" csCatId="accent1" phldr="1"/>
      <dgm:spPr/>
      <dgm:t>
        <a:bodyPr/>
        <a:lstStyle/>
        <a:p>
          <a:endParaRPr lang="en-US"/>
        </a:p>
      </dgm:t>
    </dgm:pt>
    <dgm:pt modelId="{10C18637-88C1-4B48-9819-7ACAC0821CB5}">
      <dgm:prSet phldrT="[Text]"/>
      <dgm:spPr/>
      <dgm:t>
        <a:bodyPr/>
        <a:lstStyle/>
        <a:p>
          <a:r>
            <a:rPr lang="en-US"/>
            <a:t>Data Extraction</a:t>
          </a:r>
          <a:endParaRPr lang="en-US" dirty="0"/>
        </a:p>
      </dgm:t>
    </dgm:pt>
    <dgm:pt modelId="{C2982B3E-3AEF-314A-B2A4-ED7549F0BC40}" type="parTrans" cxnId="{E7702125-8C5E-AD42-AF10-1FA08BFFF1D2}">
      <dgm:prSet/>
      <dgm:spPr/>
      <dgm:t>
        <a:bodyPr/>
        <a:lstStyle/>
        <a:p>
          <a:endParaRPr lang="en-US"/>
        </a:p>
      </dgm:t>
    </dgm:pt>
    <dgm:pt modelId="{1D200497-33DA-7343-BF1B-37BED26950FA}" type="sibTrans" cxnId="{E7702125-8C5E-AD42-AF10-1FA08BFFF1D2}">
      <dgm:prSet/>
      <dgm:spPr/>
      <dgm:t>
        <a:bodyPr/>
        <a:lstStyle/>
        <a:p>
          <a:endParaRPr lang="en-US"/>
        </a:p>
      </dgm:t>
    </dgm:pt>
    <dgm:pt modelId="{5ADE5CE9-F98D-1941-9B0C-EB9896D3F42D}">
      <dgm:prSet phldrT="[Text]"/>
      <dgm:spPr/>
      <dgm:t>
        <a:bodyPr/>
        <a:lstStyle/>
        <a:p>
          <a:r>
            <a:rPr lang="en-US" dirty="0"/>
            <a:t>Data Transformation</a:t>
          </a:r>
        </a:p>
      </dgm:t>
    </dgm:pt>
    <dgm:pt modelId="{36D5F651-1356-3D4D-A241-211483A6838F}" type="parTrans" cxnId="{D379DD0A-417B-8B46-B20F-491DD751CE9A}">
      <dgm:prSet/>
      <dgm:spPr/>
      <dgm:t>
        <a:bodyPr/>
        <a:lstStyle/>
        <a:p>
          <a:endParaRPr lang="en-US"/>
        </a:p>
      </dgm:t>
    </dgm:pt>
    <dgm:pt modelId="{24591E85-CB3B-6945-9941-1AF5CF88695C}" type="sibTrans" cxnId="{D379DD0A-417B-8B46-B20F-491DD751CE9A}">
      <dgm:prSet/>
      <dgm:spPr/>
      <dgm:t>
        <a:bodyPr/>
        <a:lstStyle/>
        <a:p>
          <a:endParaRPr lang="en-US"/>
        </a:p>
      </dgm:t>
    </dgm:pt>
    <dgm:pt modelId="{6DA212AF-E32D-B54B-93DA-B7501C691035}">
      <dgm:prSet/>
      <dgm:spPr/>
      <dgm:t>
        <a:bodyPr/>
        <a:lstStyle/>
        <a:p>
          <a:r>
            <a:rPr lang="en-US" dirty="0"/>
            <a:t>Data Cleaning</a:t>
          </a:r>
        </a:p>
      </dgm:t>
    </dgm:pt>
    <dgm:pt modelId="{5FF4D3AD-8A46-EA40-9285-1A943A670A6E}" type="parTrans" cxnId="{338D4EA3-A1CE-B44A-BA3E-9FC3DA401F2E}">
      <dgm:prSet/>
      <dgm:spPr/>
      <dgm:t>
        <a:bodyPr/>
        <a:lstStyle/>
        <a:p>
          <a:endParaRPr lang="en-US"/>
        </a:p>
      </dgm:t>
    </dgm:pt>
    <dgm:pt modelId="{A4CC0E43-24D0-DC46-A900-0A18057938E0}" type="sibTrans" cxnId="{338D4EA3-A1CE-B44A-BA3E-9FC3DA401F2E}">
      <dgm:prSet/>
      <dgm:spPr/>
      <dgm:t>
        <a:bodyPr/>
        <a:lstStyle/>
        <a:p>
          <a:endParaRPr lang="en-US"/>
        </a:p>
      </dgm:t>
    </dgm:pt>
    <dgm:pt modelId="{28AF880D-49DF-D847-B5B5-04FF94E91127}" type="pres">
      <dgm:prSet presAssocID="{5107D56C-B401-944F-B436-F2378548AA56}" presName="CompostProcess" presStyleCnt="0">
        <dgm:presLayoutVars>
          <dgm:dir/>
          <dgm:resizeHandles val="exact"/>
        </dgm:presLayoutVars>
      </dgm:prSet>
      <dgm:spPr/>
    </dgm:pt>
    <dgm:pt modelId="{EA72C64D-FCF0-7843-B669-F1A8AC3810CF}" type="pres">
      <dgm:prSet presAssocID="{5107D56C-B401-944F-B436-F2378548AA56}" presName="arrow" presStyleLbl="bgShp" presStyleIdx="0" presStyleCnt="1" custLinFactNeighborY="2439"/>
      <dgm:spPr/>
    </dgm:pt>
    <dgm:pt modelId="{8935F5BB-54B7-D24A-9517-5943714E3ABC}" type="pres">
      <dgm:prSet presAssocID="{5107D56C-B401-944F-B436-F2378548AA56}" presName="linearProcess" presStyleCnt="0"/>
      <dgm:spPr/>
    </dgm:pt>
    <dgm:pt modelId="{6D684D26-D241-9F4F-8A2B-8E9A37DA9834}" type="pres">
      <dgm:prSet presAssocID="{10C18637-88C1-4B48-9819-7ACAC0821CB5}" presName="textNode" presStyleLbl="node1" presStyleIdx="0" presStyleCnt="3" custScaleY="59899">
        <dgm:presLayoutVars>
          <dgm:bulletEnabled val="1"/>
        </dgm:presLayoutVars>
      </dgm:prSet>
      <dgm:spPr/>
    </dgm:pt>
    <dgm:pt modelId="{332A0CDC-BE87-274F-ABE1-17BAC71ABFCC}" type="pres">
      <dgm:prSet presAssocID="{1D200497-33DA-7343-BF1B-37BED26950FA}" presName="sibTrans" presStyleCnt="0"/>
      <dgm:spPr/>
    </dgm:pt>
    <dgm:pt modelId="{490D333B-1F17-BF43-9BBC-BD2BAF7815F6}" type="pres">
      <dgm:prSet presAssocID="{6DA212AF-E32D-B54B-93DA-B7501C691035}" presName="textNode" presStyleLbl="node1" presStyleIdx="1" presStyleCnt="3" custScaleY="59899">
        <dgm:presLayoutVars>
          <dgm:bulletEnabled val="1"/>
        </dgm:presLayoutVars>
      </dgm:prSet>
      <dgm:spPr/>
    </dgm:pt>
    <dgm:pt modelId="{B45CD1A2-B1B3-2A4C-B4DE-68773CEA1FD4}" type="pres">
      <dgm:prSet presAssocID="{A4CC0E43-24D0-DC46-A900-0A18057938E0}" presName="sibTrans" presStyleCnt="0"/>
      <dgm:spPr/>
    </dgm:pt>
    <dgm:pt modelId="{11144F2D-45EB-8247-95D5-B4E5E095867F}" type="pres">
      <dgm:prSet presAssocID="{5ADE5CE9-F98D-1941-9B0C-EB9896D3F42D}" presName="textNode" presStyleLbl="node1" presStyleIdx="2" presStyleCnt="3" custScaleY="59899">
        <dgm:presLayoutVars>
          <dgm:bulletEnabled val="1"/>
        </dgm:presLayoutVars>
      </dgm:prSet>
      <dgm:spPr/>
    </dgm:pt>
  </dgm:ptLst>
  <dgm:cxnLst>
    <dgm:cxn modelId="{D379DD0A-417B-8B46-B20F-491DD751CE9A}" srcId="{5107D56C-B401-944F-B436-F2378548AA56}" destId="{5ADE5CE9-F98D-1941-9B0C-EB9896D3F42D}" srcOrd="2" destOrd="0" parTransId="{36D5F651-1356-3D4D-A241-211483A6838F}" sibTransId="{24591E85-CB3B-6945-9941-1AF5CF88695C}"/>
    <dgm:cxn modelId="{E7702125-8C5E-AD42-AF10-1FA08BFFF1D2}" srcId="{5107D56C-B401-944F-B436-F2378548AA56}" destId="{10C18637-88C1-4B48-9819-7ACAC0821CB5}" srcOrd="0" destOrd="0" parTransId="{C2982B3E-3AEF-314A-B2A4-ED7549F0BC40}" sibTransId="{1D200497-33DA-7343-BF1B-37BED26950FA}"/>
    <dgm:cxn modelId="{6B713766-6CEB-6240-926B-F0581BE7CBFC}" type="presOf" srcId="{10C18637-88C1-4B48-9819-7ACAC0821CB5}" destId="{6D684D26-D241-9F4F-8A2B-8E9A37DA9834}" srcOrd="0" destOrd="0" presId="urn:microsoft.com/office/officeart/2005/8/layout/hProcess9"/>
    <dgm:cxn modelId="{DA516898-4495-5647-8D2C-7D157E7B7EBC}" type="presOf" srcId="{6DA212AF-E32D-B54B-93DA-B7501C691035}" destId="{490D333B-1F17-BF43-9BBC-BD2BAF7815F6}" srcOrd="0" destOrd="0" presId="urn:microsoft.com/office/officeart/2005/8/layout/hProcess9"/>
    <dgm:cxn modelId="{338D4EA3-A1CE-B44A-BA3E-9FC3DA401F2E}" srcId="{5107D56C-B401-944F-B436-F2378548AA56}" destId="{6DA212AF-E32D-B54B-93DA-B7501C691035}" srcOrd="1" destOrd="0" parTransId="{5FF4D3AD-8A46-EA40-9285-1A943A670A6E}" sibTransId="{A4CC0E43-24D0-DC46-A900-0A18057938E0}"/>
    <dgm:cxn modelId="{8EDAFCD2-20D7-DA4C-8C82-7B6D296B6E66}" type="presOf" srcId="{5107D56C-B401-944F-B436-F2378548AA56}" destId="{28AF880D-49DF-D847-B5B5-04FF94E91127}" srcOrd="0" destOrd="0" presId="urn:microsoft.com/office/officeart/2005/8/layout/hProcess9"/>
    <dgm:cxn modelId="{C31AB1F0-E4D9-A940-A736-8C1DBA9D8868}" type="presOf" srcId="{5ADE5CE9-F98D-1941-9B0C-EB9896D3F42D}" destId="{11144F2D-45EB-8247-95D5-B4E5E095867F}" srcOrd="0" destOrd="0" presId="urn:microsoft.com/office/officeart/2005/8/layout/hProcess9"/>
    <dgm:cxn modelId="{B8344E05-2A8C-B94C-9CAC-01DEAC1A7CAF}" type="presParOf" srcId="{28AF880D-49DF-D847-B5B5-04FF94E91127}" destId="{EA72C64D-FCF0-7843-B669-F1A8AC3810CF}" srcOrd="0" destOrd="0" presId="urn:microsoft.com/office/officeart/2005/8/layout/hProcess9"/>
    <dgm:cxn modelId="{9EFF6E75-867C-B54A-B783-BD04298EC342}" type="presParOf" srcId="{28AF880D-49DF-D847-B5B5-04FF94E91127}" destId="{8935F5BB-54B7-D24A-9517-5943714E3ABC}" srcOrd="1" destOrd="0" presId="urn:microsoft.com/office/officeart/2005/8/layout/hProcess9"/>
    <dgm:cxn modelId="{0248C3E9-B2DD-E247-B638-6C7CCFD0D9B1}" type="presParOf" srcId="{8935F5BB-54B7-D24A-9517-5943714E3ABC}" destId="{6D684D26-D241-9F4F-8A2B-8E9A37DA9834}" srcOrd="0" destOrd="0" presId="urn:microsoft.com/office/officeart/2005/8/layout/hProcess9"/>
    <dgm:cxn modelId="{83EB1C26-36B9-FE43-BD35-05008568459A}" type="presParOf" srcId="{8935F5BB-54B7-D24A-9517-5943714E3ABC}" destId="{332A0CDC-BE87-274F-ABE1-17BAC71ABFCC}" srcOrd="1" destOrd="0" presId="urn:microsoft.com/office/officeart/2005/8/layout/hProcess9"/>
    <dgm:cxn modelId="{52DA7EDC-F3E8-5B4C-81BC-849CB0389D53}" type="presParOf" srcId="{8935F5BB-54B7-D24A-9517-5943714E3ABC}" destId="{490D333B-1F17-BF43-9BBC-BD2BAF7815F6}" srcOrd="2" destOrd="0" presId="urn:microsoft.com/office/officeart/2005/8/layout/hProcess9"/>
    <dgm:cxn modelId="{85E54F13-7C3B-584D-A785-BDBF4863714A}" type="presParOf" srcId="{8935F5BB-54B7-D24A-9517-5943714E3ABC}" destId="{B45CD1A2-B1B3-2A4C-B4DE-68773CEA1FD4}" srcOrd="3" destOrd="0" presId="urn:microsoft.com/office/officeart/2005/8/layout/hProcess9"/>
    <dgm:cxn modelId="{55032FC8-C1BD-F442-9E1C-E2DD4EC68E20}" type="presParOf" srcId="{8935F5BB-54B7-D24A-9517-5943714E3ABC}" destId="{11144F2D-45EB-8247-95D5-B4E5E095867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25413D-20AA-4F87-B7CC-E557B0F43CA8}" type="doc">
      <dgm:prSet loTypeId="urn:microsoft.com/office/officeart/2005/8/layout/hierarchy1#1" loCatId="hierarchy" qsTypeId="urn:microsoft.com/office/officeart/2005/8/quickstyle/simple1#1" qsCatId="simple" csTypeId="urn:microsoft.com/office/officeart/2005/8/colors/accent1_2#1" csCatId="accent1" phldr="1"/>
      <dgm:spPr/>
      <dgm:t>
        <a:bodyPr/>
        <a:lstStyle/>
        <a:p>
          <a:endParaRPr lang="en-US"/>
        </a:p>
      </dgm:t>
    </dgm:pt>
    <dgm:pt modelId="{A24713C7-4285-4C86-9083-9B7EDD98FF4D}">
      <dgm:prSet/>
      <dgm:spPr/>
      <dgm:t>
        <a:bodyPr/>
        <a:lstStyle/>
        <a:p>
          <a:pPr>
            <a:spcAft>
              <a:spcPts val="600"/>
            </a:spcAft>
          </a:pPr>
          <a:r>
            <a:rPr lang="en-US" dirty="0"/>
            <a:t>Geospatial</a:t>
          </a:r>
        </a:p>
        <a:p>
          <a:pPr>
            <a:spcAft>
              <a:spcPts val="600"/>
            </a:spcAft>
          </a:pPr>
          <a:r>
            <a:rPr lang="en-US" dirty="0"/>
            <a:t> Analysis</a:t>
          </a:r>
        </a:p>
      </dgm:t>
    </dgm:pt>
    <dgm:pt modelId="{06C5EE15-203C-4AD8-8B8D-0125FAD6B533}" type="parTrans" cxnId="{9F4BCFD6-8F42-4D95-BFF7-04E5619E66E4}">
      <dgm:prSet/>
      <dgm:spPr/>
      <dgm:t>
        <a:bodyPr/>
        <a:lstStyle/>
        <a:p>
          <a:endParaRPr lang="en-US"/>
        </a:p>
      </dgm:t>
    </dgm:pt>
    <dgm:pt modelId="{028A960B-2057-411C-8E0F-AAA16ECF6343}" type="sibTrans" cxnId="{9F4BCFD6-8F42-4D95-BFF7-04E5619E66E4}">
      <dgm:prSet/>
      <dgm:spPr/>
      <dgm:t>
        <a:bodyPr/>
        <a:lstStyle/>
        <a:p>
          <a:endParaRPr lang="en-US"/>
        </a:p>
      </dgm:t>
    </dgm:pt>
    <dgm:pt modelId="{C5809A96-0C21-40C1-8E98-1BFFC63C4CF3}">
      <dgm:prSet/>
      <dgm:spPr/>
      <dgm:t>
        <a:bodyPr/>
        <a:lstStyle/>
        <a:p>
          <a:r>
            <a:rPr lang="en-US" dirty="0"/>
            <a:t>Recommendation</a:t>
          </a:r>
        </a:p>
        <a:p>
          <a:r>
            <a:rPr lang="en-US" dirty="0"/>
            <a:t>System</a:t>
          </a:r>
        </a:p>
      </dgm:t>
    </dgm:pt>
    <dgm:pt modelId="{50453F8D-4ACA-495E-8D98-B5F5138AB2B2}" type="parTrans" cxnId="{72B0516D-C935-42DA-A396-A99DA9E99B8D}">
      <dgm:prSet/>
      <dgm:spPr/>
      <dgm:t>
        <a:bodyPr/>
        <a:lstStyle/>
        <a:p>
          <a:endParaRPr lang="en-US"/>
        </a:p>
      </dgm:t>
    </dgm:pt>
    <dgm:pt modelId="{35790D27-C9EB-4400-838A-53F2112DAC4C}" type="sibTrans" cxnId="{72B0516D-C935-42DA-A396-A99DA9E99B8D}">
      <dgm:prSet/>
      <dgm:spPr/>
      <dgm:t>
        <a:bodyPr/>
        <a:lstStyle/>
        <a:p>
          <a:endParaRPr lang="en-US"/>
        </a:p>
      </dgm:t>
    </dgm:pt>
    <dgm:pt modelId="{A60F8C8F-BE56-420B-A25C-5C884F32B0CE}">
      <dgm:prSet/>
      <dgm:spPr/>
      <dgm:t>
        <a:bodyPr/>
        <a:lstStyle/>
        <a:p>
          <a:pPr>
            <a:lnSpc>
              <a:spcPct val="90000"/>
            </a:lnSpc>
            <a:spcAft>
              <a:spcPts val="0"/>
            </a:spcAft>
          </a:pPr>
          <a:r>
            <a:rPr lang="en-US" dirty="0"/>
            <a:t>Stock</a:t>
          </a:r>
        </a:p>
        <a:p>
          <a:pPr>
            <a:lnSpc>
              <a:spcPct val="60000"/>
            </a:lnSpc>
            <a:spcAft>
              <a:spcPts val="0"/>
            </a:spcAft>
          </a:pPr>
          <a:r>
            <a:rPr lang="en-US" dirty="0"/>
            <a:t>Management</a:t>
          </a:r>
        </a:p>
        <a:p>
          <a:pPr>
            <a:lnSpc>
              <a:spcPct val="90000"/>
            </a:lnSpc>
            <a:spcAft>
              <a:spcPts val="0"/>
            </a:spcAft>
          </a:pPr>
          <a:r>
            <a:rPr lang="en-US" dirty="0"/>
            <a:t>System</a:t>
          </a:r>
        </a:p>
      </dgm:t>
    </dgm:pt>
    <dgm:pt modelId="{A0D92BA6-09CE-40A6-95EE-483C99B7B513}" type="parTrans" cxnId="{586136FF-6D49-4A3E-B667-613F3AEBA22F}">
      <dgm:prSet/>
      <dgm:spPr/>
      <dgm:t>
        <a:bodyPr/>
        <a:lstStyle/>
        <a:p>
          <a:endParaRPr lang="en-US"/>
        </a:p>
      </dgm:t>
    </dgm:pt>
    <dgm:pt modelId="{2E02BDC0-7E17-45FF-AD2B-67D8A50C5626}" type="sibTrans" cxnId="{586136FF-6D49-4A3E-B667-613F3AEBA22F}">
      <dgm:prSet/>
      <dgm:spPr/>
      <dgm:t>
        <a:bodyPr/>
        <a:lstStyle/>
        <a:p>
          <a:endParaRPr lang="en-US"/>
        </a:p>
      </dgm:t>
    </dgm:pt>
    <dgm:pt modelId="{ED3D973A-E75B-F540-B562-79827539BB36}" type="pres">
      <dgm:prSet presAssocID="{F725413D-20AA-4F87-B7CC-E557B0F43CA8}" presName="hierChild1" presStyleCnt="0">
        <dgm:presLayoutVars>
          <dgm:chPref val="1"/>
          <dgm:dir/>
          <dgm:animOne val="branch"/>
          <dgm:animLvl val="lvl"/>
          <dgm:resizeHandles/>
        </dgm:presLayoutVars>
      </dgm:prSet>
      <dgm:spPr/>
    </dgm:pt>
    <dgm:pt modelId="{00B2BCFF-82B8-C14A-BB55-19FD2352C194}" type="pres">
      <dgm:prSet presAssocID="{A24713C7-4285-4C86-9083-9B7EDD98FF4D}" presName="hierRoot1" presStyleCnt="0"/>
      <dgm:spPr/>
    </dgm:pt>
    <dgm:pt modelId="{941E2F7B-3125-DB4E-874B-EC13FC6D57CD}" type="pres">
      <dgm:prSet presAssocID="{A24713C7-4285-4C86-9083-9B7EDD98FF4D}" presName="composite" presStyleCnt="0"/>
      <dgm:spPr/>
    </dgm:pt>
    <dgm:pt modelId="{8B00BB76-262B-A14F-ACEF-5300A714CD6E}" type="pres">
      <dgm:prSet presAssocID="{A24713C7-4285-4C86-9083-9B7EDD98FF4D}" presName="background" presStyleLbl="node0" presStyleIdx="0" presStyleCnt="3"/>
      <dgm:spPr/>
    </dgm:pt>
    <dgm:pt modelId="{4B5710C4-E38F-7340-A739-8D25FEF0B82D}" type="pres">
      <dgm:prSet presAssocID="{A24713C7-4285-4C86-9083-9B7EDD98FF4D}" presName="text" presStyleLbl="fgAcc0" presStyleIdx="0" presStyleCnt="3">
        <dgm:presLayoutVars>
          <dgm:chPref val="3"/>
        </dgm:presLayoutVars>
      </dgm:prSet>
      <dgm:spPr/>
    </dgm:pt>
    <dgm:pt modelId="{79716C9D-8CD8-CB4F-BBE1-8AFF2DF6749F}" type="pres">
      <dgm:prSet presAssocID="{A24713C7-4285-4C86-9083-9B7EDD98FF4D}" presName="hierChild2" presStyleCnt="0"/>
      <dgm:spPr/>
    </dgm:pt>
    <dgm:pt modelId="{613A52E5-EF27-5D44-9B2E-02E5C47F942C}" type="pres">
      <dgm:prSet presAssocID="{C5809A96-0C21-40C1-8E98-1BFFC63C4CF3}" presName="hierRoot1" presStyleCnt="0"/>
      <dgm:spPr/>
    </dgm:pt>
    <dgm:pt modelId="{7AF239EE-8493-9044-8B66-F40D79A65ECE}" type="pres">
      <dgm:prSet presAssocID="{C5809A96-0C21-40C1-8E98-1BFFC63C4CF3}" presName="composite" presStyleCnt="0"/>
      <dgm:spPr/>
    </dgm:pt>
    <dgm:pt modelId="{939D22FE-65AF-6B4E-A2E3-C0190A1A7FAD}" type="pres">
      <dgm:prSet presAssocID="{C5809A96-0C21-40C1-8E98-1BFFC63C4CF3}" presName="background" presStyleLbl="node0" presStyleIdx="1" presStyleCnt="3"/>
      <dgm:spPr/>
    </dgm:pt>
    <dgm:pt modelId="{90FAA6E1-2EA0-3C4E-97C2-E6A76682043A}" type="pres">
      <dgm:prSet presAssocID="{C5809A96-0C21-40C1-8E98-1BFFC63C4CF3}" presName="text" presStyleLbl="fgAcc0" presStyleIdx="1" presStyleCnt="3">
        <dgm:presLayoutVars>
          <dgm:chPref val="3"/>
        </dgm:presLayoutVars>
      </dgm:prSet>
      <dgm:spPr/>
    </dgm:pt>
    <dgm:pt modelId="{8DBED973-CF4E-F74F-840A-D9C21BF74D96}" type="pres">
      <dgm:prSet presAssocID="{C5809A96-0C21-40C1-8E98-1BFFC63C4CF3}" presName="hierChild2" presStyleCnt="0"/>
      <dgm:spPr/>
    </dgm:pt>
    <dgm:pt modelId="{C80374A9-1D92-4E47-A86F-EC4741E6340C}" type="pres">
      <dgm:prSet presAssocID="{A60F8C8F-BE56-420B-A25C-5C884F32B0CE}" presName="hierRoot1" presStyleCnt="0"/>
      <dgm:spPr/>
    </dgm:pt>
    <dgm:pt modelId="{123603F8-3473-174E-B7EF-677EA1D86F16}" type="pres">
      <dgm:prSet presAssocID="{A60F8C8F-BE56-420B-A25C-5C884F32B0CE}" presName="composite" presStyleCnt="0"/>
      <dgm:spPr/>
    </dgm:pt>
    <dgm:pt modelId="{83A8AF76-41B1-2E4D-9956-86B71362042A}" type="pres">
      <dgm:prSet presAssocID="{A60F8C8F-BE56-420B-A25C-5C884F32B0CE}" presName="background" presStyleLbl="node0" presStyleIdx="2" presStyleCnt="3"/>
      <dgm:spPr/>
    </dgm:pt>
    <dgm:pt modelId="{D194DC6B-4DC4-4046-B07E-781997935813}" type="pres">
      <dgm:prSet presAssocID="{A60F8C8F-BE56-420B-A25C-5C884F32B0CE}" presName="text" presStyleLbl="fgAcc0" presStyleIdx="2" presStyleCnt="3">
        <dgm:presLayoutVars>
          <dgm:chPref val="3"/>
        </dgm:presLayoutVars>
      </dgm:prSet>
      <dgm:spPr/>
    </dgm:pt>
    <dgm:pt modelId="{209D0326-002F-AA41-A9C6-495BEFB493CB}" type="pres">
      <dgm:prSet presAssocID="{A60F8C8F-BE56-420B-A25C-5C884F32B0CE}" presName="hierChild2" presStyleCnt="0"/>
      <dgm:spPr/>
    </dgm:pt>
  </dgm:ptLst>
  <dgm:cxnLst>
    <dgm:cxn modelId="{5974ED32-9D73-464D-8D64-082C2142AC45}" type="presOf" srcId="{A60F8C8F-BE56-420B-A25C-5C884F32B0CE}" destId="{D194DC6B-4DC4-4046-B07E-781997935813}" srcOrd="0" destOrd="0" presId="urn:microsoft.com/office/officeart/2005/8/layout/hierarchy1#1"/>
    <dgm:cxn modelId="{31EF7446-B8A0-F749-9B9D-AF4B73E884AE}" type="presOf" srcId="{A24713C7-4285-4C86-9083-9B7EDD98FF4D}" destId="{4B5710C4-E38F-7340-A739-8D25FEF0B82D}" srcOrd="0" destOrd="0" presId="urn:microsoft.com/office/officeart/2005/8/layout/hierarchy1#1"/>
    <dgm:cxn modelId="{D8648A69-0F51-5A4E-B0E5-32CF469A8995}" type="presOf" srcId="{F725413D-20AA-4F87-B7CC-E557B0F43CA8}" destId="{ED3D973A-E75B-F540-B562-79827539BB36}" srcOrd="0" destOrd="0" presId="urn:microsoft.com/office/officeart/2005/8/layout/hierarchy1#1"/>
    <dgm:cxn modelId="{72B0516D-C935-42DA-A396-A99DA9E99B8D}" srcId="{F725413D-20AA-4F87-B7CC-E557B0F43CA8}" destId="{C5809A96-0C21-40C1-8E98-1BFFC63C4CF3}" srcOrd="1" destOrd="0" parTransId="{50453F8D-4ACA-495E-8D98-B5F5138AB2B2}" sibTransId="{35790D27-C9EB-4400-838A-53F2112DAC4C}"/>
    <dgm:cxn modelId="{9F4BCFD6-8F42-4D95-BFF7-04E5619E66E4}" srcId="{F725413D-20AA-4F87-B7CC-E557B0F43CA8}" destId="{A24713C7-4285-4C86-9083-9B7EDD98FF4D}" srcOrd="0" destOrd="0" parTransId="{06C5EE15-203C-4AD8-8B8D-0125FAD6B533}" sibTransId="{028A960B-2057-411C-8E0F-AAA16ECF6343}"/>
    <dgm:cxn modelId="{AA9548DF-9F92-A64A-B8FC-F3B27076411F}" type="presOf" srcId="{C5809A96-0C21-40C1-8E98-1BFFC63C4CF3}" destId="{90FAA6E1-2EA0-3C4E-97C2-E6A76682043A}" srcOrd="0" destOrd="0" presId="urn:microsoft.com/office/officeart/2005/8/layout/hierarchy1#1"/>
    <dgm:cxn modelId="{586136FF-6D49-4A3E-B667-613F3AEBA22F}" srcId="{F725413D-20AA-4F87-B7CC-E557B0F43CA8}" destId="{A60F8C8F-BE56-420B-A25C-5C884F32B0CE}" srcOrd="2" destOrd="0" parTransId="{A0D92BA6-09CE-40A6-95EE-483C99B7B513}" sibTransId="{2E02BDC0-7E17-45FF-AD2B-67D8A50C5626}"/>
    <dgm:cxn modelId="{805A13F7-C409-774E-85BC-2B34A1954BFA}" type="presParOf" srcId="{ED3D973A-E75B-F540-B562-79827539BB36}" destId="{00B2BCFF-82B8-C14A-BB55-19FD2352C194}" srcOrd="0" destOrd="0" presId="urn:microsoft.com/office/officeart/2005/8/layout/hierarchy1#1"/>
    <dgm:cxn modelId="{9D83089E-AC03-E14C-BE68-964E8CB58941}" type="presParOf" srcId="{00B2BCFF-82B8-C14A-BB55-19FD2352C194}" destId="{941E2F7B-3125-DB4E-874B-EC13FC6D57CD}" srcOrd="0" destOrd="0" presId="urn:microsoft.com/office/officeart/2005/8/layout/hierarchy1#1"/>
    <dgm:cxn modelId="{0896996B-EF80-5340-B67F-717F90B14529}" type="presParOf" srcId="{941E2F7B-3125-DB4E-874B-EC13FC6D57CD}" destId="{8B00BB76-262B-A14F-ACEF-5300A714CD6E}" srcOrd="0" destOrd="0" presId="urn:microsoft.com/office/officeart/2005/8/layout/hierarchy1#1"/>
    <dgm:cxn modelId="{D23331A2-15CB-5B49-ACA0-B11798F5D006}" type="presParOf" srcId="{941E2F7B-3125-DB4E-874B-EC13FC6D57CD}" destId="{4B5710C4-E38F-7340-A739-8D25FEF0B82D}" srcOrd="1" destOrd="0" presId="urn:microsoft.com/office/officeart/2005/8/layout/hierarchy1#1"/>
    <dgm:cxn modelId="{F7456CDC-E4C9-C743-805B-8B09826430B7}" type="presParOf" srcId="{00B2BCFF-82B8-C14A-BB55-19FD2352C194}" destId="{79716C9D-8CD8-CB4F-BBE1-8AFF2DF6749F}" srcOrd="1" destOrd="0" presId="urn:microsoft.com/office/officeart/2005/8/layout/hierarchy1#1"/>
    <dgm:cxn modelId="{32F7895E-464A-614E-8810-3B066458473F}" type="presParOf" srcId="{ED3D973A-E75B-F540-B562-79827539BB36}" destId="{613A52E5-EF27-5D44-9B2E-02E5C47F942C}" srcOrd="1" destOrd="0" presId="urn:microsoft.com/office/officeart/2005/8/layout/hierarchy1#1"/>
    <dgm:cxn modelId="{FE991EB3-EFCC-D244-96B4-B7FAD4103B42}" type="presParOf" srcId="{613A52E5-EF27-5D44-9B2E-02E5C47F942C}" destId="{7AF239EE-8493-9044-8B66-F40D79A65ECE}" srcOrd="0" destOrd="0" presId="urn:microsoft.com/office/officeart/2005/8/layout/hierarchy1#1"/>
    <dgm:cxn modelId="{1AF23715-504B-FB44-AA33-7E317DEA4A39}" type="presParOf" srcId="{7AF239EE-8493-9044-8B66-F40D79A65ECE}" destId="{939D22FE-65AF-6B4E-A2E3-C0190A1A7FAD}" srcOrd="0" destOrd="0" presId="urn:microsoft.com/office/officeart/2005/8/layout/hierarchy1#1"/>
    <dgm:cxn modelId="{FD8DEE41-C0A1-DC4F-8938-B5C1A6C08076}" type="presParOf" srcId="{7AF239EE-8493-9044-8B66-F40D79A65ECE}" destId="{90FAA6E1-2EA0-3C4E-97C2-E6A76682043A}" srcOrd="1" destOrd="0" presId="urn:microsoft.com/office/officeart/2005/8/layout/hierarchy1#1"/>
    <dgm:cxn modelId="{35F765F2-9DC2-0B46-83CF-C6C96ADF5A04}" type="presParOf" srcId="{613A52E5-EF27-5D44-9B2E-02E5C47F942C}" destId="{8DBED973-CF4E-F74F-840A-D9C21BF74D96}" srcOrd="1" destOrd="0" presId="urn:microsoft.com/office/officeart/2005/8/layout/hierarchy1#1"/>
    <dgm:cxn modelId="{B6F48F51-BB45-BB4E-8C5C-C4984A2CEB77}" type="presParOf" srcId="{ED3D973A-E75B-F540-B562-79827539BB36}" destId="{C80374A9-1D92-4E47-A86F-EC4741E6340C}" srcOrd="2" destOrd="0" presId="urn:microsoft.com/office/officeart/2005/8/layout/hierarchy1#1"/>
    <dgm:cxn modelId="{73B1F818-A97C-5647-B1F2-53319FEB5770}" type="presParOf" srcId="{C80374A9-1D92-4E47-A86F-EC4741E6340C}" destId="{123603F8-3473-174E-B7EF-677EA1D86F16}" srcOrd="0" destOrd="0" presId="urn:microsoft.com/office/officeart/2005/8/layout/hierarchy1#1"/>
    <dgm:cxn modelId="{8FC6BB24-E7FF-ED45-A06C-EF72405683FD}" type="presParOf" srcId="{123603F8-3473-174E-B7EF-677EA1D86F16}" destId="{83A8AF76-41B1-2E4D-9956-86B71362042A}" srcOrd="0" destOrd="0" presId="urn:microsoft.com/office/officeart/2005/8/layout/hierarchy1#1"/>
    <dgm:cxn modelId="{8288B962-25DF-E444-9F78-FF775AD4E482}" type="presParOf" srcId="{123603F8-3473-174E-B7EF-677EA1D86F16}" destId="{D194DC6B-4DC4-4046-B07E-781997935813}" srcOrd="1" destOrd="0" presId="urn:microsoft.com/office/officeart/2005/8/layout/hierarchy1#1"/>
    <dgm:cxn modelId="{BC91D6D1-411C-9E4B-982B-E841797E8E37}" type="presParOf" srcId="{C80374A9-1D92-4E47-A86F-EC4741E6340C}" destId="{209D0326-002F-AA41-A9C6-495BEFB493CB}" srcOrd="1" destOrd="0" presId="urn:microsoft.com/office/officeart/2005/8/layout/hierarchy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2C64D-FCF0-7843-B669-F1A8AC3810CF}">
      <dsp:nvSpPr>
        <dsp:cNvPr id="0" name=""/>
        <dsp:cNvSpPr/>
      </dsp:nvSpPr>
      <dsp:spPr>
        <a:xfrm>
          <a:off x="429013" y="0"/>
          <a:ext cx="4862156" cy="252027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684D26-D241-9F4F-8A2B-8E9A37DA9834}">
      <dsp:nvSpPr>
        <dsp:cNvPr id="0" name=""/>
        <dsp:cNvSpPr/>
      </dsp:nvSpPr>
      <dsp:spPr>
        <a:xfrm>
          <a:off x="193838" y="958215"/>
          <a:ext cx="1716055" cy="60384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Data Extraction</a:t>
          </a:r>
          <a:endParaRPr lang="en-US" sz="1500" kern="1200" dirty="0"/>
        </a:p>
      </dsp:txBody>
      <dsp:txXfrm>
        <a:off x="223315" y="987692"/>
        <a:ext cx="1657101" cy="544894"/>
      </dsp:txXfrm>
    </dsp:sp>
    <dsp:sp modelId="{490D333B-1F17-BF43-9BBC-BD2BAF7815F6}">
      <dsp:nvSpPr>
        <dsp:cNvPr id="0" name=""/>
        <dsp:cNvSpPr/>
      </dsp:nvSpPr>
      <dsp:spPr>
        <a:xfrm>
          <a:off x="2002064" y="958215"/>
          <a:ext cx="1716055" cy="60384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Cleaning</a:t>
          </a:r>
        </a:p>
      </dsp:txBody>
      <dsp:txXfrm>
        <a:off x="2031541" y="987692"/>
        <a:ext cx="1657101" cy="544894"/>
      </dsp:txXfrm>
    </dsp:sp>
    <dsp:sp modelId="{11144F2D-45EB-8247-95D5-B4E5E095867F}">
      <dsp:nvSpPr>
        <dsp:cNvPr id="0" name=""/>
        <dsp:cNvSpPr/>
      </dsp:nvSpPr>
      <dsp:spPr>
        <a:xfrm>
          <a:off x="3810290" y="958215"/>
          <a:ext cx="1716055" cy="60384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Transformation</a:t>
          </a:r>
        </a:p>
      </dsp:txBody>
      <dsp:txXfrm>
        <a:off x="3839767" y="987692"/>
        <a:ext cx="1657101" cy="544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0BB76-262B-A14F-ACEF-5300A714CD6E}">
      <dsp:nvSpPr>
        <dsp:cNvPr id="0" name=""/>
        <dsp:cNvSpPr/>
      </dsp:nvSpPr>
      <dsp:spPr>
        <a:xfrm>
          <a:off x="0" y="280302"/>
          <a:ext cx="2734053" cy="17361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5710C4-E38F-7340-A739-8D25FEF0B82D}">
      <dsp:nvSpPr>
        <dsp:cNvPr id="0" name=""/>
        <dsp:cNvSpPr/>
      </dsp:nvSpPr>
      <dsp:spPr>
        <a:xfrm>
          <a:off x="303783" y="568896"/>
          <a:ext cx="2734053" cy="17361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ts val="600"/>
            </a:spcAft>
            <a:buNone/>
          </a:pPr>
          <a:r>
            <a:rPr lang="en-US" sz="2600" kern="1200" dirty="0"/>
            <a:t>Geospatial</a:t>
          </a:r>
        </a:p>
        <a:p>
          <a:pPr marL="0" lvl="0" indent="0" algn="ctr" defTabSz="1155700">
            <a:lnSpc>
              <a:spcPct val="90000"/>
            </a:lnSpc>
            <a:spcBef>
              <a:spcPct val="0"/>
            </a:spcBef>
            <a:spcAft>
              <a:spcPts val="600"/>
            </a:spcAft>
            <a:buNone/>
          </a:pPr>
          <a:r>
            <a:rPr lang="en-US" sz="2600" kern="1200" dirty="0"/>
            <a:t> Analysis</a:t>
          </a:r>
        </a:p>
      </dsp:txBody>
      <dsp:txXfrm>
        <a:off x="354632" y="619745"/>
        <a:ext cx="2632355" cy="1634426"/>
      </dsp:txXfrm>
    </dsp:sp>
    <dsp:sp modelId="{939D22FE-65AF-6B4E-A2E3-C0190A1A7FAD}">
      <dsp:nvSpPr>
        <dsp:cNvPr id="0" name=""/>
        <dsp:cNvSpPr/>
      </dsp:nvSpPr>
      <dsp:spPr>
        <a:xfrm>
          <a:off x="3341621" y="280302"/>
          <a:ext cx="2734053" cy="17361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AA6E1-2EA0-3C4E-97C2-E6A76682043A}">
      <dsp:nvSpPr>
        <dsp:cNvPr id="0" name=""/>
        <dsp:cNvSpPr/>
      </dsp:nvSpPr>
      <dsp:spPr>
        <a:xfrm>
          <a:off x="3645405" y="568896"/>
          <a:ext cx="2734053" cy="17361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Recommendation</a:t>
          </a:r>
        </a:p>
        <a:p>
          <a:pPr marL="0" lvl="0" indent="0" algn="ctr" defTabSz="1155700">
            <a:lnSpc>
              <a:spcPct val="90000"/>
            </a:lnSpc>
            <a:spcBef>
              <a:spcPct val="0"/>
            </a:spcBef>
            <a:spcAft>
              <a:spcPct val="35000"/>
            </a:spcAft>
            <a:buNone/>
          </a:pPr>
          <a:r>
            <a:rPr lang="en-US" sz="2600" kern="1200" dirty="0"/>
            <a:t>System</a:t>
          </a:r>
        </a:p>
      </dsp:txBody>
      <dsp:txXfrm>
        <a:off x="3696254" y="619745"/>
        <a:ext cx="2632355" cy="1634426"/>
      </dsp:txXfrm>
    </dsp:sp>
    <dsp:sp modelId="{83A8AF76-41B1-2E4D-9956-86B71362042A}">
      <dsp:nvSpPr>
        <dsp:cNvPr id="0" name=""/>
        <dsp:cNvSpPr/>
      </dsp:nvSpPr>
      <dsp:spPr>
        <a:xfrm>
          <a:off x="6683242" y="280302"/>
          <a:ext cx="2734053" cy="17361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94DC6B-4DC4-4046-B07E-781997935813}">
      <dsp:nvSpPr>
        <dsp:cNvPr id="0" name=""/>
        <dsp:cNvSpPr/>
      </dsp:nvSpPr>
      <dsp:spPr>
        <a:xfrm>
          <a:off x="6987026" y="568896"/>
          <a:ext cx="2734053" cy="17361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ts val="0"/>
            </a:spcAft>
            <a:buNone/>
          </a:pPr>
          <a:r>
            <a:rPr lang="en-US" sz="2600" kern="1200" dirty="0"/>
            <a:t>Stock</a:t>
          </a:r>
        </a:p>
        <a:p>
          <a:pPr marL="0" lvl="0" indent="0" algn="ctr" defTabSz="1155700">
            <a:lnSpc>
              <a:spcPct val="60000"/>
            </a:lnSpc>
            <a:spcBef>
              <a:spcPct val="0"/>
            </a:spcBef>
            <a:spcAft>
              <a:spcPts val="0"/>
            </a:spcAft>
            <a:buNone/>
          </a:pPr>
          <a:r>
            <a:rPr lang="en-US" sz="2600" kern="1200" dirty="0"/>
            <a:t>Management</a:t>
          </a:r>
        </a:p>
        <a:p>
          <a:pPr marL="0" lvl="0" indent="0" algn="ctr" defTabSz="1155700">
            <a:lnSpc>
              <a:spcPct val="90000"/>
            </a:lnSpc>
            <a:spcBef>
              <a:spcPct val="0"/>
            </a:spcBef>
            <a:spcAft>
              <a:spcPts val="0"/>
            </a:spcAft>
            <a:buNone/>
          </a:pPr>
          <a:r>
            <a:rPr lang="en-US" sz="2600" kern="1200" dirty="0"/>
            <a:t>System</a:t>
          </a:r>
        </a:p>
      </dsp:txBody>
      <dsp:txXfrm>
        <a:off x="7037875" y="619745"/>
        <a:ext cx="2632355" cy="163442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75028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extLst>
                <a:ext uri="{35155182-B16C-46BC-9424-99874614C6A1}">
                  <wpsdc:indentchars xmlns:wpsdc="http://www.wps.cn/officeDocument/2017/drawingmlCustomData" xmlns="" xmlns:lc="http://schemas.openxmlformats.org/drawingml/2006/lockedCanvas" val="-25" checksum="1351179015"/>
                  <wpsdc:marlchars xmlns:wpsdc="http://www.wps.cn/officeDocument/2017/drawingmlCustomData" xmlns="" xmlns:lc="http://schemas.openxmlformats.org/drawingml/2006/lockedCanvas" val="25" checksum="369104883"/>
                </a:ext>
              </a:extLst>
            </a:pPr>
            <a:r>
              <a:rPr lang="en-US" altLang="zh-CN" sz="1200" dirty="0">
                <a:sym typeface="+mn-ea"/>
              </a:rPr>
              <a:t>We u</a:t>
            </a:r>
            <a:r>
              <a:rPr lang="zh-CN" altLang="en-US" sz="1200" dirty="0">
                <a:sym typeface="+mn-ea"/>
              </a:rPr>
              <a:t>se attributes including Pharmacy Name, State, City, Street, Phone, Zip code, Insurance Acceptability, Walkin Accepbiity, Flu Name and Supply level to create a table to show the information to customers. Customers can use choose the flu vaccine they want to take and the city they are in to check for </a:t>
            </a:r>
            <a:r>
              <a:rPr lang="en-US" altLang="zh-CN" sz="1200" dirty="0">
                <a:sym typeface="+mn-ea"/>
              </a:rPr>
              <a:t>flu shot</a:t>
            </a:r>
            <a:r>
              <a:rPr lang="zh-CN" altLang="en-US" sz="1200" dirty="0">
                <a:sym typeface="+mn-ea"/>
              </a:rPr>
              <a:t> availability before going to the pharmacy. </a:t>
            </a:r>
            <a:endParaRPr lang="en-US" altLang="zh-CN" sz="1200" dirty="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extLst>
                <a:ext uri="{35155182-B16C-46BC-9424-99874614C6A1}">
                  <wpsdc:indentchars xmlns:wpsdc="http://www.wps.cn/officeDocument/2017/drawingmlCustomData" xmlns="" xmlns:lc="http://schemas.openxmlformats.org/drawingml/2006/lockedCanvas" val="-25" checksum="1351179015"/>
                  <wpsdc:marlchars xmlns:wpsdc="http://www.wps.cn/officeDocument/2017/drawingmlCustomData" xmlns="" xmlns:lc="http://schemas.openxmlformats.org/drawingml/2006/lockedCanvas" val="25" checksum="369104883"/>
                </a:ext>
              </a:extLst>
            </a:pPr>
            <a:endParaRPr lang="en-US" altLang="zh-CN" sz="1200" dirty="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extLst>
                <a:ext uri="{35155182-B16C-46BC-9424-99874614C6A1}">
                  <wpsdc:indentchars xmlns:wpsdc="http://www.wps.cn/officeDocument/2017/drawingmlCustomData" xmlns="" xmlns:lc="http://schemas.openxmlformats.org/drawingml/2006/lockedCanvas" val="-25" checksum="1351179015"/>
                  <wpsdc:marlchars xmlns:wpsdc="http://www.wps.cn/officeDocument/2017/drawingmlCustomData" xmlns="" xmlns:lc="http://schemas.openxmlformats.org/drawingml/2006/lockedCanvas" val="25" checksum="369104883"/>
                </a:ext>
              </a:extLst>
            </a:pPr>
            <a:r>
              <a:rPr lang="zh-CN" altLang="en-US" sz="1200" dirty="0">
                <a:sym typeface="+mn-ea"/>
              </a:rPr>
              <a:t>If the vaccine is in stock, they can check if walk-in is acceptable of the nearest stores. </a:t>
            </a:r>
            <a:r>
              <a:rPr lang="en-US" altLang="zh-CN" sz="1200" dirty="0">
                <a:sym typeface="+mn-ea"/>
              </a:rPr>
              <a:t>I</a:t>
            </a:r>
            <a:r>
              <a:rPr lang="zh-CN" altLang="en-US" sz="1200" dirty="0">
                <a:sym typeface="+mn-ea"/>
              </a:rPr>
              <a:t>f the vaccine is not in stock, they can use it to find out when they can take it in the future. </a:t>
            </a:r>
            <a:r>
              <a:rPr lang="en-US" altLang="zh-CN" sz="1200" dirty="0">
                <a:sym typeface="+mn-ea"/>
              </a:rPr>
              <a:t>We also made a bar chart to show the flu stock situation of a particular city according to the supply level, it will give us more intuitive information.</a:t>
            </a:r>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215140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extLst>
                <a:ext uri="{35155182-B16C-46BC-9424-99874614C6A1}">
                  <wpsdc:indentchars xmlns:wpsdc="http://www.wps.cn/officeDocument/2017/drawingmlCustomData" xmlns="" xmlns:lc="http://schemas.openxmlformats.org/drawingml/2006/lockedCanvas" val="-25" checksum="1351179015"/>
                  <wpsdc:marlchars xmlns:wpsdc="http://www.wps.cn/officeDocument/2017/drawingmlCustomData" xmlns="" xmlns:lc="http://schemas.openxmlformats.org/drawingml/2006/lockedCanvas" val="25" checksum="369104883"/>
                </a:ext>
              </a:extLst>
            </a:pPr>
            <a:r>
              <a:rPr lang="en-US" altLang="zh-CN" sz="1200" dirty="0">
                <a:sym typeface="+mn-ea"/>
              </a:rPr>
              <a:t>We u</a:t>
            </a:r>
            <a:r>
              <a:rPr lang="zh-CN" altLang="en-US" sz="1200" dirty="0">
                <a:sym typeface="+mn-ea"/>
              </a:rPr>
              <a:t>se attributes including Pharmacy Name, State, City, Street, Phone, Zip code, Insurance Acceptability, Walkin Accepbiity, Flu Name and Supply level to create a table to show the information to customers. Customers can use choose the flu vaccine they want to take and the city they are in to check for </a:t>
            </a:r>
            <a:r>
              <a:rPr lang="en-US" altLang="zh-CN" sz="1200" dirty="0">
                <a:sym typeface="+mn-ea"/>
              </a:rPr>
              <a:t>flu shot</a:t>
            </a:r>
            <a:r>
              <a:rPr lang="zh-CN" altLang="en-US" sz="1200" dirty="0">
                <a:sym typeface="+mn-ea"/>
              </a:rPr>
              <a:t> availability before going to the pharmacy. </a:t>
            </a:r>
            <a:endParaRPr lang="en-US" altLang="zh-CN" sz="1200" dirty="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extLst>
                <a:ext uri="{35155182-B16C-46BC-9424-99874614C6A1}">
                  <wpsdc:indentchars xmlns:wpsdc="http://www.wps.cn/officeDocument/2017/drawingmlCustomData" xmlns="" xmlns:lc="http://schemas.openxmlformats.org/drawingml/2006/lockedCanvas" val="-25" checksum="1351179015"/>
                  <wpsdc:marlchars xmlns:wpsdc="http://www.wps.cn/officeDocument/2017/drawingmlCustomData" xmlns="" xmlns:lc="http://schemas.openxmlformats.org/drawingml/2006/lockedCanvas" val="25" checksum="369104883"/>
                </a:ext>
              </a:extLst>
            </a:pPr>
            <a:endParaRPr lang="en-US" altLang="zh-CN" sz="1200" dirty="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extLst>
                <a:ext uri="{35155182-B16C-46BC-9424-99874614C6A1}">
                  <wpsdc:indentchars xmlns:wpsdc="http://www.wps.cn/officeDocument/2017/drawingmlCustomData" xmlns="" xmlns:lc="http://schemas.openxmlformats.org/drawingml/2006/lockedCanvas" val="-25" checksum="1351179015"/>
                  <wpsdc:marlchars xmlns:wpsdc="http://www.wps.cn/officeDocument/2017/drawingmlCustomData" xmlns="" xmlns:lc="http://schemas.openxmlformats.org/drawingml/2006/lockedCanvas" val="25" checksum="369104883"/>
                </a:ext>
              </a:extLst>
            </a:pPr>
            <a:r>
              <a:rPr lang="zh-CN" altLang="en-US" sz="1200" dirty="0">
                <a:sym typeface="+mn-ea"/>
              </a:rPr>
              <a:t>If the vaccine is in stock, they can check if walk-in is acceptable of the nearest stores. </a:t>
            </a:r>
            <a:r>
              <a:rPr lang="en-US" altLang="zh-CN" sz="1200" dirty="0">
                <a:sym typeface="+mn-ea"/>
              </a:rPr>
              <a:t>I</a:t>
            </a:r>
            <a:r>
              <a:rPr lang="zh-CN" altLang="en-US" sz="1200" dirty="0">
                <a:sym typeface="+mn-ea"/>
              </a:rPr>
              <a:t>f the vaccine is not in stock, they can use it to find out when they can take it in the future. </a:t>
            </a:r>
            <a:r>
              <a:rPr lang="en-US" altLang="zh-CN" sz="1200" dirty="0">
                <a:sym typeface="+mn-ea"/>
              </a:rPr>
              <a:t>We also made a bar chart to show the flu stock situation of a particular city according to the supply level, it will give us more intuitive information.</a:t>
            </a:r>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414922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Our shiny app is developed on the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vaccines.gov</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dataset from the Center for disease control and Prevention. It is powered by the vaccine finder. In this dataset, it includes provider information and vaccine information on a national scale. For the provider information, we have providers‘ names, addresses, and phone numbers; For the vaccine information, it includes vaccine names, stock situation, supply levels, and so on.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This information is helpful for healthcare departments and professionals who want to monitor flu vaccination cover rates and trends as well as individuals who want to get vaccinated conveniently.</a:t>
            </a:r>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There is the dataset information, which includes description and datatype. we could know from the table that the raw data is complicated and chaotic. </a:t>
            </a: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So In the data preprocessing step, we developed a data pipeline to complete the data preprocessing automatically. With the original dataset, the pipeline will perform data extraction, data cleaning, and data transformation, providing the structured data to our shiny app. With this pipeline, we could update our shiny app with the latest data periodically.</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895829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Now, we will introduce our shiny app. Our shiny app is mainly made up of 3 sections, which is geospatial analysis, recommendation system and stock management system. Now I will hand it over to my teammate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Yuexin</a:t>
            </a:r>
            <a:r>
              <a:rPr lang="en-US" sz="1800" dirty="0">
                <a:effectLst/>
                <a:latin typeface="Calibri" panose="020F0502020204030204" pitchFamily="34" charset="0"/>
                <a:ea typeface="DengXian" panose="02010600030101010101" pitchFamily="2" charset="-122"/>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447409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00000"/>
              </a:lnSpc>
              <a:spcBef>
                <a:spcPts val="1800"/>
              </a:spcBef>
              <a:buFont typeface="Wingdings" panose="05000000000000000000" pitchFamily="2" charset="2"/>
              <a:buChar char="§"/>
            </a:pPr>
            <a:r>
              <a:rPr lang="en-US" dirty="0"/>
              <a:t>The </a:t>
            </a:r>
            <a:r>
              <a:rPr lang="en-US" altLang="zh-CN" dirty="0"/>
              <a:t>Geospatial Analysis page contains 4 sections, including </a:t>
            </a:r>
            <a:r>
              <a:rPr lang="en-US" altLang="zh-CN" sz="1200" b="0" dirty="0">
                <a:latin typeface="Helvetica" pitchFamily="2" charset="0"/>
              </a:rPr>
              <a:t>Interactive Map, Interactive Table, Interactive Bar Chart</a:t>
            </a:r>
            <a:r>
              <a:rPr lang="zh-CN" altLang="en-US" sz="1200" b="0" dirty="0">
                <a:latin typeface="Helvetica" pitchFamily="2" charset="0"/>
              </a:rPr>
              <a:t> </a:t>
            </a:r>
            <a:r>
              <a:rPr lang="en-US" altLang="zh-CN" sz="1200" b="0" dirty="0">
                <a:latin typeface="Helvetica" pitchFamily="2" charset="0"/>
              </a:rPr>
              <a:t>and Pie Chart. </a:t>
            </a:r>
            <a:r>
              <a:rPr lang="en-US" altLang="zh-CN" sz="1200" b="0" i="0" dirty="0">
                <a:solidFill>
                  <a:srgbClr val="374151"/>
                </a:solidFill>
                <a:effectLst/>
                <a:latin typeface="Söhne"/>
              </a:rPr>
              <a:t>The </a:t>
            </a:r>
            <a:r>
              <a:rPr lang="en-US" altLang="zh-CN" b="0" i="0" dirty="0">
                <a:solidFill>
                  <a:srgbClr val="374151"/>
                </a:solidFill>
                <a:effectLst/>
                <a:latin typeface="Söhne"/>
              </a:rPr>
              <a:t>interactive widgets on the sidebar, allow users to dynamically manipulate the display and gain deeper insights into the data. When we input nothing, there will be a vaccination sites distribution map in us. The bar chart shows the vaccination sites number in each state compared to the national average.</a:t>
            </a:r>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597940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374151"/>
                </a:solidFill>
                <a:effectLst/>
                <a:latin typeface="Söhne"/>
              </a:rPr>
              <a:t>Upon inputting a value, the map displays a county distribution of the selected state, while the bar chart shows the top cities vaccination sites in the state you selected.</a:t>
            </a:r>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698839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374151"/>
                </a:solidFill>
                <a:effectLst/>
                <a:latin typeface="Söhne"/>
              </a:rPr>
              <a:t>Meanwhile, the pharmacy information table will dynamically change according to the value you enter in the sidebar. The pie chart will show the proportion of vaccine supply for different types of vaccines in your selected state.</a:t>
            </a:r>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70276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Recommendation system contains 3 sections, including Interactive Table, KPI card and the interactive widgets on the sidebar. Users could obtain the most suitable pharmacies near the selected location to get the flu shot. With the interactive table, users can view information on the availability of flu shots at each pharmacy as well as any insurance or appointment requirements.</a:t>
            </a:r>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DD96810-5678-497E-B8FD-9222F7902B8E}" type="datetimeFigureOut">
              <a:rPr lang="zh-CN" altLang="en-US" smtClean="0"/>
              <a:t>2023/4/10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C4DBF9-CB36-4FE0-882F-4D74866DE91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DD96810-5678-497E-B8FD-9222F7902B8E}" type="datetimeFigureOut">
              <a:rPr lang="zh-CN" altLang="en-US" smtClean="0"/>
              <a:t>2023/4/10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C4DBF9-CB36-4FE0-882F-4D74866DE913}"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DD96810-5678-497E-B8FD-9222F7902B8E}" type="datetimeFigureOut">
              <a:rPr lang="zh-CN" altLang="en-US" smtClean="0"/>
              <a:t>2023/4/10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C4DBF9-CB36-4FE0-882F-4D74866DE913}"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DD96810-5678-497E-B8FD-9222F7902B8E}" type="datetimeFigureOut">
              <a:rPr lang="zh-CN" altLang="en-US" smtClean="0"/>
              <a:t>2023/4/10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C4DBF9-CB36-4FE0-882F-4D74866DE913}"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DD96810-5678-497E-B8FD-9222F7902B8E}" type="datetimeFigureOut">
              <a:rPr lang="zh-CN" altLang="en-US" smtClean="0"/>
              <a:t>2023/4/10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C4DBF9-CB36-4FE0-882F-4D74866DE91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DD96810-5678-497E-B8FD-9222F7902B8E}" type="datetimeFigureOut">
              <a:rPr lang="zh-CN" altLang="en-US" smtClean="0"/>
              <a:t>2023/4/10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C4DBF9-CB36-4FE0-882F-4D74866DE913}"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DD96810-5678-497E-B8FD-9222F7902B8E}" type="datetimeFigureOut">
              <a:rPr lang="zh-CN" altLang="en-US" smtClean="0"/>
              <a:t>2023/4/10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C4DBF9-CB36-4FE0-882F-4D74866DE913}"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DD96810-5678-497E-B8FD-9222F7902B8E}" type="datetimeFigureOut">
              <a:rPr lang="zh-CN" altLang="en-US" smtClean="0"/>
              <a:t>2023/4/10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C4DBF9-CB36-4FE0-882F-4D74866DE913}"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D96810-5678-497E-B8FD-9222F7902B8E}" type="datetimeFigureOut">
              <a:rPr lang="zh-CN" altLang="en-US" smtClean="0"/>
              <a:t>2023/4/10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6AC4DBF9-CB36-4FE0-882F-4D74866DE913}"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DD96810-5678-497E-B8FD-9222F7902B8E}" type="datetimeFigureOut">
              <a:rPr lang="zh-CN" altLang="en-US" smtClean="0"/>
              <a:t>2023/4/10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C4DBF9-CB36-4FE0-882F-4D74866DE913}"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DD96810-5678-497E-B8FD-9222F7902B8E}" type="datetimeFigureOut">
              <a:rPr lang="zh-CN" altLang="en-US" smtClean="0"/>
              <a:t>2023/4/10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C4DBF9-CB36-4FE0-882F-4D74866DE913}"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DD96810-5678-497E-B8FD-9222F7902B8E}" type="datetimeFigureOut">
              <a:rPr lang="zh-CN" altLang="en-US" smtClean="0"/>
              <a:t>2023/4/10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C4DBF9-CB36-4FE0-882F-4D74866DE913}"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s://data.cdc.gov/Flu-Vaccinations/Vaccines-gov-Flu-vaccinating-provider-locations/bugr-bbf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1215" y="947420"/>
            <a:ext cx="10528935" cy="2803525"/>
          </a:xfrm>
        </p:spPr>
        <p:txBody>
          <a:bodyPr>
            <a:normAutofit/>
          </a:bodyPr>
          <a:lstStyle/>
          <a:p>
            <a:pPr algn="ctr"/>
            <a:r>
              <a:rPr lang="en-US" altLang="zh-C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Bold" panose="020B0604020202090204" charset="0"/>
                <a:ea typeface="+mn-ea"/>
                <a:cs typeface="Arial Bold" panose="020B0604020202090204" charset="0"/>
              </a:rPr>
              <a:t>A </a:t>
            </a:r>
            <a:r>
              <a:rPr lang="en-US" altLang="zh-CN" b="1" dirty="0">
                <a:solidFill>
                  <a:schemeClr val="accent1"/>
                </a:solidFill>
                <a:effectLst>
                  <a:outerShdw blurRad="38100" dist="25400" dir="5400000" algn="ctr" rotWithShape="0">
                    <a:srgbClr val="6E747A">
                      <a:alpha val="43000"/>
                    </a:srgbClr>
                  </a:outerShdw>
                </a:effectLst>
                <a:latin typeface="Arial Bold" panose="020B0604020202090204" charset="0"/>
                <a:ea typeface="+mn-ea"/>
                <a:cs typeface="Arial Bold" panose="020B0604020202090204" charset="0"/>
              </a:rPr>
              <a:t>TEAM</a:t>
            </a:r>
            <a:br>
              <a:rPr lang="en-US" altLang="zh-CN" sz="6000" b="1" dirty="0">
                <a:solidFill>
                  <a:schemeClr val="accent1"/>
                </a:solidFill>
                <a:effectLst>
                  <a:outerShdw blurRad="38100" dist="25400" dir="5400000" algn="ctr" rotWithShape="0">
                    <a:srgbClr val="6E747A">
                      <a:alpha val="43000"/>
                    </a:srgbClr>
                  </a:outerShdw>
                </a:effectLst>
                <a:latin typeface="Arial Bold" panose="020B0604020202090204" charset="0"/>
                <a:ea typeface="+mn-ea"/>
                <a:cs typeface="Arial Bold" panose="020B0604020202090204" charset="0"/>
              </a:rPr>
            </a:br>
            <a:br>
              <a:rPr lang="en-US" altLang="zh-CN" sz="6000" b="1" dirty="0">
                <a:solidFill>
                  <a:schemeClr val="accent1"/>
                </a:solidFill>
                <a:effectLst>
                  <a:outerShdw blurRad="38100" dist="25400" dir="5400000" algn="ctr" rotWithShape="0">
                    <a:srgbClr val="6E747A">
                      <a:alpha val="43000"/>
                    </a:srgbClr>
                  </a:outerShdw>
                </a:effectLst>
                <a:latin typeface="Arial Bold" panose="020B0604020202090204" charset="0"/>
                <a:ea typeface="+mn-ea"/>
                <a:cs typeface="Arial Bold" panose="020B0604020202090204" charset="0"/>
              </a:rPr>
            </a:br>
            <a:r>
              <a:rPr lang="en-US" altLang="zh-CN" sz="6000" b="1" dirty="0">
                <a:solidFill>
                  <a:schemeClr val="tx1"/>
                </a:solidFill>
                <a:effectLst>
                  <a:outerShdw blurRad="38100" dist="19050" dir="2700000" algn="tl" rotWithShape="0">
                    <a:schemeClr val="dk1">
                      <a:alpha val="40000"/>
                    </a:schemeClr>
                  </a:outerShdw>
                </a:effectLst>
                <a:latin typeface="Arial Bold" panose="020B0604020202090204" charset="0"/>
                <a:ea typeface="+mn-ea"/>
                <a:cs typeface="Arial Bold" panose="020B0604020202090204" charset="0"/>
              </a:rPr>
              <a:t>Flu Vaccinating Analysis</a:t>
            </a:r>
          </a:p>
        </p:txBody>
      </p:sp>
      <p:sp>
        <p:nvSpPr>
          <p:cNvPr id="3" name="副标题 2"/>
          <p:cNvSpPr>
            <a:spLocks noGrp="1"/>
          </p:cNvSpPr>
          <p:nvPr>
            <p:ph type="subTitle" idx="1"/>
          </p:nvPr>
        </p:nvSpPr>
        <p:spPr>
          <a:xfrm>
            <a:off x="1536065" y="4735195"/>
            <a:ext cx="9119870" cy="751205"/>
          </a:xfrm>
        </p:spPr>
        <p:txBody>
          <a:bodyPr>
            <a:normAutofit/>
          </a:bodyPr>
          <a:lstStyle/>
          <a:p>
            <a:r>
              <a:rPr lang="en-US" altLang="zh-CN" b="1" i="0" dirty="0">
                <a:solidFill>
                  <a:srgbClr val="404040"/>
                </a:solidFill>
                <a:effectLst/>
                <a:latin typeface="Arial Bold" panose="020B0604020202090204" charset="0"/>
                <a:ea typeface="Arial Unicode MS" panose="020B0604020202020204" pitchFamily="34" charset="-122"/>
                <a:cs typeface="Arial Bold" panose="020B0604020202090204" charset="0"/>
              </a:rPr>
              <a:t>Members: yulin hou, yuexin ma, xin shen, qi li</a:t>
            </a:r>
          </a:p>
        </p:txBody>
      </p:sp>
    </p:spTree>
  </p:cSld>
  <p:clrMapOvr>
    <a:masterClrMapping/>
  </p:clrMapOvr>
  <p:transition>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50000">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14:bounceEnd="50000">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7"/>
          <p:cNvSpPr txBox="1"/>
          <p:nvPr/>
        </p:nvSpPr>
        <p:spPr>
          <a:xfrm>
            <a:off x="27608" y="908720"/>
            <a:ext cx="3966592" cy="129728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ctr">
              <a:lnSpc>
                <a:spcPct val="115000"/>
              </a:lnSpc>
            </a:pPr>
            <a:r>
              <a:rPr lang="en-US" altLang="zh-CN" sz="5400" b="1" dirty="0">
                <a:solidFill>
                  <a:schemeClr val="bg1"/>
                </a:solidFill>
                <a:effectLst>
                  <a:outerShdw blurRad="38100" dist="19050" dir="2700000" algn="tl" rotWithShape="0">
                    <a:schemeClr val="dk1">
                      <a:alpha val="40000"/>
                    </a:schemeClr>
                  </a:outerShdw>
                </a:effectLst>
                <a:latin typeface="+mn-lt"/>
              </a:rPr>
              <a:t>Recommendation</a:t>
            </a:r>
          </a:p>
          <a:p>
            <a:pPr algn="ctr">
              <a:lnSpc>
                <a:spcPct val="115000"/>
              </a:lnSpc>
            </a:pPr>
            <a:r>
              <a:rPr lang="en-US" altLang="zh-CN" sz="5400" b="1" dirty="0">
                <a:solidFill>
                  <a:schemeClr val="bg1"/>
                </a:solidFill>
                <a:effectLst>
                  <a:outerShdw blurRad="38100" dist="19050" dir="2700000" algn="tl" rotWithShape="0">
                    <a:schemeClr val="dk1">
                      <a:alpha val="40000"/>
                    </a:schemeClr>
                  </a:outerShdw>
                </a:effectLst>
                <a:latin typeface="+mn-lt"/>
              </a:rPr>
              <a:t>System</a:t>
            </a:r>
          </a:p>
        </p:txBody>
      </p:sp>
      <p:sp>
        <p:nvSpPr>
          <p:cNvPr id="11" name="标题 7"/>
          <p:cNvSpPr txBox="1"/>
          <p:nvPr/>
        </p:nvSpPr>
        <p:spPr>
          <a:xfrm>
            <a:off x="-19496" y="3418611"/>
            <a:ext cx="3966592" cy="1297280"/>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ctr">
              <a:lnSpc>
                <a:spcPct val="115000"/>
              </a:lnSpc>
            </a:pPr>
            <a:endParaRPr lang="en-US" altLang="zh-CN" sz="2800" b="1" dirty="0">
              <a:solidFill>
                <a:schemeClr val="bg1"/>
              </a:solidFill>
              <a:effectLst>
                <a:outerShdw blurRad="38100" dist="19050" dir="2700000" algn="tl" rotWithShape="0">
                  <a:schemeClr val="dk1">
                    <a:alpha val="40000"/>
                  </a:schemeClr>
                </a:outerShdw>
              </a:effectLst>
              <a:latin typeface="+mn-lt"/>
            </a:endParaRPr>
          </a:p>
        </p:txBody>
      </p:sp>
      <p:sp>
        <p:nvSpPr>
          <p:cNvPr id="12" name="文本占位符 14"/>
          <p:cNvSpPr>
            <a:spLocks noGrp="1"/>
          </p:cNvSpPr>
          <p:nvPr>
            <p:ph type="body" sz="half" idx="2"/>
          </p:nvPr>
        </p:nvSpPr>
        <p:spPr>
          <a:xfrm>
            <a:off x="228478" y="2803321"/>
            <a:ext cx="3955587" cy="1947346"/>
          </a:xfrm>
          <a:ln w="28575">
            <a:noFill/>
          </a:ln>
        </p:spPr>
        <p:txBody>
          <a:bodyPr>
            <a:normAutofit/>
          </a:bodyPr>
          <a:lstStyle/>
          <a:p>
            <a:pPr marL="342900" indent="-342900">
              <a:lnSpc>
                <a:spcPct val="100000"/>
              </a:lnSpc>
              <a:spcBef>
                <a:spcPts val="1800"/>
              </a:spcBef>
              <a:buFont typeface="Wingdings" panose="05000000000000000000" pitchFamily="2" charset="2"/>
              <a:buChar char="§"/>
            </a:pPr>
            <a:r>
              <a:rPr lang="en-US" altLang="zh-CN" sz="2400" b="1" dirty="0">
                <a:latin typeface="Helvetica" pitchFamily="2" charset="0"/>
              </a:rPr>
              <a:t>Input Widgets</a:t>
            </a:r>
          </a:p>
          <a:p>
            <a:pPr marL="342900" indent="-342900">
              <a:lnSpc>
                <a:spcPct val="100000"/>
              </a:lnSpc>
              <a:spcBef>
                <a:spcPts val="1800"/>
              </a:spcBef>
              <a:buFont typeface="Wingdings" panose="05000000000000000000" pitchFamily="2" charset="2"/>
              <a:buChar char="§"/>
            </a:pPr>
            <a:r>
              <a:rPr lang="en-US" altLang="zh-CN" sz="2400" b="1" dirty="0">
                <a:latin typeface="Helvetica" pitchFamily="2" charset="0"/>
              </a:rPr>
              <a:t>Interactive Table</a:t>
            </a:r>
          </a:p>
          <a:p>
            <a:pPr marL="342900" indent="-342900">
              <a:lnSpc>
                <a:spcPct val="100000"/>
              </a:lnSpc>
              <a:spcBef>
                <a:spcPts val="1800"/>
              </a:spcBef>
              <a:buFont typeface="Wingdings" panose="05000000000000000000" pitchFamily="2" charset="2"/>
              <a:buChar char="§"/>
            </a:pPr>
            <a:r>
              <a:rPr lang="en-US" altLang="zh-CN" sz="2400" b="1" dirty="0">
                <a:latin typeface="Helvetica" pitchFamily="2" charset="0"/>
              </a:rPr>
              <a:t>KPI Card</a:t>
            </a:r>
          </a:p>
        </p:txBody>
      </p:sp>
      <p:pic>
        <p:nvPicPr>
          <p:cNvPr id="18" name="Picture 17"/>
          <p:cNvPicPr>
            <a:picLocks noChangeAspect="1"/>
          </p:cNvPicPr>
          <p:nvPr/>
        </p:nvPicPr>
        <p:blipFill>
          <a:blip r:embed="rId3"/>
          <a:stretch>
            <a:fillRect/>
          </a:stretch>
        </p:blipFill>
        <p:spPr>
          <a:xfrm>
            <a:off x="4352304" y="1772816"/>
            <a:ext cx="7690996" cy="4680520"/>
          </a:xfrm>
          <a:prstGeom prst="rect">
            <a:avLst/>
          </a:prstGeom>
          <a:ln>
            <a:solidFill>
              <a:schemeClr val="tx1"/>
            </a:solidFill>
          </a:ln>
        </p:spPr>
      </p:pic>
      <p:sp>
        <p:nvSpPr>
          <p:cNvPr id="19" name="TextBox 18"/>
          <p:cNvSpPr txBox="1"/>
          <p:nvPr/>
        </p:nvSpPr>
        <p:spPr>
          <a:xfrm>
            <a:off x="4295800" y="243805"/>
            <a:ext cx="7200801" cy="461665"/>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Input:</a:t>
            </a:r>
            <a:r>
              <a:rPr lang="en-US" altLang="zh-CN" sz="2400" dirty="0"/>
              <a:t> State, City, Zip code, Flu Category, Weekday</a:t>
            </a:r>
          </a:p>
        </p:txBody>
      </p:sp>
      <p:sp>
        <p:nvSpPr>
          <p:cNvPr id="20" name="TextBox 19"/>
          <p:cNvSpPr txBox="1"/>
          <p:nvPr/>
        </p:nvSpPr>
        <p:spPr>
          <a:xfrm>
            <a:off x="4295800" y="1167135"/>
            <a:ext cx="7200801" cy="461665"/>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KPI Card: </a:t>
            </a:r>
            <a:r>
              <a:rPr lang="en-US" altLang="zh-CN" sz="2400" dirty="0"/>
              <a:t>the Number of Available Pharmacies</a:t>
            </a:r>
          </a:p>
        </p:txBody>
      </p:sp>
      <p:sp>
        <p:nvSpPr>
          <p:cNvPr id="21" name="TextBox 20"/>
          <p:cNvSpPr txBox="1"/>
          <p:nvPr/>
        </p:nvSpPr>
        <p:spPr>
          <a:xfrm>
            <a:off x="4295800" y="705470"/>
            <a:ext cx="8064896" cy="461665"/>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Interactive Table: </a:t>
            </a:r>
            <a:r>
              <a:rPr lang="en-US" altLang="zh-CN" sz="2400" dirty="0"/>
              <a:t>Pharmacy Recommendation Information</a:t>
            </a:r>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94360"/>
            <a:ext cx="3552190" cy="2346325"/>
          </a:xfrm>
        </p:spPr>
        <p:txBody>
          <a:bodyPr/>
          <a:lstStyle/>
          <a:p>
            <a:r>
              <a:rPr lang="zh-CN" altLang="en-US" sz="4000" b="1" dirty="0">
                <a:effectLst>
                  <a:outerShdw blurRad="38100" dist="38100" dir="2700000" algn="tl">
                    <a:srgbClr val="000000">
                      <a:alpha val="43137"/>
                    </a:srgbClr>
                  </a:outerShdw>
                </a:effectLst>
                <a:latin typeface="Arial Bold" panose="020B0604020202090204" charset="0"/>
                <a:sym typeface="+mn-ea"/>
              </a:rPr>
              <a:t>Stock Management </a:t>
            </a:r>
            <a:r>
              <a:rPr lang="en-US" altLang="zh-CN" sz="4000" b="1" dirty="0">
                <a:effectLst>
                  <a:outerShdw blurRad="38100" dist="38100" dir="2700000" algn="tl">
                    <a:srgbClr val="000000">
                      <a:alpha val="43137"/>
                    </a:srgbClr>
                  </a:outerShdw>
                </a:effectLst>
                <a:latin typeface="Arial Bold" panose="020B0604020202090204" charset="0"/>
                <a:sym typeface="+mn-ea"/>
              </a:rPr>
              <a:t>System</a:t>
            </a:r>
            <a:endParaRPr lang="zh-CN" altLang="en-US" sz="4000" b="1" dirty="0">
              <a:effectLst>
                <a:outerShdw blurRad="38100" dist="38100" dir="2700000" algn="tl">
                  <a:srgbClr val="000000">
                    <a:alpha val="43137"/>
                  </a:srgbClr>
                </a:outerShdw>
              </a:effectLst>
              <a:latin typeface="Arial Bold" panose="020B0604020202090204" charset="0"/>
            </a:endParaRPr>
          </a:p>
        </p:txBody>
      </p:sp>
      <p:sp>
        <p:nvSpPr>
          <p:cNvPr id="5" name="TextBox 20">
            <a:extLst>
              <a:ext uri="{FF2B5EF4-FFF2-40B4-BE49-F238E27FC236}">
                <a16:creationId xmlns:a16="http://schemas.microsoft.com/office/drawing/2014/main" id="{EFF55C04-10A0-1A90-EF08-654F6070980C}"/>
              </a:ext>
            </a:extLst>
          </p:cNvPr>
          <p:cNvSpPr txBox="1"/>
          <p:nvPr/>
        </p:nvSpPr>
        <p:spPr>
          <a:xfrm>
            <a:off x="4335485" y="755824"/>
            <a:ext cx="8064896" cy="461665"/>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Interactive Table: </a:t>
            </a:r>
            <a:r>
              <a:rPr lang="en-US" altLang="zh-CN" sz="2400" dirty="0"/>
              <a:t>Stock Management Information</a:t>
            </a:r>
          </a:p>
        </p:txBody>
      </p:sp>
      <p:sp>
        <p:nvSpPr>
          <p:cNvPr id="6" name="TextBox 19">
            <a:extLst>
              <a:ext uri="{FF2B5EF4-FFF2-40B4-BE49-F238E27FC236}">
                <a16:creationId xmlns:a16="http://schemas.microsoft.com/office/drawing/2014/main" id="{9D222261-EE75-99AA-1EFD-C06E5692F16E}"/>
              </a:ext>
            </a:extLst>
          </p:cNvPr>
          <p:cNvSpPr txBox="1"/>
          <p:nvPr/>
        </p:nvSpPr>
        <p:spPr>
          <a:xfrm>
            <a:off x="4335485" y="1247543"/>
            <a:ext cx="7200801" cy="830997"/>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Interactive Bar Chart: </a:t>
            </a:r>
            <a:r>
              <a:rPr lang="en-US" altLang="zh-CN" sz="2400" dirty="0"/>
              <a:t>Vaccination distribution in selected region according to supply level</a:t>
            </a:r>
          </a:p>
        </p:txBody>
      </p:sp>
      <p:sp>
        <p:nvSpPr>
          <p:cNvPr id="9" name="TextBox 18">
            <a:extLst>
              <a:ext uri="{FF2B5EF4-FFF2-40B4-BE49-F238E27FC236}">
                <a16:creationId xmlns:a16="http://schemas.microsoft.com/office/drawing/2014/main" id="{074CE8ED-43E5-9D6B-9358-F71591AB75AC}"/>
              </a:ext>
            </a:extLst>
          </p:cNvPr>
          <p:cNvSpPr txBox="1"/>
          <p:nvPr/>
        </p:nvSpPr>
        <p:spPr>
          <a:xfrm>
            <a:off x="4335485" y="255750"/>
            <a:ext cx="7200801" cy="461665"/>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Input:</a:t>
            </a:r>
            <a:r>
              <a:rPr lang="en-US" altLang="zh-CN" sz="2400" dirty="0"/>
              <a:t> State, City, Zip Code, Flu Category, Supply days</a:t>
            </a:r>
          </a:p>
        </p:txBody>
      </p:sp>
      <p:pic>
        <p:nvPicPr>
          <p:cNvPr id="10" name="图片 9">
            <a:extLst>
              <a:ext uri="{FF2B5EF4-FFF2-40B4-BE49-F238E27FC236}">
                <a16:creationId xmlns:a16="http://schemas.microsoft.com/office/drawing/2014/main" id="{65C60719-165D-443E-8E6B-42243D12C41E}"/>
              </a:ext>
            </a:extLst>
          </p:cNvPr>
          <p:cNvPicPr>
            <a:picLocks noChangeAspect="1"/>
          </p:cNvPicPr>
          <p:nvPr/>
        </p:nvPicPr>
        <p:blipFill>
          <a:blip r:embed="rId3"/>
          <a:stretch>
            <a:fillRect/>
          </a:stretch>
        </p:blipFill>
        <p:spPr>
          <a:xfrm>
            <a:off x="4293127" y="2204864"/>
            <a:ext cx="7776864" cy="4248472"/>
          </a:xfrm>
          <a:prstGeom prst="rect">
            <a:avLst/>
          </a:prstGeom>
        </p:spPr>
      </p:pic>
      <p:sp>
        <p:nvSpPr>
          <p:cNvPr id="11" name="文本占位符 14">
            <a:extLst>
              <a:ext uri="{FF2B5EF4-FFF2-40B4-BE49-F238E27FC236}">
                <a16:creationId xmlns:a16="http://schemas.microsoft.com/office/drawing/2014/main" id="{C3065915-1F9D-6838-E6D6-8523DD4F00F6}"/>
              </a:ext>
            </a:extLst>
          </p:cNvPr>
          <p:cNvSpPr>
            <a:spLocks noGrp="1"/>
          </p:cNvSpPr>
          <p:nvPr>
            <p:ph type="body" sz="half" idx="2"/>
          </p:nvPr>
        </p:nvSpPr>
        <p:spPr>
          <a:xfrm>
            <a:off x="143116" y="3437105"/>
            <a:ext cx="4211338" cy="2497887"/>
          </a:xfrm>
          <a:ln w="28575">
            <a:noFill/>
          </a:ln>
        </p:spPr>
        <p:txBody>
          <a:bodyPr>
            <a:normAutofit/>
          </a:bodyPr>
          <a:lstStyle/>
          <a:p>
            <a:pPr marL="342900" indent="-342900">
              <a:lnSpc>
                <a:spcPct val="100000"/>
              </a:lnSpc>
              <a:spcBef>
                <a:spcPts val="1800"/>
              </a:spcBef>
              <a:buFont typeface="Wingdings" panose="05000000000000000000" pitchFamily="2" charset="2"/>
              <a:buChar char="§"/>
            </a:pPr>
            <a:r>
              <a:rPr lang="en-US" altLang="zh-CN" sz="2600" b="1" dirty="0">
                <a:latin typeface="Helvetica" pitchFamily="2" charset="0"/>
              </a:rPr>
              <a:t>Input Widgets</a:t>
            </a:r>
          </a:p>
          <a:p>
            <a:pPr marL="342900" indent="-342900">
              <a:lnSpc>
                <a:spcPct val="100000"/>
              </a:lnSpc>
              <a:spcBef>
                <a:spcPts val="1800"/>
              </a:spcBef>
              <a:buFont typeface="Wingdings" panose="05000000000000000000" pitchFamily="2" charset="2"/>
              <a:buChar char="§"/>
            </a:pPr>
            <a:r>
              <a:rPr lang="en-US" altLang="zh-CN" sz="2600" b="1" dirty="0">
                <a:latin typeface="Helvetica" pitchFamily="2" charset="0"/>
              </a:rPr>
              <a:t>Interactive Table</a:t>
            </a:r>
          </a:p>
          <a:p>
            <a:pPr marL="342900" indent="-342900">
              <a:lnSpc>
                <a:spcPct val="100000"/>
              </a:lnSpc>
              <a:spcBef>
                <a:spcPts val="1800"/>
              </a:spcBef>
              <a:buFont typeface="Wingdings" panose="05000000000000000000" pitchFamily="2" charset="2"/>
              <a:buChar char="§"/>
            </a:pPr>
            <a:r>
              <a:rPr lang="en-US" altLang="zh-CN" sz="2600" b="1" dirty="0">
                <a:latin typeface="Helvetica" pitchFamily="2" charset="0"/>
              </a:rPr>
              <a:t>Interactive Bar Chart</a:t>
            </a: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94360"/>
            <a:ext cx="3552190" cy="2346325"/>
          </a:xfrm>
        </p:spPr>
        <p:txBody>
          <a:bodyPr/>
          <a:lstStyle/>
          <a:p>
            <a:r>
              <a:rPr lang="zh-CN" altLang="en-US" sz="4000" b="1" dirty="0">
                <a:effectLst>
                  <a:outerShdw blurRad="38100" dist="38100" dir="2700000" algn="tl">
                    <a:srgbClr val="000000">
                      <a:alpha val="43137"/>
                    </a:srgbClr>
                  </a:outerShdw>
                </a:effectLst>
                <a:latin typeface="Arial Bold" panose="020B0604020202090204" charset="0"/>
                <a:sym typeface="+mn-ea"/>
              </a:rPr>
              <a:t>Stock Management </a:t>
            </a:r>
            <a:r>
              <a:rPr lang="en-US" altLang="zh-CN" sz="4000" b="1" dirty="0">
                <a:effectLst>
                  <a:outerShdw blurRad="38100" dist="38100" dir="2700000" algn="tl">
                    <a:srgbClr val="000000">
                      <a:alpha val="43137"/>
                    </a:srgbClr>
                  </a:outerShdw>
                </a:effectLst>
                <a:latin typeface="Arial Bold" panose="020B0604020202090204" charset="0"/>
                <a:sym typeface="+mn-ea"/>
              </a:rPr>
              <a:t>System</a:t>
            </a:r>
            <a:endParaRPr lang="zh-CN" altLang="en-US" sz="4000" b="1" dirty="0">
              <a:effectLst>
                <a:outerShdw blurRad="38100" dist="38100" dir="2700000" algn="tl">
                  <a:srgbClr val="000000">
                    <a:alpha val="43137"/>
                  </a:srgbClr>
                </a:outerShdw>
              </a:effectLst>
              <a:latin typeface="Arial Bold" panose="020B0604020202090204" charset="0"/>
            </a:endParaRPr>
          </a:p>
        </p:txBody>
      </p:sp>
      <p:sp>
        <p:nvSpPr>
          <p:cNvPr id="5" name="TextBox 20">
            <a:extLst>
              <a:ext uri="{FF2B5EF4-FFF2-40B4-BE49-F238E27FC236}">
                <a16:creationId xmlns:a16="http://schemas.microsoft.com/office/drawing/2014/main" id="{EFF55C04-10A0-1A90-EF08-654F6070980C}"/>
              </a:ext>
            </a:extLst>
          </p:cNvPr>
          <p:cNvSpPr txBox="1"/>
          <p:nvPr/>
        </p:nvSpPr>
        <p:spPr>
          <a:xfrm>
            <a:off x="4335485" y="755824"/>
            <a:ext cx="8064896" cy="461665"/>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Interactive Table: </a:t>
            </a:r>
            <a:r>
              <a:rPr lang="en-US" altLang="zh-CN" sz="2400" dirty="0"/>
              <a:t>Stock Management Information</a:t>
            </a:r>
          </a:p>
        </p:txBody>
      </p:sp>
      <p:sp>
        <p:nvSpPr>
          <p:cNvPr id="6" name="TextBox 19">
            <a:extLst>
              <a:ext uri="{FF2B5EF4-FFF2-40B4-BE49-F238E27FC236}">
                <a16:creationId xmlns:a16="http://schemas.microsoft.com/office/drawing/2014/main" id="{9D222261-EE75-99AA-1EFD-C06E5692F16E}"/>
              </a:ext>
            </a:extLst>
          </p:cNvPr>
          <p:cNvSpPr txBox="1"/>
          <p:nvPr/>
        </p:nvSpPr>
        <p:spPr>
          <a:xfrm>
            <a:off x="4335485" y="1247543"/>
            <a:ext cx="7200801" cy="830997"/>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Interactive Bar Chart: </a:t>
            </a:r>
            <a:r>
              <a:rPr lang="en-US" altLang="zh-CN" sz="2400" dirty="0"/>
              <a:t>Vaccination distribution in selected region according to supply level</a:t>
            </a:r>
          </a:p>
        </p:txBody>
      </p:sp>
      <p:sp>
        <p:nvSpPr>
          <p:cNvPr id="9" name="TextBox 18">
            <a:extLst>
              <a:ext uri="{FF2B5EF4-FFF2-40B4-BE49-F238E27FC236}">
                <a16:creationId xmlns:a16="http://schemas.microsoft.com/office/drawing/2014/main" id="{074CE8ED-43E5-9D6B-9358-F71591AB75AC}"/>
              </a:ext>
            </a:extLst>
          </p:cNvPr>
          <p:cNvSpPr txBox="1"/>
          <p:nvPr/>
        </p:nvSpPr>
        <p:spPr>
          <a:xfrm>
            <a:off x="4335485" y="255750"/>
            <a:ext cx="7200801" cy="461665"/>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Input:</a:t>
            </a:r>
            <a:r>
              <a:rPr lang="en-US" altLang="zh-CN" sz="2400" dirty="0"/>
              <a:t> State, City, Zip Code, Flu Category, Supply days</a:t>
            </a:r>
          </a:p>
        </p:txBody>
      </p:sp>
      <p:sp>
        <p:nvSpPr>
          <p:cNvPr id="11" name="文本占位符 14">
            <a:extLst>
              <a:ext uri="{FF2B5EF4-FFF2-40B4-BE49-F238E27FC236}">
                <a16:creationId xmlns:a16="http://schemas.microsoft.com/office/drawing/2014/main" id="{C3065915-1F9D-6838-E6D6-8523DD4F00F6}"/>
              </a:ext>
            </a:extLst>
          </p:cNvPr>
          <p:cNvSpPr>
            <a:spLocks noGrp="1"/>
          </p:cNvSpPr>
          <p:nvPr>
            <p:ph type="body" sz="half" idx="2"/>
          </p:nvPr>
        </p:nvSpPr>
        <p:spPr>
          <a:xfrm>
            <a:off x="143116" y="3437105"/>
            <a:ext cx="4211338" cy="2497887"/>
          </a:xfrm>
          <a:ln w="28575">
            <a:noFill/>
          </a:ln>
        </p:spPr>
        <p:txBody>
          <a:bodyPr>
            <a:normAutofit/>
          </a:bodyPr>
          <a:lstStyle/>
          <a:p>
            <a:pPr marL="342900" indent="-342900">
              <a:lnSpc>
                <a:spcPct val="100000"/>
              </a:lnSpc>
              <a:spcBef>
                <a:spcPts val="1800"/>
              </a:spcBef>
              <a:buFont typeface="Wingdings" panose="05000000000000000000" pitchFamily="2" charset="2"/>
              <a:buChar char="§"/>
            </a:pPr>
            <a:r>
              <a:rPr lang="en-US" altLang="zh-CN" sz="2600" b="1" dirty="0">
                <a:latin typeface="Helvetica" pitchFamily="2" charset="0"/>
              </a:rPr>
              <a:t>Input Widgets</a:t>
            </a:r>
          </a:p>
          <a:p>
            <a:pPr marL="342900" indent="-342900">
              <a:lnSpc>
                <a:spcPct val="100000"/>
              </a:lnSpc>
              <a:spcBef>
                <a:spcPts val="1800"/>
              </a:spcBef>
              <a:buFont typeface="Wingdings" panose="05000000000000000000" pitchFamily="2" charset="2"/>
              <a:buChar char="§"/>
            </a:pPr>
            <a:r>
              <a:rPr lang="en-US" altLang="zh-CN" sz="2600" b="1" dirty="0">
                <a:latin typeface="Helvetica" pitchFamily="2" charset="0"/>
              </a:rPr>
              <a:t>Interactive Table</a:t>
            </a:r>
          </a:p>
          <a:p>
            <a:pPr marL="342900" indent="-342900">
              <a:lnSpc>
                <a:spcPct val="100000"/>
              </a:lnSpc>
              <a:spcBef>
                <a:spcPts val="1800"/>
              </a:spcBef>
              <a:buFont typeface="Wingdings" panose="05000000000000000000" pitchFamily="2" charset="2"/>
              <a:buChar char="§"/>
            </a:pPr>
            <a:r>
              <a:rPr lang="en-US" altLang="zh-CN" sz="2600" b="1" dirty="0">
                <a:latin typeface="Helvetica" pitchFamily="2" charset="0"/>
              </a:rPr>
              <a:t>Interactive Bar Chart</a:t>
            </a: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p:txBody>
      </p:sp>
      <p:pic>
        <p:nvPicPr>
          <p:cNvPr id="3" name="图片 2">
            <a:extLst>
              <a:ext uri="{FF2B5EF4-FFF2-40B4-BE49-F238E27FC236}">
                <a16:creationId xmlns:a16="http://schemas.microsoft.com/office/drawing/2014/main" id="{10F15A0F-0A31-A9FC-2E1E-19E4B2A42139}"/>
              </a:ext>
            </a:extLst>
          </p:cNvPr>
          <p:cNvPicPr>
            <a:picLocks noChangeAspect="1"/>
          </p:cNvPicPr>
          <p:nvPr/>
        </p:nvPicPr>
        <p:blipFill>
          <a:blip r:embed="rId3"/>
          <a:stretch>
            <a:fillRect/>
          </a:stretch>
        </p:blipFill>
        <p:spPr>
          <a:xfrm>
            <a:off x="4310065" y="2207545"/>
            <a:ext cx="7738819" cy="4393783"/>
          </a:xfrm>
          <a:prstGeom prst="rect">
            <a:avLst/>
          </a:prstGeom>
        </p:spPr>
      </p:pic>
    </p:spTree>
    <p:extLst>
      <p:ext uri="{BB962C8B-B14F-4D97-AF65-F5344CB8AC3E}">
        <p14:creationId xmlns:p14="http://schemas.microsoft.com/office/powerpoint/2010/main" val="278599054"/>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7152" y="2217469"/>
            <a:ext cx="12037695" cy="2834640"/>
          </a:xfrm>
        </p:spPr>
        <p:txBody>
          <a:bodyPr>
            <a:normAutofit/>
            <a:scene3d>
              <a:camera prst="orthographicFront"/>
              <a:lightRig rig="threePt" dir="t"/>
            </a:scene3d>
          </a:bodyPr>
          <a:lstStyle/>
          <a:p>
            <a:pPr algn="ctr" fontAlgn="auto">
              <a:lnSpc>
                <a:spcPct val="100000"/>
              </a:lnSpc>
            </a:pPr>
            <a:r>
              <a:rPr lang="en-US" altLang="zh-CN" sz="4600" b="1" dirty="0">
                <a:ln w="22225">
                  <a:solidFill>
                    <a:schemeClr val="accent2"/>
                  </a:solidFill>
                  <a:prstDash val="solid"/>
                </a:ln>
                <a:solidFill>
                  <a:schemeClr val="accent2">
                    <a:lumMod val="40000"/>
                    <a:lumOff val="60000"/>
                  </a:schemeClr>
                </a:solidFill>
                <a:effectLst/>
              </a:rPr>
              <a:t>Don‘t forget </a:t>
            </a:r>
            <a:r>
              <a:rPr lang="zh-CN" altLang="en-US" sz="4600" b="1" dirty="0">
                <a:ln w="22225">
                  <a:solidFill>
                    <a:schemeClr val="accent2"/>
                  </a:solidFill>
                  <a:prstDash val="solid"/>
                </a:ln>
                <a:solidFill>
                  <a:schemeClr val="accent2">
                    <a:lumMod val="40000"/>
                    <a:lumOff val="60000"/>
                  </a:schemeClr>
                </a:solidFill>
                <a:effectLst/>
              </a:rPr>
              <a:t> to get vaccinated in a timely manner </a:t>
            </a:r>
            <a:r>
              <a:rPr lang="en-US" altLang="zh-CN" sz="4600" b="1" dirty="0">
                <a:ln w="22225">
                  <a:solidFill>
                    <a:schemeClr val="accent2"/>
                  </a:solidFill>
                  <a:prstDash val="solid"/>
                </a:ln>
                <a:solidFill>
                  <a:schemeClr val="accent2">
                    <a:lumMod val="40000"/>
                    <a:lumOff val="60000"/>
                  </a:schemeClr>
                </a:solidFill>
                <a:effectLst/>
              </a:rPr>
              <a:t>for your own and others </a:t>
            </a:r>
            <a:r>
              <a:rPr lang="en-US" altLang="zh-CN" sz="4600" b="1" dirty="0">
                <a:ln w="22225">
                  <a:solidFill>
                    <a:schemeClr val="accent2"/>
                  </a:solidFill>
                  <a:prstDash val="solid"/>
                </a:ln>
                <a:solidFill>
                  <a:schemeClr val="accent2">
                    <a:lumMod val="40000"/>
                    <a:lumOff val="60000"/>
                  </a:schemeClr>
                </a:solidFill>
                <a:effectLst/>
                <a:sym typeface="+mn-ea"/>
              </a:rPr>
              <a:t>health. </a:t>
            </a:r>
            <a:endParaRPr lang="zh-CN" altLang="en-US" sz="4600" b="1" dirty="0">
              <a:ln w="22225">
                <a:solidFill>
                  <a:schemeClr val="accent2"/>
                </a:solidFill>
                <a:prstDash val="solid"/>
              </a:ln>
              <a:solidFill>
                <a:schemeClr val="accent2">
                  <a:lumMod val="40000"/>
                  <a:lumOff val="60000"/>
                </a:schemeClr>
              </a:solidFill>
              <a:effectLst/>
            </a:endParaRPr>
          </a:p>
        </p:txBody>
      </p:sp>
      <p:sp>
        <p:nvSpPr>
          <p:cNvPr id="6" name="矩形 5"/>
          <p:cNvSpPr/>
          <p:nvPr/>
        </p:nvSpPr>
        <p:spPr>
          <a:xfrm>
            <a:off x="1271464" y="1628800"/>
            <a:ext cx="10009112" cy="1446550"/>
          </a:xfrm>
          <a:prstGeom prst="rect">
            <a:avLst/>
          </a:prstGeom>
          <a:noFill/>
          <a:ln>
            <a:noFill/>
          </a:ln>
        </p:spPr>
        <p:txBody>
          <a:bodyPr wrap="square" rtlCol="0" anchor="t">
            <a:spAutoFit/>
          </a:bodyPr>
          <a:lstStyle/>
          <a:p>
            <a:pPr algn="ctr"/>
            <a:r>
              <a:rPr lang="en-US" altLang="zh-CN" sz="8800" b="1" dirty="0">
                <a:solidFill>
                  <a:schemeClr val="accent1"/>
                </a:solidFill>
                <a:effectLst>
                  <a:outerShdw blurRad="38100" dist="25400" dir="5400000" algn="ctr" rotWithShape="0">
                    <a:srgbClr val="6E747A">
                      <a:alpha val="43000"/>
                    </a:srgbClr>
                  </a:outerShdw>
                </a:effectLst>
              </a:rPr>
              <a:t>Let’s try our system!!!</a:t>
            </a: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21389249">
            <a:off x="430830" y="389667"/>
            <a:ext cx="10153128" cy="1077218"/>
          </a:xfrm>
          <a:prstGeom prst="rect">
            <a:avLst/>
          </a:prstGeom>
          <a:noFill/>
          <a:ln w="28575">
            <a:solidFill>
              <a:schemeClr val="accent2"/>
            </a:solidFill>
          </a:ln>
        </p:spPr>
        <p:txBody>
          <a:bodyPr wrap="square">
            <a:spAutoFit/>
          </a:bodyPr>
          <a:lstStyle/>
          <a:p>
            <a:r>
              <a:rPr lang="en-US" sz="2800" b="1" i="0" dirty="0">
                <a:solidFill>
                  <a:srgbClr val="374151"/>
                </a:solidFill>
                <a:effectLst/>
                <a:latin typeface="Arial" panose="020B0604020202090204" pitchFamily="34" charset="0"/>
                <a:cs typeface="Arial" panose="020B0604020202090204" pitchFamily="34" charset="0"/>
              </a:rPr>
              <a:t>Are you looking for a comprehensive tool to help you </a:t>
            </a:r>
            <a:r>
              <a:rPr lang="en-US" sz="3600" b="1" i="0" dirty="0">
                <a:solidFill>
                  <a:schemeClr val="accent1"/>
                </a:solidFill>
                <a:effectLst/>
                <a:latin typeface="Arial" panose="020B0604020202090204" pitchFamily="34" charset="0"/>
                <a:cs typeface="Arial" panose="020B0604020202090204" pitchFamily="34" charset="0"/>
              </a:rPr>
              <a:t>stay on top </a:t>
            </a:r>
            <a:r>
              <a:rPr lang="en-US" sz="2800" b="1" i="0" dirty="0">
                <a:solidFill>
                  <a:srgbClr val="374151"/>
                </a:solidFill>
                <a:effectLst/>
                <a:latin typeface="Arial" panose="020B0604020202090204" pitchFamily="34" charset="0"/>
                <a:cs typeface="Arial" panose="020B0604020202090204" pitchFamily="34" charset="0"/>
              </a:rPr>
              <a:t>of the flu vaccination situation in the US?</a:t>
            </a:r>
          </a:p>
        </p:txBody>
      </p:sp>
      <p:sp>
        <p:nvSpPr>
          <p:cNvPr id="5" name="TextBox 4"/>
          <p:cNvSpPr txBox="1"/>
          <p:nvPr/>
        </p:nvSpPr>
        <p:spPr>
          <a:xfrm rot="152904">
            <a:off x="3728230" y="1985049"/>
            <a:ext cx="8144571" cy="1077218"/>
          </a:xfrm>
          <a:prstGeom prst="rect">
            <a:avLst/>
          </a:prstGeom>
          <a:noFill/>
          <a:ln w="28575">
            <a:solidFill>
              <a:schemeClr val="accent2"/>
            </a:solidFill>
          </a:ln>
        </p:spPr>
        <p:txBody>
          <a:bodyPr wrap="square">
            <a:spAutoFit/>
          </a:bodyPr>
          <a:lstStyle/>
          <a:p>
            <a:r>
              <a:rPr lang="en-US" sz="2800" b="1" i="0" dirty="0">
                <a:solidFill>
                  <a:srgbClr val="374151"/>
                </a:solidFill>
                <a:effectLst/>
                <a:latin typeface="Arial" panose="020B0604020202090204" pitchFamily="34" charset="0"/>
                <a:cs typeface="Arial" panose="020B0604020202090204" pitchFamily="34" charset="0"/>
              </a:rPr>
              <a:t>Are you looking for a </a:t>
            </a:r>
            <a:r>
              <a:rPr lang="en-US" sz="3600" b="1" i="0" dirty="0">
                <a:solidFill>
                  <a:schemeClr val="accent1"/>
                </a:solidFill>
                <a:effectLst/>
                <a:latin typeface="Arial" panose="020B0604020202090204" pitchFamily="34" charset="0"/>
                <a:cs typeface="Arial" panose="020B0604020202090204" pitchFamily="34" charset="0"/>
              </a:rPr>
              <a:t>one-stop shop </a:t>
            </a:r>
            <a:r>
              <a:rPr lang="en-US" sz="2800" b="1" i="0" dirty="0">
                <a:solidFill>
                  <a:srgbClr val="374151"/>
                </a:solidFill>
                <a:effectLst/>
                <a:latin typeface="Arial" panose="020B0604020202090204" pitchFamily="34" charset="0"/>
                <a:cs typeface="Arial" panose="020B0604020202090204" pitchFamily="34" charset="0"/>
              </a:rPr>
              <a:t>for all your flu vaccination needs? </a:t>
            </a:r>
          </a:p>
        </p:txBody>
      </p:sp>
      <p:sp>
        <p:nvSpPr>
          <p:cNvPr id="7" name="TextBox 6"/>
          <p:cNvSpPr txBox="1"/>
          <p:nvPr/>
        </p:nvSpPr>
        <p:spPr>
          <a:xfrm rot="21421472">
            <a:off x="266500" y="3678413"/>
            <a:ext cx="10089121" cy="1200329"/>
          </a:xfrm>
          <a:prstGeom prst="rect">
            <a:avLst/>
          </a:prstGeom>
          <a:noFill/>
          <a:ln w="28575">
            <a:solidFill>
              <a:schemeClr val="accent2"/>
            </a:solidFill>
          </a:ln>
        </p:spPr>
        <p:txBody>
          <a:bodyPr wrap="square">
            <a:spAutoFit/>
          </a:bodyPr>
          <a:lstStyle/>
          <a:p>
            <a:r>
              <a:rPr lang="en-US" sz="2800" b="1" i="0" dirty="0">
                <a:solidFill>
                  <a:srgbClr val="374151"/>
                </a:solidFill>
                <a:effectLst/>
                <a:latin typeface="Arial" panose="020B0604020202090204" pitchFamily="34" charset="0"/>
                <a:cs typeface="Arial" panose="020B0604020202090204" pitchFamily="34" charset="0"/>
              </a:rPr>
              <a:t>Do you want to </a:t>
            </a:r>
            <a:r>
              <a:rPr lang="en-US" sz="3600" b="1" i="0" dirty="0">
                <a:solidFill>
                  <a:schemeClr val="accent1"/>
                </a:solidFill>
                <a:effectLst/>
                <a:latin typeface="Arial" panose="020B0604020202090204" pitchFamily="34" charset="0"/>
                <a:cs typeface="Arial" panose="020B0604020202090204" pitchFamily="34" charset="0"/>
              </a:rPr>
              <a:t>plan ahead </a:t>
            </a:r>
            <a:r>
              <a:rPr lang="en-US" sz="2800" b="1" i="0" dirty="0">
                <a:effectLst/>
                <a:latin typeface="Arial" panose="020B0604020202090204" pitchFamily="34" charset="0"/>
                <a:cs typeface="Arial" panose="020B0604020202090204" pitchFamily="34" charset="0"/>
              </a:rPr>
              <a:t>and schedule </a:t>
            </a:r>
            <a:r>
              <a:rPr lang="en-US" sz="2800" b="1" i="0" dirty="0">
                <a:solidFill>
                  <a:srgbClr val="374151"/>
                </a:solidFill>
                <a:effectLst/>
                <a:latin typeface="Arial" panose="020B0604020202090204" pitchFamily="34" charset="0"/>
                <a:cs typeface="Arial" panose="020B0604020202090204" pitchFamily="34" charset="0"/>
              </a:rPr>
              <a:t>your flu shot at a </a:t>
            </a:r>
            <a:r>
              <a:rPr lang="en-US" sz="3600" b="1" i="0" dirty="0">
                <a:solidFill>
                  <a:schemeClr val="accent1"/>
                </a:solidFill>
                <a:effectLst/>
                <a:latin typeface="Arial" panose="020B0604020202090204" pitchFamily="34" charset="0"/>
                <a:cs typeface="Arial" panose="020B0604020202090204" pitchFamily="34" charset="0"/>
              </a:rPr>
              <a:t>convenient </a:t>
            </a:r>
            <a:r>
              <a:rPr lang="en-US" sz="2800" b="1" i="0" dirty="0">
                <a:solidFill>
                  <a:srgbClr val="374151"/>
                </a:solidFill>
                <a:effectLst/>
                <a:latin typeface="Arial" panose="020B0604020202090204" pitchFamily="34" charset="0"/>
                <a:cs typeface="Arial" panose="020B0604020202090204" pitchFamily="34" charset="0"/>
              </a:rPr>
              <a:t>time? </a:t>
            </a:r>
          </a:p>
        </p:txBody>
      </p:sp>
      <p:sp>
        <p:nvSpPr>
          <p:cNvPr id="9" name="TextBox 8"/>
          <p:cNvSpPr txBox="1"/>
          <p:nvPr/>
        </p:nvSpPr>
        <p:spPr>
          <a:xfrm>
            <a:off x="767408" y="5437258"/>
            <a:ext cx="10528723" cy="822960"/>
          </a:xfrm>
          <a:prstGeom prst="rect">
            <a:avLst/>
          </a:prstGeom>
          <a:solidFill>
            <a:schemeClr val="accent1"/>
          </a:solidFill>
        </p:spPr>
        <p:txBody>
          <a:bodyPr wrap="square">
            <a:spAutoFit/>
          </a:bodyPr>
          <a:lstStyle/>
          <a:p>
            <a:r>
              <a:rPr lang="en-US" sz="4000" b="1" i="0" dirty="0">
                <a:solidFill>
                  <a:schemeClr val="bg1"/>
                </a:solidFill>
                <a:effectLst/>
                <a:latin typeface="Arial" panose="020B0604020202090204" pitchFamily="34" charset="0"/>
                <a:cs typeface="Arial" panose="020B0604020202090204" pitchFamily="34" charset="0"/>
              </a:rPr>
              <a:t>Look no further than our new R Shiny app!</a:t>
            </a:r>
            <a:endParaRPr lang="en-US" sz="4000" b="1" dirty="0">
              <a:solidFill>
                <a:schemeClr val="bg1"/>
              </a:solidFill>
              <a:latin typeface="Arial" panose="020B0604020202090204" pitchFamily="34" charset="0"/>
              <a:cs typeface="Arial" panose="020B0604020202090204" pitchFamily="34" charset="0"/>
            </a:endParaRPr>
          </a:p>
        </p:txBody>
      </p:sp>
      <p:pic>
        <p:nvPicPr>
          <p:cNvPr id="11" name="Graphic 10" descr="Megaphone with solid fill"/>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974" y="1991921"/>
            <a:ext cx="1804867" cy="1804867"/>
          </a:xfrm>
          <a:prstGeom prst="rect">
            <a:avLst/>
          </a:prstGeom>
        </p:spPr>
      </p:pic>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250190" y="367665"/>
            <a:ext cx="3867150" cy="2027555"/>
          </a:xfrm>
        </p:spPr>
        <p:txBody>
          <a:bodyPr>
            <a:normAutofit/>
          </a:bodyPr>
          <a:lstStyle/>
          <a:p>
            <a:pPr>
              <a:lnSpc>
                <a:spcPct val="115000"/>
              </a:lnSpc>
            </a:pPr>
            <a:r>
              <a:rPr lang="en-US" altLang="zh-CN" sz="5400" b="1" dirty="0">
                <a:solidFill>
                  <a:schemeClr val="bg1"/>
                </a:solidFill>
                <a:effectLst>
                  <a:outerShdw blurRad="38100" dist="19050" dir="2700000" algn="tl" rotWithShape="0">
                    <a:schemeClr val="dk1">
                      <a:alpha val="40000"/>
                    </a:schemeClr>
                  </a:outerShdw>
                </a:effectLst>
                <a:latin typeface="+mn-lt"/>
              </a:rPr>
              <a:t>Dataset Introduction</a:t>
            </a:r>
          </a:p>
        </p:txBody>
      </p:sp>
      <p:sp>
        <p:nvSpPr>
          <p:cNvPr id="14" name="内容占位符 13"/>
          <p:cNvSpPr>
            <a:spLocks noGrp="1"/>
          </p:cNvSpPr>
          <p:nvPr>
            <p:ph idx="1"/>
          </p:nvPr>
        </p:nvSpPr>
        <p:spPr>
          <a:xfrm>
            <a:off x="4367808" y="2395462"/>
            <a:ext cx="7823810" cy="2448272"/>
          </a:xfrm>
        </p:spPr>
        <p:txBody>
          <a:bodyPr>
            <a:noAutofit/>
          </a:bodyPr>
          <a:lstStyle/>
          <a:p>
            <a:endParaRPr lang="zh-CN" altLang="en-US" sz="1100" dirty="0"/>
          </a:p>
          <a:p>
            <a:pPr marL="342900" indent="-342900">
              <a:spcBef>
                <a:spcPts val="0"/>
              </a:spcBef>
              <a:buFont typeface="Wingdings" panose="05000000000000000000" pitchFamily="2" charset="2"/>
              <a:buChar char="§"/>
            </a:pPr>
            <a:r>
              <a:rPr lang="en-US" altLang="zh-CN" sz="2400" b="1" dirty="0">
                <a:latin typeface="Helvetica" pitchFamily="2" charset="0"/>
              </a:rPr>
              <a:t>P</a:t>
            </a:r>
            <a:r>
              <a:rPr lang="zh-CN" altLang="en-US" sz="2400" b="1" dirty="0">
                <a:latin typeface="Helvetica" pitchFamily="2" charset="0"/>
              </a:rPr>
              <a:t>rovider </a:t>
            </a:r>
            <a:r>
              <a:rPr lang="en-US" altLang="zh-CN" sz="2400" b="1" dirty="0">
                <a:latin typeface="Helvetica" pitchFamily="2" charset="0"/>
              </a:rPr>
              <a:t>I</a:t>
            </a:r>
            <a:r>
              <a:rPr lang="zh-CN" altLang="en-US" sz="2400" b="1" dirty="0">
                <a:latin typeface="Helvetica" pitchFamily="2" charset="0"/>
              </a:rPr>
              <a:t>nformation</a:t>
            </a:r>
            <a:endParaRPr lang="en-US" altLang="zh-CN" sz="2400" b="1" dirty="0">
              <a:latin typeface="Helvetica" pitchFamily="2" charset="0"/>
            </a:endParaRPr>
          </a:p>
          <a:p>
            <a:pPr marL="365760" indent="0">
              <a:buNone/>
            </a:pPr>
            <a:r>
              <a:rPr lang="zh-CN" altLang="en-US" dirty="0">
                <a:latin typeface="Helvetica" pitchFamily="2" charset="0"/>
              </a:rPr>
              <a:t>providers</a:t>
            </a:r>
            <a:r>
              <a:rPr lang="en-US" altLang="zh-CN" dirty="0">
                <a:latin typeface="Helvetica" pitchFamily="2" charset="0"/>
              </a:rPr>
              <a:t>‘</a:t>
            </a:r>
            <a:r>
              <a:rPr lang="zh-CN" altLang="en-US" dirty="0">
                <a:latin typeface="Helvetica" pitchFamily="2" charset="0"/>
              </a:rPr>
              <a:t> names, addresses, phone numbers, </a:t>
            </a:r>
            <a:r>
              <a:rPr lang="en-US" altLang="zh-CN" dirty="0">
                <a:latin typeface="Helvetica" pitchFamily="2" charset="0"/>
              </a:rPr>
              <a:t>zip codes, and locations, </a:t>
            </a:r>
            <a:r>
              <a:rPr lang="en-US" altLang="zh-CN" dirty="0" err="1">
                <a:latin typeface="Helvetica" pitchFamily="2" charset="0"/>
              </a:rPr>
              <a:t>insurance_accepted</a:t>
            </a:r>
            <a:r>
              <a:rPr lang="en-US" altLang="zh-CN" dirty="0">
                <a:latin typeface="Helvetica" pitchFamily="2" charset="0"/>
              </a:rPr>
              <a:t>, </a:t>
            </a:r>
            <a:r>
              <a:rPr lang="en-US" altLang="zh-CN" dirty="0" err="1">
                <a:latin typeface="Helvetica" pitchFamily="2" charset="0"/>
              </a:rPr>
              <a:t>walkins_accepted</a:t>
            </a:r>
            <a:r>
              <a:rPr lang="en-US" altLang="zh-CN" dirty="0">
                <a:latin typeface="Helvetica" pitchFamily="2" charset="0"/>
              </a:rPr>
              <a:t>, </a:t>
            </a:r>
            <a:r>
              <a:rPr lang="en-US" altLang="zh-CN" dirty="0" err="1">
                <a:latin typeface="Helvetica" pitchFamily="2" charset="0"/>
              </a:rPr>
              <a:t>etc</a:t>
            </a:r>
            <a:endParaRPr lang="en-US" altLang="zh-CN" sz="2000" b="1" dirty="0">
              <a:latin typeface="Helvetica" pitchFamily="2" charset="0"/>
            </a:endParaRPr>
          </a:p>
          <a:p>
            <a:pPr marL="342900" indent="-342900">
              <a:buFont typeface="Wingdings" panose="05000000000000000000" pitchFamily="2" charset="2"/>
              <a:buChar char="§"/>
            </a:pPr>
            <a:r>
              <a:rPr lang="en-US" altLang="zh-CN" sz="2400" b="1" dirty="0">
                <a:latin typeface="Helvetica" pitchFamily="2" charset="0"/>
              </a:rPr>
              <a:t>V</a:t>
            </a:r>
            <a:r>
              <a:rPr lang="zh-CN" altLang="en-US" sz="2400" b="1" dirty="0">
                <a:latin typeface="Helvetica" pitchFamily="2" charset="0"/>
              </a:rPr>
              <a:t>accine </a:t>
            </a:r>
            <a:r>
              <a:rPr lang="en-US" altLang="zh-CN" sz="2400" b="1" dirty="0">
                <a:latin typeface="Helvetica" pitchFamily="2" charset="0"/>
              </a:rPr>
              <a:t>Information</a:t>
            </a:r>
            <a:endParaRPr lang="zh-CN" altLang="en-US" sz="2400" b="1" dirty="0"/>
          </a:p>
          <a:p>
            <a:pPr marL="365760"/>
            <a:r>
              <a:rPr lang="zh-CN" altLang="en-US" dirty="0">
                <a:latin typeface="Helvetica" pitchFamily="2" charset="0"/>
              </a:rPr>
              <a:t>vaccine </a:t>
            </a:r>
            <a:r>
              <a:rPr lang="en-US" altLang="zh-CN" dirty="0">
                <a:latin typeface="Helvetica" pitchFamily="2" charset="0"/>
              </a:rPr>
              <a:t>information including vaccine names, in stock or not, supply levels, </a:t>
            </a:r>
            <a:r>
              <a:rPr lang="en-US" altLang="zh-CN" dirty="0" err="1">
                <a:latin typeface="Helvetica" pitchFamily="2" charset="0"/>
              </a:rPr>
              <a:t>etc</a:t>
            </a:r>
            <a:endParaRPr lang="en-US" altLang="zh-CN" dirty="0">
              <a:latin typeface="Helvetica" pitchFamily="2" charset="0"/>
            </a:endParaRPr>
          </a:p>
        </p:txBody>
      </p:sp>
      <p:sp>
        <p:nvSpPr>
          <p:cNvPr id="15" name="文本占位符 14"/>
          <p:cNvSpPr>
            <a:spLocks noGrp="1"/>
          </p:cNvSpPr>
          <p:nvPr>
            <p:ph type="body" sz="half" idx="2"/>
          </p:nvPr>
        </p:nvSpPr>
        <p:spPr>
          <a:xfrm>
            <a:off x="72388" y="2992687"/>
            <a:ext cx="3955587" cy="2448272"/>
          </a:xfrm>
          <a:ln w="28575">
            <a:solidFill>
              <a:schemeClr val="bg1"/>
            </a:solidFill>
          </a:ln>
        </p:spPr>
        <p:txBody>
          <a:bodyPr>
            <a:normAutofit/>
          </a:bodyPr>
          <a:lstStyle/>
          <a:p>
            <a:r>
              <a:rPr lang="zh-CN" altLang="en-US" sz="2800" b="1" dirty="0"/>
              <a:t>The Vaccines.gov </a:t>
            </a:r>
            <a:r>
              <a:rPr lang="en-US" altLang="zh-CN" sz="2800" b="1" dirty="0"/>
              <a:t>Dataset</a:t>
            </a:r>
          </a:p>
          <a:p>
            <a:r>
              <a:rPr lang="zh-CN" altLang="en-US" sz="1600" dirty="0">
                <a:solidFill>
                  <a:schemeClr val="bg1"/>
                </a:solidFill>
              </a:rPr>
              <a:t>powered by VaccineFinder</a:t>
            </a:r>
          </a:p>
          <a:p>
            <a:endParaRPr lang="en-US" altLang="zh-CN" sz="2200" dirty="0"/>
          </a:p>
          <a:p>
            <a:pPr marL="342900" indent="-342900">
              <a:buFont typeface="Wingdings" panose="05000000000000000000" pitchFamily="2" charset="2"/>
              <a:buChar char="§"/>
            </a:pPr>
            <a:r>
              <a:rPr lang="en-US" altLang="zh-CN" sz="2400" b="1" dirty="0">
                <a:latin typeface="Helvetica" pitchFamily="2" charset="0"/>
              </a:rPr>
              <a:t>P</a:t>
            </a:r>
            <a:r>
              <a:rPr lang="zh-CN" altLang="en-US" sz="2400" b="1" dirty="0">
                <a:latin typeface="Helvetica" pitchFamily="2" charset="0"/>
              </a:rPr>
              <a:t>rovider </a:t>
            </a:r>
            <a:r>
              <a:rPr lang="en-US" altLang="zh-CN" sz="2400" b="1" dirty="0">
                <a:latin typeface="Helvetica" pitchFamily="2" charset="0"/>
              </a:rPr>
              <a:t>I</a:t>
            </a:r>
            <a:r>
              <a:rPr lang="zh-CN" altLang="en-US" sz="2400" b="1" dirty="0">
                <a:latin typeface="Helvetica" pitchFamily="2" charset="0"/>
              </a:rPr>
              <a:t>nformation</a:t>
            </a:r>
            <a:endParaRPr lang="en-US" altLang="zh-CN" sz="2400" b="1" dirty="0">
              <a:latin typeface="Helvetica" pitchFamily="2" charset="0"/>
            </a:endParaRPr>
          </a:p>
          <a:p>
            <a:pPr marL="342900" indent="-342900">
              <a:buFont typeface="Wingdings" panose="05000000000000000000" pitchFamily="2" charset="2"/>
              <a:buChar char="§"/>
            </a:pPr>
            <a:r>
              <a:rPr lang="en-US" altLang="zh-CN" sz="2400" b="1" dirty="0">
                <a:latin typeface="Helvetica" pitchFamily="2" charset="0"/>
              </a:rPr>
              <a:t>V</a:t>
            </a:r>
            <a:r>
              <a:rPr lang="zh-CN" altLang="en-US" sz="2400" b="1" dirty="0">
                <a:latin typeface="Helvetica" pitchFamily="2" charset="0"/>
              </a:rPr>
              <a:t>accine </a:t>
            </a:r>
            <a:r>
              <a:rPr lang="en-US" altLang="zh-CN" sz="2400" b="1" dirty="0">
                <a:latin typeface="Helvetica" pitchFamily="2" charset="0"/>
              </a:rPr>
              <a:t>Information</a:t>
            </a:r>
            <a:endParaRPr lang="zh-CN" altLang="en-US" sz="1800" b="1" dirty="0"/>
          </a:p>
        </p:txBody>
      </p:sp>
      <p:sp>
        <p:nvSpPr>
          <p:cNvPr id="3" name="TextBox 2"/>
          <p:cNvSpPr txBox="1"/>
          <p:nvPr/>
        </p:nvSpPr>
        <p:spPr>
          <a:xfrm>
            <a:off x="4367808" y="1443284"/>
            <a:ext cx="5328592" cy="646331"/>
          </a:xfrm>
          <a:prstGeom prst="rect">
            <a:avLst/>
          </a:prstGeom>
          <a:noFill/>
        </p:spPr>
        <p:txBody>
          <a:bodyPr wrap="square">
            <a:spAutoFit/>
          </a:bodyPr>
          <a:lstStyle/>
          <a:p>
            <a:r>
              <a:rPr lang="zh-CN" altLang="en-US" sz="3600" b="1" dirty="0"/>
              <a:t>The Vaccines.gov </a:t>
            </a:r>
            <a:r>
              <a:rPr lang="en-US" altLang="zh-CN" sz="3600" b="1" dirty="0"/>
              <a:t>Dataset</a:t>
            </a:r>
          </a:p>
        </p:txBody>
      </p:sp>
      <p:pic>
        <p:nvPicPr>
          <p:cNvPr id="5" name="Picture 4"/>
          <p:cNvPicPr>
            <a:picLocks noChangeAspect="1"/>
          </p:cNvPicPr>
          <p:nvPr/>
        </p:nvPicPr>
        <p:blipFill>
          <a:blip r:embed="rId3"/>
          <a:stretch>
            <a:fillRect/>
          </a:stretch>
        </p:blipFill>
        <p:spPr>
          <a:xfrm>
            <a:off x="4259187" y="380641"/>
            <a:ext cx="5308600" cy="736600"/>
          </a:xfrm>
          <a:prstGeom prst="rect">
            <a:avLst/>
          </a:prstGeom>
        </p:spPr>
      </p:pic>
      <p:sp>
        <p:nvSpPr>
          <p:cNvPr id="7" name="TextBox 6"/>
          <p:cNvSpPr txBox="1"/>
          <p:nvPr/>
        </p:nvSpPr>
        <p:spPr>
          <a:xfrm>
            <a:off x="4367808" y="5440959"/>
            <a:ext cx="7992170" cy="600164"/>
          </a:xfrm>
          <a:prstGeom prst="rect">
            <a:avLst/>
          </a:prstGeom>
          <a:noFill/>
        </p:spPr>
        <p:txBody>
          <a:bodyPr wrap="square">
            <a:spAutoFit/>
          </a:bodyPr>
          <a:lstStyle/>
          <a:p>
            <a:r>
              <a:rPr lang="en-US" altLang="zh-CN" dirty="0"/>
              <a:t>Link</a:t>
            </a:r>
            <a:r>
              <a:rPr lang="zh-CN" altLang="en-US" dirty="0"/>
              <a:t>: </a:t>
            </a:r>
          </a:p>
          <a:p>
            <a:r>
              <a:rPr lang="zh-CN" altLang="en-US" sz="1500" u="sng" dirty="0">
                <a:hlinkClick r:id="rId4"/>
              </a:rPr>
              <a:t>https://data.cdc.gov/Flu-Vaccinations/Vaccines-gov-Flu-vaccinating-provider-locations/bugr-bbfr</a:t>
            </a:r>
            <a:endParaRPr lang="zh-CN" altLang="en-US" sz="1500" u="sng" dirty="0"/>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3"/>
          <a:srcRect b="5511"/>
          <a:stretch>
            <a:fillRect/>
          </a:stretch>
        </p:blipFill>
        <p:spPr>
          <a:xfrm>
            <a:off x="0" y="1628800"/>
            <a:ext cx="6113780" cy="4102735"/>
          </a:xfrm>
          <a:prstGeom prst="rect">
            <a:avLst/>
          </a:prstGeom>
        </p:spPr>
      </p:pic>
      <p:pic>
        <p:nvPicPr>
          <p:cNvPr id="14" name="图片 13"/>
          <p:cNvPicPr>
            <a:picLocks noChangeAspect="1"/>
          </p:cNvPicPr>
          <p:nvPr/>
        </p:nvPicPr>
        <p:blipFill>
          <a:blip r:embed="rId4"/>
          <a:stretch>
            <a:fillRect/>
          </a:stretch>
        </p:blipFill>
        <p:spPr>
          <a:xfrm>
            <a:off x="6113145" y="1870100"/>
            <a:ext cx="6078855" cy="3862070"/>
          </a:xfrm>
          <a:prstGeom prst="rect">
            <a:avLst/>
          </a:prstGeom>
        </p:spPr>
      </p:pic>
      <p:pic>
        <p:nvPicPr>
          <p:cNvPr id="15" name="图片 14"/>
          <p:cNvPicPr>
            <a:picLocks noChangeAspect="1"/>
          </p:cNvPicPr>
          <p:nvPr/>
        </p:nvPicPr>
        <p:blipFill>
          <a:blip r:embed="rId5"/>
          <a:stretch>
            <a:fillRect/>
          </a:stretch>
        </p:blipFill>
        <p:spPr>
          <a:xfrm>
            <a:off x="6113780" y="1628800"/>
            <a:ext cx="6078220" cy="241300"/>
          </a:xfrm>
          <a:prstGeom prst="rect">
            <a:avLst/>
          </a:prstGeom>
        </p:spPr>
      </p:pic>
      <p:sp>
        <p:nvSpPr>
          <p:cNvPr id="2" name="标题 7"/>
          <p:cNvSpPr txBox="1"/>
          <p:nvPr/>
        </p:nvSpPr>
        <p:spPr>
          <a:xfrm>
            <a:off x="538480" y="307340"/>
            <a:ext cx="6652260" cy="1141730"/>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US" altLang="zh-CN" sz="5485" b="1" dirty="0">
                <a:solidFill>
                  <a:schemeClr val="tx1"/>
                </a:solidFill>
                <a:effectLst>
                  <a:outerShdw blurRad="38100" dist="19050" dir="2700000" algn="tl" rotWithShape="0">
                    <a:schemeClr val="dk1">
                      <a:alpha val="40000"/>
                    </a:schemeClr>
                  </a:outerShdw>
                </a:effectLst>
                <a:latin typeface="+mn-lt"/>
              </a:rPr>
              <a:t>Dataset Introduction</a:t>
            </a: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
            <a:extLst>
              <a:ext uri="{FF2B5EF4-FFF2-40B4-BE49-F238E27FC236}">
                <a16:creationId xmlns:a16="http://schemas.microsoft.com/office/drawing/2014/main" id="{EE7D9993-1BE6-CEC7-EE36-C93FE85E169F}"/>
              </a:ext>
            </a:extLst>
          </p:cNvPr>
          <p:cNvSpPr txBox="1"/>
          <p:nvPr/>
        </p:nvSpPr>
        <p:spPr>
          <a:xfrm>
            <a:off x="538480" y="307340"/>
            <a:ext cx="6652260" cy="1141730"/>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US" altLang="zh-CN" sz="5485" b="1" dirty="0">
                <a:solidFill>
                  <a:schemeClr val="tx1"/>
                </a:solidFill>
                <a:effectLst>
                  <a:outerShdw blurRad="38100" dist="19050" dir="2700000" algn="tl" rotWithShape="0">
                    <a:schemeClr val="dk1">
                      <a:alpha val="40000"/>
                    </a:schemeClr>
                  </a:outerShdw>
                </a:effectLst>
                <a:latin typeface="+mn-lt"/>
              </a:rPr>
              <a:t>Data Pipeline</a:t>
            </a:r>
          </a:p>
        </p:txBody>
      </p:sp>
      <p:graphicFrame>
        <p:nvGraphicFramePr>
          <p:cNvPr id="3" name="Diagram 2">
            <a:extLst>
              <a:ext uri="{FF2B5EF4-FFF2-40B4-BE49-F238E27FC236}">
                <a16:creationId xmlns:a16="http://schemas.microsoft.com/office/drawing/2014/main" id="{F9A12832-CEB3-0851-D823-C23EE3047DC2}"/>
              </a:ext>
            </a:extLst>
          </p:cNvPr>
          <p:cNvGraphicFramePr/>
          <p:nvPr>
            <p:extLst>
              <p:ext uri="{D42A27DB-BD31-4B8C-83A1-F6EECF244321}">
                <p14:modId xmlns:p14="http://schemas.microsoft.com/office/powerpoint/2010/main" val="2307635701"/>
              </p:ext>
            </p:extLst>
          </p:nvPr>
        </p:nvGraphicFramePr>
        <p:xfrm>
          <a:off x="3359696" y="2060849"/>
          <a:ext cx="5720184" cy="2520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标题 7">
            <a:extLst>
              <a:ext uri="{FF2B5EF4-FFF2-40B4-BE49-F238E27FC236}">
                <a16:creationId xmlns:a16="http://schemas.microsoft.com/office/drawing/2014/main" id="{234551C1-FFC7-F523-FD26-314176D1A9E9}"/>
              </a:ext>
            </a:extLst>
          </p:cNvPr>
          <p:cNvSpPr txBox="1"/>
          <p:nvPr/>
        </p:nvSpPr>
        <p:spPr>
          <a:xfrm>
            <a:off x="9079880" y="2750123"/>
            <a:ext cx="3096344" cy="1141730"/>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15000"/>
              </a:lnSpc>
            </a:pPr>
            <a:r>
              <a:rPr lang="en-US" altLang="zh-CN" sz="5485" b="1" dirty="0">
                <a:solidFill>
                  <a:schemeClr val="tx1"/>
                </a:solidFill>
                <a:effectLst>
                  <a:outerShdw blurRad="38100" dist="19050" dir="2700000" algn="tl" rotWithShape="0">
                    <a:schemeClr val="dk1">
                      <a:alpha val="40000"/>
                    </a:schemeClr>
                  </a:outerShdw>
                </a:effectLst>
                <a:latin typeface="+mn-lt"/>
              </a:rPr>
              <a:t>Shiny App</a:t>
            </a:r>
          </a:p>
        </p:txBody>
      </p:sp>
      <p:sp>
        <p:nvSpPr>
          <p:cNvPr id="5" name="标题 7">
            <a:extLst>
              <a:ext uri="{FF2B5EF4-FFF2-40B4-BE49-F238E27FC236}">
                <a16:creationId xmlns:a16="http://schemas.microsoft.com/office/drawing/2014/main" id="{006EAD6F-237B-1AB3-CAE6-6157D26B2E1B}"/>
              </a:ext>
            </a:extLst>
          </p:cNvPr>
          <p:cNvSpPr txBox="1"/>
          <p:nvPr/>
        </p:nvSpPr>
        <p:spPr>
          <a:xfrm>
            <a:off x="47328" y="2863335"/>
            <a:ext cx="3096344" cy="1141730"/>
          </a:xfrm>
          <a:prstGeom prst="rect">
            <a:avLst/>
          </a:prstGeom>
        </p:spPr>
        <p:txBody>
          <a:bodyPr>
            <a:normAutofit fontScale="8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15000"/>
              </a:lnSpc>
            </a:pPr>
            <a:r>
              <a:rPr lang="en-US" altLang="zh-CN" sz="5485" b="1" dirty="0" err="1">
                <a:solidFill>
                  <a:schemeClr val="tx1"/>
                </a:solidFill>
                <a:effectLst>
                  <a:outerShdw blurRad="38100" dist="19050" dir="2700000" algn="tl" rotWithShape="0">
                    <a:schemeClr val="dk1">
                      <a:alpha val="40000"/>
                    </a:schemeClr>
                  </a:outerShdw>
                </a:effectLst>
                <a:latin typeface="+mn-lt"/>
              </a:rPr>
              <a:t>Vaccine.gov</a:t>
            </a:r>
            <a:endParaRPr lang="en-US" altLang="zh-CN" sz="5485" b="1" dirty="0">
              <a:solidFill>
                <a:schemeClr val="tx1"/>
              </a:solidFill>
              <a:effectLst>
                <a:outerShdw blurRad="38100" dist="19050" dir="2700000" algn="tl" rotWithShape="0">
                  <a:schemeClr val="dk1">
                    <a:alpha val="40000"/>
                  </a:schemeClr>
                </a:outerShdw>
              </a:effectLst>
              <a:latin typeface="+mn-lt"/>
            </a:endParaRPr>
          </a:p>
        </p:txBody>
      </p:sp>
    </p:spTree>
    <p:extLst>
      <p:ext uri="{BB962C8B-B14F-4D97-AF65-F5344CB8AC3E}">
        <p14:creationId xmlns:p14="http://schemas.microsoft.com/office/powerpoint/2010/main" val="15175051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9416" y="1412776"/>
            <a:ext cx="9721080" cy="1015663"/>
          </a:xfrm>
          <a:prstGeom prst="rect">
            <a:avLst/>
          </a:prstGeom>
          <a:noFill/>
        </p:spPr>
        <p:txBody>
          <a:bodyPr wrap="square">
            <a:spAutoFit/>
          </a:bodyPr>
          <a:lstStyle/>
          <a:p>
            <a:r>
              <a:rPr lang="en-US" sz="6000" b="1" dirty="0"/>
              <a:t>Shiny App Introduction</a:t>
            </a:r>
          </a:p>
        </p:txBody>
      </p:sp>
      <p:graphicFrame>
        <p:nvGraphicFramePr>
          <p:cNvPr id="8" name="TextBox 5"/>
          <p:cNvGraphicFramePr/>
          <p:nvPr/>
        </p:nvGraphicFramePr>
        <p:xfrm>
          <a:off x="1055440" y="3449795"/>
          <a:ext cx="9721080" cy="2585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7"/>
          <p:cNvSpPr txBox="1"/>
          <p:nvPr/>
        </p:nvSpPr>
        <p:spPr>
          <a:xfrm>
            <a:off x="27608" y="908720"/>
            <a:ext cx="3966592" cy="129728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ctr">
              <a:lnSpc>
                <a:spcPct val="115000"/>
              </a:lnSpc>
            </a:pPr>
            <a:r>
              <a:rPr lang="en-US" altLang="zh-CN" sz="5400" b="1" dirty="0">
                <a:solidFill>
                  <a:schemeClr val="bg1"/>
                </a:solidFill>
                <a:effectLst>
                  <a:outerShdw blurRad="38100" dist="19050" dir="2700000" algn="tl" rotWithShape="0">
                    <a:schemeClr val="dk1">
                      <a:alpha val="40000"/>
                    </a:schemeClr>
                  </a:outerShdw>
                </a:effectLst>
                <a:latin typeface="+mn-lt"/>
              </a:rPr>
              <a:t>Geospatial Analysis</a:t>
            </a:r>
          </a:p>
        </p:txBody>
      </p:sp>
      <p:sp>
        <p:nvSpPr>
          <p:cNvPr id="11" name="标题 7"/>
          <p:cNvSpPr txBox="1"/>
          <p:nvPr/>
        </p:nvSpPr>
        <p:spPr>
          <a:xfrm>
            <a:off x="-19496" y="3418611"/>
            <a:ext cx="3966592" cy="1297280"/>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ctr">
              <a:lnSpc>
                <a:spcPct val="115000"/>
              </a:lnSpc>
            </a:pPr>
            <a:endParaRPr lang="en-US" altLang="zh-CN" sz="2800" b="1" dirty="0">
              <a:solidFill>
                <a:schemeClr val="bg1"/>
              </a:solidFill>
              <a:effectLst>
                <a:outerShdw blurRad="38100" dist="19050" dir="2700000" algn="tl" rotWithShape="0">
                  <a:schemeClr val="dk1">
                    <a:alpha val="40000"/>
                  </a:schemeClr>
                </a:outerShdw>
              </a:effectLst>
              <a:latin typeface="+mn-lt"/>
            </a:endParaRPr>
          </a:p>
        </p:txBody>
      </p:sp>
      <p:sp>
        <p:nvSpPr>
          <p:cNvPr id="12" name="文本占位符 14"/>
          <p:cNvSpPr>
            <a:spLocks noGrp="1"/>
          </p:cNvSpPr>
          <p:nvPr>
            <p:ph type="body" sz="half" idx="2"/>
          </p:nvPr>
        </p:nvSpPr>
        <p:spPr>
          <a:xfrm>
            <a:off x="228478" y="2803320"/>
            <a:ext cx="4211338" cy="2497887"/>
          </a:xfrm>
          <a:ln w="28575">
            <a:noFill/>
          </a:ln>
        </p:spPr>
        <p:txBody>
          <a:bodyPr>
            <a:normAutofit fontScale="62500" lnSpcReduction="20000"/>
          </a:bodyPr>
          <a:lstStyle/>
          <a:p>
            <a:pPr marL="342900" indent="-342900">
              <a:lnSpc>
                <a:spcPct val="100000"/>
              </a:lnSpc>
              <a:spcBef>
                <a:spcPts val="1800"/>
              </a:spcBef>
              <a:buFont typeface="Wingdings" panose="05000000000000000000" pitchFamily="2" charset="2"/>
              <a:buChar char="§"/>
            </a:pPr>
            <a:r>
              <a:rPr lang="en-US" altLang="zh-CN" sz="3500" b="1" dirty="0">
                <a:latin typeface="Helvetica" pitchFamily="2" charset="0"/>
              </a:rPr>
              <a:t>Input Widgets</a:t>
            </a:r>
          </a:p>
          <a:p>
            <a:pPr marL="342900" indent="-342900">
              <a:lnSpc>
                <a:spcPct val="100000"/>
              </a:lnSpc>
              <a:spcBef>
                <a:spcPts val="1800"/>
              </a:spcBef>
              <a:buFont typeface="Wingdings" panose="05000000000000000000" pitchFamily="2" charset="2"/>
              <a:buChar char="§"/>
            </a:pPr>
            <a:r>
              <a:rPr lang="en-US" altLang="zh-CN" sz="3500" b="1" dirty="0">
                <a:latin typeface="Helvetica" pitchFamily="2" charset="0"/>
              </a:rPr>
              <a:t>Interactive Map</a:t>
            </a:r>
          </a:p>
          <a:p>
            <a:pPr marL="342900" indent="-342900">
              <a:lnSpc>
                <a:spcPct val="100000"/>
              </a:lnSpc>
              <a:spcBef>
                <a:spcPts val="1800"/>
              </a:spcBef>
              <a:buFont typeface="Wingdings" panose="05000000000000000000" pitchFamily="2" charset="2"/>
              <a:buChar char="§"/>
            </a:pPr>
            <a:r>
              <a:rPr lang="en-US" altLang="zh-CN" sz="3500" b="1" dirty="0">
                <a:latin typeface="Helvetica" pitchFamily="2" charset="0"/>
              </a:rPr>
              <a:t>Interactive Table</a:t>
            </a:r>
          </a:p>
          <a:p>
            <a:pPr marL="342900" indent="-342900">
              <a:lnSpc>
                <a:spcPct val="100000"/>
              </a:lnSpc>
              <a:spcBef>
                <a:spcPts val="1800"/>
              </a:spcBef>
              <a:buFont typeface="Wingdings" panose="05000000000000000000" pitchFamily="2" charset="2"/>
              <a:buChar char="§"/>
            </a:pPr>
            <a:r>
              <a:rPr lang="en-US" altLang="zh-CN" sz="3500" b="1" dirty="0">
                <a:latin typeface="Helvetica" pitchFamily="2" charset="0"/>
              </a:rPr>
              <a:t>Interactive Bar Chart</a:t>
            </a:r>
          </a:p>
          <a:p>
            <a:pPr marL="342900" indent="-342900">
              <a:lnSpc>
                <a:spcPct val="100000"/>
              </a:lnSpc>
              <a:spcBef>
                <a:spcPts val="1800"/>
              </a:spcBef>
              <a:buFont typeface="Wingdings" panose="05000000000000000000" pitchFamily="2" charset="2"/>
              <a:buChar char="§"/>
            </a:pPr>
            <a:r>
              <a:rPr lang="en-US" altLang="zh-CN" sz="3500" b="1" dirty="0">
                <a:latin typeface="Helvetica" pitchFamily="2" charset="0"/>
              </a:rPr>
              <a:t>Interactive Pie Chart</a:t>
            </a: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p:txBody>
      </p:sp>
      <p:sp>
        <p:nvSpPr>
          <p:cNvPr id="19" name="TextBox 18"/>
          <p:cNvSpPr txBox="1"/>
          <p:nvPr/>
        </p:nvSpPr>
        <p:spPr>
          <a:xfrm>
            <a:off x="4295800" y="243805"/>
            <a:ext cx="7200801" cy="461665"/>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Input:</a:t>
            </a:r>
            <a:r>
              <a:rPr lang="en-US" altLang="zh-CN" sz="2400" dirty="0"/>
              <a:t> State, City, Zip Code, Flu Category, bars num </a:t>
            </a:r>
          </a:p>
        </p:txBody>
      </p:sp>
      <p:sp>
        <p:nvSpPr>
          <p:cNvPr id="20" name="TextBox 19"/>
          <p:cNvSpPr txBox="1"/>
          <p:nvPr/>
        </p:nvSpPr>
        <p:spPr>
          <a:xfrm>
            <a:off x="4295800" y="1167135"/>
            <a:ext cx="7200801" cy="830997"/>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Interactive Bar Chart: </a:t>
            </a:r>
            <a:r>
              <a:rPr lang="en-US" altLang="zh-CN" sz="2400" dirty="0"/>
              <a:t>Vaccination Site Number in top n States</a:t>
            </a:r>
          </a:p>
        </p:txBody>
      </p:sp>
      <p:sp>
        <p:nvSpPr>
          <p:cNvPr id="21" name="TextBox 20"/>
          <p:cNvSpPr txBox="1"/>
          <p:nvPr/>
        </p:nvSpPr>
        <p:spPr>
          <a:xfrm>
            <a:off x="4295800" y="705470"/>
            <a:ext cx="8064896" cy="461665"/>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Interactive Map: </a:t>
            </a:r>
            <a:r>
              <a:rPr lang="en-US" altLang="zh-CN" sz="2400" dirty="0"/>
              <a:t>Vaccination Sites Distribution in US</a:t>
            </a:r>
          </a:p>
        </p:txBody>
      </p:sp>
      <p:sp>
        <p:nvSpPr>
          <p:cNvPr id="2" name="文本框 1">
            <a:extLst>
              <a:ext uri="{FF2B5EF4-FFF2-40B4-BE49-F238E27FC236}">
                <a16:creationId xmlns:a16="http://schemas.microsoft.com/office/drawing/2014/main" id="{36A24695-4641-F166-89B3-6435BD1FC83D}"/>
              </a:ext>
            </a:extLst>
          </p:cNvPr>
          <p:cNvSpPr txBox="1"/>
          <p:nvPr/>
        </p:nvSpPr>
        <p:spPr>
          <a:xfrm>
            <a:off x="11658600" y="219075"/>
            <a:ext cx="184731" cy="369332"/>
          </a:xfrm>
          <a:prstGeom prst="rect">
            <a:avLst/>
          </a:prstGeom>
          <a:noFill/>
        </p:spPr>
        <p:txBody>
          <a:bodyPr wrap="none" rtlCol="0">
            <a:spAutoFit/>
          </a:bodyPr>
          <a:lstStyle/>
          <a:p>
            <a:endParaRPr kumimoji="1" lang="zh-CN" altLang="en-US" dirty="0"/>
          </a:p>
        </p:txBody>
      </p:sp>
      <p:pic>
        <p:nvPicPr>
          <p:cNvPr id="4" name="图片 3" descr="图形用户界面, 应用程序, 网站&#10;&#10;描述已自动生成">
            <a:extLst>
              <a:ext uri="{FF2B5EF4-FFF2-40B4-BE49-F238E27FC236}">
                <a16:creationId xmlns:a16="http://schemas.microsoft.com/office/drawing/2014/main" id="{B5CD4C77-2825-E17A-D08F-22524FD00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800" y="2090465"/>
            <a:ext cx="7772400" cy="3496411"/>
          </a:xfrm>
          <a:prstGeom prst="rect">
            <a:avLst/>
          </a:prstGeom>
        </p:spPr>
      </p:pic>
    </p:spTree>
    <p:extLst>
      <p:ext uri="{BB962C8B-B14F-4D97-AF65-F5344CB8AC3E}">
        <p14:creationId xmlns:p14="http://schemas.microsoft.com/office/powerpoint/2010/main" val="1162916916"/>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7"/>
          <p:cNvSpPr txBox="1"/>
          <p:nvPr/>
        </p:nvSpPr>
        <p:spPr>
          <a:xfrm>
            <a:off x="27608" y="908720"/>
            <a:ext cx="3966592" cy="129728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ctr">
              <a:lnSpc>
                <a:spcPct val="115000"/>
              </a:lnSpc>
            </a:pPr>
            <a:r>
              <a:rPr lang="en-US" altLang="zh-CN" sz="5400" b="1" dirty="0">
                <a:solidFill>
                  <a:schemeClr val="bg1"/>
                </a:solidFill>
                <a:effectLst>
                  <a:outerShdw blurRad="38100" dist="19050" dir="2700000" algn="tl" rotWithShape="0">
                    <a:schemeClr val="dk1">
                      <a:alpha val="40000"/>
                    </a:schemeClr>
                  </a:outerShdw>
                </a:effectLst>
                <a:latin typeface="+mn-lt"/>
              </a:rPr>
              <a:t>Geospatial Analysis</a:t>
            </a:r>
          </a:p>
        </p:txBody>
      </p:sp>
      <p:sp>
        <p:nvSpPr>
          <p:cNvPr id="11" name="标题 7"/>
          <p:cNvSpPr txBox="1"/>
          <p:nvPr/>
        </p:nvSpPr>
        <p:spPr>
          <a:xfrm>
            <a:off x="-19496" y="3418611"/>
            <a:ext cx="3966592" cy="1297280"/>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ctr">
              <a:lnSpc>
                <a:spcPct val="115000"/>
              </a:lnSpc>
            </a:pPr>
            <a:endParaRPr lang="en-US" altLang="zh-CN" sz="2800" b="1" dirty="0">
              <a:solidFill>
                <a:schemeClr val="bg1"/>
              </a:solidFill>
              <a:effectLst>
                <a:outerShdw blurRad="38100" dist="19050" dir="2700000" algn="tl" rotWithShape="0">
                  <a:schemeClr val="dk1">
                    <a:alpha val="40000"/>
                  </a:schemeClr>
                </a:outerShdw>
              </a:effectLst>
              <a:latin typeface="+mn-lt"/>
            </a:endParaRPr>
          </a:p>
        </p:txBody>
      </p:sp>
      <p:sp>
        <p:nvSpPr>
          <p:cNvPr id="12" name="文本占位符 14"/>
          <p:cNvSpPr>
            <a:spLocks noGrp="1"/>
          </p:cNvSpPr>
          <p:nvPr>
            <p:ph type="body" sz="half" idx="2"/>
          </p:nvPr>
        </p:nvSpPr>
        <p:spPr>
          <a:xfrm>
            <a:off x="228478" y="2803320"/>
            <a:ext cx="4211338" cy="2497887"/>
          </a:xfrm>
          <a:ln w="28575">
            <a:noFill/>
          </a:ln>
        </p:spPr>
        <p:txBody>
          <a:bodyPr>
            <a:normAutofit fontScale="62500" lnSpcReduction="20000"/>
          </a:bodyPr>
          <a:lstStyle/>
          <a:p>
            <a:pPr marL="342900" indent="-342900">
              <a:lnSpc>
                <a:spcPct val="100000"/>
              </a:lnSpc>
              <a:spcBef>
                <a:spcPts val="1800"/>
              </a:spcBef>
              <a:buFont typeface="Wingdings" panose="05000000000000000000" pitchFamily="2" charset="2"/>
              <a:buChar char="§"/>
            </a:pPr>
            <a:r>
              <a:rPr lang="en-US" altLang="zh-CN" sz="3500" b="1" dirty="0">
                <a:latin typeface="Helvetica" pitchFamily="2" charset="0"/>
              </a:rPr>
              <a:t>Input Widgets</a:t>
            </a:r>
          </a:p>
          <a:p>
            <a:pPr marL="342900" indent="-342900">
              <a:lnSpc>
                <a:spcPct val="100000"/>
              </a:lnSpc>
              <a:spcBef>
                <a:spcPts val="1800"/>
              </a:spcBef>
              <a:buFont typeface="Wingdings" panose="05000000000000000000" pitchFamily="2" charset="2"/>
              <a:buChar char="§"/>
            </a:pPr>
            <a:r>
              <a:rPr lang="en-US" altLang="zh-CN" sz="3500" b="1" dirty="0">
                <a:latin typeface="Helvetica" pitchFamily="2" charset="0"/>
              </a:rPr>
              <a:t>Interactive  Map</a:t>
            </a:r>
          </a:p>
          <a:p>
            <a:pPr marL="342900" indent="-342900">
              <a:lnSpc>
                <a:spcPct val="100000"/>
              </a:lnSpc>
              <a:spcBef>
                <a:spcPts val="1800"/>
              </a:spcBef>
              <a:buFont typeface="Wingdings" panose="05000000000000000000" pitchFamily="2" charset="2"/>
              <a:buChar char="§"/>
            </a:pPr>
            <a:r>
              <a:rPr lang="en-US" altLang="zh-CN" sz="3500" b="1" dirty="0">
                <a:latin typeface="Helvetica" pitchFamily="2" charset="0"/>
              </a:rPr>
              <a:t>Interactive Table</a:t>
            </a:r>
          </a:p>
          <a:p>
            <a:pPr marL="342900" indent="-342900">
              <a:lnSpc>
                <a:spcPct val="100000"/>
              </a:lnSpc>
              <a:spcBef>
                <a:spcPts val="1800"/>
              </a:spcBef>
              <a:buFont typeface="Wingdings" panose="05000000000000000000" pitchFamily="2" charset="2"/>
              <a:buChar char="§"/>
            </a:pPr>
            <a:r>
              <a:rPr lang="en-US" altLang="zh-CN" sz="3500" b="1" dirty="0">
                <a:latin typeface="Helvetica" pitchFamily="2" charset="0"/>
              </a:rPr>
              <a:t>Interactive Bar Chart</a:t>
            </a:r>
          </a:p>
          <a:p>
            <a:pPr marL="342900" indent="-342900">
              <a:lnSpc>
                <a:spcPct val="100000"/>
              </a:lnSpc>
              <a:spcBef>
                <a:spcPts val="1800"/>
              </a:spcBef>
              <a:buFont typeface="Wingdings" panose="05000000000000000000" pitchFamily="2" charset="2"/>
              <a:buChar char="§"/>
            </a:pPr>
            <a:r>
              <a:rPr lang="en-US" altLang="zh-CN" sz="3500" b="1" dirty="0">
                <a:latin typeface="Helvetica" pitchFamily="2" charset="0"/>
              </a:rPr>
              <a:t>Interactive Pie Chart</a:t>
            </a: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p:txBody>
      </p:sp>
      <p:sp>
        <p:nvSpPr>
          <p:cNvPr id="19" name="TextBox 18"/>
          <p:cNvSpPr txBox="1"/>
          <p:nvPr/>
        </p:nvSpPr>
        <p:spPr>
          <a:xfrm>
            <a:off x="4295800" y="243805"/>
            <a:ext cx="7200801" cy="461665"/>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Input:</a:t>
            </a:r>
            <a:r>
              <a:rPr lang="en-US" altLang="zh-CN" sz="2400" dirty="0"/>
              <a:t> State, City, Zip Code, Flu Category  </a:t>
            </a:r>
          </a:p>
        </p:txBody>
      </p:sp>
      <p:sp>
        <p:nvSpPr>
          <p:cNvPr id="20" name="TextBox 19"/>
          <p:cNvSpPr txBox="1"/>
          <p:nvPr/>
        </p:nvSpPr>
        <p:spPr>
          <a:xfrm>
            <a:off x="4295800" y="1441383"/>
            <a:ext cx="7200801" cy="830997"/>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Interactive Bar: </a:t>
            </a:r>
            <a:r>
              <a:rPr lang="en-US" altLang="zh-CN" sz="2400" dirty="0"/>
              <a:t>Vaccination Site Number in top n cities of selected state</a:t>
            </a:r>
          </a:p>
        </p:txBody>
      </p:sp>
      <p:sp>
        <p:nvSpPr>
          <p:cNvPr id="21" name="TextBox 20"/>
          <p:cNvSpPr txBox="1"/>
          <p:nvPr/>
        </p:nvSpPr>
        <p:spPr>
          <a:xfrm>
            <a:off x="4295800" y="756827"/>
            <a:ext cx="8064896" cy="1200329"/>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Interactive Map: </a:t>
            </a:r>
            <a:r>
              <a:rPr lang="en-US" altLang="zh-CN" sz="2400" dirty="0"/>
              <a:t>Vaccination Site County distribution in selected State</a:t>
            </a:r>
          </a:p>
          <a:p>
            <a:pPr marL="342900" indent="-342900">
              <a:buFont typeface="Wingdings" panose="05000000000000000000" pitchFamily="2" charset="2"/>
              <a:buChar char="q"/>
            </a:pPr>
            <a:endParaRPr lang="en-US" altLang="zh-CN" sz="2400" dirty="0"/>
          </a:p>
        </p:txBody>
      </p:sp>
      <p:sp>
        <p:nvSpPr>
          <p:cNvPr id="2" name="文本框 1">
            <a:extLst>
              <a:ext uri="{FF2B5EF4-FFF2-40B4-BE49-F238E27FC236}">
                <a16:creationId xmlns:a16="http://schemas.microsoft.com/office/drawing/2014/main" id="{36A24695-4641-F166-89B3-6435BD1FC83D}"/>
              </a:ext>
            </a:extLst>
          </p:cNvPr>
          <p:cNvSpPr txBox="1"/>
          <p:nvPr/>
        </p:nvSpPr>
        <p:spPr>
          <a:xfrm>
            <a:off x="11658600" y="219075"/>
            <a:ext cx="184731" cy="369332"/>
          </a:xfrm>
          <a:prstGeom prst="rect">
            <a:avLst/>
          </a:prstGeom>
          <a:noFill/>
        </p:spPr>
        <p:txBody>
          <a:bodyPr wrap="none" rtlCol="0">
            <a:spAutoFit/>
          </a:bodyPr>
          <a:lstStyle/>
          <a:p>
            <a:endParaRPr kumimoji="1" lang="zh-CN" altLang="en-US" dirty="0"/>
          </a:p>
        </p:txBody>
      </p:sp>
      <p:pic>
        <p:nvPicPr>
          <p:cNvPr id="4" name="图片 3" descr="图形用户界面, 应用程序&#10;&#10;描述已自动生成">
            <a:extLst>
              <a:ext uri="{FF2B5EF4-FFF2-40B4-BE49-F238E27FC236}">
                <a16:creationId xmlns:a16="http://schemas.microsoft.com/office/drawing/2014/main" id="{34BCF8EC-8BB1-26A0-C9BD-244DCA2D3F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7831" y="2641712"/>
            <a:ext cx="7772400" cy="3134994"/>
          </a:xfrm>
          <a:prstGeom prst="rect">
            <a:avLst/>
          </a:prstGeom>
        </p:spPr>
      </p:pic>
    </p:spTree>
    <p:extLst>
      <p:ext uri="{BB962C8B-B14F-4D97-AF65-F5344CB8AC3E}">
        <p14:creationId xmlns:p14="http://schemas.microsoft.com/office/powerpoint/2010/main" val="3287017318"/>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7"/>
          <p:cNvSpPr txBox="1"/>
          <p:nvPr/>
        </p:nvSpPr>
        <p:spPr>
          <a:xfrm>
            <a:off x="27608" y="908720"/>
            <a:ext cx="3966592" cy="129728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ctr">
              <a:lnSpc>
                <a:spcPct val="115000"/>
              </a:lnSpc>
            </a:pPr>
            <a:r>
              <a:rPr lang="en-US" altLang="zh-CN" sz="5400" b="1" dirty="0">
                <a:solidFill>
                  <a:schemeClr val="bg1"/>
                </a:solidFill>
                <a:effectLst>
                  <a:outerShdw blurRad="38100" dist="19050" dir="2700000" algn="tl" rotWithShape="0">
                    <a:schemeClr val="dk1">
                      <a:alpha val="40000"/>
                    </a:schemeClr>
                  </a:outerShdw>
                </a:effectLst>
                <a:latin typeface="+mn-lt"/>
              </a:rPr>
              <a:t>Geospatial Analysis</a:t>
            </a:r>
          </a:p>
        </p:txBody>
      </p:sp>
      <p:sp>
        <p:nvSpPr>
          <p:cNvPr id="11" name="标题 7"/>
          <p:cNvSpPr txBox="1"/>
          <p:nvPr/>
        </p:nvSpPr>
        <p:spPr>
          <a:xfrm>
            <a:off x="-19496" y="3418611"/>
            <a:ext cx="3966592" cy="1297280"/>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ctr">
              <a:lnSpc>
                <a:spcPct val="115000"/>
              </a:lnSpc>
            </a:pPr>
            <a:endParaRPr lang="en-US" altLang="zh-CN" sz="2800" b="1" dirty="0">
              <a:solidFill>
                <a:schemeClr val="bg1"/>
              </a:solidFill>
              <a:effectLst>
                <a:outerShdw blurRad="38100" dist="19050" dir="2700000" algn="tl" rotWithShape="0">
                  <a:schemeClr val="dk1">
                    <a:alpha val="40000"/>
                  </a:schemeClr>
                </a:outerShdw>
              </a:effectLst>
              <a:latin typeface="+mn-lt"/>
            </a:endParaRPr>
          </a:p>
        </p:txBody>
      </p:sp>
      <p:sp>
        <p:nvSpPr>
          <p:cNvPr id="12" name="文本占位符 14"/>
          <p:cNvSpPr>
            <a:spLocks noGrp="1"/>
          </p:cNvSpPr>
          <p:nvPr>
            <p:ph type="body" sz="half" idx="2"/>
          </p:nvPr>
        </p:nvSpPr>
        <p:spPr>
          <a:xfrm>
            <a:off x="228478" y="2803320"/>
            <a:ext cx="4211338" cy="2497887"/>
          </a:xfrm>
          <a:ln w="28575">
            <a:noFill/>
          </a:ln>
        </p:spPr>
        <p:txBody>
          <a:bodyPr>
            <a:normAutofit fontScale="62500" lnSpcReduction="20000"/>
          </a:bodyPr>
          <a:lstStyle/>
          <a:p>
            <a:pPr marL="342900" indent="-342900">
              <a:lnSpc>
                <a:spcPct val="100000"/>
              </a:lnSpc>
              <a:spcBef>
                <a:spcPts val="1800"/>
              </a:spcBef>
              <a:buFont typeface="Wingdings" panose="05000000000000000000" pitchFamily="2" charset="2"/>
              <a:buChar char="§"/>
            </a:pPr>
            <a:r>
              <a:rPr lang="en-US" altLang="zh-CN" sz="3500" b="1" dirty="0">
                <a:latin typeface="Helvetica" pitchFamily="2" charset="0"/>
              </a:rPr>
              <a:t>Input Widgets</a:t>
            </a:r>
          </a:p>
          <a:p>
            <a:pPr marL="342900" indent="-342900">
              <a:lnSpc>
                <a:spcPct val="100000"/>
              </a:lnSpc>
              <a:spcBef>
                <a:spcPts val="1800"/>
              </a:spcBef>
              <a:buFont typeface="Wingdings" panose="05000000000000000000" pitchFamily="2" charset="2"/>
              <a:buChar char="§"/>
            </a:pPr>
            <a:r>
              <a:rPr lang="en-US" altLang="zh-CN" sz="3500" b="1" dirty="0">
                <a:latin typeface="Helvetica" pitchFamily="2" charset="0"/>
              </a:rPr>
              <a:t>Interactive  Map</a:t>
            </a:r>
          </a:p>
          <a:p>
            <a:pPr marL="342900" indent="-342900">
              <a:lnSpc>
                <a:spcPct val="100000"/>
              </a:lnSpc>
              <a:spcBef>
                <a:spcPts val="1800"/>
              </a:spcBef>
              <a:buFont typeface="Wingdings" panose="05000000000000000000" pitchFamily="2" charset="2"/>
              <a:buChar char="§"/>
            </a:pPr>
            <a:r>
              <a:rPr lang="en-US" altLang="zh-CN" sz="3500" b="1" dirty="0">
                <a:latin typeface="Helvetica" pitchFamily="2" charset="0"/>
              </a:rPr>
              <a:t>Interactive Table</a:t>
            </a:r>
          </a:p>
          <a:p>
            <a:pPr marL="342900" indent="-342900">
              <a:lnSpc>
                <a:spcPct val="100000"/>
              </a:lnSpc>
              <a:spcBef>
                <a:spcPts val="1800"/>
              </a:spcBef>
              <a:buFont typeface="Wingdings" panose="05000000000000000000" pitchFamily="2" charset="2"/>
              <a:buChar char="§"/>
            </a:pPr>
            <a:r>
              <a:rPr lang="en-US" altLang="zh-CN" sz="3500" b="1" dirty="0">
                <a:latin typeface="Helvetica" pitchFamily="2" charset="0"/>
              </a:rPr>
              <a:t>Interactive Bar Chart</a:t>
            </a:r>
          </a:p>
          <a:p>
            <a:pPr marL="342900" indent="-342900">
              <a:lnSpc>
                <a:spcPct val="100000"/>
              </a:lnSpc>
              <a:spcBef>
                <a:spcPts val="1800"/>
              </a:spcBef>
              <a:buFont typeface="Wingdings" panose="05000000000000000000" pitchFamily="2" charset="2"/>
              <a:buChar char="§"/>
            </a:pPr>
            <a:r>
              <a:rPr lang="en-US" altLang="zh-CN" sz="3500" b="1" dirty="0">
                <a:latin typeface="Helvetica" pitchFamily="2" charset="0"/>
              </a:rPr>
              <a:t>Interactive Pie Chart</a:t>
            </a: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a:p>
            <a:pPr marL="342900" indent="-342900">
              <a:lnSpc>
                <a:spcPct val="100000"/>
              </a:lnSpc>
              <a:spcBef>
                <a:spcPts val="1800"/>
              </a:spcBef>
              <a:buFont typeface="Wingdings" panose="05000000000000000000" pitchFamily="2" charset="2"/>
              <a:buChar char="§"/>
            </a:pPr>
            <a:endParaRPr lang="en-US" altLang="zh-CN" sz="2400" b="1" dirty="0">
              <a:latin typeface="Helvetica" pitchFamily="2" charset="0"/>
            </a:endParaRPr>
          </a:p>
        </p:txBody>
      </p:sp>
      <p:sp>
        <p:nvSpPr>
          <p:cNvPr id="19" name="TextBox 18"/>
          <p:cNvSpPr txBox="1"/>
          <p:nvPr/>
        </p:nvSpPr>
        <p:spPr>
          <a:xfrm>
            <a:off x="4295800" y="243805"/>
            <a:ext cx="7200801" cy="461665"/>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Input:</a:t>
            </a:r>
            <a:r>
              <a:rPr lang="en-US" altLang="zh-CN" sz="2400" dirty="0"/>
              <a:t> State, City, Zip Code, Flu Category  </a:t>
            </a:r>
          </a:p>
        </p:txBody>
      </p:sp>
      <p:sp>
        <p:nvSpPr>
          <p:cNvPr id="20" name="TextBox 19"/>
          <p:cNvSpPr txBox="1"/>
          <p:nvPr/>
        </p:nvSpPr>
        <p:spPr>
          <a:xfrm>
            <a:off x="4295800" y="1441383"/>
            <a:ext cx="7868592" cy="830997"/>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Pie Chart: </a:t>
            </a:r>
            <a:r>
              <a:rPr lang="en-US" altLang="zh-CN" sz="2400" dirty="0"/>
              <a:t>Proportions of Vaccination Types in selected state </a:t>
            </a:r>
          </a:p>
        </p:txBody>
      </p:sp>
      <p:sp>
        <p:nvSpPr>
          <p:cNvPr id="21" name="TextBox 20"/>
          <p:cNvSpPr txBox="1"/>
          <p:nvPr/>
        </p:nvSpPr>
        <p:spPr>
          <a:xfrm>
            <a:off x="4295800" y="756827"/>
            <a:ext cx="7896200" cy="830997"/>
          </a:xfrm>
          <a:prstGeom prst="rect">
            <a:avLst/>
          </a:prstGeom>
          <a:noFill/>
        </p:spPr>
        <p:txBody>
          <a:bodyPr wrap="square">
            <a:spAutoFit/>
          </a:bodyPr>
          <a:lstStyle/>
          <a:p>
            <a:pPr marL="342900" indent="-342900">
              <a:buFont typeface="Wingdings" panose="05000000000000000000" pitchFamily="2" charset="2"/>
              <a:buChar char="q"/>
            </a:pPr>
            <a:r>
              <a:rPr lang="en-US" altLang="zh-CN" sz="2400" b="1" dirty="0"/>
              <a:t>Interactive Table: </a:t>
            </a:r>
            <a:r>
              <a:rPr lang="en-US" altLang="zh-CN" sz="2400" dirty="0"/>
              <a:t>Pharmacy information in selected state /city/zip code/flu category </a:t>
            </a:r>
          </a:p>
        </p:txBody>
      </p:sp>
      <p:sp>
        <p:nvSpPr>
          <p:cNvPr id="2" name="文本框 1">
            <a:extLst>
              <a:ext uri="{FF2B5EF4-FFF2-40B4-BE49-F238E27FC236}">
                <a16:creationId xmlns:a16="http://schemas.microsoft.com/office/drawing/2014/main" id="{36A24695-4641-F166-89B3-6435BD1FC83D}"/>
              </a:ext>
            </a:extLst>
          </p:cNvPr>
          <p:cNvSpPr txBox="1"/>
          <p:nvPr/>
        </p:nvSpPr>
        <p:spPr>
          <a:xfrm>
            <a:off x="11658600" y="219075"/>
            <a:ext cx="184731" cy="369332"/>
          </a:xfrm>
          <a:prstGeom prst="rect">
            <a:avLst/>
          </a:prstGeom>
          <a:noFill/>
        </p:spPr>
        <p:txBody>
          <a:bodyPr wrap="none" rtlCol="0">
            <a:spAutoFit/>
          </a:bodyPr>
          <a:lstStyle/>
          <a:p>
            <a:endParaRPr kumimoji="1" lang="zh-CN" altLang="en-US" dirty="0"/>
          </a:p>
        </p:txBody>
      </p:sp>
      <p:pic>
        <p:nvPicPr>
          <p:cNvPr id="3" name="图片 2">
            <a:extLst>
              <a:ext uri="{FF2B5EF4-FFF2-40B4-BE49-F238E27FC236}">
                <a16:creationId xmlns:a16="http://schemas.microsoft.com/office/drawing/2014/main" id="{8020C372-3F35-FAC9-E7BB-A1D50C505761}"/>
              </a:ext>
            </a:extLst>
          </p:cNvPr>
          <p:cNvPicPr>
            <a:picLocks noChangeAspect="1"/>
          </p:cNvPicPr>
          <p:nvPr/>
        </p:nvPicPr>
        <p:blipFill>
          <a:blip r:embed="rId3"/>
          <a:stretch>
            <a:fillRect/>
          </a:stretch>
        </p:blipFill>
        <p:spPr>
          <a:xfrm>
            <a:off x="4313047" y="2420888"/>
            <a:ext cx="7772400" cy="3861401"/>
          </a:xfrm>
          <a:prstGeom prst="rect">
            <a:avLst/>
          </a:prstGeom>
        </p:spPr>
      </p:pic>
    </p:spTree>
    <p:extLst>
      <p:ext uri="{BB962C8B-B14F-4D97-AF65-F5344CB8AC3E}">
        <p14:creationId xmlns:p14="http://schemas.microsoft.com/office/powerpoint/2010/main" val="1090710752"/>
      </p:ext>
    </p:extLst>
  </p:cSld>
  <p:clrMapOvr>
    <a:masterClrMapping/>
  </p:clrMapOvr>
  <p:transition>
    <p:wipe/>
  </p:transition>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314</TotalTime>
  <Words>1247</Words>
  <Application>Microsoft Macintosh PowerPoint</Application>
  <PresentationFormat>宽屏</PresentationFormat>
  <Paragraphs>120</Paragraphs>
  <Slides>13</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 Bold</vt:lpstr>
      <vt:lpstr>Söhne</vt:lpstr>
      <vt:lpstr>Arial</vt:lpstr>
      <vt:lpstr>Calibri</vt:lpstr>
      <vt:lpstr>Calibri Light</vt:lpstr>
      <vt:lpstr>Helvetica</vt:lpstr>
      <vt:lpstr>Wingdings</vt:lpstr>
      <vt:lpstr>回顾</vt:lpstr>
      <vt:lpstr>A TEAM  Flu Vaccinating Analysis</vt:lpstr>
      <vt:lpstr>PowerPoint 演示文稿</vt:lpstr>
      <vt:lpstr>Dataset 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Stock Management System</vt:lpstr>
      <vt:lpstr>Stock Management System</vt:lpstr>
      <vt:lpstr>Don‘t forget  to get vaccinated in a timely manner for your own and others health.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Ethics Cases</dc:title>
  <dc:creator>黄 凌云</dc:creator>
  <cp:lastModifiedBy>申 鑫</cp:lastModifiedBy>
  <cp:revision>46</cp:revision>
  <dcterms:created xsi:type="dcterms:W3CDTF">2023-04-08T01:09:27Z</dcterms:created>
  <dcterms:modified xsi:type="dcterms:W3CDTF">2023-04-11T03:26:18Z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